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5" autoAdjust="0"/>
    <p:restoredTop sz="94660"/>
  </p:normalViewPr>
  <p:slideViewPr>
    <p:cSldViewPr snapToGrid="0">
      <p:cViewPr varScale="1">
        <p:scale>
          <a:sx n="90" d="100"/>
          <a:sy n="90" d="100"/>
        </p:scale>
        <p:origin x="19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FA3154E-DB0A-4A59-8CCF-40632BEFFBCD}" type="datetimeFigureOut">
              <a:rPr lang="en-US" smtClean="0"/>
              <a:t>4/10/2023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37989B-0A13-4CC9-B771-CC5211D62A03}" type="slidenum">
              <a:rPr lang="en-US" smtClean="0"/>
              <a:t>‹#›</a:t>
            </a:fld>
            <a:endParaRPr lang="en-US"/>
          </a:p>
        </p:txBody>
      </p:sp>
    </p:spTree>
    <p:extLst>
      <p:ext uri="{BB962C8B-B14F-4D97-AF65-F5344CB8AC3E}">
        <p14:creationId xmlns:p14="http://schemas.microsoft.com/office/powerpoint/2010/main" val="3587650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FA3154E-DB0A-4A59-8CCF-40632BEFFBCD}" type="datetimeFigureOut">
              <a:rPr lang="en-US" smtClean="0"/>
              <a:t>4/10/2023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37989B-0A13-4CC9-B771-CC5211D62A03}" type="slidenum">
              <a:rPr lang="en-US" smtClean="0"/>
              <a:t>‹#›</a:t>
            </a:fld>
            <a:endParaRPr lang="en-US"/>
          </a:p>
        </p:txBody>
      </p:sp>
    </p:spTree>
    <p:extLst>
      <p:ext uri="{BB962C8B-B14F-4D97-AF65-F5344CB8AC3E}">
        <p14:creationId xmlns:p14="http://schemas.microsoft.com/office/powerpoint/2010/main" val="10492887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FA3154E-DB0A-4A59-8CCF-40632BEFFBCD}" type="datetimeFigureOut">
              <a:rPr lang="en-US" smtClean="0"/>
              <a:t>4/10/2023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37989B-0A13-4CC9-B771-CC5211D62A03}" type="slidenum">
              <a:rPr lang="en-US" smtClean="0"/>
              <a:t>‹#›</a:t>
            </a:fld>
            <a:endParaRPr lang="en-US"/>
          </a:p>
        </p:txBody>
      </p:sp>
    </p:spTree>
    <p:extLst>
      <p:ext uri="{BB962C8B-B14F-4D97-AF65-F5344CB8AC3E}">
        <p14:creationId xmlns:p14="http://schemas.microsoft.com/office/powerpoint/2010/main" val="3309873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FA3154E-DB0A-4A59-8CCF-40632BEFFBCD}" type="datetimeFigureOut">
              <a:rPr lang="en-US" smtClean="0"/>
              <a:t>4/10/2023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37989B-0A13-4CC9-B771-CC5211D62A03}" type="slidenum">
              <a:rPr lang="en-US" smtClean="0"/>
              <a:t>‹#›</a:t>
            </a:fld>
            <a:endParaRPr lang="en-US"/>
          </a:p>
        </p:txBody>
      </p:sp>
    </p:spTree>
    <p:extLst>
      <p:ext uri="{BB962C8B-B14F-4D97-AF65-F5344CB8AC3E}">
        <p14:creationId xmlns:p14="http://schemas.microsoft.com/office/powerpoint/2010/main" val="144371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FA3154E-DB0A-4A59-8CCF-40632BEFFBCD}" type="datetimeFigureOut">
              <a:rPr lang="en-US" smtClean="0"/>
              <a:t>4/10/2023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37989B-0A13-4CC9-B771-CC5211D62A03}" type="slidenum">
              <a:rPr lang="en-US" smtClean="0"/>
              <a:t>‹#›</a:t>
            </a:fld>
            <a:endParaRPr lang="en-US"/>
          </a:p>
        </p:txBody>
      </p:sp>
    </p:spTree>
    <p:extLst>
      <p:ext uri="{BB962C8B-B14F-4D97-AF65-F5344CB8AC3E}">
        <p14:creationId xmlns:p14="http://schemas.microsoft.com/office/powerpoint/2010/main" val="138637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FA3154E-DB0A-4A59-8CCF-40632BEFFBCD}" type="datetimeFigureOut">
              <a:rPr lang="en-US" smtClean="0"/>
              <a:t>4/10/2023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37989B-0A13-4CC9-B771-CC5211D62A03}" type="slidenum">
              <a:rPr lang="en-US" smtClean="0"/>
              <a:t>‹#›</a:t>
            </a:fld>
            <a:endParaRPr lang="en-US"/>
          </a:p>
        </p:txBody>
      </p:sp>
    </p:spTree>
    <p:extLst>
      <p:ext uri="{BB962C8B-B14F-4D97-AF65-F5344CB8AC3E}">
        <p14:creationId xmlns:p14="http://schemas.microsoft.com/office/powerpoint/2010/main" val="4027815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FA3154E-DB0A-4A59-8CCF-40632BEFFBCD}" type="datetimeFigureOut">
              <a:rPr lang="en-US" smtClean="0"/>
              <a:t>4/10/2023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37989B-0A13-4CC9-B771-CC5211D62A03}" type="slidenum">
              <a:rPr lang="en-US" smtClean="0"/>
              <a:t>‹#›</a:t>
            </a:fld>
            <a:endParaRPr lang="en-US"/>
          </a:p>
        </p:txBody>
      </p:sp>
    </p:spTree>
    <p:extLst>
      <p:ext uri="{BB962C8B-B14F-4D97-AF65-F5344CB8AC3E}">
        <p14:creationId xmlns:p14="http://schemas.microsoft.com/office/powerpoint/2010/main" val="689637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FA3154E-DB0A-4A59-8CCF-40632BEFFBCD}" type="datetimeFigureOut">
              <a:rPr lang="en-US" smtClean="0"/>
              <a:t>4/10/2023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37989B-0A13-4CC9-B771-CC5211D62A03}" type="slidenum">
              <a:rPr lang="en-US" smtClean="0"/>
              <a:t>‹#›</a:t>
            </a:fld>
            <a:endParaRPr lang="en-US"/>
          </a:p>
        </p:txBody>
      </p:sp>
    </p:spTree>
    <p:extLst>
      <p:ext uri="{BB962C8B-B14F-4D97-AF65-F5344CB8AC3E}">
        <p14:creationId xmlns:p14="http://schemas.microsoft.com/office/powerpoint/2010/main" val="3037702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A3154E-DB0A-4A59-8CCF-40632BEFFBCD}" type="datetimeFigureOut">
              <a:rPr lang="en-US" smtClean="0"/>
              <a:t>4/10/2023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37989B-0A13-4CC9-B771-CC5211D62A03}" type="slidenum">
              <a:rPr lang="en-US" smtClean="0"/>
              <a:t>‹#›</a:t>
            </a:fld>
            <a:endParaRPr lang="en-US"/>
          </a:p>
        </p:txBody>
      </p:sp>
    </p:spTree>
    <p:extLst>
      <p:ext uri="{BB962C8B-B14F-4D97-AF65-F5344CB8AC3E}">
        <p14:creationId xmlns:p14="http://schemas.microsoft.com/office/powerpoint/2010/main" val="2378531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FA3154E-DB0A-4A59-8CCF-40632BEFFBCD}" type="datetimeFigureOut">
              <a:rPr lang="en-US" smtClean="0"/>
              <a:t>4/10/2023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37989B-0A13-4CC9-B771-CC5211D62A03}" type="slidenum">
              <a:rPr lang="en-US" smtClean="0"/>
              <a:t>‹#›</a:t>
            </a:fld>
            <a:endParaRPr lang="en-US"/>
          </a:p>
        </p:txBody>
      </p:sp>
    </p:spTree>
    <p:extLst>
      <p:ext uri="{BB962C8B-B14F-4D97-AF65-F5344CB8AC3E}">
        <p14:creationId xmlns:p14="http://schemas.microsoft.com/office/powerpoint/2010/main" val="2163558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FA3154E-DB0A-4A59-8CCF-40632BEFFBCD}" type="datetimeFigureOut">
              <a:rPr lang="en-US" smtClean="0"/>
              <a:t>4/10/2023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37989B-0A13-4CC9-B771-CC5211D62A03}" type="slidenum">
              <a:rPr lang="en-US" smtClean="0"/>
              <a:t>‹#›</a:t>
            </a:fld>
            <a:endParaRPr lang="en-US"/>
          </a:p>
        </p:txBody>
      </p:sp>
    </p:spTree>
    <p:extLst>
      <p:ext uri="{BB962C8B-B14F-4D97-AF65-F5344CB8AC3E}">
        <p14:creationId xmlns:p14="http://schemas.microsoft.com/office/powerpoint/2010/main" val="41163354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A3154E-DB0A-4A59-8CCF-40632BEFFBCD}" type="datetimeFigureOut">
              <a:rPr lang="en-US" smtClean="0"/>
              <a:t>4/10/2023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37989B-0A13-4CC9-B771-CC5211D62A03}" type="slidenum">
              <a:rPr lang="en-US" smtClean="0"/>
              <a:t>‹#›</a:t>
            </a:fld>
            <a:endParaRPr lang="en-US"/>
          </a:p>
        </p:txBody>
      </p:sp>
    </p:spTree>
    <p:extLst>
      <p:ext uri="{BB962C8B-B14F-4D97-AF65-F5344CB8AC3E}">
        <p14:creationId xmlns:p14="http://schemas.microsoft.com/office/powerpoint/2010/main" val="27412936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22744" y="1122363"/>
            <a:ext cx="9983972" cy="2387600"/>
          </a:xfrm>
        </p:spPr>
        <p:txBody>
          <a:bodyPr>
            <a:normAutofit fontScale="90000"/>
          </a:bodyPr>
          <a:lstStyle/>
          <a:p>
            <a:r>
              <a:rPr lang="en-US" dirty="0"/>
              <a:t>CSE305 S’23 Week </a:t>
            </a:r>
            <a:r>
              <a:rPr lang="en-US" dirty="0" smtClean="0"/>
              <a:t>10 </a:t>
            </a:r>
            <a:r>
              <a:rPr lang="en-US" dirty="0"/>
              <a:t>Recitations:</a:t>
            </a:r>
            <a:br>
              <a:rPr lang="en-US" dirty="0"/>
            </a:br>
            <a:r>
              <a:rPr lang="en-US" dirty="0" smtClean="0"/>
              <a:t>Modules and (safe use of) Extensible Variant Types</a:t>
            </a:r>
            <a:endParaRPr lang="en-US" dirty="0"/>
          </a:p>
        </p:txBody>
      </p:sp>
      <p:sp>
        <p:nvSpPr>
          <p:cNvPr id="3" name="Subtitle 2"/>
          <p:cNvSpPr>
            <a:spLocks noGrp="1"/>
          </p:cNvSpPr>
          <p:nvPr>
            <p:ph type="subTitle" idx="1"/>
          </p:nvPr>
        </p:nvSpPr>
        <p:spPr>
          <a:xfrm>
            <a:off x="1524000" y="4282521"/>
            <a:ext cx="9144000" cy="1655762"/>
          </a:xfrm>
        </p:spPr>
        <p:txBody>
          <a:bodyPr/>
          <a:lstStyle/>
          <a:p>
            <a:r>
              <a:rPr lang="en-US" dirty="0" smtClean="0"/>
              <a:t>(Modules appear not to have been used in last year's CSE305 assignments, but we have a reason to use them apart from classes in </a:t>
            </a:r>
            <a:r>
              <a:rPr lang="en-US" dirty="0" err="1" smtClean="0"/>
              <a:t>OCaml</a:t>
            </a:r>
            <a:r>
              <a:rPr lang="en-US" dirty="0" smtClean="0"/>
              <a:t>.  They are like "classes that implement interfaces but don't use inheritance".  If you had "case classes" in Scala then that is close to the effect we will get by combining modules and extensible variants.)</a:t>
            </a:r>
            <a:endParaRPr lang="en-US" dirty="0"/>
          </a:p>
        </p:txBody>
      </p:sp>
    </p:spTree>
    <p:extLst>
      <p:ext uri="{BB962C8B-B14F-4D97-AF65-F5344CB8AC3E}">
        <p14:creationId xmlns:p14="http://schemas.microsoft.com/office/powerpoint/2010/main" val="42670935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68252"/>
          </a:xfrm>
        </p:spPr>
        <p:txBody>
          <a:bodyPr>
            <a:normAutofit/>
          </a:bodyPr>
          <a:lstStyle/>
          <a:p>
            <a:pPr algn="ctr"/>
            <a:r>
              <a:rPr lang="en-US" sz="4000" dirty="0" smtClean="0"/>
              <a:t>Modules in </a:t>
            </a:r>
            <a:r>
              <a:rPr lang="en-US" sz="4000" dirty="0" err="1" smtClean="0"/>
              <a:t>OCaml</a:t>
            </a:r>
            <a:endParaRPr lang="en-US" sz="4000" dirty="0"/>
          </a:p>
        </p:txBody>
      </p:sp>
      <p:sp>
        <p:nvSpPr>
          <p:cNvPr id="3" name="Content Placeholder 2"/>
          <p:cNvSpPr>
            <a:spLocks noGrp="1"/>
          </p:cNvSpPr>
          <p:nvPr>
            <p:ph idx="1"/>
          </p:nvPr>
        </p:nvSpPr>
        <p:spPr>
          <a:xfrm>
            <a:off x="457199" y="1392865"/>
            <a:ext cx="11408735" cy="4784098"/>
          </a:xfrm>
        </p:spPr>
        <p:txBody>
          <a:bodyPr>
            <a:normAutofit fontScale="92500" lnSpcReduction="20000"/>
          </a:bodyPr>
          <a:lstStyle/>
          <a:p>
            <a:pPr marL="0" indent="0">
              <a:buNone/>
            </a:pPr>
            <a:r>
              <a:rPr lang="en-US" dirty="0" smtClean="0"/>
              <a:t>Syntax is</a:t>
            </a:r>
          </a:p>
          <a:p>
            <a:pPr marL="0" indent="0">
              <a:buNone/>
            </a:pPr>
            <a:endParaRPr lang="en-US" dirty="0" smtClean="0">
              <a:latin typeface="Courier New" panose="02070309020205020404" pitchFamily="49" charset="0"/>
              <a:cs typeface="Courier New" panose="02070309020205020404" pitchFamily="49" charset="0"/>
            </a:endParaRPr>
          </a:p>
          <a:p>
            <a:pPr marL="0" indent="0">
              <a:buNone/>
            </a:pPr>
            <a:r>
              <a:rPr lang="en-US" dirty="0" smtClean="0">
                <a:latin typeface="Courier New" panose="02070309020205020404" pitchFamily="49" charset="0"/>
                <a:cs typeface="Courier New" panose="02070309020205020404" pitchFamily="49" charset="0"/>
              </a:rPr>
              <a:t>module</a:t>
            </a:r>
            <a:r>
              <a:rPr lang="en-US" dirty="0" smtClean="0"/>
              <a:t> &lt;</a:t>
            </a:r>
            <a:r>
              <a:rPr lang="en-US" dirty="0" err="1" smtClean="0"/>
              <a:t>UCid</a:t>
            </a:r>
            <a:r>
              <a:rPr lang="en-US" dirty="0" smtClean="0"/>
              <a:t>&gt; </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struct</a:t>
            </a:r>
            <a:r>
              <a:rPr lang="en-US" dirty="0" smtClean="0">
                <a:latin typeface="Courier New" panose="02070309020205020404" pitchFamily="49" charset="0"/>
                <a:cs typeface="Courier New" panose="02070309020205020404" pitchFamily="49" charset="0"/>
              </a:rPr>
              <a:t>   </a:t>
            </a:r>
            <a:r>
              <a:rPr lang="en-US" dirty="0" smtClean="0">
                <a:cs typeface="Courier New" panose="02070309020205020404" pitchFamily="49" charset="0"/>
              </a:rPr>
              <a:t>(module name must be uppercase)</a:t>
            </a:r>
          </a:p>
          <a:p>
            <a:pPr marL="0" indent="0">
              <a:buNone/>
            </a:pPr>
            <a:r>
              <a:rPr lang="en-US" dirty="0"/>
              <a:t> </a:t>
            </a:r>
            <a:r>
              <a:rPr lang="en-US" dirty="0" smtClean="0"/>
              <a:t>  { DEF }                                             (any number of definitions on separate lines)</a:t>
            </a:r>
          </a:p>
          <a:p>
            <a:pPr marL="0" indent="0">
              <a:buNone/>
            </a:pPr>
            <a:r>
              <a:rPr lang="en-US" dirty="0" smtClean="0">
                <a:latin typeface="Courier New" panose="02070309020205020404" pitchFamily="49" charset="0"/>
                <a:cs typeface="Courier New" panose="02070309020205020404" pitchFamily="49" charset="0"/>
              </a:rPr>
              <a:t>end;;</a:t>
            </a:r>
          </a:p>
          <a:p>
            <a:pPr marL="0" indent="0">
              <a:buNone/>
            </a:pPr>
            <a:endParaRPr lang="en-US" dirty="0"/>
          </a:p>
          <a:p>
            <a:pPr marL="0" indent="0">
              <a:buNone/>
            </a:pPr>
            <a:r>
              <a:rPr lang="en-US" sz="3000" dirty="0" smtClean="0"/>
              <a:t>Each DEF can be a</a:t>
            </a:r>
            <a:r>
              <a:rPr lang="en-US" dirty="0" smtClean="0"/>
              <a:t> "</a:t>
            </a:r>
            <a:r>
              <a:rPr lang="en-US" dirty="0" smtClean="0">
                <a:latin typeface="Courier New" panose="02070309020205020404" pitchFamily="49" charset="0"/>
                <a:cs typeface="Courier New" panose="02070309020205020404" pitchFamily="49" charset="0"/>
              </a:rPr>
              <a:t>let</a:t>
            </a:r>
            <a:r>
              <a:rPr lang="en-US" dirty="0" smtClean="0"/>
              <a:t>" </a:t>
            </a:r>
            <a:r>
              <a:rPr lang="en-US" sz="3000" dirty="0" smtClean="0"/>
              <a:t>defining a variable or function or a </a:t>
            </a:r>
            <a:r>
              <a:rPr lang="en-US" dirty="0" smtClean="0">
                <a:latin typeface="Courier New" panose="02070309020205020404" pitchFamily="49" charset="0"/>
                <a:cs typeface="Courier New" panose="02070309020205020404" pitchFamily="49" charset="0"/>
              </a:rPr>
              <a:t>type</a:t>
            </a:r>
            <a:r>
              <a:rPr lang="en-US" dirty="0" smtClean="0"/>
              <a:t> definition.  Other definitions are possible---including nested modules.</a:t>
            </a:r>
          </a:p>
          <a:p>
            <a:pPr marL="0" indent="0">
              <a:buNone/>
            </a:pPr>
            <a:r>
              <a:rPr lang="en-US" dirty="0" smtClean="0"/>
              <a:t>The members of a module can then be accessed (unless made private---we won't do that) by prefixing the uppercase name with a dot.  </a:t>
            </a:r>
            <a:endParaRPr lang="en-US" dirty="0"/>
          </a:p>
          <a:p>
            <a:pPr marL="0" indent="0">
              <a:buNone/>
            </a:pPr>
            <a:r>
              <a:rPr lang="en-US" dirty="0" smtClean="0"/>
              <a:t>Can also use </a:t>
            </a:r>
            <a:r>
              <a:rPr lang="en-US" dirty="0" smtClean="0">
                <a:latin typeface="Courier New" panose="02070309020205020404" pitchFamily="49" charset="0"/>
                <a:cs typeface="Courier New" panose="02070309020205020404" pitchFamily="49" charset="0"/>
              </a:rPr>
              <a:t>let open </a:t>
            </a:r>
            <a:r>
              <a:rPr lang="en-US" dirty="0" smtClean="0"/>
              <a:t>&lt;</a:t>
            </a:r>
            <a:r>
              <a:rPr lang="en-US" dirty="0" err="1" smtClean="0"/>
              <a:t>UCid</a:t>
            </a:r>
            <a:r>
              <a:rPr lang="en-US" dirty="0" smtClean="0"/>
              <a:t>&gt; </a:t>
            </a:r>
            <a:r>
              <a:rPr lang="en-US" dirty="0" smtClean="0">
                <a:latin typeface="Courier New" panose="02070309020205020404" pitchFamily="49" charset="0"/>
                <a:cs typeface="Courier New" panose="02070309020205020404" pitchFamily="49" charset="0"/>
              </a:rPr>
              <a:t>in</a:t>
            </a:r>
            <a:r>
              <a:rPr lang="en-US" dirty="0" smtClean="0"/>
              <a:t> ... to remove the need for the module name and dot within the limited scope of the "in" part.</a:t>
            </a:r>
          </a:p>
          <a:p>
            <a:pPr marL="0" indent="0">
              <a:buNone/>
            </a:pPr>
            <a:r>
              <a:rPr lang="en-US" dirty="0" smtClean="0">
                <a:solidFill>
                  <a:schemeClr val="accent2">
                    <a:lumMod val="50000"/>
                  </a:schemeClr>
                </a:solidFill>
              </a:rPr>
              <a:t>[show CSE305modules.ml example]</a:t>
            </a:r>
            <a:endParaRPr lang="en-US" dirty="0">
              <a:solidFill>
                <a:schemeClr val="accent2">
                  <a:lumMod val="50000"/>
                </a:schemeClr>
              </a:solidFill>
            </a:endParaRPr>
          </a:p>
        </p:txBody>
      </p:sp>
    </p:spTree>
    <p:extLst>
      <p:ext uri="{BB962C8B-B14F-4D97-AF65-F5344CB8AC3E}">
        <p14:creationId xmlns:p14="http://schemas.microsoft.com/office/powerpoint/2010/main" val="22601246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2772" y="365126"/>
            <a:ext cx="11344940" cy="761926"/>
          </a:xfrm>
        </p:spPr>
        <p:txBody>
          <a:bodyPr/>
          <a:lstStyle/>
          <a:p>
            <a:pPr algn="ctr"/>
            <a:r>
              <a:rPr lang="en-US" dirty="0" smtClean="0"/>
              <a:t>Signatures   (just FYI for now)</a:t>
            </a:r>
            <a:endParaRPr lang="en-US" dirty="0"/>
          </a:p>
        </p:txBody>
      </p:sp>
      <p:sp>
        <p:nvSpPr>
          <p:cNvPr id="3" name="Content Placeholder 2"/>
          <p:cNvSpPr>
            <a:spLocks noGrp="1"/>
          </p:cNvSpPr>
          <p:nvPr>
            <p:ph idx="1"/>
          </p:nvPr>
        </p:nvSpPr>
        <p:spPr>
          <a:xfrm>
            <a:off x="287079" y="1244009"/>
            <a:ext cx="11610754" cy="5326912"/>
          </a:xfrm>
        </p:spPr>
        <p:txBody>
          <a:bodyPr>
            <a:normAutofit lnSpcReduction="10000"/>
          </a:bodyPr>
          <a:lstStyle/>
          <a:p>
            <a:pPr marL="0" indent="0">
              <a:buNone/>
            </a:pPr>
            <a:r>
              <a:rPr lang="en-US" sz="2400" dirty="0" smtClean="0"/>
              <a:t>Every </a:t>
            </a:r>
            <a:r>
              <a:rPr lang="en-US" sz="2400" dirty="0" err="1" smtClean="0"/>
              <a:t>OCaml</a:t>
            </a:r>
            <a:r>
              <a:rPr lang="en-US" sz="2400" dirty="0" smtClean="0"/>
              <a:t> module has a </a:t>
            </a:r>
            <a:r>
              <a:rPr lang="en-US" sz="2400" b="1" dirty="0" smtClean="0">
                <a:solidFill>
                  <a:srgbClr val="0070C0"/>
                </a:solidFill>
              </a:rPr>
              <a:t>signature</a:t>
            </a:r>
            <a:r>
              <a:rPr lang="en-US" sz="2400" dirty="0" smtClean="0"/>
              <a:t>, which </a:t>
            </a:r>
            <a:r>
              <a:rPr lang="en-US" sz="2400" dirty="0" err="1" smtClean="0"/>
              <a:t>OCaml</a:t>
            </a:r>
            <a:r>
              <a:rPr lang="en-US" sz="2400" dirty="0" smtClean="0"/>
              <a:t> calls the </a:t>
            </a:r>
            <a:r>
              <a:rPr lang="en-US" sz="1800" dirty="0" smtClean="0">
                <a:latin typeface="Lucida Console" panose="020B0609040504020204" pitchFamily="49" charset="0"/>
              </a:rPr>
              <a:t>"</a:t>
            </a:r>
            <a:r>
              <a:rPr lang="en-US" sz="1800" dirty="0" smtClean="0">
                <a:latin typeface="Courier New" panose="02070309020205020404" pitchFamily="49" charset="0"/>
                <a:cs typeface="Courier New" panose="02070309020205020404" pitchFamily="49" charset="0"/>
              </a:rPr>
              <a:t>module type</a:t>
            </a:r>
            <a:r>
              <a:rPr lang="en-US" sz="1800" dirty="0" smtClean="0">
                <a:latin typeface="Lucida Console" panose="020B0609040504020204" pitchFamily="49" charset="0"/>
              </a:rPr>
              <a:t>".  </a:t>
            </a:r>
            <a:r>
              <a:rPr lang="en-US" sz="2400" dirty="0" smtClean="0"/>
              <a:t>This is roughly like saying every C++ class can be split into a .h header file and its .</a:t>
            </a:r>
            <a:r>
              <a:rPr lang="en-US" sz="2400" dirty="0" err="1" smtClean="0"/>
              <a:t>cpp</a:t>
            </a:r>
            <a:r>
              <a:rPr lang="en-US" sz="2400" dirty="0" smtClean="0"/>
              <a:t> implementation.  It gives the types of all the members.</a:t>
            </a:r>
            <a:endParaRPr lang="en-US" sz="2400" dirty="0"/>
          </a:p>
          <a:p>
            <a:pPr marL="0" indent="0">
              <a:buNone/>
            </a:pPr>
            <a:r>
              <a:rPr lang="en-US" sz="2400" dirty="0" smtClean="0"/>
              <a:t>You can also create a signature.  Then it is just like an </a:t>
            </a:r>
            <a:r>
              <a:rPr lang="en-US" sz="1800" dirty="0" smtClean="0">
                <a:latin typeface="Courier New" panose="02070309020205020404" pitchFamily="49" charset="0"/>
                <a:cs typeface="Courier New" panose="02070309020205020404" pitchFamily="49" charset="0"/>
              </a:rPr>
              <a:t>interface</a:t>
            </a:r>
            <a:r>
              <a:rPr lang="en-US" sz="1800" dirty="0" smtClean="0">
                <a:latin typeface="Lucida Console" panose="020B0609040504020204" pitchFamily="49" charset="0"/>
              </a:rPr>
              <a:t> </a:t>
            </a:r>
            <a:r>
              <a:rPr lang="en-US" sz="2400" dirty="0" smtClean="0"/>
              <a:t>in Java or </a:t>
            </a:r>
            <a:r>
              <a:rPr lang="en-US" sz="1800" dirty="0" smtClean="0">
                <a:latin typeface="Courier New" panose="02070309020205020404" pitchFamily="49" charset="0"/>
                <a:cs typeface="Courier New" panose="02070309020205020404" pitchFamily="49" charset="0"/>
              </a:rPr>
              <a:t>trait</a:t>
            </a:r>
            <a:r>
              <a:rPr lang="en-US" sz="1800" dirty="0" smtClean="0">
                <a:latin typeface="Lucida Console" panose="020B0609040504020204" pitchFamily="49" charset="0"/>
              </a:rPr>
              <a:t> </a:t>
            </a:r>
            <a:r>
              <a:rPr lang="en-US" sz="2400" dirty="0" smtClean="0"/>
              <a:t>in </a:t>
            </a:r>
            <a:r>
              <a:rPr lang="en-US" sz="2400" dirty="0"/>
              <a:t>Scala.  To declare a member function foo: type1 -&gt; type2 without giving its body, you can </a:t>
            </a:r>
            <a:r>
              <a:rPr lang="en-US" sz="2400" dirty="0" smtClean="0"/>
              <a:t>simply say </a:t>
            </a:r>
            <a:r>
              <a:rPr lang="en-US" sz="2400" dirty="0" err="1" smtClean="0">
                <a:latin typeface="Courier New" panose="02070309020205020404" pitchFamily="49" charset="0"/>
                <a:cs typeface="Courier New" panose="02070309020205020404" pitchFamily="49" charset="0"/>
              </a:rPr>
              <a:t>val</a:t>
            </a:r>
            <a:r>
              <a:rPr lang="en-US" sz="2400" dirty="0" smtClean="0">
                <a:latin typeface="Courier New" panose="02070309020205020404" pitchFamily="49" charset="0"/>
                <a:cs typeface="Courier New" panose="02070309020205020404" pitchFamily="49" charset="0"/>
              </a:rPr>
              <a:t> foo: type1 -&gt; type2   </a:t>
            </a:r>
            <a:r>
              <a:rPr lang="en-US" sz="2400" dirty="0" smtClean="0"/>
              <a:t>You can also declare </a:t>
            </a:r>
            <a:r>
              <a:rPr lang="en-US" sz="1800" dirty="0" smtClean="0">
                <a:latin typeface="Courier New" panose="02070309020205020404" pitchFamily="49" charset="0"/>
                <a:cs typeface="Courier New" panose="02070309020205020404" pitchFamily="49" charset="0"/>
              </a:rPr>
              <a:t>type bar </a:t>
            </a:r>
            <a:r>
              <a:rPr lang="en-US" sz="2400" dirty="0" smtClean="0"/>
              <a:t>or do </a:t>
            </a:r>
            <a:r>
              <a:rPr lang="en-US" sz="1800" dirty="0" smtClean="0">
                <a:latin typeface="Courier New" panose="02070309020205020404" pitchFamily="49" charset="0"/>
                <a:cs typeface="Courier New" panose="02070309020205020404" pitchFamily="49" charset="0"/>
              </a:rPr>
              <a:t>type 'a bar </a:t>
            </a:r>
            <a:r>
              <a:rPr lang="en-US" sz="2400" dirty="0" smtClean="0"/>
              <a:t>(etc.) without giving its body.  The overall syntax is:</a:t>
            </a:r>
          </a:p>
          <a:p>
            <a:pPr marL="0" indent="0">
              <a:buNone/>
            </a:pPr>
            <a:endParaRPr lang="en-US" sz="1800" dirty="0" smtClean="0">
              <a:latin typeface="Lucida Console" panose="020B0609040504020204" pitchFamily="49" charset="0"/>
            </a:endParaRPr>
          </a:p>
          <a:p>
            <a:pPr marL="0" indent="0">
              <a:buNone/>
            </a:pPr>
            <a:r>
              <a:rPr lang="en-US" sz="1800" dirty="0" smtClean="0">
                <a:latin typeface="Courier New" panose="02070309020205020404" pitchFamily="49" charset="0"/>
                <a:cs typeface="Courier New" panose="02070309020205020404" pitchFamily="49" charset="0"/>
              </a:rPr>
              <a:t>module type Foo = sig:</a:t>
            </a:r>
          </a:p>
          <a:p>
            <a:pPr marL="0" indent="0">
              <a:buNone/>
            </a:pPr>
            <a:r>
              <a:rPr lang="en-US" sz="1800" dirty="0">
                <a:latin typeface="Lucida Console" panose="020B0609040504020204" pitchFamily="49" charset="0"/>
              </a:rPr>
              <a:t> </a:t>
            </a:r>
            <a:r>
              <a:rPr lang="en-US" sz="1800" dirty="0" smtClean="0">
                <a:latin typeface="Lucida Console" panose="020B0609040504020204" pitchFamily="49" charset="0"/>
              </a:rPr>
              <a:t>  { declarations---some definitions are OK too }</a:t>
            </a:r>
          </a:p>
          <a:p>
            <a:pPr marL="0" indent="0">
              <a:buNone/>
            </a:pPr>
            <a:r>
              <a:rPr lang="en-US" sz="1800" dirty="0" smtClean="0">
                <a:latin typeface="Courier New" panose="02070309020205020404" pitchFamily="49" charset="0"/>
                <a:cs typeface="Courier New" panose="02070309020205020404" pitchFamily="49" charset="0"/>
              </a:rPr>
              <a:t>end;;</a:t>
            </a:r>
          </a:p>
          <a:p>
            <a:pPr marL="0" indent="0">
              <a:buNone/>
            </a:pPr>
            <a:endParaRPr lang="en-US" sz="1800" dirty="0">
              <a:latin typeface="Lucida Console" panose="020B0609040504020204" pitchFamily="49" charset="0"/>
            </a:endParaRPr>
          </a:p>
          <a:p>
            <a:pPr marL="0" indent="0">
              <a:buNone/>
            </a:pPr>
            <a:r>
              <a:rPr lang="en-US" sz="2400" dirty="0" smtClean="0"/>
              <a:t>A module can say that it implements a signature via </a:t>
            </a:r>
          </a:p>
          <a:p>
            <a:pPr marL="0" indent="0">
              <a:buNone/>
            </a:pPr>
            <a:r>
              <a:rPr lang="en-US" sz="1800" dirty="0" smtClean="0">
                <a:latin typeface="Courier New" panose="02070309020205020404" pitchFamily="49" charset="0"/>
                <a:cs typeface="Courier New" panose="02070309020205020404" pitchFamily="49" charset="0"/>
              </a:rPr>
              <a:t>module Gem : Foo = </a:t>
            </a:r>
            <a:r>
              <a:rPr lang="en-US" sz="1800" dirty="0" err="1" smtClean="0">
                <a:latin typeface="Courier New" panose="02070309020205020404" pitchFamily="49" charset="0"/>
                <a:cs typeface="Courier New" panose="02070309020205020404" pitchFamily="49" charset="0"/>
              </a:rPr>
              <a:t>struct</a:t>
            </a:r>
            <a:r>
              <a:rPr lang="en-US" sz="1800" dirty="0" smtClean="0">
                <a:latin typeface="Courier New" panose="02070309020205020404" pitchFamily="49" charset="0"/>
                <a:cs typeface="Courier New" panose="02070309020205020404" pitchFamily="49" charset="0"/>
              </a:rPr>
              <a:t> </a:t>
            </a:r>
          </a:p>
          <a:p>
            <a:pPr marL="0" indent="0">
              <a:buNone/>
            </a:pPr>
            <a:r>
              <a:rPr lang="en-US" sz="1800" dirty="0">
                <a:latin typeface="Lucida Console" panose="020B0609040504020204" pitchFamily="49" charset="0"/>
              </a:rPr>
              <a:t> </a:t>
            </a:r>
            <a:r>
              <a:rPr lang="en-US" sz="1800" dirty="0" smtClean="0">
                <a:latin typeface="Lucida Console" panose="020B0609040504020204" pitchFamily="49" charset="0"/>
              </a:rPr>
              <a:t>  { implementations of the undefined signature elements }</a:t>
            </a:r>
          </a:p>
          <a:p>
            <a:pPr marL="0" indent="0">
              <a:buNone/>
            </a:pPr>
            <a:r>
              <a:rPr lang="en-US" sz="1800" dirty="0" smtClean="0">
                <a:latin typeface="Courier New" panose="02070309020205020404" pitchFamily="49" charset="0"/>
                <a:cs typeface="Courier New" panose="02070309020205020404" pitchFamily="49" charset="0"/>
              </a:rPr>
              <a:t>end;;</a:t>
            </a:r>
            <a:r>
              <a:rPr lang="en-US" sz="1800" dirty="0" smtClean="0">
                <a:cs typeface="Courier New" panose="02070309020205020404" pitchFamily="49" charset="0"/>
              </a:rPr>
              <a:t> </a:t>
            </a:r>
            <a:endParaRPr lang="en-US" sz="1800" dirty="0">
              <a:cs typeface="Courier New" panose="02070309020205020404" pitchFamily="49" charset="0"/>
            </a:endParaRPr>
          </a:p>
        </p:txBody>
      </p:sp>
    </p:spTree>
    <p:extLst>
      <p:ext uri="{BB962C8B-B14F-4D97-AF65-F5344CB8AC3E}">
        <p14:creationId xmlns:p14="http://schemas.microsoft.com/office/powerpoint/2010/main" val="9359783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302" y="258800"/>
            <a:ext cx="10696353" cy="878884"/>
          </a:xfrm>
        </p:spPr>
        <p:txBody>
          <a:bodyPr/>
          <a:lstStyle/>
          <a:p>
            <a:pPr algn="ctr"/>
            <a:r>
              <a:rPr lang="en-US" dirty="0" smtClean="0"/>
              <a:t>Module Inclusion</a:t>
            </a:r>
            <a:endParaRPr lang="en-US" dirty="0"/>
          </a:p>
        </p:txBody>
      </p:sp>
      <p:sp>
        <p:nvSpPr>
          <p:cNvPr id="3" name="Content Placeholder 2"/>
          <p:cNvSpPr>
            <a:spLocks noGrp="1"/>
          </p:cNvSpPr>
          <p:nvPr>
            <p:ph idx="1"/>
          </p:nvPr>
        </p:nvSpPr>
        <p:spPr>
          <a:xfrm>
            <a:off x="425302" y="1137684"/>
            <a:ext cx="11313041" cy="5316279"/>
          </a:xfrm>
        </p:spPr>
        <p:txBody>
          <a:bodyPr/>
          <a:lstStyle/>
          <a:p>
            <a:pPr marL="0" indent="0">
              <a:buNone/>
            </a:pPr>
            <a:r>
              <a:rPr lang="en-US" sz="2400" dirty="0" smtClean="0"/>
              <a:t>By extending a signature, one can achieve a limited kind of "interface inheritance."  But </a:t>
            </a:r>
            <a:r>
              <a:rPr lang="en-US" sz="2400" dirty="0" err="1" smtClean="0"/>
              <a:t>OCaml</a:t>
            </a:r>
            <a:r>
              <a:rPr lang="en-US" sz="2400" dirty="0" smtClean="0"/>
              <a:t> allows the more "caveman" approach of one module just including all the members of another module.  </a:t>
            </a:r>
          </a:p>
          <a:p>
            <a:pPr marL="0" indent="0">
              <a:buNone/>
            </a:pPr>
            <a:endParaRPr lang="en-US" sz="2400" dirty="0" smtClean="0"/>
          </a:p>
          <a:p>
            <a:pPr marL="0" indent="0">
              <a:buNone/>
            </a:pPr>
            <a:r>
              <a:rPr lang="en-US" sz="2400" dirty="0" smtClean="0">
                <a:latin typeface="Courier New" panose="02070309020205020404" pitchFamily="49" charset="0"/>
                <a:cs typeface="Courier New" panose="02070309020205020404" pitchFamily="49" charset="0"/>
              </a:rPr>
              <a:t>module New = </a:t>
            </a:r>
            <a:r>
              <a:rPr lang="en-US" sz="2400" dirty="0" err="1" smtClean="0">
                <a:latin typeface="Courier New" panose="02070309020205020404" pitchFamily="49" charset="0"/>
                <a:cs typeface="Courier New" panose="02070309020205020404" pitchFamily="49" charset="0"/>
              </a:rPr>
              <a:t>struct</a:t>
            </a:r>
            <a:endParaRPr lang="en-US" sz="2400" dirty="0" smtClean="0">
              <a:latin typeface="Courier New" panose="02070309020205020404" pitchFamily="49" charset="0"/>
              <a:cs typeface="Courier New" panose="02070309020205020404" pitchFamily="49" charset="0"/>
            </a:endParaRPr>
          </a:p>
          <a:p>
            <a:pPr marL="0" indent="0">
              <a:buNone/>
            </a:pPr>
            <a:r>
              <a:rPr lang="en-US" sz="2400" dirty="0">
                <a:latin typeface="Courier New" panose="02070309020205020404" pitchFamily="49" charset="0"/>
                <a:cs typeface="Courier New" panose="02070309020205020404" pitchFamily="49" charset="0"/>
              </a:rPr>
              <a:t> </a:t>
            </a:r>
            <a:r>
              <a:rPr lang="en-US" sz="2400" dirty="0" smtClean="0">
                <a:latin typeface="Courier New" panose="02070309020205020404" pitchFamily="49" charset="0"/>
                <a:cs typeface="Courier New" panose="02070309020205020404" pitchFamily="49" charset="0"/>
              </a:rPr>
              <a:t>  include Old</a:t>
            </a:r>
          </a:p>
          <a:p>
            <a:pPr marL="0" indent="0">
              <a:buNone/>
            </a:pPr>
            <a:r>
              <a:rPr lang="en-US" sz="2400" dirty="0">
                <a:latin typeface="Courier New" panose="02070309020205020404" pitchFamily="49" charset="0"/>
                <a:cs typeface="Courier New" panose="02070309020205020404" pitchFamily="49" charset="0"/>
              </a:rPr>
              <a:t> </a:t>
            </a:r>
            <a:r>
              <a:rPr lang="en-US" sz="2400" dirty="0" smtClean="0">
                <a:latin typeface="Courier New" panose="02070309020205020404" pitchFamily="49" charset="0"/>
                <a:cs typeface="Courier New" panose="02070309020205020404" pitchFamily="49" charset="0"/>
              </a:rPr>
              <a:t>  ...other stuff...</a:t>
            </a:r>
          </a:p>
          <a:p>
            <a:pPr marL="0" indent="0">
              <a:buNone/>
            </a:pPr>
            <a:r>
              <a:rPr lang="en-US" sz="2400" dirty="0" smtClean="0">
                <a:latin typeface="Courier New" panose="02070309020205020404" pitchFamily="49" charset="0"/>
                <a:cs typeface="Courier New" panose="02070309020205020404" pitchFamily="49" charset="0"/>
              </a:rPr>
              <a:t>end;;</a:t>
            </a:r>
          </a:p>
          <a:p>
            <a:pPr marL="0" indent="0">
              <a:buNone/>
            </a:pPr>
            <a:endParaRPr lang="en-US" sz="2400" dirty="0">
              <a:latin typeface="Courier New" panose="02070309020205020404" pitchFamily="49" charset="0"/>
              <a:cs typeface="Courier New" panose="02070309020205020404" pitchFamily="49" charset="0"/>
            </a:endParaRPr>
          </a:p>
          <a:p>
            <a:pPr marL="0" indent="0">
              <a:buNone/>
            </a:pPr>
            <a:r>
              <a:rPr lang="en-US" dirty="0"/>
              <a:t>You can even add stuff to the new module while giving it the same name, and thereby give the illusion of "extending </a:t>
            </a:r>
            <a:r>
              <a:rPr lang="en-US" dirty="0" smtClean="0"/>
              <a:t>a </a:t>
            </a:r>
            <a:r>
              <a:rPr lang="en-US" dirty="0"/>
              <a:t>class in place</a:t>
            </a:r>
            <a:r>
              <a:rPr lang="en-US" dirty="0" smtClean="0"/>
              <a:t>".  This is where </a:t>
            </a:r>
            <a:r>
              <a:rPr lang="en-US" dirty="0" err="1" smtClean="0"/>
              <a:t>OCaml's</a:t>
            </a:r>
            <a:r>
              <a:rPr lang="en-US" dirty="0" smtClean="0"/>
              <a:t> "shadowing" behavior can be an advantage---at least a convenience.</a:t>
            </a:r>
            <a:endParaRPr lang="en-US" dirty="0"/>
          </a:p>
        </p:txBody>
      </p:sp>
    </p:spTree>
    <p:extLst>
      <p:ext uri="{BB962C8B-B14F-4D97-AF65-F5344CB8AC3E}">
        <p14:creationId xmlns:p14="http://schemas.microsoft.com/office/powerpoint/2010/main" val="33119866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6057" y="365125"/>
            <a:ext cx="10747743" cy="698131"/>
          </a:xfrm>
        </p:spPr>
        <p:txBody>
          <a:bodyPr>
            <a:noAutofit/>
          </a:bodyPr>
          <a:lstStyle/>
          <a:p>
            <a:pPr algn="ctr"/>
            <a:r>
              <a:rPr lang="en-US" sz="4800" dirty="0" smtClean="0"/>
              <a:t>Extensible Datatypes</a:t>
            </a:r>
            <a:endParaRPr lang="en-US" sz="4800" dirty="0"/>
          </a:p>
        </p:txBody>
      </p:sp>
      <p:sp>
        <p:nvSpPr>
          <p:cNvPr id="3" name="Content Placeholder 2"/>
          <p:cNvSpPr>
            <a:spLocks noGrp="1"/>
          </p:cNvSpPr>
          <p:nvPr>
            <p:ph idx="1"/>
          </p:nvPr>
        </p:nvSpPr>
        <p:spPr>
          <a:xfrm>
            <a:off x="355305" y="1063256"/>
            <a:ext cx="11249246" cy="5422604"/>
          </a:xfrm>
        </p:spPr>
        <p:txBody>
          <a:bodyPr>
            <a:normAutofit/>
          </a:bodyPr>
          <a:lstStyle/>
          <a:p>
            <a:pPr marL="0" indent="0">
              <a:buNone/>
            </a:pPr>
            <a:r>
              <a:rPr lang="en-US" dirty="0" smtClean="0"/>
              <a:t>This feature was added in </a:t>
            </a:r>
            <a:r>
              <a:rPr lang="en-US" dirty="0" err="1" smtClean="0"/>
              <a:t>OCaml</a:t>
            </a:r>
            <a:r>
              <a:rPr lang="en-US" dirty="0" smtClean="0"/>
              <a:t> 4.02, which is exactly the version we have on </a:t>
            </a:r>
            <a:r>
              <a:rPr lang="en-US" dirty="0" err="1" smtClean="0">
                <a:latin typeface="Courier New" panose="02070309020205020404" pitchFamily="49" charset="0"/>
                <a:cs typeface="Courier New" panose="02070309020205020404" pitchFamily="49" charset="0"/>
              </a:rPr>
              <a:t>timberlake</a:t>
            </a:r>
            <a:r>
              <a:rPr lang="en-US" dirty="0" smtClean="0"/>
              <a:t>.  It shortcuts </a:t>
            </a:r>
            <a:r>
              <a:rPr lang="en-US" dirty="0" err="1" smtClean="0"/>
              <a:t>OCaml's</a:t>
            </a:r>
            <a:r>
              <a:rPr lang="en-US" dirty="0" smtClean="0"/>
              <a:t> mechanism of "polymorphic variants" with </a:t>
            </a:r>
            <a:r>
              <a:rPr lang="en-US" dirty="0" err="1" smtClean="0"/>
              <a:t>backtick</a:t>
            </a:r>
            <a:r>
              <a:rPr lang="en-US" dirty="0" smtClean="0"/>
              <a:t> ` notation (whose complication I've been chary of).</a:t>
            </a:r>
          </a:p>
          <a:p>
            <a:pPr marL="0" indent="0">
              <a:buNone/>
            </a:pPr>
            <a:endParaRPr lang="en-US" dirty="0"/>
          </a:p>
          <a:p>
            <a:pPr marL="0" indent="0">
              <a:buNone/>
            </a:pPr>
            <a:r>
              <a:rPr lang="en-US" dirty="0" smtClean="0"/>
              <a:t>To use it, you must initially declare your type as having body just "</a:t>
            </a:r>
            <a:r>
              <a:rPr lang="en-US" sz="2400" dirty="0" smtClean="0">
                <a:latin typeface="Courier New" panose="02070309020205020404" pitchFamily="49" charset="0"/>
                <a:cs typeface="Courier New" panose="02070309020205020404" pitchFamily="49" charset="0"/>
              </a:rPr>
              <a:t>..</a:t>
            </a:r>
            <a:r>
              <a:rPr lang="en-US" dirty="0" smtClean="0"/>
              <a:t>" --- e.g.</a:t>
            </a:r>
          </a:p>
          <a:p>
            <a:pPr marL="0" indent="0">
              <a:buNone/>
            </a:pPr>
            <a:r>
              <a:rPr lang="en-US" dirty="0" smtClean="0">
                <a:latin typeface="Courier New" panose="02070309020205020404" pitchFamily="49" charset="0"/>
                <a:cs typeface="Courier New" panose="02070309020205020404" pitchFamily="49" charset="0"/>
              </a:rPr>
              <a:t>type 'a </a:t>
            </a:r>
            <a:r>
              <a:rPr lang="en-US" dirty="0" err="1" smtClean="0">
                <a:latin typeface="Courier New" panose="02070309020205020404" pitchFamily="49" charset="0"/>
                <a:cs typeface="Courier New" panose="02070309020205020404" pitchFamily="49" charset="0"/>
              </a:rPr>
              <a:t>exp</a:t>
            </a:r>
            <a:r>
              <a:rPr lang="en-US" dirty="0" smtClean="0">
                <a:latin typeface="Courier New" panose="02070309020205020404" pitchFamily="49" charset="0"/>
                <a:cs typeface="Courier New" panose="02070309020205020404" pitchFamily="49" charset="0"/>
              </a:rPr>
              <a:t> = .. ;;</a:t>
            </a:r>
          </a:p>
          <a:p>
            <a:pPr marL="0" indent="0">
              <a:buNone/>
            </a:pPr>
            <a:r>
              <a:rPr lang="en-US" dirty="0" smtClean="0"/>
              <a:t>Then you can add constructors using the notation </a:t>
            </a:r>
            <a:r>
              <a:rPr lang="en-US" dirty="0" smtClean="0">
                <a:latin typeface="Courier New" panose="02070309020205020404" pitchFamily="49" charset="0"/>
                <a:cs typeface="Courier New" panose="02070309020205020404" pitchFamily="49" charset="0"/>
              </a:rPr>
              <a:t>+=</a:t>
            </a:r>
            <a:r>
              <a:rPr lang="en-US" dirty="0"/>
              <a:t> </a:t>
            </a:r>
            <a:r>
              <a:rPr lang="en-US" dirty="0" smtClean="0"/>
              <a:t>as in:</a:t>
            </a:r>
          </a:p>
          <a:p>
            <a:pPr marL="0" indent="0">
              <a:buNone/>
            </a:pPr>
            <a:r>
              <a:rPr lang="en-US" dirty="0" smtClean="0">
                <a:latin typeface="Courier New" panose="02070309020205020404" pitchFamily="49" charset="0"/>
                <a:cs typeface="Courier New" panose="02070309020205020404" pitchFamily="49" charset="0"/>
              </a:rPr>
              <a:t>type 'a </a:t>
            </a:r>
            <a:r>
              <a:rPr lang="en-US" dirty="0" err="1" smtClean="0">
                <a:latin typeface="Courier New" panose="02070309020205020404" pitchFamily="49" charset="0"/>
                <a:cs typeface="Courier New" panose="02070309020205020404" pitchFamily="49" charset="0"/>
              </a:rPr>
              <a:t>exp</a:t>
            </a:r>
            <a:r>
              <a:rPr lang="en-US" dirty="0" smtClean="0">
                <a:latin typeface="Courier New" panose="02070309020205020404" pitchFamily="49" charset="0"/>
                <a:cs typeface="Courier New" panose="02070309020205020404" pitchFamily="49" charset="0"/>
              </a:rPr>
              <a:t> += </a:t>
            </a:r>
            <a:r>
              <a:rPr lang="en-US" dirty="0" err="1" smtClean="0">
                <a:latin typeface="Courier New" panose="02070309020205020404" pitchFamily="49" charset="0"/>
                <a:cs typeface="Courier New" panose="02070309020205020404" pitchFamily="49" charset="0"/>
              </a:rPr>
              <a:t>Const</a:t>
            </a:r>
            <a:r>
              <a:rPr lang="en-US" dirty="0" smtClean="0">
                <a:latin typeface="Courier New" panose="02070309020205020404" pitchFamily="49" charset="0"/>
                <a:cs typeface="Courier New" panose="02070309020205020404" pitchFamily="49" charset="0"/>
              </a:rPr>
              <a:t> of 'a | </a:t>
            </a:r>
            <a:r>
              <a:rPr lang="en-US" dirty="0" err="1" smtClean="0">
                <a:latin typeface="Courier New" panose="02070309020205020404" pitchFamily="49" charset="0"/>
                <a:cs typeface="Courier New" panose="02070309020205020404" pitchFamily="49" charset="0"/>
              </a:rPr>
              <a:t>Var</a:t>
            </a:r>
            <a:r>
              <a:rPr lang="en-US" dirty="0" smtClean="0">
                <a:latin typeface="Courier New" panose="02070309020205020404" pitchFamily="49" charset="0"/>
                <a:cs typeface="Courier New" panose="02070309020205020404" pitchFamily="49" charset="0"/>
              </a:rPr>
              <a:t> of string;; </a:t>
            </a:r>
          </a:p>
          <a:p>
            <a:pPr marL="0" indent="0">
              <a:buNone/>
            </a:pPr>
            <a:endParaRPr lang="en-US" dirty="0">
              <a:latin typeface="Courier New" panose="02070309020205020404" pitchFamily="49" charset="0"/>
              <a:cs typeface="Courier New" panose="02070309020205020404" pitchFamily="49" charset="0"/>
            </a:endParaRPr>
          </a:p>
          <a:p>
            <a:pPr marL="0" indent="0">
              <a:buNone/>
            </a:pPr>
            <a:r>
              <a:rPr lang="en-US" dirty="0" smtClean="0">
                <a:cs typeface="Courier New" panose="02070309020205020404" pitchFamily="49" charset="0"/>
              </a:rPr>
              <a:t>And later on you can do:</a:t>
            </a:r>
          </a:p>
          <a:p>
            <a:pPr marL="0" indent="0">
              <a:buNone/>
            </a:pPr>
            <a:r>
              <a:rPr lang="en-US" sz="2400" dirty="0" smtClean="0">
                <a:latin typeface="Courier New" panose="02070309020205020404" pitchFamily="49" charset="0"/>
                <a:cs typeface="Courier New" panose="02070309020205020404" pitchFamily="49" charset="0"/>
              </a:rPr>
              <a:t>type 'a </a:t>
            </a:r>
            <a:r>
              <a:rPr lang="en-US" sz="2400" dirty="0" err="1" smtClean="0">
                <a:latin typeface="Courier New" panose="02070309020205020404" pitchFamily="49" charset="0"/>
                <a:cs typeface="Courier New" panose="02070309020205020404" pitchFamily="49" charset="0"/>
              </a:rPr>
              <a:t>exp</a:t>
            </a:r>
            <a:r>
              <a:rPr lang="en-US" sz="2400" dirty="0" smtClean="0">
                <a:latin typeface="Courier New" panose="02070309020205020404" pitchFamily="49" charset="0"/>
                <a:cs typeface="Courier New" panose="02070309020205020404" pitchFamily="49" charset="0"/>
              </a:rPr>
              <a:t> += </a:t>
            </a:r>
            <a:r>
              <a:rPr lang="en-US" sz="2400" dirty="0" err="1" smtClean="0">
                <a:latin typeface="Courier New" panose="02070309020205020404" pitchFamily="49" charset="0"/>
                <a:cs typeface="Courier New" panose="02070309020205020404" pitchFamily="49" charset="0"/>
              </a:rPr>
              <a:t>Neg</a:t>
            </a:r>
            <a:r>
              <a:rPr lang="en-US" sz="2400" dirty="0" smtClean="0">
                <a:latin typeface="Courier New" panose="02070309020205020404" pitchFamily="49" charset="0"/>
                <a:cs typeface="Courier New" panose="02070309020205020404" pitchFamily="49" charset="0"/>
              </a:rPr>
              <a:t> of 'a </a:t>
            </a:r>
            <a:r>
              <a:rPr lang="en-US" sz="2400" dirty="0" err="1" smtClean="0">
                <a:latin typeface="Courier New" panose="02070309020205020404" pitchFamily="49" charset="0"/>
                <a:cs typeface="Courier New" panose="02070309020205020404" pitchFamily="49" charset="0"/>
              </a:rPr>
              <a:t>exp</a:t>
            </a:r>
            <a:r>
              <a:rPr lang="en-US" sz="2400" dirty="0" smtClean="0">
                <a:latin typeface="Courier New" panose="02070309020205020404" pitchFamily="49" charset="0"/>
                <a:cs typeface="Courier New" panose="02070309020205020404" pitchFamily="49" charset="0"/>
              </a:rPr>
              <a:t> | Plus of 'a </a:t>
            </a:r>
            <a:r>
              <a:rPr lang="en-US" sz="2400" dirty="0" err="1" smtClean="0">
                <a:latin typeface="Courier New" panose="02070309020205020404" pitchFamily="49" charset="0"/>
                <a:cs typeface="Courier New" panose="02070309020205020404" pitchFamily="49" charset="0"/>
              </a:rPr>
              <a:t>exp</a:t>
            </a:r>
            <a:r>
              <a:rPr lang="en-US" sz="2400" dirty="0" smtClean="0">
                <a:latin typeface="Courier New" panose="02070309020205020404" pitchFamily="49" charset="0"/>
                <a:cs typeface="Courier New" panose="02070309020205020404" pitchFamily="49" charset="0"/>
              </a:rPr>
              <a:t> * 'a </a:t>
            </a:r>
            <a:r>
              <a:rPr lang="en-US" sz="2400" dirty="0" err="1" smtClean="0">
                <a:latin typeface="Courier New" panose="02070309020205020404" pitchFamily="49" charset="0"/>
                <a:cs typeface="Courier New" panose="02070309020205020404" pitchFamily="49" charset="0"/>
              </a:rPr>
              <a:t>exp</a:t>
            </a:r>
            <a:r>
              <a:rPr lang="en-US" sz="2400" dirty="0" smtClean="0">
                <a:latin typeface="Courier New" panose="02070309020205020404" pitchFamily="49" charset="0"/>
                <a:cs typeface="Courier New" panose="02070309020205020404" pitchFamily="49" charset="0"/>
              </a:rPr>
              <a:t> </a:t>
            </a:r>
            <a:r>
              <a:rPr lang="en-US" sz="2400" dirty="0" smtClean="0">
                <a:cs typeface="Courier New" panose="02070309020205020404" pitchFamily="49" charset="0"/>
              </a:rPr>
              <a:t>(etc.)</a:t>
            </a:r>
            <a:endParaRPr lang="en-US" sz="2400" dirty="0">
              <a:cs typeface="Courier New" panose="02070309020205020404" pitchFamily="49" charset="0"/>
            </a:endParaRPr>
          </a:p>
        </p:txBody>
      </p:sp>
    </p:spTree>
    <p:extLst>
      <p:ext uri="{BB962C8B-B14F-4D97-AF65-F5344CB8AC3E}">
        <p14:creationId xmlns:p14="http://schemas.microsoft.com/office/powerpoint/2010/main" val="24564012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9730" y="365125"/>
            <a:ext cx="10854070" cy="846987"/>
          </a:xfrm>
        </p:spPr>
        <p:txBody>
          <a:bodyPr/>
          <a:lstStyle/>
          <a:p>
            <a:pPr algn="ctr"/>
            <a:r>
              <a:rPr lang="en-US" dirty="0" smtClean="0"/>
              <a:t>Extensible Datatypes and Matching</a:t>
            </a:r>
            <a:endParaRPr lang="en-US" dirty="0"/>
          </a:p>
        </p:txBody>
      </p:sp>
      <p:sp>
        <p:nvSpPr>
          <p:cNvPr id="3" name="Content Placeholder 2"/>
          <p:cNvSpPr>
            <a:spLocks noGrp="1"/>
          </p:cNvSpPr>
          <p:nvPr>
            <p:ph idx="1"/>
          </p:nvPr>
        </p:nvSpPr>
        <p:spPr>
          <a:xfrm>
            <a:off x="499730" y="1212112"/>
            <a:ext cx="10854070" cy="5528930"/>
          </a:xfrm>
        </p:spPr>
        <p:txBody>
          <a:bodyPr>
            <a:normAutofit lnSpcReduction="10000"/>
          </a:bodyPr>
          <a:lstStyle/>
          <a:p>
            <a:pPr marL="0" indent="0">
              <a:buNone/>
            </a:pPr>
            <a:r>
              <a:rPr lang="en-US" dirty="0" smtClean="0"/>
              <a:t>The one caveat is that when you do matching with an extensible datatype, you get voluminous warnings unless you end the match with a </a:t>
            </a:r>
            <a:r>
              <a:rPr lang="en-US" dirty="0" smtClean="0">
                <a:latin typeface="Courier New" panose="02070309020205020404" pitchFamily="49" charset="0"/>
                <a:cs typeface="Courier New" panose="02070309020205020404" pitchFamily="49" charset="0"/>
              </a:rPr>
              <a:t>_ -&gt; </a:t>
            </a:r>
            <a:r>
              <a:rPr lang="en-US" dirty="0" smtClean="0"/>
              <a:t>... wildcard default clause.  Without it, </a:t>
            </a:r>
            <a:r>
              <a:rPr lang="en-US" dirty="0" err="1" smtClean="0"/>
              <a:t>OCaml</a:t>
            </a:r>
            <a:r>
              <a:rPr lang="en-US" dirty="0" smtClean="0"/>
              <a:t> cannot tell the match is exhaustive, since code calling the match could have added more </a:t>
            </a:r>
            <a:r>
              <a:rPr lang="en-US" dirty="0" smtClean="0">
                <a:latin typeface="Courier New" panose="02070309020205020404" pitchFamily="49" charset="0"/>
                <a:cs typeface="Courier New" panose="02070309020205020404" pitchFamily="49" charset="0"/>
              </a:rPr>
              <a:t>+=</a:t>
            </a:r>
            <a:r>
              <a:rPr lang="en-US" dirty="0" smtClean="0"/>
              <a:t> options.  My suggestion is to make the default raise a new exception:</a:t>
            </a:r>
          </a:p>
          <a:p>
            <a:pPr marL="0" indent="0">
              <a:buNone/>
            </a:pPr>
            <a:endParaRPr lang="en-US" dirty="0"/>
          </a:p>
          <a:p>
            <a:pPr marL="0" indent="0">
              <a:buNone/>
            </a:pPr>
            <a:r>
              <a:rPr lang="en-US" dirty="0" smtClean="0">
                <a:latin typeface="Courier New" panose="02070309020205020404" pitchFamily="49" charset="0"/>
                <a:cs typeface="Courier New" panose="02070309020205020404" pitchFamily="49" charset="0"/>
              </a:rPr>
              <a:t>exception </a:t>
            </a:r>
            <a:r>
              <a:rPr lang="en-US" dirty="0" err="1" smtClean="0">
                <a:latin typeface="Courier New" panose="02070309020205020404" pitchFamily="49" charset="0"/>
                <a:cs typeface="Courier New" panose="02070309020205020404" pitchFamily="49" charset="0"/>
              </a:rPr>
              <a:t>WaitingForGodot</a:t>
            </a:r>
            <a:r>
              <a:rPr lang="en-US" dirty="0" smtClean="0">
                <a:latin typeface="Courier New" panose="02070309020205020404" pitchFamily="49" charset="0"/>
                <a:cs typeface="Courier New" panose="02070309020205020404" pitchFamily="49" charset="0"/>
              </a:rPr>
              <a:t>;</a:t>
            </a:r>
          </a:p>
          <a:p>
            <a:pPr marL="0" indent="0">
              <a:buNone/>
            </a:pPr>
            <a:r>
              <a:rPr lang="en-US" dirty="0" smtClean="0"/>
              <a:t>...</a:t>
            </a:r>
          </a:p>
          <a:p>
            <a:pPr marL="0" indent="0">
              <a:buNone/>
            </a:pPr>
            <a:r>
              <a:rPr lang="en-US" dirty="0"/>
              <a:t> </a:t>
            </a:r>
            <a:r>
              <a:rPr lang="en-US" dirty="0" smtClean="0"/>
              <a:t>   </a:t>
            </a:r>
            <a:r>
              <a:rPr lang="en-US" dirty="0" smtClean="0">
                <a:latin typeface="Courier New" panose="02070309020205020404" pitchFamily="49" charset="0"/>
                <a:cs typeface="Courier New" panose="02070309020205020404" pitchFamily="49" charset="0"/>
              </a:rPr>
              <a:t>| _ -&gt; raise </a:t>
            </a:r>
            <a:r>
              <a:rPr lang="en-US" dirty="0" err="1" smtClean="0">
                <a:latin typeface="Courier New" panose="02070309020205020404" pitchFamily="49" charset="0"/>
                <a:cs typeface="Courier New" panose="02070309020205020404" pitchFamily="49" charset="0"/>
              </a:rPr>
              <a:t>WaitingForGodot</a:t>
            </a:r>
            <a:endParaRPr lang="en-US" dirty="0" smtClean="0">
              <a:latin typeface="Courier New" panose="02070309020205020404" pitchFamily="49" charset="0"/>
              <a:cs typeface="Courier New" panose="02070309020205020404" pitchFamily="49" charset="0"/>
            </a:endParaRPr>
          </a:p>
          <a:p>
            <a:pPr marL="0" indent="0">
              <a:buNone/>
            </a:pPr>
            <a:endParaRPr lang="en-US" dirty="0">
              <a:latin typeface="Courier New" panose="02070309020205020404" pitchFamily="49" charset="0"/>
              <a:cs typeface="Courier New" panose="02070309020205020404" pitchFamily="49" charset="0"/>
            </a:endParaRPr>
          </a:p>
          <a:p>
            <a:pPr marL="0" indent="0">
              <a:buNone/>
            </a:pPr>
            <a:r>
              <a:rPr lang="en-US" dirty="0" smtClean="0">
                <a:cs typeface="Courier New" panose="02070309020205020404" pitchFamily="49" charset="0"/>
              </a:rPr>
              <a:t>Incidentally, exceptions are implemented as an extensible datatype to begin with" </a:t>
            </a:r>
            <a:r>
              <a:rPr lang="en-US" dirty="0" err="1" smtClean="0">
                <a:cs typeface="Courier New" panose="02070309020205020404" pitchFamily="49" charset="0"/>
              </a:rPr>
              <a:t>OCaml</a:t>
            </a:r>
            <a:r>
              <a:rPr lang="en-US" dirty="0" smtClean="0">
                <a:cs typeface="Courier New" panose="02070309020205020404" pitchFamily="49" charset="0"/>
              </a:rPr>
              <a:t> just does "type exception += </a:t>
            </a:r>
            <a:r>
              <a:rPr lang="en-US" dirty="0" err="1" smtClean="0">
                <a:cs typeface="Courier New" panose="02070309020205020404" pitchFamily="49" charset="0"/>
              </a:rPr>
              <a:t>WaitingForGodot</a:t>
            </a:r>
            <a:r>
              <a:rPr lang="en-US" dirty="0" smtClean="0">
                <a:cs typeface="Courier New" panose="02070309020205020404" pitchFamily="49" charset="0"/>
              </a:rPr>
              <a:t>" (etc.)</a:t>
            </a:r>
            <a:endParaRPr lang="en-US" dirty="0">
              <a:cs typeface="Courier New" panose="02070309020205020404" pitchFamily="49" charset="0"/>
            </a:endParaRPr>
          </a:p>
        </p:txBody>
      </p:sp>
    </p:spTree>
    <p:extLst>
      <p:ext uri="{BB962C8B-B14F-4D97-AF65-F5344CB8AC3E}">
        <p14:creationId xmlns:p14="http://schemas.microsoft.com/office/powerpoint/2010/main" val="18063757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181" y="365126"/>
            <a:ext cx="11098619" cy="528010"/>
          </a:xfrm>
        </p:spPr>
        <p:txBody>
          <a:bodyPr/>
          <a:lstStyle/>
          <a:p>
            <a:pPr algn="ctr"/>
            <a:r>
              <a:rPr lang="en-US" dirty="0" smtClean="0"/>
              <a:t>Extensible Datatypes In Extended Modules</a:t>
            </a:r>
            <a:endParaRPr lang="en-US" dirty="0"/>
          </a:p>
        </p:txBody>
      </p:sp>
      <p:sp>
        <p:nvSpPr>
          <p:cNvPr id="3" name="Content Placeholder 2"/>
          <p:cNvSpPr>
            <a:spLocks noGrp="1"/>
          </p:cNvSpPr>
          <p:nvPr>
            <p:ph idx="1"/>
          </p:nvPr>
        </p:nvSpPr>
        <p:spPr>
          <a:xfrm>
            <a:off x="255181" y="893136"/>
            <a:ext cx="11695814" cy="5879804"/>
          </a:xfrm>
        </p:spPr>
        <p:txBody>
          <a:bodyPr/>
          <a:lstStyle/>
          <a:p>
            <a:pPr marL="0" indent="0">
              <a:buNone/>
            </a:pPr>
            <a:r>
              <a:rPr lang="en-US" dirty="0" smtClean="0"/>
              <a:t>IMPHO, because extending the datatype is a kind of runtime shadowing we've been leery of (Java and some other languages don't even let you do it), this should be done inside modules---where you </a:t>
            </a:r>
            <a:r>
              <a:rPr lang="en-US" dirty="0" smtClean="0"/>
              <a:t>change </a:t>
            </a:r>
            <a:r>
              <a:rPr lang="en-US" dirty="0" smtClean="0"/>
              <a:t>the module </a:t>
            </a:r>
            <a:r>
              <a:rPr lang="en-US" dirty="0" smtClean="0"/>
              <a:t>name, </a:t>
            </a:r>
            <a:r>
              <a:rPr lang="en-US" dirty="0" smtClean="0">
                <a:solidFill>
                  <a:srgbClr val="FF0000"/>
                </a:solidFill>
              </a:rPr>
              <a:t>or not</a:t>
            </a:r>
            <a:r>
              <a:rPr lang="en-US" dirty="0" smtClean="0"/>
              <a:t>.</a:t>
            </a:r>
            <a:endParaRPr lang="en-US" dirty="0" smtClean="0"/>
          </a:p>
          <a:p>
            <a:pPr marL="0" indent="0">
              <a:buNone/>
            </a:pPr>
            <a:endParaRPr lang="en-US" sz="1000" dirty="0"/>
          </a:p>
          <a:p>
            <a:pPr marL="0" indent="0">
              <a:buNone/>
            </a:pPr>
            <a:r>
              <a:rPr lang="en-US" sz="2400" dirty="0" smtClean="0">
                <a:latin typeface="Courier New" panose="02070309020205020404" pitchFamily="49" charset="0"/>
                <a:cs typeface="Courier New" panose="02070309020205020404" pitchFamily="49" charset="0"/>
              </a:rPr>
              <a:t>module Foo = </a:t>
            </a:r>
            <a:r>
              <a:rPr lang="en-US" sz="2400" dirty="0" err="1" smtClean="0">
                <a:latin typeface="Courier New" panose="02070309020205020404" pitchFamily="49" charset="0"/>
                <a:cs typeface="Courier New" panose="02070309020205020404" pitchFamily="49" charset="0"/>
              </a:rPr>
              <a:t>struct</a:t>
            </a:r>
            <a:endParaRPr lang="en-US" sz="2400" dirty="0" smtClean="0">
              <a:latin typeface="Courier New" panose="02070309020205020404" pitchFamily="49" charset="0"/>
              <a:cs typeface="Courier New" panose="02070309020205020404" pitchFamily="49" charset="0"/>
            </a:endParaRPr>
          </a:p>
          <a:p>
            <a:pPr marL="0" indent="0">
              <a:buNone/>
            </a:pPr>
            <a:r>
              <a:rPr lang="en-US" sz="2400" dirty="0">
                <a:latin typeface="Courier New" panose="02070309020205020404" pitchFamily="49" charset="0"/>
                <a:cs typeface="Courier New" panose="02070309020205020404" pitchFamily="49" charset="0"/>
              </a:rPr>
              <a:t> </a:t>
            </a:r>
            <a:r>
              <a:rPr lang="en-US" sz="2400" dirty="0" smtClean="0">
                <a:latin typeface="Courier New" panose="02070309020205020404" pitchFamily="49" charset="0"/>
                <a:cs typeface="Courier New" panose="02070309020205020404" pitchFamily="49" charset="0"/>
              </a:rPr>
              <a:t>  type 'a </a:t>
            </a:r>
            <a:r>
              <a:rPr lang="en-US" sz="2400" dirty="0" err="1" smtClean="0">
                <a:latin typeface="Courier New" panose="02070309020205020404" pitchFamily="49" charset="0"/>
                <a:cs typeface="Courier New" panose="02070309020205020404" pitchFamily="49" charset="0"/>
              </a:rPr>
              <a:t>exp</a:t>
            </a:r>
            <a:r>
              <a:rPr lang="en-US" sz="2400" dirty="0" smtClean="0">
                <a:latin typeface="Courier New" panose="02070309020205020404" pitchFamily="49" charset="0"/>
                <a:cs typeface="Courier New" panose="02070309020205020404" pitchFamily="49" charset="0"/>
              </a:rPr>
              <a:t> = ..</a:t>
            </a:r>
          </a:p>
          <a:p>
            <a:pPr marL="0" indent="0">
              <a:buNone/>
            </a:pPr>
            <a:r>
              <a:rPr lang="en-US" sz="2400" dirty="0">
                <a:latin typeface="Courier New" panose="02070309020205020404" pitchFamily="49" charset="0"/>
                <a:cs typeface="Courier New" panose="02070309020205020404" pitchFamily="49" charset="0"/>
              </a:rPr>
              <a:t> </a:t>
            </a:r>
            <a:r>
              <a:rPr lang="en-US" sz="2400" dirty="0" smtClean="0">
                <a:latin typeface="Courier New" panose="02070309020205020404" pitchFamily="49" charset="0"/>
                <a:cs typeface="Courier New" panose="02070309020205020404" pitchFamily="49" charset="0"/>
              </a:rPr>
              <a:t>  type 'a </a:t>
            </a:r>
            <a:r>
              <a:rPr lang="en-US" sz="2400" dirty="0" err="1" smtClean="0">
                <a:latin typeface="Courier New" panose="02070309020205020404" pitchFamily="49" charset="0"/>
                <a:cs typeface="Courier New" panose="02070309020205020404" pitchFamily="49" charset="0"/>
              </a:rPr>
              <a:t>exp</a:t>
            </a:r>
            <a:r>
              <a:rPr lang="en-US" sz="2400" dirty="0" smtClean="0">
                <a:latin typeface="Courier New" panose="02070309020205020404" pitchFamily="49" charset="0"/>
                <a:cs typeface="Courier New" panose="02070309020205020404" pitchFamily="49" charset="0"/>
              </a:rPr>
              <a:t> += </a:t>
            </a:r>
            <a:r>
              <a:rPr lang="en-US" sz="2400" dirty="0" err="1">
                <a:latin typeface="Courier New" panose="02070309020205020404" pitchFamily="49" charset="0"/>
                <a:cs typeface="Courier New" panose="02070309020205020404" pitchFamily="49" charset="0"/>
              </a:rPr>
              <a:t>Const</a:t>
            </a:r>
            <a:r>
              <a:rPr lang="en-US" sz="2400" dirty="0">
                <a:latin typeface="Courier New" panose="02070309020205020404" pitchFamily="49" charset="0"/>
                <a:cs typeface="Courier New" panose="02070309020205020404" pitchFamily="49" charset="0"/>
              </a:rPr>
              <a:t> of 'a | </a:t>
            </a:r>
            <a:r>
              <a:rPr lang="en-US" sz="2400" dirty="0" err="1">
                <a:latin typeface="Courier New" panose="02070309020205020404" pitchFamily="49" charset="0"/>
                <a:cs typeface="Courier New" panose="02070309020205020404" pitchFamily="49" charset="0"/>
              </a:rPr>
              <a:t>Var</a:t>
            </a:r>
            <a:r>
              <a:rPr lang="en-US" sz="2400" dirty="0">
                <a:latin typeface="Courier New" panose="02070309020205020404" pitchFamily="49" charset="0"/>
                <a:cs typeface="Courier New" panose="02070309020205020404" pitchFamily="49" charset="0"/>
              </a:rPr>
              <a:t> of </a:t>
            </a:r>
            <a:r>
              <a:rPr lang="en-US" sz="2400" dirty="0" smtClean="0">
                <a:latin typeface="Courier New" panose="02070309020205020404" pitchFamily="49" charset="0"/>
                <a:cs typeface="Courier New" panose="02070309020205020404" pitchFamily="49" charset="0"/>
              </a:rPr>
              <a:t>string</a:t>
            </a:r>
          </a:p>
          <a:p>
            <a:pPr marL="0" indent="0">
              <a:buNone/>
            </a:pPr>
            <a:r>
              <a:rPr lang="en-US" sz="2400" dirty="0" smtClean="0">
                <a:latin typeface="Courier New" panose="02070309020205020404" pitchFamily="49" charset="0"/>
                <a:cs typeface="Courier New" panose="02070309020205020404" pitchFamily="49" charset="0"/>
              </a:rPr>
              <a:t>end;;  </a:t>
            </a:r>
            <a:endParaRPr lang="en-US" sz="2400" dirty="0">
              <a:latin typeface="Courier New" panose="02070309020205020404" pitchFamily="49" charset="0"/>
              <a:cs typeface="Courier New" panose="02070309020205020404" pitchFamily="49" charset="0"/>
            </a:endParaRPr>
          </a:p>
          <a:p>
            <a:pPr marL="0" indent="0">
              <a:buNone/>
            </a:pPr>
            <a:endParaRPr lang="en-US" sz="1000" dirty="0" smtClean="0"/>
          </a:p>
          <a:p>
            <a:pPr marL="0" indent="0">
              <a:buNone/>
            </a:pPr>
            <a:r>
              <a:rPr lang="en-US" sz="2400" dirty="0" smtClean="0">
                <a:latin typeface="Courier New" panose="02070309020205020404" pitchFamily="49" charset="0"/>
                <a:cs typeface="Courier New" panose="02070309020205020404" pitchFamily="49" charset="0"/>
              </a:rPr>
              <a:t>module Foo2 = </a:t>
            </a:r>
            <a:r>
              <a:rPr lang="en-US" sz="2400" dirty="0" err="1" smtClean="0">
                <a:latin typeface="Courier New" panose="02070309020205020404" pitchFamily="49" charset="0"/>
                <a:cs typeface="Courier New" panose="02070309020205020404" pitchFamily="49" charset="0"/>
              </a:rPr>
              <a:t>struct</a:t>
            </a:r>
            <a:r>
              <a:rPr lang="en-US" sz="2400" dirty="0" smtClean="0">
                <a:latin typeface="Courier New" panose="02070309020205020404" pitchFamily="49" charset="0"/>
                <a:cs typeface="Courier New" panose="02070309020205020404" pitchFamily="49" charset="0"/>
              </a:rPr>
              <a:t>     </a:t>
            </a:r>
            <a:r>
              <a:rPr lang="en-US" sz="2400" dirty="0" smtClean="0">
                <a:cs typeface="Courier New" panose="02070309020205020404" pitchFamily="49" charset="0"/>
              </a:rPr>
              <a:t>(* or just call it </a:t>
            </a:r>
            <a:r>
              <a:rPr lang="en-US" sz="2400" dirty="0" smtClean="0">
                <a:cs typeface="Courier New" panose="02070309020205020404" pitchFamily="49" charset="0"/>
              </a:rPr>
              <a:t>Foo again *)</a:t>
            </a:r>
          </a:p>
          <a:p>
            <a:pPr marL="0" indent="0">
              <a:buNone/>
            </a:pPr>
            <a:r>
              <a:rPr lang="en-US" sz="2400" dirty="0" smtClean="0">
                <a:latin typeface="Courier New" panose="02070309020205020404" pitchFamily="49" charset="0"/>
                <a:cs typeface="Courier New" panose="02070309020205020404" pitchFamily="49" charset="0"/>
              </a:rPr>
              <a:t>   include Foo</a:t>
            </a:r>
            <a:endParaRPr lang="en-US" sz="2400" dirty="0" smtClean="0">
              <a:latin typeface="Courier New" panose="02070309020205020404" pitchFamily="49" charset="0"/>
              <a:cs typeface="Courier New" panose="02070309020205020404" pitchFamily="49" charset="0"/>
            </a:endParaRPr>
          </a:p>
          <a:p>
            <a:pPr marL="0" indent="0">
              <a:buNone/>
            </a:pPr>
            <a:r>
              <a:rPr lang="en-US" sz="2400" dirty="0">
                <a:latin typeface="Courier New" panose="02070309020205020404" pitchFamily="49" charset="0"/>
                <a:cs typeface="Courier New" panose="02070309020205020404" pitchFamily="49" charset="0"/>
              </a:rPr>
              <a:t> </a:t>
            </a:r>
            <a:r>
              <a:rPr lang="en-US" sz="2400" dirty="0" smtClean="0">
                <a:latin typeface="Courier New" panose="02070309020205020404" pitchFamily="49" charset="0"/>
                <a:cs typeface="Courier New" panose="02070309020205020404" pitchFamily="49" charset="0"/>
              </a:rPr>
              <a:t>  type 'a </a:t>
            </a:r>
            <a:r>
              <a:rPr lang="en-US" sz="2400" dirty="0" err="1" smtClean="0">
                <a:latin typeface="Courier New" panose="02070309020205020404" pitchFamily="49" charset="0"/>
                <a:cs typeface="Courier New" panose="02070309020205020404" pitchFamily="49" charset="0"/>
              </a:rPr>
              <a:t>exp</a:t>
            </a:r>
            <a:r>
              <a:rPr lang="en-US" sz="2400" dirty="0" smtClean="0">
                <a:latin typeface="Courier New" panose="02070309020205020404" pitchFamily="49" charset="0"/>
                <a:cs typeface="Courier New" panose="02070309020205020404" pitchFamily="49" charset="0"/>
              </a:rPr>
              <a:t> </a:t>
            </a:r>
            <a:r>
              <a:rPr lang="en-US" sz="2400" dirty="0">
                <a:latin typeface="Courier New" panose="02070309020205020404" pitchFamily="49" charset="0"/>
                <a:cs typeface="Courier New" panose="02070309020205020404" pitchFamily="49" charset="0"/>
              </a:rPr>
              <a:t>+= </a:t>
            </a:r>
            <a:r>
              <a:rPr lang="en-US" sz="2400" dirty="0" err="1">
                <a:latin typeface="Courier New" panose="02070309020205020404" pitchFamily="49" charset="0"/>
                <a:cs typeface="Courier New" panose="02070309020205020404" pitchFamily="49" charset="0"/>
              </a:rPr>
              <a:t>Neg</a:t>
            </a:r>
            <a:r>
              <a:rPr lang="en-US" sz="2400" dirty="0">
                <a:latin typeface="Courier New" panose="02070309020205020404" pitchFamily="49" charset="0"/>
                <a:cs typeface="Courier New" panose="02070309020205020404" pitchFamily="49" charset="0"/>
              </a:rPr>
              <a:t> of 'a </a:t>
            </a:r>
            <a:r>
              <a:rPr lang="en-US" sz="2400" dirty="0" err="1">
                <a:latin typeface="Courier New" panose="02070309020205020404" pitchFamily="49" charset="0"/>
                <a:cs typeface="Courier New" panose="02070309020205020404" pitchFamily="49" charset="0"/>
              </a:rPr>
              <a:t>exp</a:t>
            </a:r>
            <a:r>
              <a:rPr lang="en-US" sz="2400" dirty="0">
                <a:latin typeface="Courier New" panose="02070309020205020404" pitchFamily="49" charset="0"/>
                <a:cs typeface="Courier New" panose="02070309020205020404" pitchFamily="49" charset="0"/>
              </a:rPr>
              <a:t> | Plus of 'a </a:t>
            </a:r>
            <a:r>
              <a:rPr lang="en-US" sz="2400" dirty="0" err="1">
                <a:latin typeface="Courier New" panose="02070309020205020404" pitchFamily="49" charset="0"/>
                <a:cs typeface="Courier New" panose="02070309020205020404" pitchFamily="49" charset="0"/>
              </a:rPr>
              <a:t>exp</a:t>
            </a:r>
            <a:r>
              <a:rPr lang="en-US" sz="2400" dirty="0">
                <a:latin typeface="Courier New" panose="02070309020205020404" pitchFamily="49" charset="0"/>
                <a:cs typeface="Courier New" panose="02070309020205020404" pitchFamily="49" charset="0"/>
              </a:rPr>
              <a:t> * 'a </a:t>
            </a:r>
            <a:r>
              <a:rPr lang="en-US" sz="2400" dirty="0" err="1">
                <a:latin typeface="Courier New" panose="02070309020205020404" pitchFamily="49" charset="0"/>
                <a:cs typeface="Courier New" panose="02070309020205020404" pitchFamily="49" charset="0"/>
              </a:rPr>
              <a:t>exp</a:t>
            </a:r>
            <a:r>
              <a:rPr lang="en-US" sz="2400" dirty="0">
                <a:latin typeface="Courier New" panose="02070309020205020404" pitchFamily="49" charset="0"/>
                <a:cs typeface="Courier New" panose="02070309020205020404" pitchFamily="49" charset="0"/>
              </a:rPr>
              <a:t> </a:t>
            </a:r>
            <a:endParaRPr lang="en-US" sz="2400" dirty="0" smtClean="0">
              <a:latin typeface="Courier New" panose="02070309020205020404" pitchFamily="49" charset="0"/>
              <a:cs typeface="Courier New" panose="02070309020205020404" pitchFamily="49" charset="0"/>
            </a:endParaRPr>
          </a:p>
          <a:p>
            <a:pPr marL="0" indent="0">
              <a:buNone/>
            </a:pPr>
            <a:r>
              <a:rPr lang="en-US" sz="2400" dirty="0" smtClean="0">
                <a:latin typeface="Courier New" panose="02070309020205020404" pitchFamily="49" charset="0"/>
                <a:cs typeface="Courier New" panose="02070309020205020404" pitchFamily="49" charset="0"/>
              </a:rPr>
              <a:t>end;;</a:t>
            </a:r>
          </a:p>
          <a:p>
            <a:pPr marL="0" indent="0">
              <a:buNone/>
            </a:pPr>
            <a:r>
              <a:rPr lang="en-US" sz="2400" dirty="0" smtClean="0">
                <a:solidFill>
                  <a:schemeClr val="accent2">
                    <a:lumMod val="50000"/>
                  </a:schemeClr>
                </a:solidFill>
                <a:cs typeface="Courier New" panose="02070309020205020404" pitchFamily="49" charset="0"/>
              </a:rPr>
              <a:t>[show "CSE305extmodules.ml</a:t>
            </a:r>
            <a:r>
              <a:rPr lang="en-US" sz="2400" dirty="0" smtClean="0">
                <a:solidFill>
                  <a:schemeClr val="accent2">
                    <a:lumMod val="50000"/>
                  </a:schemeClr>
                </a:solidFill>
                <a:cs typeface="Courier New" panose="02070309020205020404" pitchFamily="49" charset="0"/>
              </a:rPr>
              <a:t>" where a </a:t>
            </a:r>
            <a:r>
              <a:rPr lang="en-US" sz="2400" dirty="0" err="1" smtClean="0">
                <a:solidFill>
                  <a:schemeClr val="accent2">
                    <a:lumMod val="50000"/>
                  </a:schemeClr>
                </a:solidFill>
                <a:cs typeface="Courier New" panose="02070309020205020404" pitchFamily="49" charset="0"/>
              </a:rPr>
              <a:t>Sqrt</a:t>
            </a:r>
            <a:r>
              <a:rPr lang="en-US" sz="2400" dirty="0" smtClean="0">
                <a:solidFill>
                  <a:schemeClr val="accent2">
                    <a:lumMod val="50000"/>
                  </a:schemeClr>
                </a:solidFill>
                <a:cs typeface="Courier New" panose="02070309020205020404" pitchFamily="49" charset="0"/>
              </a:rPr>
              <a:t> option is added.]</a:t>
            </a:r>
            <a:endParaRPr lang="en-US" sz="2400" dirty="0">
              <a:solidFill>
                <a:schemeClr val="accent2">
                  <a:lumMod val="50000"/>
                </a:schemeClr>
              </a:solidFill>
              <a:cs typeface="Courier New" panose="02070309020205020404" pitchFamily="49" charset="0"/>
            </a:endParaRPr>
          </a:p>
        </p:txBody>
      </p:sp>
    </p:spTree>
    <p:extLst>
      <p:ext uri="{BB962C8B-B14F-4D97-AF65-F5344CB8AC3E}">
        <p14:creationId xmlns:p14="http://schemas.microsoft.com/office/powerpoint/2010/main" val="4131586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1776</TotalTime>
  <Words>809</Words>
  <Application>Microsoft Office PowerPoint</Application>
  <PresentationFormat>Widescreen</PresentationFormat>
  <Paragraphs>65</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Courier New</vt:lpstr>
      <vt:lpstr>Lucida Console</vt:lpstr>
      <vt:lpstr>Office Theme</vt:lpstr>
      <vt:lpstr>CSE305 S’23 Week 10 Recitations: Modules and (safe use of) Extensible Variant Types</vt:lpstr>
      <vt:lpstr>Modules in OCaml</vt:lpstr>
      <vt:lpstr>Signatures   (just FYI for now)</vt:lpstr>
      <vt:lpstr>Module Inclusion</vt:lpstr>
      <vt:lpstr>Extensible Datatypes</vt:lpstr>
      <vt:lpstr>Extensible Datatypes and Matching</vt:lpstr>
      <vt:lpstr>Extensible Datatypes In Extended Modules</vt:lpstr>
    </vt:vector>
  </TitlesOfParts>
  <Company>University at Buffalo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CSE305 S’23 Week 6 Recitations: Functions as Values and Higher-Order Functions</dc:title>
  <dc:creator>Kenneth Regan</dc:creator>
  <cp:lastModifiedBy>Kenneth Regan</cp:lastModifiedBy>
  <cp:revision>56</cp:revision>
  <dcterms:created xsi:type="dcterms:W3CDTF">2023-03-04T16:31:27Z</dcterms:created>
  <dcterms:modified xsi:type="dcterms:W3CDTF">2023-04-10T05:58:35Z</dcterms:modified>
</cp:coreProperties>
</file>