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65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8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73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1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3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0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5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33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3154E-DB0A-4A59-8CCF-40632BEFFBCD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7989B-0A13-4CC9-B771-CC5211D62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9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CSE305 S’23 Week 6 Recitations:</a:t>
            </a:r>
            <a:br>
              <a:rPr lang="en-US"/>
            </a:br>
            <a:r>
              <a:rPr lang="en-US"/>
              <a:t>Functions as Values and Higher-Order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82521"/>
            <a:ext cx="9144000" cy="1655762"/>
          </a:xfrm>
        </p:spPr>
        <p:txBody>
          <a:bodyPr/>
          <a:lstStyle/>
          <a:p>
            <a:r>
              <a:rPr lang="en-US" dirty="0"/>
              <a:t>(A gentle introduction in the context of data structures familiar from CSE250 or equivalent course.  Includes a lab exercise on slide 6 that is part of Assignment 3.  this is to be submitted via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submit_cse305</a:t>
            </a:r>
            <a:r>
              <a:rPr lang="en-US" dirty="0"/>
              <a:t> in class, with option to modify by Thursday.)</a:t>
            </a:r>
          </a:p>
        </p:txBody>
      </p:sp>
    </p:spTree>
    <p:extLst>
      <p:ext uri="{BB962C8B-B14F-4D97-AF65-F5344CB8AC3E}">
        <p14:creationId xmlns:p14="http://schemas.microsoft.com/office/powerpoint/2010/main" val="4267093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832" y="365126"/>
            <a:ext cx="10885968" cy="804456"/>
          </a:xfrm>
        </p:spPr>
        <p:txBody>
          <a:bodyPr/>
          <a:lstStyle/>
          <a:p>
            <a:r>
              <a:rPr lang="en-US" dirty="0"/>
              <a:t>"</a:t>
            </a:r>
            <a:r>
              <a:rPr lang="en-US" i="1" dirty="0">
                <a:solidFill>
                  <a:srgbClr val="C00000"/>
                </a:solidFill>
              </a:rPr>
              <a:t>Currying</a:t>
            </a:r>
            <a:r>
              <a:rPr lang="en-US" dirty="0"/>
              <a:t>" and "Simple(r) </a:t>
            </a:r>
            <a:r>
              <a:rPr lang="en-US" i="1" dirty="0">
                <a:solidFill>
                  <a:srgbClr val="C00000"/>
                </a:solidFill>
              </a:rPr>
              <a:t>Closures</a:t>
            </a:r>
            <a:r>
              <a:rPr lang="en-US" dirty="0"/>
              <a:t>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832" y="1169582"/>
            <a:ext cx="11376838" cy="54970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The basic idea</a:t>
            </a:r>
            <a:r>
              <a:rPr lang="en-US" dirty="0"/>
              <a:t>: Instead of writing </a:t>
            </a:r>
            <a:r>
              <a:rPr lang="en-US" sz="2000" dirty="0">
                <a:solidFill>
                  <a:srgbClr val="FF0000"/>
                </a:solidFill>
                <a:latin typeface="Lucida Console" panose="020B0609040504020204" pitchFamily="49" charset="0"/>
              </a:rPr>
              <a:t>f(</a:t>
            </a:r>
            <a:r>
              <a:rPr lang="en-US" sz="20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x,y</a:t>
            </a:r>
            <a:r>
              <a:rPr lang="en-US" sz="2000" dirty="0">
                <a:solidFill>
                  <a:srgbClr val="FF0000"/>
                </a:solidFill>
                <a:latin typeface="Lucida Console" panose="020B0609040504020204" pitchFamily="49" charset="0"/>
              </a:rPr>
              <a:t>)</a:t>
            </a:r>
            <a:r>
              <a:rPr lang="en-US" dirty="0"/>
              <a:t> with general type </a:t>
            </a:r>
            <a:r>
              <a:rPr lang="en-US" sz="2000" dirty="0">
                <a:solidFill>
                  <a:srgbClr val="FF0000"/>
                </a:solidFill>
                <a:latin typeface="Lucida Console" panose="020B0609040504020204" pitchFamily="49" charset="0"/>
              </a:rPr>
              <a:t>'a * 'b -&gt; 'c</a:t>
            </a:r>
            <a:r>
              <a:rPr lang="en-US" dirty="0"/>
              <a:t>, write 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f x y</a:t>
            </a:r>
            <a:r>
              <a:rPr lang="en-US" dirty="0"/>
              <a:t>.  This has type 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'a -&gt; 'b -&gt; 'c</a:t>
            </a:r>
            <a:r>
              <a:rPr lang="en-US" dirty="0"/>
              <a:t>. Since the -&gt; is right-associative, this groups as 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'a -&gt; ('b -&gt; 'c)</a:t>
            </a:r>
            <a:r>
              <a:rPr lang="en-US" dirty="0"/>
              <a:t>. What this means is that </a:t>
            </a:r>
            <a:r>
              <a:rPr lang="en-US" dirty="0">
                <a:solidFill>
                  <a:srgbClr val="00B050"/>
                </a:solidFill>
              </a:rPr>
              <a:t>f x</a:t>
            </a:r>
            <a:r>
              <a:rPr lang="en-US" dirty="0"/>
              <a:t> returns a </a:t>
            </a:r>
            <a:r>
              <a:rPr lang="en-US" i="1" dirty="0"/>
              <a:t>function</a:t>
            </a:r>
            <a:r>
              <a:rPr lang="en-US" dirty="0"/>
              <a:t> 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f1</a:t>
            </a:r>
            <a:r>
              <a:rPr lang="en-US" dirty="0"/>
              <a:t> that in turn takes an argument 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y</a:t>
            </a:r>
            <a:r>
              <a:rPr lang="en-US" dirty="0"/>
              <a:t> of type 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'b</a:t>
            </a:r>
            <a:r>
              <a:rPr lang="en-US" dirty="0"/>
              <a:t> and returns the final 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'c</a:t>
            </a:r>
            <a:r>
              <a:rPr lang="en-US" dirty="0"/>
              <a:t> value.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If we make "x" be our </a:t>
            </a:r>
            <a:r>
              <a:rPr lang="en-US" sz="2000" dirty="0" err="1">
                <a:latin typeface="Lucida Console" panose="020B0609040504020204" pitchFamily="49" charset="0"/>
              </a:rPr>
              <a:t>lessThan</a:t>
            </a:r>
            <a:r>
              <a:rPr lang="en-US" dirty="0"/>
              <a:t> function, we will only have to give it once: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</a:t>
            </a:r>
            <a:r>
              <a:rPr lang="en-US" sz="2000" dirty="0" err="1">
                <a:latin typeface="Lucida Console" panose="020B0609040504020204" pitchFamily="49" charset="0"/>
              </a:rPr>
              <a:t>insertCurry</a:t>
            </a:r>
            <a:r>
              <a:rPr lang="en-US" sz="2000" dirty="0"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latin typeface="Lucida Console" panose="020B0609040504020204" pitchFamily="49" charset="0"/>
              </a:rPr>
              <a:t>lessThan</a:t>
            </a:r>
            <a:r>
              <a:rPr lang="en-US" sz="2000" dirty="0">
                <a:latin typeface="Lucida Console" panose="020B0609040504020204" pitchFamily="49" charset="0"/>
              </a:rPr>
              <a:t> (</a:t>
            </a:r>
            <a:r>
              <a:rPr lang="en-US" sz="2000" dirty="0" err="1">
                <a:latin typeface="Lucida Console" panose="020B0609040504020204" pitchFamily="49" charset="0"/>
              </a:rPr>
              <a:t>item,t</a:t>
            </a:r>
            <a:r>
              <a:rPr lang="en-US" sz="2000" dirty="0">
                <a:latin typeface="Lucida Console" panose="020B0609040504020204" pitchFamily="49" charset="0"/>
              </a:rPr>
              <a:t>) = insert(item, t, </a:t>
            </a:r>
            <a:r>
              <a:rPr lang="en-US" sz="2000" dirty="0" err="1">
                <a:latin typeface="Lucida Console" panose="020B0609040504020204" pitchFamily="49" charset="0"/>
              </a:rPr>
              <a:t>lessThan</a:t>
            </a:r>
            <a:r>
              <a:rPr lang="en-US" sz="2000" dirty="0">
                <a:latin typeface="Lucida Console" panose="020B0609040504020204" pitchFamily="49" charset="0"/>
              </a:rPr>
              <a:t>);;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</a:t>
            </a:r>
            <a:r>
              <a:rPr lang="en-US" sz="2000" dirty="0" err="1">
                <a:latin typeface="Lucida Console" panose="020B0609040504020204" pitchFamily="49" charset="0"/>
              </a:rPr>
              <a:t>insa</a:t>
            </a:r>
            <a:r>
              <a:rPr lang="en-US" sz="2000" dirty="0">
                <a:latin typeface="Lucida Console" panose="020B0609040504020204" pitchFamily="49" charset="0"/>
              </a:rPr>
              <a:t> = </a:t>
            </a:r>
            <a:r>
              <a:rPr lang="en-US" sz="2000" dirty="0" err="1">
                <a:latin typeface="Lucida Console" panose="020B0609040504020204" pitchFamily="49" charset="0"/>
              </a:rPr>
              <a:t>insertCurry</a:t>
            </a:r>
            <a:r>
              <a:rPr lang="en-US" sz="2000" dirty="0"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latin typeface="Lucida Console" panose="020B0609040504020204" pitchFamily="49" charset="0"/>
              </a:rPr>
              <a:t>ltalpha</a:t>
            </a:r>
            <a:r>
              <a:rPr lang="en-US" sz="2000" dirty="0">
                <a:latin typeface="Lucida Console" panose="020B0609040504020204" pitchFamily="49" charset="0"/>
              </a:rPr>
              <a:t>;;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 err="1"/>
              <a:t>Ocaml</a:t>
            </a:r>
            <a:r>
              <a:rPr lang="en-US" dirty="0"/>
              <a:t> says </a:t>
            </a:r>
            <a:r>
              <a:rPr lang="en-US" sz="2000" dirty="0" err="1">
                <a:solidFill>
                  <a:srgbClr val="00B050"/>
                </a:solidFill>
                <a:latin typeface="Lucida Console" panose="020B0609040504020204" pitchFamily="49" charset="0"/>
              </a:rPr>
              <a:t>val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B050"/>
                </a:solidFill>
                <a:latin typeface="Lucida Console" panose="020B0609040504020204" pitchFamily="49" charset="0"/>
              </a:rPr>
              <a:t>insa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 : string * string </a:t>
            </a:r>
            <a:r>
              <a:rPr lang="en-US" sz="2000" dirty="0" err="1">
                <a:solidFill>
                  <a:srgbClr val="00B050"/>
                </a:solidFill>
                <a:latin typeface="Lucida Console" panose="020B0609040504020204" pitchFamily="49" charset="0"/>
              </a:rPr>
              <a:t>btree</a:t>
            </a:r>
            <a:r>
              <a:rPr lang="en-US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 -&gt; string </a:t>
            </a:r>
            <a:r>
              <a:rPr lang="en-US" sz="2000" dirty="0" err="1">
                <a:solidFill>
                  <a:srgbClr val="00B050"/>
                </a:solidFill>
                <a:latin typeface="Lucida Console" panose="020B0609040504020204" pitchFamily="49" charset="0"/>
              </a:rPr>
              <a:t>btree</a:t>
            </a:r>
            <a:r>
              <a:rPr lang="en-US" dirty="0"/>
              <a:t>.  The chosen Boolean </a:t>
            </a:r>
            <a:r>
              <a:rPr lang="en-US" sz="2000" dirty="0" err="1">
                <a:latin typeface="Lucida Console" panose="020B0609040504020204" pitchFamily="49" charset="0"/>
              </a:rPr>
              <a:t>lessThan</a:t>
            </a:r>
            <a:r>
              <a:rPr lang="en-US" dirty="0"/>
              <a:t> is now internalized.  We could have taken this </a:t>
            </a:r>
            <a:r>
              <a:rPr lang="en-US" b="1" dirty="0"/>
              <a:t>closure</a:t>
            </a:r>
            <a:r>
              <a:rPr lang="en-US" dirty="0"/>
              <a:t> by </a:t>
            </a:r>
            <a:r>
              <a:rPr lang="en-US" sz="2000" dirty="0">
                <a:latin typeface="Lucida Console" panose="020B0609040504020204" pitchFamily="49" charset="0"/>
              </a:rPr>
              <a:t>let </a:t>
            </a:r>
            <a:r>
              <a:rPr lang="en-US" sz="2000" dirty="0" err="1">
                <a:latin typeface="Lucida Console" panose="020B0609040504020204" pitchFamily="49" charset="0"/>
              </a:rPr>
              <a:t>insa</a:t>
            </a:r>
            <a:r>
              <a:rPr lang="en-US" sz="2000" dirty="0">
                <a:latin typeface="Lucida Console" panose="020B0609040504020204" pitchFamily="49" charset="0"/>
              </a:rPr>
              <a:t> (</a:t>
            </a:r>
            <a:r>
              <a:rPr lang="en-US" sz="2000" dirty="0" err="1">
                <a:latin typeface="Lucida Console" panose="020B0609040504020204" pitchFamily="49" charset="0"/>
              </a:rPr>
              <a:t>item,t</a:t>
            </a:r>
            <a:r>
              <a:rPr lang="en-US" sz="2000" dirty="0">
                <a:latin typeface="Lucida Console" panose="020B0609040504020204" pitchFamily="49" charset="0"/>
              </a:rPr>
              <a:t>) = insert(item, t, </a:t>
            </a:r>
            <a:r>
              <a:rPr lang="en-US" sz="2000" dirty="0" err="1">
                <a:latin typeface="Lucida Console" panose="020B0609040504020204" pitchFamily="49" charset="0"/>
              </a:rPr>
              <a:t>ltalpha</a:t>
            </a:r>
            <a:r>
              <a:rPr lang="en-US" sz="2000" dirty="0">
                <a:latin typeface="Lucida Console" panose="020B0609040504020204" pitchFamily="49" charset="0"/>
              </a:rPr>
              <a:t>)</a:t>
            </a:r>
            <a:r>
              <a:rPr lang="en-US" dirty="0"/>
              <a:t> but the form above is more natural, especially if we'd coded 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insert</a:t>
            </a:r>
            <a:r>
              <a:rPr lang="en-US" dirty="0"/>
              <a:t> using currying to begin with.</a:t>
            </a:r>
          </a:p>
        </p:txBody>
      </p:sp>
    </p:spTree>
    <p:extLst>
      <p:ext uri="{BB962C8B-B14F-4D97-AF65-F5344CB8AC3E}">
        <p14:creationId xmlns:p14="http://schemas.microsoft.com/office/powerpoint/2010/main" val="62040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8131"/>
          </a:xfrm>
        </p:spPr>
        <p:txBody>
          <a:bodyPr/>
          <a:lstStyle/>
          <a:p>
            <a:r>
              <a:rPr lang="en-US" dirty="0"/>
              <a:t>Applying Currying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3256"/>
            <a:ext cx="10515600" cy="53800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curried form also helps us write a dedicated 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list2tree</a:t>
            </a:r>
            <a:r>
              <a:rPr lang="en-US" dirty="0"/>
              <a:t> without the annoying repetition of </a:t>
            </a:r>
            <a:r>
              <a:rPr lang="en-US" sz="2000" dirty="0" err="1">
                <a:latin typeface="Lucida Console" panose="020B0609040504020204" pitchFamily="49" charset="0"/>
              </a:rPr>
              <a:t>lessThan</a:t>
            </a:r>
            <a:r>
              <a:rPr lang="en-US" dirty="0"/>
              <a:t> in the previous version: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rec list2treeAlpha (</a:t>
            </a:r>
            <a:r>
              <a:rPr lang="en-US" sz="2000" dirty="0" err="1">
                <a:latin typeface="Lucida Console" panose="020B0609040504020204" pitchFamily="49" charset="0"/>
              </a:rPr>
              <a:t>ell,t</a:t>
            </a:r>
            <a:r>
              <a:rPr lang="en-US" sz="2000" dirty="0">
                <a:latin typeface="Lucida Console" panose="020B0609040504020204" pitchFamily="49" charset="0"/>
              </a:rPr>
              <a:t>) = match ell with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| [] -&gt; t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| x::rest -&gt; list2treeAlpha (rest, </a:t>
            </a:r>
            <a:r>
              <a:rPr lang="en-US" sz="2000" dirty="0" err="1">
                <a:latin typeface="Lucida Console" panose="020B0609040504020204" pitchFamily="49" charset="0"/>
              </a:rPr>
              <a:t>insa</a:t>
            </a:r>
            <a:r>
              <a:rPr lang="en-US" sz="2000" dirty="0"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latin typeface="Lucida Console" panose="020B0609040504020204" pitchFamily="49" charset="0"/>
              </a:rPr>
              <a:t>x,t</a:t>
            </a:r>
            <a:r>
              <a:rPr lang="en-US" sz="2000" dirty="0">
                <a:latin typeface="Lucida Console" panose="020B0609040504020204" pitchFamily="49" charset="0"/>
              </a:rPr>
              <a:t>));;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t1 = list2treeAlpha (ell1, </a:t>
            </a:r>
            <a:r>
              <a:rPr lang="en-US" sz="2000" dirty="0" err="1">
                <a:latin typeface="Lucida Console" panose="020B0609040504020204" pitchFamily="49" charset="0"/>
              </a:rPr>
              <a:t>initTree</a:t>
            </a:r>
            <a:r>
              <a:rPr lang="en-US" sz="2000" dirty="0">
                <a:latin typeface="Lucida Console" panose="020B0609040504020204" pitchFamily="49" charset="0"/>
              </a:rPr>
              <a:t>());;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t2 = list2treeAlpha (ell2, t1);;</a:t>
            </a:r>
          </a:p>
          <a:p>
            <a:pPr marL="0" indent="0">
              <a:buNone/>
            </a:pPr>
            <a:r>
              <a:rPr lang="en-US" sz="2000" dirty="0" err="1">
                <a:latin typeface="Lucida Console" panose="020B0609040504020204" pitchFamily="49" charset="0"/>
              </a:rPr>
              <a:t>printTree</a:t>
            </a:r>
            <a:r>
              <a:rPr lang="en-US" sz="2000" dirty="0">
                <a:latin typeface="Lucida Console" panose="020B0609040504020204" pitchFamily="49" charset="0"/>
              </a:rPr>
              <a:t>(t2,4,4,fun x-&gt;x);;   (* could curry/closure this too. *)</a:t>
            </a:r>
          </a:p>
          <a:p>
            <a:pPr marL="0" indent="0">
              <a:buNone/>
            </a:pPr>
            <a:endParaRPr lang="en-US" sz="14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dirty="0"/>
              <a:t>Now there's no danger of the tree becoming inconsistent. 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Footnote</a:t>
            </a:r>
            <a:r>
              <a:rPr lang="en-US" dirty="0"/>
              <a:t>: We could curry the "(</a:t>
            </a:r>
            <a:r>
              <a:rPr lang="en-US" dirty="0" err="1"/>
              <a:t>ell,t</a:t>
            </a:r>
            <a:r>
              <a:rPr lang="en-US" dirty="0"/>
              <a:t>)" part too but there's less point, since the list and tree aren't things to hold fixed like the 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lessThan</a:t>
            </a:r>
            <a:r>
              <a:rPr lang="en-US" dirty="0"/>
              <a:t> function is.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007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8252"/>
          </a:xfrm>
        </p:spPr>
        <p:txBody>
          <a:bodyPr>
            <a:normAutofit/>
          </a:bodyPr>
          <a:lstStyle/>
          <a:p>
            <a:r>
              <a:rPr lang="en-US" sz="4000" dirty="0" err="1"/>
              <a:t>MergeSort</a:t>
            </a:r>
            <a:r>
              <a:rPr lang="en-US" sz="4000" dirty="0"/>
              <a:t> With Passed-In Comparison Function: I.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39702"/>
            <a:ext cx="11408735" cy="48372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file "MergeSort.ml" in ~regan/cse305/LANGUAGES/OCAML/ first defines the following list utility functions and an exception.  (Note exceptions are uppercase and use the same syntax with "of" as type constructors.)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900" dirty="0">
                <a:solidFill>
                  <a:schemeClr val="accent2">
                    <a:lumMod val="50000"/>
                  </a:schemeClr>
                </a:solidFill>
                <a:latin typeface="Lucida Console" panose="020B0609040504020204" pitchFamily="49" charset="0"/>
              </a:rPr>
              <a:t>(** split(</a:t>
            </a:r>
            <a:r>
              <a:rPr lang="en-US" sz="1900" dirty="0" err="1">
                <a:solidFill>
                  <a:schemeClr val="accent2">
                    <a:lumMod val="50000"/>
                  </a:schemeClr>
                </a:solidFill>
                <a:latin typeface="Lucida Console" panose="020B0609040504020204" pitchFamily="49" charset="0"/>
              </a:rPr>
              <a:t>n,ell</a:t>
            </a:r>
            <a:r>
              <a:rPr lang="en-US" sz="1900" dirty="0">
                <a:solidFill>
                  <a:schemeClr val="accent2">
                    <a:lumMod val="50000"/>
                  </a:schemeClr>
                </a:solidFill>
                <a:latin typeface="Lucida Console" panose="020B0609040504020204" pitchFamily="49" charset="0"/>
              </a:rPr>
              <a:t>): break off first n elements of ell into a separate list </a:t>
            </a:r>
          </a:p>
          <a:p>
            <a:pPr marL="0" indent="0">
              <a:buNone/>
            </a:pPr>
            <a:r>
              <a:rPr lang="en-US" sz="1900" dirty="0">
                <a:solidFill>
                  <a:schemeClr val="accent2">
                    <a:lumMod val="50000"/>
                  </a:schemeClr>
                </a:solidFill>
                <a:latin typeface="Lucida Console" panose="020B0609040504020204" pitchFamily="49" charset="0"/>
              </a:rPr>
              <a:t> *)</a:t>
            </a:r>
          </a:p>
          <a:p>
            <a:pPr marL="0" indent="0">
              <a:buNone/>
            </a:pPr>
            <a:r>
              <a:rPr lang="en-US" sz="2100" dirty="0">
                <a:latin typeface="Lucida Console" panose="020B0609040504020204" pitchFamily="49" charset="0"/>
              </a:rPr>
              <a:t>let rec split = function</a:t>
            </a:r>
          </a:p>
          <a:p>
            <a:pPr marL="0" indent="0">
              <a:buNone/>
            </a:pPr>
            <a:r>
              <a:rPr lang="en-US" sz="2100" dirty="0">
                <a:latin typeface="Lucida Console" panose="020B0609040504020204" pitchFamily="49" charset="0"/>
              </a:rPr>
              <a:t>     (0, ell) -&gt; ([], ell)</a:t>
            </a:r>
          </a:p>
          <a:p>
            <a:pPr marL="0" indent="0">
              <a:buNone/>
            </a:pPr>
            <a:r>
              <a:rPr lang="en-US" sz="2100" dirty="0">
                <a:latin typeface="Lucida Console" panose="020B0609040504020204" pitchFamily="49" charset="0"/>
              </a:rPr>
              <a:t>   | (n, []) -&gt; ([], [])</a:t>
            </a:r>
          </a:p>
          <a:p>
            <a:pPr marL="0" indent="0">
              <a:buNone/>
            </a:pPr>
            <a:r>
              <a:rPr lang="en-US" sz="2100" dirty="0">
                <a:latin typeface="Lucida Console" panose="020B0609040504020204" pitchFamily="49" charset="0"/>
              </a:rPr>
              <a:t>   | (n, x::rest) -&gt; let (l1, l2) = split(n-1, rest) in (x::l1, l2);;</a:t>
            </a:r>
          </a:p>
          <a:p>
            <a:pPr marL="0" indent="0">
              <a:buNone/>
            </a:pPr>
            <a:endParaRPr lang="en-US" sz="21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2100" dirty="0">
                <a:latin typeface="Lucida Console" panose="020B0609040504020204" pitchFamily="49" charset="0"/>
              </a:rPr>
              <a:t>let halves ell = split((</a:t>
            </a:r>
            <a:r>
              <a:rPr lang="en-US" sz="2100" dirty="0" err="1">
                <a:latin typeface="Lucida Console" panose="020B0609040504020204" pitchFamily="49" charset="0"/>
              </a:rPr>
              <a:t>List.length</a:t>
            </a:r>
            <a:r>
              <a:rPr lang="en-US" sz="2100" dirty="0">
                <a:latin typeface="Lucida Console" panose="020B0609040504020204" pitchFamily="49" charset="0"/>
              </a:rPr>
              <a:t> ell)/2, ell);;</a:t>
            </a:r>
          </a:p>
          <a:p>
            <a:pPr marL="0" indent="0">
              <a:buNone/>
            </a:pPr>
            <a:endParaRPr lang="en-US" sz="21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2100" dirty="0">
                <a:latin typeface="Lucida Console" panose="020B0609040504020204" pitchFamily="49" charset="0"/>
              </a:rPr>
              <a:t>exception </a:t>
            </a:r>
            <a:r>
              <a:rPr lang="en-US" sz="2100" dirty="0" err="1">
                <a:latin typeface="Lucida Console" panose="020B0609040504020204" pitchFamily="49" charset="0"/>
              </a:rPr>
              <a:t>UnexpectedBug</a:t>
            </a:r>
            <a:r>
              <a:rPr lang="en-US" sz="2100" dirty="0">
                <a:latin typeface="Lucida Console" panose="020B0609040504020204" pitchFamily="49" charset="0"/>
              </a:rPr>
              <a:t> of string;;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24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772" y="365126"/>
            <a:ext cx="11344940" cy="761926"/>
          </a:xfrm>
        </p:spPr>
        <p:txBody>
          <a:bodyPr/>
          <a:lstStyle/>
          <a:p>
            <a:r>
              <a:rPr lang="en-US" sz="4000" dirty="0" err="1"/>
              <a:t>MergeSort</a:t>
            </a:r>
            <a:r>
              <a:rPr lang="en-US" dirty="0"/>
              <a:t> With Passed-In Comparison Function: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79" y="1244009"/>
            <a:ext cx="11610754" cy="53269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let rec merge(ell1, ell2, </a:t>
            </a:r>
            <a:r>
              <a:rPr lang="en-US" sz="1800" dirty="0" err="1">
                <a:latin typeface="Lucida Console" panose="020B0609040504020204" pitchFamily="49" charset="0"/>
              </a:rPr>
              <a:t>lessThan</a:t>
            </a:r>
            <a:r>
              <a:rPr lang="en-US" sz="1800" dirty="0">
                <a:latin typeface="Lucida Console" panose="020B0609040504020204" pitchFamily="49" charset="0"/>
              </a:rPr>
              <a:t>) = match (ell1,ell2) with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  ([],_) -&gt; ell2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| (x1::rest1, []) -&gt; ell1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| (x1::rest1, x2::rest2) when </a:t>
            </a:r>
            <a:r>
              <a:rPr lang="en-US" sz="1800" dirty="0" err="1">
                <a:latin typeface="Lucida Console" panose="020B0609040504020204" pitchFamily="49" charset="0"/>
              </a:rPr>
              <a:t>lessThan</a:t>
            </a:r>
            <a:r>
              <a:rPr lang="en-US" sz="1800" dirty="0">
                <a:latin typeface="Lucida Console" panose="020B0609040504020204" pitchFamily="49" charset="0"/>
              </a:rPr>
              <a:t>(x1,x2) -&gt; x1::merge(rest1,ell2,lessThan)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| (x1::rest1, x2::rest2) when (not (</a:t>
            </a:r>
            <a:r>
              <a:rPr lang="en-US" sz="1800" dirty="0" err="1">
                <a:latin typeface="Lucida Console" panose="020B0609040504020204" pitchFamily="49" charset="0"/>
              </a:rPr>
              <a:t>lessThan</a:t>
            </a:r>
            <a:r>
              <a:rPr lang="en-US" sz="1800" dirty="0">
                <a:latin typeface="Lucida Console" panose="020B0609040504020204" pitchFamily="49" charset="0"/>
              </a:rPr>
              <a:t>(x1,x2))) 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    -&gt; x2::merge(ell1, rest2, </a:t>
            </a:r>
            <a:r>
              <a:rPr lang="en-US" sz="1800" dirty="0" err="1">
                <a:latin typeface="Lucida Console" panose="020B0609040504020204" pitchFamily="49" charset="0"/>
              </a:rPr>
              <a:t>lessThan</a:t>
            </a:r>
            <a:r>
              <a:rPr lang="en-US" sz="1800" dirty="0">
                <a:latin typeface="Lucida Console" panose="020B060904050402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| _ -&gt; raise (</a:t>
            </a:r>
            <a:r>
              <a:rPr lang="en-US" sz="1800" dirty="0" err="1">
                <a:latin typeface="Lucida Console" panose="020B0609040504020204" pitchFamily="49" charset="0"/>
              </a:rPr>
              <a:t>UnexpectedBug</a:t>
            </a:r>
            <a:r>
              <a:rPr lang="en-US" sz="1800" dirty="0">
                <a:latin typeface="Lucida Console" panose="020B0609040504020204" pitchFamily="49" charset="0"/>
              </a:rPr>
              <a:t> "It fell thru!");;</a:t>
            </a:r>
          </a:p>
          <a:p>
            <a:pPr marL="0" indent="0">
              <a:buNone/>
            </a:pP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let rec </a:t>
            </a:r>
            <a:r>
              <a:rPr lang="en-US" sz="1800" dirty="0" err="1">
                <a:latin typeface="Lucida Console" panose="020B0609040504020204" pitchFamily="49" charset="0"/>
              </a:rPr>
              <a:t>mergeSort</a:t>
            </a:r>
            <a:r>
              <a:rPr lang="en-US" sz="1800" dirty="0">
                <a:latin typeface="Lucida Console" panose="020B0609040504020204" pitchFamily="49" charset="0"/>
              </a:rPr>
              <a:t> (ell, </a:t>
            </a:r>
            <a:r>
              <a:rPr lang="en-US" sz="1800" dirty="0" err="1">
                <a:latin typeface="Lucida Console" panose="020B0609040504020204" pitchFamily="49" charset="0"/>
              </a:rPr>
              <a:t>lessThan</a:t>
            </a:r>
            <a:r>
              <a:rPr lang="en-US" sz="1800" dirty="0">
                <a:latin typeface="Lucida Console" panose="020B0609040504020204" pitchFamily="49" charset="0"/>
              </a:rPr>
              <a:t>) = if (</a:t>
            </a:r>
            <a:r>
              <a:rPr lang="en-US" sz="1800" dirty="0" err="1">
                <a:latin typeface="Lucida Console" panose="020B0609040504020204" pitchFamily="49" charset="0"/>
              </a:rPr>
              <a:t>List.length</a:t>
            </a:r>
            <a:r>
              <a:rPr lang="en-US" sz="1800" dirty="0">
                <a:latin typeface="Lucida Console" panose="020B0609040504020204" pitchFamily="49" charset="0"/>
              </a:rPr>
              <a:t> ell &lt;= 1) then ell else 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let (l1,l2) = halves ell 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in merge(</a:t>
            </a:r>
            <a:r>
              <a:rPr lang="en-US" sz="1800" dirty="0" err="1">
                <a:latin typeface="Lucida Console" panose="020B0609040504020204" pitchFamily="49" charset="0"/>
              </a:rPr>
              <a:t>mergeSort</a:t>
            </a:r>
            <a:r>
              <a:rPr lang="en-US" sz="1800" dirty="0">
                <a:latin typeface="Lucida Console" panose="020B0609040504020204" pitchFamily="49" charset="0"/>
              </a:rPr>
              <a:t> (l1,lessThan), </a:t>
            </a:r>
            <a:r>
              <a:rPr lang="en-US" sz="1800" dirty="0" err="1">
                <a:latin typeface="Lucida Console" panose="020B0609040504020204" pitchFamily="49" charset="0"/>
              </a:rPr>
              <a:t>mergeSort</a:t>
            </a:r>
            <a:r>
              <a:rPr lang="en-US" sz="1800" dirty="0">
                <a:latin typeface="Lucida Console" panose="020B0609040504020204" pitchFamily="49" charset="0"/>
              </a:rPr>
              <a:t> (l2,lessThan), </a:t>
            </a:r>
            <a:r>
              <a:rPr lang="en-US" sz="1800" dirty="0" err="1">
                <a:latin typeface="Lucida Console" panose="020B0609040504020204" pitchFamily="49" charset="0"/>
              </a:rPr>
              <a:t>lessThan</a:t>
            </a:r>
            <a:r>
              <a:rPr lang="en-US" sz="1800" dirty="0">
                <a:latin typeface="Lucida Console" panose="020B0609040504020204" pitchFamily="49" charset="0"/>
              </a:rPr>
              <a:t>);;</a:t>
            </a:r>
          </a:p>
          <a:p>
            <a:pPr marL="0" indent="0">
              <a:buNone/>
            </a:pPr>
            <a:endParaRPr lang="en-US" sz="18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1800" dirty="0" err="1"/>
              <a:t>OCaml</a:t>
            </a:r>
            <a:r>
              <a:rPr lang="en-US" sz="1800" dirty="0"/>
              <a:t> duly responds: </a:t>
            </a:r>
            <a:r>
              <a:rPr lang="en-US" sz="1400" dirty="0" err="1">
                <a:latin typeface="Lucida Console" panose="020B0609040504020204" pitchFamily="49" charset="0"/>
              </a:rPr>
              <a:t>val</a:t>
            </a:r>
            <a:r>
              <a:rPr lang="en-US" sz="1400" dirty="0"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latin typeface="Lucida Console" panose="020B0609040504020204" pitchFamily="49" charset="0"/>
              </a:rPr>
              <a:t>mergeSort</a:t>
            </a:r>
            <a:r>
              <a:rPr lang="en-US" sz="1400" dirty="0">
                <a:latin typeface="Lucida Console" panose="020B0609040504020204" pitchFamily="49" charset="0"/>
              </a:rPr>
              <a:t> : ‘a list * (‘a * ‘a -&gt; bool) -&gt; ‘a list = &lt;fun&gt;.  </a:t>
            </a:r>
            <a:r>
              <a:rPr lang="en-US" sz="1800" dirty="0"/>
              <a:t>That is, the second parameter to </a:t>
            </a:r>
            <a:r>
              <a:rPr lang="en-US" sz="1800" dirty="0" err="1"/>
              <a:t>mergeSort</a:t>
            </a:r>
            <a:r>
              <a:rPr lang="en-US" sz="1800" dirty="0"/>
              <a:t> is a function---a Boolean valued function taking a pair of arguments of the same type as the list. 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endParaRPr lang="en-US" sz="14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978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055" y="258800"/>
            <a:ext cx="10515600" cy="878884"/>
          </a:xfrm>
        </p:spPr>
        <p:txBody>
          <a:bodyPr/>
          <a:lstStyle/>
          <a:p>
            <a:r>
              <a:rPr lang="en-US" dirty="0"/>
              <a:t>Some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055" y="1137684"/>
            <a:ext cx="10877107" cy="5316279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ell1 = ["</a:t>
            </a:r>
            <a:r>
              <a:rPr lang="en-US" sz="2000" dirty="0" err="1">
                <a:latin typeface="Lucida Console" panose="020B0609040504020204" pitchFamily="49" charset="0"/>
              </a:rPr>
              <a:t>I";"shoot";"the";"Hippopotamus</a:t>
            </a:r>
            <a:r>
              <a:rPr lang="en-US" sz="2000" dirty="0">
                <a:latin typeface="Lucida Console" panose="020B0609040504020204" pitchFamily="49" charset="0"/>
              </a:rPr>
              <a:t>"; "</a:t>
            </a:r>
            <a:r>
              <a:rPr lang="en-US" sz="2000" dirty="0" err="1">
                <a:latin typeface="Lucida Console" panose="020B0609040504020204" pitchFamily="49" charset="0"/>
              </a:rPr>
              <a:t>with";"bullets";"made";"of";"platinum</a:t>
            </a:r>
            <a:r>
              <a:rPr lang="en-US" sz="2000" dirty="0">
                <a:latin typeface="Lucida Console" panose="020B0609040504020204" pitchFamily="49" charset="0"/>
              </a:rPr>
              <a:t>"];;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ell2 = ["</a:t>
            </a:r>
            <a:r>
              <a:rPr lang="en-US" sz="2000" dirty="0" err="1">
                <a:latin typeface="Lucida Console" panose="020B0609040504020204" pitchFamily="49" charset="0"/>
              </a:rPr>
              <a:t>Because";"if";"we";"used";"leaden";"ones</a:t>
            </a:r>
            <a:r>
              <a:rPr lang="en-US" sz="2000" dirty="0">
                <a:latin typeface="Lucida Console" panose="020B0609040504020204" pitchFamily="49" charset="0"/>
              </a:rPr>
              <a:t>"; "his";"hide";"would";"surely";"flatten";"'</a:t>
            </a:r>
            <a:r>
              <a:rPr lang="en-US" sz="2000" dirty="0" err="1">
                <a:latin typeface="Lucida Console" panose="020B0609040504020204" pitchFamily="49" charset="0"/>
              </a:rPr>
              <a:t>em</a:t>
            </a:r>
            <a:r>
              <a:rPr lang="en-US" sz="2000" dirty="0">
                <a:latin typeface="Lucida Console" panose="020B0609040504020204" pitchFamily="49" charset="0"/>
              </a:rPr>
              <a:t>"];;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</a:t>
            </a:r>
            <a:r>
              <a:rPr lang="en-US" sz="2000" dirty="0" err="1">
                <a:latin typeface="Lucida Console" panose="020B0609040504020204" pitchFamily="49" charset="0"/>
              </a:rPr>
              <a:t>ltlen</a:t>
            </a:r>
            <a:r>
              <a:rPr lang="en-US" sz="2000" dirty="0">
                <a:latin typeface="Lucida Console" panose="020B0609040504020204" pitchFamily="49" charset="0"/>
              </a:rPr>
              <a:t> (s1,s2) = (</a:t>
            </a:r>
            <a:r>
              <a:rPr lang="en-US" sz="2000" dirty="0" err="1">
                <a:latin typeface="Lucida Console" panose="020B0609040504020204" pitchFamily="49" charset="0"/>
              </a:rPr>
              <a:t>String.length</a:t>
            </a:r>
            <a:r>
              <a:rPr lang="en-US" sz="2000" dirty="0">
                <a:latin typeface="Lucida Console" panose="020B0609040504020204" pitchFamily="49" charset="0"/>
              </a:rPr>
              <a:t> s1) &lt; (</a:t>
            </a:r>
            <a:r>
              <a:rPr lang="en-US" sz="2000" dirty="0" err="1">
                <a:latin typeface="Lucida Console" panose="020B0609040504020204" pitchFamily="49" charset="0"/>
              </a:rPr>
              <a:t>String.length</a:t>
            </a:r>
            <a:r>
              <a:rPr lang="en-US" sz="2000" dirty="0">
                <a:latin typeface="Lucida Console" panose="020B0609040504020204" pitchFamily="49" charset="0"/>
              </a:rPr>
              <a:t> s2);;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</a:t>
            </a:r>
            <a:r>
              <a:rPr lang="en-US" sz="2000" dirty="0" err="1">
                <a:latin typeface="Lucida Console" panose="020B0609040504020204" pitchFamily="49" charset="0"/>
              </a:rPr>
              <a:t>ltascii</a:t>
            </a:r>
            <a:r>
              <a:rPr lang="en-US" sz="2000" dirty="0">
                <a:latin typeface="Lucida Console" panose="020B0609040504020204" pitchFamily="49" charset="0"/>
              </a:rPr>
              <a:t>(s1,s2) = s1 &lt; s2;;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</a:t>
            </a:r>
            <a:r>
              <a:rPr lang="en-US" sz="2000" dirty="0" err="1">
                <a:latin typeface="Lucida Console" panose="020B0609040504020204" pitchFamily="49" charset="0"/>
              </a:rPr>
              <a:t>ltalpha</a:t>
            </a:r>
            <a:r>
              <a:rPr lang="en-US" sz="2000" dirty="0">
                <a:latin typeface="Lucida Console" panose="020B0609040504020204" pitchFamily="49" charset="0"/>
              </a:rPr>
              <a:t>(s1,s2) = (</a:t>
            </a:r>
            <a:r>
              <a:rPr lang="en-US" sz="2000" dirty="0" err="1">
                <a:latin typeface="Lucida Console" panose="020B0609040504020204" pitchFamily="49" charset="0"/>
              </a:rPr>
              <a:t>String.lowercase</a:t>
            </a:r>
            <a:r>
              <a:rPr lang="en-US" sz="2000" dirty="0">
                <a:latin typeface="Lucida Console" panose="020B0609040504020204" pitchFamily="49" charset="0"/>
              </a:rPr>
              <a:t> s1) &lt; (</a:t>
            </a:r>
            <a:r>
              <a:rPr lang="en-US" sz="2000" dirty="0" err="1">
                <a:latin typeface="Lucida Console" panose="020B0609040504020204" pitchFamily="49" charset="0"/>
              </a:rPr>
              <a:t>String.lowercase</a:t>
            </a:r>
            <a:r>
              <a:rPr lang="en-US" sz="2000" dirty="0">
                <a:latin typeface="Lucida Console" panose="020B0609040504020204" pitchFamily="49" charset="0"/>
              </a:rPr>
              <a:t> s2);;</a:t>
            </a:r>
          </a:p>
          <a:p>
            <a:pPr marL="0" indent="0">
              <a:buNone/>
            </a:pP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Lucida Console" panose="020B0609040504020204" pitchFamily="49" charset="0"/>
              </a:rPr>
              <a:t>mergeSort</a:t>
            </a:r>
            <a:r>
              <a:rPr lang="en-US" sz="2000" dirty="0">
                <a:latin typeface="Lucida Console" panose="020B0609040504020204" pitchFamily="49" charset="0"/>
              </a:rPr>
              <a:t>(ell1@ell2, </a:t>
            </a:r>
            <a:r>
              <a:rPr lang="en-US" sz="2000" dirty="0" err="1">
                <a:latin typeface="Lucida Console" panose="020B0609040504020204" pitchFamily="49" charset="0"/>
              </a:rPr>
              <a:t>ltlen</a:t>
            </a:r>
            <a:r>
              <a:rPr lang="en-US" sz="2000" dirty="0">
                <a:latin typeface="Lucida Console" panose="020B0609040504020204" pitchFamily="49" charset="0"/>
              </a:rPr>
              <a:t>);;</a:t>
            </a:r>
          </a:p>
          <a:p>
            <a:pPr marL="0" indent="0">
              <a:buNone/>
            </a:pPr>
            <a:r>
              <a:rPr lang="en-US" sz="2000" dirty="0" err="1">
                <a:latin typeface="Lucida Console" panose="020B0609040504020204" pitchFamily="49" charset="0"/>
              </a:rPr>
              <a:t>mergeSort</a:t>
            </a:r>
            <a:r>
              <a:rPr lang="en-US" sz="2000" dirty="0">
                <a:latin typeface="Lucida Console" panose="020B0609040504020204" pitchFamily="49" charset="0"/>
              </a:rPr>
              <a:t>(ell1@ell2, </a:t>
            </a:r>
            <a:r>
              <a:rPr lang="en-US" sz="2000" dirty="0" err="1">
                <a:latin typeface="Lucida Console" panose="020B0609040504020204" pitchFamily="49" charset="0"/>
              </a:rPr>
              <a:t>ltascii</a:t>
            </a:r>
            <a:r>
              <a:rPr lang="en-US" sz="2000" dirty="0">
                <a:latin typeface="Lucida Console" panose="020B0609040504020204" pitchFamily="49" charset="0"/>
              </a:rPr>
              <a:t>);; </a:t>
            </a:r>
          </a:p>
          <a:p>
            <a:pPr marL="0" indent="0">
              <a:buNone/>
            </a:pPr>
            <a:r>
              <a:rPr lang="en-US" sz="2000" dirty="0" err="1">
                <a:latin typeface="Lucida Console" panose="020B0609040504020204" pitchFamily="49" charset="0"/>
              </a:rPr>
              <a:t>mergeSort</a:t>
            </a:r>
            <a:r>
              <a:rPr lang="en-US" sz="2000" dirty="0">
                <a:latin typeface="Lucida Console" panose="020B0609040504020204" pitchFamily="49" charset="0"/>
              </a:rPr>
              <a:t>(ell1@ell2, </a:t>
            </a:r>
            <a:r>
              <a:rPr lang="en-US" sz="2000" dirty="0" err="1">
                <a:latin typeface="Lucida Console" panose="020B0609040504020204" pitchFamily="49" charset="0"/>
              </a:rPr>
              <a:t>ltalpha</a:t>
            </a:r>
            <a:r>
              <a:rPr lang="en-US" sz="2000" dirty="0">
                <a:latin typeface="Lucida Console" panose="020B0609040504020204" pitchFamily="49" charset="0"/>
              </a:rPr>
              <a:t>);;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(note: </a:t>
            </a:r>
            <a:r>
              <a:rPr lang="en-US" sz="2000" dirty="0" err="1">
                <a:solidFill>
                  <a:schemeClr val="accent2">
                    <a:lumMod val="50000"/>
                  </a:schemeClr>
                </a:solidFill>
              </a:rPr>
              <a:t>OCaml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 does not allow simply </a:t>
            </a:r>
            <a:r>
              <a:rPr lang="en-US" sz="2000" dirty="0" err="1">
                <a:solidFill>
                  <a:schemeClr val="accent2">
                    <a:lumMod val="50000"/>
                  </a:schemeClr>
                </a:solidFill>
              </a:rPr>
              <a:t>mergeSort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(ell1, &lt;); the function must be passed in prefix form)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986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057" y="365125"/>
            <a:ext cx="10747743" cy="54927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Now apply to improve homework answer (3a)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057" y="1063256"/>
            <a:ext cx="11249246" cy="55714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Suppose we have </a:t>
            </a:r>
            <a:r>
              <a:rPr lang="en-US" sz="2000" dirty="0" err="1">
                <a:latin typeface="Lucida Console" panose="020B0609040504020204" pitchFamily="49" charset="0"/>
              </a:rPr>
              <a:t>uniq</a:t>
            </a:r>
            <a:r>
              <a:rPr lang="en-US" dirty="0"/>
              <a:t> already written.  It uses only </a:t>
            </a:r>
            <a:r>
              <a:rPr lang="en-US" dirty="0">
                <a:solidFill>
                  <a:schemeClr val="accent2"/>
                </a:solidFill>
                <a:latin typeface="Lucida Console" panose="020B0609040504020204" pitchFamily="49" charset="0"/>
              </a:rPr>
              <a:t>=</a:t>
            </a:r>
            <a:r>
              <a:rPr lang="en-US" dirty="0"/>
              <a:t> not 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lessThan</a:t>
            </a:r>
            <a:r>
              <a:rPr lang="en-US" dirty="0"/>
              <a:t>, so we do not need to modify it.  But if we first sort the list, we get a more powerful function that eliminates all duplicates, not just consecutive ones.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</a:t>
            </a:r>
            <a:r>
              <a:rPr lang="en-US" sz="2000" dirty="0" err="1">
                <a:latin typeface="Lucida Console" panose="020B0609040504020204" pitchFamily="49" charset="0"/>
              </a:rPr>
              <a:t>elimDups</a:t>
            </a:r>
            <a:r>
              <a:rPr lang="en-US" sz="2000" dirty="0">
                <a:latin typeface="Lucida Console" panose="020B0609040504020204" pitchFamily="49" charset="0"/>
              </a:rPr>
              <a:t>(ell, </a:t>
            </a:r>
            <a:r>
              <a:rPr lang="en-US" sz="2000" dirty="0" err="1">
                <a:latin typeface="Lucida Console" panose="020B0609040504020204" pitchFamily="49" charset="0"/>
              </a:rPr>
              <a:t>lessThan</a:t>
            </a:r>
            <a:r>
              <a:rPr lang="en-US" sz="2000" dirty="0">
                <a:latin typeface="Lucida Console" panose="020B0609040504020204" pitchFamily="49" charset="0"/>
              </a:rPr>
              <a:t>) = </a:t>
            </a:r>
            <a:r>
              <a:rPr lang="en-US" sz="2000" dirty="0" err="1">
                <a:latin typeface="Lucida Console" panose="020B0609040504020204" pitchFamily="49" charset="0"/>
              </a:rPr>
              <a:t>uniq</a:t>
            </a:r>
            <a:r>
              <a:rPr lang="en-US" sz="2000" dirty="0"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latin typeface="Lucida Console" panose="020B0609040504020204" pitchFamily="49" charset="0"/>
              </a:rPr>
              <a:t>mergeSort</a:t>
            </a:r>
            <a:r>
              <a:rPr lang="en-US" sz="2000" dirty="0"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latin typeface="Lucida Console" panose="020B0609040504020204" pitchFamily="49" charset="0"/>
              </a:rPr>
              <a:t>ell,lessThan</a:t>
            </a:r>
            <a:r>
              <a:rPr lang="en-US" sz="2000" dirty="0">
                <a:latin typeface="Lucida Console" panose="020B0609040504020204" pitchFamily="49" charset="0"/>
              </a:rPr>
              <a:t>));;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A subtle point: this presupposes that if 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lessThan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x,y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)</a:t>
            </a:r>
            <a:r>
              <a:rPr lang="en-US" dirty="0"/>
              <a:t> and 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lessThan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y,x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)</a:t>
            </a:r>
            <a:r>
              <a:rPr lang="en-US" dirty="0"/>
              <a:t> both fail, then x = y.  (This property is called </a:t>
            </a:r>
            <a:r>
              <a:rPr lang="en-US" b="1" dirty="0">
                <a:solidFill>
                  <a:schemeClr val="accent2"/>
                </a:solidFill>
              </a:rPr>
              <a:t>trichotomy</a:t>
            </a:r>
            <a:r>
              <a:rPr lang="en-US" dirty="0"/>
              <a:t> with =.)  Suppose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ell3 = ["</a:t>
            </a:r>
            <a:r>
              <a:rPr lang="en-US" sz="2000" dirty="0" err="1">
                <a:latin typeface="Lucida Console" panose="020B0609040504020204" pitchFamily="49" charset="0"/>
              </a:rPr>
              <a:t>Because";"because";"because";"because";"because</a:t>
            </a:r>
            <a:r>
              <a:rPr lang="en-US" sz="2000" dirty="0">
                <a:latin typeface="Lucida Console" panose="020B0609040504020204" pitchFamily="49" charset="0"/>
              </a:rPr>
              <a:t>"; "</a:t>
            </a:r>
            <a:r>
              <a:rPr lang="en-US" sz="2000" dirty="0" err="1">
                <a:latin typeface="Lucida Console" panose="020B0609040504020204" pitchFamily="49" charset="0"/>
              </a:rPr>
              <a:t>Because";"of";"the";"wonderful";"things";"he";"does</a:t>
            </a:r>
            <a:r>
              <a:rPr lang="en-US" sz="2000" dirty="0">
                <a:latin typeface="Lucida Console" panose="020B0609040504020204" pitchFamily="49" charset="0"/>
              </a:rPr>
              <a:t>!"];;</a:t>
            </a:r>
          </a:p>
          <a:p>
            <a:pPr marL="0" indent="0">
              <a:buNone/>
            </a:pPr>
            <a:endParaRPr lang="en-US" sz="14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2400" dirty="0"/>
              <a:t>The case-insensitive </a:t>
            </a:r>
            <a:r>
              <a:rPr lang="en-US" sz="2000" dirty="0" err="1">
                <a:latin typeface="Lucida Console" panose="020B0609040504020204" pitchFamily="49" charset="0"/>
              </a:rPr>
              <a:t>ltalpha</a:t>
            </a:r>
            <a:r>
              <a:rPr lang="en-US" sz="2000" dirty="0">
                <a:latin typeface="Lucida Console" panose="020B0609040504020204" pitchFamily="49" charset="0"/>
              </a:rPr>
              <a:t> </a:t>
            </a:r>
            <a:r>
              <a:rPr lang="en-US" sz="2400" dirty="0"/>
              <a:t>does not give trichotomy, since </a:t>
            </a:r>
            <a:r>
              <a:rPr lang="en-US" sz="2000" dirty="0">
                <a:latin typeface="Lucida Console" panose="020B0609040504020204" pitchFamily="49" charset="0"/>
              </a:rPr>
              <a:t>"Because" &lt;&gt; "because" </a:t>
            </a:r>
            <a:r>
              <a:rPr lang="en-US" sz="2400" dirty="0"/>
              <a:t>but they are not equal. And </a:t>
            </a:r>
            <a:r>
              <a:rPr lang="en-US" sz="2000" dirty="0" err="1">
                <a:latin typeface="Lucida Console" panose="020B0609040504020204" pitchFamily="49" charset="0"/>
              </a:rPr>
              <a:t>elimDups</a:t>
            </a:r>
            <a:r>
              <a:rPr lang="en-US" sz="2000" dirty="0">
                <a:latin typeface="Lucida Console" panose="020B0609040504020204" pitchFamily="49" charset="0"/>
              </a:rPr>
              <a:t>(ell3,ltalpha) </a:t>
            </a:r>
            <a:r>
              <a:rPr lang="en-US" sz="2400" dirty="0"/>
              <a:t>gives the wrong answer </a:t>
            </a:r>
            <a:r>
              <a:rPr lang="en-US" sz="1800" dirty="0">
                <a:latin typeface="Lucida Console" panose="020B0609040504020204" pitchFamily="49" charset="0"/>
              </a:rPr>
              <a:t>[</a:t>
            </a:r>
            <a:r>
              <a:rPr lang="en-US" sz="1800" dirty="0">
                <a:solidFill>
                  <a:schemeClr val="accent2"/>
                </a:solidFill>
                <a:latin typeface="Lucida Console" panose="020B0609040504020204" pitchFamily="49" charset="0"/>
              </a:rPr>
              <a:t>"</a:t>
            </a:r>
            <a:r>
              <a:rPr lang="en-US" sz="1800" dirty="0" err="1">
                <a:solidFill>
                  <a:schemeClr val="accent2"/>
                </a:solidFill>
                <a:latin typeface="Lucida Console" panose="020B0609040504020204" pitchFamily="49" charset="0"/>
              </a:rPr>
              <a:t>Because";</a:t>
            </a:r>
            <a:r>
              <a:rPr lang="en-US" sz="18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"because"</a:t>
            </a:r>
            <a:r>
              <a:rPr lang="en-US" sz="1800" dirty="0" err="1">
                <a:solidFill>
                  <a:schemeClr val="accent2"/>
                </a:solidFill>
                <a:latin typeface="Lucida Console" panose="020B0609040504020204" pitchFamily="49" charset="0"/>
              </a:rPr>
              <a:t>;"Because"</a:t>
            </a:r>
            <a:r>
              <a:rPr lang="en-US" sz="1800" dirty="0" err="1">
                <a:latin typeface="Lucida Console" panose="020B0609040504020204" pitchFamily="49" charset="0"/>
              </a:rPr>
              <a:t>;"does</a:t>
            </a:r>
            <a:r>
              <a:rPr lang="en-US" sz="1800" dirty="0">
                <a:latin typeface="Lucida Console" panose="020B0609040504020204" pitchFamily="49" charset="0"/>
              </a:rPr>
              <a:t>!";"</a:t>
            </a:r>
            <a:r>
              <a:rPr lang="en-US" sz="1800" dirty="0" err="1">
                <a:latin typeface="Lucida Console" panose="020B0609040504020204" pitchFamily="49" charset="0"/>
              </a:rPr>
              <a:t>he";"of";"the";"things";"wonderful</a:t>
            </a:r>
            <a:r>
              <a:rPr lang="en-US" sz="1800" dirty="0">
                <a:latin typeface="Lucida Console" panose="020B0609040504020204" pitchFamily="49" charset="0"/>
              </a:rPr>
              <a:t>"]</a:t>
            </a:r>
            <a:r>
              <a:rPr lang="en-US" sz="2000" dirty="0">
                <a:latin typeface="Lucida Console" panose="020B060904050402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6401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30" y="365125"/>
            <a:ext cx="10854070" cy="846987"/>
          </a:xfrm>
        </p:spPr>
        <p:txBody>
          <a:bodyPr/>
          <a:lstStyle/>
          <a:p>
            <a:r>
              <a:rPr lang="en-US" dirty="0"/>
              <a:t>Lab Exercise: do same for HW2 3(b)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730" y="1212112"/>
            <a:ext cx="10854070" cy="55289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On HW2 you were allowed to assume that the list of tuples </a:t>
            </a:r>
          </a:p>
          <a:p>
            <a:pPr marL="0" indent="0">
              <a:buNone/>
            </a:pPr>
            <a:r>
              <a:rPr lang="en-US" dirty="0"/>
              <a:t>[(a_1, b_1); (a_2,b_2); ... ;(</a:t>
            </a:r>
            <a:r>
              <a:rPr lang="en-US" dirty="0" err="1"/>
              <a:t>a_i,b_i</a:t>
            </a:r>
            <a:r>
              <a:rPr lang="en-US" dirty="0"/>
              <a:t>);...;(</a:t>
            </a:r>
            <a:r>
              <a:rPr lang="en-US" dirty="0" err="1"/>
              <a:t>a_n,b_n</a:t>
            </a:r>
            <a:r>
              <a:rPr lang="en-US" dirty="0"/>
              <a:t>)]</a:t>
            </a:r>
          </a:p>
          <a:p>
            <a:pPr marL="0" indent="0">
              <a:buNone/>
            </a:pPr>
            <a:r>
              <a:rPr lang="en-US" dirty="0"/>
              <a:t>is already sorted on the first element: </a:t>
            </a:r>
            <a:r>
              <a:rPr lang="en-US" dirty="0" err="1"/>
              <a:t>i</a:t>
            </a:r>
            <a:r>
              <a:rPr lang="en-US" dirty="0"/>
              <a:t> &lt; j  ==&gt;  </a:t>
            </a:r>
            <a:r>
              <a:rPr lang="en-US" dirty="0" err="1"/>
              <a:t>a_i</a:t>
            </a:r>
            <a:r>
              <a:rPr lang="en-US" dirty="0"/>
              <a:t> &lt;= </a:t>
            </a:r>
            <a:r>
              <a:rPr lang="en-US" dirty="0" err="1"/>
              <a:t>a_j</a:t>
            </a:r>
            <a:r>
              <a:rPr lang="en-US" dirty="0"/>
              <a:t>.  Now let's create a function 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lessThan1</a:t>
            </a:r>
            <a:r>
              <a:rPr lang="en-US" dirty="0"/>
              <a:t> that compares on the first element and pass it in to our higher-order 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mergeSort</a:t>
            </a:r>
            <a:r>
              <a:rPr lang="en-US" dirty="0"/>
              <a:t> function.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[Also give them the answer-key code to 3(b) to work with.]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Then extend this idea to work with "appointments" as given in lecture: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type appointment = Mon of float * float | Tue of float * float 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| Wed of float * float | Thu of float * float | Fri of float * float;;</a:t>
            </a:r>
          </a:p>
          <a:p>
            <a:pPr marL="0" indent="0">
              <a:buNone/>
            </a:pP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2000" dirty="0"/>
              <a:t>Now you need a comparator that matches and orders the weekdays separately.  Tedious but not hard.</a:t>
            </a:r>
          </a:p>
        </p:txBody>
      </p:sp>
    </p:spTree>
    <p:extLst>
      <p:ext uri="{BB962C8B-B14F-4D97-AF65-F5344CB8AC3E}">
        <p14:creationId xmlns:p14="http://schemas.microsoft.com/office/powerpoint/2010/main" val="1806375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181" y="365125"/>
            <a:ext cx="11098619" cy="772559"/>
          </a:xfrm>
        </p:spPr>
        <p:txBody>
          <a:bodyPr/>
          <a:lstStyle/>
          <a:p>
            <a:r>
              <a:rPr lang="en-US" dirty="0"/>
              <a:t>Binary Search Trees (not yet encapsulated)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81" y="1392865"/>
            <a:ext cx="11695814" cy="522058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type 'a </a:t>
            </a:r>
            <a:r>
              <a:rPr lang="en-US" sz="2000" dirty="0" err="1">
                <a:latin typeface="Lucida Console" panose="020B0609040504020204" pitchFamily="49" charset="0"/>
              </a:rPr>
              <a:t>btree</a:t>
            </a:r>
            <a:r>
              <a:rPr lang="en-US" sz="2000" dirty="0">
                <a:latin typeface="Lucida Console" panose="020B0609040504020204" pitchFamily="49" charset="0"/>
              </a:rPr>
              <a:t> = Empty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| Node of 'a </a:t>
            </a:r>
            <a:r>
              <a:rPr lang="en-US" sz="2000" dirty="0" err="1">
                <a:latin typeface="Lucida Console" panose="020B0609040504020204" pitchFamily="49" charset="0"/>
              </a:rPr>
              <a:t>btree</a:t>
            </a:r>
            <a:r>
              <a:rPr lang="en-US" sz="2000" dirty="0">
                <a:latin typeface="Lucida Console" panose="020B0609040504020204" pitchFamily="49" charset="0"/>
              </a:rPr>
              <a:t> * 'a * 'a </a:t>
            </a:r>
            <a:r>
              <a:rPr lang="en-US" sz="2000" dirty="0" err="1">
                <a:latin typeface="Lucida Console" panose="020B0609040504020204" pitchFamily="49" charset="0"/>
              </a:rPr>
              <a:t>btree</a:t>
            </a: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exception Duplicate;;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</a:t>
            </a:r>
            <a:r>
              <a:rPr lang="en-US" sz="2000" dirty="0" err="1">
                <a:latin typeface="Lucida Console" panose="020B0609040504020204" pitchFamily="49" charset="0"/>
              </a:rPr>
              <a:t>initTree</a:t>
            </a:r>
            <a:r>
              <a:rPr lang="en-US" sz="2000" dirty="0">
                <a:latin typeface="Lucida Console" panose="020B0609040504020204" pitchFamily="49" charset="0"/>
              </a:rPr>
              <a:t>() = Empty;;     (* A </a:t>
            </a:r>
            <a:r>
              <a:rPr lang="en-US" sz="2000" dirty="0" err="1">
                <a:latin typeface="Lucida Console" panose="020B0609040504020204" pitchFamily="49" charset="0"/>
              </a:rPr>
              <a:t>fn</a:t>
            </a:r>
            <a:r>
              <a:rPr lang="en-US" sz="2000" dirty="0">
                <a:latin typeface="Lucida Console" panose="020B0609040504020204" pitchFamily="49" charset="0"/>
              </a:rPr>
              <a:t> with "unit" argument.*)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rec insert (item, t, </a:t>
            </a:r>
            <a:r>
              <a:rPr lang="en-US" sz="2000" dirty="0" err="1">
                <a:latin typeface="Lucida Console" panose="020B0609040504020204" pitchFamily="49" charset="0"/>
              </a:rPr>
              <a:t>lessThan</a:t>
            </a:r>
            <a:r>
              <a:rPr lang="en-US" sz="2000" dirty="0">
                <a:latin typeface="Lucida Console" panose="020B0609040504020204" pitchFamily="49" charset="0"/>
              </a:rPr>
              <a:t>) = match t with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  Empty -&gt; Node(</a:t>
            </a:r>
            <a:r>
              <a:rPr lang="en-US" sz="2000" dirty="0" err="1">
                <a:latin typeface="Lucida Console" panose="020B0609040504020204" pitchFamily="49" charset="0"/>
              </a:rPr>
              <a:t>Empty,item,Empty</a:t>
            </a:r>
            <a:r>
              <a:rPr lang="en-US" sz="2000" dirty="0">
                <a:latin typeface="Lucida Console" panose="020B0609040504020204" pitchFamily="49" charset="0"/>
              </a:rPr>
              <a:t>) (*one-node tree holding item.*)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| Node(</a:t>
            </a:r>
            <a:r>
              <a:rPr lang="en-US" sz="2000" dirty="0" err="1">
                <a:latin typeface="Lucida Console" panose="020B0609040504020204" pitchFamily="49" charset="0"/>
              </a:rPr>
              <a:t>ell,x,r</a:t>
            </a:r>
            <a:r>
              <a:rPr lang="en-US" sz="2000" dirty="0">
                <a:latin typeface="Lucida Console" panose="020B0609040504020204" pitchFamily="49" charset="0"/>
              </a:rPr>
              <a:t>) -&gt;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    if </a:t>
            </a:r>
            <a:r>
              <a:rPr lang="en-US" sz="2000" dirty="0" err="1">
                <a:latin typeface="Lucida Console" panose="020B0609040504020204" pitchFamily="49" charset="0"/>
              </a:rPr>
              <a:t>lessThan</a:t>
            </a:r>
            <a:r>
              <a:rPr lang="en-US" sz="2000" dirty="0"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latin typeface="Lucida Console" panose="020B0609040504020204" pitchFamily="49" charset="0"/>
              </a:rPr>
              <a:t>item,x</a:t>
            </a:r>
            <a:r>
              <a:rPr lang="en-US" sz="2000" dirty="0">
                <a:latin typeface="Lucida Console" panose="020B0609040504020204" pitchFamily="49" charset="0"/>
              </a:rPr>
              <a:t>) then  (*tree with item inserted into ell.*)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       Node(insert(</a:t>
            </a:r>
            <a:r>
              <a:rPr lang="en-US" sz="2000" dirty="0" err="1">
                <a:latin typeface="Lucida Console" panose="020B0609040504020204" pitchFamily="49" charset="0"/>
              </a:rPr>
              <a:t>item,ell,lessThan</a:t>
            </a:r>
            <a:r>
              <a:rPr lang="en-US" sz="2000" dirty="0">
                <a:latin typeface="Lucida Console" panose="020B0609040504020204" pitchFamily="49" charset="0"/>
              </a:rPr>
              <a:t>),</a:t>
            </a:r>
            <a:r>
              <a:rPr lang="en-US" sz="2000" dirty="0" err="1">
                <a:latin typeface="Lucida Console" panose="020B0609040504020204" pitchFamily="49" charset="0"/>
              </a:rPr>
              <a:t>x,r</a:t>
            </a:r>
            <a:r>
              <a:rPr lang="en-US" sz="2000" dirty="0">
                <a:latin typeface="Lucida Console" panose="020B060904050402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    else if </a:t>
            </a:r>
            <a:r>
              <a:rPr lang="en-US" sz="2000" dirty="0" err="1">
                <a:latin typeface="Lucida Console" panose="020B0609040504020204" pitchFamily="49" charset="0"/>
              </a:rPr>
              <a:t>lessThan</a:t>
            </a:r>
            <a:r>
              <a:rPr lang="en-US" sz="2000" dirty="0"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latin typeface="Lucida Console" panose="020B0609040504020204" pitchFamily="49" charset="0"/>
              </a:rPr>
              <a:t>x,item</a:t>
            </a:r>
            <a:r>
              <a:rPr lang="en-US" sz="2000" dirty="0">
                <a:latin typeface="Lucida Console" panose="020B0609040504020204" pitchFamily="49" charset="0"/>
              </a:rPr>
              <a:t>) then  (*tree with item inserted into r.*)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       Node(</a:t>
            </a:r>
            <a:r>
              <a:rPr lang="en-US" sz="2000" dirty="0" err="1">
                <a:latin typeface="Lucida Console" panose="020B0609040504020204" pitchFamily="49" charset="0"/>
              </a:rPr>
              <a:t>ell,x,insert</a:t>
            </a:r>
            <a:r>
              <a:rPr lang="en-US" sz="2000" dirty="0"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latin typeface="Lucida Console" panose="020B0609040504020204" pitchFamily="49" charset="0"/>
              </a:rPr>
              <a:t>item,r,lessThan</a:t>
            </a:r>
            <a:r>
              <a:rPr lang="en-US" sz="2000" dirty="0">
                <a:latin typeface="Lucida Console" panose="020B0609040504020204" pitchFamily="49" charset="0"/>
              </a:rPr>
              <a:t>))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    else raise Duplicate;;     (* Per trichotomy, item = x. *)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58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12" y="365126"/>
            <a:ext cx="10598888" cy="719395"/>
          </a:xfrm>
        </p:spPr>
        <p:txBody>
          <a:bodyPr/>
          <a:lstStyle/>
          <a:p>
            <a:r>
              <a:rPr lang="en-US" dirty="0"/>
              <a:t>Examples: Tree from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851" y="1158950"/>
            <a:ext cx="10930269" cy="5699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rec list2tree(</a:t>
            </a:r>
            <a:r>
              <a:rPr lang="en-US" sz="2000" dirty="0" err="1">
                <a:latin typeface="Lucida Console" panose="020B0609040504020204" pitchFamily="49" charset="0"/>
              </a:rPr>
              <a:t>ell,t,lessThan</a:t>
            </a:r>
            <a:r>
              <a:rPr lang="en-US" sz="2000" dirty="0">
                <a:latin typeface="Lucida Console" panose="020B0609040504020204" pitchFamily="49" charset="0"/>
              </a:rPr>
              <a:t>) = match ell with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   | [] -&gt; t</a:t>
            </a:r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      | x::rest -&gt; list2tree(rest, insert(</a:t>
            </a:r>
            <a:r>
              <a:rPr lang="en-US" sz="2000" dirty="0" err="1">
                <a:latin typeface="Lucida Console" panose="020B0609040504020204" pitchFamily="49" charset="0"/>
              </a:rPr>
              <a:t>x,t,lessThan</a:t>
            </a:r>
            <a:r>
              <a:rPr lang="en-US" sz="2000" dirty="0">
                <a:latin typeface="Lucida Console" panose="020B0609040504020204" pitchFamily="49" charset="0"/>
              </a:rPr>
              <a:t>), </a:t>
            </a:r>
            <a:r>
              <a:rPr lang="en-US" sz="2000" dirty="0" err="1">
                <a:latin typeface="Lucida Console" panose="020B0609040504020204" pitchFamily="49" charset="0"/>
              </a:rPr>
              <a:t>lessThan</a:t>
            </a:r>
            <a:r>
              <a:rPr lang="en-US" sz="2000" dirty="0">
                <a:latin typeface="Lucida Console" panose="020B0609040504020204" pitchFamily="49" charset="0"/>
              </a:rPr>
              <a:t>);;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Note that the final tree t is an "accumulator parameter" and that this function is naturally tail-recursive. 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t1 = list2tree(ell1, </a:t>
            </a:r>
            <a:r>
              <a:rPr lang="en-US" sz="2000" dirty="0" err="1">
                <a:latin typeface="Lucida Console" panose="020B0609040504020204" pitchFamily="49" charset="0"/>
              </a:rPr>
              <a:t>initTree</a:t>
            </a:r>
            <a:r>
              <a:rPr lang="en-US" sz="2000" dirty="0">
                <a:latin typeface="Lucida Console" panose="020B0609040504020204" pitchFamily="49" charset="0"/>
              </a:rPr>
              <a:t>(), </a:t>
            </a:r>
            <a:r>
              <a:rPr lang="en-US" sz="2000" dirty="0" err="1">
                <a:latin typeface="Lucida Console" panose="020B0609040504020204" pitchFamily="49" charset="0"/>
              </a:rPr>
              <a:t>ltalpha</a:t>
            </a:r>
            <a:r>
              <a:rPr lang="en-US" sz="2000" dirty="0">
                <a:latin typeface="Lucida Console" panose="020B0609040504020204" pitchFamily="49" charset="0"/>
              </a:rPr>
              <a:t>);;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Tree is hard to read, but there is a "sideways" print via the higher-order </a:t>
            </a:r>
            <a:r>
              <a:rPr lang="en-US" dirty="0" err="1"/>
              <a:t>fn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let rec 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printTree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(t, indent, offset, item2string)</a:t>
            </a:r>
            <a:r>
              <a:rPr lang="en-US" dirty="0"/>
              <a:t>  which has type</a:t>
            </a:r>
          </a:p>
          <a:p>
            <a:pPr marL="0" indent="0">
              <a:buNone/>
            </a:pPr>
            <a:r>
              <a:rPr lang="en-US" sz="2000" dirty="0" err="1">
                <a:latin typeface="Lucida Console" panose="020B0609040504020204" pitchFamily="49" charset="0"/>
              </a:rPr>
              <a:t>val</a:t>
            </a:r>
            <a:r>
              <a:rPr lang="en-US" sz="2000" dirty="0"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latin typeface="Lucida Console" panose="020B0609040504020204" pitchFamily="49" charset="0"/>
              </a:rPr>
              <a:t>printTree</a:t>
            </a:r>
            <a:r>
              <a:rPr lang="en-US" sz="2000" dirty="0">
                <a:latin typeface="Lucida Console" panose="020B0609040504020204" pitchFamily="49" charset="0"/>
              </a:rPr>
              <a:t> : 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'a 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btree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 * 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int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 * </a:t>
            </a:r>
            <a:r>
              <a:rPr lang="en-US" sz="2000" dirty="0" err="1">
                <a:solidFill>
                  <a:srgbClr val="7030A0"/>
                </a:solidFill>
                <a:latin typeface="Lucida Console" panose="020B0609040504020204" pitchFamily="49" charset="0"/>
              </a:rPr>
              <a:t>int</a:t>
            </a:r>
            <a:r>
              <a:rPr lang="en-US" sz="2000" dirty="0">
                <a:solidFill>
                  <a:srgbClr val="7030A0"/>
                </a:solidFill>
                <a:latin typeface="Lucida Console" panose="020B0609040504020204" pitchFamily="49" charset="0"/>
              </a:rPr>
              <a:t> * ('a -&gt; string) -&gt; unit </a:t>
            </a:r>
            <a:r>
              <a:rPr lang="en-US" sz="2000" dirty="0">
                <a:latin typeface="Lucida Console" panose="020B0609040504020204" pitchFamily="49" charset="0"/>
              </a:rPr>
              <a:t>= &lt;fun&gt;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 err="1">
                <a:latin typeface="Lucida Console" panose="020B0609040504020204" pitchFamily="49" charset="0"/>
              </a:rPr>
              <a:t>printTree</a:t>
            </a:r>
            <a:r>
              <a:rPr lang="en-US" sz="2000" dirty="0">
                <a:latin typeface="Lucida Console" panose="020B0609040504020204" pitchFamily="49" charset="0"/>
              </a:rPr>
              <a:t>(t1, 4, 4, fun x-&gt;x);; </a:t>
            </a:r>
            <a:r>
              <a:rPr lang="en-US" sz="1400" dirty="0">
                <a:latin typeface="Lucida Console" panose="020B0609040504020204" pitchFamily="49" charset="0"/>
              </a:rPr>
              <a:t>(* identity </a:t>
            </a:r>
            <a:r>
              <a:rPr lang="en-US" sz="1400" dirty="0" err="1">
                <a:latin typeface="Lucida Console" panose="020B0609040504020204" pitchFamily="49" charset="0"/>
              </a:rPr>
              <a:t>fn</a:t>
            </a:r>
            <a:r>
              <a:rPr lang="en-US" sz="1400" dirty="0">
                <a:latin typeface="Lucida Console" panose="020B0609040504020204" pitchFamily="49" charset="0"/>
              </a:rPr>
              <a:t> x-&gt;x since item already is a string *)</a:t>
            </a:r>
          </a:p>
        </p:txBody>
      </p:sp>
    </p:spTree>
    <p:extLst>
      <p:ext uri="{BB962C8B-B14F-4D97-AF65-F5344CB8AC3E}">
        <p14:creationId xmlns:p14="http://schemas.microsoft.com/office/powerpoint/2010/main" val="758478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140" y="365126"/>
            <a:ext cx="10515600" cy="751294"/>
          </a:xfrm>
        </p:spPr>
        <p:txBody>
          <a:bodyPr/>
          <a:lstStyle/>
          <a:p>
            <a:r>
              <a:rPr lang="en-US" dirty="0"/>
              <a:t>A mess of mixing comparators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140" y="1116420"/>
            <a:ext cx="11323674" cy="54970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Suppose we add more to the tree but with a different </a:t>
            </a:r>
            <a:r>
              <a:rPr lang="en-US" dirty="0" err="1"/>
              <a:t>lessThan</a:t>
            </a:r>
            <a:r>
              <a:rPr lang="en-US" dirty="0"/>
              <a:t> function: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t2 = list2tree(ell2, t1, </a:t>
            </a:r>
            <a:r>
              <a:rPr lang="en-US" sz="2000" dirty="0" err="1">
                <a:latin typeface="Lucida Console" panose="020B0609040504020204" pitchFamily="49" charset="0"/>
              </a:rPr>
              <a:t>ltlen</a:t>
            </a:r>
            <a:r>
              <a:rPr lang="en-US" sz="2000" dirty="0">
                <a:latin typeface="Lucida Console" panose="020B0609040504020204" pitchFamily="49" charset="0"/>
              </a:rPr>
              <a:t>);;   (* whoops! *)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We get </a:t>
            </a:r>
            <a:r>
              <a:rPr lang="en-US" dirty="0">
                <a:solidFill>
                  <a:srgbClr val="FF0000"/>
                </a:solidFill>
              </a:rPr>
              <a:t>exception Duplicate </a:t>
            </a:r>
            <a:r>
              <a:rPr lang="en-US" dirty="0"/>
              <a:t>because the length comparison does not give trichotomy: two strings can have equal length without being equal.  So try: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let t2 = list2tree(ell2, t1, fun (</a:t>
            </a:r>
            <a:r>
              <a:rPr lang="en-US" sz="2000" dirty="0" err="1">
                <a:latin typeface="Lucida Console" panose="020B0609040504020204" pitchFamily="49" charset="0"/>
              </a:rPr>
              <a:t>x,y</a:t>
            </a:r>
            <a:r>
              <a:rPr lang="en-US" sz="2000" dirty="0">
                <a:latin typeface="Lucida Console" panose="020B0609040504020204" pitchFamily="49" charset="0"/>
              </a:rPr>
              <a:t>) -&gt; x &gt; y);;  (*double-whoops!*)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Do </a:t>
            </a:r>
            <a:r>
              <a:rPr lang="en-US" sz="2000" dirty="0" err="1">
                <a:latin typeface="Lucida Console" panose="020B0609040504020204" pitchFamily="49" charset="0"/>
              </a:rPr>
              <a:t>printTree</a:t>
            </a:r>
            <a:r>
              <a:rPr lang="en-US" sz="2000" dirty="0">
                <a:latin typeface="Lucida Console" panose="020B0609040504020204" pitchFamily="49" charset="0"/>
              </a:rPr>
              <a:t>(t2,4,4,fun x-&gt;x);; </a:t>
            </a:r>
            <a:r>
              <a:rPr lang="en-US" dirty="0"/>
              <a:t>and you'll see a tree that's completely messed up.  How can we make sure the same comparison function is used?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best</a:t>
            </a:r>
            <a:r>
              <a:rPr lang="en-US" dirty="0"/>
              <a:t> way is to use </a:t>
            </a:r>
            <a:r>
              <a:rPr lang="en-US" b="1" dirty="0"/>
              <a:t>encapsulation</a:t>
            </a:r>
            <a:r>
              <a:rPr lang="en-US" dirty="0"/>
              <a:t>: create a module or class in which a </a:t>
            </a:r>
            <a:r>
              <a:rPr lang="en-US" dirty="0" err="1"/>
              <a:t>lessThan</a:t>
            </a:r>
            <a:r>
              <a:rPr lang="en-US" dirty="0"/>
              <a:t> function is passed in just once.  But here's a "Q &amp; D" way to do it.</a:t>
            </a:r>
          </a:p>
        </p:txBody>
      </p:sp>
    </p:spTree>
    <p:extLst>
      <p:ext uri="{BB962C8B-B14F-4D97-AF65-F5344CB8AC3E}">
        <p14:creationId xmlns:p14="http://schemas.microsoft.com/office/powerpoint/2010/main" val="3875476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1764</Words>
  <Application>Microsoft Office PowerPoint</Application>
  <PresentationFormat>Widescreen</PresentationFormat>
  <Paragraphs>126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Lucida Console</vt:lpstr>
      <vt:lpstr>Office Theme</vt:lpstr>
      <vt:lpstr>CSE305 S’23 Week 6 Recitations: Functions as Values and Higher-Order Functions</vt:lpstr>
      <vt:lpstr>MergeSort With Passed-In Comparison Function: I.</vt:lpstr>
      <vt:lpstr>MergeSort With Passed-In Comparison Function: II</vt:lpstr>
      <vt:lpstr>Some Examples</vt:lpstr>
      <vt:lpstr>Now apply to improve homework answer (3a)</vt:lpstr>
      <vt:lpstr>Lab Exercise: do same for HW2 3(b) answer</vt:lpstr>
      <vt:lpstr>Binary Search Trees (not yet encapsulated)</vt:lpstr>
      <vt:lpstr>Examples: Tree from List</vt:lpstr>
      <vt:lpstr>A mess of mixing comparators</vt:lpstr>
      <vt:lpstr>"Currying" and "Simple(r) Closures"</vt:lpstr>
      <vt:lpstr>Applying Currying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CSE305 S’23 Week 6 Recitations: Functions as Values and Higher-Order Functions</dc:title>
  <dc:creator>Kenneth Regan</dc:creator>
  <cp:lastModifiedBy>Kenneth Regan</cp:lastModifiedBy>
  <cp:revision>40</cp:revision>
  <dcterms:created xsi:type="dcterms:W3CDTF">2023-03-04T16:31:27Z</dcterms:created>
  <dcterms:modified xsi:type="dcterms:W3CDTF">2023-03-06T22:29:38Z</dcterms:modified>
</cp:coreProperties>
</file>