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4284-4152-4B9B-BD8F-75848EB0BF7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62-EB3B-4923-844B-BE51E0C84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7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4284-4152-4B9B-BD8F-75848EB0BF7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62-EB3B-4923-844B-BE51E0C84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3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4284-4152-4B9B-BD8F-75848EB0BF7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62-EB3B-4923-844B-BE51E0C84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62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4284-4152-4B9B-BD8F-75848EB0BF7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62-EB3B-4923-844B-BE51E0C84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0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4284-4152-4B9B-BD8F-75848EB0BF7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62-EB3B-4923-844B-BE51E0C84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798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4284-4152-4B9B-BD8F-75848EB0BF7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62-EB3B-4923-844B-BE51E0C84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423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4284-4152-4B9B-BD8F-75848EB0BF7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62-EB3B-4923-844B-BE51E0C84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707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4284-4152-4B9B-BD8F-75848EB0BF7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62-EB3B-4923-844B-BE51E0C84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0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4284-4152-4B9B-BD8F-75848EB0BF7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62-EB3B-4923-844B-BE51E0C84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520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4284-4152-4B9B-BD8F-75848EB0BF7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62-EB3B-4923-844B-BE51E0C84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140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4284-4152-4B9B-BD8F-75848EB0BF7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99262-EB3B-4923-844B-BE51E0C84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96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F4284-4152-4B9B-BD8F-75848EB0BF7F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99262-EB3B-4923-844B-BE51E0C84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919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CSE305 Week 9 Recs.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Pointers and Examples for HW4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719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Tricky example with "embedded assignment"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219" y="1825625"/>
            <a:ext cx="10802679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main()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 x = 3;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 = 3*x + (x += 7) + 4*x;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  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"We changed x = " &lt;&lt; x &lt;&lt; " and y = " &lt;&lt; y &lt;&lt;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Part in </a:t>
            </a:r>
            <a:r>
              <a:rPr lang="en-US" dirty="0" err="1" smtClean="0"/>
              <a:t>parens</a:t>
            </a:r>
            <a:r>
              <a:rPr lang="en-US" dirty="0" smtClean="0"/>
              <a:t> is equivalent to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(x = x + 7)</a:t>
            </a:r>
            <a:r>
              <a:rPr lang="en-US" dirty="0" smtClean="0"/>
              <a:t>.  Key point is, which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dirty="0" smtClean="0"/>
              <a:t> is outermost, meaning closest to the root "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dirty="0" smtClean="0"/>
              <a:t>" with y in the expression tree?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809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055" y="365125"/>
            <a:ext cx="10930271" cy="846987"/>
          </a:xfrm>
        </p:spPr>
        <p:txBody>
          <a:bodyPr/>
          <a:lstStyle/>
          <a:p>
            <a:r>
              <a:rPr lang="en-US" u="sng" dirty="0" smtClean="0"/>
              <a:t>Pointers to Dynamic (Heap) Objects: C/C++/C# 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055" y="1212112"/>
            <a:ext cx="10845210" cy="5497032"/>
          </a:xfrm>
        </p:spPr>
        <p:txBody>
          <a:bodyPr/>
          <a:lstStyle/>
          <a:p>
            <a:r>
              <a:rPr lang="en-US" dirty="0" smtClean="0"/>
              <a:t>Allowed for any type T: both basic and object types.</a:t>
            </a:r>
          </a:p>
          <a:p>
            <a:r>
              <a:rPr lang="en-US" dirty="0" smtClean="0"/>
              <a:t>Can just declare a pointer as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T* p; </a:t>
            </a:r>
            <a:r>
              <a:rPr lang="en-US" dirty="0" smtClean="0"/>
              <a:t>Or as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 *p;</a:t>
            </a:r>
            <a:r>
              <a:rPr lang="en-US" dirty="0" smtClean="0"/>
              <a:t> </a:t>
            </a:r>
          </a:p>
          <a:p>
            <a:r>
              <a:rPr lang="en-US" dirty="0" smtClean="0"/>
              <a:t>Create pointer and initialize dynamic object: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T* p = new T(...);</a:t>
            </a:r>
          </a:p>
          <a:p>
            <a:r>
              <a:rPr lang="en-US" dirty="0" smtClean="0"/>
              <a:t>Java imitated this syntax without the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 smtClean="0"/>
              <a:t>.  All non-primitive type objects in Java live on the system heap and must be created this way.</a:t>
            </a:r>
          </a:p>
          <a:p>
            <a:r>
              <a:rPr lang="en-US" dirty="0" smtClean="0"/>
              <a:t>In Python and Scala too, a reference declared and initialized this way is implemented as a pointer "under the hood".</a:t>
            </a:r>
          </a:p>
          <a:p>
            <a:r>
              <a:rPr lang="en-US" dirty="0" smtClean="0"/>
              <a:t>The object "</a:t>
            </a:r>
            <a:r>
              <a:rPr lang="en-US" dirty="0" err="1" smtClean="0">
                <a:solidFill>
                  <a:srgbClr val="00B050"/>
                </a:solidFill>
              </a:rPr>
              <a:t>tobj</a:t>
            </a:r>
            <a:r>
              <a:rPr lang="en-US" dirty="0" smtClean="0"/>
              <a:t>" itself is anonymous, accessed only via its creation pointer or by aliases created by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T* q = p; </a:t>
            </a:r>
            <a:r>
              <a:rPr lang="en-US" dirty="0" smtClean="0">
                <a:cs typeface="Courier New" panose="02070309020205020404" pitchFamily="49" charset="0"/>
              </a:rPr>
              <a:t>(The name of the object in Java or Python etc. is really the name of the reference.)</a:t>
            </a:r>
          </a:p>
          <a:p>
            <a:r>
              <a:rPr lang="en-US" dirty="0" smtClean="0">
                <a:cs typeface="Courier New" panose="02070309020205020404" pitchFamily="49" charset="0"/>
              </a:rPr>
              <a:t>Access method or field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dirty="0" smtClean="0">
                <a:cs typeface="Courier New" panose="02070309020205020404" pitchFamily="49" charset="0"/>
              </a:rPr>
              <a:t> of </a:t>
            </a:r>
            <a:r>
              <a:rPr lang="en-US" dirty="0" err="1" smtClean="0">
                <a:cs typeface="Courier New" panose="02070309020205020404" pitchFamily="49" charset="0"/>
              </a:rPr>
              <a:t>tobj</a:t>
            </a:r>
            <a:r>
              <a:rPr lang="en-US" dirty="0" smtClean="0">
                <a:cs typeface="Courier New" panose="02070309020205020404" pitchFamily="49" charset="0"/>
              </a:rPr>
              <a:t> by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p-&gt;foo</a:t>
            </a:r>
            <a:r>
              <a:rPr lang="en-US" dirty="0" smtClean="0">
                <a:cs typeface="Courier New" panose="02070309020205020404" pitchFamily="49" charset="0"/>
              </a:rPr>
              <a:t>.</a:t>
            </a:r>
          </a:p>
          <a:p>
            <a:r>
              <a:rPr lang="en-US" dirty="0" smtClean="0">
                <a:cs typeface="Courier New" panose="02070309020205020404" pitchFamily="49" charset="0"/>
              </a:rPr>
              <a:t>Access whole object by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*p</a:t>
            </a:r>
            <a:r>
              <a:rPr lang="en-US" dirty="0" smtClean="0">
                <a:cs typeface="Courier New" panose="02070309020205020404" pitchFamily="49" charset="0"/>
              </a:rPr>
              <a:t>.  Can also do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(*p).foo </a:t>
            </a:r>
            <a:r>
              <a:rPr lang="en-US" dirty="0" smtClean="0">
                <a:cs typeface="Courier New" panose="02070309020205020404" pitchFamily="49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169056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9396"/>
          </a:xfrm>
        </p:spPr>
        <p:txBody>
          <a:bodyPr/>
          <a:lstStyle/>
          <a:p>
            <a:r>
              <a:rPr lang="en-US" u="sng" dirty="0" smtClean="0"/>
              <a:t>Pointers to Named Objects (C/C++/C#)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4522"/>
            <a:ext cx="10515600" cy="5061097"/>
          </a:xfrm>
        </p:spPr>
        <p:txBody>
          <a:bodyPr/>
          <a:lstStyle/>
          <a:p>
            <a:r>
              <a:rPr lang="en-US" dirty="0" smtClean="0"/>
              <a:t>If </a:t>
            </a:r>
            <a:r>
              <a:rPr lang="en-US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tobj</a:t>
            </a:r>
            <a:r>
              <a:rPr lang="en-US" dirty="0" smtClean="0"/>
              <a:t> is a named object of type T, it was created on the system stack without using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 smtClean="0"/>
              <a:t>. You may think of it as a "value object."</a:t>
            </a:r>
          </a:p>
          <a:p>
            <a:r>
              <a:rPr lang="en-US" dirty="0" smtClean="0"/>
              <a:t>It can be a local variable of a function-or-method, which includes being a variable declared in </a:t>
            </a:r>
            <a:r>
              <a:rPr lang="en-US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dirty="0" smtClean="0"/>
              <a:t>.  (Or it can even be a true global variable.)</a:t>
            </a:r>
          </a:p>
          <a:p>
            <a:r>
              <a:rPr lang="en-US" dirty="0" smtClean="0"/>
              <a:t>The syntax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T* p = &amp;</a:t>
            </a:r>
            <a:r>
              <a:rPr lang="en-US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tobj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dirty="0" smtClean="0"/>
              <a:t>initializes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dirty="0" smtClean="0"/>
              <a:t> to the binding address of </a:t>
            </a:r>
            <a:r>
              <a:rPr lang="en-US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tobj</a:t>
            </a:r>
            <a:r>
              <a:rPr lang="en-US" dirty="0" smtClean="0"/>
              <a:t>.  Read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 smtClean="0"/>
              <a:t> as "address of."</a:t>
            </a:r>
          </a:p>
          <a:p>
            <a:r>
              <a:rPr lang="en-US" dirty="0" smtClean="0"/>
              <a:t>Again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*p</a:t>
            </a:r>
            <a:r>
              <a:rPr lang="en-US" dirty="0" smtClean="0"/>
              <a:t> de-references the object, and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p-&gt;foo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(*p).foo </a:t>
            </a:r>
            <a:r>
              <a:rPr lang="en-US" dirty="0" smtClean="0"/>
              <a:t>accesses the field or method foo.</a:t>
            </a:r>
          </a:p>
          <a:p>
            <a:r>
              <a:rPr lang="en-US" dirty="0" smtClean="0"/>
              <a:t>Can also do for named field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</a:t>
            </a:r>
            <a:r>
              <a:rPr lang="en-US" dirty="0" smtClean="0"/>
              <a:t> of heap-dynamic object held by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U* q = &amp;(p-&gt;bar); </a:t>
            </a:r>
            <a:r>
              <a:rPr lang="en-US" sz="1800" dirty="0" smtClean="0"/>
              <a:t>(where the field has type U)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188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098" y="365125"/>
            <a:ext cx="10864702" cy="889517"/>
          </a:xfrm>
        </p:spPr>
        <p:txBody>
          <a:bodyPr/>
          <a:lstStyle/>
          <a:p>
            <a:r>
              <a:rPr lang="en-US" u="sng" dirty="0" smtClean="0"/>
              <a:t>Binary (Search) Trees in C/C++/C#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098" y="1442853"/>
            <a:ext cx="11291776" cy="505364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Can have a single recursive Tree class or (nicer IMHO) a separate Node class, whose instances the outer Tree&lt;A&gt; class holds:</a:t>
            </a:r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 Node { Node* left; A item; Node* right; ...};</a:t>
            </a:r>
            <a:endParaRPr lang="en-US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cs typeface="Courier New" panose="02070309020205020404" pitchFamily="49" charset="0"/>
              </a:rPr>
              <a:t>Suppose we try to insert x into a BST by this code---do you see a flaw?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while(p!=NULL){p=(p-&gt;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item&lt;x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 p-&gt;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 : p-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&gt;right);}</a:t>
            </a: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C</a:t>
            </a:r>
            <a:r>
              <a:rPr lang="en-US" dirty="0" smtClean="0"/>
              <a:t>an get a pointer-to-link by (e.g.) </a:t>
            </a:r>
            <a:r>
              <a:rPr lang="en-US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Node** </a:t>
            </a:r>
            <a:r>
              <a:rPr lang="en-US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linkp</a:t>
            </a:r>
            <a:r>
              <a:rPr lang="en-US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&amp;(p-&gt;left);</a:t>
            </a:r>
          </a:p>
          <a:p>
            <a:r>
              <a:rPr lang="en-US" dirty="0" smtClean="0">
                <a:cs typeface="Courier New" panose="02070309020205020404" pitchFamily="49" charset="0"/>
              </a:rPr>
              <a:t>Then similar routine ends with actual link that should be changed from value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dirty="0" smtClean="0">
                <a:cs typeface="Courier New" panose="02070309020205020404" pitchFamily="49" charset="0"/>
              </a:rPr>
              <a:t> to new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Node(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NULL,x,NULL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 smtClean="0">
                <a:cs typeface="Courier New" panose="02070309020205020404" pitchFamily="49" charset="0"/>
              </a:rPr>
              <a:t>, not just a null copy of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584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926"/>
          </a:xfrm>
        </p:spPr>
        <p:txBody>
          <a:bodyPr/>
          <a:lstStyle/>
          <a:p>
            <a:r>
              <a:rPr lang="en-US" u="sng" dirty="0" smtClean="0"/>
              <a:t>Dangling Pointers on the System Stack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2731"/>
            <a:ext cx="10515600" cy="51918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Foo* dangle() 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Foo x = [some value];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Foo* </a:t>
            </a:r>
            <a:r>
              <a:rPr lang="en-US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px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&amp;x;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px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b="1" dirty="0" smtClean="0"/>
              <a:t>Problem:</a:t>
            </a:r>
            <a:r>
              <a:rPr lang="en-US" dirty="0" smtClean="0"/>
              <a:t> The stack-dynamic local object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 smtClean="0"/>
              <a:t>, which you might call </a:t>
            </a:r>
            <a:r>
              <a:rPr lang="en-US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dangle.x</a:t>
            </a:r>
            <a:r>
              <a:rPr lang="en-US" dirty="0" smtClean="0"/>
              <a:t>, no longer is guaranteed to exist once the function exits.  It might get zeroed or overwritten by some other value.  Buy if we called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Foo* q = dangle() </a:t>
            </a:r>
            <a:r>
              <a:rPr lang="en-US" dirty="0" smtClean="0"/>
              <a:t>then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dirty="0" smtClean="0"/>
              <a:t> will retain a "garbage" address value.</a:t>
            </a:r>
          </a:p>
          <a:p>
            <a:pPr marL="0" indent="0">
              <a:buNone/>
            </a:pPr>
            <a:r>
              <a:rPr lang="en-US" b="1" dirty="0" smtClean="0"/>
              <a:t>Modern Solution:</a:t>
            </a:r>
            <a:r>
              <a:rPr lang="en-US" dirty="0" smtClean="0"/>
              <a:t> Don't allow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 smtClean="0"/>
              <a:t> operator, at least not so freely.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599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791" y="365125"/>
            <a:ext cx="10769009" cy="900149"/>
          </a:xfrm>
        </p:spPr>
        <p:txBody>
          <a:bodyPr/>
          <a:lstStyle/>
          <a:p>
            <a:r>
              <a:rPr lang="en-US" u="sng" dirty="0" smtClean="0"/>
              <a:t>Dangling Pointers on the System Heap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791" y="1446028"/>
            <a:ext cx="11015330" cy="516742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Suppose we fix the last issue by "doing it right":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Foo* angle() {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Foo* p = new Foo(some value);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return p;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}                </a:t>
            </a:r>
            <a:r>
              <a:rPr lang="en-US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//Suppose we call it by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...Foo* q = angle();   </a:t>
            </a:r>
            <a:r>
              <a:rPr lang="en-US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//and then later we do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r>
              <a:rPr lang="en-US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throwBackFish</a:t>
            </a:r>
            <a:r>
              <a:rPr lang="en-US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(q);   </a:t>
            </a:r>
            <a:r>
              <a:rPr lang="en-US" dirty="0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//which executes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delete(q);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cs typeface="Courier New" panose="02070309020205020404" pitchFamily="49" charset="0"/>
              </a:rPr>
              <a:t>Problem now: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</a:t>
            </a:r>
            <a:r>
              <a:rPr lang="en-US" b="1" dirty="0" smtClean="0">
                <a:cs typeface="Courier New" panose="02070309020205020404" pitchFamily="49" charset="0"/>
              </a:rPr>
              <a:t> </a:t>
            </a:r>
            <a:r>
              <a:rPr lang="en-US" dirty="0" smtClean="0">
                <a:cs typeface="Courier New" panose="02070309020205020404" pitchFamily="49" charset="0"/>
              </a:rPr>
              <a:t>still exists in the code but its value doesn't.</a:t>
            </a:r>
          </a:p>
          <a:p>
            <a:pPr marL="0" indent="0">
              <a:buNone/>
            </a:pPr>
            <a:r>
              <a:rPr lang="en-US" b="1" dirty="0" smtClean="0">
                <a:cs typeface="Courier New" panose="02070309020205020404" pitchFamily="49" charset="0"/>
              </a:rPr>
              <a:t>Modern Solution: </a:t>
            </a:r>
            <a:r>
              <a:rPr lang="en-US" dirty="0" smtClean="0">
                <a:cs typeface="Courier New" panose="02070309020205020404" pitchFamily="49" charset="0"/>
              </a:rPr>
              <a:t>Don't allow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dirty="0" smtClean="0">
                <a:cs typeface="Courier New" panose="02070309020205020404" pitchFamily="49" charset="0"/>
              </a:rPr>
              <a:t>, mandate </a:t>
            </a:r>
            <a:r>
              <a:rPr lang="en-US" b="1" dirty="0" smtClean="0">
                <a:solidFill>
                  <a:schemeClr val="accent6"/>
                </a:solidFill>
                <a:cs typeface="Courier New" panose="02070309020205020404" pitchFamily="49" charset="0"/>
              </a:rPr>
              <a:t>Garbage Collection</a:t>
            </a:r>
            <a:r>
              <a:rPr lang="en-US" dirty="0" smtClean="0">
                <a:cs typeface="Courier New" panose="02070309020205020404" pitchFamily="49" charset="0"/>
              </a:rPr>
              <a:t>.</a:t>
            </a:r>
            <a:endParaRPr lang="en-US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194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8373"/>
          </a:xfrm>
        </p:spPr>
        <p:txBody>
          <a:bodyPr/>
          <a:lstStyle/>
          <a:p>
            <a:r>
              <a:rPr lang="en-US" u="sng" dirty="0" smtClean="0"/>
              <a:t>"Pointers" in </a:t>
            </a:r>
            <a:r>
              <a:rPr lang="en-US" u="sng" dirty="0" err="1" smtClean="0"/>
              <a:t>OCaml</a:t>
            </a:r>
            <a:r>
              <a:rPr lang="en-US" u="sng" dirty="0" smtClean="0"/>
              <a:t> (really value references)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8558"/>
            <a:ext cx="10515600" cy="5050465"/>
          </a:xfrm>
        </p:spPr>
        <p:txBody>
          <a:bodyPr/>
          <a:lstStyle/>
          <a:p>
            <a:r>
              <a:rPr lang="en-US" dirty="0" smtClean="0"/>
              <a:t>If the named object 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 is in scope, can do </a:t>
            </a:r>
            <a:r>
              <a:rPr lang="en-US" dirty="0" smtClean="0">
                <a:solidFill>
                  <a:srgbClr val="00B050"/>
                </a:solidFill>
              </a:rPr>
              <a:t>let </a:t>
            </a:r>
            <a:r>
              <a:rPr lang="en-US" dirty="0" err="1" smtClean="0">
                <a:solidFill>
                  <a:srgbClr val="00B050"/>
                </a:solidFill>
              </a:rPr>
              <a:t>rx</a:t>
            </a:r>
            <a:r>
              <a:rPr lang="en-US" dirty="0" smtClean="0">
                <a:solidFill>
                  <a:srgbClr val="00B050"/>
                </a:solidFill>
              </a:rPr>
              <a:t> = ref x;;</a:t>
            </a:r>
          </a:p>
          <a:p>
            <a:r>
              <a:rPr lang="en-US" dirty="0" smtClean="0"/>
              <a:t>Then </a:t>
            </a:r>
            <a:r>
              <a:rPr lang="en-US" dirty="0" smtClean="0">
                <a:solidFill>
                  <a:srgbClr val="00B050"/>
                </a:solidFill>
              </a:rPr>
              <a:t>!</a:t>
            </a:r>
            <a:r>
              <a:rPr lang="en-US" dirty="0" err="1" smtClean="0">
                <a:solidFill>
                  <a:srgbClr val="00B050"/>
                </a:solidFill>
              </a:rPr>
              <a:t>rx</a:t>
            </a:r>
            <a:r>
              <a:rPr lang="en-US" dirty="0" smtClean="0"/>
              <a:t> returns the value of 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And </a:t>
            </a:r>
            <a:r>
              <a:rPr lang="en-US" dirty="0" err="1" smtClean="0">
                <a:solidFill>
                  <a:srgbClr val="00B050"/>
                </a:solidFill>
              </a:rPr>
              <a:t>rx</a:t>
            </a:r>
            <a:r>
              <a:rPr lang="en-US" dirty="0" smtClean="0">
                <a:solidFill>
                  <a:srgbClr val="00B050"/>
                </a:solidFill>
              </a:rPr>
              <a:t> := </a:t>
            </a:r>
            <a:r>
              <a:rPr lang="en-US" i="1" dirty="0" smtClean="0">
                <a:solidFill>
                  <a:schemeClr val="accent2"/>
                </a:solidFill>
              </a:rPr>
              <a:t>v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changes the value referenced by </a:t>
            </a:r>
            <a:r>
              <a:rPr lang="en-US" dirty="0" err="1" smtClean="0">
                <a:solidFill>
                  <a:srgbClr val="00B050"/>
                </a:solidFill>
              </a:rPr>
              <a:t>rx</a:t>
            </a:r>
            <a:r>
              <a:rPr lang="en-US" dirty="0" smtClean="0"/>
              <a:t> to </a:t>
            </a:r>
            <a:r>
              <a:rPr lang="en-US" i="1" dirty="0" smtClean="0">
                <a:solidFill>
                  <a:schemeClr val="accent2"/>
                </a:solidFill>
              </a:rPr>
              <a:t>v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BUT: 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 itself </a:t>
            </a:r>
            <a:r>
              <a:rPr lang="en-US" i="1" dirty="0" smtClean="0"/>
              <a:t>does not change value</a:t>
            </a:r>
            <a:r>
              <a:rPr lang="en-US" dirty="0" smtClean="0"/>
              <a:t>, UNLIKE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px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v</a:t>
            </a:r>
            <a:r>
              <a:rPr lang="en-US" dirty="0" smtClean="0"/>
              <a:t> in C/C++/C#.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let x = 3;;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let </a:t>
            </a:r>
            <a:r>
              <a:rPr lang="en-US" dirty="0" err="1" smtClean="0">
                <a:solidFill>
                  <a:srgbClr val="0070C0"/>
                </a:solidFill>
              </a:rPr>
              <a:t>rx</a:t>
            </a:r>
            <a:r>
              <a:rPr lang="en-US" dirty="0" smtClean="0">
                <a:solidFill>
                  <a:srgbClr val="0070C0"/>
                </a:solidFill>
              </a:rPr>
              <a:t> = ref x;;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rx</a:t>
            </a:r>
            <a:r>
              <a:rPr lang="en-US" dirty="0" smtClean="0">
                <a:solidFill>
                  <a:srgbClr val="0070C0"/>
                </a:solidFill>
              </a:rPr>
              <a:t> := 7;;     </a:t>
            </a:r>
            <a:r>
              <a:rPr lang="en-US" dirty="0" smtClean="0"/>
              <a:t> (* then </a:t>
            </a:r>
            <a:r>
              <a:rPr lang="en-US" dirty="0" smtClean="0">
                <a:solidFill>
                  <a:srgbClr val="0070C0"/>
                </a:solidFill>
              </a:rPr>
              <a:t>!</a:t>
            </a:r>
            <a:r>
              <a:rPr lang="en-US" dirty="0" err="1" smtClean="0">
                <a:solidFill>
                  <a:srgbClr val="0070C0"/>
                </a:solidFill>
              </a:rPr>
              <a:t>rx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equals 7 but 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dirty="0" smtClean="0"/>
              <a:t> still equals 3 *)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70C0"/>
                </a:solidFill>
              </a:rPr>
              <a:t>incr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rx</a:t>
            </a:r>
            <a:r>
              <a:rPr lang="en-US" dirty="0" smtClean="0">
                <a:solidFill>
                  <a:srgbClr val="0070C0"/>
                </a:solidFill>
              </a:rPr>
              <a:t>;;      </a:t>
            </a:r>
            <a:r>
              <a:rPr lang="en-US" dirty="0" smtClean="0"/>
              <a:t>(* translates C/C++ "</a:t>
            </a:r>
            <a:r>
              <a:rPr lang="en-US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rx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r>
              <a:rPr lang="en-US" dirty="0" smtClean="0"/>
              <a:t>" but does NOT do </a:t>
            </a:r>
            <a:r>
              <a:rPr lang="en-US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x++ </a:t>
            </a:r>
            <a:r>
              <a:rPr lang="en-US" dirty="0" smtClean="0"/>
              <a:t>*)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!</a:t>
            </a:r>
            <a:r>
              <a:rPr lang="en-US" dirty="0" err="1" smtClean="0">
                <a:solidFill>
                  <a:srgbClr val="0070C0"/>
                </a:solidFill>
              </a:rPr>
              <a:t>rx</a:t>
            </a:r>
            <a:r>
              <a:rPr lang="en-US" dirty="0" smtClean="0">
                <a:solidFill>
                  <a:srgbClr val="0070C0"/>
                </a:solidFill>
              </a:rPr>
              <a:t> == 8 &amp;&amp; x == 3;;  </a:t>
            </a:r>
            <a:r>
              <a:rPr lang="en-US" dirty="0" smtClean="0"/>
              <a:t> (* says true *)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411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363" y="365126"/>
            <a:ext cx="10843437" cy="793823"/>
          </a:xfrm>
        </p:spPr>
        <p:txBody>
          <a:bodyPr/>
          <a:lstStyle/>
          <a:p>
            <a:r>
              <a:rPr lang="en-US" u="sng" dirty="0" smtClean="0"/>
              <a:t>No Dangler Danger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363" y="1158948"/>
            <a:ext cx="10983432" cy="555019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let wrangle u =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let y = u+2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in let </a:t>
            </a:r>
            <a:r>
              <a:rPr lang="en-US" dirty="0" err="1" smtClean="0">
                <a:solidFill>
                  <a:srgbClr val="0070C0"/>
                </a:solidFill>
              </a:rPr>
              <a:t>ry</a:t>
            </a:r>
            <a:r>
              <a:rPr lang="en-US" dirty="0" smtClean="0">
                <a:solidFill>
                  <a:srgbClr val="0070C0"/>
                </a:solidFill>
              </a:rPr>
              <a:t> = ref y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in </a:t>
            </a:r>
            <a:r>
              <a:rPr lang="en-US" dirty="0" err="1" smtClean="0">
                <a:solidFill>
                  <a:srgbClr val="0070C0"/>
                </a:solidFill>
              </a:rPr>
              <a:t>ry</a:t>
            </a:r>
            <a:r>
              <a:rPr lang="en-US" dirty="0" smtClean="0">
                <a:solidFill>
                  <a:srgbClr val="0070C0"/>
                </a:solidFill>
              </a:rPr>
              <a:t>;;       </a:t>
            </a:r>
            <a:r>
              <a:rPr lang="en-US" dirty="0" smtClean="0"/>
              <a:t>(* Does this code have the dangling pointers problem? *)</a:t>
            </a:r>
          </a:p>
          <a:p>
            <a:pPr marL="0" indent="0">
              <a:buNone/>
            </a:pPr>
            <a:endParaRPr lang="en-US" sz="10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let x = 3;;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let r = wrangle x;;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 r;;    </a:t>
            </a:r>
            <a:r>
              <a:rPr lang="en-US" dirty="0" smtClean="0"/>
              <a:t>(* is OK: </a:t>
            </a:r>
            <a:r>
              <a:rPr lang="en-US" dirty="0" smtClean="0">
                <a:solidFill>
                  <a:srgbClr val="0070C0"/>
                </a:solidFill>
              </a:rPr>
              <a:t>r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rgbClr val="0070C0"/>
                </a:solidFill>
              </a:rPr>
              <a:t>ry</a:t>
            </a:r>
            <a:r>
              <a:rPr lang="en-US" dirty="0" smtClean="0"/>
              <a:t> have value "</a:t>
            </a:r>
            <a:r>
              <a:rPr lang="en-US" dirty="0" smtClean="0">
                <a:solidFill>
                  <a:srgbClr val="0070C0"/>
                </a:solidFill>
              </a:rPr>
              <a:t>ref 5</a:t>
            </a:r>
            <a:r>
              <a:rPr lang="en-US" dirty="0" smtClean="0"/>
              <a:t>" not "</a:t>
            </a:r>
            <a:r>
              <a:rPr lang="en-US" dirty="0" smtClean="0">
                <a:solidFill>
                  <a:srgbClr val="FF0000"/>
                </a:solidFill>
              </a:rPr>
              <a:t>&amp;y</a:t>
            </a:r>
            <a:r>
              <a:rPr lang="en-US" dirty="0" smtClean="0"/>
              <a:t>" *)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!r;;  </a:t>
            </a:r>
            <a:r>
              <a:rPr lang="en-US" dirty="0" smtClean="0"/>
              <a:t>  (* just outputs 5 *)</a:t>
            </a: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[When we handle mutable class objects via new it will be more eventful.]</a:t>
            </a:r>
          </a:p>
        </p:txBody>
      </p:sp>
    </p:spTree>
    <p:extLst>
      <p:ext uri="{BB962C8B-B14F-4D97-AF65-F5344CB8AC3E}">
        <p14:creationId xmlns:p14="http://schemas.microsoft.com/office/powerpoint/2010/main" val="2152764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Examples for HW4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7948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[Do, on the whiteboard or overhead projector, some more examples of:</a:t>
            </a:r>
          </a:p>
          <a:p>
            <a:pPr marL="0" indent="0">
              <a:buNone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Expression trees, including with assignment and unary pre/post ++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Postfix translation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Tracing a stack evaluation.</a:t>
            </a:r>
          </a:p>
          <a:p>
            <a:pPr marL="0" indent="0">
              <a:buNone/>
            </a:pP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Take questions in the meantime. 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If time allows, show more of how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OCaml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does I/O with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in_channel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and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out_channel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, from and to a named file.]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896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956</Words>
  <Application>Microsoft Office PowerPoint</Application>
  <PresentationFormat>Widescreen</PresentationFormat>
  <Paragraphs>89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Office Theme</vt:lpstr>
      <vt:lpstr>CSE305 Week 9 Recs.</vt:lpstr>
      <vt:lpstr>Pointers to Dynamic (Heap) Objects: C/C++/C# </vt:lpstr>
      <vt:lpstr>Pointers to Named Objects (C/C++/C#)</vt:lpstr>
      <vt:lpstr>Binary (Search) Trees in C/C++/C#</vt:lpstr>
      <vt:lpstr>Dangling Pointers on the System Stack</vt:lpstr>
      <vt:lpstr>Dangling Pointers on the System Heap</vt:lpstr>
      <vt:lpstr>"Pointers" in OCaml (really value references)</vt:lpstr>
      <vt:lpstr>No Dangler Danger</vt:lpstr>
      <vt:lpstr>Examples for HW4</vt:lpstr>
      <vt:lpstr>Tricky example with "embedded assignment"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CSE305 Week 9 Recs.</dc:title>
  <dc:creator>Kenneth Regan</dc:creator>
  <cp:lastModifiedBy>Kenneth Regan</cp:lastModifiedBy>
  <cp:revision>23</cp:revision>
  <dcterms:created xsi:type="dcterms:W3CDTF">2023-04-03T00:09:00Z</dcterms:created>
  <dcterms:modified xsi:type="dcterms:W3CDTF">2023-04-03T15:18:51Z</dcterms:modified>
</cp:coreProperties>
</file>