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51206400" cy="36576000"/>
  <p:notesSz cx="7010400" cy="9236075"/>
  <p:embeddedFontLst>
    <p:embeddedFont>
      <p:font typeface="Calibri" pitchFamily="34" charset="0"/>
      <p:regular r:id="rId3"/>
      <p:bold r:id="rId4"/>
      <p:italic r:id="rId5"/>
      <p:boldItalic r:id="rId6"/>
    </p:embeddedFont>
  </p:embeddedFontLst>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72" y="-72"/>
      </p:cViewPr>
      <p:guideLst>
        <p:guide orient="horz" pos="11520"/>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70"/>
            <a:ext cx="4352544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799135-8C99-4D2C-B71B-1A6E9511E245}"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99135-8C99-4D2C-B71B-1A6E9511E245}"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464739"/>
            <a:ext cx="1152144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464739"/>
            <a:ext cx="3371088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99135-8C99-4D2C-B71B-1A6E9511E245}"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99135-8C99-4D2C-B71B-1A6E9511E245}"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503469"/>
            <a:ext cx="43525440" cy="726440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5502472"/>
            <a:ext cx="43525440" cy="80009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799135-8C99-4D2C-B71B-1A6E9511E245}" type="datetimeFigureOut">
              <a:rPr lang="en-US" smtClean="0"/>
              <a:pPr/>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534403"/>
            <a:ext cx="22616160" cy="241384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534403"/>
            <a:ext cx="22616160" cy="241384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799135-8C99-4D2C-B71B-1A6E9511E245}"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187269"/>
            <a:ext cx="22625053"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560320" y="11599333"/>
            <a:ext cx="22625053"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187269"/>
            <a:ext cx="22633940"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6012143" y="11599333"/>
            <a:ext cx="22633940"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799135-8C99-4D2C-B71B-1A6E9511E245}" type="datetimeFigureOut">
              <a:rPr lang="en-US" smtClean="0"/>
              <a:pPr/>
              <a:t>7/9/2013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799135-8C99-4D2C-B71B-1A6E9511E245}" type="datetimeFigureOut">
              <a:rPr lang="en-US" smtClean="0"/>
              <a:pPr/>
              <a:t>7/9/2013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99135-8C99-4D2C-B71B-1A6E9511E245}" type="datetimeFigureOut">
              <a:rPr lang="en-US" smtClean="0"/>
              <a:pPr/>
              <a:t>7/9/2013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456267"/>
            <a:ext cx="16846553" cy="619760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20020280" y="1456269"/>
            <a:ext cx="28625800" cy="3121660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7653869"/>
            <a:ext cx="16846553" cy="250190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99135-8C99-4D2C-B71B-1A6E9511E245}"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0"/>
            <a:ext cx="30723840" cy="302260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268133"/>
            <a:ext cx="30723840" cy="2194560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10036813" y="28625803"/>
            <a:ext cx="30723840" cy="429259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99135-8C99-4D2C-B71B-1A6E9511E245}" type="datetimeFigureOut">
              <a:rPr lang="en-US" smtClean="0"/>
              <a:pPr/>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C11B8-9163-4F1E-ABF9-17E7518CEF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534403"/>
            <a:ext cx="46085760" cy="24138469"/>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3900536"/>
            <a:ext cx="11948160" cy="1947333"/>
          </a:xfrm>
          <a:prstGeom prst="rect">
            <a:avLst/>
          </a:prstGeom>
        </p:spPr>
        <p:txBody>
          <a:bodyPr vert="horz" lIns="501612" tIns="250806" rIns="501612" bIns="250806" rtlCol="0" anchor="ctr"/>
          <a:lstStyle>
            <a:lvl1pPr algn="l">
              <a:defRPr sz="6600">
                <a:solidFill>
                  <a:schemeClr val="tx1">
                    <a:tint val="75000"/>
                  </a:schemeClr>
                </a:solidFill>
              </a:defRPr>
            </a:lvl1pPr>
          </a:lstStyle>
          <a:p>
            <a:fld id="{A7799135-8C99-4D2C-B71B-1A6E9511E245}" type="datetimeFigureOut">
              <a:rPr lang="en-US" smtClean="0"/>
              <a:pPr/>
              <a:t>7/9/2013</a:t>
            </a:fld>
            <a:endParaRPr lang="en-US"/>
          </a:p>
        </p:txBody>
      </p:sp>
      <p:sp>
        <p:nvSpPr>
          <p:cNvPr id="5" name="Footer Placeholder 4"/>
          <p:cNvSpPr>
            <a:spLocks noGrp="1"/>
          </p:cNvSpPr>
          <p:nvPr>
            <p:ph type="ftr" sz="quarter" idx="3"/>
          </p:nvPr>
        </p:nvSpPr>
        <p:spPr>
          <a:xfrm>
            <a:off x="17495520" y="33900536"/>
            <a:ext cx="16215360" cy="1947333"/>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3900536"/>
            <a:ext cx="11948160" cy="1947333"/>
          </a:xfrm>
          <a:prstGeom prst="rect">
            <a:avLst/>
          </a:prstGeom>
        </p:spPr>
        <p:txBody>
          <a:bodyPr vert="horz" lIns="501612" tIns="250806" rIns="501612" bIns="250806" rtlCol="0" anchor="ctr"/>
          <a:lstStyle>
            <a:lvl1pPr algn="r">
              <a:defRPr sz="6600">
                <a:solidFill>
                  <a:schemeClr val="tx1">
                    <a:tint val="75000"/>
                  </a:schemeClr>
                </a:solidFill>
              </a:defRPr>
            </a:lvl1pPr>
          </a:lstStyle>
          <a:p>
            <a:fld id="{CFAC11B8-9163-4F1E-ABF9-17E7518CEF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33400" y="6131467"/>
            <a:ext cx="12954000" cy="3317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0"/>
            <a:ext cx="512064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C:\Users\DANSCH~1\AppData\Local\Temp\Rar$DR39.120\UB_print_logos\Print Logos - color\blue\cntrd_stacked_blue.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98039"/>
            <a:ext cx="11150914" cy="426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921687"/>
            <a:ext cx="51206400" cy="1615827"/>
          </a:xfrm>
          <a:prstGeom prst="rect">
            <a:avLst/>
          </a:prstGeom>
          <a:noFill/>
        </p:spPr>
        <p:txBody>
          <a:bodyPr wrap="square" rtlCol="0">
            <a:spAutoFit/>
          </a:bodyPr>
          <a:lstStyle/>
          <a:p>
            <a:pPr algn="ctr"/>
            <a:r>
              <a:rPr lang="en-US" b="1" dirty="0" smtClean="0"/>
              <a:t>Concurrent Reasoning with Inference Graphs</a:t>
            </a:r>
            <a:endParaRPr lang="en-US" b="1" dirty="0"/>
          </a:p>
        </p:txBody>
      </p:sp>
      <p:sp>
        <p:nvSpPr>
          <p:cNvPr id="23" name="TextBox 22"/>
          <p:cNvSpPr txBox="1"/>
          <p:nvPr/>
        </p:nvSpPr>
        <p:spPr>
          <a:xfrm>
            <a:off x="0" y="2514600"/>
            <a:ext cx="51206400" cy="1107996"/>
          </a:xfrm>
          <a:prstGeom prst="rect">
            <a:avLst/>
          </a:prstGeom>
          <a:noFill/>
        </p:spPr>
        <p:txBody>
          <a:bodyPr wrap="square" rtlCol="0">
            <a:spAutoFit/>
          </a:bodyPr>
          <a:lstStyle/>
          <a:p>
            <a:pPr algn="ctr"/>
            <a:r>
              <a:rPr lang="en-US" sz="6600" dirty="0" smtClean="0"/>
              <a:t>Daniel R. Schlegel       Stuart C. Shapiro</a:t>
            </a:r>
            <a:endParaRPr lang="en-US" sz="6600" dirty="0"/>
          </a:p>
        </p:txBody>
      </p:sp>
      <p:sp>
        <p:nvSpPr>
          <p:cNvPr id="24" name="TextBox 23"/>
          <p:cNvSpPr txBox="1"/>
          <p:nvPr/>
        </p:nvSpPr>
        <p:spPr>
          <a:xfrm>
            <a:off x="0" y="3782511"/>
            <a:ext cx="51206400" cy="923330"/>
          </a:xfrm>
          <a:prstGeom prst="rect">
            <a:avLst/>
          </a:prstGeom>
          <a:noFill/>
        </p:spPr>
        <p:txBody>
          <a:bodyPr wrap="square" rtlCol="0">
            <a:spAutoFit/>
          </a:bodyPr>
          <a:lstStyle/>
          <a:p>
            <a:pPr algn="ctr"/>
            <a:r>
              <a:rPr lang="en-US" sz="5400" dirty="0" smtClean="0"/>
              <a:t>Department of Computer Science and Engineering</a:t>
            </a:r>
            <a:endParaRPr lang="en-US" sz="5400" dirty="0"/>
          </a:p>
        </p:txBody>
      </p:sp>
      <p:cxnSp>
        <p:nvCxnSpPr>
          <p:cNvPr id="31" name="Straight Connector 30"/>
          <p:cNvCxnSpPr/>
          <p:nvPr/>
        </p:nvCxnSpPr>
        <p:spPr>
          <a:xfrm>
            <a:off x="13868400" y="7924800"/>
            <a:ext cx="0" cy="2461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880800" y="8077200"/>
            <a:ext cx="0" cy="24460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3400" y="6019800"/>
            <a:ext cx="12420600" cy="1107996"/>
          </a:xfrm>
          <a:prstGeom prst="rect">
            <a:avLst/>
          </a:prstGeom>
          <a:noFill/>
        </p:spPr>
        <p:txBody>
          <a:bodyPr wrap="square" rtlCol="0">
            <a:spAutoFit/>
          </a:bodyPr>
          <a:lstStyle/>
          <a:p>
            <a:r>
              <a:rPr lang="en-US" sz="6600" dirty="0" smtClean="0"/>
              <a:t>Problem Summary</a:t>
            </a:r>
            <a:endParaRPr lang="en-US" sz="6600" dirty="0"/>
          </a:p>
        </p:txBody>
      </p:sp>
      <p:sp>
        <p:nvSpPr>
          <p:cNvPr id="43" name="Rectangle 42"/>
          <p:cNvSpPr/>
          <p:nvPr/>
        </p:nvSpPr>
        <p:spPr>
          <a:xfrm>
            <a:off x="37185600" y="23850600"/>
            <a:ext cx="13411200" cy="8088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31135" y="7460397"/>
            <a:ext cx="12192761" cy="1569660"/>
          </a:xfrm>
          <a:prstGeom prst="rect">
            <a:avLst/>
          </a:prstGeom>
          <a:noFill/>
        </p:spPr>
        <p:txBody>
          <a:bodyPr wrap="none" rtlCol="0">
            <a:spAutoFit/>
          </a:bodyPr>
          <a:lstStyle/>
          <a:p>
            <a:pPr marL="512763" indent="-512763">
              <a:buFont typeface="Arial" pitchFamily="34" charset="0"/>
              <a:buChar char="•"/>
            </a:pPr>
            <a:r>
              <a:rPr lang="en-US" sz="4800" dirty="0" smtClean="0"/>
              <a:t>Rise of multi-core computers, BUT:</a:t>
            </a:r>
          </a:p>
          <a:p>
            <a:pPr marL="512763" indent="-512763">
              <a:buFont typeface="Arial" pitchFamily="34" charset="0"/>
              <a:buChar char="•"/>
            </a:pPr>
            <a:r>
              <a:rPr lang="en-US" sz="4800" dirty="0"/>
              <a:t>Lack of concurrent natural deduction systems</a:t>
            </a:r>
            <a:r>
              <a:rPr lang="en-US" sz="4800" dirty="0" smtClean="0"/>
              <a:t>.</a:t>
            </a:r>
            <a:endParaRPr lang="en-US" sz="4800" dirty="0"/>
          </a:p>
        </p:txBody>
      </p:sp>
      <p:sp>
        <p:nvSpPr>
          <p:cNvPr id="45" name="Rectangle 44"/>
          <p:cNvSpPr/>
          <p:nvPr/>
        </p:nvSpPr>
        <p:spPr>
          <a:xfrm>
            <a:off x="631135" y="35433000"/>
            <a:ext cx="49660866" cy="584775"/>
          </a:xfrm>
          <a:prstGeom prst="rect">
            <a:avLst/>
          </a:prstGeom>
        </p:spPr>
        <p:txBody>
          <a:bodyPr wrap="square">
            <a:spAutoFit/>
          </a:bodyPr>
          <a:lstStyle/>
          <a:p>
            <a:pPr algn="ctr"/>
            <a:r>
              <a:rPr lang="en-US" sz="3200" dirty="0"/>
              <a:t>This work has been supported by a Multidisciplinary </a:t>
            </a:r>
            <a:r>
              <a:rPr lang="en-US" sz="3200" dirty="0" smtClean="0"/>
              <a:t>University Research </a:t>
            </a:r>
            <a:r>
              <a:rPr lang="en-US" sz="3200" dirty="0"/>
              <a:t>Initiative (MURI) grant (Number </a:t>
            </a:r>
            <a:r>
              <a:rPr lang="en-US" sz="3200" dirty="0" smtClean="0"/>
              <a:t>W911NF-09- 1-0392</a:t>
            </a:r>
            <a:r>
              <a:rPr lang="en-US" sz="3200" dirty="0"/>
              <a:t>) for Unified Research on Network-based </a:t>
            </a:r>
            <a:r>
              <a:rPr lang="en-US" sz="3200" dirty="0" smtClean="0"/>
              <a:t>Hard/Soft </a:t>
            </a:r>
            <a:r>
              <a:rPr lang="en-US" sz="3200" dirty="0"/>
              <a:t>Information Fusion, issued by the US Army Research </a:t>
            </a:r>
            <a:r>
              <a:rPr lang="en-US" sz="3200" dirty="0" smtClean="0"/>
              <a:t>Office (ARO</a:t>
            </a:r>
            <a:r>
              <a:rPr lang="en-US" sz="3200" dirty="0"/>
              <a:t>) under the program management of Dr. John </a:t>
            </a:r>
            <a:r>
              <a:rPr lang="en-US" sz="3200" dirty="0" err="1"/>
              <a:t>Lavery</a:t>
            </a:r>
            <a:r>
              <a:rPr lang="en-US" sz="3200" dirty="0"/>
              <a:t>.</a:t>
            </a:r>
          </a:p>
        </p:txBody>
      </p:sp>
      <p:sp>
        <p:nvSpPr>
          <p:cNvPr id="55" name="Rectangle 54"/>
          <p:cNvSpPr/>
          <p:nvPr/>
        </p:nvSpPr>
        <p:spPr>
          <a:xfrm>
            <a:off x="533400" y="9674410"/>
            <a:ext cx="12954000" cy="686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33400" y="9562743"/>
            <a:ext cx="12420600" cy="1107996"/>
          </a:xfrm>
          <a:prstGeom prst="rect">
            <a:avLst/>
          </a:prstGeom>
          <a:noFill/>
        </p:spPr>
        <p:txBody>
          <a:bodyPr wrap="square" rtlCol="0">
            <a:spAutoFit/>
          </a:bodyPr>
          <a:lstStyle/>
          <a:p>
            <a:r>
              <a:rPr lang="en-US" sz="6600" dirty="0" smtClean="0"/>
              <a:t>Inference Capabilities</a:t>
            </a:r>
            <a:endParaRPr lang="en-US" sz="6600" dirty="0"/>
          </a:p>
        </p:txBody>
      </p:sp>
      <p:sp>
        <p:nvSpPr>
          <p:cNvPr id="57" name="TextBox 56"/>
          <p:cNvSpPr txBox="1"/>
          <p:nvPr/>
        </p:nvSpPr>
        <p:spPr>
          <a:xfrm>
            <a:off x="595983" y="11049000"/>
            <a:ext cx="12863985" cy="3046988"/>
          </a:xfrm>
          <a:prstGeom prst="rect">
            <a:avLst/>
          </a:prstGeom>
          <a:noFill/>
        </p:spPr>
        <p:txBody>
          <a:bodyPr wrap="square" rtlCol="0">
            <a:spAutoFit/>
          </a:bodyPr>
          <a:lstStyle/>
          <a:p>
            <a:pPr marL="512763" indent="-512763">
              <a:buFont typeface="Arial" pitchFamily="34" charset="0"/>
              <a:buChar char="•"/>
            </a:pPr>
            <a:r>
              <a:rPr lang="en-US" sz="4800" dirty="0" smtClean="0"/>
              <a:t>Forward, backward, bi-directional, and focused  inference.</a:t>
            </a:r>
          </a:p>
          <a:p>
            <a:pPr marL="512763" indent="-512763">
              <a:buFont typeface="Arial" pitchFamily="34" charset="0"/>
              <a:buChar char="•"/>
            </a:pPr>
            <a:r>
              <a:rPr lang="en-US" sz="4800" dirty="0" smtClean="0"/>
              <a:t>Retains all derived formulas for later re-use.</a:t>
            </a:r>
          </a:p>
          <a:p>
            <a:pPr marL="512763" indent="-512763">
              <a:buFont typeface="Arial" pitchFamily="34" charset="0"/>
              <a:buChar char="•"/>
            </a:pPr>
            <a:r>
              <a:rPr lang="en-US" sz="4800" dirty="0" smtClean="0"/>
              <a:t>Propagates disbelief.</a:t>
            </a:r>
          </a:p>
        </p:txBody>
      </p:sp>
      <p:sp>
        <p:nvSpPr>
          <p:cNvPr id="48" name="TextBox 47"/>
          <p:cNvSpPr txBox="1"/>
          <p:nvPr/>
        </p:nvSpPr>
        <p:spPr>
          <a:xfrm>
            <a:off x="533401" y="14554200"/>
            <a:ext cx="12926568" cy="1569660"/>
          </a:xfrm>
          <a:prstGeom prst="rect">
            <a:avLst/>
          </a:prstGeom>
          <a:noFill/>
        </p:spPr>
        <p:txBody>
          <a:bodyPr wrap="square" rtlCol="0">
            <a:spAutoFit/>
          </a:bodyPr>
          <a:lstStyle/>
          <a:p>
            <a:pPr algn="ctr"/>
            <a:r>
              <a:rPr lang="en-US" sz="4800" b="1" dirty="0" smtClean="0"/>
              <a:t>Only concurrent inference system with these capabilities.</a:t>
            </a:r>
            <a:endParaRPr lang="en-US" sz="4800" b="1" dirty="0"/>
          </a:p>
        </p:txBody>
      </p:sp>
      <p:sp>
        <p:nvSpPr>
          <p:cNvPr id="20" name="Rectangle 19"/>
          <p:cNvSpPr/>
          <p:nvPr/>
        </p:nvSpPr>
        <p:spPr>
          <a:xfrm>
            <a:off x="533400" y="16799465"/>
            <a:ext cx="12954000" cy="18570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533400" y="16687800"/>
            <a:ext cx="12420600" cy="1107996"/>
          </a:xfrm>
          <a:prstGeom prst="rect">
            <a:avLst/>
          </a:prstGeom>
          <a:noFill/>
        </p:spPr>
        <p:txBody>
          <a:bodyPr wrap="square" rtlCol="0">
            <a:spAutoFit/>
          </a:bodyPr>
          <a:lstStyle/>
          <a:p>
            <a:r>
              <a:rPr lang="en-US" sz="6600" dirty="0" smtClean="0"/>
              <a:t>Propositional Graphs</a:t>
            </a:r>
            <a:endParaRPr lang="en-US" sz="6600" dirty="0"/>
          </a:p>
        </p:txBody>
      </p:sp>
      <p:sp>
        <p:nvSpPr>
          <p:cNvPr id="29" name="TextBox 28"/>
          <p:cNvSpPr txBox="1"/>
          <p:nvPr/>
        </p:nvSpPr>
        <p:spPr>
          <a:xfrm>
            <a:off x="595984" y="18059400"/>
            <a:ext cx="12863985" cy="7478970"/>
          </a:xfrm>
          <a:prstGeom prst="rect">
            <a:avLst/>
          </a:prstGeom>
          <a:noFill/>
        </p:spPr>
        <p:txBody>
          <a:bodyPr wrap="square" rtlCol="0">
            <a:spAutoFit/>
          </a:bodyPr>
          <a:lstStyle/>
          <a:p>
            <a:pPr marL="512763" indent="-512763">
              <a:buFont typeface="Arial" pitchFamily="34" charset="0"/>
              <a:buChar char="•"/>
            </a:pPr>
            <a:r>
              <a:rPr lang="en-US" sz="4800" dirty="0" smtClean="0"/>
              <a:t>Directed acyclic graph</a:t>
            </a:r>
          </a:p>
          <a:p>
            <a:pPr marL="512763" indent="-512763">
              <a:buFont typeface="Arial" pitchFamily="34" charset="0"/>
              <a:buChar char="•"/>
            </a:pPr>
            <a:r>
              <a:rPr lang="en-US" sz="4800" dirty="0" smtClean="0"/>
              <a:t>Every well-formed expression is a node</a:t>
            </a:r>
          </a:p>
          <a:p>
            <a:pPr marL="2341563" lvl="1" indent="-512763">
              <a:buFont typeface="Arial" pitchFamily="34" charset="0"/>
              <a:buChar char="•"/>
            </a:pPr>
            <a:r>
              <a:rPr lang="en-US" sz="4800" dirty="0" smtClean="0"/>
              <a:t>Individual constants</a:t>
            </a:r>
          </a:p>
          <a:p>
            <a:pPr marL="2341563" lvl="1" indent="-512763">
              <a:buFont typeface="Arial" pitchFamily="34" charset="0"/>
              <a:buChar char="•"/>
            </a:pPr>
            <a:r>
              <a:rPr lang="en-US" sz="4800" dirty="0" smtClean="0"/>
              <a:t>Functional terms</a:t>
            </a:r>
          </a:p>
          <a:p>
            <a:pPr marL="2341563" lvl="1" indent="-512763">
              <a:buFont typeface="Arial" pitchFamily="34" charset="0"/>
              <a:buChar char="•"/>
            </a:pPr>
            <a:r>
              <a:rPr lang="en-US" sz="4800" dirty="0" smtClean="0"/>
              <a:t>Atomic formulas</a:t>
            </a:r>
          </a:p>
          <a:p>
            <a:pPr marL="2341563" lvl="1" indent="-512763">
              <a:buFont typeface="Arial" pitchFamily="34" charset="0"/>
              <a:buChar char="•"/>
            </a:pPr>
            <a:r>
              <a:rPr lang="en-US" sz="4800" dirty="0" smtClean="0"/>
              <a:t>Non-atomic formulas (“rules”)</a:t>
            </a:r>
          </a:p>
          <a:p>
            <a:pPr marL="512763" indent="-512763">
              <a:buFont typeface="Arial" pitchFamily="34" charset="0"/>
              <a:buChar char="•"/>
            </a:pPr>
            <a:r>
              <a:rPr lang="en-US" sz="4800" dirty="0" smtClean="0"/>
              <a:t>Each node has an identifier, either</a:t>
            </a:r>
          </a:p>
          <a:p>
            <a:pPr marL="2341563" lvl="1" indent="-512763">
              <a:buFont typeface="Arial" pitchFamily="34" charset="0"/>
              <a:buChar char="•"/>
            </a:pPr>
            <a:r>
              <a:rPr lang="en-US" sz="4800" dirty="0" smtClean="0"/>
              <a:t>Symbol, or</a:t>
            </a:r>
          </a:p>
          <a:p>
            <a:pPr marL="2341563" lvl="1" indent="-512763">
              <a:buFont typeface="Arial" pitchFamily="34" charset="0"/>
              <a:buChar char="•"/>
            </a:pPr>
            <a:r>
              <a:rPr lang="en-US" sz="4800" dirty="0" err="1" smtClean="0"/>
              <a:t>wft</a:t>
            </a:r>
            <a:r>
              <a:rPr lang="en-US" sz="4800" i="1" dirty="0" err="1" smtClean="0"/>
              <a:t>i</a:t>
            </a:r>
            <a:r>
              <a:rPr lang="en-US" sz="4800" dirty="0" smtClean="0"/>
              <a:t>[!]</a:t>
            </a:r>
          </a:p>
          <a:p>
            <a:pPr marL="512763" indent="-512763">
              <a:buFont typeface="Arial" pitchFamily="34" charset="0"/>
              <a:buChar char="•"/>
            </a:pPr>
            <a:r>
              <a:rPr lang="en-US" sz="4800" dirty="0" smtClean="0"/>
              <a:t>No two nodes with same identifier.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99" y="855227"/>
            <a:ext cx="12420601" cy="4250173"/>
          </a:xfrm>
          <a:prstGeom prst="rect">
            <a:avLst/>
          </a:prstGeom>
        </p:spPr>
      </p:pic>
      <p:sp>
        <p:nvSpPr>
          <p:cNvPr id="33" name="Rectangle 32"/>
          <p:cNvSpPr/>
          <p:nvPr/>
        </p:nvSpPr>
        <p:spPr>
          <a:xfrm>
            <a:off x="14189720" y="6131466"/>
            <a:ext cx="22386279" cy="12842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4173200" y="6019800"/>
            <a:ext cx="12420600" cy="1107996"/>
          </a:xfrm>
          <a:prstGeom prst="rect">
            <a:avLst/>
          </a:prstGeom>
          <a:noFill/>
        </p:spPr>
        <p:txBody>
          <a:bodyPr wrap="square" rtlCol="0">
            <a:spAutoFit/>
          </a:bodyPr>
          <a:lstStyle/>
          <a:p>
            <a:r>
              <a:rPr lang="en-US" sz="6600" dirty="0" smtClean="0"/>
              <a:t>Inference Graphs</a:t>
            </a:r>
            <a:endParaRPr lang="en-US" sz="6600" dirty="0"/>
          </a:p>
        </p:txBody>
      </p:sp>
      <p:sp>
        <p:nvSpPr>
          <p:cNvPr id="35" name="TextBox 34"/>
          <p:cNvSpPr txBox="1"/>
          <p:nvPr/>
        </p:nvSpPr>
        <p:spPr>
          <a:xfrm>
            <a:off x="14325600" y="7032199"/>
            <a:ext cx="21918748" cy="11910953"/>
          </a:xfrm>
          <a:prstGeom prst="rect">
            <a:avLst/>
          </a:prstGeom>
          <a:noFill/>
        </p:spPr>
        <p:txBody>
          <a:bodyPr wrap="square" rtlCol="0">
            <a:spAutoFit/>
          </a:bodyPr>
          <a:lstStyle/>
          <a:p>
            <a:pPr marL="685800" indent="-685800">
              <a:buFont typeface="Arial" pitchFamily="34" charset="0"/>
              <a:buChar char="•"/>
            </a:pPr>
            <a:r>
              <a:rPr lang="en-US" sz="4800" dirty="0" smtClean="0"/>
              <a:t>Extend Propositional Graphs</a:t>
            </a:r>
          </a:p>
          <a:p>
            <a:pPr marL="685800" indent="-685800">
              <a:buFont typeface="Arial" pitchFamily="34" charset="0"/>
              <a:buChar char="•"/>
            </a:pPr>
            <a:r>
              <a:rPr lang="en-US" sz="4800" dirty="0" smtClean="0"/>
              <a:t>Adds channels for information flow:</a:t>
            </a:r>
          </a:p>
          <a:p>
            <a:pPr marL="2305050" lvl="1" indent="-549275">
              <a:buFont typeface="Arial" pitchFamily="34" charset="0"/>
              <a:buChar char="•"/>
            </a:pPr>
            <a:r>
              <a:rPr lang="en-US" sz="4800" b="1" dirty="0" err="1" smtClean="0"/>
              <a:t>i</a:t>
            </a:r>
            <a:r>
              <a:rPr lang="en-US" sz="4800" b="1" dirty="0" smtClean="0"/>
              <a:t>-channels</a:t>
            </a:r>
            <a:r>
              <a:rPr lang="en-US" sz="4800" dirty="0" smtClean="0"/>
              <a:t> report truth of an </a:t>
            </a:r>
          </a:p>
          <a:p>
            <a:pPr marL="2305050" lvl="1" indent="-549275"/>
            <a:r>
              <a:rPr lang="en-US" sz="4800" dirty="0"/>
              <a:t> </a:t>
            </a:r>
            <a:r>
              <a:rPr lang="en-US" sz="4800" dirty="0" smtClean="0"/>
              <a:t>   antecedent to a rule node.</a:t>
            </a:r>
          </a:p>
          <a:p>
            <a:pPr marL="2305050" lvl="1" indent="-549275">
              <a:buFont typeface="Arial" pitchFamily="34" charset="0"/>
              <a:buChar char="•"/>
            </a:pPr>
            <a:r>
              <a:rPr lang="en-US" sz="4800" b="1" dirty="0" smtClean="0"/>
              <a:t>u-channels</a:t>
            </a:r>
            <a:r>
              <a:rPr lang="en-US" sz="4800" dirty="0" smtClean="0"/>
              <a:t> report truth of </a:t>
            </a:r>
          </a:p>
          <a:p>
            <a:pPr marL="2305050" lvl="1" indent="-549275"/>
            <a:r>
              <a:rPr lang="en-US" sz="4800" dirty="0" smtClean="0"/>
              <a:t>     a consequent from a rule node.</a:t>
            </a:r>
          </a:p>
          <a:p>
            <a:pPr marL="685800" indent="-685800">
              <a:buFont typeface="Arial" pitchFamily="34" charset="0"/>
              <a:buChar char="•"/>
            </a:pPr>
            <a:r>
              <a:rPr lang="en-US" sz="4800" dirty="0" smtClean="0"/>
              <a:t>Channels contain valves.</a:t>
            </a:r>
          </a:p>
          <a:p>
            <a:pPr marL="2305050" lvl="1" indent="-549275">
              <a:buFont typeface="Arial" pitchFamily="34" charset="0"/>
              <a:buChar char="•"/>
            </a:pPr>
            <a:r>
              <a:rPr lang="en-US" sz="4800" dirty="0" smtClean="0"/>
              <a:t>Hold messages back, or allow </a:t>
            </a:r>
          </a:p>
          <a:p>
            <a:pPr marL="2305050" lvl="1" indent="-549275"/>
            <a:r>
              <a:rPr lang="en-US" sz="4800" dirty="0"/>
              <a:t> </a:t>
            </a:r>
            <a:r>
              <a:rPr lang="en-US" sz="4800" dirty="0" smtClean="0"/>
              <a:t>    them through.</a:t>
            </a:r>
          </a:p>
          <a:p>
            <a:pPr marL="685800" indent="-685800">
              <a:buFont typeface="Arial" pitchFamily="34" charset="0"/>
              <a:buChar char="•"/>
            </a:pPr>
            <a:r>
              <a:rPr lang="en-US" sz="4800" dirty="0" smtClean="0"/>
              <a:t>Channels relay messages</a:t>
            </a:r>
          </a:p>
          <a:p>
            <a:pPr marL="2305050" lvl="1" indent="-549275">
              <a:buFont typeface="Arial" pitchFamily="34" charset="0"/>
              <a:buChar char="•"/>
            </a:pPr>
            <a:r>
              <a:rPr lang="en-US" sz="4800" dirty="0" smtClean="0"/>
              <a:t>I-INFER (“I’ve been inferred”)</a:t>
            </a:r>
            <a:endParaRPr lang="en-US" sz="4800" dirty="0"/>
          </a:p>
          <a:p>
            <a:pPr marL="2305050" lvl="1" indent="-549275">
              <a:buFont typeface="Arial" pitchFamily="34" charset="0"/>
              <a:buChar char="•"/>
            </a:pPr>
            <a:r>
              <a:rPr lang="en-US" sz="4800" dirty="0" smtClean="0"/>
              <a:t>U-INFER (“You’ve been inferred”)</a:t>
            </a:r>
            <a:endParaRPr lang="en-US" sz="4800" dirty="0"/>
          </a:p>
          <a:p>
            <a:pPr marL="2305050" lvl="1" indent="-549275">
              <a:buFont typeface="Arial" pitchFamily="34" charset="0"/>
              <a:buChar char="•"/>
            </a:pPr>
            <a:r>
              <a:rPr lang="en-US" sz="4800" dirty="0" smtClean="0"/>
              <a:t>BACKWARD-INFER (“Open valves so messages that might infer me can arrive”)</a:t>
            </a:r>
            <a:endParaRPr lang="en-US" sz="4800" dirty="0"/>
          </a:p>
          <a:p>
            <a:pPr marL="2305050" lvl="1" indent="-549275">
              <a:buFont typeface="Arial" pitchFamily="34" charset="0"/>
              <a:buChar char="•"/>
            </a:pPr>
            <a:r>
              <a:rPr lang="en-US" sz="4800" dirty="0" smtClean="0"/>
              <a:t>CANCEL-INFER (“Stop inferring me (close valves)”)</a:t>
            </a:r>
            <a:endParaRPr lang="en-US" sz="4800" dirty="0"/>
          </a:p>
          <a:p>
            <a:pPr marL="2305050" lvl="1" indent="-549275">
              <a:buFont typeface="Arial" pitchFamily="34" charset="0"/>
              <a:buChar char="•"/>
            </a:pPr>
            <a:r>
              <a:rPr lang="en-US" sz="4800" dirty="0" smtClean="0"/>
              <a:t>UNASSERT (“I’m no longer believed”)</a:t>
            </a:r>
          </a:p>
          <a:p>
            <a:pPr marL="685800" indent="-685800">
              <a:buFont typeface="Arial" pitchFamily="34" charset="0"/>
              <a:buChar char="•"/>
            </a:pPr>
            <a:r>
              <a:rPr lang="en-US" sz="4800" dirty="0" smtClean="0"/>
              <a:t>Different message types have different relative priorities (important for scheduling</a:t>
            </a:r>
            <a:r>
              <a:rPr lang="en-US" sz="4800" dirty="0" smtClean="0"/>
              <a:t>).</a:t>
            </a:r>
            <a:endParaRPr lang="en-US" sz="4800" dirty="0"/>
          </a:p>
        </p:txBody>
      </p:sp>
      <p:sp>
        <p:nvSpPr>
          <p:cNvPr id="7" name="Rectangle 6"/>
          <p:cNvSpPr/>
          <p:nvPr/>
        </p:nvSpPr>
        <p:spPr>
          <a:xfrm>
            <a:off x="26857934" y="7032199"/>
            <a:ext cx="9386414" cy="809659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pic>
        <p:nvPicPr>
          <p:cNvPr id="1028" name="Picture 4" descr="F:\Dropbox\Dissertation\Publications\AAAI-13 SA Poster\PropEx2Channels.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24149" y="8221937"/>
            <a:ext cx="8863452" cy="26929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857934" y="10973812"/>
            <a:ext cx="9386414" cy="4154984"/>
          </a:xfrm>
          <a:prstGeom prst="rect">
            <a:avLst/>
          </a:prstGeom>
        </p:spPr>
        <p:txBody>
          <a:bodyPr wrap="square">
            <a:spAutoFit/>
          </a:bodyPr>
          <a:lstStyle/>
          <a:p>
            <a:r>
              <a:rPr lang="en-US" sz="4400" dirty="0"/>
              <a:t>Channels represented </a:t>
            </a:r>
            <a:r>
              <a:rPr lang="en-US" sz="4400" dirty="0" smtClean="0"/>
              <a:t>by dashed </a:t>
            </a:r>
            <a:r>
              <a:rPr lang="en-US" sz="4400" dirty="0"/>
              <a:t>lines are </a:t>
            </a:r>
            <a:r>
              <a:rPr lang="en-US" sz="4400" dirty="0" err="1"/>
              <a:t>i</a:t>
            </a:r>
            <a:r>
              <a:rPr lang="en-US" sz="4400" dirty="0"/>
              <a:t>-channels and are drawn from </a:t>
            </a:r>
            <a:r>
              <a:rPr lang="en-US" sz="4400" dirty="0" smtClean="0"/>
              <a:t>antecedents to </a:t>
            </a:r>
            <a:r>
              <a:rPr lang="en-US" sz="4400" dirty="0"/>
              <a:t>rule nodes. Channels represented </a:t>
            </a:r>
            <a:r>
              <a:rPr lang="en-US" sz="4400" dirty="0" smtClean="0"/>
              <a:t>by dotted </a:t>
            </a:r>
            <a:r>
              <a:rPr lang="en-US" sz="4400" dirty="0"/>
              <a:t>lines are </a:t>
            </a:r>
            <a:r>
              <a:rPr lang="en-US" sz="4400" dirty="0" smtClean="0"/>
              <a:t>u -channels and </a:t>
            </a:r>
            <a:r>
              <a:rPr lang="en-US" sz="4400" dirty="0"/>
              <a:t>are drawn from rule nodes to consequents.</a:t>
            </a:r>
          </a:p>
        </p:txBody>
      </p:sp>
      <p:sp>
        <p:nvSpPr>
          <p:cNvPr id="46" name="TextBox 45"/>
          <p:cNvSpPr txBox="1"/>
          <p:nvPr/>
        </p:nvSpPr>
        <p:spPr>
          <a:xfrm>
            <a:off x="26822400" y="7010400"/>
            <a:ext cx="3317703" cy="1107996"/>
          </a:xfrm>
          <a:prstGeom prst="rect">
            <a:avLst/>
          </a:prstGeom>
          <a:noFill/>
        </p:spPr>
        <p:txBody>
          <a:bodyPr wrap="none" rtlCol="0">
            <a:spAutoFit/>
          </a:bodyPr>
          <a:lstStyle/>
          <a:p>
            <a:r>
              <a:rPr lang="en-US" sz="6600" dirty="0" smtClean="0">
                <a:solidFill>
                  <a:schemeClr val="tx2"/>
                </a:solidFill>
              </a:rPr>
              <a:t>Example:</a:t>
            </a:r>
            <a:endParaRPr lang="en-US" sz="6600" dirty="0">
              <a:solidFill>
                <a:schemeClr val="tx2"/>
              </a:solidFill>
            </a:endParaRPr>
          </a:p>
        </p:txBody>
      </p:sp>
      <p:sp>
        <p:nvSpPr>
          <p:cNvPr id="47" name="Rectangle 46"/>
          <p:cNvSpPr/>
          <p:nvPr/>
        </p:nvSpPr>
        <p:spPr>
          <a:xfrm>
            <a:off x="14173200" y="19259203"/>
            <a:ext cx="22386279" cy="16097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14156680" y="19126200"/>
            <a:ext cx="12420600" cy="1107996"/>
          </a:xfrm>
          <a:prstGeom prst="rect">
            <a:avLst/>
          </a:prstGeom>
          <a:noFill/>
        </p:spPr>
        <p:txBody>
          <a:bodyPr wrap="square" rtlCol="0">
            <a:spAutoFit/>
          </a:bodyPr>
          <a:lstStyle/>
          <a:p>
            <a:r>
              <a:rPr lang="en-US" sz="6600" dirty="0" smtClean="0"/>
              <a:t>Rule Node Inference</a:t>
            </a:r>
            <a:endParaRPr lang="en-US" sz="6600" dirty="0"/>
          </a:p>
        </p:txBody>
      </p:sp>
      <p:sp>
        <p:nvSpPr>
          <p:cNvPr id="50" name="Rectangle 49"/>
          <p:cNvSpPr/>
          <p:nvPr/>
        </p:nvSpPr>
        <p:spPr>
          <a:xfrm>
            <a:off x="37185600" y="6131466"/>
            <a:ext cx="13411200" cy="174047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7185600" y="6019800"/>
            <a:ext cx="12420600" cy="1107996"/>
          </a:xfrm>
          <a:prstGeom prst="rect">
            <a:avLst/>
          </a:prstGeom>
          <a:noFill/>
        </p:spPr>
        <p:txBody>
          <a:bodyPr wrap="square" rtlCol="0">
            <a:spAutoFit/>
          </a:bodyPr>
          <a:lstStyle/>
          <a:p>
            <a:r>
              <a:rPr lang="en-US" sz="6600" dirty="0" smtClean="0"/>
              <a:t>Concurrency and Scheduling</a:t>
            </a:r>
            <a:endParaRPr lang="en-US" sz="6600" dirty="0"/>
          </a:p>
        </p:txBody>
      </p:sp>
      <p:sp>
        <p:nvSpPr>
          <p:cNvPr id="11" name="TextBox 10"/>
          <p:cNvSpPr txBox="1"/>
          <p:nvPr/>
        </p:nvSpPr>
        <p:spPr>
          <a:xfrm>
            <a:off x="37338000" y="7193280"/>
            <a:ext cx="12092500" cy="16342935"/>
          </a:xfrm>
          <a:prstGeom prst="rect">
            <a:avLst/>
          </a:prstGeom>
          <a:noFill/>
        </p:spPr>
        <p:txBody>
          <a:bodyPr wrap="square" rtlCol="0">
            <a:spAutoFit/>
          </a:bodyPr>
          <a:lstStyle/>
          <a:p>
            <a:r>
              <a:rPr lang="en-US" sz="4800" dirty="0" smtClean="0"/>
              <a:t>The area between two valves is called an </a:t>
            </a:r>
            <a:r>
              <a:rPr lang="en-US" sz="4800" i="1" dirty="0" smtClean="0"/>
              <a:t>inference segment.</a:t>
            </a:r>
            <a:endParaRPr lang="en-US" sz="4800" dirty="0" smtClean="0"/>
          </a:p>
          <a:p>
            <a:endParaRPr lang="en-US" sz="4800" dirty="0"/>
          </a:p>
          <a:p>
            <a:endParaRPr lang="en-US" sz="4800" dirty="0" smtClean="0"/>
          </a:p>
          <a:p>
            <a:endParaRPr lang="en-US" sz="4800" dirty="0"/>
          </a:p>
          <a:p>
            <a:r>
              <a:rPr lang="en-US" sz="4800" dirty="0" smtClean="0"/>
              <a:t>When a message passes through a valve:</a:t>
            </a:r>
          </a:p>
          <a:p>
            <a:pPr marL="585788" indent="-585788">
              <a:buFont typeface="Arial" pitchFamily="34" charset="0"/>
              <a:buChar char="•"/>
            </a:pPr>
            <a:r>
              <a:rPr lang="en-US" sz="4800" dirty="0" smtClean="0"/>
              <a:t>A </a:t>
            </a:r>
            <a:r>
              <a:rPr lang="en-US" sz="4800" i="1" dirty="0" smtClean="0"/>
              <a:t>task</a:t>
            </a:r>
            <a:r>
              <a:rPr lang="en-US" sz="4800" dirty="0" smtClean="0"/>
              <a:t> is created with the same priority as the message, and is the  application of the inference segment’s function  to the message.</a:t>
            </a:r>
          </a:p>
          <a:p>
            <a:pPr marL="585788" indent="-585788">
              <a:buFont typeface="Arial" pitchFamily="34" charset="0"/>
              <a:buChar char="•"/>
            </a:pPr>
            <a:r>
              <a:rPr lang="en-US" sz="4800" dirty="0" smtClean="0"/>
              <a:t>The task is added to a queue which puts higher priority tasks towards its head.</a:t>
            </a:r>
          </a:p>
          <a:p>
            <a:r>
              <a:rPr lang="en-US" sz="4800" dirty="0" smtClean="0"/>
              <a:t>A task only operates within a </a:t>
            </a:r>
            <a:r>
              <a:rPr lang="en-US" sz="4800" i="1" dirty="0" smtClean="0"/>
              <a:t>task segment</a:t>
            </a:r>
            <a:r>
              <a:rPr lang="en-US" sz="4800" dirty="0" smtClean="0"/>
              <a:t>.</a:t>
            </a:r>
          </a:p>
          <a:p>
            <a:pPr marL="1143000" indent="-1143000">
              <a:buFont typeface="+mj-lt"/>
              <a:buAutoNum type="arabicPeriod"/>
            </a:pPr>
            <a:r>
              <a:rPr lang="en-US" sz="4800" dirty="0"/>
              <a:t>tasks for relaying newly derived information using segments to the right are executed before those to the left, and</a:t>
            </a:r>
          </a:p>
          <a:p>
            <a:pPr marL="1143000" indent="-1143000">
              <a:buFont typeface="+mj-lt"/>
              <a:buAutoNum type="arabicPeriod"/>
            </a:pPr>
            <a:r>
              <a:rPr lang="en-US" sz="4800" dirty="0"/>
              <a:t>once a node is known to be true or false, all tasks attempting to derive it (left of it in the graph) are canceled, as long as their results are not needed elsewhere</a:t>
            </a:r>
            <a:r>
              <a:rPr lang="en-US" sz="4800" dirty="0" smtClean="0"/>
              <a:t>.</a:t>
            </a:r>
            <a:endParaRPr lang="en-US" sz="4800" dirty="0"/>
          </a:p>
          <a:p>
            <a:r>
              <a:rPr lang="en-US" sz="4800" dirty="0" smtClean="0"/>
              <a:t>There is minimal shared state between tasks, allowing many tasks to operate concurrently.</a:t>
            </a:r>
            <a:endParaRPr lang="en-US" sz="4800" dirty="0"/>
          </a:p>
        </p:txBody>
      </p:sp>
      <p:sp>
        <p:nvSpPr>
          <p:cNvPr id="52" name="TextBox 51"/>
          <p:cNvSpPr txBox="1"/>
          <p:nvPr/>
        </p:nvSpPr>
        <p:spPr>
          <a:xfrm>
            <a:off x="37185600" y="23698200"/>
            <a:ext cx="12420600" cy="1107996"/>
          </a:xfrm>
          <a:prstGeom prst="rect">
            <a:avLst/>
          </a:prstGeom>
          <a:noFill/>
        </p:spPr>
        <p:txBody>
          <a:bodyPr wrap="square" rtlCol="0">
            <a:spAutoFit/>
          </a:bodyPr>
          <a:lstStyle/>
          <a:p>
            <a:r>
              <a:rPr lang="en-US" sz="6600" dirty="0" smtClean="0"/>
              <a:t>Evaluation</a:t>
            </a:r>
            <a:endParaRPr lang="en-US" sz="6600" dirty="0"/>
          </a:p>
        </p:txBody>
      </p:sp>
      <p:sp>
        <p:nvSpPr>
          <p:cNvPr id="53" name="Rectangle 52"/>
          <p:cNvSpPr/>
          <p:nvPr/>
        </p:nvSpPr>
        <p:spPr>
          <a:xfrm>
            <a:off x="37185600" y="32231950"/>
            <a:ext cx="13411200" cy="312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7185600" y="32065834"/>
            <a:ext cx="12420600" cy="1107996"/>
          </a:xfrm>
          <a:prstGeom prst="rect">
            <a:avLst/>
          </a:prstGeom>
          <a:noFill/>
        </p:spPr>
        <p:txBody>
          <a:bodyPr wrap="square" rtlCol="0">
            <a:spAutoFit/>
          </a:bodyPr>
          <a:lstStyle/>
          <a:p>
            <a:r>
              <a:rPr lang="en-US" sz="6600" dirty="0" smtClean="0"/>
              <a:t>References</a:t>
            </a:r>
            <a:endParaRPr lang="en-US" sz="6600" dirty="0"/>
          </a:p>
        </p:txBody>
      </p:sp>
      <p:sp>
        <p:nvSpPr>
          <p:cNvPr id="12" name="TextBox 11"/>
          <p:cNvSpPr txBox="1"/>
          <p:nvPr/>
        </p:nvSpPr>
        <p:spPr>
          <a:xfrm>
            <a:off x="37295328" y="33027919"/>
            <a:ext cx="13106400" cy="2062103"/>
          </a:xfrm>
          <a:prstGeom prst="rect">
            <a:avLst/>
          </a:prstGeom>
          <a:noFill/>
        </p:spPr>
        <p:txBody>
          <a:bodyPr wrap="square" rtlCol="0">
            <a:spAutoFit/>
          </a:bodyPr>
          <a:lstStyle/>
          <a:p>
            <a:pPr marL="457200" indent="-457200">
              <a:buFont typeface="Arial" pitchFamily="34" charset="0"/>
              <a:buChar char="•"/>
            </a:pPr>
            <a:r>
              <a:rPr lang="en-US" sz="3200" dirty="0" smtClean="0"/>
              <a:t>Daniel </a:t>
            </a:r>
            <a:r>
              <a:rPr lang="en-US" sz="3200" dirty="0"/>
              <a:t>R. Schlegel and Stuart C. Shapiro, </a:t>
            </a:r>
            <a:r>
              <a:rPr lang="en-US" sz="3200" b="1" dirty="0"/>
              <a:t>Concurrent Reasoning with Inference Graphs. </a:t>
            </a:r>
            <a:r>
              <a:rPr lang="en-US" sz="3200" dirty="0"/>
              <a:t>In </a:t>
            </a:r>
            <a:r>
              <a:rPr lang="en-US" sz="3200" i="1" dirty="0"/>
              <a:t>Proceedings of the Third International IJCAI Workshop on Graph Structures for Knowledge Representation and Reasoning (GKR 2013),</a:t>
            </a:r>
            <a:r>
              <a:rPr lang="en-US" sz="3200" dirty="0"/>
              <a:t> 2013, in press</a:t>
            </a:r>
            <a:r>
              <a:rPr lang="en-US" sz="3200" dirty="0" smtClean="0"/>
              <a:t>.</a:t>
            </a:r>
            <a:endParaRPr lang="en-US" sz="3200" dirty="0"/>
          </a:p>
        </p:txBody>
      </p:sp>
      <p:sp>
        <p:nvSpPr>
          <p:cNvPr id="58" name="Rectangle 57"/>
          <p:cNvSpPr/>
          <p:nvPr/>
        </p:nvSpPr>
        <p:spPr>
          <a:xfrm>
            <a:off x="637032" y="26961612"/>
            <a:ext cx="12774168" cy="74045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pic>
        <p:nvPicPr>
          <p:cNvPr id="1026" name="Picture 2" descr="F:\Dropbox\Dissertation\Publications\AAAI-13 SA Poster\PropEx2.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30" y="27971608"/>
            <a:ext cx="12289395"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7695" y="26863612"/>
            <a:ext cx="3317703" cy="1107996"/>
          </a:xfrm>
          <a:prstGeom prst="rect">
            <a:avLst/>
          </a:prstGeom>
          <a:noFill/>
        </p:spPr>
        <p:txBody>
          <a:bodyPr wrap="none" rtlCol="0">
            <a:spAutoFit/>
          </a:bodyPr>
          <a:lstStyle/>
          <a:p>
            <a:r>
              <a:rPr lang="en-US" sz="6600" dirty="0" smtClean="0">
                <a:solidFill>
                  <a:schemeClr val="tx2"/>
                </a:solidFill>
              </a:rPr>
              <a:t>Example:</a:t>
            </a:r>
            <a:endParaRPr lang="en-US" sz="6600" dirty="0">
              <a:solidFill>
                <a:schemeClr val="tx2"/>
              </a:solidFill>
            </a:endParaRPr>
          </a:p>
        </p:txBody>
      </p:sp>
      <p:sp>
        <p:nvSpPr>
          <p:cNvPr id="6" name="Rectangle 5"/>
          <p:cNvSpPr/>
          <p:nvPr/>
        </p:nvSpPr>
        <p:spPr>
          <a:xfrm>
            <a:off x="1071934" y="31861542"/>
            <a:ext cx="12034466" cy="2123658"/>
          </a:xfrm>
          <a:prstGeom prst="rect">
            <a:avLst/>
          </a:prstGeom>
        </p:spPr>
        <p:txBody>
          <a:bodyPr wrap="square">
            <a:spAutoFit/>
          </a:bodyPr>
          <a:lstStyle/>
          <a:p>
            <a:pPr algn="just"/>
            <a:r>
              <a:rPr lang="en-US" sz="4400" dirty="0"/>
              <a:t>Propositional graph for the assertions that if a, </a:t>
            </a:r>
            <a:r>
              <a:rPr lang="en-US" sz="4400" dirty="0" smtClean="0"/>
              <a:t>b, and </a:t>
            </a:r>
            <a:r>
              <a:rPr lang="en-US" sz="4400" dirty="0"/>
              <a:t>c are true, then d is true, and if d or e </a:t>
            </a:r>
            <a:r>
              <a:rPr lang="en-US" sz="4400" dirty="0" smtClean="0"/>
              <a:t>are true</a:t>
            </a:r>
            <a:r>
              <a:rPr lang="en-US" sz="4400" dirty="0"/>
              <a:t>, then f </a:t>
            </a:r>
            <a:r>
              <a:rPr lang="en-US" sz="4400" dirty="0" smtClean="0"/>
              <a:t>is true</a:t>
            </a:r>
            <a:r>
              <a:rPr lang="en-US" sz="4400" dirty="0"/>
              <a:t>.</a:t>
            </a:r>
          </a:p>
        </p:txBody>
      </p:sp>
      <p:sp>
        <p:nvSpPr>
          <p:cNvPr id="14" name="TextBox 13"/>
          <p:cNvSpPr txBox="1"/>
          <p:nvPr/>
        </p:nvSpPr>
        <p:spPr>
          <a:xfrm>
            <a:off x="14325600" y="20116800"/>
            <a:ext cx="13159062" cy="6001643"/>
          </a:xfrm>
          <a:prstGeom prst="rect">
            <a:avLst/>
          </a:prstGeom>
          <a:noFill/>
        </p:spPr>
        <p:txBody>
          <a:bodyPr wrap="square" rtlCol="0">
            <a:spAutoFit/>
          </a:bodyPr>
          <a:lstStyle/>
          <a:p>
            <a:pPr marL="1371600" indent="-1371600">
              <a:buFont typeface="+mj-lt"/>
              <a:buAutoNum type="arabicPeriod"/>
            </a:pPr>
            <a:r>
              <a:rPr lang="en-US" sz="4800" dirty="0" smtClean="0"/>
              <a:t>Message arrives at node.</a:t>
            </a:r>
          </a:p>
          <a:p>
            <a:pPr marL="1371600" indent="-1371600">
              <a:buFont typeface="+mj-lt"/>
              <a:buAutoNum type="arabicPeriod"/>
            </a:pPr>
            <a:r>
              <a:rPr lang="en-US" sz="4800" dirty="0" smtClean="0"/>
              <a:t>Message translated to a RUI, containing positive and negative instances of antecedents contained in the message.</a:t>
            </a:r>
          </a:p>
          <a:p>
            <a:pPr marL="1371600" indent="-1371600">
              <a:buFont typeface="+mj-lt"/>
              <a:buAutoNum type="arabicPeriod"/>
            </a:pPr>
            <a:r>
              <a:rPr lang="en-US" sz="4800" dirty="0" smtClean="0"/>
              <a:t>New RUI combined with existing ones.</a:t>
            </a:r>
          </a:p>
          <a:p>
            <a:pPr marL="1371600" indent="-1371600">
              <a:buFont typeface="+mj-lt"/>
              <a:buAutoNum type="arabicPeriod"/>
            </a:pPr>
            <a:r>
              <a:rPr lang="en-US" sz="4800" dirty="0" smtClean="0"/>
              <a:t>Output is a set of new RUIs which are used to decide of the rule can fire.</a:t>
            </a:r>
          </a:p>
          <a:p>
            <a:pPr marL="1371600" indent="-1371600">
              <a:buFont typeface="+mj-lt"/>
              <a:buAutoNum type="arabicPeriod"/>
            </a:pPr>
            <a:r>
              <a:rPr lang="en-US" sz="4800" dirty="0" smtClean="0"/>
              <a:t>When a rule fires, new messages are sent out.</a:t>
            </a:r>
            <a:endParaRPr lang="en-US" sz="4800" dirty="0"/>
          </a:p>
        </p:txBody>
      </p:sp>
      <p:sp>
        <p:nvSpPr>
          <p:cNvPr id="60" name="Rectangle 59"/>
          <p:cNvSpPr/>
          <p:nvPr/>
        </p:nvSpPr>
        <p:spPr>
          <a:xfrm>
            <a:off x="14189719" y="26136600"/>
            <a:ext cx="22386279" cy="9245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5" name="TextBox 14"/>
          <p:cNvSpPr txBox="1"/>
          <p:nvPr/>
        </p:nvSpPr>
        <p:spPr>
          <a:xfrm>
            <a:off x="14401800" y="26136600"/>
            <a:ext cx="13231368" cy="9233297"/>
          </a:xfrm>
          <a:prstGeom prst="rect">
            <a:avLst/>
          </a:prstGeom>
          <a:noFill/>
        </p:spPr>
        <p:txBody>
          <a:bodyPr wrap="square" rtlCol="0">
            <a:spAutoFit/>
          </a:bodyPr>
          <a:lstStyle/>
          <a:p>
            <a:r>
              <a:rPr lang="en-US" sz="6600" dirty="0" smtClean="0">
                <a:solidFill>
                  <a:schemeClr val="tx2"/>
                </a:solidFill>
              </a:rPr>
              <a:t>Example: </a:t>
            </a:r>
            <a:r>
              <a:rPr lang="en-US" sz="4400" dirty="0" smtClean="0"/>
              <a:t>We </a:t>
            </a:r>
            <a:r>
              <a:rPr lang="en-US" sz="4400" dirty="0"/>
              <a:t>assume backward inference has been </a:t>
            </a:r>
            <a:r>
              <a:rPr lang="en-US" sz="4400" dirty="0" smtClean="0"/>
              <a:t>initiated, opening </a:t>
            </a:r>
            <a:r>
              <a:rPr lang="en-US" sz="4400" dirty="0"/>
              <a:t>all the valves in the graph. First, in </a:t>
            </a:r>
            <a:r>
              <a:rPr lang="en-US" sz="4400" dirty="0" smtClean="0"/>
              <a:t>(a), messages about </a:t>
            </a:r>
            <a:r>
              <a:rPr lang="en-US" sz="4400" dirty="0"/>
              <a:t>the truth of a, b, and c flow through </a:t>
            </a:r>
            <a:r>
              <a:rPr lang="en-US" sz="4400" dirty="0" err="1"/>
              <a:t>i</a:t>
            </a:r>
            <a:r>
              <a:rPr lang="en-US" sz="4400" dirty="0"/>
              <a:t>-channels </a:t>
            </a:r>
            <a:r>
              <a:rPr lang="en-US" sz="4400" dirty="0" smtClean="0"/>
              <a:t>to wft1</a:t>
            </a:r>
            <a:r>
              <a:rPr lang="en-US" sz="4400" dirty="0"/>
              <a:t>. Since wft1 is and-entailment, each of </a:t>
            </a:r>
            <a:r>
              <a:rPr lang="en-US" sz="4400" dirty="0" smtClean="0"/>
              <a:t>its antecedents</a:t>
            </a:r>
            <a:r>
              <a:rPr lang="en-US" sz="4400" dirty="0"/>
              <a:t> </a:t>
            </a:r>
            <a:r>
              <a:rPr lang="en-US" sz="4400" dirty="0" smtClean="0"/>
              <a:t>must </a:t>
            </a:r>
            <a:r>
              <a:rPr lang="en-US" sz="4400" dirty="0"/>
              <a:t>be true for it to fire. Since they are, in </a:t>
            </a:r>
            <a:r>
              <a:rPr lang="en-US" sz="4400" dirty="0" smtClean="0"/>
              <a:t>(b) the message </a:t>
            </a:r>
            <a:r>
              <a:rPr lang="en-US" sz="4400" dirty="0"/>
              <a:t>that d is true flows through wft1’s u-channel. d </a:t>
            </a:r>
            <a:r>
              <a:rPr lang="en-US" sz="4400" dirty="0" smtClean="0"/>
              <a:t>becomes asserted </a:t>
            </a:r>
            <a:r>
              <a:rPr lang="en-US" sz="4400" dirty="0"/>
              <a:t>and reports its new status through its </a:t>
            </a:r>
            <a:r>
              <a:rPr lang="en-US" sz="4400" dirty="0" err="1" smtClean="0"/>
              <a:t>i</a:t>
            </a:r>
            <a:r>
              <a:rPr lang="en-US" sz="4400" dirty="0" smtClean="0"/>
              <a:t>-channel (c). </a:t>
            </a:r>
            <a:r>
              <a:rPr lang="en-US" sz="4400" dirty="0"/>
              <a:t>In </a:t>
            </a:r>
            <a:r>
              <a:rPr lang="en-US" sz="4400" dirty="0" smtClean="0"/>
              <a:t>(d), </a:t>
            </a:r>
            <a:r>
              <a:rPr lang="en-US" sz="4400" dirty="0"/>
              <a:t>wft2 receives this </a:t>
            </a:r>
            <a:r>
              <a:rPr lang="en-US" sz="4400" dirty="0" smtClean="0"/>
              <a:t>information, and </a:t>
            </a:r>
            <a:r>
              <a:rPr lang="en-US" sz="4400" dirty="0"/>
              <a:t>since it is an or-entailment rule and requires only a </a:t>
            </a:r>
            <a:r>
              <a:rPr lang="en-US" sz="4400" dirty="0" smtClean="0"/>
              <a:t>single antecedent </a:t>
            </a:r>
            <a:r>
              <a:rPr lang="en-US" sz="4400" dirty="0"/>
              <a:t>to be true for it to fire, it reports to its </a:t>
            </a:r>
            <a:r>
              <a:rPr lang="en-US" sz="4400" dirty="0" smtClean="0"/>
              <a:t>consequents that </a:t>
            </a:r>
            <a:r>
              <a:rPr lang="en-US" sz="4400" dirty="0"/>
              <a:t>they are now true, and cancels inference in e. Finally, </a:t>
            </a:r>
            <a:r>
              <a:rPr lang="en-US" sz="4400" dirty="0" smtClean="0"/>
              <a:t>in </a:t>
            </a:r>
            <a:r>
              <a:rPr lang="en-US" sz="4400" dirty="0" smtClean="0"/>
              <a:t>(</a:t>
            </a:r>
            <a:r>
              <a:rPr lang="en-US" sz="4400" dirty="0" smtClean="0"/>
              <a:t>e), </a:t>
            </a:r>
            <a:r>
              <a:rPr lang="en-US" sz="4400" dirty="0"/>
              <a:t>f is asserted, and inference is complete.</a:t>
            </a:r>
          </a:p>
        </p:txBody>
      </p:sp>
      <p:sp>
        <p:nvSpPr>
          <p:cNvPr id="61" name="Rectangle 60"/>
          <p:cNvSpPr/>
          <p:nvPr/>
        </p:nvSpPr>
        <p:spPr>
          <a:xfrm>
            <a:off x="27484661" y="20116800"/>
            <a:ext cx="9091337" cy="6304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pic>
        <p:nvPicPr>
          <p:cNvPr id="1027" name="Picture 3" descr="F:\Dropbox\Dissertation\Publications\AAAI-13 SA Poster\PropEx2Infer.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4400" y="20435364"/>
            <a:ext cx="8721889" cy="134118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7338000" y="24525030"/>
            <a:ext cx="13030200" cy="7478970"/>
          </a:xfrm>
          <a:prstGeom prst="rect">
            <a:avLst/>
          </a:prstGeom>
          <a:noFill/>
        </p:spPr>
        <p:txBody>
          <a:bodyPr wrap="square" rtlCol="0">
            <a:spAutoFit/>
          </a:bodyPr>
          <a:lstStyle/>
          <a:p>
            <a:r>
              <a:rPr lang="en-US" sz="4800" dirty="0" smtClean="0"/>
              <a:t>Concurrency:</a:t>
            </a:r>
          </a:p>
          <a:p>
            <a:pPr marL="571500" indent="-571500">
              <a:buFont typeface="Arial" pitchFamily="34" charset="0"/>
              <a:buChar char="•"/>
            </a:pPr>
            <a:r>
              <a:rPr lang="en-US" sz="4800" dirty="0" smtClean="0"/>
              <a:t>Near </a:t>
            </a:r>
            <a:r>
              <a:rPr lang="en-US" sz="4800" b="1" dirty="0" smtClean="0"/>
              <a:t>linear performance improvement </a:t>
            </a:r>
            <a:r>
              <a:rPr lang="en-US" sz="4800" dirty="0" smtClean="0"/>
              <a:t>with the number of processors</a:t>
            </a:r>
          </a:p>
          <a:p>
            <a:pPr marL="571500" indent="-571500">
              <a:buFont typeface="Arial" pitchFamily="34" charset="0"/>
              <a:buChar char="•"/>
            </a:pPr>
            <a:r>
              <a:rPr lang="en-US" sz="4800" dirty="0" smtClean="0"/>
              <a:t>Performance </a:t>
            </a:r>
            <a:r>
              <a:rPr lang="en-US" sz="4800" b="1" dirty="0" smtClean="0"/>
              <a:t>resilient</a:t>
            </a:r>
            <a:r>
              <a:rPr lang="en-US" sz="4800" dirty="0" smtClean="0"/>
              <a:t> to graph depth and branching factor changes.</a:t>
            </a:r>
            <a:endParaRPr lang="en-US" sz="4800" dirty="0"/>
          </a:p>
          <a:p>
            <a:r>
              <a:rPr lang="en-US" sz="4800" dirty="0" smtClean="0"/>
              <a:t>Scheduling Heuristics:</a:t>
            </a:r>
          </a:p>
          <a:p>
            <a:pPr marL="571500" indent="-571500">
              <a:buFont typeface="Arial" pitchFamily="34" charset="0"/>
              <a:buChar char="•"/>
            </a:pPr>
            <a:r>
              <a:rPr lang="en-US" sz="4800" dirty="0" smtClean="0"/>
              <a:t>Backward-inference with or-entailment shows </a:t>
            </a:r>
            <a:r>
              <a:rPr lang="en-US" sz="4800" b="1" dirty="0" smtClean="0"/>
              <a:t>10x</a:t>
            </a:r>
            <a:r>
              <a:rPr lang="en-US" sz="4800" dirty="0" smtClean="0"/>
              <a:t> improvement over LIFO queues, and </a:t>
            </a:r>
            <a:r>
              <a:rPr lang="en-US" sz="4800" b="1" dirty="0" smtClean="0"/>
              <a:t>20-40x</a:t>
            </a:r>
            <a:r>
              <a:rPr lang="en-US" sz="4800" dirty="0" smtClean="0"/>
              <a:t> over FIFO queues.</a:t>
            </a:r>
          </a:p>
          <a:p>
            <a:r>
              <a:rPr lang="en-US" sz="4800" dirty="0" smtClean="0"/>
              <a:t>See GKR paper (below) for more details.</a:t>
            </a:r>
            <a:endParaRPr lang="en-US" sz="4800" dirty="0"/>
          </a:p>
        </p:txBody>
      </p:sp>
      <p:pic>
        <p:nvPicPr>
          <p:cNvPr id="2" name="Picture 2" descr="F:\Dropbox\Dissertation\Publications\AAAI-13 SA Poster\InferenceSegmentSimple.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68552" y="8923488"/>
            <a:ext cx="7620000" cy="1940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12898</TotalTime>
  <Words>755</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shapiro</dc:creator>
  <cp:lastModifiedBy>Dan Schlegel</cp:lastModifiedBy>
  <cp:revision>136</cp:revision>
  <cp:lastPrinted>2013-07-05T16:58:31Z</cp:lastPrinted>
  <dcterms:created xsi:type="dcterms:W3CDTF">2010-05-04T19:46:06Z</dcterms:created>
  <dcterms:modified xsi:type="dcterms:W3CDTF">2013-07-09T10:29:27Z</dcterms:modified>
</cp:coreProperties>
</file>