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34.xml" ContentType="application/vnd.openxmlformats-officedocument.presentationml.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embeddings/oleObject1.bin" ContentType="application/vnd.openxmlformats-officedocument.oleObject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96" r:id="rId2"/>
    <p:sldId id="382" r:id="rId3"/>
    <p:sldId id="381" r:id="rId4"/>
    <p:sldId id="363" r:id="rId5"/>
    <p:sldId id="386" r:id="rId6"/>
    <p:sldId id="387" r:id="rId7"/>
    <p:sldId id="388" r:id="rId8"/>
    <p:sldId id="389" r:id="rId9"/>
    <p:sldId id="390" r:id="rId10"/>
    <p:sldId id="391" r:id="rId11"/>
    <p:sldId id="393" r:id="rId12"/>
    <p:sldId id="395" r:id="rId13"/>
    <p:sldId id="298" r:id="rId14"/>
    <p:sldId id="303" r:id="rId15"/>
    <p:sldId id="304" r:id="rId16"/>
    <p:sldId id="306" r:id="rId17"/>
    <p:sldId id="307" r:id="rId18"/>
    <p:sldId id="305" r:id="rId19"/>
    <p:sldId id="302" r:id="rId20"/>
    <p:sldId id="360" r:id="rId21"/>
    <p:sldId id="338" r:id="rId22"/>
    <p:sldId id="396" r:id="rId23"/>
    <p:sldId id="341" r:id="rId24"/>
    <p:sldId id="342" r:id="rId25"/>
    <p:sldId id="368" r:id="rId26"/>
    <p:sldId id="369" r:id="rId27"/>
    <p:sldId id="370" r:id="rId28"/>
    <p:sldId id="371" r:id="rId29"/>
    <p:sldId id="343" r:id="rId30"/>
    <p:sldId id="344" r:id="rId31"/>
    <p:sldId id="397" r:id="rId32"/>
    <p:sldId id="373" r:id="rId33"/>
    <p:sldId id="347" r:id="rId34"/>
    <p:sldId id="385" r:id="rId35"/>
    <p:sldId id="398" r:id="rId36"/>
    <p:sldId id="297" r:id="rId37"/>
  </p:sldIdLst>
  <p:sldSz cx="9144000" cy="6858000" type="screen4x3"/>
  <p:notesSz cx="6985000" cy="9271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9900"/>
    <a:srgbClr val="DA4A0A"/>
    <a:srgbClr val="6699FF"/>
    <a:srgbClr val="FF99CC"/>
    <a:srgbClr val="FFFF00"/>
    <a:srgbClr val="66FF66"/>
    <a:srgbClr val="00CC00"/>
    <a:srgbClr val="FFFFCC"/>
    <a:srgbClr val="FFCC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9563" autoAdjust="0"/>
    <p:restoredTop sz="94523" autoAdjust="0"/>
  </p:normalViewPr>
  <p:slideViewPr>
    <p:cSldViewPr snapToGrid="0">
      <p:cViewPr>
        <p:scale>
          <a:sx n="100" d="100"/>
          <a:sy n="100" d="100"/>
        </p:scale>
        <p:origin x="-424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906"/>
    </p:cViewPr>
  </p:sorterViewPr>
  <p:notesViewPr>
    <p:cSldViewPr snapToGrid="0">
      <p:cViewPr varScale="1">
        <p:scale>
          <a:sx n="68" d="100"/>
          <a:sy n="68" d="100"/>
        </p:scale>
        <p:origin x="-1884" y="-96"/>
      </p:cViewPr>
      <p:guideLst>
        <p:guide orient="horz" pos="2920"/>
        <p:guide pos="220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handoutMaster" Target="handoutMasters/handoutMaster1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defTabSz="928688">
              <a:defRPr sz="1200" b="0"/>
            </a:lvl1pPr>
          </a:lstStyle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 b="0"/>
            </a:lvl1pPr>
          </a:lstStyle>
          <a:p>
            <a:endParaRPr lang="en-US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745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defTabSz="928688">
              <a:defRPr sz="1200" b="0"/>
            </a:lvl1pPr>
          </a:lstStyle>
          <a:p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7638" y="880745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 b="0"/>
            </a:lvl1pPr>
          </a:lstStyle>
          <a:p>
            <a:fld id="{72ABDCDD-3B03-4F4C-A33E-6CFA350008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defTabSz="928688">
              <a:defRPr sz="1200" b="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 b="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3725"/>
            <a:ext cx="5121275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745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defTabSz="928688">
              <a:defRPr sz="1200" b="0"/>
            </a:lvl1pPr>
          </a:lstStyle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7638" y="880745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 b="0"/>
            </a:lvl1pPr>
          </a:lstStyle>
          <a:p>
            <a:fld id="{112E2108-187E-4364-B687-7DF59EBB8EF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E2108-187E-4364-B687-7DF59EBB8EF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4008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pPr algn="ctr"/>
            <a:r>
              <a:rPr lang="en-US" smtClean="0"/>
              <a:t>PCAR2010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5314"/>
            <a:ext cx="2895600" cy="29028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29828"/>
            <a:ext cx="1905000" cy="275771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  <a:p>
            <a:fld id="{9656B7CF-9AAB-47D5-AD16-D9E5566553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PCAR2010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47DCC874-9FA4-492D-985C-5747CEE420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12192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768A136-B365-48D7-BB94-91EAAC4679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828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624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12192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FAD68AB-C9BF-4472-B288-63F8906A9D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anchor="t"/>
          <a:lstStyle>
            <a:lvl1pPr algn="ctr">
              <a:defRPr/>
            </a:lvl1pPr>
          </a:lstStyle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5C2FE0E8-D9C3-48CF-A64A-94852C71C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PCAR2010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6F7E46F6-0C04-4E8D-BAAD-588806F37E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PCAR2010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19B1D305-F166-4A5E-A860-126B03B44B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PCAR2010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6071BF57-8D9F-4543-ADB1-69DA691881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F6C91BB4-2B37-46F1-AD8B-C31F8C6B57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PCAR2010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74978034-AE99-449A-BE91-D5961FCFA2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PCAR2010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9E5D714C-7839-4550-B393-B929C1CF81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PCAR2010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13EB1A75-4B7D-4842-AB31-EB11705584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46520"/>
            <a:ext cx="1905000" cy="25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31280"/>
            <a:ext cx="2895600" cy="274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r>
              <a:rPr lang="en-US" dirty="0" smtClean="0"/>
              <a:t>S. C. Shapiro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46520"/>
            <a:ext cx="1905000" cy="25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C05E75CA-BC2B-4EA4-913D-090BE89F59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 rot="-1154095">
            <a:off x="0" y="152400"/>
            <a:ext cx="1536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chemeClr val="accent2"/>
                </a:solidFill>
                <a:latin typeface="Comic Sans MS" pitchFamily="66" charset="0"/>
              </a:rPr>
              <a:t>cse@buffalo</a:t>
            </a:r>
            <a:endParaRPr lang="en-US" sz="2400" b="0">
              <a:solidFill>
                <a:schemeClr val="accent2"/>
              </a:solidFill>
            </a:endParaRPr>
          </a:p>
        </p:txBody>
      </p:sp>
      <p:pic>
        <p:nvPicPr>
          <p:cNvPr id="1034" name="Picture 10" descr="sblue_sm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382000" y="0"/>
            <a:ext cx="762000" cy="38893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72" r:id="rId11"/>
    <p:sldLayoutId id="2147483673" r:id="rId12"/>
  </p:sldLayoutIdLst>
  <p:transition/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shapiro@buffalo.edu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10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0.jpeg"/><Relationship Id="rId3" Type="http://schemas.openxmlformats.org/officeDocument/2006/relationships/image" Target="../media/image1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2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e.buffalo.edu/sneps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1258" y="885371"/>
            <a:ext cx="8389257" cy="1088571"/>
          </a:xfrm>
        </p:spPr>
        <p:txBody>
          <a:bodyPr/>
          <a:lstStyle/>
          <a:p>
            <a:r>
              <a:rPr lang="en-US" dirty="0" smtClean="0"/>
              <a:t>The GLAIR Architecture</a:t>
            </a:r>
            <a:br>
              <a:rPr lang="en-US" dirty="0" smtClean="0"/>
            </a:br>
            <a:r>
              <a:rPr lang="en-US" dirty="0" smtClean="0"/>
              <a:t>for Cognitive Robots</a:t>
            </a:r>
            <a:r>
              <a:rPr lang="en-US" dirty="0"/>
              <a:t/>
            </a:r>
            <a:br>
              <a:rPr lang="en-US" dirty="0"/>
            </a:br>
            <a:endParaRPr lang="en-US" sz="3600" dirty="0"/>
          </a:p>
        </p:txBody>
      </p:sp>
      <p:sp>
        <p:nvSpPr>
          <p:cNvPr id="4771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9054" y="2511199"/>
            <a:ext cx="8534400" cy="3454172"/>
          </a:xfrm>
        </p:spPr>
        <p:txBody>
          <a:bodyPr/>
          <a:lstStyle/>
          <a:p>
            <a:r>
              <a:rPr lang="en-US" sz="4000" dirty="0"/>
              <a:t>Stuart C. </a:t>
            </a:r>
            <a:r>
              <a:rPr lang="en-US" sz="4000" dirty="0" smtClean="0"/>
              <a:t>Shapiro</a:t>
            </a:r>
            <a:endParaRPr lang="en-US" dirty="0"/>
          </a:p>
          <a:p>
            <a:r>
              <a:rPr lang="en-US" sz="2800" dirty="0"/>
              <a:t>Department of Computer Science &amp; Engineering  </a:t>
            </a:r>
          </a:p>
          <a:p>
            <a:r>
              <a:rPr lang="en-US" sz="2800" dirty="0" smtClean="0"/>
              <a:t>and Center </a:t>
            </a:r>
            <a:r>
              <a:rPr lang="en-US" sz="2800" dirty="0"/>
              <a:t>for Cognitive Science</a:t>
            </a:r>
          </a:p>
          <a:p>
            <a:r>
              <a:rPr lang="en-US" sz="2800" dirty="0" smtClean="0"/>
              <a:t>State </a:t>
            </a:r>
            <a:r>
              <a:rPr lang="en-US" sz="2800" dirty="0"/>
              <a:t>University of New </a:t>
            </a:r>
            <a:r>
              <a:rPr lang="en-US" sz="2800" dirty="0" smtClean="0"/>
              <a:t>York at Buffalo</a:t>
            </a:r>
          </a:p>
          <a:p>
            <a:r>
              <a:rPr lang="en-US" sz="2800" dirty="0" smtClean="0">
                <a:hlinkClick r:id="rId3"/>
              </a:rPr>
              <a:t>shapiro@buffalo.edu</a:t>
            </a:r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Workers of the World</a:t>
            </a:r>
          </a:p>
        </p:txBody>
      </p:sp>
      <p:sp>
        <p:nvSpPr>
          <p:cNvPr id="13315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Times New Roman" pitchFamily="1" charset="0"/>
              </a:rPr>
              <a:t>PCAR2010</a:t>
            </a:r>
            <a:endParaRPr lang="en-US">
              <a:latin typeface="Times New Roman" pitchFamily="1" charset="0"/>
            </a:endParaRPr>
          </a:p>
        </p:txBody>
      </p:sp>
      <p:sp>
        <p:nvSpPr>
          <p:cNvPr id="1331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imes New Roman" pitchFamily="1" charset="0"/>
              </a:rPr>
              <a:t>S. C. Shapiro</a:t>
            </a:r>
            <a:endParaRPr lang="en-US" dirty="0">
              <a:latin typeface="Times New Roman" pitchFamily="1" charset="0"/>
            </a:endParaRPr>
          </a:p>
        </p:txBody>
      </p:sp>
      <p:sp>
        <p:nvSpPr>
          <p:cNvPr id="1331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12CE3B-33D4-4DAB-AD52-DF205F3CE0B3}" type="slidenum">
              <a:rPr lang="en-US" smtClean="0">
                <a:latin typeface="Times New Roman" pitchFamily="1" charset="0"/>
              </a:rPr>
              <a:pPr/>
              <a:t>10</a:t>
            </a:fld>
            <a:endParaRPr lang="en-US" dirty="0" smtClean="0">
              <a:latin typeface="Times New Roman" pitchFamily="1" charset="0"/>
            </a:endParaRPr>
          </a:p>
        </p:txBody>
      </p:sp>
      <p:pic>
        <p:nvPicPr>
          <p:cNvPr id="13318" name="Picture 5" descr="2708692311_d7ee66459b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9863" y="1154113"/>
            <a:ext cx="6350000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TextBox 6"/>
          <p:cNvSpPr txBox="1">
            <a:spLocks noChangeArrowheads="1"/>
          </p:cNvSpPr>
          <p:nvPr/>
        </p:nvSpPr>
        <p:spPr bwMode="auto">
          <a:xfrm>
            <a:off x="2540000" y="5630863"/>
            <a:ext cx="34004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0"/>
              <a:t>[Buiffalo Infringement Festival, 2008</a:t>
            </a:r>
          </a:p>
          <a:p>
            <a:r>
              <a:rPr lang="en-US" sz="1600" b="0"/>
              <a:t>Maker Faire, Travis County, TX, 2008]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WoyUbu, “Robot War”</a:t>
            </a:r>
          </a:p>
        </p:txBody>
      </p:sp>
      <p:sp>
        <p:nvSpPr>
          <p:cNvPr id="15363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Times New Roman" pitchFamily="1" charset="0"/>
              </a:rPr>
              <a:t>PCAR2010</a:t>
            </a:r>
            <a:endParaRPr lang="en-US">
              <a:latin typeface="Times New Roman" pitchFamily="1" charset="0"/>
            </a:endParaRPr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Times New Roman" pitchFamily="1" charset="0"/>
              </a:rPr>
              <a:t>S. C. Shapiro</a:t>
            </a:r>
            <a:endParaRPr lang="en-US">
              <a:latin typeface="Times New Roman" pitchFamily="1" charset="0"/>
            </a:endParaRPr>
          </a:p>
        </p:txBody>
      </p:sp>
      <p:sp>
        <p:nvSpPr>
          <p:cNvPr id="1536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F2D94E-60C6-465D-A3E4-EFDB43D767D4}" type="slidenum">
              <a:rPr lang="en-US" smtClean="0">
                <a:latin typeface="Times New Roman" pitchFamily="1" charset="0"/>
              </a:rPr>
              <a:pPr/>
              <a:t>11</a:t>
            </a:fld>
            <a:endParaRPr lang="en-US" dirty="0" smtClean="0">
              <a:latin typeface="Times New Roman" pitchFamily="1" charset="0"/>
            </a:endParaRPr>
          </a:p>
        </p:txBody>
      </p:sp>
      <p:pic>
        <p:nvPicPr>
          <p:cNvPr id="15366" name="Picture 5" descr="3396835259_ffe4f79ef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97000" y="1314450"/>
            <a:ext cx="6350000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786063" y="5776913"/>
            <a:ext cx="24749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0" dirty="0"/>
              <a:t>[Buffalo, NY, March, 2009]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Some GLAIR Robots, Hardware &amp; VR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Layers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Symbol Grounding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Putting it Together: Two examples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FE0E8-D9C3-48CF-A64A-94852C71CE39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545942"/>
            <a:ext cx="1905000" cy="312057"/>
          </a:xfrm>
        </p:spPr>
        <p:txBody>
          <a:bodyPr/>
          <a:lstStyle/>
          <a:p>
            <a:pPr algn="ctr"/>
            <a:r>
              <a:rPr lang="en-US" smtClean="0"/>
              <a:t>PCAR2010</a:t>
            </a:r>
            <a:endParaRPr lang="en-US" dirty="0"/>
          </a:p>
        </p:txBody>
      </p:sp>
      <p:sp>
        <p:nvSpPr>
          <p:cNvPr id="4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583680"/>
            <a:ext cx="2895600" cy="274320"/>
          </a:xfrm>
        </p:spPr>
        <p:txBody>
          <a:bodyPr/>
          <a:lstStyle/>
          <a:p>
            <a:r>
              <a:rPr lang="en-US" dirty="0" smtClean="0"/>
              <a:t>S. C. Shapiro</a:t>
            </a:r>
            <a:endParaRPr lang="en-US" dirty="0"/>
          </a:p>
        </p:txBody>
      </p:sp>
      <p:sp>
        <p:nvSpPr>
          <p:cNvPr id="4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514" y="6579326"/>
            <a:ext cx="1905000" cy="217714"/>
          </a:xfrm>
        </p:spPr>
        <p:txBody>
          <a:bodyPr/>
          <a:lstStyle/>
          <a:p>
            <a:fld id="{5ECAFE09-A097-4120-92C0-623DBDBEBF54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89508" name="Oval 36"/>
          <p:cNvSpPr>
            <a:spLocks noChangeArrowheads="1"/>
          </p:cNvSpPr>
          <p:nvPr/>
        </p:nvSpPr>
        <p:spPr bwMode="auto">
          <a:xfrm>
            <a:off x="1641475" y="5270500"/>
            <a:ext cx="2292350" cy="827088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4" name="Rectangle 2"/>
          <p:cNvSpPr>
            <a:spLocks noChangeArrowheads="1"/>
          </p:cNvSpPr>
          <p:nvPr/>
        </p:nvSpPr>
        <p:spPr bwMode="auto">
          <a:xfrm>
            <a:off x="2689225" y="692150"/>
            <a:ext cx="3733800" cy="10668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5" name="Rectangle 3"/>
          <p:cNvSpPr>
            <a:spLocks noChangeArrowheads="1"/>
          </p:cNvSpPr>
          <p:nvPr/>
        </p:nvSpPr>
        <p:spPr bwMode="auto">
          <a:xfrm>
            <a:off x="2689225" y="1758950"/>
            <a:ext cx="3733800" cy="11430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6" name="Rectangle 4"/>
          <p:cNvSpPr>
            <a:spLocks noChangeArrowheads="1"/>
          </p:cNvSpPr>
          <p:nvPr/>
        </p:nvSpPr>
        <p:spPr bwMode="auto">
          <a:xfrm>
            <a:off x="2689225" y="2901950"/>
            <a:ext cx="3733800" cy="792163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7" name="Rectangle 5"/>
          <p:cNvSpPr>
            <a:spLocks noChangeArrowheads="1"/>
          </p:cNvSpPr>
          <p:nvPr/>
        </p:nvSpPr>
        <p:spPr bwMode="auto">
          <a:xfrm>
            <a:off x="2689225" y="4494213"/>
            <a:ext cx="3733800" cy="541337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8" name="Rectangle 6"/>
          <p:cNvSpPr>
            <a:spLocks noChangeArrowheads="1"/>
          </p:cNvSpPr>
          <p:nvPr/>
        </p:nvSpPr>
        <p:spPr bwMode="auto">
          <a:xfrm>
            <a:off x="2689225" y="5050064"/>
            <a:ext cx="3733800" cy="14478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9" name="Text Box 7"/>
          <p:cNvSpPr txBox="1">
            <a:spLocks noChangeArrowheads="1"/>
          </p:cNvSpPr>
          <p:nvPr/>
        </p:nvSpPr>
        <p:spPr bwMode="auto">
          <a:xfrm>
            <a:off x="2689225" y="768350"/>
            <a:ext cx="488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charset="0"/>
              </a:rPr>
              <a:t>KL</a:t>
            </a:r>
          </a:p>
        </p:txBody>
      </p:sp>
      <p:sp>
        <p:nvSpPr>
          <p:cNvPr id="489480" name="Text Box 8"/>
          <p:cNvSpPr txBox="1">
            <a:spLocks noChangeArrowheads="1"/>
          </p:cNvSpPr>
          <p:nvPr/>
        </p:nvSpPr>
        <p:spPr bwMode="auto">
          <a:xfrm>
            <a:off x="2689225" y="1758950"/>
            <a:ext cx="793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charset="0"/>
              </a:rPr>
              <a:t>PMLa</a:t>
            </a:r>
          </a:p>
        </p:txBody>
      </p:sp>
      <p:sp>
        <p:nvSpPr>
          <p:cNvPr id="489481" name="Text Box 9"/>
          <p:cNvSpPr txBox="1">
            <a:spLocks noChangeArrowheads="1"/>
          </p:cNvSpPr>
          <p:nvPr/>
        </p:nvSpPr>
        <p:spPr bwMode="auto">
          <a:xfrm>
            <a:off x="2689225" y="2901950"/>
            <a:ext cx="80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charset="0"/>
              </a:rPr>
              <a:t>PMLb</a:t>
            </a:r>
          </a:p>
        </p:txBody>
      </p:sp>
      <p:sp>
        <p:nvSpPr>
          <p:cNvPr id="489482" name="Text Box 10"/>
          <p:cNvSpPr txBox="1">
            <a:spLocks noChangeArrowheads="1"/>
          </p:cNvSpPr>
          <p:nvPr/>
        </p:nvSpPr>
        <p:spPr bwMode="auto">
          <a:xfrm>
            <a:off x="2765425" y="4502150"/>
            <a:ext cx="793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charset="0"/>
              </a:rPr>
              <a:t>PMLc</a:t>
            </a:r>
          </a:p>
        </p:txBody>
      </p:sp>
      <p:sp>
        <p:nvSpPr>
          <p:cNvPr id="489483" name="Text Box 11"/>
          <p:cNvSpPr txBox="1">
            <a:spLocks noChangeArrowheads="1"/>
          </p:cNvSpPr>
          <p:nvPr/>
        </p:nvSpPr>
        <p:spPr bwMode="auto">
          <a:xfrm>
            <a:off x="2689225" y="5416550"/>
            <a:ext cx="641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charset="0"/>
              </a:rPr>
              <a:t>SAL</a:t>
            </a:r>
          </a:p>
        </p:txBody>
      </p:sp>
      <p:sp>
        <p:nvSpPr>
          <p:cNvPr id="489484" name="Rectangle 12"/>
          <p:cNvSpPr>
            <a:spLocks noChangeArrowheads="1"/>
          </p:cNvSpPr>
          <p:nvPr/>
        </p:nvSpPr>
        <p:spPr bwMode="auto">
          <a:xfrm>
            <a:off x="1546225" y="692150"/>
            <a:ext cx="51054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85" name="Text Box 13"/>
          <p:cNvSpPr txBox="1">
            <a:spLocks noChangeArrowheads="1"/>
          </p:cNvSpPr>
          <p:nvPr/>
        </p:nvSpPr>
        <p:spPr bwMode="auto">
          <a:xfrm>
            <a:off x="1682750" y="652463"/>
            <a:ext cx="717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bg2"/>
                </a:solidFill>
                <a:latin typeface="Arial" charset="0"/>
              </a:rPr>
              <a:t>Mind</a:t>
            </a:r>
          </a:p>
        </p:txBody>
      </p:sp>
      <p:sp>
        <p:nvSpPr>
          <p:cNvPr id="489486" name="Rectangle 14"/>
          <p:cNvSpPr>
            <a:spLocks noChangeArrowheads="1"/>
          </p:cNvSpPr>
          <p:nvPr/>
        </p:nvSpPr>
        <p:spPr bwMode="auto">
          <a:xfrm>
            <a:off x="1546225" y="1758950"/>
            <a:ext cx="5105400" cy="472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87" name="Text Box 15"/>
          <p:cNvSpPr txBox="1">
            <a:spLocks noChangeArrowheads="1"/>
          </p:cNvSpPr>
          <p:nvPr/>
        </p:nvSpPr>
        <p:spPr bwMode="auto">
          <a:xfrm>
            <a:off x="1682750" y="1719263"/>
            <a:ext cx="75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dirty="0">
                <a:solidFill>
                  <a:srgbClr val="FFC000"/>
                </a:solidFill>
                <a:latin typeface="Arial" charset="0"/>
              </a:rPr>
              <a:t>Body</a:t>
            </a:r>
          </a:p>
        </p:txBody>
      </p:sp>
      <p:sp>
        <p:nvSpPr>
          <p:cNvPr id="489488" name="Line 16"/>
          <p:cNvSpPr>
            <a:spLocks noChangeShapeType="1"/>
          </p:cNvSpPr>
          <p:nvPr/>
        </p:nvSpPr>
        <p:spPr bwMode="auto">
          <a:xfrm>
            <a:off x="487363" y="2901950"/>
            <a:ext cx="833755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89" name="Text Box 17"/>
          <p:cNvSpPr txBox="1">
            <a:spLocks noChangeArrowheads="1"/>
          </p:cNvSpPr>
          <p:nvPr/>
        </p:nvSpPr>
        <p:spPr bwMode="auto">
          <a:xfrm>
            <a:off x="7032625" y="1454150"/>
            <a:ext cx="17335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0" i="1">
                <a:latin typeface="Arial" charset="0"/>
              </a:rPr>
              <a:t>Independent</a:t>
            </a:r>
          </a:p>
          <a:p>
            <a:pPr algn="ctr" eaLnBrk="1" hangingPunct="1"/>
            <a:r>
              <a:rPr lang="en-US" sz="1800" b="0" i="1">
                <a:latin typeface="Arial" charset="0"/>
              </a:rPr>
              <a:t>of lower-body</a:t>
            </a:r>
          </a:p>
          <a:p>
            <a:pPr algn="ctr" eaLnBrk="1" hangingPunct="1"/>
            <a:r>
              <a:rPr lang="en-US" sz="1800" b="0" i="1">
                <a:latin typeface="Arial" charset="0"/>
              </a:rPr>
              <a:t>implementation</a:t>
            </a:r>
          </a:p>
        </p:txBody>
      </p:sp>
      <p:sp>
        <p:nvSpPr>
          <p:cNvPr id="489490" name="AutoShape 18"/>
          <p:cNvSpPr>
            <a:spLocks noChangeArrowheads="1"/>
          </p:cNvSpPr>
          <p:nvPr/>
        </p:nvSpPr>
        <p:spPr bwMode="auto">
          <a:xfrm>
            <a:off x="2994025" y="3740150"/>
            <a:ext cx="685800" cy="685800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91" name="AutoShape 19"/>
          <p:cNvSpPr>
            <a:spLocks noChangeArrowheads="1"/>
          </p:cNvSpPr>
          <p:nvPr/>
        </p:nvSpPr>
        <p:spPr bwMode="auto">
          <a:xfrm>
            <a:off x="3984625" y="3740150"/>
            <a:ext cx="685800" cy="685800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92" name="AutoShape 20"/>
          <p:cNvSpPr>
            <a:spLocks noChangeArrowheads="1"/>
          </p:cNvSpPr>
          <p:nvPr/>
        </p:nvSpPr>
        <p:spPr bwMode="auto">
          <a:xfrm>
            <a:off x="4931682" y="3725636"/>
            <a:ext cx="685800" cy="685800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93" name="Line 21"/>
          <p:cNvSpPr>
            <a:spLocks noChangeShapeType="1"/>
          </p:cNvSpPr>
          <p:nvPr/>
        </p:nvSpPr>
        <p:spPr bwMode="auto">
          <a:xfrm>
            <a:off x="4441825" y="465455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4" name="Line 22"/>
          <p:cNvSpPr>
            <a:spLocks noChangeShapeType="1"/>
          </p:cNvSpPr>
          <p:nvPr/>
        </p:nvSpPr>
        <p:spPr bwMode="auto">
          <a:xfrm>
            <a:off x="4441825" y="252095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5" name="Line 23"/>
          <p:cNvSpPr>
            <a:spLocks noChangeShapeType="1"/>
          </p:cNvSpPr>
          <p:nvPr/>
        </p:nvSpPr>
        <p:spPr bwMode="auto">
          <a:xfrm>
            <a:off x="4441825" y="145415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6" name="Line 24"/>
          <p:cNvSpPr>
            <a:spLocks noChangeShapeType="1"/>
          </p:cNvSpPr>
          <p:nvPr/>
        </p:nvSpPr>
        <p:spPr bwMode="auto">
          <a:xfrm>
            <a:off x="5794375" y="5568950"/>
            <a:ext cx="2590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7" name="Line 25"/>
          <p:cNvSpPr>
            <a:spLocks noChangeShapeType="1"/>
          </p:cNvSpPr>
          <p:nvPr/>
        </p:nvSpPr>
        <p:spPr bwMode="auto">
          <a:xfrm>
            <a:off x="5832475" y="5949950"/>
            <a:ext cx="2514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8" name="Line 26"/>
          <p:cNvSpPr>
            <a:spLocks noChangeShapeType="1"/>
          </p:cNvSpPr>
          <p:nvPr/>
        </p:nvSpPr>
        <p:spPr bwMode="auto">
          <a:xfrm>
            <a:off x="5832475" y="6330950"/>
            <a:ext cx="2514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9" name="Text Box 27"/>
          <p:cNvSpPr txBox="1">
            <a:spLocks noChangeArrowheads="1"/>
          </p:cNvSpPr>
          <p:nvPr/>
        </p:nvSpPr>
        <p:spPr bwMode="auto">
          <a:xfrm>
            <a:off x="6918325" y="5264150"/>
            <a:ext cx="984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b="0">
                <a:latin typeface="Arial" charset="0"/>
              </a:rPr>
              <a:t>Hearing</a:t>
            </a:r>
          </a:p>
        </p:txBody>
      </p:sp>
      <p:sp>
        <p:nvSpPr>
          <p:cNvPr id="489500" name="Text Box 28"/>
          <p:cNvSpPr txBox="1">
            <a:spLocks noChangeArrowheads="1"/>
          </p:cNvSpPr>
          <p:nvPr/>
        </p:nvSpPr>
        <p:spPr bwMode="auto">
          <a:xfrm>
            <a:off x="6988175" y="5645150"/>
            <a:ext cx="80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b="0">
                <a:latin typeface="Arial" charset="0"/>
              </a:rPr>
              <a:t>Vision</a:t>
            </a:r>
          </a:p>
        </p:txBody>
      </p:sp>
      <p:sp>
        <p:nvSpPr>
          <p:cNvPr id="489501" name="Text Box 29"/>
          <p:cNvSpPr txBox="1">
            <a:spLocks noChangeArrowheads="1"/>
          </p:cNvSpPr>
          <p:nvPr/>
        </p:nvSpPr>
        <p:spPr bwMode="auto">
          <a:xfrm>
            <a:off x="6956425" y="6026150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b="0">
                <a:latin typeface="Arial" charset="0"/>
              </a:rPr>
              <a:t>Motion</a:t>
            </a:r>
          </a:p>
        </p:txBody>
      </p:sp>
      <p:sp>
        <p:nvSpPr>
          <p:cNvPr id="489502" name="Line 30"/>
          <p:cNvSpPr>
            <a:spLocks noChangeShapeType="1"/>
          </p:cNvSpPr>
          <p:nvPr/>
        </p:nvSpPr>
        <p:spPr bwMode="auto">
          <a:xfrm>
            <a:off x="5794375" y="5187950"/>
            <a:ext cx="2590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503" name="Text Box 31"/>
          <p:cNvSpPr txBox="1">
            <a:spLocks noChangeArrowheads="1"/>
          </p:cNvSpPr>
          <p:nvPr/>
        </p:nvSpPr>
        <p:spPr bwMode="auto">
          <a:xfrm>
            <a:off x="6911975" y="4883150"/>
            <a:ext cx="958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b="0">
                <a:latin typeface="Arial" charset="0"/>
              </a:rPr>
              <a:t>Speech</a:t>
            </a:r>
          </a:p>
        </p:txBody>
      </p:sp>
      <p:sp>
        <p:nvSpPr>
          <p:cNvPr id="489504" name="Text Box 32"/>
          <p:cNvSpPr txBox="1">
            <a:spLocks noChangeArrowheads="1"/>
          </p:cNvSpPr>
          <p:nvPr/>
        </p:nvSpPr>
        <p:spPr bwMode="auto">
          <a:xfrm>
            <a:off x="8491538" y="4978400"/>
            <a:ext cx="4000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>
                <a:solidFill>
                  <a:srgbClr val="FF3300"/>
                </a:solidFill>
                <a:latin typeface="Arial" charset="0"/>
              </a:rPr>
              <a:t>W</a:t>
            </a:r>
          </a:p>
          <a:p>
            <a:pPr algn="ctr" eaLnBrk="1" hangingPunct="1"/>
            <a:r>
              <a:rPr lang="en-US" sz="1800">
                <a:solidFill>
                  <a:srgbClr val="FF3300"/>
                </a:solidFill>
                <a:latin typeface="Arial" charset="0"/>
              </a:rPr>
              <a:t>O</a:t>
            </a:r>
          </a:p>
          <a:p>
            <a:pPr algn="ctr" eaLnBrk="1" hangingPunct="1"/>
            <a:r>
              <a:rPr lang="en-US" sz="1800">
                <a:solidFill>
                  <a:srgbClr val="FF3300"/>
                </a:solidFill>
                <a:latin typeface="Arial" charset="0"/>
              </a:rPr>
              <a:t>R</a:t>
            </a:r>
          </a:p>
          <a:p>
            <a:pPr algn="ctr" eaLnBrk="1" hangingPunct="1"/>
            <a:r>
              <a:rPr lang="en-US" sz="1800">
                <a:solidFill>
                  <a:srgbClr val="FF3300"/>
                </a:solidFill>
                <a:latin typeface="Arial" charset="0"/>
              </a:rPr>
              <a:t>L</a:t>
            </a:r>
          </a:p>
          <a:p>
            <a:pPr algn="ctr" eaLnBrk="1" hangingPunct="1"/>
            <a:r>
              <a:rPr lang="en-US" sz="1800">
                <a:solidFill>
                  <a:srgbClr val="FF3300"/>
                </a:solidFill>
                <a:latin typeface="Arial" charset="0"/>
              </a:rPr>
              <a:t>D</a:t>
            </a:r>
          </a:p>
        </p:txBody>
      </p:sp>
      <p:sp>
        <p:nvSpPr>
          <p:cNvPr id="489505" name="Text Box 33"/>
          <p:cNvSpPr txBox="1">
            <a:spLocks noChangeArrowheads="1"/>
          </p:cNvSpPr>
          <p:nvPr/>
        </p:nvSpPr>
        <p:spPr bwMode="auto">
          <a:xfrm>
            <a:off x="3527425" y="3892550"/>
            <a:ext cx="1579563" cy="336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600" b="0">
                <a:latin typeface="Arial" charset="0"/>
              </a:rPr>
              <a:t> I/P s o c k e t s</a:t>
            </a:r>
          </a:p>
        </p:txBody>
      </p:sp>
      <p:sp>
        <p:nvSpPr>
          <p:cNvPr id="489506" name="Rectangle 34"/>
          <p:cNvSpPr>
            <a:spLocks noChangeArrowheads="1"/>
          </p:cNvSpPr>
          <p:nvPr/>
        </p:nvSpPr>
        <p:spPr bwMode="auto">
          <a:xfrm>
            <a:off x="1885950" y="185738"/>
            <a:ext cx="4724400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buClr>
                <a:schemeClr val="tx2"/>
              </a:buClr>
            </a:pPr>
            <a:r>
              <a:rPr lang="en-US" sz="3200" b="0" dirty="0" smtClean="0">
                <a:solidFill>
                  <a:srgbClr val="993300"/>
                </a:solidFill>
              </a:rPr>
              <a:t>GLAIR Architecture</a:t>
            </a:r>
            <a:endParaRPr lang="en-US" sz="3200" b="0" dirty="0">
              <a:solidFill>
                <a:srgbClr val="993300"/>
              </a:solidFill>
            </a:endParaRPr>
          </a:p>
        </p:txBody>
      </p:sp>
      <p:sp>
        <p:nvSpPr>
          <p:cNvPr id="489507" name="Text Box 35"/>
          <p:cNvSpPr txBox="1">
            <a:spLocks noChangeArrowheads="1"/>
          </p:cNvSpPr>
          <p:nvPr/>
        </p:nvSpPr>
        <p:spPr bwMode="auto">
          <a:xfrm>
            <a:off x="6996113" y="3217863"/>
            <a:ext cx="17335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0" i="1">
                <a:latin typeface="Arial" charset="0"/>
              </a:rPr>
              <a:t>Dependent</a:t>
            </a:r>
          </a:p>
          <a:p>
            <a:pPr algn="ctr" eaLnBrk="1" hangingPunct="1"/>
            <a:r>
              <a:rPr lang="en-US" sz="1800" b="0" i="1">
                <a:latin typeface="Arial" charset="0"/>
              </a:rPr>
              <a:t>on lower-body</a:t>
            </a:r>
          </a:p>
          <a:p>
            <a:pPr algn="ctr" eaLnBrk="1" hangingPunct="1"/>
            <a:r>
              <a:rPr lang="en-US" sz="1800" b="0" i="1">
                <a:latin typeface="Arial" charset="0"/>
              </a:rPr>
              <a:t>implementation</a:t>
            </a:r>
          </a:p>
        </p:txBody>
      </p:sp>
      <p:sp>
        <p:nvSpPr>
          <p:cNvPr id="489509" name="Line 37"/>
          <p:cNvSpPr>
            <a:spLocks noChangeShapeType="1"/>
          </p:cNvSpPr>
          <p:nvPr/>
        </p:nvSpPr>
        <p:spPr bwMode="auto">
          <a:xfrm>
            <a:off x="2466975" y="5283200"/>
            <a:ext cx="217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510" name="Line 38"/>
          <p:cNvSpPr>
            <a:spLocks noChangeShapeType="1"/>
          </p:cNvSpPr>
          <p:nvPr/>
        </p:nvSpPr>
        <p:spPr bwMode="auto">
          <a:xfrm>
            <a:off x="2584450" y="6096000"/>
            <a:ext cx="1000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511" name="Text Box 39"/>
          <p:cNvSpPr txBox="1">
            <a:spLocks noChangeArrowheads="1"/>
          </p:cNvSpPr>
          <p:nvPr/>
        </p:nvSpPr>
        <p:spPr bwMode="auto">
          <a:xfrm>
            <a:off x="895350" y="4832350"/>
            <a:ext cx="16573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b="0">
                <a:latin typeface="Arial" charset="0"/>
              </a:rPr>
              <a:t>Proprioception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Sensori</a:t>
            </a:r>
            <a:r>
              <a:rPr lang="en-US" dirty="0" smtClean="0"/>
              <a:t>-Actuator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Sensor and </a:t>
            </a:r>
            <a:r>
              <a:rPr lang="en-US" dirty="0" err="1" smtClean="0"/>
              <a:t>effector</a:t>
            </a:r>
            <a:r>
              <a:rPr lang="en-US" dirty="0" smtClean="0"/>
              <a:t> controllers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92240"/>
            <a:ext cx="1905000" cy="259080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5-Point Star 18"/>
          <p:cNvSpPr/>
          <p:nvPr/>
        </p:nvSpPr>
        <p:spPr bwMode="auto">
          <a:xfrm>
            <a:off x="7997371" y="5892799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Perceptuo</a:t>
            </a:r>
            <a:r>
              <a:rPr lang="en-US" dirty="0" smtClean="0"/>
              <a:t>-Motor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PMLa</a:t>
            </a:r>
            <a:endParaRPr lang="en-US" dirty="0" smtClean="0"/>
          </a:p>
          <a:p>
            <a:r>
              <a:rPr lang="en-US" dirty="0" err="1" smtClean="0"/>
              <a:t>PMLb</a:t>
            </a:r>
            <a:endParaRPr lang="en-US" dirty="0" smtClean="0"/>
          </a:p>
          <a:p>
            <a:r>
              <a:rPr lang="en-US" dirty="0" err="1" smtClean="0"/>
              <a:t>PMLc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FE0E8-D9C3-48CF-A64A-94852C71CE3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5-Point Star 18"/>
          <p:cNvSpPr/>
          <p:nvPr/>
        </p:nvSpPr>
        <p:spPr bwMode="auto">
          <a:xfrm>
            <a:off x="7997371" y="5515427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5-Point Star 19"/>
          <p:cNvSpPr/>
          <p:nvPr/>
        </p:nvSpPr>
        <p:spPr bwMode="auto">
          <a:xfrm>
            <a:off x="7997371" y="4695370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5-Point Star 20"/>
          <p:cNvSpPr/>
          <p:nvPr/>
        </p:nvSpPr>
        <p:spPr bwMode="auto">
          <a:xfrm>
            <a:off x="7997371" y="4223656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PMLc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Abstracts sensors &amp; effectors</a:t>
            </a:r>
          </a:p>
          <a:p>
            <a:r>
              <a:rPr lang="en-US" dirty="0" smtClean="0"/>
              <a:t>Body’s behavioral repertoire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92240"/>
            <a:ext cx="1905000" cy="259080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5-Point Star 24"/>
          <p:cNvSpPr/>
          <p:nvPr/>
        </p:nvSpPr>
        <p:spPr bwMode="auto">
          <a:xfrm>
            <a:off x="7997371" y="5500914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PMLb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752600"/>
            <a:ext cx="8461828" cy="4114800"/>
          </a:xfrm>
        </p:spPr>
        <p:txBody>
          <a:bodyPr/>
          <a:lstStyle/>
          <a:p>
            <a:r>
              <a:rPr lang="en-US" dirty="0" smtClean="0"/>
              <a:t>Translation &amp; Communication</a:t>
            </a:r>
          </a:p>
          <a:p>
            <a:pPr lvl="1"/>
            <a:r>
              <a:rPr lang="en-US" dirty="0" smtClean="0"/>
              <a:t>Between </a:t>
            </a:r>
            <a:r>
              <a:rPr lang="en-US" dirty="0" err="1" smtClean="0"/>
              <a:t>PMLa</a:t>
            </a:r>
            <a:r>
              <a:rPr lang="en-US" dirty="0" smtClean="0"/>
              <a:t> &amp; </a:t>
            </a:r>
            <a:r>
              <a:rPr lang="en-US" dirty="0" err="1" smtClean="0"/>
              <a:t>PMLc</a:t>
            </a:r>
            <a:endParaRPr lang="en-US" dirty="0" smtClean="0"/>
          </a:p>
          <a:p>
            <a:r>
              <a:rPr lang="en-US" dirty="0" smtClean="0"/>
              <a:t>Highest layer that knows body implementation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92240"/>
            <a:ext cx="1905000" cy="259080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5-Point Star 18"/>
          <p:cNvSpPr/>
          <p:nvPr/>
        </p:nvSpPr>
        <p:spPr bwMode="auto">
          <a:xfrm>
            <a:off x="7997371" y="4673599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PMLa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829" y="1404257"/>
            <a:ext cx="7772400" cy="4114800"/>
          </a:xfrm>
        </p:spPr>
        <p:txBody>
          <a:bodyPr/>
          <a:lstStyle/>
          <a:p>
            <a:r>
              <a:rPr lang="en-US" dirty="0" smtClean="0"/>
              <a:t>Grounds KL symbols</a:t>
            </a:r>
          </a:p>
          <a:p>
            <a:pPr lvl="1"/>
            <a:r>
              <a:rPr lang="en-US" dirty="0" smtClean="0"/>
              <a:t>Perceptual structures</a:t>
            </a:r>
          </a:p>
          <a:p>
            <a:pPr lvl="1"/>
            <a:r>
              <a:rPr lang="en-US" dirty="0" smtClean="0"/>
              <a:t>Implementation of primitive actions</a:t>
            </a:r>
          </a:p>
          <a:p>
            <a:r>
              <a:rPr lang="en-US" dirty="0" smtClean="0"/>
              <a:t>Registers for Embodiment &amp; </a:t>
            </a:r>
            <a:r>
              <a:rPr lang="en-US" dirty="0" err="1" smtClean="0"/>
              <a:t>Situatedness</a:t>
            </a:r>
            <a:endParaRPr lang="en-US" dirty="0" smtClean="0"/>
          </a:p>
          <a:p>
            <a:pPr lvl="1"/>
            <a:r>
              <a:rPr lang="en-US" dirty="0" smtClean="0"/>
              <a:t>Deictic Registers</a:t>
            </a:r>
          </a:p>
          <a:p>
            <a:pPr lvl="1"/>
            <a:r>
              <a:rPr lang="en-US" dirty="0" smtClean="0"/>
              <a:t>Modality Registers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77000"/>
            <a:ext cx="1905000" cy="259080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5-Point Star 12"/>
          <p:cNvSpPr/>
          <p:nvPr/>
        </p:nvSpPr>
        <p:spPr bwMode="auto">
          <a:xfrm>
            <a:off x="7997371" y="4223656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Knowledge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343" y="1132115"/>
            <a:ext cx="8109857" cy="5225142"/>
          </a:xfrm>
        </p:spPr>
        <p:txBody>
          <a:bodyPr/>
          <a:lstStyle/>
          <a:p>
            <a:r>
              <a:rPr lang="en-US" sz="2400" dirty="0" smtClean="0"/>
              <a:t>Implemented in SNePS</a:t>
            </a:r>
          </a:p>
          <a:p>
            <a:r>
              <a:rPr lang="en-US" sz="2400" dirty="0" smtClean="0"/>
              <a:t>Agent’s Beliefs</a:t>
            </a:r>
          </a:p>
          <a:p>
            <a:r>
              <a:rPr lang="en-US" sz="2400" dirty="0" smtClean="0"/>
              <a:t>Representations of conceived of entities</a:t>
            </a:r>
          </a:p>
          <a:p>
            <a:r>
              <a:rPr lang="en-US" sz="2400" dirty="0" smtClean="0"/>
              <a:t>Semantic Memory</a:t>
            </a:r>
          </a:p>
          <a:p>
            <a:r>
              <a:rPr lang="en-US" sz="2400" dirty="0" smtClean="0"/>
              <a:t>Episodic Memory</a:t>
            </a:r>
          </a:p>
          <a:p>
            <a:r>
              <a:rPr lang="en-US" sz="2400" dirty="0" smtClean="0"/>
              <a:t>Quantified &amp; conditional beliefs</a:t>
            </a:r>
          </a:p>
          <a:p>
            <a:r>
              <a:rPr lang="en-US" sz="2400" dirty="0" smtClean="0"/>
              <a:t>Plans for non-primitive acts</a:t>
            </a:r>
          </a:p>
          <a:p>
            <a:r>
              <a:rPr lang="en-US" sz="2400" dirty="0" smtClean="0"/>
              <a:t>Plans to achieve goals</a:t>
            </a:r>
          </a:p>
          <a:p>
            <a:r>
              <a:rPr lang="en-US" sz="2400" dirty="0" smtClean="0"/>
              <a:t>Beliefs re. preconditions &amp; effects of acts</a:t>
            </a:r>
          </a:p>
          <a:p>
            <a:r>
              <a:rPr lang="en-US" sz="2400" dirty="0" smtClean="0"/>
              <a:t>Policies: Conditions for performing acts</a:t>
            </a:r>
          </a:p>
          <a:p>
            <a:r>
              <a:rPr lang="en-US" sz="2400" dirty="0" smtClean="0"/>
              <a:t>Self-knowledge</a:t>
            </a:r>
          </a:p>
          <a:p>
            <a:r>
              <a:rPr lang="en-US" sz="2400" dirty="0" smtClean="0"/>
              <a:t>Meta-knowledge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432730"/>
            <a:ext cx="1905000" cy="333829"/>
          </a:xfrm>
        </p:spPr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44342"/>
            <a:ext cx="2895600" cy="261257"/>
          </a:xfrm>
        </p:spPr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02400"/>
            <a:ext cx="1905000" cy="203200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5-Point Star 18"/>
          <p:cNvSpPr/>
          <p:nvPr/>
        </p:nvSpPr>
        <p:spPr bwMode="auto">
          <a:xfrm>
            <a:off x="7997371" y="3686627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381000"/>
            <a:ext cx="7772400" cy="5547360"/>
          </a:xfrm>
        </p:spPr>
        <p:txBody>
          <a:bodyPr/>
          <a:lstStyle/>
          <a:p>
            <a:r>
              <a:rPr lang="en-US" dirty="0" smtClean="0"/>
              <a:t>GLAIR:</a:t>
            </a:r>
            <a:br>
              <a:rPr lang="en-US" dirty="0" smtClean="0"/>
            </a:br>
            <a:r>
              <a:rPr lang="en-US" dirty="0" smtClean="0"/>
              <a:t>Grounded Layered Architecture with Integrated Reasoning</a:t>
            </a:r>
            <a:br>
              <a:rPr lang="en-US" dirty="0" smtClean="0"/>
            </a:br>
            <a:r>
              <a:rPr lang="en-US" sz="4000" dirty="0" smtClean="0"/>
              <a:t>Focus of This Talk: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 smtClean="0"/>
              <a:t>Connecting</a:t>
            </a:r>
            <a:br>
              <a:rPr lang="en-US" sz="3200" dirty="0" smtClean="0"/>
            </a:br>
            <a:r>
              <a:rPr lang="en-US" sz="3200" dirty="0" smtClean="0"/>
              <a:t>Reasoning Mind</a:t>
            </a:r>
            <a:br>
              <a:rPr lang="en-US" sz="3200" dirty="0" smtClean="0"/>
            </a:br>
            <a:r>
              <a:rPr lang="en-US" sz="3200" dirty="0" smtClean="0"/>
              <a:t>with</a:t>
            </a:r>
            <a:br>
              <a:rPr lang="en-US" sz="3200" dirty="0" smtClean="0"/>
            </a:br>
            <a:r>
              <a:rPr lang="en-US" sz="3200" dirty="0" smtClean="0"/>
              <a:t>Acting/Sensing Body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FE0E8-D9C3-48CF-A64A-94852C71CE39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343" y="1752600"/>
            <a:ext cx="8461828" cy="4114800"/>
          </a:xfrm>
        </p:spPr>
        <p:txBody>
          <a:bodyPr/>
          <a:lstStyle/>
          <a:p>
            <a:r>
              <a:rPr lang="en-US" dirty="0" smtClean="0"/>
              <a:t>A KRR system</a:t>
            </a:r>
          </a:p>
          <a:p>
            <a:r>
              <a:rPr lang="en-US" dirty="0" smtClean="0"/>
              <a:t>Every non-atomic expression is simultaneously</a:t>
            </a:r>
          </a:p>
          <a:p>
            <a:pPr lvl="1"/>
            <a:r>
              <a:rPr lang="en-US" dirty="0" smtClean="0"/>
              <a:t>An expression of SNePS logic</a:t>
            </a:r>
          </a:p>
          <a:p>
            <a:pPr lvl="1"/>
            <a:r>
              <a:rPr lang="en-US" dirty="0" smtClean="0"/>
              <a:t>An </a:t>
            </a:r>
            <a:r>
              <a:rPr lang="en-US" dirty="0" err="1" smtClean="0"/>
              <a:t>assertional</a:t>
            </a:r>
            <a:r>
              <a:rPr lang="en-US" dirty="0" smtClean="0"/>
              <a:t> frame</a:t>
            </a:r>
          </a:p>
          <a:p>
            <a:pPr lvl="1"/>
            <a:r>
              <a:rPr lang="en-US" dirty="0" smtClean="0"/>
              <a:t>A propositional graph</a:t>
            </a:r>
          </a:p>
          <a:p>
            <a:r>
              <a:rPr lang="en-US" dirty="0" smtClean="0"/>
              <a:t>Every SNePS expression is a term</a:t>
            </a:r>
          </a:p>
          <a:p>
            <a:pPr lvl="1"/>
            <a:r>
              <a:rPr lang="en-US" dirty="0" smtClean="0"/>
              <a:t>Denoting a mental entity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FE0E8-D9C3-48CF-A64A-94852C71CE39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Ontology of Mental Entities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04686"/>
            <a:ext cx="8167914" cy="4934857"/>
          </a:xfrm>
        </p:spPr>
        <p:txBody>
          <a:bodyPr/>
          <a:lstStyle/>
          <a:p>
            <a:r>
              <a:rPr lang="en-US" dirty="0" smtClean="0"/>
              <a:t>Entity</a:t>
            </a:r>
          </a:p>
          <a:p>
            <a:pPr lvl="1"/>
            <a:r>
              <a:rPr lang="en-US" dirty="0" smtClean="0"/>
              <a:t>Proposition</a:t>
            </a:r>
          </a:p>
          <a:p>
            <a:pPr lvl="2">
              <a:buNone/>
            </a:pPr>
            <a:r>
              <a:rPr lang="en-US" i="1" dirty="0" smtClean="0"/>
              <a:t>Agent can believe it or its negation</a:t>
            </a:r>
          </a:p>
          <a:p>
            <a:pPr lvl="2">
              <a:buNone/>
            </a:pPr>
            <a:r>
              <a:rPr lang="en-US" i="1" dirty="0" smtClean="0"/>
              <a:t>Includes quantified &amp; conditional beliefs</a:t>
            </a:r>
          </a:p>
          <a:p>
            <a:pPr lvl="1"/>
            <a:r>
              <a:rPr lang="en-US" dirty="0" smtClean="0"/>
              <a:t>Act</a:t>
            </a:r>
          </a:p>
          <a:p>
            <a:pPr lvl="2">
              <a:buNone/>
            </a:pPr>
            <a:r>
              <a:rPr lang="en-US" i="1" dirty="0" smtClean="0"/>
              <a:t>Agent can perform it</a:t>
            </a:r>
          </a:p>
          <a:p>
            <a:pPr lvl="1"/>
            <a:r>
              <a:rPr lang="en-US" dirty="0" smtClean="0"/>
              <a:t>Policy</a:t>
            </a:r>
          </a:p>
          <a:p>
            <a:pPr lvl="2">
              <a:buNone/>
            </a:pPr>
            <a:r>
              <a:rPr lang="en-US" i="1" dirty="0" smtClean="0"/>
              <a:t>Condition-act rule agent can adopt</a:t>
            </a:r>
          </a:p>
          <a:p>
            <a:pPr lvl="1"/>
            <a:r>
              <a:rPr lang="en-US" dirty="0" smtClean="0"/>
              <a:t>Thing</a:t>
            </a:r>
          </a:p>
          <a:p>
            <a:pPr lvl="2">
              <a:buNone/>
            </a:pPr>
            <a:r>
              <a:rPr lang="en-US" i="1" dirty="0" smtClean="0"/>
              <a:t>Other entities: individuals, properties, times, etc.</a:t>
            </a:r>
            <a:endParaRPr lang="en-US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FE0E8-D9C3-48CF-A64A-94852C71CE39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Some GLAIR Robots, Hardware &amp; VR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Layers</a:t>
            </a:r>
            <a:br>
              <a:rPr lang="en-US" dirty="0" smtClean="0"/>
            </a:b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Symbol Grounding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Putting it Together: Two examples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FE0E8-D9C3-48CF-A64A-94852C71CE39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585027" y="6389913"/>
            <a:ext cx="1770743" cy="326572"/>
          </a:xfrm>
        </p:spPr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619125"/>
            <a:ext cx="7772400" cy="838200"/>
          </a:xfrm>
        </p:spPr>
        <p:txBody>
          <a:bodyPr/>
          <a:lstStyle/>
          <a:p>
            <a:r>
              <a:rPr lang="en-US"/>
              <a:t>Entities, Terms, Symbols, Objects</a:t>
            </a:r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8013" y="2403475"/>
            <a:ext cx="7977187" cy="3082925"/>
          </a:xfrm>
        </p:spPr>
        <p:txBody>
          <a:bodyPr/>
          <a:lstStyle/>
          <a:p>
            <a:r>
              <a:rPr lang="en-US" sz="2800" dirty="0" smtClean="0"/>
              <a:t>Agent’s </a:t>
            </a:r>
            <a:r>
              <a:rPr lang="en-US" sz="2800" dirty="0"/>
              <a:t>mental entity:  </a:t>
            </a:r>
            <a:r>
              <a:rPr lang="en-US" sz="2800" dirty="0">
                <a:solidFill>
                  <a:srgbClr val="FF0000"/>
                </a:solidFill>
              </a:rPr>
              <a:t>a person named Stu</a:t>
            </a:r>
          </a:p>
          <a:p>
            <a:endParaRPr lang="en-US" sz="2800" dirty="0"/>
          </a:p>
          <a:p>
            <a:r>
              <a:rPr lang="en-US" sz="2800" dirty="0"/>
              <a:t>SNePS term:  </a:t>
            </a:r>
            <a:r>
              <a:rPr lang="en-US" sz="2800" dirty="0" smtClean="0">
                <a:solidFill>
                  <a:srgbClr val="0070C0"/>
                </a:solidFill>
                <a:latin typeface="Arial" charset="0"/>
              </a:rPr>
              <a:t>b4</a:t>
            </a:r>
            <a:endParaRPr lang="en-US" sz="2800" dirty="0">
              <a:solidFill>
                <a:srgbClr val="0070C0"/>
              </a:solidFill>
              <a:latin typeface="Arial" charset="0"/>
            </a:endParaRPr>
          </a:p>
          <a:p>
            <a:endParaRPr lang="en-US" sz="2800" dirty="0">
              <a:solidFill>
                <a:srgbClr val="B3FFF1"/>
              </a:solidFill>
            </a:endParaRPr>
          </a:p>
          <a:p>
            <a:r>
              <a:rPr lang="en-US" sz="2800" dirty="0"/>
              <a:t>Object in world:</a:t>
            </a:r>
          </a:p>
        </p:txBody>
      </p:sp>
      <p:pic>
        <p:nvPicPr>
          <p:cNvPr id="295942" name="Picture 6" descr="Stu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709988" y="4308475"/>
            <a:ext cx="800100" cy="1457325"/>
          </a:xfrm>
          <a:noFill/>
          <a:ln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537959"/>
            <a:ext cx="1905000" cy="243839"/>
          </a:xfrm>
        </p:spPr>
        <p:txBody>
          <a:bodyPr/>
          <a:lstStyle/>
          <a:p>
            <a:fld id="{3768A136-B365-48D7-BB94-91EAAC4679A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7" name="Date Placeholder 19"/>
          <p:cNvSpPr txBox="1">
            <a:spLocks/>
          </p:cNvSpPr>
          <p:nvPr/>
        </p:nvSpPr>
        <p:spPr bwMode="auto">
          <a:xfrm>
            <a:off x="366486" y="6404428"/>
            <a:ext cx="1905000" cy="297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0" dirty="0" smtClean="0"/>
              <a:t>PCAR</a:t>
            </a:r>
            <a:r>
              <a:rPr lang="en-US" sz="1400" b="0" dirty="0" smtClean="0"/>
              <a:t>2010</a:t>
            </a:r>
            <a:endParaRPr lang="en-US" sz="1400" b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617686" y="6400799"/>
            <a:ext cx="1905000" cy="304801"/>
          </a:xfrm>
        </p:spPr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Alignment</a:t>
            </a:r>
          </a:p>
        </p:txBody>
      </p:sp>
      <p:sp>
        <p:nvSpPr>
          <p:cNvPr id="268293" name="Text Box 5"/>
          <p:cNvSpPr txBox="1">
            <a:spLocks noChangeArrowheads="1"/>
          </p:cNvSpPr>
          <p:nvPr/>
        </p:nvSpPr>
        <p:spPr bwMode="auto">
          <a:xfrm>
            <a:off x="365125" y="1390650"/>
            <a:ext cx="210987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B0F0"/>
                </a:solidFill>
              </a:rPr>
              <a:t>Mind (KL)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268294" name="Text Box 6"/>
          <p:cNvSpPr txBox="1">
            <a:spLocks noChangeArrowheads="1"/>
          </p:cNvSpPr>
          <p:nvPr/>
        </p:nvSpPr>
        <p:spPr bwMode="auto">
          <a:xfrm>
            <a:off x="414338" y="3133725"/>
            <a:ext cx="31511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8996E"/>
                </a:solidFill>
              </a:rPr>
              <a:t>Body (PML/SAL)</a:t>
            </a:r>
          </a:p>
        </p:txBody>
      </p:sp>
      <p:sp>
        <p:nvSpPr>
          <p:cNvPr id="268295" name="Text Box 7"/>
          <p:cNvSpPr txBox="1">
            <a:spLocks noChangeArrowheads="1"/>
          </p:cNvSpPr>
          <p:nvPr/>
        </p:nvSpPr>
        <p:spPr bwMode="auto">
          <a:xfrm>
            <a:off x="388938" y="5121275"/>
            <a:ext cx="1222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3300"/>
                </a:solidFill>
              </a:rPr>
              <a:t>World</a:t>
            </a:r>
          </a:p>
        </p:txBody>
      </p:sp>
      <p:sp>
        <p:nvSpPr>
          <p:cNvPr id="268296" name="Line 8"/>
          <p:cNvSpPr>
            <a:spLocks noChangeShapeType="1"/>
          </p:cNvSpPr>
          <p:nvPr/>
        </p:nvSpPr>
        <p:spPr bwMode="auto">
          <a:xfrm>
            <a:off x="404813" y="2606675"/>
            <a:ext cx="8364537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8297" name="Line 9"/>
          <p:cNvSpPr>
            <a:spLocks noChangeShapeType="1"/>
          </p:cNvSpPr>
          <p:nvPr/>
        </p:nvSpPr>
        <p:spPr bwMode="auto">
          <a:xfrm>
            <a:off x="404813" y="4389438"/>
            <a:ext cx="8364537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8298" name="Text Box 10"/>
          <p:cNvSpPr txBox="1">
            <a:spLocks noChangeArrowheads="1"/>
          </p:cNvSpPr>
          <p:nvPr/>
        </p:nvSpPr>
        <p:spPr bwMode="auto">
          <a:xfrm>
            <a:off x="5368925" y="1452563"/>
            <a:ext cx="170091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B0F0"/>
                </a:solidFill>
              </a:rPr>
              <a:t>KL term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268299" name="Text Box 11"/>
          <p:cNvSpPr txBox="1">
            <a:spLocks noChangeArrowheads="1"/>
          </p:cNvSpPr>
          <p:nvPr/>
        </p:nvSpPr>
        <p:spPr bwMode="auto">
          <a:xfrm>
            <a:off x="4984750" y="3095625"/>
            <a:ext cx="2543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8996E"/>
                </a:solidFill>
              </a:rPr>
              <a:t>PML structure</a:t>
            </a:r>
          </a:p>
        </p:txBody>
      </p:sp>
      <p:sp>
        <p:nvSpPr>
          <p:cNvPr id="268300" name="Text Box 12"/>
          <p:cNvSpPr txBox="1">
            <a:spLocks noChangeArrowheads="1"/>
          </p:cNvSpPr>
          <p:nvPr/>
        </p:nvSpPr>
        <p:spPr bwMode="auto">
          <a:xfrm>
            <a:off x="2271713" y="5121275"/>
            <a:ext cx="3503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3300"/>
                </a:solidFill>
              </a:rPr>
              <a:t>Object/Phenomenon</a:t>
            </a:r>
          </a:p>
        </p:txBody>
      </p:sp>
      <p:sp>
        <p:nvSpPr>
          <p:cNvPr id="268301" name="Line 13"/>
          <p:cNvSpPr>
            <a:spLocks noChangeShapeType="1"/>
          </p:cNvSpPr>
          <p:nvPr/>
        </p:nvSpPr>
        <p:spPr bwMode="auto">
          <a:xfrm>
            <a:off x="6256338" y="1989138"/>
            <a:ext cx="0" cy="1198562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8302" name="Line 14"/>
          <p:cNvSpPr>
            <a:spLocks noChangeShapeType="1"/>
          </p:cNvSpPr>
          <p:nvPr/>
        </p:nvSpPr>
        <p:spPr bwMode="auto">
          <a:xfrm flipH="1">
            <a:off x="3657600" y="3649663"/>
            <a:ext cx="2598738" cy="1517650"/>
          </a:xfrm>
          <a:prstGeom prst="line">
            <a:avLst/>
          </a:prstGeom>
          <a:noFill/>
          <a:ln w="57150">
            <a:pattFill prst="pct25">
              <a:fgClr>
                <a:srgbClr val="F8996E"/>
              </a:fgClr>
              <a:bgClr>
                <a:srgbClr val="FF0000"/>
              </a:bgClr>
            </a:patt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8303" name="Text Box 15"/>
          <p:cNvSpPr txBox="1">
            <a:spLocks noChangeArrowheads="1"/>
          </p:cNvSpPr>
          <p:nvPr/>
        </p:nvSpPr>
        <p:spPr bwMode="auto">
          <a:xfrm>
            <a:off x="6777038" y="5121275"/>
            <a:ext cx="12906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3300"/>
                </a:solidFill>
              </a:rPr>
              <a:t>Action</a:t>
            </a:r>
          </a:p>
        </p:txBody>
      </p:sp>
      <p:sp>
        <p:nvSpPr>
          <p:cNvPr id="268304" name="Line 16"/>
          <p:cNvSpPr>
            <a:spLocks noChangeShapeType="1"/>
          </p:cNvSpPr>
          <p:nvPr/>
        </p:nvSpPr>
        <p:spPr bwMode="auto">
          <a:xfrm>
            <a:off x="6278563" y="3684588"/>
            <a:ext cx="1162050" cy="1506537"/>
          </a:xfrm>
          <a:prstGeom prst="line">
            <a:avLst/>
          </a:prstGeom>
          <a:noFill/>
          <a:ln w="57150">
            <a:pattFill prst="pct25">
              <a:fgClr>
                <a:srgbClr val="F8996E"/>
              </a:fgClr>
              <a:bgClr>
                <a:srgbClr val="FF0000"/>
              </a:bgClr>
            </a:patt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>
          <a:xfrm>
            <a:off x="337457" y="6400799"/>
            <a:ext cx="1905000" cy="304801"/>
          </a:xfrm>
        </p:spPr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1905000" cy="304800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52" name="Line 16"/>
          <p:cNvSpPr>
            <a:spLocks noChangeShapeType="1"/>
          </p:cNvSpPr>
          <p:nvPr/>
        </p:nvSpPr>
        <p:spPr bwMode="auto">
          <a:xfrm flipH="1">
            <a:off x="2874963" y="3649663"/>
            <a:ext cx="2803525" cy="0"/>
          </a:xfrm>
          <a:prstGeom prst="line">
            <a:avLst/>
          </a:prstGeom>
          <a:noFill/>
          <a:ln w="76200">
            <a:pattFill prst="pct25">
              <a:fgClr>
                <a:srgbClr val="F8996E"/>
              </a:fgClr>
              <a:bgClr>
                <a:srgbClr val="FF0000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9750"/>
            <a:ext cx="7772400" cy="838200"/>
          </a:xfrm>
        </p:spPr>
        <p:txBody>
          <a:bodyPr/>
          <a:lstStyle/>
          <a:p>
            <a:r>
              <a:rPr lang="en-US" sz="4000"/>
              <a:t>World Objects</a:t>
            </a:r>
            <a:br>
              <a:rPr lang="en-US" sz="4000"/>
            </a:br>
            <a:r>
              <a:rPr lang="en-US" sz="4000"/>
              <a:t>to Feature Tuples</a:t>
            </a:r>
          </a:p>
        </p:txBody>
      </p:sp>
      <p:pic>
        <p:nvPicPr>
          <p:cNvPr id="270341" name="Picture 5" descr="Stu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786438" y="2687638"/>
            <a:ext cx="1912937" cy="3484562"/>
          </a:xfrm>
          <a:noFill/>
          <a:ln/>
        </p:spPr>
      </p:pic>
      <p:sp>
        <p:nvSpPr>
          <p:cNvPr id="270345" name="Text Box 9"/>
          <p:cNvSpPr txBox="1">
            <a:spLocks noChangeArrowheads="1"/>
          </p:cNvSpPr>
          <p:nvPr/>
        </p:nvSpPr>
        <p:spPr bwMode="auto">
          <a:xfrm>
            <a:off x="998538" y="2784475"/>
            <a:ext cx="1854200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8996E"/>
                </a:solidFill>
              </a:rPr>
              <a:t>&lt;Height,</a:t>
            </a:r>
          </a:p>
          <a:p>
            <a:r>
              <a:rPr lang="en-US" sz="3200">
                <a:solidFill>
                  <a:srgbClr val="F8996E"/>
                </a:solidFill>
              </a:rPr>
              <a:t>   Width,</a:t>
            </a:r>
          </a:p>
          <a:p>
            <a:r>
              <a:rPr lang="en-US" sz="3200">
                <a:solidFill>
                  <a:srgbClr val="F8996E"/>
                </a:solidFill>
              </a:rPr>
              <a:t>   Texture,</a:t>
            </a:r>
          </a:p>
          <a:p>
            <a:r>
              <a:rPr lang="en-US" sz="3200">
                <a:solidFill>
                  <a:srgbClr val="F8996E"/>
                </a:solidFill>
              </a:rPr>
              <a:t>        .</a:t>
            </a:r>
          </a:p>
          <a:p>
            <a:r>
              <a:rPr lang="en-US" sz="3200">
                <a:solidFill>
                  <a:srgbClr val="F8996E"/>
                </a:solidFill>
              </a:rPr>
              <a:t>        .</a:t>
            </a:r>
          </a:p>
          <a:p>
            <a:r>
              <a:rPr lang="en-US" sz="3200">
                <a:solidFill>
                  <a:srgbClr val="F8996E"/>
                </a:solidFill>
              </a:rPr>
              <a:t>        . &gt;</a:t>
            </a:r>
          </a:p>
        </p:txBody>
      </p:sp>
      <p:sp>
        <p:nvSpPr>
          <p:cNvPr id="270346" name="Text Box 10"/>
          <p:cNvSpPr txBox="1">
            <a:spLocks noChangeArrowheads="1"/>
          </p:cNvSpPr>
          <p:nvPr/>
        </p:nvSpPr>
        <p:spPr bwMode="auto">
          <a:xfrm>
            <a:off x="6469063" y="2019300"/>
            <a:ext cx="1171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FF3300"/>
                </a:solidFill>
              </a:rPr>
              <a:t>World</a:t>
            </a:r>
          </a:p>
        </p:txBody>
      </p:sp>
      <p:sp>
        <p:nvSpPr>
          <p:cNvPr id="270347" name="Text Box 11"/>
          <p:cNvSpPr txBox="1">
            <a:spLocks noChangeArrowheads="1"/>
          </p:cNvSpPr>
          <p:nvPr/>
        </p:nvSpPr>
        <p:spPr bwMode="auto">
          <a:xfrm>
            <a:off x="1081088" y="2019300"/>
            <a:ext cx="17637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F8996E"/>
                </a:solidFill>
              </a:rPr>
              <a:t>PML/SAL</a:t>
            </a:r>
          </a:p>
        </p:txBody>
      </p:sp>
      <p:sp>
        <p:nvSpPr>
          <p:cNvPr id="270348" name="Line 12"/>
          <p:cNvSpPr>
            <a:spLocks noChangeShapeType="1"/>
          </p:cNvSpPr>
          <p:nvPr/>
        </p:nvSpPr>
        <p:spPr bwMode="auto">
          <a:xfrm>
            <a:off x="4324350" y="1958975"/>
            <a:ext cx="0" cy="4252913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270349" name="Picture 13" descr="FevahrEyes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789363" y="3460750"/>
            <a:ext cx="1104900" cy="390525"/>
          </a:xfrm>
          <a:noFill/>
          <a:ln/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6553200" y="6492240"/>
            <a:ext cx="1905000" cy="228600"/>
          </a:xfrm>
        </p:spPr>
        <p:txBody>
          <a:bodyPr/>
          <a:lstStyle/>
          <a:p>
            <a:fld id="{DFAD68AB-C9BF-4472-B288-63F8906A9DF2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0"/>
          </p:nvPr>
        </p:nvSpPr>
        <p:spPr>
          <a:xfrm>
            <a:off x="3686629" y="6553200"/>
            <a:ext cx="1219200" cy="304800"/>
          </a:xfrm>
        </p:spPr>
        <p:txBody>
          <a:bodyPr/>
          <a:lstStyle/>
          <a:p>
            <a:r>
              <a:rPr lang="en-US" dirty="0" smtClean="0"/>
              <a:t>S. C. Shapiro</a:t>
            </a:r>
            <a:endParaRPr lang="en-US" dirty="0"/>
          </a:p>
        </p:txBody>
      </p:sp>
      <p:sp>
        <p:nvSpPr>
          <p:cNvPr id="15" name="Date Placeholder 15"/>
          <p:cNvSpPr txBox="1">
            <a:spLocks/>
          </p:cNvSpPr>
          <p:nvPr/>
        </p:nvSpPr>
        <p:spPr bwMode="auto">
          <a:xfrm>
            <a:off x="337457" y="6431279"/>
            <a:ext cx="19050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0" dirty="0" smtClean="0"/>
              <a:t>PCAR</a:t>
            </a:r>
            <a:r>
              <a:rPr lang="en-US" sz="1400" b="0" dirty="0" smtClean="0"/>
              <a:t>2010</a:t>
            </a:r>
            <a:endParaRPr lang="en-US" sz="1400" b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55638" y="493713"/>
            <a:ext cx="7772400" cy="1230312"/>
          </a:xfrm>
        </p:spPr>
        <p:txBody>
          <a:bodyPr/>
          <a:lstStyle/>
          <a:p>
            <a:r>
              <a:rPr lang="en-US" sz="4000" dirty="0"/>
              <a:t>Feature </a:t>
            </a:r>
            <a:r>
              <a:rPr lang="en-US" sz="4000" dirty="0" err="1"/>
              <a:t>Tuples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to KL Terms</a:t>
            </a:r>
          </a:p>
        </p:txBody>
      </p:sp>
      <p:sp>
        <p:nvSpPr>
          <p:cNvPr id="276485" name="Text Box 5"/>
          <p:cNvSpPr txBox="1">
            <a:spLocks noChangeArrowheads="1"/>
          </p:cNvSpPr>
          <p:nvPr/>
        </p:nvSpPr>
        <p:spPr bwMode="auto">
          <a:xfrm>
            <a:off x="6200775" y="2759075"/>
            <a:ext cx="1854200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8996E"/>
                </a:solidFill>
              </a:rPr>
              <a:t>&lt;Height,</a:t>
            </a:r>
          </a:p>
          <a:p>
            <a:r>
              <a:rPr lang="en-US" sz="3200">
                <a:solidFill>
                  <a:srgbClr val="F8996E"/>
                </a:solidFill>
              </a:rPr>
              <a:t>   Width,</a:t>
            </a:r>
          </a:p>
          <a:p>
            <a:r>
              <a:rPr lang="en-US" sz="3200">
                <a:solidFill>
                  <a:srgbClr val="F8996E"/>
                </a:solidFill>
              </a:rPr>
              <a:t>   Texture,</a:t>
            </a:r>
          </a:p>
          <a:p>
            <a:r>
              <a:rPr lang="en-US" sz="3200">
                <a:solidFill>
                  <a:srgbClr val="F8996E"/>
                </a:solidFill>
              </a:rPr>
              <a:t>        .</a:t>
            </a:r>
          </a:p>
          <a:p>
            <a:r>
              <a:rPr lang="en-US" sz="3200">
                <a:solidFill>
                  <a:srgbClr val="F8996E"/>
                </a:solidFill>
              </a:rPr>
              <a:t>        .</a:t>
            </a:r>
          </a:p>
          <a:p>
            <a:r>
              <a:rPr lang="en-US" sz="3200">
                <a:solidFill>
                  <a:srgbClr val="F8996E"/>
                </a:solidFill>
              </a:rPr>
              <a:t>        . &gt;</a:t>
            </a:r>
          </a:p>
        </p:txBody>
      </p:sp>
      <p:sp>
        <p:nvSpPr>
          <p:cNvPr id="276487" name="Text Box 7"/>
          <p:cNvSpPr txBox="1">
            <a:spLocks noChangeArrowheads="1"/>
          </p:cNvSpPr>
          <p:nvPr/>
        </p:nvSpPr>
        <p:spPr bwMode="auto">
          <a:xfrm>
            <a:off x="6257925" y="1811338"/>
            <a:ext cx="19907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u="sng">
                <a:solidFill>
                  <a:srgbClr val="F8996E"/>
                </a:solidFill>
              </a:rPr>
              <a:t>PML/SAL</a:t>
            </a:r>
          </a:p>
        </p:txBody>
      </p:sp>
      <p:sp>
        <p:nvSpPr>
          <p:cNvPr id="276488" name="Line 8"/>
          <p:cNvSpPr>
            <a:spLocks noChangeShapeType="1"/>
          </p:cNvSpPr>
          <p:nvPr/>
        </p:nvSpPr>
        <p:spPr bwMode="auto">
          <a:xfrm>
            <a:off x="4941888" y="2008188"/>
            <a:ext cx="0" cy="4252912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491" name="Text Box 11"/>
          <p:cNvSpPr txBox="1">
            <a:spLocks noChangeArrowheads="1"/>
          </p:cNvSpPr>
          <p:nvPr/>
        </p:nvSpPr>
        <p:spPr bwMode="auto">
          <a:xfrm>
            <a:off x="1514475" y="1811338"/>
            <a:ext cx="7715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u="sng" dirty="0">
                <a:solidFill>
                  <a:srgbClr val="00B0F0"/>
                </a:solidFill>
              </a:rPr>
              <a:t>KL</a:t>
            </a:r>
          </a:p>
        </p:txBody>
      </p:sp>
      <p:sp>
        <p:nvSpPr>
          <p:cNvPr id="276492" name="Text Box 12"/>
          <p:cNvSpPr txBox="1">
            <a:spLocks noChangeArrowheads="1"/>
          </p:cNvSpPr>
          <p:nvPr/>
        </p:nvSpPr>
        <p:spPr bwMode="auto">
          <a:xfrm>
            <a:off x="352425" y="2552700"/>
            <a:ext cx="393627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00B0F0"/>
                </a:solidFill>
              </a:rPr>
              <a:t>ProperName</a:t>
            </a:r>
            <a:r>
              <a:rPr lang="en-US" sz="3200" dirty="0" smtClean="0">
                <a:solidFill>
                  <a:srgbClr val="00B0F0"/>
                </a:solidFill>
              </a:rPr>
              <a:t>(b4</a:t>
            </a:r>
            <a:r>
              <a:rPr lang="en-US" sz="3200" dirty="0">
                <a:solidFill>
                  <a:srgbClr val="00B0F0"/>
                </a:solidFill>
              </a:rPr>
              <a:t>, Stu)</a:t>
            </a:r>
          </a:p>
        </p:txBody>
      </p:sp>
      <p:sp>
        <p:nvSpPr>
          <p:cNvPr id="276508" name="Freeform 28"/>
          <p:cNvSpPr>
            <a:spLocks/>
          </p:cNvSpPr>
          <p:nvPr/>
        </p:nvSpPr>
        <p:spPr bwMode="auto">
          <a:xfrm>
            <a:off x="2940050" y="3162300"/>
            <a:ext cx="3176588" cy="495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12"/>
              </a:cxn>
              <a:cxn ang="0">
                <a:pos x="2016" y="304"/>
              </a:cxn>
            </a:cxnLst>
            <a:rect l="0" t="0" r="r" b="b"/>
            <a:pathLst>
              <a:path w="2016" h="312">
                <a:moveTo>
                  <a:pt x="0" y="0"/>
                </a:moveTo>
                <a:lnTo>
                  <a:pt x="0" y="312"/>
                </a:lnTo>
                <a:lnTo>
                  <a:pt x="2016" y="304"/>
                </a:lnTo>
              </a:path>
            </a:pathLst>
          </a:custGeom>
          <a:noFill/>
          <a:ln w="57150" cap="flat" cmpd="sng">
            <a:pattFill prst="trellis">
              <a:fgClr>
                <a:srgbClr val="B3FFF1"/>
              </a:fgClr>
              <a:bgClr>
                <a:srgbClr val="F8996E"/>
              </a:bgClr>
            </a:patt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09" name="Text Box 29"/>
          <p:cNvSpPr txBox="1">
            <a:spLocks noChangeArrowheads="1"/>
          </p:cNvSpPr>
          <p:nvPr/>
        </p:nvSpPr>
        <p:spPr bwMode="auto">
          <a:xfrm>
            <a:off x="3486150" y="3670300"/>
            <a:ext cx="1485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C0C0"/>
                </a:solidFill>
              </a:rPr>
              <a:t>Alignment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46F6-0C04-4E8D-BAAD-588806F37E13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55638" y="493713"/>
            <a:ext cx="7772400" cy="1230312"/>
          </a:xfrm>
        </p:spPr>
        <p:txBody>
          <a:bodyPr/>
          <a:lstStyle/>
          <a:p>
            <a:r>
              <a:rPr lang="en-US" dirty="0"/>
              <a:t>Incomplete PML-Descriptions</a:t>
            </a:r>
          </a:p>
        </p:txBody>
      </p:sp>
      <p:sp>
        <p:nvSpPr>
          <p:cNvPr id="277507" name="Text Box 3"/>
          <p:cNvSpPr txBox="1">
            <a:spLocks noChangeArrowheads="1"/>
          </p:cNvSpPr>
          <p:nvPr/>
        </p:nvSpPr>
        <p:spPr bwMode="auto">
          <a:xfrm>
            <a:off x="6426200" y="2759075"/>
            <a:ext cx="1620838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8996E"/>
                </a:solidFill>
              </a:rPr>
              <a:t>&lt;Height,</a:t>
            </a:r>
          </a:p>
          <a:p>
            <a:r>
              <a:rPr lang="en-US" sz="3200">
                <a:solidFill>
                  <a:srgbClr val="F8996E"/>
                </a:solidFill>
              </a:rPr>
              <a:t>      nil,</a:t>
            </a:r>
          </a:p>
          <a:p>
            <a:r>
              <a:rPr lang="en-US" sz="3200">
                <a:solidFill>
                  <a:srgbClr val="F8996E"/>
                </a:solidFill>
              </a:rPr>
              <a:t>      nil,</a:t>
            </a:r>
          </a:p>
          <a:p>
            <a:r>
              <a:rPr lang="en-US" sz="3200">
                <a:solidFill>
                  <a:srgbClr val="F8996E"/>
                </a:solidFill>
              </a:rPr>
              <a:t>        .</a:t>
            </a:r>
          </a:p>
          <a:p>
            <a:r>
              <a:rPr lang="en-US" sz="3200">
                <a:solidFill>
                  <a:srgbClr val="F8996E"/>
                </a:solidFill>
              </a:rPr>
              <a:t>        .</a:t>
            </a:r>
          </a:p>
          <a:p>
            <a:r>
              <a:rPr lang="en-US" sz="3200">
                <a:solidFill>
                  <a:srgbClr val="F8996E"/>
                </a:solidFill>
              </a:rPr>
              <a:t>        . &gt;</a:t>
            </a:r>
          </a:p>
        </p:txBody>
      </p:sp>
      <p:sp>
        <p:nvSpPr>
          <p:cNvPr id="277508" name="Text Box 4"/>
          <p:cNvSpPr txBox="1">
            <a:spLocks noChangeArrowheads="1"/>
          </p:cNvSpPr>
          <p:nvPr/>
        </p:nvSpPr>
        <p:spPr bwMode="auto">
          <a:xfrm>
            <a:off x="6229350" y="1773238"/>
            <a:ext cx="19907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u="sng">
                <a:solidFill>
                  <a:srgbClr val="F8996E"/>
                </a:solidFill>
              </a:rPr>
              <a:t>PML/SAL</a:t>
            </a:r>
          </a:p>
        </p:txBody>
      </p:sp>
      <p:sp>
        <p:nvSpPr>
          <p:cNvPr id="277509" name="Line 5"/>
          <p:cNvSpPr>
            <a:spLocks noChangeShapeType="1"/>
          </p:cNvSpPr>
          <p:nvPr/>
        </p:nvSpPr>
        <p:spPr bwMode="auto">
          <a:xfrm>
            <a:off x="4941888" y="2008188"/>
            <a:ext cx="0" cy="4252912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510" name="Text Box 6"/>
          <p:cNvSpPr txBox="1">
            <a:spLocks noChangeArrowheads="1"/>
          </p:cNvSpPr>
          <p:nvPr/>
        </p:nvSpPr>
        <p:spPr bwMode="auto">
          <a:xfrm>
            <a:off x="1646238" y="1773238"/>
            <a:ext cx="7715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u="sng" dirty="0">
                <a:solidFill>
                  <a:srgbClr val="00B0F0"/>
                </a:solidFill>
              </a:rPr>
              <a:t>KL</a:t>
            </a:r>
          </a:p>
        </p:txBody>
      </p:sp>
      <p:sp>
        <p:nvSpPr>
          <p:cNvPr id="277511" name="Text Box 7"/>
          <p:cNvSpPr txBox="1">
            <a:spLocks noChangeArrowheads="1"/>
          </p:cNvSpPr>
          <p:nvPr/>
        </p:nvSpPr>
        <p:spPr bwMode="auto">
          <a:xfrm>
            <a:off x="587375" y="2565400"/>
            <a:ext cx="291778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B0F0"/>
                </a:solidFill>
              </a:rPr>
              <a:t>Height(b4</a:t>
            </a:r>
            <a:r>
              <a:rPr lang="en-US" sz="3200" dirty="0">
                <a:solidFill>
                  <a:srgbClr val="00B0F0"/>
                </a:solidFill>
              </a:rPr>
              <a:t>, </a:t>
            </a:r>
            <a:r>
              <a:rPr lang="en-US" sz="3200" dirty="0" smtClean="0">
                <a:solidFill>
                  <a:srgbClr val="00B0F0"/>
                </a:solidFill>
              </a:rPr>
              <a:t>b12</a:t>
            </a:r>
            <a:r>
              <a:rPr lang="en-US" sz="3200" dirty="0">
                <a:solidFill>
                  <a:srgbClr val="00B0F0"/>
                </a:solidFill>
              </a:rPr>
              <a:t>)</a:t>
            </a:r>
          </a:p>
        </p:txBody>
      </p:sp>
      <p:sp>
        <p:nvSpPr>
          <p:cNvPr id="277512" name="Freeform 8"/>
          <p:cNvSpPr>
            <a:spLocks/>
          </p:cNvSpPr>
          <p:nvPr/>
        </p:nvSpPr>
        <p:spPr bwMode="auto">
          <a:xfrm>
            <a:off x="2903538" y="3162300"/>
            <a:ext cx="3213100" cy="495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12"/>
              </a:cxn>
              <a:cxn ang="0">
                <a:pos x="2016" y="304"/>
              </a:cxn>
            </a:cxnLst>
            <a:rect l="0" t="0" r="r" b="b"/>
            <a:pathLst>
              <a:path w="2016" h="312">
                <a:moveTo>
                  <a:pt x="0" y="0"/>
                </a:moveTo>
                <a:lnTo>
                  <a:pt x="0" y="312"/>
                </a:lnTo>
                <a:lnTo>
                  <a:pt x="2016" y="304"/>
                </a:lnTo>
              </a:path>
            </a:pathLst>
          </a:custGeom>
          <a:noFill/>
          <a:ln w="57150" cap="flat" cmpd="sng">
            <a:pattFill prst="trellis">
              <a:fgClr>
                <a:srgbClr val="B3FFF1"/>
              </a:fgClr>
              <a:bgClr>
                <a:srgbClr val="F8996E"/>
              </a:bgClr>
            </a:patt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46F6-0C04-4E8D-BAAD-588806F37E13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30238" y="220663"/>
            <a:ext cx="7772400" cy="1230312"/>
          </a:xfrm>
        </p:spPr>
        <p:txBody>
          <a:bodyPr/>
          <a:lstStyle/>
          <a:p>
            <a:r>
              <a:rPr lang="en-US" dirty="0"/>
              <a:t>Unifying PML-Descriptions</a:t>
            </a:r>
          </a:p>
        </p:txBody>
      </p:sp>
      <p:sp>
        <p:nvSpPr>
          <p:cNvPr id="278531" name="Text Box 3"/>
          <p:cNvSpPr txBox="1">
            <a:spLocks noChangeArrowheads="1"/>
          </p:cNvSpPr>
          <p:nvPr/>
        </p:nvSpPr>
        <p:spPr bwMode="auto">
          <a:xfrm>
            <a:off x="5854700" y="2387600"/>
            <a:ext cx="271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8996E"/>
                </a:solidFill>
              </a:rPr>
              <a:t>&lt;x, nil, nil, ... &gt;</a:t>
            </a:r>
          </a:p>
        </p:txBody>
      </p:sp>
      <p:sp>
        <p:nvSpPr>
          <p:cNvPr id="278532" name="Text Box 4"/>
          <p:cNvSpPr txBox="1">
            <a:spLocks noChangeArrowheads="1"/>
          </p:cNvSpPr>
          <p:nvPr/>
        </p:nvSpPr>
        <p:spPr bwMode="auto">
          <a:xfrm>
            <a:off x="6196013" y="1652588"/>
            <a:ext cx="17637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F8996E"/>
                </a:solidFill>
              </a:rPr>
              <a:t>PML/SAL</a:t>
            </a:r>
          </a:p>
        </p:txBody>
      </p:sp>
      <p:sp>
        <p:nvSpPr>
          <p:cNvPr id="278533" name="Line 5"/>
          <p:cNvSpPr>
            <a:spLocks noChangeShapeType="1"/>
          </p:cNvSpPr>
          <p:nvPr/>
        </p:nvSpPr>
        <p:spPr bwMode="auto">
          <a:xfrm>
            <a:off x="4941888" y="2008188"/>
            <a:ext cx="0" cy="4252912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34" name="Text Box 6"/>
          <p:cNvSpPr txBox="1">
            <a:spLocks noChangeArrowheads="1"/>
          </p:cNvSpPr>
          <p:nvPr/>
        </p:nvSpPr>
        <p:spPr bwMode="auto">
          <a:xfrm>
            <a:off x="1885950" y="1654175"/>
            <a:ext cx="6969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 dirty="0">
                <a:solidFill>
                  <a:srgbClr val="00B0F0"/>
                </a:solidFill>
              </a:rPr>
              <a:t>KL</a:t>
            </a:r>
          </a:p>
        </p:txBody>
      </p:sp>
      <p:sp>
        <p:nvSpPr>
          <p:cNvPr id="278537" name="Text Box 9"/>
          <p:cNvSpPr txBox="1">
            <a:spLocks noChangeArrowheads="1"/>
          </p:cNvSpPr>
          <p:nvPr/>
        </p:nvSpPr>
        <p:spPr bwMode="auto">
          <a:xfrm>
            <a:off x="1712913" y="2449513"/>
            <a:ext cx="5838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b20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78538" name="Text Box 10"/>
          <p:cNvSpPr txBox="1">
            <a:spLocks noChangeArrowheads="1"/>
          </p:cNvSpPr>
          <p:nvPr/>
        </p:nvSpPr>
        <p:spPr bwMode="auto">
          <a:xfrm>
            <a:off x="3473450" y="3195638"/>
            <a:ext cx="5838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b30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78539" name="Text Box 11"/>
          <p:cNvSpPr txBox="1">
            <a:spLocks noChangeArrowheads="1"/>
          </p:cNvSpPr>
          <p:nvPr/>
        </p:nvSpPr>
        <p:spPr bwMode="auto">
          <a:xfrm>
            <a:off x="3476625" y="4448175"/>
            <a:ext cx="5838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b31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78540" name="Text Box 12"/>
          <p:cNvSpPr txBox="1">
            <a:spLocks noChangeArrowheads="1"/>
          </p:cNvSpPr>
          <p:nvPr/>
        </p:nvSpPr>
        <p:spPr bwMode="auto">
          <a:xfrm>
            <a:off x="1773238" y="5516563"/>
            <a:ext cx="4555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b6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78541" name="Line 13"/>
          <p:cNvSpPr>
            <a:spLocks noChangeShapeType="1"/>
          </p:cNvSpPr>
          <p:nvPr/>
        </p:nvSpPr>
        <p:spPr bwMode="auto">
          <a:xfrm flipV="1">
            <a:off x="1989138" y="2941638"/>
            <a:ext cx="0" cy="2619375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42" name="Line 14"/>
          <p:cNvSpPr>
            <a:spLocks noChangeShapeType="1"/>
          </p:cNvSpPr>
          <p:nvPr/>
        </p:nvSpPr>
        <p:spPr bwMode="auto">
          <a:xfrm flipV="1">
            <a:off x="1976438" y="3608388"/>
            <a:ext cx="1533525" cy="1928812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43" name="Line 15"/>
          <p:cNvSpPr>
            <a:spLocks noChangeShapeType="1"/>
          </p:cNvSpPr>
          <p:nvPr/>
        </p:nvSpPr>
        <p:spPr bwMode="auto">
          <a:xfrm flipV="1">
            <a:off x="2001838" y="4733925"/>
            <a:ext cx="1484312" cy="801688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44" name="Line 16"/>
          <p:cNvSpPr>
            <a:spLocks noChangeShapeType="1"/>
          </p:cNvSpPr>
          <p:nvPr/>
        </p:nvSpPr>
        <p:spPr bwMode="auto">
          <a:xfrm>
            <a:off x="2422525" y="2678113"/>
            <a:ext cx="3348038" cy="0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8545" name="Text Box 17"/>
          <p:cNvSpPr txBox="1">
            <a:spLocks noChangeArrowheads="1"/>
          </p:cNvSpPr>
          <p:nvPr/>
        </p:nvSpPr>
        <p:spPr bwMode="auto">
          <a:xfrm>
            <a:off x="5854700" y="3133725"/>
            <a:ext cx="271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8996E"/>
                </a:solidFill>
              </a:rPr>
              <a:t>&lt;nil, y, nil, ... &gt;</a:t>
            </a:r>
          </a:p>
        </p:txBody>
      </p:sp>
      <p:sp>
        <p:nvSpPr>
          <p:cNvPr id="278546" name="Text Box 18"/>
          <p:cNvSpPr txBox="1">
            <a:spLocks noChangeArrowheads="1"/>
          </p:cNvSpPr>
          <p:nvPr/>
        </p:nvSpPr>
        <p:spPr bwMode="auto">
          <a:xfrm>
            <a:off x="5865813" y="4386263"/>
            <a:ext cx="2695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8996E"/>
                </a:solidFill>
              </a:rPr>
              <a:t>&lt;nil, nil, z, ... &gt;</a:t>
            </a:r>
          </a:p>
        </p:txBody>
      </p:sp>
      <p:sp>
        <p:nvSpPr>
          <p:cNvPr id="278547" name="Line 19"/>
          <p:cNvSpPr>
            <a:spLocks noChangeShapeType="1"/>
          </p:cNvSpPr>
          <p:nvPr/>
        </p:nvSpPr>
        <p:spPr bwMode="auto">
          <a:xfrm>
            <a:off x="4219575" y="3424238"/>
            <a:ext cx="1630363" cy="0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8548" name="Line 20"/>
          <p:cNvSpPr>
            <a:spLocks noChangeShapeType="1"/>
          </p:cNvSpPr>
          <p:nvPr/>
        </p:nvSpPr>
        <p:spPr bwMode="auto">
          <a:xfrm>
            <a:off x="4175125" y="4676775"/>
            <a:ext cx="1630363" cy="0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8549" name="Text Box 21"/>
          <p:cNvSpPr txBox="1">
            <a:spLocks noChangeArrowheads="1"/>
          </p:cNvSpPr>
          <p:nvPr/>
        </p:nvSpPr>
        <p:spPr bwMode="auto">
          <a:xfrm>
            <a:off x="6091238" y="5492750"/>
            <a:ext cx="2244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8996E"/>
                </a:solidFill>
              </a:rPr>
              <a:t>&lt;x, y, z, ... &gt;</a:t>
            </a:r>
          </a:p>
        </p:txBody>
      </p:sp>
      <p:sp>
        <p:nvSpPr>
          <p:cNvPr id="278550" name="Line 22"/>
          <p:cNvSpPr>
            <a:spLocks noChangeShapeType="1"/>
          </p:cNvSpPr>
          <p:nvPr/>
        </p:nvSpPr>
        <p:spPr bwMode="auto">
          <a:xfrm>
            <a:off x="5708650" y="5227638"/>
            <a:ext cx="2928938" cy="0"/>
          </a:xfrm>
          <a:prstGeom prst="line">
            <a:avLst/>
          </a:prstGeom>
          <a:noFill/>
          <a:ln w="19050">
            <a:solidFill>
              <a:srgbClr val="F8996E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51" name="Text Box 23"/>
          <p:cNvSpPr txBox="1">
            <a:spLocks noChangeArrowheads="1"/>
          </p:cNvSpPr>
          <p:nvPr/>
        </p:nvSpPr>
        <p:spPr bwMode="auto">
          <a:xfrm>
            <a:off x="1724025" y="3922713"/>
            <a:ext cx="511679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Isa</a:t>
            </a:r>
          </a:p>
        </p:txBody>
      </p:sp>
      <p:sp>
        <p:nvSpPr>
          <p:cNvPr id="278553" name="Text Box 25"/>
          <p:cNvSpPr txBox="1">
            <a:spLocks noChangeArrowheads="1"/>
          </p:cNvSpPr>
          <p:nvPr/>
        </p:nvSpPr>
        <p:spPr bwMode="auto">
          <a:xfrm>
            <a:off x="2646363" y="4908550"/>
            <a:ext cx="721864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Prop</a:t>
            </a:r>
          </a:p>
        </p:txBody>
      </p:sp>
      <p:sp>
        <p:nvSpPr>
          <p:cNvPr id="278554" name="Text Box 26"/>
          <p:cNvSpPr txBox="1">
            <a:spLocks noChangeArrowheads="1"/>
          </p:cNvSpPr>
          <p:nvPr/>
        </p:nvSpPr>
        <p:spPr bwMode="auto">
          <a:xfrm>
            <a:off x="2576513" y="3787775"/>
            <a:ext cx="721864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Prop</a:t>
            </a:r>
          </a:p>
        </p:txBody>
      </p:sp>
      <p:sp>
        <p:nvSpPr>
          <p:cNvPr id="278555" name="Line 27"/>
          <p:cNvSpPr>
            <a:spLocks noChangeShapeType="1"/>
          </p:cNvSpPr>
          <p:nvPr/>
        </p:nvSpPr>
        <p:spPr bwMode="auto">
          <a:xfrm>
            <a:off x="2387600" y="5783263"/>
            <a:ext cx="3582988" cy="0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46F6-0C04-4E8D-BAAD-588806F37E13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Deictic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For being situated in the world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</a:rPr>
              <a:t>PML registers </a:t>
            </a:r>
            <a:r>
              <a:rPr lang="en-US" dirty="0" smtClean="0"/>
              <a:t>hold </a:t>
            </a:r>
            <a:r>
              <a:rPr lang="en-US" dirty="0" smtClean="0">
                <a:solidFill>
                  <a:srgbClr val="00B0F0"/>
                </a:solidFill>
              </a:rPr>
              <a:t>KL terms</a:t>
            </a:r>
          </a:p>
          <a:p>
            <a:pPr lvl="1">
              <a:buNone/>
            </a:pPr>
            <a:r>
              <a:rPr lang="en-US" dirty="0" smtClean="0">
                <a:solidFill>
                  <a:srgbClr val="FFC000"/>
                </a:solidFill>
              </a:rPr>
              <a:t>I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term denoting agent</a:t>
            </a:r>
          </a:p>
          <a:p>
            <a:pPr lvl="1">
              <a:buNone/>
            </a:pPr>
            <a:r>
              <a:rPr lang="en-US" dirty="0" smtClean="0">
                <a:solidFill>
                  <a:srgbClr val="FFC000"/>
                </a:solidFill>
              </a:rPr>
              <a:t>YOU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term denoting dialogue partner</a:t>
            </a:r>
          </a:p>
          <a:p>
            <a:pPr lvl="1">
              <a:buNone/>
            </a:pPr>
            <a:r>
              <a:rPr lang="en-US" dirty="0" smtClean="0">
                <a:solidFill>
                  <a:srgbClr val="FFC000"/>
                </a:solidFill>
              </a:rPr>
              <a:t>NOW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term denoting current time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FE0E8-D9C3-48CF-A64A-94852C71CE39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</a:t>
            </a:r>
            <a:r>
              <a:rPr lang="en-US" dirty="0"/>
              <a:t>. C. Shapiro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F382-C2E1-448F-B37A-1E5D368B663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>
          <a:xfrm>
            <a:off x="741363" y="198438"/>
            <a:ext cx="7772400" cy="693737"/>
          </a:xfrm>
        </p:spPr>
        <p:txBody>
          <a:bodyPr/>
          <a:lstStyle/>
          <a:p>
            <a:pPr>
              <a:buClr>
                <a:schemeClr val="tx2"/>
              </a:buClr>
            </a:pPr>
            <a:r>
              <a:rPr lang="en-US" sz="4000"/>
              <a:t>Motivations</a:t>
            </a:r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1713" y="930275"/>
            <a:ext cx="7396162" cy="5189538"/>
          </a:xfrm>
        </p:spPr>
        <p:txBody>
          <a:bodyPr/>
          <a:lstStyle/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800" dirty="0"/>
              <a:t>Add acting and sensing to a reasoning agent.</a:t>
            </a:r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 smtClean="0"/>
              <a:t>First person reasoning; on-line acting &amp; sensing.</a:t>
            </a:r>
            <a:endParaRPr lang="en-US" sz="2400" dirty="0"/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800" dirty="0"/>
              <a:t>Layers</a:t>
            </a:r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/>
              <a:t>Motivated by mind/body connections/distinctions.</a:t>
            </a:r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/>
              <a:t>Let same mind be plugged into different bodies.</a:t>
            </a:r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800" dirty="0"/>
              <a:t>Embodiment</a:t>
            </a:r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/>
              <a:t>Origin of beliefs in sensation &amp; </a:t>
            </a:r>
            <a:r>
              <a:rPr lang="en-US" sz="2400" dirty="0" err="1"/>
              <a:t>proprioception</a:t>
            </a:r>
            <a:r>
              <a:rPr lang="en-US" sz="2400" dirty="0"/>
              <a:t>.</a:t>
            </a:r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/>
              <a:t>First-person privileged knowledge of own body</a:t>
            </a:r>
            <a:r>
              <a:rPr lang="en-US" sz="2400" dirty="0" smtClean="0"/>
              <a:t>.</a:t>
            </a:r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800" dirty="0" err="1" smtClean="0"/>
              <a:t>Situatedness</a:t>
            </a:r>
            <a:endParaRPr lang="en-US" sz="2800" dirty="0" smtClean="0"/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 smtClean="0"/>
              <a:t>Has a sense of where it is in the world.</a:t>
            </a:r>
            <a:endParaRPr lang="en-US" sz="2400" dirty="0"/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800" dirty="0"/>
              <a:t>Symbol grounding</a:t>
            </a:r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/>
              <a:t>In </a:t>
            </a:r>
            <a:r>
              <a:rPr lang="en-US" sz="2400" dirty="0" smtClean="0"/>
              <a:t>body-layer structures.</a:t>
            </a:r>
            <a:endParaRPr lang="en-US" sz="2400" dirty="0"/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/>
              <a:t>Symbol as pivot between various </a:t>
            </a:r>
            <a:r>
              <a:rPr lang="en-US" sz="2400" dirty="0" smtClean="0"/>
              <a:t>modalities.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54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Modality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743" y="1752600"/>
            <a:ext cx="8577943" cy="4114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For privileged first-person knowledge 			of what agent is doing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</a:rPr>
              <a:t>Register for each modality, </a:t>
            </a:r>
            <a:r>
              <a:rPr lang="en-US" i="1" dirty="0" err="1" smtClean="0">
                <a:solidFill>
                  <a:srgbClr val="FFC000"/>
                </a:solidFill>
              </a:rPr>
              <a:t>m</a:t>
            </a:r>
            <a:r>
              <a:rPr lang="en-US" dirty="0" smtClean="0">
                <a:solidFill>
                  <a:srgbClr val="FFC000"/>
                </a:solidFill>
              </a:rPr>
              <a:t>, </a:t>
            </a:r>
            <a:r>
              <a:rPr lang="en-US" dirty="0" smtClean="0"/>
              <a:t>holds</a:t>
            </a: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KL term denoting act that </a:t>
            </a:r>
            <a:r>
              <a:rPr lang="en-US" i="1" dirty="0" err="1" smtClean="0">
                <a:solidFill>
                  <a:srgbClr val="00B0F0"/>
                </a:solidFill>
              </a:rPr>
              <a:t>m</a:t>
            </a:r>
            <a:r>
              <a:rPr lang="en-US" i="1" dirty="0" smtClean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rgbClr val="00B0F0"/>
                </a:solidFill>
              </a:rPr>
              <a:t>is engaged 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FE0E8-D9C3-48CF-A64A-94852C71CE39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Some GLAIR Robots, Hardware &amp; VR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Layers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Symbol Grounding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Putting it Together: Two examples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FE0E8-D9C3-48CF-A64A-94852C71CE39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1" name="Text Box 3"/>
          <p:cNvSpPr txBox="1">
            <a:spLocks noChangeArrowheads="1"/>
          </p:cNvSpPr>
          <p:nvPr/>
        </p:nvSpPr>
        <p:spPr bwMode="auto">
          <a:xfrm>
            <a:off x="5114470" y="2489201"/>
            <a:ext cx="14961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8996E"/>
                </a:solidFill>
              </a:rPr>
              <a:t>&lt;green, nil&gt;</a:t>
            </a:r>
            <a:endParaRPr lang="en-US" dirty="0">
              <a:solidFill>
                <a:srgbClr val="F8996E"/>
              </a:solidFill>
            </a:endParaRPr>
          </a:p>
        </p:txBody>
      </p:sp>
      <p:sp>
        <p:nvSpPr>
          <p:cNvPr id="278532" name="Text Box 4"/>
          <p:cNvSpPr txBox="1">
            <a:spLocks noChangeArrowheads="1"/>
          </p:cNvSpPr>
          <p:nvPr/>
        </p:nvSpPr>
        <p:spPr bwMode="auto">
          <a:xfrm>
            <a:off x="5368698" y="1376817"/>
            <a:ext cx="17637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 dirty="0">
                <a:solidFill>
                  <a:srgbClr val="F8996E"/>
                </a:solidFill>
              </a:rPr>
              <a:t>PML/SAL</a:t>
            </a:r>
          </a:p>
        </p:txBody>
      </p:sp>
      <p:sp>
        <p:nvSpPr>
          <p:cNvPr id="278533" name="Line 5"/>
          <p:cNvSpPr>
            <a:spLocks noChangeShapeType="1"/>
          </p:cNvSpPr>
          <p:nvPr/>
        </p:nvSpPr>
        <p:spPr bwMode="auto">
          <a:xfrm>
            <a:off x="4680631" y="1326017"/>
            <a:ext cx="0" cy="4252912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34" name="Text Box 6"/>
          <p:cNvSpPr txBox="1">
            <a:spLocks noChangeArrowheads="1"/>
          </p:cNvSpPr>
          <p:nvPr/>
        </p:nvSpPr>
        <p:spPr bwMode="auto">
          <a:xfrm>
            <a:off x="1914978" y="1392918"/>
            <a:ext cx="6969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 dirty="0">
                <a:solidFill>
                  <a:srgbClr val="00B0F0"/>
                </a:solidFill>
              </a:rPr>
              <a:t>KL</a:t>
            </a:r>
          </a:p>
        </p:txBody>
      </p:sp>
      <p:sp>
        <p:nvSpPr>
          <p:cNvPr id="278537" name="Text Box 9"/>
          <p:cNvSpPr txBox="1">
            <a:spLocks noChangeArrowheads="1"/>
          </p:cNvSpPr>
          <p:nvPr/>
        </p:nvSpPr>
        <p:spPr bwMode="auto">
          <a:xfrm>
            <a:off x="2467656" y="2507570"/>
            <a:ext cx="5838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b20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78538" name="Text Box 10"/>
          <p:cNvSpPr txBox="1">
            <a:spLocks noChangeArrowheads="1"/>
          </p:cNvSpPr>
          <p:nvPr/>
        </p:nvSpPr>
        <p:spPr bwMode="auto">
          <a:xfrm>
            <a:off x="3473450" y="3195638"/>
            <a:ext cx="5838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b30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78540" name="Text Box 12"/>
          <p:cNvSpPr txBox="1">
            <a:spLocks noChangeArrowheads="1"/>
          </p:cNvSpPr>
          <p:nvPr/>
        </p:nvSpPr>
        <p:spPr bwMode="auto">
          <a:xfrm>
            <a:off x="1265239" y="4994049"/>
            <a:ext cx="4555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b6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78541" name="Line 13"/>
          <p:cNvSpPr>
            <a:spLocks noChangeShapeType="1"/>
          </p:cNvSpPr>
          <p:nvPr/>
        </p:nvSpPr>
        <p:spPr bwMode="auto">
          <a:xfrm flipV="1">
            <a:off x="1422400" y="2830284"/>
            <a:ext cx="1132114" cy="2278744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42" name="Line 14"/>
          <p:cNvSpPr>
            <a:spLocks noChangeShapeType="1"/>
          </p:cNvSpPr>
          <p:nvPr/>
        </p:nvSpPr>
        <p:spPr bwMode="auto">
          <a:xfrm flipV="1">
            <a:off x="1553029" y="3622900"/>
            <a:ext cx="1971449" cy="1442586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44" name="Line 16"/>
          <p:cNvSpPr>
            <a:spLocks noChangeShapeType="1"/>
          </p:cNvSpPr>
          <p:nvPr/>
        </p:nvSpPr>
        <p:spPr bwMode="auto">
          <a:xfrm>
            <a:off x="3062513" y="2678113"/>
            <a:ext cx="2075543" cy="0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8545" name="Text Box 17"/>
          <p:cNvSpPr txBox="1">
            <a:spLocks noChangeArrowheads="1"/>
          </p:cNvSpPr>
          <p:nvPr/>
        </p:nvSpPr>
        <p:spPr bwMode="auto">
          <a:xfrm>
            <a:off x="5085442" y="3235326"/>
            <a:ext cx="166603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8996E"/>
                </a:solidFill>
              </a:rPr>
              <a:t>&lt;nil, </a:t>
            </a:r>
            <a:r>
              <a:rPr lang="en-US" dirty="0" smtClean="0">
                <a:solidFill>
                  <a:srgbClr val="F8996E"/>
                </a:solidFill>
              </a:rPr>
              <a:t>robotic&gt;</a:t>
            </a:r>
            <a:endParaRPr lang="en-US" dirty="0">
              <a:solidFill>
                <a:srgbClr val="F8996E"/>
              </a:solidFill>
            </a:endParaRPr>
          </a:p>
        </p:txBody>
      </p:sp>
      <p:sp>
        <p:nvSpPr>
          <p:cNvPr id="278547" name="Line 19"/>
          <p:cNvSpPr>
            <a:spLocks noChangeShapeType="1"/>
          </p:cNvSpPr>
          <p:nvPr/>
        </p:nvSpPr>
        <p:spPr bwMode="auto">
          <a:xfrm>
            <a:off x="4219576" y="3424238"/>
            <a:ext cx="903968" cy="0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8551" name="Text Box 23"/>
          <p:cNvSpPr txBox="1">
            <a:spLocks noChangeArrowheads="1"/>
          </p:cNvSpPr>
          <p:nvPr/>
        </p:nvSpPr>
        <p:spPr bwMode="auto">
          <a:xfrm>
            <a:off x="2362653" y="4024313"/>
            <a:ext cx="511679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Isa</a:t>
            </a:r>
          </a:p>
        </p:txBody>
      </p:sp>
      <p:sp>
        <p:nvSpPr>
          <p:cNvPr id="278554" name="Text Box 26"/>
          <p:cNvSpPr txBox="1">
            <a:spLocks noChangeArrowheads="1"/>
          </p:cNvSpPr>
          <p:nvPr/>
        </p:nvSpPr>
        <p:spPr bwMode="auto">
          <a:xfrm>
            <a:off x="1560513" y="3337831"/>
            <a:ext cx="721864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Prop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46F6-0C04-4E8D-BAAD-588806F37E13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401638" y="4623936"/>
            <a:ext cx="5261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m2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24114" y="5762172"/>
            <a:ext cx="22833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Find a green robot.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 rot="16200000" flipV="1">
            <a:off x="471716" y="5392059"/>
            <a:ext cx="841827" cy="188684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78537" idx="2"/>
          </p:cNvCxnSpPr>
          <p:nvPr/>
        </p:nvCxnSpPr>
        <p:spPr bwMode="auto">
          <a:xfrm rot="5400000" flipH="1" flipV="1">
            <a:off x="750821" y="3884059"/>
            <a:ext cx="2985120" cy="103236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278538" idx="2"/>
          </p:cNvCxnSpPr>
          <p:nvPr/>
        </p:nvCxnSpPr>
        <p:spPr bwMode="auto">
          <a:xfrm rot="5400000" flipH="1" flipV="1">
            <a:off x="1931581" y="4015482"/>
            <a:ext cx="2253509" cy="141404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1" name="Line 22"/>
          <p:cNvSpPr>
            <a:spLocks noChangeShapeType="1"/>
          </p:cNvSpPr>
          <p:nvPr/>
        </p:nvSpPr>
        <p:spPr bwMode="auto">
          <a:xfrm>
            <a:off x="4920343" y="3645582"/>
            <a:ext cx="2002972" cy="0"/>
          </a:xfrm>
          <a:prstGeom prst="line">
            <a:avLst/>
          </a:prstGeom>
          <a:noFill/>
          <a:ln w="19050">
            <a:solidFill>
              <a:srgbClr val="F8996E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Text Box 3"/>
          <p:cNvSpPr txBox="1">
            <a:spLocks noChangeArrowheads="1"/>
          </p:cNvSpPr>
          <p:nvPr/>
        </p:nvSpPr>
        <p:spPr bwMode="auto">
          <a:xfrm>
            <a:off x="4816929" y="3755571"/>
            <a:ext cx="265489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8996E"/>
                </a:solidFill>
              </a:rPr>
              <a:t>(find                             )</a:t>
            </a:r>
            <a:endParaRPr lang="en-US" dirty="0">
              <a:solidFill>
                <a:srgbClr val="F8996E"/>
              </a:solidFill>
            </a:endParaRPr>
          </a:p>
        </p:txBody>
      </p:sp>
      <p:sp>
        <p:nvSpPr>
          <p:cNvPr id="45" name="Line 19"/>
          <p:cNvSpPr>
            <a:spLocks noChangeShapeType="1"/>
          </p:cNvSpPr>
          <p:nvPr/>
        </p:nvSpPr>
        <p:spPr bwMode="auto">
          <a:xfrm flipV="1">
            <a:off x="812801" y="4122057"/>
            <a:ext cx="4426856" cy="667657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2"/>
          <p:cNvSpPr txBox="1">
            <a:spLocks noChangeArrowheads="1"/>
          </p:cNvSpPr>
          <p:nvPr/>
        </p:nvSpPr>
        <p:spPr bwMode="auto">
          <a:xfrm>
            <a:off x="234724" y="2962051"/>
            <a:ext cx="8098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cassie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7" name="Text Box 12"/>
          <p:cNvSpPr txBox="1">
            <a:spLocks noChangeArrowheads="1"/>
          </p:cNvSpPr>
          <p:nvPr/>
        </p:nvSpPr>
        <p:spPr bwMode="auto">
          <a:xfrm>
            <a:off x="408895" y="3600678"/>
            <a:ext cx="6543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m75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8" name="Line 13"/>
          <p:cNvSpPr>
            <a:spLocks noChangeShapeType="1"/>
          </p:cNvSpPr>
          <p:nvPr/>
        </p:nvSpPr>
        <p:spPr bwMode="auto">
          <a:xfrm flipH="1">
            <a:off x="653142" y="3947885"/>
            <a:ext cx="58057" cy="769258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Line 13"/>
          <p:cNvSpPr>
            <a:spLocks noChangeShapeType="1"/>
          </p:cNvSpPr>
          <p:nvPr/>
        </p:nvSpPr>
        <p:spPr bwMode="auto">
          <a:xfrm>
            <a:off x="740229" y="3962400"/>
            <a:ext cx="624114" cy="1103085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" name="Text Box 12"/>
          <p:cNvSpPr txBox="1">
            <a:spLocks noChangeArrowheads="1"/>
          </p:cNvSpPr>
          <p:nvPr/>
        </p:nvSpPr>
        <p:spPr bwMode="auto">
          <a:xfrm>
            <a:off x="1272495" y="2374221"/>
            <a:ext cx="6543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m76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51" name="Line 13"/>
          <p:cNvSpPr>
            <a:spLocks noChangeShapeType="1"/>
          </p:cNvSpPr>
          <p:nvPr/>
        </p:nvSpPr>
        <p:spPr bwMode="auto">
          <a:xfrm flipH="1">
            <a:off x="740229" y="2699657"/>
            <a:ext cx="798284" cy="333829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" name="Line 13"/>
          <p:cNvSpPr>
            <a:spLocks noChangeShapeType="1"/>
          </p:cNvSpPr>
          <p:nvPr/>
        </p:nvSpPr>
        <p:spPr bwMode="auto">
          <a:xfrm flipH="1">
            <a:off x="957943" y="2714171"/>
            <a:ext cx="624114" cy="957943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" name="Text Box 12"/>
          <p:cNvSpPr txBox="1">
            <a:spLocks noChangeArrowheads="1"/>
          </p:cNvSpPr>
          <p:nvPr/>
        </p:nvSpPr>
        <p:spPr bwMode="auto">
          <a:xfrm>
            <a:off x="3144839" y="4841650"/>
            <a:ext cx="8917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robbie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54" name="Line 13"/>
          <p:cNvSpPr>
            <a:spLocks noChangeShapeType="1"/>
          </p:cNvSpPr>
          <p:nvPr/>
        </p:nvSpPr>
        <p:spPr bwMode="auto">
          <a:xfrm flipV="1">
            <a:off x="1654629" y="5036457"/>
            <a:ext cx="1553027" cy="188686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" name="Text Box 3"/>
          <p:cNvSpPr txBox="1">
            <a:spLocks noChangeArrowheads="1"/>
          </p:cNvSpPr>
          <p:nvPr/>
        </p:nvSpPr>
        <p:spPr bwMode="auto">
          <a:xfrm>
            <a:off x="5278483" y="3770811"/>
            <a:ext cx="2054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8996E"/>
                </a:solidFill>
              </a:rPr>
              <a:t> &lt;green, robotic&gt;</a:t>
            </a:r>
            <a:endParaRPr lang="en-US" dirty="0">
              <a:solidFill>
                <a:srgbClr val="F8996E"/>
              </a:solidFill>
            </a:endParaRPr>
          </a:p>
        </p:txBody>
      </p:sp>
      <p:sp>
        <p:nvSpPr>
          <p:cNvPr id="58" name="Text Box 17"/>
          <p:cNvSpPr txBox="1">
            <a:spLocks noChangeArrowheads="1"/>
          </p:cNvSpPr>
          <p:nvPr/>
        </p:nvSpPr>
        <p:spPr bwMode="auto">
          <a:xfrm>
            <a:off x="5150756" y="4592412"/>
            <a:ext cx="1096775" cy="400110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8996E"/>
                </a:solidFill>
              </a:rPr>
              <a:t>VISION</a:t>
            </a:r>
            <a:endParaRPr lang="en-US" dirty="0">
              <a:solidFill>
                <a:srgbClr val="F8996E"/>
              </a:solidFill>
            </a:endParaRPr>
          </a:p>
        </p:txBody>
      </p:sp>
      <p:sp>
        <p:nvSpPr>
          <p:cNvPr id="60" name="Title 1"/>
          <p:cNvSpPr txBox="1">
            <a:spLocks/>
          </p:cNvSpPr>
          <p:nvPr/>
        </p:nvSpPr>
        <p:spPr bwMode="auto">
          <a:xfrm>
            <a:off x="747486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9933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Language-Mind-World-Mind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9933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2" name="Line 19"/>
          <p:cNvSpPr>
            <a:spLocks noChangeShapeType="1"/>
          </p:cNvSpPr>
          <p:nvPr/>
        </p:nvSpPr>
        <p:spPr bwMode="auto">
          <a:xfrm>
            <a:off x="914401" y="3788228"/>
            <a:ext cx="3976914" cy="203199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63" name="Picture 6" descr="greenrobo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6400" y="3876455"/>
            <a:ext cx="566057" cy="887930"/>
          </a:xfrm>
          <a:prstGeom prst="rect">
            <a:avLst/>
          </a:prstGeom>
          <a:noFill/>
        </p:spPr>
      </p:pic>
      <p:sp>
        <p:nvSpPr>
          <p:cNvPr id="64" name="Line 5"/>
          <p:cNvSpPr>
            <a:spLocks noChangeShapeType="1"/>
          </p:cNvSpPr>
          <p:nvPr/>
        </p:nvSpPr>
        <p:spPr bwMode="auto">
          <a:xfrm flipH="1">
            <a:off x="7431314" y="1190172"/>
            <a:ext cx="14515" cy="4339772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" name="Text Box 4"/>
          <p:cNvSpPr txBox="1">
            <a:spLocks noChangeArrowheads="1"/>
          </p:cNvSpPr>
          <p:nvPr/>
        </p:nvSpPr>
        <p:spPr bwMode="auto">
          <a:xfrm>
            <a:off x="7563118" y="1688875"/>
            <a:ext cx="15808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</a:rPr>
              <a:t>WORLD</a:t>
            </a:r>
            <a:endParaRPr lang="en-US" sz="2800" b="1" u="sng" dirty="0">
              <a:solidFill>
                <a:srgbClr val="FF0000"/>
              </a:solidFill>
            </a:endParaRPr>
          </a:p>
        </p:txBody>
      </p:sp>
      <p:sp>
        <p:nvSpPr>
          <p:cNvPr id="67" name="Line 5"/>
          <p:cNvSpPr>
            <a:spLocks noChangeShapeType="1"/>
          </p:cNvSpPr>
          <p:nvPr/>
        </p:nvSpPr>
        <p:spPr bwMode="auto">
          <a:xfrm flipV="1">
            <a:off x="275771" y="5529942"/>
            <a:ext cx="7155543" cy="43543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71" name="Straight Arrow Connector 70"/>
          <p:cNvCxnSpPr>
            <a:stCxn id="58" idx="3"/>
          </p:cNvCxnSpPr>
          <p:nvPr/>
        </p:nvCxnSpPr>
        <p:spPr bwMode="auto">
          <a:xfrm flipV="1">
            <a:off x="6247531" y="4368801"/>
            <a:ext cx="1706298" cy="423666"/>
          </a:xfrm>
          <a:prstGeom prst="straightConnector1">
            <a:avLst/>
          </a:prstGeom>
          <a:ln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 bwMode="auto">
          <a:xfrm>
            <a:off x="7344230" y="4020456"/>
            <a:ext cx="638630" cy="2903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7" name="Line 19"/>
          <p:cNvSpPr>
            <a:spLocks noChangeShapeType="1"/>
          </p:cNvSpPr>
          <p:nvPr/>
        </p:nvSpPr>
        <p:spPr bwMode="auto">
          <a:xfrm flipV="1">
            <a:off x="3933371" y="4847770"/>
            <a:ext cx="1248229" cy="188687"/>
          </a:xfrm>
          <a:prstGeom prst="line">
            <a:avLst/>
          </a:prstGeom>
          <a:noFill/>
          <a:ln w="57150">
            <a:solidFill>
              <a:srgbClr val="FF9900"/>
            </a:solidFill>
            <a:prstDash val="sysDash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Line 19"/>
          <p:cNvSpPr>
            <a:spLocks noChangeShapeType="1"/>
          </p:cNvSpPr>
          <p:nvPr/>
        </p:nvSpPr>
        <p:spPr bwMode="auto">
          <a:xfrm flipV="1">
            <a:off x="1582057" y="4122056"/>
            <a:ext cx="4484914" cy="972458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1" grpId="0"/>
      <p:bldP spid="278531" grpId="1"/>
      <p:bldP spid="278537" grpId="0"/>
      <p:bldP spid="278538" grpId="0"/>
      <p:bldP spid="278540" grpId="0"/>
      <p:bldP spid="278541" grpId="0" animBg="1"/>
      <p:bldP spid="278542" grpId="0" animBg="1"/>
      <p:bldP spid="278544" grpId="0" animBg="1"/>
      <p:bldP spid="278545" grpId="0"/>
      <p:bldP spid="278547" grpId="0" animBg="1"/>
      <p:bldP spid="278551" grpId="0" animBg="1"/>
      <p:bldP spid="278554" grpId="0" animBg="1"/>
      <p:bldP spid="30" grpId="0"/>
      <p:bldP spid="31" grpId="0"/>
      <p:bldP spid="41" grpId="0" animBg="1"/>
      <p:bldP spid="42" grpId="0"/>
      <p:bldP spid="45" grpId="0" animBg="1"/>
      <p:bldP spid="47" grpId="0"/>
      <p:bldP spid="48" grpId="0" animBg="1"/>
      <p:bldP spid="49" grpId="0" animBg="1"/>
      <p:bldP spid="50" grpId="0"/>
      <p:bldP spid="51" grpId="0" animBg="1"/>
      <p:bldP spid="52" grpId="0" animBg="1"/>
      <p:bldP spid="54" grpId="0" animBg="1"/>
      <p:bldP spid="57" grpId="0"/>
      <p:bldP spid="62" grpId="0" animBg="1"/>
      <p:bldP spid="77" grpId="0" animBg="1"/>
      <p:bldP spid="78" grpId="0" animBg="1"/>
      <p:bldP spid="78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114" y="0"/>
            <a:ext cx="7772400" cy="1143000"/>
          </a:xfrm>
        </p:spPr>
        <p:txBody>
          <a:bodyPr/>
          <a:lstStyle/>
          <a:p>
            <a:r>
              <a:rPr lang="en-US" dirty="0" smtClean="0"/>
              <a:t>Building Episodic Memory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48846"/>
            <a:ext cx="1905000" cy="217714"/>
          </a:xfrm>
        </p:spPr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96771" y="6582229"/>
            <a:ext cx="2895600" cy="275771"/>
          </a:xfrm>
        </p:spPr>
        <p:txBody>
          <a:bodyPr/>
          <a:lstStyle/>
          <a:p>
            <a:r>
              <a:rPr lang="en-US" dirty="0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73371"/>
            <a:ext cx="1905000" cy="232229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7" name="Line 34"/>
          <p:cNvSpPr>
            <a:spLocks noChangeShapeType="1"/>
          </p:cNvSpPr>
          <p:nvPr/>
        </p:nvSpPr>
        <p:spPr bwMode="auto">
          <a:xfrm>
            <a:off x="338591" y="4528004"/>
            <a:ext cx="82454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88345" y="884464"/>
            <a:ext cx="55303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KL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6239" y="5793469"/>
            <a:ext cx="8572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>
                <a:solidFill>
                  <a:srgbClr val="F8996E"/>
                </a:solidFill>
              </a:rPr>
              <a:t>PML</a:t>
            </a:r>
          </a:p>
        </p:txBody>
      </p:sp>
      <p:sp>
        <p:nvSpPr>
          <p:cNvPr id="10" name="Oval 12" descr="Granite"/>
          <p:cNvSpPr>
            <a:spLocks noChangeArrowheads="1"/>
          </p:cNvSpPr>
          <p:nvPr/>
        </p:nvSpPr>
        <p:spPr bwMode="auto">
          <a:xfrm>
            <a:off x="574900" y="2135867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smtClean="0">
                <a:solidFill>
                  <a:schemeClr val="bg2"/>
                </a:solidFill>
              </a:rPr>
              <a:t>e1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238850" y="4869059"/>
            <a:ext cx="255198" cy="400110"/>
          </a:xfrm>
          <a:prstGeom prst="rect">
            <a:avLst/>
          </a:prstGeom>
          <a:ln w="28575"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8996E"/>
                </a:solidFill>
                <a:latin typeface="Arial" charset="0"/>
              </a:rPr>
              <a:t>I</a:t>
            </a:r>
            <a:endParaRPr lang="en-US" dirty="0"/>
          </a:p>
        </p:txBody>
      </p:sp>
      <p:sp>
        <p:nvSpPr>
          <p:cNvPr id="13" name="Oval 12" descr="Granite"/>
          <p:cNvSpPr>
            <a:spLocks noChangeArrowheads="1"/>
          </p:cNvSpPr>
          <p:nvPr/>
        </p:nvSpPr>
        <p:spPr bwMode="auto">
          <a:xfrm>
            <a:off x="364444" y="3576409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smtClean="0">
                <a:solidFill>
                  <a:schemeClr val="bg2"/>
                </a:solidFill>
              </a:rPr>
              <a:t>a1</a:t>
            </a:r>
            <a:endParaRPr lang="en-US" dirty="0"/>
          </a:p>
        </p:txBody>
      </p:sp>
      <p:sp>
        <p:nvSpPr>
          <p:cNvPr id="14" name="Oval 12" descr="Granite"/>
          <p:cNvSpPr>
            <a:spLocks noChangeArrowheads="1"/>
          </p:cNvSpPr>
          <p:nvPr/>
        </p:nvSpPr>
        <p:spPr bwMode="auto">
          <a:xfrm>
            <a:off x="4631646" y="3518352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smtClean="0">
                <a:solidFill>
                  <a:schemeClr val="bg2"/>
                </a:solidFill>
              </a:rPr>
              <a:t>b</a:t>
            </a:r>
            <a:r>
              <a:rPr lang="en-US" sz="3200" b="1" dirty="0" smtClean="0">
                <a:solidFill>
                  <a:schemeClr val="bg2"/>
                </a:solidFill>
              </a:rPr>
              <a:t>1</a:t>
            </a:r>
            <a:endParaRPr lang="en-US" dirty="0"/>
          </a:p>
        </p:txBody>
      </p:sp>
      <p:sp>
        <p:nvSpPr>
          <p:cNvPr id="15" name="Oval 28"/>
          <p:cNvSpPr>
            <a:spLocks noChangeArrowheads="1"/>
          </p:cNvSpPr>
          <p:nvPr/>
        </p:nvSpPr>
        <p:spPr bwMode="auto">
          <a:xfrm>
            <a:off x="1743528" y="1050018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bg2"/>
                </a:solidFill>
              </a:rPr>
              <a:t>m1!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6" name="Oval 12" descr="Granite"/>
          <p:cNvSpPr>
            <a:spLocks noChangeArrowheads="1"/>
          </p:cNvSpPr>
          <p:nvPr/>
        </p:nvSpPr>
        <p:spPr bwMode="auto">
          <a:xfrm>
            <a:off x="3194731" y="2135867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chemeClr val="bg2"/>
                </a:solidFill>
              </a:rPr>
              <a:t>t1</a:t>
            </a:r>
            <a:endParaRPr lang="en-US" dirty="0"/>
          </a:p>
        </p:txBody>
      </p:sp>
      <p:sp>
        <p:nvSpPr>
          <p:cNvPr id="17" name="Oval 12" descr="Granite"/>
          <p:cNvSpPr>
            <a:spLocks noChangeArrowheads="1"/>
          </p:cNvSpPr>
          <p:nvPr/>
        </p:nvSpPr>
        <p:spPr bwMode="auto">
          <a:xfrm>
            <a:off x="8086044" y="2135867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smtClean="0">
                <a:solidFill>
                  <a:schemeClr val="bg2"/>
                </a:solidFill>
              </a:rPr>
              <a:t>e2</a:t>
            </a:r>
            <a:endParaRPr lang="en-US" dirty="0"/>
          </a:p>
        </p:txBody>
      </p:sp>
      <p:sp>
        <p:nvSpPr>
          <p:cNvPr id="18" name="Oval 17" descr="Granite"/>
          <p:cNvSpPr>
            <a:spLocks noChangeArrowheads="1"/>
          </p:cNvSpPr>
          <p:nvPr/>
        </p:nvSpPr>
        <p:spPr bwMode="auto">
          <a:xfrm>
            <a:off x="7890102" y="3576409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smtClean="0">
                <a:solidFill>
                  <a:schemeClr val="bg2"/>
                </a:solidFill>
              </a:rPr>
              <a:t>a2</a:t>
            </a:r>
            <a:endParaRPr lang="en-US" dirty="0"/>
          </a:p>
        </p:txBody>
      </p:sp>
      <p:sp>
        <p:nvSpPr>
          <p:cNvPr id="19" name="Oval 28"/>
          <p:cNvSpPr>
            <a:spLocks noChangeArrowheads="1"/>
          </p:cNvSpPr>
          <p:nvPr/>
        </p:nvSpPr>
        <p:spPr bwMode="auto">
          <a:xfrm>
            <a:off x="7367814" y="1035504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bg2"/>
                </a:solidFill>
              </a:rPr>
              <a:t>m2!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20" name="Oval 12" descr="Granite"/>
          <p:cNvSpPr>
            <a:spLocks noChangeArrowheads="1"/>
          </p:cNvSpPr>
          <p:nvPr/>
        </p:nvSpPr>
        <p:spPr bwMode="auto">
          <a:xfrm>
            <a:off x="6017759" y="2150382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bg2"/>
                </a:solidFill>
              </a:rPr>
              <a:t>t2</a:t>
            </a:r>
            <a:endParaRPr lang="en-US" dirty="0"/>
          </a:p>
        </p:txBody>
      </p:sp>
      <p:sp>
        <p:nvSpPr>
          <p:cNvPr id="21" name="Oval 28"/>
          <p:cNvSpPr>
            <a:spLocks noChangeArrowheads="1"/>
          </p:cNvSpPr>
          <p:nvPr/>
        </p:nvSpPr>
        <p:spPr bwMode="auto">
          <a:xfrm>
            <a:off x="4552042" y="846818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bg2"/>
                </a:solidFill>
              </a:rPr>
              <a:t>m3!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3877809" y="5545593"/>
            <a:ext cx="839334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b="1" dirty="0">
                <a:solidFill>
                  <a:srgbClr val="F8996E"/>
                </a:solidFill>
                <a:latin typeface="Arial" charset="0"/>
              </a:rPr>
              <a:t>NOW</a:t>
            </a: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253093" y="5102452"/>
            <a:ext cx="1125764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b="1" dirty="0">
                <a:solidFill>
                  <a:srgbClr val="F8996E"/>
                </a:solidFill>
                <a:latin typeface="Arial" charset="0"/>
              </a:rPr>
              <a:t>COUNT</a:t>
            </a: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1882321" y="5189537"/>
            <a:ext cx="3667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>
                <a:solidFill>
                  <a:srgbClr val="F8996E"/>
                </a:solidFill>
                <a:latin typeface="Arial" charset="0"/>
              </a:rPr>
              <a:t>n</a:t>
            </a: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2532742" y="5931808"/>
            <a:ext cx="8239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 err="1">
                <a:solidFill>
                  <a:srgbClr val="F8996E"/>
                </a:solidFill>
                <a:latin typeface="Arial" charset="0"/>
              </a:rPr>
              <a:t>hom</a:t>
            </a:r>
            <a:endParaRPr lang="en-US" b="1" dirty="0">
              <a:solidFill>
                <a:srgbClr val="F8996E"/>
              </a:solidFill>
              <a:latin typeface="Arial" charset="0"/>
            </a:endParaRP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1817686" y="5737452"/>
            <a:ext cx="3508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>
                <a:solidFill>
                  <a:srgbClr val="F8996E"/>
                </a:solidFill>
                <a:latin typeface="Arial" charset="0"/>
              </a:rPr>
              <a:t>0</a:t>
            </a:r>
          </a:p>
        </p:txBody>
      </p:sp>
      <p:sp>
        <p:nvSpPr>
          <p:cNvPr id="27" name="Oval 17" descr="Granite"/>
          <p:cNvSpPr>
            <a:spLocks noChangeArrowheads="1"/>
          </p:cNvSpPr>
          <p:nvPr/>
        </p:nvSpPr>
        <p:spPr bwMode="auto">
          <a:xfrm>
            <a:off x="2900589" y="3558949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chemeClr val="bg2"/>
                </a:solidFill>
              </a:rPr>
              <a:t>q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15" idx="3"/>
            <a:endCxn id="10" idx="7"/>
          </p:cNvCxnSpPr>
          <p:nvPr/>
        </p:nvCxnSpPr>
        <p:spPr bwMode="auto">
          <a:xfrm rot="5400000">
            <a:off x="1201657" y="1593995"/>
            <a:ext cx="600915" cy="68369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15" idx="5"/>
            <a:endCxn id="16" idx="1"/>
          </p:cNvCxnSpPr>
          <p:nvPr/>
        </p:nvCxnSpPr>
        <p:spPr bwMode="auto">
          <a:xfrm rot="16200000" flipH="1">
            <a:off x="2511572" y="1452707"/>
            <a:ext cx="600915" cy="9662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 rot="5400000">
            <a:off x="377144" y="3079296"/>
            <a:ext cx="754742" cy="21045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10" idx="5"/>
            <a:endCxn id="14" idx="1"/>
          </p:cNvCxnSpPr>
          <p:nvPr/>
        </p:nvCxnSpPr>
        <p:spPr bwMode="auto">
          <a:xfrm rot="16200000" flipH="1">
            <a:off x="2497398" y="1384103"/>
            <a:ext cx="897551" cy="357181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21" idx="3"/>
            <a:endCxn id="16" idx="7"/>
          </p:cNvCxnSpPr>
          <p:nvPr/>
        </p:nvCxnSpPr>
        <p:spPr bwMode="auto">
          <a:xfrm rot="5400000">
            <a:off x="3814230" y="1398054"/>
            <a:ext cx="804115" cy="87237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21" idx="5"/>
            <a:endCxn id="20" idx="1"/>
          </p:cNvCxnSpPr>
          <p:nvPr/>
        </p:nvCxnSpPr>
        <p:spPr bwMode="auto">
          <a:xfrm rot="16200000" flipH="1">
            <a:off x="5218485" y="1351108"/>
            <a:ext cx="818630" cy="98078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>
            <a:stCxn id="19" idx="3"/>
            <a:endCxn id="20" idx="7"/>
          </p:cNvCxnSpPr>
          <p:nvPr/>
        </p:nvCxnSpPr>
        <p:spPr bwMode="auto">
          <a:xfrm rot="5400000">
            <a:off x="6720715" y="1503283"/>
            <a:ext cx="629944" cy="86512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>
            <a:stCxn id="19" idx="5"/>
            <a:endCxn id="17" idx="1"/>
          </p:cNvCxnSpPr>
          <p:nvPr/>
        </p:nvCxnSpPr>
        <p:spPr bwMode="auto">
          <a:xfrm rot="16200000" flipH="1">
            <a:off x="7762115" y="1811937"/>
            <a:ext cx="615429" cy="2332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>
            <a:stCxn id="17" idx="3"/>
            <a:endCxn id="14" idx="7"/>
          </p:cNvCxnSpPr>
          <p:nvPr/>
        </p:nvCxnSpPr>
        <p:spPr bwMode="auto">
          <a:xfrm rot="5400000">
            <a:off x="6252970" y="1685277"/>
            <a:ext cx="897551" cy="29694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>
            <a:stCxn id="17" idx="4"/>
            <a:endCxn id="18" idx="0"/>
          </p:cNvCxnSpPr>
          <p:nvPr/>
        </p:nvCxnSpPr>
        <p:spPr bwMode="auto">
          <a:xfrm rot="5400000">
            <a:off x="7953602" y="3101067"/>
            <a:ext cx="754742" cy="19594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3" name="Oval 28"/>
          <p:cNvSpPr>
            <a:spLocks noChangeArrowheads="1"/>
          </p:cNvSpPr>
          <p:nvPr/>
        </p:nvSpPr>
        <p:spPr bwMode="auto">
          <a:xfrm>
            <a:off x="1199242" y="3161846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bg2"/>
                </a:solidFill>
              </a:rPr>
              <a:t>m4!</a:t>
            </a:r>
            <a:endParaRPr lang="en-US" dirty="0">
              <a:solidFill>
                <a:schemeClr val="bg2"/>
              </a:solidFill>
            </a:endParaRPr>
          </a:p>
        </p:txBody>
      </p:sp>
      <p:cxnSp>
        <p:nvCxnSpPr>
          <p:cNvPr id="65" name="Straight Arrow Connector 64"/>
          <p:cNvCxnSpPr>
            <a:stCxn id="63" idx="7"/>
            <a:endCxn id="16" idx="3"/>
          </p:cNvCxnSpPr>
          <p:nvPr/>
        </p:nvCxnSpPr>
        <p:spPr bwMode="auto">
          <a:xfrm rot="5400000" flipH="1" flipV="1">
            <a:off x="2269364" y="2236480"/>
            <a:ext cx="541045" cy="15105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63" idx="5"/>
            <a:endCxn id="27" idx="2"/>
          </p:cNvCxnSpPr>
          <p:nvPr/>
        </p:nvCxnSpPr>
        <p:spPr bwMode="auto">
          <a:xfrm rot="16200000" flipH="1">
            <a:off x="2265281" y="3266541"/>
            <a:ext cx="154636" cy="11159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11" idx="0"/>
            <a:endCxn id="14" idx="4"/>
          </p:cNvCxnSpPr>
          <p:nvPr/>
        </p:nvCxnSpPr>
        <p:spPr bwMode="auto">
          <a:xfrm rot="5400000" flipH="1" flipV="1">
            <a:off x="4338044" y="4232558"/>
            <a:ext cx="664907" cy="60809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74" name="Straight Arrow Connector 73"/>
          <p:cNvCxnSpPr>
            <a:stCxn id="22" idx="0"/>
            <a:endCxn id="16" idx="4"/>
          </p:cNvCxnSpPr>
          <p:nvPr/>
        </p:nvCxnSpPr>
        <p:spPr bwMode="auto">
          <a:xfrm rot="16200000" flipV="1">
            <a:off x="2555591" y="3803707"/>
            <a:ext cx="2723926" cy="75984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/>
          <p:nvPr/>
        </p:nvCxnSpPr>
        <p:spPr bwMode="auto">
          <a:xfrm rot="5400000" flipH="1" flipV="1">
            <a:off x="3974362" y="3173811"/>
            <a:ext cx="2709411" cy="206318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/>
          <p:cNvCxnSpPr>
            <a:stCxn id="23" idx="3"/>
            <a:endCxn id="24" idx="1"/>
          </p:cNvCxnSpPr>
          <p:nvPr/>
        </p:nvCxnSpPr>
        <p:spPr bwMode="auto">
          <a:xfrm>
            <a:off x="1378857" y="5301225"/>
            <a:ext cx="503464" cy="11532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86" name="Straight Arrow Connector 85"/>
          <p:cNvCxnSpPr>
            <a:stCxn id="23" idx="3"/>
            <a:endCxn id="26" idx="1"/>
          </p:cNvCxnSpPr>
          <p:nvPr/>
        </p:nvCxnSpPr>
        <p:spPr bwMode="auto">
          <a:xfrm>
            <a:off x="1378857" y="5301225"/>
            <a:ext cx="438829" cy="66324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88" name="Straight Arrow Connector 87"/>
          <p:cNvCxnSpPr>
            <a:stCxn id="24" idx="3"/>
            <a:endCxn id="25" idx="0"/>
          </p:cNvCxnSpPr>
          <p:nvPr/>
        </p:nvCxnSpPr>
        <p:spPr bwMode="auto">
          <a:xfrm>
            <a:off x="2249034" y="5416550"/>
            <a:ext cx="695665" cy="51525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sp>
        <p:nvSpPr>
          <p:cNvPr id="95" name="Text Box 23"/>
          <p:cNvSpPr txBox="1">
            <a:spLocks noChangeArrowheads="1"/>
          </p:cNvSpPr>
          <p:nvPr/>
        </p:nvSpPr>
        <p:spPr bwMode="auto">
          <a:xfrm>
            <a:off x="3435803" y="1482953"/>
            <a:ext cx="8773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before</a:t>
            </a:r>
          </a:p>
        </p:txBody>
      </p:sp>
      <p:sp>
        <p:nvSpPr>
          <p:cNvPr id="96" name="Text Box 24"/>
          <p:cNvSpPr txBox="1">
            <a:spLocks noChangeArrowheads="1"/>
          </p:cNvSpPr>
          <p:nvPr/>
        </p:nvSpPr>
        <p:spPr bwMode="auto">
          <a:xfrm>
            <a:off x="5542643" y="1453924"/>
            <a:ext cx="7104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after</a:t>
            </a:r>
          </a:p>
        </p:txBody>
      </p:sp>
      <p:sp>
        <p:nvSpPr>
          <p:cNvPr id="97" name="Rectangle 96"/>
          <p:cNvSpPr/>
          <p:nvPr/>
        </p:nvSpPr>
        <p:spPr bwMode="auto">
          <a:xfrm>
            <a:off x="304800" y="5138057"/>
            <a:ext cx="1001486" cy="333829"/>
          </a:xfrm>
          <a:prstGeom prst="rect">
            <a:avLst/>
          </a:prstGeom>
          <a:noFill/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3831772" y="5558971"/>
            <a:ext cx="856343" cy="362857"/>
          </a:xfrm>
          <a:prstGeom prst="rect">
            <a:avLst/>
          </a:prstGeom>
          <a:noFill/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0" name="Line 13"/>
          <p:cNvSpPr>
            <a:spLocks noChangeShapeType="1"/>
          </p:cNvSpPr>
          <p:nvPr/>
        </p:nvSpPr>
        <p:spPr bwMode="auto">
          <a:xfrm flipH="1">
            <a:off x="3004457" y="4238172"/>
            <a:ext cx="217714" cy="1770742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Text Box 23"/>
          <p:cNvSpPr txBox="1">
            <a:spLocks noChangeArrowheads="1"/>
          </p:cNvSpPr>
          <p:nvPr/>
        </p:nvSpPr>
        <p:spPr bwMode="auto">
          <a:xfrm>
            <a:off x="903060" y="1635352"/>
            <a:ext cx="768159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event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2" name="Text Box 23"/>
          <p:cNvSpPr txBox="1">
            <a:spLocks noChangeArrowheads="1"/>
          </p:cNvSpPr>
          <p:nvPr/>
        </p:nvSpPr>
        <p:spPr bwMode="auto">
          <a:xfrm>
            <a:off x="8109403" y="1642609"/>
            <a:ext cx="7681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event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3" name="Text Box 23"/>
          <p:cNvSpPr txBox="1">
            <a:spLocks noChangeArrowheads="1"/>
          </p:cNvSpPr>
          <p:nvPr/>
        </p:nvSpPr>
        <p:spPr bwMode="auto">
          <a:xfrm>
            <a:off x="2637518" y="1526496"/>
            <a:ext cx="6671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time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4" name="Text Box 23"/>
          <p:cNvSpPr txBox="1">
            <a:spLocks noChangeArrowheads="1"/>
          </p:cNvSpPr>
          <p:nvPr/>
        </p:nvSpPr>
        <p:spPr bwMode="auto">
          <a:xfrm>
            <a:off x="1861004" y="3159354"/>
            <a:ext cx="6671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time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5" name="Text Box 23"/>
          <p:cNvSpPr txBox="1">
            <a:spLocks noChangeArrowheads="1"/>
          </p:cNvSpPr>
          <p:nvPr/>
        </p:nvSpPr>
        <p:spPr bwMode="auto">
          <a:xfrm>
            <a:off x="7006318" y="1802268"/>
            <a:ext cx="6671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time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6" name="Text Box 23"/>
          <p:cNvSpPr txBox="1">
            <a:spLocks noChangeArrowheads="1"/>
          </p:cNvSpPr>
          <p:nvPr/>
        </p:nvSpPr>
        <p:spPr bwMode="auto">
          <a:xfrm>
            <a:off x="300719" y="2890839"/>
            <a:ext cx="5116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act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7" name="Text Box 23"/>
          <p:cNvSpPr txBox="1">
            <a:spLocks noChangeArrowheads="1"/>
          </p:cNvSpPr>
          <p:nvPr/>
        </p:nvSpPr>
        <p:spPr bwMode="auto">
          <a:xfrm>
            <a:off x="8290833" y="3014210"/>
            <a:ext cx="5116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act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8" name="Text Box 23"/>
          <p:cNvSpPr txBox="1">
            <a:spLocks noChangeArrowheads="1"/>
          </p:cNvSpPr>
          <p:nvPr/>
        </p:nvSpPr>
        <p:spPr bwMode="auto">
          <a:xfrm>
            <a:off x="1382033" y="2477182"/>
            <a:ext cx="7825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agent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9" name="Text Box 23"/>
          <p:cNvSpPr txBox="1">
            <a:spLocks noChangeArrowheads="1"/>
          </p:cNvSpPr>
          <p:nvPr/>
        </p:nvSpPr>
        <p:spPr bwMode="auto">
          <a:xfrm>
            <a:off x="6788604" y="3021468"/>
            <a:ext cx="7825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agent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10" name="Text Box 23"/>
          <p:cNvSpPr txBox="1">
            <a:spLocks noChangeArrowheads="1"/>
          </p:cNvSpPr>
          <p:nvPr/>
        </p:nvSpPr>
        <p:spPr bwMode="auto">
          <a:xfrm>
            <a:off x="1570719" y="3783468"/>
            <a:ext cx="113845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duration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16" name="Rectangle 3"/>
          <p:cNvSpPr>
            <a:spLocks noChangeArrowheads="1"/>
          </p:cNvSpPr>
          <p:nvPr/>
        </p:nvSpPr>
        <p:spPr bwMode="auto">
          <a:xfrm>
            <a:off x="3885066" y="5988279"/>
            <a:ext cx="715962" cy="397545"/>
          </a:xfrm>
          <a:prstGeom prst="rect">
            <a:avLst/>
          </a:prstGeom>
          <a:noFill/>
          <a:ln w="28575">
            <a:solidFill>
              <a:srgbClr val="FFC000"/>
            </a:solidFill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b="1" dirty="0" smtClean="0">
                <a:solidFill>
                  <a:srgbClr val="F8996E"/>
                </a:solidFill>
                <a:latin typeface="Arial" charset="0"/>
              </a:rPr>
              <a:t>ACT</a:t>
            </a:r>
            <a:endParaRPr lang="en-US" b="1" dirty="0">
              <a:solidFill>
                <a:srgbClr val="F8996E"/>
              </a:solidFill>
              <a:latin typeface="Arial" charset="0"/>
            </a:endParaRPr>
          </a:p>
        </p:txBody>
      </p:sp>
      <p:cxnSp>
        <p:nvCxnSpPr>
          <p:cNvPr id="118" name="Straight Arrow Connector 117"/>
          <p:cNvCxnSpPr>
            <a:stCxn id="116" idx="1"/>
            <a:endCxn id="13" idx="5"/>
          </p:cNvCxnSpPr>
          <p:nvPr/>
        </p:nvCxnSpPr>
        <p:spPr bwMode="auto">
          <a:xfrm rot="10800000">
            <a:off x="949812" y="4161776"/>
            <a:ext cx="2935255" cy="202527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121" name="Straight Arrow Connector 120"/>
          <p:cNvCxnSpPr>
            <a:stCxn id="116" idx="3"/>
            <a:endCxn id="18" idx="2"/>
          </p:cNvCxnSpPr>
          <p:nvPr/>
        </p:nvCxnSpPr>
        <p:spPr bwMode="auto">
          <a:xfrm flipV="1">
            <a:off x="4601028" y="3919309"/>
            <a:ext cx="3289074" cy="226774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4" grpId="0"/>
      <p:bldP spid="25" grpId="0" autoUpdateAnimBg="0"/>
      <p:bldP spid="25" grpId="1"/>
      <p:bldP spid="26" grpId="0"/>
      <p:bldP spid="27" grpId="0" animBg="1"/>
      <p:bldP spid="63" grpId="0" animBg="1"/>
      <p:bldP spid="95" grpId="0"/>
      <p:bldP spid="96" grpId="0"/>
      <p:bldP spid="100" grpId="0" animBg="1"/>
      <p:bldP spid="102" grpId="0"/>
      <p:bldP spid="104" grpId="0"/>
      <p:bldP spid="105" grpId="0"/>
      <p:bldP spid="107" grpId="0"/>
      <p:bldP spid="109" grpId="0"/>
      <p:bldP spid="11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" y="1752600"/>
            <a:ext cx="8732520" cy="4114800"/>
          </a:xfrm>
        </p:spPr>
        <p:txBody>
          <a:bodyPr/>
          <a:lstStyle/>
          <a:p>
            <a:r>
              <a:rPr lang="en-US" dirty="0" smtClean="0"/>
              <a:t>GLAIR is an architecture:</a:t>
            </a:r>
          </a:p>
          <a:p>
            <a:pPr lvl="1"/>
            <a:r>
              <a:rPr lang="en-US" dirty="0" smtClean="0"/>
              <a:t>To connect mind and body</a:t>
            </a:r>
          </a:p>
          <a:p>
            <a:pPr lvl="2"/>
            <a:r>
              <a:rPr lang="en-US" dirty="0" smtClean="0"/>
              <a:t>For symbol grounding</a:t>
            </a:r>
          </a:p>
          <a:p>
            <a:pPr lvl="1"/>
            <a:r>
              <a:rPr lang="en-US" dirty="0" smtClean="0"/>
              <a:t>To provide first-person privileged knowledge of</a:t>
            </a:r>
          </a:p>
          <a:p>
            <a:pPr lvl="2"/>
            <a:r>
              <a:rPr lang="en-US" dirty="0" smtClean="0"/>
              <a:t>The body</a:t>
            </a:r>
          </a:p>
          <a:p>
            <a:pPr lvl="2"/>
            <a:r>
              <a:rPr lang="en-US" dirty="0" smtClean="0"/>
              <a:t>What it’s doing</a:t>
            </a:r>
          </a:p>
          <a:p>
            <a:pPr lvl="1"/>
            <a:r>
              <a:rPr lang="en-US" dirty="0" smtClean="0"/>
              <a:t>To provide </a:t>
            </a:r>
            <a:r>
              <a:rPr lang="en-US" dirty="0" err="1" smtClean="0"/>
              <a:t>situatedness</a:t>
            </a:r>
            <a:r>
              <a:rPr lang="en-US" dirty="0" smtClean="0"/>
              <a:t> in the world</a:t>
            </a:r>
          </a:p>
          <a:p>
            <a:pPr lvl="2"/>
            <a:r>
              <a:rPr lang="en-US" dirty="0" smtClean="0"/>
              <a:t>Via deictic registers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FE0E8-D9C3-48CF-A64A-94852C71CE39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" y="1341120"/>
            <a:ext cx="8366760" cy="3810000"/>
          </a:xfrm>
        </p:spPr>
        <p:txBody>
          <a:bodyPr/>
          <a:lstStyle/>
          <a:p>
            <a:r>
              <a:rPr lang="en-US" sz="2400" dirty="0" smtClean="0"/>
              <a:t>S. C. Shapiro &amp; H. O. Ismail, Anchoring in a Grounded Layered Architecture with Integrated Reasoning,, </a:t>
            </a:r>
            <a:r>
              <a:rPr lang="en-US" sz="2400" i="1" dirty="0" smtClean="0"/>
              <a:t>Robotics and Autonomous Systems 43, </a:t>
            </a:r>
            <a:r>
              <a:rPr lang="en-US" sz="2400" dirty="0" smtClean="0"/>
              <a:t>2-3 (May 2003), 97-108.</a:t>
            </a:r>
          </a:p>
          <a:p>
            <a:r>
              <a:rPr lang="en-US" sz="2400" dirty="0" smtClean="0"/>
              <a:t> J. Anstey, S. Bay-Cheng, D. </a:t>
            </a:r>
            <a:r>
              <a:rPr lang="en-US" sz="2400" dirty="0" err="1" smtClean="0"/>
              <a:t>Pape</a:t>
            </a:r>
            <a:r>
              <a:rPr lang="en-US" sz="2400" dirty="0" smtClean="0"/>
              <a:t>, &amp; S. C. Shapiro, Human trials: an experiment in </a:t>
            </a:r>
            <a:r>
              <a:rPr lang="en-US" sz="2400" dirty="0" err="1" smtClean="0"/>
              <a:t>intermedia</a:t>
            </a:r>
            <a:r>
              <a:rPr lang="en-US" sz="2400" dirty="0" smtClean="0"/>
              <a:t> performance, </a:t>
            </a:r>
            <a:r>
              <a:rPr lang="en-US" sz="2400" i="1" dirty="0" smtClean="0"/>
              <a:t>ACM Computers in Entertainment 5, </a:t>
            </a:r>
            <a:r>
              <a:rPr lang="en-US" sz="2400" dirty="0" smtClean="0"/>
              <a:t>3, Article 4 (November 2007), 17 pages.</a:t>
            </a:r>
          </a:p>
          <a:p>
            <a:r>
              <a:rPr lang="en-US" sz="2400" dirty="0" smtClean="0"/>
              <a:t>J. Anstey, A. P. </a:t>
            </a:r>
            <a:r>
              <a:rPr lang="en-US" sz="2400" dirty="0" err="1" smtClean="0"/>
              <a:t>Seyed</a:t>
            </a:r>
            <a:r>
              <a:rPr lang="en-US" sz="2400" dirty="0" smtClean="0"/>
              <a:t>, S. Bay-Cheng, D. </a:t>
            </a:r>
            <a:r>
              <a:rPr lang="en-US" sz="2400" dirty="0" err="1" smtClean="0"/>
              <a:t>Pape</a:t>
            </a:r>
            <a:r>
              <a:rPr lang="en-US" sz="2400" dirty="0" smtClean="0"/>
              <a:t>, S. C. Shapiro, J. Bona, &amp; S. </a:t>
            </a:r>
            <a:r>
              <a:rPr lang="en-US" sz="2400" dirty="0" err="1" smtClean="0"/>
              <a:t>Hibit</a:t>
            </a:r>
            <a:r>
              <a:rPr lang="en-US" sz="2400" dirty="0" smtClean="0"/>
              <a:t>, The Agent Takes The Stage, </a:t>
            </a:r>
            <a:r>
              <a:rPr lang="en-US" sz="2400" i="1" dirty="0" smtClean="0"/>
              <a:t>International Journal of Arts and Technology (IJART) 2</a:t>
            </a:r>
            <a:r>
              <a:rPr lang="en-US" sz="2400" dirty="0" smtClean="0"/>
              <a:t>, 4 (2009), 277-296.</a:t>
            </a:r>
          </a:p>
          <a:p>
            <a:r>
              <a:rPr lang="en-US" sz="2400" dirty="0" smtClean="0"/>
              <a:t>S. C. Shapiro &amp; J. P. Bona, The GLAIR Cognitive Architecture, </a:t>
            </a:r>
            <a:r>
              <a:rPr lang="en-US" sz="2400" i="1" dirty="0" smtClean="0"/>
              <a:t>International Journal of Machine Consciousness,</a:t>
            </a:r>
            <a:r>
              <a:rPr lang="en-US" sz="2400" dirty="0" smtClean="0"/>
              <a:t> in press.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FE0E8-D9C3-48CF-A64A-94852C71CE39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99198-9109-45F5-AF01-A3FA1B1F60EF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>
          <a:xfrm>
            <a:off x="727075" y="517525"/>
            <a:ext cx="7772400" cy="693738"/>
          </a:xfrm>
        </p:spPr>
        <p:txBody>
          <a:bodyPr/>
          <a:lstStyle/>
          <a:p>
            <a:pPr>
              <a:buClr>
                <a:schemeClr val="tx2"/>
              </a:buClr>
            </a:pPr>
            <a:r>
              <a:rPr lang="en-US" sz="4000"/>
              <a:t>Collaborators</a:t>
            </a: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5663" y="2017713"/>
            <a:ext cx="7396162" cy="2214562"/>
          </a:xfrm>
        </p:spPr>
        <p:txBody>
          <a:bodyPr/>
          <a:lstStyle/>
          <a:p>
            <a:pPr algn="ctr">
              <a:buClr>
                <a:schemeClr val="tx2"/>
              </a:buClr>
              <a:buFontTx/>
              <a:buNone/>
            </a:pPr>
            <a:r>
              <a:rPr lang="en-US"/>
              <a:t>Past and present members of</a:t>
            </a:r>
          </a:p>
          <a:p>
            <a:pPr algn="ctr">
              <a:buClr>
                <a:schemeClr val="tx2"/>
              </a:buClr>
              <a:buFontTx/>
              <a:buNone/>
            </a:pPr>
            <a:r>
              <a:rPr lang="en-US"/>
              <a:t>SNeRG: The SNePS Research Group</a:t>
            </a:r>
          </a:p>
          <a:p>
            <a:pPr algn="ctr">
              <a:buClr>
                <a:schemeClr val="tx2"/>
              </a:buClr>
              <a:buFontTx/>
              <a:buNone/>
            </a:pPr>
            <a:r>
              <a:rPr lang="en-US">
                <a:hlinkClick r:id="rId2"/>
              </a:rPr>
              <a:t>http://www.cse.buffalo.edu/sneps/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Some GLAIR Robots, Hardware &amp; VR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Layers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Symbol Grounding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Putting it Together: Two examples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PCAR2010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FE0E8-D9C3-48CF-A64A-94852C71CE39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0038" y="174625"/>
            <a:ext cx="8458200" cy="838200"/>
          </a:xfrm>
        </p:spPr>
        <p:txBody>
          <a:bodyPr/>
          <a:lstStyle/>
          <a:p>
            <a:r>
              <a:rPr lang="en-US" sz="4000" smtClean="0"/>
              <a:t>Cassie, the FEVAHR</a:t>
            </a:r>
            <a:br>
              <a:rPr lang="en-US" sz="4000" smtClean="0"/>
            </a:br>
            <a:r>
              <a:rPr lang="en-US" sz="3200" smtClean="0"/>
              <a:t>(Foveal ExtraVehicular Activity Helper-Retriever)</a:t>
            </a:r>
          </a:p>
        </p:txBody>
      </p:sp>
      <p:pic>
        <p:nvPicPr>
          <p:cNvPr id="6147" name="Picture 3" descr="cassi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68525" y="1270000"/>
            <a:ext cx="4748213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Date Placeholder 4"/>
          <p:cNvSpPr>
            <a:spLocks noGrp="1"/>
          </p:cNvSpPr>
          <p:nvPr>
            <p:ph type="dt" sz="quarter" idx="10"/>
          </p:nvPr>
        </p:nvSpPr>
        <p:spPr>
          <a:xfrm>
            <a:off x="0" y="6400800"/>
            <a:ext cx="1905000" cy="457200"/>
          </a:xfrm>
          <a:noFill/>
        </p:spPr>
        <p:txBody>
          <a:bodyPr/>
          <a:lstStyle/>
          <a:p>
            <a:r>
              <a:rPr lang="en-US" dirty="0" smtClean="0">
                <a:latin typeface="Times New Roman" pitchFamily="1" charset="0"/>
              </a:rPr>
              <a:t>PCAR2010</a:t>
            </a:r>
            <a:endParaRPr lang="en-US" dirty="0">
              <a:latin typeface="Times New Roman" pitchFamily="1" charset="0"/>
            </a:endParaRPr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44FF23-8BC4-49B0-9805-38AB450F2C94}" type="slidenum">
              <a:rPr lang="en-US" smtClean="0">
                <a:latin typeface="Times New Roman" pitchFamily="1" charset="0"/>
              </a:rPr>
              <a:pPr/>
              <a:t>5</a:t>
            </a:fld>
            <a:endParaRPr lang="en-US" dirty="0" smtClean="0">
              <a:latin typeface="Times New Roman" pitchFamily="1" charset="0"/>
            </a:endParaRPr>
          </a:p>
        </p:txBody>
      </p:sp>
      <p:sp>
        <p:nvSpPr>
          <p:cNvPr id="6150" name="TextBox 6"/>
          <p:cNvSpPr txBox="1">
            <a:spLocks noChangeArrowheads="1"/>
          </p:cNvSpPr>
          <p:nvPr/>
        </p:nvSpPr>
        <p:spPr bwMode="auto">
          <a:xfrm>
            <a:off x="3367088" y="6197600"/>
            <a:ext cx="27924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0"/>
              <a:t>[Supported by NASA, 1994-96]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65500" y="6527800"/>
            <a:ext cx="1905000" cy="330200"/>
          </a:xfrm>
          <a:noFill/>
        </p:spPr>
        <p:txBody>
          <a:bodyPr/>
          <a:lstStyle/>
          <a:p>
            <a:pPr algn="l"/>
            <a:r>
              <a:rPr lang="en-US" dirty="0" smtClean="0">
                <a:latin typeface="Times New Roman" pitchFamily="1" charset="0"/>
              </a:rPr>
              <a:t>S. C. Shapiro</a:t>
            </a:r>
            <a:endParaRPr lang="en-US" dirty="0">
              <a:latin typeface="Times New Roman" pitchFamily="1" charset="0"/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FEVAHR/Cassie in the Lab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828800" y="1196975"/>
          <a:ext cx="5943600" cy="4946650"/>
        </p:xfrm>
        <a:graphic>
          <a:graphicData uri="http://schemas.openxmlformats.org/presentationml/2006/ole">
            <p:oleObj spid="_x0000_s1026" name="Bitmap Image" r:id="rId4" imgW="1762376" imgH="1467147" progId="">
              <p:embed/>
            </p:oleObj>
          </a:graphicData>
        </a:graphic>
      </p:graphicFrame>
      <p:sp>
        <p:nvSpPr>
          <p:cNvPr id="1029" name="Date Placeholder 4"/>
          <p:cNvSpPr>
            <a:spLocks noGrp="1"/>
          </p:cNvSpPr>
          <p:nvPr>
            <p:ph type="dt" sz="quarter" idx="10"/>
          </p:nvPr>
        </p:nvSpPr>
        <p:spPr>
          <a:xfrm>
            <a:off x="0" y="6400800"/>
            <a:ext cx="1905000" cy="457200"/>
          </a:xfrm>
          <a:noFill/>
        </p:spPr>
        <p:txBody>
          <a:bodyPr/>
          <a:lstStyle/>
          <a:p>
            <a:r>
              <a:rPr lang="en-US" dirty="0" smtClean="0">
                <a:latin typeface="Times New Roman" pitchFamily="1" charset="0"/>
              </a:rPr>
              <a:t>PCAR2010</a:t>
            </a:r>
            <a:endParaRPr lang="en-US" dirty="0">
              <a:latin typeface="Times New Roman" pitchFamily="1" charset="0"/>
            </a:endParaRPr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43F65E-50D2-4A45-B07A-7620A22E1D93}" type="slidenum">
              <a:rPr lang="en-US" smtClean="0">
                <a:latin typeface="Times New Roman" pitchFamily="1" charset="0"/>
              </a:rPr>
              <a:pPr/>
              <a:t>6</a:t>
            </a:fld>
            <a:endParaRPr lang="en-US" dirty="0" smtClean="0">
              <a:latin typeface="Times New Roman" pitchFamily="1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57225" y="547688"/>
            <a:ext cx="7772400" cy="838200"/>
          </a:xfrm>
        </p:spPr>
        <p:txBody>
          <a:bodyPr/>
          <a:lstStyle/>
          <a:p>
            <a:r>
              <a:rPr lang="en-US" sz="4000" smtClean="0"/>
              <a:t>Patofil and Filopat</a:t>
            </a:r>
            <a:br>
              <a:rPr lang="en-US" sz="4000" smtClean="0"/>
            </a:br>
            <a:r>
              <a:rPr lang="en-US" sz="4000" smtClean="0"/>
              <a:t>from “The Trial, The Trail”</a:t>
            </a: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1630363" y="1581150"/>
            <a:ext cx="6130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tx2"/>
                </a:solidFill>
              </a:rPr>
              <a:t>A VR drama by Josephine Anstey </a:t>
            </a:r>
            <a:r>
              <a:rPr lang="en-US" sz="2800" i="1">
                <a:solidFill>
                  <a:schemeClr val="tx2"/>
                </a:solidFill>
              </a:rPr>
              <a:t>et al.</a:t>
            </a:r>
          </a:p>
        </p:txBody>
      </p:sp>
      <p:pic>
        <p:nvPicPr>
          <p:cNvPr id="10244" name="Picture 5" descr="theQues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5" y="2541588"/>
            <a:ext cx="4141788" cy="310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6" descr="scen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99000" y="2560638"/>
            <a:ext cx="4108450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Date Placeholder 6"/>
          <p:cNvSpPr>
            <a:spLocks noGrp="1"/>
          </p:cNvSpPr>
          <p:nvPr>
            <p:ph type="dt" sz="quarter" idx="10"/>
          </p:nvPr>
        </p:nvSpPr>
        <p:spPr>
          <a:xfrm>
            <a:off x="241300" y="6551612"/>
            <a:ext cx="1905000" cy="306388"/>
          </a:xfrm>
          <a:noFill/>
        </p:spPr>
        <p:txBody>
          <a:bodyPr/>
          <a:lstStyle/>
          <a:p>
            <a:r>
              <a:rPr lang="en-US" dirty="0" smtClean="0">
                <a:latin typeface="Times New Roman" pitchFamily="1" charset="0"/>
              </a:rPr>
              <a:t>PCAR2010</a:t>
            </a:r>
            <a:endParaRPr lang="en-US" dirty="0">
              <a:latin typeface="Times New Roman" pitchFamily="1" charset="0"/>
            </a:endParaRPr>
          </a:p>
        </p:txBody>
      </p:sp>
      <p:sp>
        <p:nvSpPr>
          <p:cNvPr id="10247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0105B1-E0F5-4FEC-92C7-6A6353FA1900}" type="slidenum">
              <a:rPr lang="en-US" smtClean="0">
                <a:latin typeface="Times New Roman" pitchFamily="1" charset="0"/>
              </a:rPr>
              <a:pPr/>
              <a:t>7</a:t>
            </a:fld>
            <a:endParaRPr lang="en-US" dirty="0" smtClean="0">
              <a:latin typeface="Times New Roman" pitchFamily="1" charset="0"/>
            </a:endParaRPr>
          </a:p>
        </p:txBody>
      </p:sp>
      <p:sp>
        <p:nvSpPr>
          <p:cNvPr id="10248" name="TextBox 8"/>
          <p:cNvSpPr txBox="1">
            <a:spLocks noChangeArrowheads="1"/>
          </p:cNvSpPr>
          <p:nvPr/>
        </p:nvSpPr>
        <p:spPr bwMode="auto">
          <a:xfrm>
            <a:off x="1233488" y="5834063"/>
            <a:ext cx="63515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0"/>
              <a:t>[Artificial Intelligence and Interactive Digital Entertainment (AIIDE) 2005]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583680"/>
            <a:ext cx="2895600" cy="274320"/>
          </a:xfrm>
        </p:spPr>
        <p:txBody>
          <a:bodyPr/>
          <a:lstStyle/>
          <a:p>
            <a:r>
              <a:rPr lang="en-US" dirty="0" smtClean="0"/>
              <a:t>S. C. Shapiro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Times New Roman" pitchFamily="1" charset="0"/>
              </a:rPr>
              <a:t>PCAR2010</a:t>
            </a:r>
            <a:endParaRPr lang="en-US">
              <a:latin typeface="Times New Roman" pitchFamily="1" charset="0"/>
            </a:endParaRP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Times New Roman" pitchFamily="1" charset="0"/>
              </a:rPr>
              <a:t>S. C. Shapiro</a:t>
            </a:r>
            <a:endParaRPr lang="en-US">
              <a:latin typeface="Times New Roman" pitchFamily="1" charset="0"/>
            </a:endParaRP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387269-8C9D-4D7C-B945-B388A235FF5C}" type="slidenum">
              <a:rPr lang="en-US" smtClean="0">
                <a:latin typeface="Times New Roman" pitchFamily="1" charset="0"/>
              </a:rPr>
              <a:pPr/>
              <a:t>8</a:t>
            </a:fld>
            <a:endParaRPr lang="en-US" dirty="0" smtClean="0">
              <a:latin typeface="Times New Roman" pitchFamily="1" charset="0"/>
            </a:endParaRPr>
          </a:p>
        </p:txBody>
      </p:sp>
      <p:pic>
        <p:nvPicPr>
          <p:cNvPr id="11269" name="Picture 4" descr="badguy_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998538"/>
            <a:ext cx="685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1909763" y="5732463"/>
            <a:ext cx="4371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0"/>
              <a:t>[E-Poetry Symposium, Buffalo, NY, April 1, 2006]</a:t>
            </a:r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auto">
          <a:xfrm>
            <a:off x="1182688" y="341313"/>
            <a:ext cx="66309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4000" b="0">
              <a:solidFill>
                <a:srgbClr val="993300"/>
              </a:solidFill>
            </a:endParaRPr>
          </a:p>
        </p:txBody>
      </p:sp>
      <p:sp>
        <p:nvSpPr>
          <p:cNvPr id="11272" name="Rectangle 7"/>
          <p:cNvSpPr>
            <a:spLocks noChangeArrowheads="1"/>
          </p:cNvSpPr>
          <p:nvPr/>
        </p:nvSpPr>
        <p:spPr bwMode="auto">
          <a:xfrm>
            <a:off x="2495550" y="0"/>
            <a:ext cx="33321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0">
                <a:solidFill>
                  <a:srgbClr val="993300"/>
                </a:solidFill>
              </a:rPr>
              <a:t>The Trial The Trail</a:t>
            </a:r>
          </a:p>
          <a:p>
            <a:pPr algn="ctr"/>
            <a:r>
              <a:rPr lang="en-US" sz="3200" b="0">
                <a:solidFill>
                  <a:srgbClr val="993300"/>
                </a:solidFill>
              </a:rPr>
              <a:t>&amp; Human Trials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38175" y="0"/>
            <a:ext cx="7772400" cy="1143000"/>
          </a:xfrm>
        </p:spPr>
        <p:txBody>
          <a:bodyPr/>
          <a:lstStyle/>
          <a:p>
            <a:r>
              <a:rPr lang="en-US" smtClean="0"/>
              <a:t>Lights/Rats</a:t>
            </a:r>
          </a:p>
        </p:txBody>
      </p:sp>
      <p:sp>
        <p:nvSpPr>
          <p:cNvPr id="12291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Times New Roman" pitchFamily="1" charset="0"/>
              </a:rPr>
              <a:t>PCAR2010</a:t>
            </a:r>
            <a:endParaRPr lang="en-US">
              <a:latin typeface="Times New Roman" pitchFamily="1" charset="0"/>
            </a:endParaRPr>
          </a:p>
        </p:txBody>
      </p:sp>
      <p:sp>
        <p:nvSpPr>
          <p:cNvPr id="1229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Times New Roman" pitchFamily="1" charset="0"/>
              </a:rPr>
              <a:t>S. C. Shapiro</a:t>
            </a:r>
            <a:endParaRPr lang="en-US">
              <a:latin typeface="Times New Roman" pitchFamily="1" charset="0"/>
            </a:endParaRPr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B9FC604-67EE-47D4-8AE8-41FAA9EBAAAF}" type="slidenum">
              <a:rPr lang="en-US" smtClean="0">
                <a:latin typeface="Times New Roman" pitchFamily="1" charset="0"/>
              </a:rPr>
              <a:pPr/>
              <a:t>9</a:t>
            </a:fld>
            <a:endParaRPr lang="en-US" dirty="0" smtClean="0">
              <a:latin typeface="Times New Roman" pitchFamily="1" charset="0"/>
            </a:endParaRPr>
          </a:p>
        </p:txBody>
      </p:sp>
      <p:pic>
        <p:nvPicPr>
          <p:cNvPr id="12294" name="Picture 6" descr="2721983781_ffea27ab80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97000" y="1082675"/>
            <a:ext cx="6350000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TextBox 7"/>
          <p:cNvSpPr txBox="1">
            <a:spLocks noChangeArrowheads="1"/>
          </p:cNvSpPr>
          <p:nvPr/>
        </p:nvSpPr>
        <p:spPr bwMode="auto">
          <a:xfrm>
            <a:off x="900113" y="5703888"/>
            <a:ext cx="72278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0"/>
              <a:t>[365 Days/365 Plays by Suzan-Lori Parks, Week 24, Buffalo, NY, April, 26-27, 2007]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3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64217</TotalTime>
  <Words>1413</Words>
  <Application>Microsoft Macintosh PowerPoint</Application>
  <PresentationFormat>On-screen Show (4:3)</PresentationFormat>
  <Paragraphs>388</Paragraphs>
  <Slides>36</Slides>
  <Notes>8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8" baseType="lpstr">
      <vt:lpstr>Blank Presentation</vt:lpstr>
      <vt:lpstr>Bitmap Image</vt:lpstr>
      <vt:lpstr>The GLAIR Architecture for Cognitive Robots </vt:lpstr>
      <vt:lpstr>GLAIR: Grounded Layered Architecture with Integrated Reasoning Focus of This Talk: Connecting Reasoning Mind with Acting/Sensing Body </vt:lpstr>
      <vt:lpstr>Motivations</vt:lpstr>
      <vt:lpstr>Outline</vt:lpstr>
      <vt:lpstr>Cassie, the FEVAHR (Foveal ExtraVehicular Activity Helper-Retriever)</vt:lpstr>
      <vt:lpstr>FEVAHR/Cassie in the Lab</vt:lpstr>
      <vt:lpstr>Patofil and Filopat from “The Trial, The Trail”</vt:lpstr>
      <vt:lpstr>Slide 8</vt:lpstr>
      <vt:lpstr>Lights/Rats</vt:lpstr>
      <vt:lpstr>Workers of the World</vt:lpstr>
      <vt:lpstr>WoyUbu, “Robot War”</vt:lpstr>
      <vt:lpstr>Outline</vt:lpstr>
      <vt:lpstr>Slide 13</vt:lpstr>
      <vt:lpstr>Sensori-Actuator Layer</vt:lpstr>
      <vt:lpstr>Perceptuo-Motor Layer</vt:lpstr>
      <vt:lpstr>PMLc</vt:lpstr>
      <vt:lpstr>PMLb</vt:lpstr>
      <vt:lpstr>PMLa</vt:lpstr>
      <vt:lpstr>The Knowledge Layer</vt:lpstr>
      <vt:lpstr>SNePS</vt:lpstr>
      <vt:lpstr>Ontology of Mental Entities</vt:lpstr>
      <vt:lpstr>Outline</vt:lpstr>
      <vt:lpstr>Entities, Terms, Symbols, Objects</vt:lpstr>
      <vt:lpstr>Alignment</vt:lpstr>
      <vt:lpstr>World Objects to Feature Tuples</vt:lpstr>
      <vt:lpstr>Feature Tuples to KL Terms</vt:lpstr>
      <vt:lpstr>Incomplete PML-Descriptions</vt:lpstr>
      <vt:lpstr>Unifying PML-Descriptions</vt:lpstr>
      <vt:lpstr>Deictic Registers</vt:lpstr>
      <vt:lpstr>Modality Registers</vt:lpstr>
      <vt:lpstr>Outline</vt:lpstr>
      <vt:lpstr>Slide 32</vt:lpstr>
      <vt:lpstr>Building Episodic Memory</vt:lpstr>
      <vt:lpstr>Summary</vt:lpstr>
      <vt:lpstr>Some References</vt:lpstr>
      <vt:lpstr>Collaborators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GLAIR for Cognitive Robots</dc:title>
  <dc:creator>Stuart C. Shapiro</dc:creator>
  <cp:lastModifiedBy>Stuart C. Shapiro</cp:lastModifiedBy>
  <cp:revision>827</cp:revision>
  <cp:lastPrinted>2001-07-31T08:53:16Z</cp:lastPrinted>
  <dcterms:created xsi:type="dcterms:W3CDTF">2010-05-10T01:29:57Z</dcterms:created>
  <dcterms:modified xsi:type="dcterms:W3CDTF">2010-05-10T01:42:00Z</dcterms:modified>
</cp:coreProperties>
</file>