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58"/>
  </p:notesMasterIdLst>
  <p:handoutMasterIdLst>
    <p:handoutMasterId r:id="rId59"/>
  </p:handoutMasterIdLst>
  <p:sldIdLst>
    <p:sldId id="256" r:id="rId2"/>
    <p:sldId id="259" r:id="rId3"/>
    <p:sldId id="257" r:id="rId4"/>
    <p:sldId id="260" r:id="rId5"/>
    <p:sldId id="261" r:id="rId6"/>
    <p:sldId id="270" r:id="rId7"/>
    <p:sldId id="271" r:id="rId8"/>
    <p:sldId id="290" r:id="rId9"/>
    <p:sldId id="291" r:id="rId10"/>
    <p:sldId id="292" r:id="rId11"/>
    <p:sldId id="294" r:id="rId12"/>
    <p:sldId id="272" r:id="rId13"/>
    <p:sldId id="273" r:id="rId14"/>
    <p:sldId id="274" r:id="rId15"/>
    <p:sldId id="275" r:id="rId16"/>
    <p:sldId id="293" r:id="rId17"/>
    <p:sldId id="276" r:id="rId18"/>
    <p:sldId id="295" r:id="rId19"/>
    <p:sldId id="320" r:id="rId20"/>
    <p:sldId id="310" r:id="rId21"/>
    <p:sldId id="311" r:id="rId22"/>
    <p:sldId id="312" r:id="rId23"/>
    <p:sldId id="313" r:id="rId24"/>
    <p:sldId id="314" r:id="rId25"/>
    <p:sldId id="315" r:id="rId26"/>
    <p:sldId id="316" r:id="rId27"/>
    <p:sldId id="317" r:id="rId28"/>
    <p:sldId id="318" r:id="rId29"/>
    <p:sldId id="319" r:id="rId30"/>
    <p:sldId id="277" r:id="rId31"/>
    <p:sldId id="278" r:id="rId32"/>
    <p:sldId id="298" r:id="rId33"/>
    <p:sldId id="297" r:id="rId34"/>
    <p:sldId id="321" r:id="rId35"/>
    <p:sldId id="299" r:id="rId36"/>
    <p:sldId id="300" r:id="rId37"/>
    <p:sldId id="329" r:id="rId38"/>
    <p:sldId id="286" r:id="rId39"/>
    <p:sldId id="287" r:id="rId40"/>
    <p:sldId id="322" r:id="rId41"/>
    <p:sldId id="285" r:id="rId42"/>
    <p:sldId id="288" r:id="rId43"/>
    <p:sldId id="323" r:id="rId44"/>
    <p:sldId id="330" r:id="rId45"/>
    <p:sldId id="279" r:id="rId46"/>
    <p:sldId id="309" r:id="rId47"/>
    <p:sldId id="281" r:id="rId48"/>
    <p:sldId id="282" r:id="rId49"/>
    <p:sldId id="283" r:id="rId50"/>
    <p:sldId id="284" r:id="rId51"/>
    <p:sldId id="324" r:id="rId52"/>
    <p:sldId id="325" r:id="rId53"/>
    <p:sldId id="326" r:id="rId54"/>
    <p:sldId id="327" r:id="rId55"/>
    <p:sldId id="328" r:id="rId56"/>
    <p:sldId id="296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1118"/>
    </p:cViewPr>
  </p:sorterViewPr>
  <p:notesViewPr>
    <p:cSldViewPr>
      <p:cViewPr varScale="1">
        <p:scale>
          <a:sx n="76" d="100"/>
          <a:sy n="76" d="100"/>
        </p:scale>
        <p:origin x="-2844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D2D082-4EF0-483D-87C1-FBEF10A55951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9203DE-9E89-4088-ACF8-656CE01B0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590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CD610A-6EE7-4410-8A45-9148A0888928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011C8-829F-46CB-AD2F-EC5BA9748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971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848600" cy="27654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128D7-ACFE-4A03-911A-9F84C4A5625B}" type="datetime1">
              <a:rPr lang="en-US" smtClean="0"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 C. Shapiro               AGI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36591-AC74-425F-BE02-D12A22E45C0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FD31-A342-454D-A0EF-ABA71E1869AB}" type="datetime1">
              <a:rPr lang="en-US" smtClean="0"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 C. Shapiro               AGI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36591-AC74-425F-BE02-D12A22E45C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AA303-59FD-4B82-93B4-84C54AEA5F99}" type="datetime1">
              <a:rPr lang="en-US" smtClean="0"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 C. Shapiro               AGI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36591-AC74-425F-BE02-D12A22E45C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A0291-2704-4250-ADEF-529CFCF0FB17}" type="datetime1">
              <a:rPr lang="en-US" smtClean="0"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 C. Shapiro               AGI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36591-AC74-425F-BE02-D12A22E45C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36294-0585-4B9D-B95B-956B1CA50427}" type="datetime1">
              <a:rPr lang="en-US" smtClean="0"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 C. Shapiro               AGI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36591-AC74-425F-BE02-D12A22E45C0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13FB9-B224-485A-8459-80B1DC105D54}" type="datetime1">
              <a:rPr lang="en-US" smtClean="0"/>
              <a:t>8/13/2013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 C. Shapiro               AGI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36591-AC74-425F-BE02-D12A22E45C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559B3-1FEA-43AE-92D0-33715C267F0A}" type="datetime1">
              <a:rPr lang="en-US" smtClean="0"/>
              <a:t>8/13/2013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 C. Shapiro               AGI 2013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36591-AC74-425F-BE02-D12A22E45C02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37E6D-9B14-454A-BEEF-DF5757983915}" type="datetime1">
              <a:rPr lang="en-US" smtClean="0"/>
              <a:t>8/13/2013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 C. Shapiro               AGI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36591-AC74-425F-BE02-D12A22E45C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781EA-50EF-413F-A422-6A1598C6639D}" type="datetime1">
              <a:rPr lang="en-US" smtClean="0"/>
              <a:t>8/13/2013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 C. Shapiro               AGI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36591-AC74-425F-BE02-D12A22E45C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86ABD-3A60-4EFB-B038-1437E7CF50D6}" type="datetime1">
              <a:rPr lang="en-US" smtClean="0"/>
              <a:t>8/13/2013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 C. Shapiro               AGI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36591-AC74-425F-BE02-D12A22E45C0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AC3C1-6B41-4A61-8C11-8FD91E19CE7A}" type="datetime1">
              <a:rPr lang="en-US" smtClean="0"/>
              <a:t>8/13/2013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 C. Shapiro               AGI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36591-AC74-425F-BE02-D12A22E45C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510528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1052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92BA44C-C88A-44C2-951D-0533B67446B1}" type="datetime1">
              <a:rPr lang="en-US" smtClean="0"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6528816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S. C. Shapiro               AGI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6519609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F7836591-AC74-425F-BE02-D12A22E45C02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1line_blue_re_bi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w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9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e.buffalo.edu/~shapiro/Papers" TargetMode="External"/><Relationship Id="rId2" Type="http://schemas.openxmlformats.org/officeDocument/2006/relationships/hyperlink" Target="http://www.cse.buffalo.edu/~shapir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se.buffalo.edu/sneps/Bibliography" TargetMode="External"/><Relationship Id="rId5" Type="http://schemas.openxmlformats.org/officeDocument/2006/relationships/hyperlink" Target="http://www.cse.buffalo.edu/sneps" TargetMode="External"/><Relationship Id="rId4" Type="http://schemas.openxmlformats.org/officeDocument/2006/relationships/hyperlink" Target="http://www.cse.buffalo.edu/~shapiro/Talks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8382000" cy="2765425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MGLAIR</a:t>
            </a:r>
            <a:br>
              <a:rPr lang="en-US" sz="4400" dirty="0" smtClean="0"/>
            </a:br>
            <a:r>
              <a:rPr lang="en-US" sz="4400" cap="none" dirty="0" smtClean="0"/>
              <a:t>Modal Grounded Layered Architecture</a:t>
            </a:r>
            <a:r>
              <a:rPr lang="en-US" sz="4400" cap="none" dirty="0"/>
              <a:t/>
            </a:r>
            <a:br>
              <a:rPr lang="en-US" sz="4400" cap="none" dirty="0"/>
            </a:br>
            <a:r>
              <a:rPr lang="en-US" sz="4400" cap="none" dirty="0" smtClean="0"/>
              <a:t>with Integrated Reasoning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Stuart C. Shapiro</a:t>
            </a:r>
          </a:p>
          <a:p>
            <a:r>
              <a:rPr lang="en-US" dirty="0" smtClean="0"/>
              <a:t>Department of Computer Science and Engineering</a:t>
            </a:r>
          </a:p>
          <a:p>
            <a:r>
              <a:rPr lang="en-US" dirty="0" smtClean="0"/>
              <a:t>and Center for Cognitive Science</a:t>
            </a:r>
          </a:p>
          <a:p>
            <a:r>
              <a:rPr lang="en-US" dirty="0" smtClean="0"/>
              <a:t>University at Buffalo, The State University of New York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5364068"/>
            <a:ext cx="2169997" cy="8777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5287304"/>
            <a:ext cx="914400" cy="103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76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Wumpus</a:t>
            </a:r>
            <a:r>
              <a:rPr lang="en-US" dirty="0"/>
              <a:t> World Agent</a:t>
            </a:r>
            <a:r>
              <a:rPr lang="en-US" dirty="0">
                <a:solidFill>
                  <a:srgbClr val="993300"/>
                </a:solidFill>
              </a:rPr>
              <a:t/>
            </a:r>
            <a:br>
              <a:rPr lang="en-US" dirty="0">
                <a:solidFill>
                  <a:srgbClr val="993300"/>
                </a:solidFill>
              </a:rPr>
            </a:b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5393-F781-4045-B6FF-BFCE6B805ADC}" type="datetime1">
              <a:rPr lang="en-US" smtClean="0"/>
              <a:t>8/13/2013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 C. Shapiro               AGI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36591-AC74-425F-BE02-D12A22E45C02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 descr="run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113" y="1173163"/>
            <a:ext cx="3486150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362325" y="4471988"/>
            <a:ext cx="240665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/>
              <a:t>: </a:t>
            </a:r>
            <a:r>
              <a:rPr lang="en-US">
                <a:solidFill>
                  <a:srgbClr val="FF0000"/>
                </a:solidFill>
              </a:rPr>
              <a:t>perform get(gold</a:t>
            </a:r>
            <a:r>
              <a:rPr lang="en-US"/>
              <a:t>)</a:t>
            </a:r>
          </a:p>
          <a:p>
            <a:r>
              <a:rPr lang="en-US"/>
              <a:t>No breeze here.</a:t>
            </a:r>
          </a:p>
          <a:p>
            <a:r>
              <a:rPr lang="en-US"/>
              <a:t>No stench here.</a:t>
            </a:r>
          </a:p>
          <a:p>
            <a:r>
              <a:rPr lang="en-US"/>
              <a:t>Exploring the cave...</a:t>
            </a:r>
          </a:p>
          <a:p>
            <a:r>
              <a:rPr lang="en-US"/>
              <a:t>Found a safe room...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98513" y="6140450"/>
            <a:ext cx="77517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sz="1600" b="0"/>
              <a:t>[Shapiro &amp; Kandefer, IJCAI-05 Workshop on Nonmonotonic Reasoning, Action, &amp; Change]</a:t>
            </a:r>
          </a:p>
        </p:txBody>
      </p:sp>
    </p:spTree>
    <p:extLst>
      <p:ext uri="{BB962C8B-B14F-4D97-AF65-F5344CB8AC3E}">
        <p14:creationId xmlns:p14="http://schemas.microsoft.com/office/powerpoint/2010/main" val="404067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GLAIR Agents</a:t>
            </a:r>
            <a:br>
              <a:rPr lang="en-US" dirty="0"/>
            </a:br>
            <a:r>
              <a:rPr lang="en-US" dirty="0" smtClean="0"/>
              <a:t>in </a:t>
            </a:r>
            <a:r>
              <a:rPr lang="en-US" dirty="0" err="1" smtClean="0"/>
              <a:t>Intermedia</a:t>
            </a:r>
            <a:r>
              <a:rPr lang="en-US" dirty="0" smtClean="0"/>
              <a:t> </a:t>
            </a:r>
            <a:r>
              <a:rPr lang="en-US" dirty="0"/>
              <a:t>Performances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581400"/>
          </a:xfrm>
        </p:spPr>
        <p:txBody>
          <a:bodyPr/>
          <a:lstStyle/>
          <a:p>
            <a:r>
              <a:rPr lang="en-US" sz="3200" dirty="0"/>
              <a:t>As part of UB’s </a:t>
            </a:r>
            <a:r>
              <a:rPr lang="en-US" sz="3200" dirty="0" err="1"/>
              <a:t>Intermedia</a:t>
            </a:r>
            <a:r>
              <a:rPr lang="en-US" sz="3200" dirty="0"/>
              <a:t> Performance Studio</a:t>
            </a:r>
          </a:p>
          <a:p>
            <a:r>
              <a:rPr lang="en-US" dirty="0"/>
              <a:t>Supported by:</a:t>
            </a:r>
          </a:p>
          <a:p>
            <a:r>
              <a:rPr lang="en-US" dirty="0"/>
              <a:t>UB IRCAF, 2003-04</a:t>
            </a:r>
          </a:p>
          <a:p>
            <a:r>
              <a:rPr lang="en-US" dirty="0"/>
              <a:t>UB IRDF, 2006-07</a:t>
            </a:r>
          </a:p>
          <a:p>
            <a:r>
              <a:rPr lang="en-US" dirty="0"/>
              <a:t>Robert and Carol Morris Fund for Artistic Expression and Performing Arts, 2007-09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67A88-5391-4A26-92A9-6E0823F5E094}" type="datetime1">
              <a:rPr lang="en-US" smtClean="0"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 C. Shapiro               AGI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36591-AC74-425F-BE02-D12A22E45C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91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28BB9-09F5-41F9-B1E3-234B1E96A401}" type="datetime1">
              <a:rPr lang="en-US" smtClean="0"/>
              <a:t>8/13/2013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 C. Shapiro               AGI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36591-AC74-425F-BE02-D12A22E45C02}" type="slidenum">
              <a:rPr lang="en-US" smtClean="0"/>
              <a:t>12</a:t>
            </a:fld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57225" y="547688"/>
            <a:ext cx="7772400" cy="838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Patofil and Filopat</a:t>
            </a:r>
            <a:br>
              <a:rPr lang="en-US" smtClean="0"/>
            </a:br>
            <a:r>
              <a:rPr lang="en-US" smtClean="0"/>
              <a:t>from “The Trial, The Trail”</a:t>
            </a:r>
            <a:endParaRPr lang="en-US" dirty="0" smtClean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485681" y="1840706"/>
            <a:ext cx="61309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A VR drama by Josephine Anstey </a:t>
            </a:r>
            <a:r>
              <a:rPr lang="en-US" sz="2800" i="1" dirty="0">
                <a:solidFill>
                  <a:schemeClr val="tx2"/>
                </a:solidFill>
              </a:rPr>
              <a:t>et al.</a:t>
            </a:r>
          </a:p>
        </p:txBody>
      </p:sp>
      <p:pic>
        <p:nvPicPr>
          <p:cNvPr id="7" name="Picture 5" descr="theQue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" y="2541588"/>
            <a:ext cx="4141788" cy="310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scen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9000" y="2560638"/>
            <a:ext cx="4108450" cy="308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233488" y="5834063"/>
            <a:ext cx="63515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0"/>
              <a:t>[Artificial Intelligence and Interactive Digital Entertainment (AIIDE) 2005]</a:t>
            </a:r>
          </a:p>
        </p:txBody>
      </p:sp>
    </p:spTree>
    <p:extLst>
      <p:ext uri="{BB962C8B-B14F-4D97-AF65-F5344CB8AC3E}">
        <p14:creationId xmlns:p14="http://schemas.microsoft.com/office/powerpoint/2010/main" val="382898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Trial The Trail &amp; Human Trials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7636-6F00-4A20-BDDD-97F0AAAB8F19}" type="datetime1">
              <a:rPr lang="en-US" smtClean="0"/>
              <a:t>8/13/2013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 C. Shapiro               AGI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36591-AC74-425F-BE02-D12A22E45C02}" type="slidenum">
              <a:rPr lang="en-US" smtClean="0"/>
              <a:t>13</a:t>
            </a:fld>
            <a:endParaRPr lang="en-US"/>
          </a:p>
        </p:txBody>
      </p:sp>
      <p:pic>
        <p:nvPicPr>
          <p:cNvPr id="9" name="Picture 4" descr="badguy_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328738"/>
            <a:ext cx="6858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909763" y="6062663"/>
            <a:ext cx="4371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0"/>
              <a:t>[E-Poetry Symposium, Buffalo, NY, April 1, 2006]</a:t>
            </a:r>
          </a:p>
        </p:txBody>
      </p:sp>
    </p:spTree>
    <p:extLst>
      <p:ext uri="{BB962C8B-B14F-4D97-AF65-F5344CB8AC3E}">
        <p14:creationId xmlns:p14="http://schemas.microsoft.com/office/powerpoint/2010/main" val="333204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Lights/Rats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3F9B4-D6AA-4C42-9332-BA83C951ECEC}" type="datetime1">
              <a:rPr lang="en-US" smtClean="0"/>
              <a:t>8/13/2013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 C. Shapiro               AGI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36591-AC74-425F-BE02-D12A22E45C02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6" descr="2721983781_ffea27ab8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474788"/>
            <a:ext cx="63500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1027113" y="6096001"/>
            <a:ext cx="72278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0"/>
              <a:t>[365 Days/365 Plays by Suzan-Lori Parks, Week 24, Buffalo, NY, April, 26-27, 2007]</a:t>
            </a:r>
          </a:p>
        </p:txBody>
      </p:sp>
    </p:spTree>
    <p:extLst>
      <p:ext uri="{BB962C8B-B14F-4D97-AF65-F5344CB8AC3E}">
        <p14:creationId xmlns:p14="http://schemas.microsoft.com/office/powerpoint/2010/main" val="348699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Workers of the World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A0DEF-FC4D-4344-8FB2-FA36224B1C8F}" type="datetime1">
              <a:rPr lang="en-US" smtClean="0"/>
              <a:t>8/13/2013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 C. Shapiro               AGI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36591-AC74-425F-BE02-D12A22E45C02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 descr="2708692311_d7ee66459b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9863" y="1401763"/>
            <a:ext cx="63500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540000" y="5878513"/>
            <a:ext cx="34004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0"/>
              <a:t>[Buiffalo Infringement Festival, 2008</a:t>
            </a:r>
          </a:p>
          <a:p>
            <a:r>
              <a:rPr lang="en-US" sz="1600" b="0"/>
              <a:t>Maker Faire, Travis County, TX, 2008]</a:t>
            </a:r>
          </a:p>
        </p:txBody>
      </p:sp>
    </p:spTree>
    <p:extLst>
      <p:ext uri="{BB962C8B-B14F-4D97-AF65-F5344CB8AC3E}">
        <p14:creationId xmlns:p14="http://schemas.microsoft.com/office/powerpoint/2010/main" val="55731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WoyUbu</a:t>
            </a:r>
            <a:r>
              <a:rPr lang="en-US" dirty="0"/>
              <a:t>, “</a:t>
            </a:r>
            <a:r>
              <a:rPr lang="en-US" dirty="0" err="1"/>
              <a:t>Dramaturgs</a:t>
            </a:r>
            <a:r>
              <a:rPr lang="en-US" dirty="0"/>
              <a:t>”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005A4-FAF5-42BA-A695-40C39CD0AD99}" type="datetime1">
              <a:rPr lang="en-US" smtClean="0"/>
              <a:t>8/13/2013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 C. Shapiro               AGI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36591-AC74-425F-BE02-D12A22E45C02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 descr="3351615972_540f31115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1525587"/>
            <a:ext cx="63500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786063" y="5988050"/>
            <a:ext cx="24749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sz="1600" b="0"/>
              <a:t>[Buffalo, NY, March, 2009]</a:t>
            </a:r>
          </a:p>
        </p:txBody>
      </p:sp>
    </p:spTree>
    <p:extLst>
      <p:ext uri="{BB962C8B-B14F-4D97-AF65-F5344CB8AC3E}">
        <p14:creationId xmlns:p14="http://schemas.microsoft.com/office/powerpoint/2010/main" val="420813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WoyUbu</a:t>
            </a:r>
            <a:r>
              <a:rPr lang="en-US" dirty="0" smtClean="0"/>
              <a:t>, “Robot War”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A7171-F3D5-43C0-BCF0-AFCB2604DF1D}" type="datetime1">
              <a:rPr lang="en-US" smtClean="0"/>
              <a:t>8/13/2013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 C. Shapiro               AGI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36591-AC74-425F-BE02-D12A22E45C02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 descr="3396835259_ffe4f79ef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7000" y="1547813"/>
            <a:ext cx="63500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786063" y="6010276"/>
            <a:ext cx="24749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0" dirty="0"/>
              <a:t>[Buffalo, NY, March, 2009]</a:t>
            </a:r>
          </a:p>
        </p:txBody>
      </p:sp>
    </p:spTree>
    <p:extLst>
      <p:ext uri="{BB962C8B-B14F-4D97-AF65-F5344CB8AC3E}">
        <p14:creationId xmlns:p14="http://schemas.microsoft.com/office/powerpoint/2010/main" val="360925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WoyUbu</a:t>
            </a:r>
            <a:r>
              <a:rPr lang="en-US" dirty="0"/>
              <a:t>, “The Bear”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4ABC-D60F-4E80-A973-F4AAFA4997C6}" type="datetime1">
              <a:rPr lang="en-US" smtClean="0"/>
              <a:t>8/13/2013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 C. Shapiro               AGI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36591-AC74-425F-BE02-D12A22E45C02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6" descr="3386684399_a05c8cef9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671638"/>
            <a:ext cx="3716338" cy="417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618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295400"/>
            <a:ext cx="3429000" cy="518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Delivery Agent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06A79-0289-4033-9195-CCBC261D913C}" type="datetime1">
              <a:rPr lang="en-US" smtClean="0"/>
              <a:t>8/13/2013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 C. Shapiro               AGI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36591-AC74-425F-BE02-D12A22E45C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21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Henry </a:t>
            </a:r>
            <a:r>
              <a:rPr lang="en-US" dirty="0" err="1" smtClean="0"/>
              <a:t>Hexmoor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Josephine Anstey</a:t>
            </a:r>
          </a:p>
          <a:p>
            <a:pPr marL="0" indent="0">
              <a:buNone/>
            </a:pPr>
            <a:r>
              <a:rPr lang="en-US" dirty="0" smtClean="0"/>
              <a:t>Deepak Kumar</a:t>
            </a:r>
          </a:p>
          <a:p>
            <a:pPr marL="0" indent="0">
              <a:buNone/>
            </a:pPr>
            <a:r>
              <a:rPr lang="en-US" dirty="0" err="1" smtClean="0"/>
              <a:t>Haythem</a:t>
            </a:r>
            <a:r>
              <a:rPr lang="en-US" dirty="0" smtClean="0"/>
              <a:t> O. Ismail</a:t>
            </a:r>
          </a:p>
          <a:p>
            <a:pPr marL="0" indent="0">
              <a:buNone/>
            </a:pPr>
            <a:r>
              <a:rPr lang="en-US" dirty="0" smtClean="0"/>
              <a:t>Michael </a:t>
            </a:r>
            <a:r>
              <a:rPr lang="en-US" dirty="0" err="1" smtClean="0"/>
              <a:t>Kandefer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Jonathan Bona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Johan </a:t>
            </a:r>
            <a:r>
              <a:rPr lang="en-US" dirty="0" err="1" smtClean="0"/>
              <a:t>Lammens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Trupti</a:t>
            </a:r>
            <a:r>
              <a:rPr lang="en-US" dirty="0" smtClean="0"/>
              <a:t> </a:t>
            </a:r>
            <a:r>
              <a:rPr lang="en-US" dirty="0" err="1" smtClean="0"/>
              <a:t>Devdas</a:t>
            </a:r>
            <a:r>
              <a:rPr lang="en-US" dirty="0" smtClean="0"/>
              <a:t> </a:t>
            </a:r>
            <a:r>
              <a:rPr lang="en-US" dirty="0" err="1" smtClean="0"/>
              <a:t>Nayak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Dave </a:t>
            </a:r>
            <a:r>
              <a:rPr lang="en-US" dirty="0" err="1" smtClean="0"/>
              <a:t>Pape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Vikranth</a:t>
            </a:r>
            <a:r>
              <a:rPr lang="en-US" dirty="0" smtClean="0"/>
              <a:t> </a:t>
            </a:r>
            <a:r>
              <a:rPr lang="en-US" dirty="0" err="1" smtClean="0"/>
              <a:t>Rao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89475-58FF-4773-9162-13288CF0F3F5}" type="datetime1">
              <a:rPr lang="en-US" smtClean="0"/>
              <a:t>8/13/2013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 C. Shapiro               AGI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36591-AC74-425F-BE02-D12A22E45C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55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MGLAIR Architecture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42B02-C758-41FB-846E-72DEDA90E590}" type="datetime1">
              <a:rPr lang="en-US" smtClean="0"/>
              <a:t>8/13/2013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 C. Shapiro               AGI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36591-AC74-425F-BE02-D12A22E45C02}" type="slidenum">
              <a:rPr lang="en-US" smtClean="0"/>
              <a:t>20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175" y="1571625"/>
            <a:ext cx="4819650" cy="4448175"/>
          </a:xfrm>
          <a:prstGeom prst="rect">
            <a:avLst/>
          </a:prstGeom>
        </p:spPr>
      </p:pic>
      <p:pic>
        <p:nvPicPr>
          <p:cNvPr id="7" name="Picture 2" descr="C:\Documents and Settings\shapiro\Local Settings\Temporary Internet Files\Content.IE5\XCMV2JDJ\MP90042253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4917412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5" descr="MCHM00383_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76587" flipH="1">
            <a:off x="6031872" y="5632703"/>
            <a:ext cx="403260" cy="282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3" descr="MCj0238193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396769"/>
            <a:ext cx="533400" cy="24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2" descr="MCj0281284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432" y="4452260"/>
            <a:ext cx="515666" cy="272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2" descr="MCj02381920000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683" y="5055849"/>
            <a:ext cx="222816" cy="340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C:\Documents and Settings\shapiro\Local Settings\Temporary Internet Files\Content.IE5\XCMV2JDJ\MP90042253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 flipV="1">
            <a:off x="2667000" y="5465885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938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102" y="1905000"/>
            <a:ext cx="4818888" cy="44835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Sensori</a:t>
            </a:r>
            <a:r>
              <a:rPr lang="en-US" dirty="0" smtClean="0"/>
              <a:t>-Actuator Layer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Sensor and effector controllers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62FB1-CB45-48D6-ACFF-1A3AB5D57F43}" type="datetime1">
              <a:rPr lang="en-US" smtClean="0"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 C. Shapiro               AGI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36591-AC74-425F-BE02-D12A22E45C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26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906" y="1869597"/>
            <a:ext cx="4818888" cy="44835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Perceptuo</a:t>
            </a:r>
            <a:r>
              <a:rPr lang="en-US" dirty="0" smtClean="0"/>
              <a:t>-Motor Layer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PMLa</a:t>
            </a:r>
            <a:endParaRPr lang="en-US" dirty="0" smtClean="0"/>
          </a:p>
          <a:p>
            <a:r>
              <a:rPr lang="en-US" dirty="0" smtClean="0"/>
              <a:t>PMLs</a:t>
            </a:r>
          </a:p>
          <a:p>
            <a:r>
              <a:rPr lang="en-US" dirty="0" err="1" smtClean="0"/>
              <a:t>PMLb</a:t>
            </a:r>
            <a:endParaRPr lang="en-US" dirty="0" smtClean="0"/>
          </a:p>
          <a:p>
            <a:r>
              <a:rPr lang="en-US" dirty="0" err="1" smtClean="0"/>
              <a:t>PMLc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E650A-2363-407B-A7BF-E550CBF292A9}" type="datetime1">
              <a:rPr lang="en-US" smtClean="0"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 C. Shapiro               AGI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36591-AC74-425F-BE02-D12A22E45C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08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525" y="1869597"/>
            <a:ext cx="4818888" cy="44835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PMLc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Abstracts sensors &amp; effectors</a:t>
            </a:r>
          </a:p>
          <a:p>
            <a:r>
              <a:rPr lang="en-US" dirty="0" smtClean="0"/>
              <a:t>Body’s behavioral repertoire</a:t>
            </a:r>
          </a:p>
          <a:p>
            <a:r>
              <a:rPr lang="en-US" dirty="0" smtClean="0"/>
              <a:t>Specific to body implementation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3CA49-E280-48CD-BE60-B385CFE86330}" type="datetime1">
              <a:rPr lang="en-US" smtClean="0"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 C. Shapiro               AGI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36591-AC74-425F-BE02-D12A22E45C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81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869597"/>
            <a:ext cx="4818888" cy="44835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PMLb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Translation &amp; Communication</a:t>
            </a:r>
          </a:p>
          <a:p>
            <a:pPr lvl="1"/>
            <a:r>
              <a:rPr lang="en-US" dirty="0" smtClean="0"/>
              <a:t>Between </a:t>
            </a:r>
            <a:r>
              <a:rPr lang="en-US" dirty="0" err="1" smtClean="0"/>
              <a:t>PMLa</a:t>
            </a:r>
            <a:r>
              <a:rPr lang="en-US" dirty="0" smtClean="0"/>
              <a:t>/s &amp; </a:t>
            </a:r>
            <a:r>
              <a:rPr lang="en-US" dirty="0" err="1" smtClean="0"/>
              <a:t>PMLc</a:t>
            </a:r>
            <a:endParaRPr lang="en-US" dirty="0" smtClean="0"/>
          </a:p>
          <a:p>
            <a:r>
              <a:rPr lang="en-US" dirty="0" smtClean="0"/>
              <a:t>Highest layer that knows</a:t>
            </a:r>
            <a:br>
              <a:rPr lang="en-US" dirty="0" smtClean="0"/>
            </a:br>
            <a:r>
              <a:rPr lang="en-US" dirty="0" smtClean="0"/>
              <a:t>body implementation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79B5A-4A63-491A-AF03-B58C248DC87E}" type="datetime1">
              <a:rPr lang="en-US" smtClean="0"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 C. Shapiro               AGI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36591-AC74-425F-BE02-D12A22E45C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91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869597"/>
            <a:ext cx="4818888" cy="44835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PMLs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Grounds KL symbols</a:t>
            </a:r>
          </a:p>
          <a:p>
            <a:pPr lvl="1"/>
            <a:r>
              <a:rPr lang="en-US" dirty="0"/>
              <a:t>Perceptual </a:t>
            </a:r>
            <a:r>
              <a:rPr lang="en-US" dirty="0" smtClean="0"/>
              <a:t>structures</a:t>
            </a:r>
          </a:p>
          <a:p>
            <a:pPr lvl="1"/>
            <a:r>
              <a:rPr lang="en-US" dirty="0" smtClean="0"/>
              <a:t>Lowest layer that knows KL terms</a:t>
            </a:r>
            <a:endParaRPr lang="en-US" dirty="0"/>
          </a:p>
          <a:p>
            <a:r>
              <a:rPr lang="en-US" dirty="0" smtClean="0"/>
              <a:t>Registers for</a:t>
            </a:r>
            <a:br>
              <a:rPr lang="en-US" dirty="0" smtClean="0"/>
            </a:br>
            <a:r>
              <a:rPr lang="en-US" dirty="0" smtClean="0"/>
              <a:t>Embodiment &amp; </a:t>
            </a:r>
            <a:r>
              <a:rPr lang="en-US" dirty="0" err="1"/>
              <a:t>Situatedness</a:t>
            </a:r>
            <a:endParaRPr lang="en-US" dirty="0"/>
          </a:p>
          <a:p>
            <a:pPr lvl="1"/>
            <a:r>
              <a:rPr lang="en-US" dirty="0"/>
              <a:t>Deictic Registers</a:t>
            </a:r>
          </a:p>
          <a:p>
            <a:pPr lvl="1"/>
            <a:r>
              <a:rPr lang="en-US" dirty="0"/>
              <a:t>Modality </a:t>
            </a:r>
            <a:r>
              <a:rPr lang="en-US" dirty="0" smtClean="0"/>
              <a:t>Registers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88A3A-5E91-4632-8C5F-7EDF69DFF07B}" type="datetime1">
              <a:rPr lang="en-US" smtClean="0"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 C. Shapiro               AGI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36591-AC74-425F-BE02-D12A22E45C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37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869597"/>
            <a:ext cx="4818888" cy="44835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PMLa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Grounds KL symbols</a:t>
            </a:r>
          </a:p>
          <a:p>
            <a:pPr lvl="1"/>
            <a:r>
              <a:rPr lang="en-US" dirty="0" smtClean="0"/>
              <a:t>Implementation </a:t>
            </a:r>
            <a:r>
              <a:rPr lang="en-US" dirty="0"/>
              <a:t>of primitive </a:t>
            </a:r>
            <a:r>
              <a:rPr lang="en-US" dirty="0" smtClean="0"/>
              <a:t>actions</a:t>
            </a:r>
          </a:p>
          <a:p>
            <a:pPr lvl="1"/>
            <a:r>
              <a:rPr lang="en-US" dirty="0"/>
              <a:t>Lowest layer that knows KL </a:t>
            </a:r>
            <a:r>
              <a:rPr lang="en-US" dirty="0" smtClean="0"/>
              <a:t>terms</a:t>
            </a:r>
            <a:endParaRPr lang="en-US" dirty="0"/>
          </a:p>
          <a:p>
            <a:r>
              <a:rPr lang="en-US" dirty="0"/>
              <a:t>Registers </a:t>
            </a:r>
            <a:r>
              <a:rPr lang="en-US" dirty="0" smtClean="0"/>
              <a:t>for</a:t>
            </a:r>
            <a:br>
              <a:rPr lang="en-US" dirty="0" smtClean="0"/>
            </a:br>
            <a:r>
              <a:rPr lang="en-US" dirty="0" smtClean="0"/>
              <a:t>Embodiment &amp; </a:t>
            </a:r>
            <a:r>
              <a:rPr lang="en-US" dirty="0" err="1"/>
              <a:t>Situatedness</a:t>
            </a:r>
            <a:endParaRPr lang="en-US" dirty="0"/>
          </a:p>
          <a:p>
            <a:pPr lvl="1"/>
            <a:r>
              <a:rPr lang="en-US" dirty="0"/>
              <a:t>Deictic Registers</a:t>
            </a:r>
          </a:p>
          <a:p>
            <a:pPr lvl="1"/>
            <a:r>
              <a:rPr lang="en-US" dirty="0"/>
              <a:t>Modality </a:t>
            </a:r>
            <a:r>
              <a:rPr lang="en-US" dirty="0" smtClean="0"/>
              <a:t>Registers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7A2D-9A8C-4A46-9730-4CACCD54B62D}" type="datetime1">
              <a:rPr lang="en-US" smtClean="0"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 C. Shapiro               AGI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36591-AC74-425F-BE02-D12A22E45C0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06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887298"/>
            <a:ext cx="4818888" cy="44835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Knowledge Layer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Implemented in SNePS</a:t>
            </a:r>
          </a:p>
          <a:p>
            <a:r>
              <a:rPr lang="en-US" dirty="0"/>
              <a:t>Agent’s Beliefs</a:t>
            </a:r>
          </a:p>
          <a:p>
            <a:r>
              <a:rPr lang="en-US" dirty="0"/>
              <a:t>Representations of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conceived </a:t>
            </a:r>
            <a:r>
              <a:rPr lang="en-US" dirty="0"/>
              <a:t>of entities</a:t>
            </a:r>
          </a:p>
          <a:p>
            <a:r>
              <a:rPr lang="en-US" dirty="0"/>
              <a:t>Semantic Memory</a:t>
            </a:r>
          </a:p>
          <a:p>
            <a:r>
              <a:rPr lang="en-US" dirty="0"/>
              <a:t>Episodic Memory</a:t>
            </a:r>
          </a:p>
          <a:p>
            <a:r>
              <a:rPr lang="en-US" dirty="0"/>
              <a:t>Quantified &amp; conditional beliefs</a:t>
            </a:r>
          </a:p>
          <a:p>
            <a:r>
              <a:rPr lang="en-US" dirty="0"/>
              <a:t>Plans for non-primitive acts</a:t>
            </a:r>
          </a:p>
          <a:p>
            <a:r>
              <a:rPr lang="en-US" dirty="0"/>
              <a:t>Plans to achieve goals</a:t>
            </a:r>
          </a:p>
          <a:p>
            <a:r>
              <a:rPr lang="en-US" dirty="0"/>
              <a:t>Beliefs re. preconditions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&amp; effects of </a:t>
            </a:r>
            <a:r>
              <a:rPr lang="en-US" dirty="0"/>
              <a:t>acts</a:t>
            </a:r>
          </a:p>
          <a:p>
            <a:r>
              <a:rPr lang="en-US" dirty="0" smtClean="0"/>
              <a:t>Policies: Conditions</a:t>
            </a:r>
            <a:br>
              <a:rPr lang="en-US" dirty="0" smtClean="0"/>
            </a:br>
            <a:r>
              <a:rPr lang="en-US" dirty="0" smtClean="0"/>
              <a:t>for </a:t>
            </a:r>
            <a:r>
              <a:rPr lang="en-US" dirty="0"/>
              <a:t>performing acts</a:t>
            </a:r>
          </a:p>
          <a:p>
            <a:r>
              <a:rPr lang="en-US" dirty="0"/>
              <a:t>Self-knowledge</a:t>
            </a:r>
          </a:p>
          <a:p>
            <a:r>
              <a:rPr lang="en-US" dirty="0"/>
              <a:t>Meta-knowledge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2CF10-F400-4F42-BA71-21F48BA21637}" type="datetime1">
              <a:rPr lang="en-US" smtClean="0"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 C. Shapiro               AGI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36591-AC74-425F-BE02-D12A22E45C0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69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327" y="1887298"/>
            <a:ext cx="4818888" cy="44835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Afferent Modalities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Sensors</a:t>
            </a:r>
          </a:p>
          <a:p>
            <a:r>
              <a:rPr lang="en-US" dirty="0"/>
              <a:t>t</a:t>
            </a:r>
            <a:r>
              <a:rPr lang="en-US" dirty="0" smtClean="0"/>
              <a:t>o Perceptual Structures</a:t>
            </a:r>
          </a:p>
          <a:p>
            <a:r>
              <a:rPr lang="en-US" dirty="0"/>
              <a:t>t</a:t>
            </a:r>
            <a:r>
              <a:rPr lang="en-US" dirty="0" smtClean="0"/>
              <a:t>o Perception</a:t>
            </a:r>
          </a:p>
          <a:p>
            <a:r>
              <a:rPr lang="en-US" dirty="0"/>
              <a:t>t</a:t>
            </a:r>
            <a:r>
              <a:rPr lang="en-US" dirty="0" smtClean="0"/>
              <a:t>o KL Terms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CB1A5-098C-4A88-B1E0-01FF5E681715}" type="datetime1">
              <a:rPr lang="en-US" smtClean="0"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 C. Shapiro               AGI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36591-AC74-425F-BE02-D12A22E45C02}" type="slidenum">
              <a:rPr lang="en-US" smtClean="0"/>
              <a:t>28</a:t>
            </a:fld>
            <a:endParaRPr lang="en-US"/>
          </a:p>
        </p:txBody>
      </p:sp>
      <p:pic>
        <p:nvPicPr>
          <p:cNvPr id="11" name="Picture 42" descr="MCj0281284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327" y="4783709"/>
            <a:ext cx="515666" cy="272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2" descr="MCj0238192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550" y="5377838"/>
            <a:ext cx="222816" cy="340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C:\Documents and Settings\shapiro\Local Settings\Temporary Internet Files\Content.IE5\XCMV2JDJ\MP900422532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 flipV="1">
            <a:off x="4876800" y="5732585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06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869597"/>
            <a:ext cx="4818888" cy="44835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Efferent Modalities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KL Primitive Acts</a:t>
            </a:r>
          </a:p>
          <a:p>
            <a:r>
              <a:rPr lang="en-US" dirty="0"/>
              <a:t>t</a:t>
            </a:r>
            <a:r>
              <a:rPr lang="en-US" dirty="0" smtClean="0"/>
              <a:t>o </a:t>
            </a:r>
            <a:r>
              <a:rPr lang="en-US" dirty="0" err="1" smtClean="0"/>
              <a:t>PMLa</a:t>
            </a:r>
            <a:r>
              <a:rPr lang="en-US" dirty="0" smtClean="0"/>
              <a:t> Methods</a:t>
            </a:r>
          </a:p>
          <a:p>
            <a:r>
              <a:rPr lang="en-US" dirty="0" smtClean="0"/>
              <a:t>to act Impulses</a:t>
            </a:r>
          </a:p>
          <a:p>
            <a:r>
              <a:rPr lang="en-US" dirty="0"/>
              <a:t>t</a:t>
            </a:r>
            <a:r>
              <a:rPr lang="en-US" dirty="0" smtClean="0"/>
              <a:t>o Effectors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2F18E-D93F-4820-8482-FD7AD765AC22}" type="datetime1">
              <a:rPr lang="en-US" smtClean="0"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 C. Shapiro               AGI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36591-AC74-425F-BE02-D12A22E45C02}" type="slidenum">
              <a:rPr lang="en-US" smtClean="0"/>
              <a:t>29</a:t>
            </a:fld>
            <a:endParaRPr lang="en-US"/>
          </a:p>
        </p:txBody>
      </p:sp>
      <p:pic>
        <p:nvPicPr>
          <p:cNvPr id="10" name="Picture 2" descr="C:\Documents and Settings\shapiro\Local Settings\Temporary Internet Files\Content.IE5\XCMV2JDJ\MP90042253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389" y="472440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5" descr="MCHM00383_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76587" flipH="1">
            <a:off x="8182502" y="5833393"/>
            <a:ext cx="403260" cy="282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3" descr="MCj0238193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6488" y="5406742"/>
            <a:ext cx="533400" cy="24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956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Motivations</a:t>
            </a:r>
            <a:endParaRPr lang="en-US" dirty="0"/>
          </a:p>
          <a:p>
            <a:r>
              <a:rPr lang="en-US" dirty="0" smtClean="0"/>
              <a:t>Some (M)GLAIR Agents</a:t>
            </a:r>
          </a:p>
          <a:p>
            <a:r>
              <a:rPr lang="en-US" dirty="0" smtClean="0"/>
              <a:t>The MGLAIR Architecture and its Layers</a:t>
            </a:r>
          </a:p>
          <a:p>
            <a:r>
              <a:rPr lang="en-US" dirty="0" smtClean="0"/>
              <a:t>An Introduction to SNePS 2.8</a:t>
            </a:r>
          </a:p>
          <a:p>
            <a:r>
              <a:rPr lang="en-US" dirty="0" smtClean="0"/>
              <a:t>Symbol Grounding</a:t>
            </a:r>
          </a:p>
          <a:p>
            <a:r>
              <a:rPr lang="en-US" dirty="0" smtClean="0"/>
              <a:t>Modalities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204E4-3597-408A-A118-C3725AA6B95F}" type="datetime1">
              <a:rPr lang="en-US" smtClean="0"/>
              <a:t>8/13/2013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 C. Shapiro               AGI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36591-AC74-425F-BE02-D12A22E45C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26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SNePS 2.8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KRR system</a:t>
            </a:r>
          </a:p>
          <a:p>
            <a:r>
              <a:rPr lang="en-US" dirty="0"/>
              <a:t>Every non-atomic expression is simultaneously</a:t>
            </a:r>
          </a:p>
          <a:p>
            <a:pPr lvl="1"/>
            <a:r>
              <a:rPr lang="en-US" dirty="0"/>
              <a:t>An expression of SNePS logic</a:t>
            </a:r>
          </a:p>
          <a:p>
            <a:pPr lvl="1"/>
            <a:r>
              <a:rPr lang="en-US" dirty="0"/>
              <a:t>An </a:t>
            </a:r>
            <a:r>
              <a:rPr lang="en-US" dirty="0" err="1"/>
              <a:t>assertional</a:t>
            </a:r>
            <a:r>
              <a:rPr lang="en-US" dirty="0"/>
              <a:t> frame</a:t>
            </a:r>
          </a:p>
          <a:p>
            <a:pPr lvl="1"/>
            <a:r>
              <a:rPr lang="en-US" dirty="0"/>
              <a:t>A </a:t>
            </a:r>
            <a:r>
              <a:rPr lang="en-US" dirty="0" smtClean="0"/>
              <a:t>node in a propositional </a:t>
            </a:r>
            <a:r>
              <a:rPr lang="en-US" dirty="0"/>
              <a:t>graph</a:t>
            </a:r>
          </a:p>
          <a:p>
            <a:r>
              <a:rPr lang="en-US" dirty="0"/>
              <a:t>Every SNePS expression is a term</a:t>
            </a:r>
          </a:p>
          <a:p>
            <a:pPr lvl="1"/>
            <a:r>
              <a:rPr lang="en-US" dirty="0"/>
              <a:t>Denoting a mental entity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9E669-0739-4A8D-9D00-A612BB9D791F}" type="datetime1">
              <a:rPr lang="en-US" smtClean="0"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 C. Shapiro               AGI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36591-AC74-425F-BE02-D12A22E45C0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64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Ontology of Mental Entities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Entity</a:t>
            </a:r>
          </a:p>
          <a:p>
            <a:pPr lvl="1"/>
            <a:r>
              <a:rPr lang="en-US" dirty="0"/>
              <a:t>Proposition</a:t>
            </a:r>
          </a:p>
          <a:p>
            <a:pPr lvl="2">
              <a:buNone/>
            </a:pPr>
            <a:r>
              <a:rPr lang="en-US" i="1" dirty="0"/>
              <a:t>Agent can believe it or its negation</a:t>
            </a:r>
          </a:p>
          <a:p>
            <a:pPr lvl="2">
              <a:buNone/>
            </a:pPr>
            <a:r>
              <a:rPr lang="en-US" i="1" dirty="0"/>
              <a:t>Includes quantified &amp; conditional beliefs</a:t>
            </a:r>
          </a:p>
          <a:p>
            <a:pPr lvl="1"/>
            <a:r>
              <a:rPr lang="en-US" dirty="0"/>
              <a:t>Act</a:t>
            </a:r>
          </a:p>
          <a:p>
            <a:pPr lvl="2">
              <a:buNone/>
            </a:pPr>
            <a:r>
              <a:rPr lang="en-US" i="1" dirty="0"/>
              <a:t>Agent can perform it</a:t>
            </a:r>
          </a:p>
          <a:p>
            <a:pPr lvl="1"/>
            <a:r>
              <a:rPr lang="en-US" dirty="0"/>
              <a:t>Policy</a:t>
            </a:r>
          </a:p>
          <a:p>
            <a:pPr lvl="2">
              <a:buNone/>
            </a:pPr>
            <a:r>
              <a:rPr lang="en-US" i="1" dirty="0"/>
              <a:t>Condition-act rule agent can adopt</a:t>
            </a:r>
          </a:p>
          <a:p>
            <a:pPr lvl="1"/>
            <a:r>
              <a:rPr lang="en-US" dirty="0"/>
              <a:t>Thing</a:t>
            </a:r>
          </a:p>
          <a:p>
            <a:pPr lvl="2"/>
            <a:r>
              <a:rPr lang="en-US" i="1" dirty="0" smtClean="0"/>
              <a:t>Action: What some agent can perform on some object(s)</a:t>
            </a:r>
          </a:p>
          <a:p>
            <a:pPr lvl="2"/>
            <a:r>
              <a:rPr lang="en-US" i="1" dirty="0" smtClean="0"/>
              <a:t>Category: A category/class of entities</a:t>
            </a:r>
          </a:p>
          <a:p>
            <a:pPr lvl="2"/>
            <a:r>
              <a:rPr lang="en-US" i="1" dirty="0" smtClean="0"/>
              <a:t>Other </a:t>
            </a:r>
            <a:r>
              <a:rPr lang="en-US" i="1" dirty="0"/>
              <a:t>entities: individuals, properties, times, etc</a:t>
            </a:r>
            <a:r>
              <a:rPr lang="en-US" i="1" dirty="0" smtClean="0"/>
              <a:t>.</a:t>
            </a:r>
            <a:endParaRPr lang="en-US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FBA9-553B-4CC0-BCC5-F81631C626BC}" type="datetime1">
              <a:rPr lang="en-US" smtClean="0"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 C. Shapiro               AGI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36591-AC74-425F-BE02-D12A22E45C0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26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Atomic Propositions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p()</a:t>
            </a:r>
          </a:p>
          <a:p>
            <a:r>
              <a:rPr lang="en-US" b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ProperName</a:t>
            </a:r>
            <a:r>
              <a:rPr lang="en-US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(b4, Stu)</a:t>
            </a:r>
          </a:p>
          <a:p>
            <a:r>
              <a:rPr lang="en-US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Height(b4, 68)</a:t>
            </a:r>
          </a:p>
          <a:p>
            <a:r>
              <a:rPr lang="en-US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Isa(“New York State”, </a:t>
            </a:r>
            <a:r>
              <a:rPr lang="en-US" b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PopulatedPlace</a:t>
            </a:r>
            <a:r>
              <a:rPr lang="en-US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Isa(3.14, Number)</a:t>
            </a:r>
          </a:p>
          <a:p>
            <a:r>
              <a:rPr lang="en-US" b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Ako</a:t>
            </a:r>
            <a:r>
              <a:rPr lang="en-US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(Dog, Mammal)</a:t>
            </a:r>
          </a:p>
          <a:p>
            <a:r>
              <a:rPr lang="en-US" b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hypernym</a:t>
            </a:r>
            <a:r>
              <a:rPr lang="en-US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(|dog%1:05:00|, |canine%1:06:00|)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1C1C-1C9E-4111-AA2E-3CCC19BE0855}" type="datetime1">
              <a:rPr lang="en-US" smtClean="0"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 C. Shapiro               AGI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36591-AC74-425F-BE02-D12A22E45C0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76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Non-Atomic Propositions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/>
          <a:lstStyle/>
          <a:p>
            <a:r>
              <a:rPr lang="en-US" dirty="0" smtClean="0"/>
              <a:t>For any proposition, </a:t>
            </a:r>
            <a:r>
              <a:rPr lang="en-US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p, p1</a:t>
            </a:r>
            <a:r>
              <a:rPr lang="en-US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, …, </a:t>
            </a:r>
            <a:r>
              <a:rPr lang="en-US" b="1" i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pn</a:t>
            </a:r>
            <a:r>
              <a:rPr lang="en-US" dirty="0" smtClean="0"/>
              <a:t>:</a:t>
            </a:r>
          </a:p>
          <a:p>
            <a:r>
              <a:rPr lang="en-US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~</a:t>
            </a:r>
            <a:r>
              <a:rPr lang="en-US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p</a:t>
            </a:r>
          </a:p>
          <a:p>
            <a:r>
              <a:rPr lang="en-US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and{</a:t>
            </a:r>
            <a:r>
              <a:rPr lang="en-US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p1</a:t>
            </a:r>
            <a:r>
              <a:rPr lang="en-US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, …, </a:t>
            </a:r>
            <a:r>
              <a:rPr lang="en-US" b="1" i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pn</a:t>
            </a:r>
            <a:r>
              <a:rPr lang="en-US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r>
              <a:rPr lang="en-US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p1 </a:t>
            </a:r>
            <a:r>
              <a:rPr lang="en-US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and … and </a:t>
            </a:r>
            <a:r>
              <a:rPr lang="en-US" b="1" i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pn</a:t>
            </a:r>
            <a:endParaRPr lang="en-US" b="1" dirty="0" smtClean="0">
              <a:solidFill>
                <a:schemeClr val="accent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or{</a:t>
            </a:r>
            <a:r>
              <a:rPr lang="en-US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p1</a:t>
            </a:r>
            <a:r>
              <a:rPr lang="en-US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, …, </a:t>
            </a:r>
            <a:r>
              <a:rPr lang="en-US" b="1" i="1" dirty="0" err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pn</a:t>
            </a:r>
            <a:r>
              <a:rPr lang="en-US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r>
              <a:rPr lang="en-US" b="1" i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p1 </a:t>
            </a:r>
            <a:r>
              <a:rPr lang="en-US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or … or </a:t>
            </a:r>
            <a:r>
              <a:rPr lang="en-US" b="1" i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pn</a:t>
            </a:r>
            <a:endParaRPr lang="en-US" b="1" dirty="0">
              <a:solidFill>
                <a:schemeClr val="accent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nand</a:t>
            </a:r>
            <a:r>
              <a:rPr lang="en-US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{</a:t>
            </a:r>
            <a:r>
              <a:rPr lang="en-US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p1</a:t>
            </a:r>
            <a:r>
              <a:rPr lang="en-US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, …, </a:t>
            </a:r>
            <a:r>
              <a:rPr lang="en-US" b="1" i="1" dirty="0" err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pn</a:t>
            </a:r>
            <a:r>
              <a:rPr lang="en-US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r>
              <a:rPr lang="en-US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nor{</a:t>
            </a:r>
            <a:r>
              <a:rPr lang="en-US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p1</a:t>
            </a:r>
            <a:r>
              <a:rPr lang="en-US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, …, </a:t>
            </a:r>
            <a:r>
              <a:rPr lang="en-US" b="1" i="1" dirty="0" err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pn</a:t>
            </a:r>
            <a:r>
              <a:rPr lang="en-US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r>
              <a:rPr lang="en-US" b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xor</a:t>
            </a:r>
            <a:r>
              <a:rPr lang="en-US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{</a:t>
            </a:r>
            <a:r>
              <a:rPr lang="en-US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p1</a:t>
            </a:r>
            <a:r>
              <a:rPr lang="en-US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, …, </a:t>
            </a:r>
            <a:r>
              <a:rPr lang="en-US" b="1" i="1" dirty="0" err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pn</a:t>
            </a:r>
            <a:r>
              <a:rPr lang="en-US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r>
              <a:rPr lang="en-US" b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iff</a:t>
            </a:r>
            <a:r>
              <a:rPr lang="en-US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{</a:t>
            </a:r>
            <a:r>
              <a:rPr lang="en-US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p1</a:t>
            </a:r>
            <a:r>
              <a:rPr lang="en-US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, …, </a:t>
            </a:r>
            <a:r>
              <a:rPr lang="en-US" b="1" i="1" dirty="0" err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pn</a:t>
            </a:r>
            <a:r>
              <a:rPr lang="en-US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r>
              <a:rPr lang="en-US" b="1" i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p1 </a:t>
            </a:r>
            <a:r>
              <a:rPr lang="en-US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&lt;=&gt; </a:t>
            </a:r>
            <a:r>
              <a:rPr lang="en-US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… </a:t>
            </a:r>
            <a:r>
              <a:rPr lang="en-US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&lt;=&gt; </a:t>
            </a:r>
            <a:r>
              <a:rPr lang="en-US" b="1" i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pn</a:t>
            </a:r>
            <a:endParaRPr lang="en-US" b="1" dirty="0">
              <a:solidFill>
                <a:schemeClr val="accent1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F85DB-9D47-4C00-8505-7D38F2888F1A}" type="datetime1">
              <a:rPr lang="en-US" smtClean="0"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 C. Shapiro               AGI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36591-AC74-425F-BE02-D12A22E45C0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8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Generalizations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any </a:t>
            </a:r>
            <a:r>
              <a:rPr lang="en-US" dirty="0" smtClean="0"/>
              <a:t>propositions, </a:t>
            </a:r>
            <a:r>
              <a:rPr lang="en-US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p</a:t>
            </a:r>
            <a:r>
              <a:rPr lang="en-US" dirty="0" smtClean="0">
                <a:cs typeface="Courier New" pitchFamily="49" charset="0"/>
              </a:rPr>
              <a:t>, integers, </a:t>
            </a:r>
            <a:r>
              <a:rPr lang="en-US" b="1" i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cs typeface="Courier New" pitchFamily="49" charset="0"/>
              </a:rPr>
              <a:t>&lt;=</a:t>
            </a:r>
            <a:r>
              <a:rPr lang="en-US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j</a:t>
            </a:r>
            <a:r>
              <a:rPr lang="en-US" dirty="0" smtClean="0">
                <a:cs typeface="Courier New" pitchFamily="49" charset="0"/>
              </a:rPr>
              <a:t>&lt;=</a:t>
            </a:r>
            <a:r>
              <a:rPr lang="en-US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en-US" dirty="0" smtClean="0"/>
              <a:t>:</a:t>
            </a:r>
            <a:endParaRPr lang="en-US" b="1" i="1" dirty="0">
              <a:solidFill>
                <a:schemeClr val="accent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 err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US" b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ndor</a:t>
            </a:r>
            <a:r>
              <a:rPr lang="en-US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i,j</a:t>
            </a:r>
            <a:r>
              <a:rPr lang="en-US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){</a:t>
            </a:r>
            <a:r>
              <a:rPr lang="en-US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p1</a:t>
            </a:r>
            <a:r>
              <a:rPr lang="en-US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, …, </a:t>
            </a:r>
            <a:r>
              <a:rPr lang="en-US" b="1" i="1" dirty="0" err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pn</a:t>
            </a:r>
            <a:r>
              <a:rPr lang="en-US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r>
              <a:rPr lang="en-US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thresh(</a:t>
            </a:r>
            <a:r>
              <a:rPr lang="en-US" b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i,j</a:t>
            </a:r>
            <a:r>
              <a:rPr lang="en-US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){</a:t>
            </a:r>
            <a:r>
              <a:rPr lang="en-US" b="1" i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p1</a:t>
            </a:r>
            <a:r>
              <a:rPr lang="en-US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, …, </a:t>
            </a:r>
            <a:r>
              <a:rPr lang="en-US" b="1" i="1" dirty="0" err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pn</a:t>
            </a:r>
            <a:r>
              <a:rPr lang="en-US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en-US" b="1" dirty="0">
              <a:solidFill>
                <a:schemeClr val="accent1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06631-4C95-46E8-9CBF-50E6B14178EE}" type="datetime1">
              <a:rPr lang="en-US" smtClean="0"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 C. Shapiro               AGI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36591-AC74-425F-BE02-D12A22E45C0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06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More Non-Atomic Propositions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any integers </a:t>
            </a:r>
            <a:r>
              <a:rPr lang="en-US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n, m</a:t>
            </a:r>
            <a:r>
              <a:rPr lang="en-US" dirty="0" smtClean="0"/>
              <a:t>:</a:t>
            </a:r>
          </a:p>
          <a:p>
            <a:r>
              <a:rPr lang="en-US" dirty="0" smtClean="0"/>
              <a:t>For </a:t>
            </a:r>
            <a:r>
              <a:rPr lang="en-US" dirty="0"/>
              <a:t>any propositions, </a:t>
            </a:r>
            <a:r>
              <a:rPr lang="en-US" b="1" i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p1</a:t>
            </a:r>
            <a:r>
              <a:rPr lang="en-US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, …, </a:t>
            </a:r>
            <a:r>
              <a:rPr lang="en-US" b="1" i="1" dirty="0" err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pn</a:t>
            </a:r>
            <a:r>
              <a:rPr lang="en-US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b="1" i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q1</a:t>
            </a:r>
            <a:r>
              <a:rPr lang="en-US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, …, </a:t>
            </a:r>
            <a:r>
              <a:rPr lang="en-US" b="1" i="1" dirty="0" err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qm</a:t>
            </a:r>
            <a:r>
              <a:rPr lang="en-US" dirty="0" smtClean="0"/>
              <a:t>:</a:t>
            </a:r>
            <a:endParaRPr lang="en-US" b="1" dirty="0" smtClean="0">
              <a:solidFill>
                <a:schemeClr val="accent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{</a:t>
            </a:r>
            <a:r>
              <a:rPr lang="en-US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p1</a:t>
            </a:r>
            <a:r>
              <a:rPr lang="en-US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, …, </a:t>
            </a:r>
            <a:r>
              <a:rPr lang="en-US" b="1" i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pn</a:t>
            </a:r>
            <a:r>
              <a:rPr lang="en-US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} =&gt; {</a:t>
            </a:r>
            <a:r>
              <a:rPr lang="en-US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q1</a:t>
            </a:r>
            <a:r>
              <a:rPr lang="en-US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, …, </a:t>
            </a:r>
            <a:r>
              <a:rPr lang="en-US" b="1" i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qm</a:t>
            </a:r>
            <a:r>
              <a:rPr lang="en-US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r>
              <a:rPr lang="en-US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{</a:t>
            </a:r>
            <a:r>
              <a:rPr lang="en-US" b="1" i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p1</a:t>
            </a:r>
            <a:r>
              <a:rPr lang="en-US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, …, </a:t>
            </a:r>
            <a:r>
              <a:rPr lang="en-US" b="1" i="1" dirty="0" err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pn</a:t>
            </a:r>
            <a:r>
              <a:rPr lang="en-US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} </a:t>
            </a:r>
            <a:r>
              <a:rPr lang="en-US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v=&gt; </a:t>
            </a:r>
            <a:r>
              <a:rPr lang="en-US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{</a:t>
            </a:r>
            <a:r>
              <a:rPr lang="en-US" b="1" i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q1</a:t>
            </a:r>
            <a:r>
              <a:rPr lang="en-US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, …, </a:t>
            </a:r>
            <a:r>
              <a:rPr lang="en-US" b="1" i="1" dirty="0" err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qm</a:t>
            </a:r>
            <a:r>
              <a:rPr lang="en-US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r>
              <a:rPr lang="en-US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{</a:t>
            </a:r>
            <a:r>
              <a:rPr lang="en-US" b="1" i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p1</a:t>
            </a:r>
            <a:r>
              <a:rPr lang="en-US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, …, </a:t>
            </a:r>
            <a:r>
              <a:rPr lang="en-US" b="1" i="1" dirty="0" err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pn</a:t>
            </a:r>
            <a:r>
              <a:rPr lang="en-US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} </a:t>
            </a:r>
            <a:r>
              <a:rPr lang="en-US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&amp;=&gt; </a:t>
            </a:r>
            <a:r>
              <a:rPr lang="en-US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{</a:t>
            </a:r>
            <a:r>
              <a:rPr lang="en-US" b="1" i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q1</a:t>
            </a:r>
            <a:r>
              <a:rPr lang="en-US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, …, </a:t>
            </a:r>
            <a:r>
              <a:rPr lang="en-US" b="1" i="1" dirty="0" err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qm</a:t>
            </a:r>
            <a:r>
              <a:rPr lang="en-US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en-US" b="1" dirty="0">
              <a:solidFill>
                <a:schemeClr val="accent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{</a:t>
            </a:r>
            <a:r>
              <a:rPr lang="en-US" b="1" i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p1</a:t>
            </a:r>
            <a:r>
              <a:rPr lang="en-US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, …, </a:t>
            </a:r>
            <a:r>
              <a:rPr lang="en-US" b="1" i="1" dirty="0" err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pn</a:t>
            </a:r>
            <a:r>
              <a:rPr lang="en-US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} </a:t>
            </a:r>
            <a:r>
              <a:rPr lang="en-US" b="1" i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=&gt; </a:t>
            </a:r>
            <a:r>
              <a:rPr lang="en-US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{</a:t>
            </a:r>
            <a:r>
              <a:rPr lang="en-US" b="1" i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q1</a:t>
            </a:r>
            <a:r>
              <a:rPr lang="en-US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, …, </a:t>
            </a:r>
            <a:r>
              <a:rPr lang="en-US" b="1" i="1" dirty="0" err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qm</a:t>
            </a:r>
            <a:r>
              <a:rPr lang="en-US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649CE-0848-4AD7-B5DA-458E3C6EF2B7}" type="datetime1">
              <a:rPr lang="en-US" smtClean="0"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 C. Shapiro               AGI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36591-AC74-425F-BE02-D12A22E45C0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47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More Non-Atomic Propositions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any </a:t>
            </a:r>
            <a:r>
              <a:rPr lang="en-US" dirty="0"/>
              <a:t>propositions, </a:t>
            </a:r>
            <a:r>
              <a:rPr lang="en-US" b="1" i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p</a:t>
            </a:r>
            <a:r>
              <a:rPr lang="en-US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q</a:t>
            </a:r>
            <a:r>
              <a:rPr lang="en-US" dirty="0" smtClean="0"/>
              <a:t>:</a:t>
            </a:r>
          </a:p>
          <a:p>
            <a:r>
              <a:rPr lang="en-US" dirty="0" smtClean="0"/>
              <a:t>For any integers </a:t>
            </a:r>
            <a:r>
              <a:rPr lang="en-US" b="1" i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, j, k, n, m, </a:t>
            </a:r>
            <a:r>
              <a:rPr lang="en-US" b="1" i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&lt;=j&lt;=k</a:t>
            </a:r>
            <a:r>
              <a:rPr lang="en-US" dirty="0" smtClean="0"/>
              <a:t>:</a:t>
            </a:r>
            <a:endParaRPr lang="en-US" b="1" dirty="0" smtClean="0">
              <a:solidFill>
                <a:schemeClr val="accent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all(x</a:t>
            </a:r>
            <a:r>
              <a:rPr lang="en-US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1</a:t>
            </a:r>
            <a:r>
              <a:rPr lang="en-US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, …, </a:t>
            </a:r>
            <a:r>
              <a:rPr lang="en-US" b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US" b="1" i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en-US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}(</a:t>
            </a:r>
            <a:r>
              <a:rPr lang="en-US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p</a:t>
            </a:r>
            <a:r>
              <a:rPr lang="en-US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b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nexists</a:t>
            </a:r>
            <a:r>
              <a:rPr lang="en-US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i="1" dirty="0" err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US" b="1" i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j</a:t>
            </a:r>
            <a:r>
              <a:rPr lang="en-US" b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US" b="1" i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k</a:t>
            </a:r>
            <a:r>
              <a:rPr lang="en-US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)(x</a:t>
            </a:r>
            <a:r>
              <a:rPr lang="en-US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1</a:t>
            </a:r>
            <a:r>
              <a:rPr lang="en-US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,…,</a:t>
            </a:r>
            <a:r>
              <a:rPr lang="en-US" b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US" b="1" i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en-US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)(</a:t>
            </a:r>
            <a:r>
              <a:rPr lang="en-US" b="1" i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p</a:t>
            </a:r>
            <a:r>
              <a:rPr lang="en-US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1</a:t>
            </a:r>
            <a:r>
              <a:rPr lang="en-US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,…,</a:t>
            </a:r>
            <a:r>
              <a:rPr lang="en-US" b="1" i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pn</a:t>
            </a:r>
            <a:r>
              <a:rPr lang="en-US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: q1</a:t>
            </a:r>
            <a:r>
              <a:rPr lang="en-US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,…,</a:t>
            </a:r>
            <a:r>
              <a:rPr lang="en-US" b="1" i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qm</a:t>
            </a:r>
            <a:r>
              <a:rPr lang="en-US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r>
              <a:rPr lang="en-US" b="1" dirty="0" err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nexists</a:t>
            </a:r>
            <a:r>
              <a:rPr lang="en-US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(_,</a:t>
            </a:r>
            <a:r>
              <a:rPr lang="en-US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j</a:t>
            </a:r>
            <a:r>
              <a:rPr lang="en-US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,_)(</a:t>
            </a:r>
            <a:r>
              <a:rPr lang="en-US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US" b="1" i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1</a:t>
            </a:r>
            <a:r>
              <a:rPr lang="en-US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,…,</a:t>
            </a:r>
            <a:r>
              <a:rPr lang="en-US" b="1" dirty="0" err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US" b="1" i="1" dirty="0" err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en-US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)(</a:t>
            </a:r>
            <a:r>
              <a:rPr lang="en-US" b="1" i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p1</a:t>
            </a:r>
            <a:r>
              <a:rPr lang="en-US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,…,</a:t>
            </a:r>
            <a:r>
              <a:rPr lang="en-US" b="1" i="1" dirty="0" err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pn</a:t>
            </a:r>
            <a:r>
              <a:rPr lang="en-US" b="1" i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: q1</a:t>
            </a:r>
            <a:r>
              <a:rPr lang="en-US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,…,</a:t>
            </a:r>
            <a:r>
              <a:rPr lang="en-US" b="1" i="1" dirty="0" err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qm</a:t>
            </a:r>
            <a:r>
              <a:rPr lang="en-US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r>
              <a:rPr lang="en-US" b="1" dirty="0" err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nexists</a:t>
            </a:r>
            <a:r>
              <a:rPr lang="en-US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i="1" dirty="0" err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,_,</a:t>
            </a:r>
            <a:r>
              <a:rPr lang="en-US" b="1" i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k</a:t>
            </a:r>
            <a:r>
              <a:rPr lang="en-US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)(x</a:t>
            </a:r>
            <a:r>
              <a:rPr lang="en-US" b="1" i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1</a:t>
            </a:r>
            <a:r>
              <a:rPr lang="en-US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,…,</a:t>
            </a:r>
            <a:r>
              <a:rPr lang="en-US" b="1" dirty="0" err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US" b="1" i="1" dirty="0" err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en-US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)(</a:t>
            </a:r>
            <a:r>
              <a:rPr lang="en-US" b="1" i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p1</a:t>
            </a:r>
            <a:r>
              <a:rPr lang="en-US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,…,</a:t>
            </a:r>
            <a:r>
              <a:rPr lang="en-US" b="1" i="1" dirty="0" err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pn</a:t>
            </a:r>
            <a:r>
              <a:rPr lang="en-US" b="1" i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: q1</a:t>
            </a:r>
            <a:r>
              <a:rPr lang="en-US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,…,</a:t>
            </a:r>
            <a:r>
              <a:rPr lang="en-US" b="1" i="1" dirty="0" err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qm</a:t>
            </a:r>
            <a:r>
              <a:rPr lang="en-US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en-US" b="1" dirty="0">
              <a:solidFill>
                <a:schemeClr val="accent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0856-BA33-426D-B612-D1304194CC0D}" type="datetime1">
              <a:rPr lang="en-US" smtClean="0"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 C. Shapiro               AGI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36591-AC74-425F-BE02-D12A22E45C0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08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Natural Deduction Derivations</a:t>
            </a:r>
          </a:p>
          <a:p>
            <a:r>
              <a:rPr lang="en-US" dirty="0" smtClean="0"/>
              <a:t>Forward, Backward, Bi-directional, Focused Reasoning</a:t>
            </a:r>
          </a:p>
          <a:p>
            <a:r>
              <a:rPr lang="en-US" dirty="0" smtClean="0"/>
              <a:t>Retain derived formulas for later use --- </a:t>
            </a:r>
            <a:r>
              <a:rPr lang="en-US" dirty="0" smtClean="0"/>
              <a:t>Lemmas</a:t>
            </a:r>
          </a:p>
          <a:p>
            <a:r>
              <a:rPr lang="en-US" dirty="0" err="1" smtClean="0"/>
              <a:t>Paraconsistent</a:t>
            </a:r>
            <a:endParaRPr lang="en-US" dirty="0" smtClean="0"/>
          </a:p>
          <a:p>
            <a:r>
              <a:rPr lang="en-US" dirty="0" smtClean="0"/>
              <a:t>ATMS-style Belief Revision / Truth Maintenance</a:t>
            </a:r>
          </a:p>
          <a:p>
            <a:r>
              <a:rPr lang="en-US" dirty="0" smtClean="0"/>
              <a:t>Manual (“Assisted”) or Automatic BR</a:t>
            </a:r>
          </a:p>
          <a:p>
            <a:r>
              <a:rPr lang="en-US" dirty="0" smtClean="0"/>
              <a:t>User (Agent Architect) can specify</a:t>
            </a:r>
            <a:br>
              <a:rPr lang="en-US" dirty="0" smtClean="0"/>
            </a:br>
            <a:r>
              <a:rPr lang="en-US" dirty="0" smtClean="0"/>
              <a:t>epistemic entrenchment ordering function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A0291-2704-4250-ADEF-529CFCF0FB17}" type="datetime1">
              <a:rPr lang="en-US" smtClean="0"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 C. Shapiro               AGI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36591-AC74-425F-BE02-D12A22E45C0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43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Acts 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External Acts</a:t>
            </a:r>
          </a:p>
          <a:p>
            <a:pPr lvl="1">
              <a:buNone/>
            </a:pPr>
            <a:r>
              <a:rPr lang="en-US" dirty="0"/>
              <a:t>affect the environment</a:t>
            </a:r>
          </a:p>
          <a:p>
            <a:pPr lvl="1">
              <a:buNone/>
            </a:pPr>
            <a:r>
              <a:rPr lang="en-US" dirty="0"/>
              <a:t>supplied by agent designer</a:t>
            </a:r>
          </a:p>
          <a:p>
            <a:r>
              <a:rPr lang="en-US" dirty="0"/>
              <a:t>Mental Acts</a:t>
            </a:r>
          </a:p>
          <a:p>
            <a:pPr lvl="1">
              <a:buNone/>
            </a:pPr>
            <a:r>
              <a:rPr lang="en-US" dirty="0"/>
              <a:t>affect the knowledge layer</a:t>
            </a:r>
          </a:p>
          <a:p>
            <a:pPr lvl="1">
              <a:buNone/>
            </a:pP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believe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disbelieve</a:t>
            </a:r>
          </a:p>
          <a:p>
            <a:pPr lvl="1">
              <a:buNone/>
            </a:pP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adopt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unadopt</a:t>
            </a:r>
            <a:endParaRPr lang="en-US" b="1" dirty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dirty="0"/>
              <a:t>Control Acts</a:t>
            </a:r>
          </a:p>
          <a:p>
            <a:pPr lvl="1">
              <a:buNone/>
            </a:pPr>
            <a:r>
              <a:rPr lang="en-US" dirty="0"/>
              <a:t>sequence, selection, loop, etc.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0E54D-DB4A-41D5-B259-49FA2856E380}" type="datetime1">
              <a:rPr lang="en-US" smtClean="0"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 C. Shapiro               AGI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36591-AC74-425F-BE02-D12A22E45C0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12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Acts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Primitive Acts</a:t>
            </a:r>
          </a:p>
          <a:p>
            <a:pPr lvl="1">
              <a:buNone/>
            </a:pPr>
            <a:r>
              <a:rPr lang="en-US" dirty="0" smtClean="0"/>
              <a:t>Implemented as part of SNePS</a:t>
            </a:r>
          </a:p>
          <a:p>
            <a:pPr lvl="1">
              <a:buNone/>
            </a:pPr>
            <a:r>
              <a:rPr lang="en-US" dirty="0"/>
              <a:t>o</a:t>
            </a:r>
            <a:r>
              <a:rPr lang="en-US" dirty="0" smtClean="0"/>
              <a:t>r by agent designer </a:t>
            </a:r>
            <a:r>
              <a:rPr lang="en-US" dirty="0"/>
              <a:t>in </a:t>
            </a:r>
            <a:r>
              <a:rPr lang="en-US" dirty="0" err="1"/>
              <a:t>PMLa</a:t>
            </a:r>
            <a:endParaRPr lang="en-US" dirty="0"/>
          </a:p>
          <a:p>
            <a:r>
              <a:rPr lang="en-US" dirty="0"/>
              <a:t>Composite Acts</a:t>
            </a:r>
          </a:p>
          <a:p>
            <a:pPr lvl="1">
              <a:buNone/>
            </a:pPr>
            <a:r>
              <a:rPr lang="en-US" dirty="0"/>
              <a:t>Structured by control acts</a:t>
            </a:r>
          </a:p>
          <a:p>
            <a:r>
              <a:rPr lang="en-US" dirty="0"/>
              <a:t>Defined Acts</a:t>
            </a:r>
          </a:p>
          <a:p>
            <a:pPr lvl="1">
              <a:buNone/>
            </a:pPr>
            <a:r>
              <a:rPr lang="en-US" dirty="0"/>
              <a:t>Defined by </a:t>
            </a:r>
            <a:r>
              <a:rPr lang="en-US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ActPlan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l-GR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α</a:t>
            </a:r>
            <a:r>
              <a:rPr lang="en-US" b="1" i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, p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/>
              <a:t>belief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7E35D-FDE9-4B8F-A941-3B9909AD21AA}" type="datetime1">
              <a:rPr lang="en-US" smtClean="0"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 C. Shapiro               AGI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36591-AC74-425F-BE02-D12A22E45C0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229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Clr>
                <a:schemeClr val="tx2"/>
              </a:buClr>
            </a:pPr>
            <a:r>
              <a:rPr lang="en-US" sz="2800" dirty="0"/>
              <a:t>Add acting and sensing to a reasoning agent.</a:t>
            </a:r>
          </a:p>
          <a:p>
            <a:pPr lvl="1">
              <a:lnSpc>
                <a:spcPct val="80000"/>
              </a:lnSpc>
              <a:buClr>
                <a:schemeClr val="tx2"/>
              </a:buClr>
            </a:pPr>
            <a:r>
              <a:rPr lang="en-US" sz="2400" dirty="0"/>
              <a:t>First person reasoning; on-line acting &amp; sensing.</a:t>
            </a:r>
          </a:p>
          <a:p>
            <a:pPr>
              <a:lnSpc>
                <a:spcPct val="80000"/>
              </a:lnSpc>
              <a:buClr>
                <a:schemeClr val="tx2"/>
              </a:buClr>
            </a:pPr>
            <a:r>
              <a:rPr lang="en-US" sz="2800" dirty="0"/>
              <a:t>Layers</a:t>
            </a:r>
          </a:p>
          <a:p>
            <a:pPr lvl="1">
              <a:lnSpc>
                <a:spcPct val="80000"/>
              </a:lnSpc>
              <a:buClr>
                <a:schemeClr val="tx2"/>
              </a:buClr>
            </a:pPr>
            <a:r>
              <a:rPr lang="en-US" sz="2400" dirty="0"/>
              <a:t>Motivated by mind/body connections/distinctions.</a:t>
            </a:r>
          </a:p>
          <a:p>
            <a:pPr lvl="1">
              <a:lnSpc>
                <a:spcPct val="80000"/>
              </a:lnSpc>
              <a:buClr>
                <a:schemeClr val="tx2"/>
              </a:buClr>
            </a:pPr>
            <a:r>
              <a:rPr lang="en-US" sz="2400" dirty="0"/>
              <a:t>Let same mind be plugged into different bodies.</a:t>
            </a:r>
          </a:p>
          <a:p>
            <a:pPr>
              <a:lnSpc>
                <a:spcPct val="80000"/>
              </a:lnSpc>
              <a:buClr>
                <a:schemeClr val="tx2"/>
              </a:buClr>
            </a:pPr>
            <a:r>
              <a:rPr lang="en-US" sz="2800" dirty="0"/>
              <a:t>Embodiment</a:t>
            </a:r>
          </a:p>
          <a:p>
            <a:pPr lvl="1">
              <a:lnSpc>
                <a:spcPct val="80000"/>
              </a:lnSpc>
              <a:buClr>
                <a:schemeClr val="tx2"/>
              </a:buClr>
            </a:pPr>
            <a:r>
              <a:rPr lang="en-US" sz="2400" dirty="0"/>
              <a:t>Origin of beliefs in sensation &amp; proprioception.</a:t>
            </a:r>
          </a:p>
          <a:p>
            <a:pPr lvl="1">
              <a:lnSpc>
                <a:spcPct val="80000"/>
              </a:lnSpc>
              <a:buClr>
                <a:schemeClr val="tx2"/>
              </a:buClr>
            </a:pPr>
            <a:r>
              <a:rPr lang="en-US" sz="2400" dirty="0"/>
              <a:t>First-person privileged knowledge of own body.</a:t>
            </a:r>
          </a:p>
          <a:p>
            <a:pPr>
              <a:lnSpc>
                <a:spcPct val="80000"/>
              </a:lnSpc>
              <a:buClr>
                <a:schemeClr val="tx2"/>
              </a:buClr>
            </a:pPr>
            <a:r>
              <a:rPr lang="en-US" sz="2800" dirty="0" err="1"/>
              <a:t>Situatedness</a:t>
            </a:r>
            <a:endParaRPr lang="en-US" sz="2800" dirty="0"/>
          </a:p>
          <a:p>
            <a:pPr lvl="1">
              <a:lnSpc>
                <a:spcPct val="80000"/>
              </a:lnSpc>
              <a:buClr>
                <a:schemeClr val="tx2"/>
              </a:buClr>
            </a:pPr>
            <a:r>
              <a:rPr lang="en-US" sz="2400" dirty="0"/>
              <a:t>Has a sense of where it is in the world.</a:t>
            </a:r>
          </a:p>
          <a:p>
            <a:pPr>
              <a:lnSpc>
                <a:spcPct val="80000"/>
              </a:lnSpc>
              <a:buClr>
                <a:schemeClr val="tx2"/>
              </a:buClr>
            </a:pPr>
            <a:r>
              <a:rPr lang="en-US" sz="2800" dirty="0"/>
              <a:t>Symbol grounding</a:t>
            </a:r>
          </a:p>
          <a:p>
            <a:pPr lvl="1">
              <a:lnSpc>
                <a:spcPct val="80000"/>
              </a:lnSpc>
              <a:buClr>
                <a:schemeClr val="tx2"/>
              </a:buClr>
            </a:pPr>
            <a:r>
              <a:rPr lang="en-US" sz="2400" dirty="0"/>
              <a:t>In body-layer structures.</a:t>
            </a:r>
          </a:p>
          <a:p>
            <a:pPr lvl="1">
              <a:lnSpc>
                <a:spcPct val="80000"/>
              </a:lnSpc>
              <a:buClr>
                <a:schemeClr val="tx2"/>
              </a:buClr>
            </a:pPr>
            <a:r>
              <a:rPr lang="en-US" sz="2400" dirty="0"/>
              <a:t>Symbol as pivot between various modalities.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DA451-DFA6-40FE-A77C-CFCE2CF2CC51}" type="datetime1">
              <a:rPr lang="en-US" smtClean="0"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 C. Shapiro               AGI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36591-AC74-425F-BE02-D12A22E45C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77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Propositions About 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Precondition(</a:t>
            </a:r>
            <a:r>
              <a:rPr lang="el-GR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α</a:t>
            </a: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l-GR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φ</a:t>
            </a: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)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b="1" dirty="0" smtClean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b="1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ActPlan</a:t>
            </a: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l-GR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α</a:t>
            </a:r>
            <a:r>
              <a:rPr lang="en-US" b="1" baseline="-25000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1</a:t>
            </a:r>
            <a:r>
              <a:rPr lang="en-US" b="1" i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l-GR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α</a:t>
            </a:r>
            <a:r>
              <a:rPr lang="en-US" b="1" baseline="-25000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2</a:t>
            </a: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)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b="1" dirty="0" smtClean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b="1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GoalPlan</a:t>
            </a: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l-GR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φ</a:t>
            </a:r>
            <a:r>
              <a:rPr lang="en-US" b="1" i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l-GR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α</a:t>
            </a: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)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b="1" dirty="0" smtClean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Effect(</a:t>
            </a:r>
            <a:r>
              <a:rPr lang="el-GR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α</a:t>
            </a: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l-GR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φ</a:t>
            </a: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)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EA746-4FE1-4A7C-A47F-D93450F412E2}" type="datetime1">
              <a:rPr lang="en-US" smtClean="0"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 C. Shapiro               AGI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36591-AC74-425F-BE02-D12A22E45C0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97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Policies</a:t>
            </a:r>
            <a:br>
              <a:rPr lang="en-US" dirty="0"/>
            </a:br>
            <a:r>
              <a:rPr lang="en-US" dirty="0"/>
              <a:t>Reasoning           Acting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3200400"/>
          </a:xfrm>
        </p:spPr>
        <p:txBody>
          <a:bodyPr/>
          <a:lstStyle/>
          <a:p>
            <a:r>
              <a:rPr lang="en-US" dirty="0"/>
              <a:t>Forward Reasoning</a:t>
            </a:r>
          </a:p>
          <a:p>
            <a:pPr lvl="1">
              <a:buNone/>
            </a:pPr>
            <a:r>
              <a:rPr lang="en-US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whendo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l-GR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φ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l-GR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α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lvl="1">
              <a:buNone/>
            </a:pPr>
            <a:r>
              <a:rPr lang="en-US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wheneverdo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l-GR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φ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l-GR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α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US" dirty="0">
                <a:solidFill>
                  <a:srgbClr val="0070C0"/>
                </a:solidFill>
              </a:rPr>
              <a:t/>
            </a:r>
            <a:br>
              <a:rPr lang="en-US" dirty="0">
                <a:solidFill>
                  <a:srgbClr val="0070C0"/>
                </a:solidFill>
              </a:rPr>
            </a:br>
            <a:endParaRPr lang="en-US" dirty="0">
              <a:solidFill>
                <a:srgbClr val="0070C0"/>
              </a:solidFill>
            </a:endParaRPr>
          </a:p>
          <a:p>
            <a:r>
              <a:rPr lang="en-US" dirty="0"/>
              <a:t>Backward Reasoning</a:t>
            </a:r>
          </a:p>
          <a:p>
            <a:pPr lvl="1">
              <a:buNone/>
            </a:pPr>
            <a:r>
              <a:rPr lang="en-US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ifdo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l-GR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φ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l-GR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α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)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5BB91-076A-494D-B224-ABFFC252F433}" type="datetime1">
              <a:rPr lang="en-US" smtClean="0"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 C. Shapiro               AGI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36591-AC74-425F-BE02-D12A22E45C02}" type="slidenum">
              <a:rPr lang="en-US" smtClean="0"/>
              <a:t>41</a:t>
            </a:fld>
            <a:endParaRPr lang="en-US"/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2667000" y="1524000"/>
            <a:ext cx="1132114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DA4A0A"/>
            </a:solidFill>
            <a:prstDash val="solid"/>
            <a:round/>
            <a:headEnd type="arrow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13572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Acting           Reasoning</a:t>
            </a:r>
            <a:br>
              <a:rPr lang="en-US" dirty="0"/>
            </a:br>
            <a:r>
              <a:rPr lang="en-US" dirty="0"/>
              <a:t>Control </a:t>
            </a:r>
            <a:r>
              <a:rPr lang="en-US" dirty="0" smtClean="0"/>
              <a:t>Acts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3581400"/>
          </a:xfrm>
        </p:spPr>
        <p:txBody>
          <a:bodyPr/>
          <a:lstStyle/>
          <a:p>
            <a:pPr lvl="1">
              <a:buNone/>
            </a:pPr>
            <a:r>
              <a:rPr lang="en-US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snif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({if(</a:t>
            </a:r>
            <a:r>
              <a:rPr lang="el-GR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φ</a:t>
            </a:r>
            <a:r>
              <a:rPr lang="en-US" b="1" baseline="-250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1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l-GR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α</a:t>
            </a:r>
            <a:r>
              <a:rPr lang="en-US" b="1" baseline="-250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1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), …, if(</a:t>
            </a:r>
            <a:r>
              <a:rPr lang="el-GR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φ</a:t>
            </a:r>
            <a:r>
              <a:rPr lang="en-US" b="1" baseline="-250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l-GR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α</a:t>
            </a:r>
            <a:r>
              <a:rPr lang="en-US" b="1" baseline="-250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), [else(</a:t>
            </a:r>
            <a:r>
              <a:rPr lang="el-GR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δ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)]})</a:t>
            </a:r>
          </a:p>
          <a:p>
            <a:pPr lvl="1">
              <a:buNone/>
            </a:pPr>
            <a:endParaRPr lang="en-US" b="1" dirty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  <a:p>
            <a:pPr lvl="1">
              <a:buNone/>
            </a:pPr>
            <a:r>
              <a:rPr lang="en-US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sniterate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({if(</a:t>
            </a:r>
            <a:r>
              <a:rPr lang="el-GR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φ</a:t>
            </a:r>
            <a:r>
              <a:rPr lang="en-US" b="1" baseline="-250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1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l-GR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α</a:t>
            </a:r>
            <a:r>
              <a:rPr lang="en-US" b="1" baseline="-250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1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), …, if(</a:t>
            </a:r>
            <a:r>
              <a:rPr lang="el-GR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φ</a:t>
            </a:r>
            <a:r>
              <a:rPr lang="en-US" b="1" baseline="-250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l-GR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α</a:t>
            </a:r>
            <a:r>
              <a:rPr lang="en-US" b="1" baseline="-250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), [else(</a:t>
            </a:r>
            <a:r>
              <a:rPr lang="el-GR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δ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)]})</a:t>
            </a:r>
          </a:p>
          <a:p>
            <a:pPr lvl="1">
              <a:buNone/>
            </a:pPr>
            <a:endParaRPr lang="en-US" b="1" dirty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  <a:p>
            <a:pPr lvl="1">
              <a:buNone/>
            </a:pPr>
            <a:r>
              <a:rPr lang="en-US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withsome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(x, </a:t>
            </a:r>
            <a:r>
              <a:rPr lang="el-GR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φ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(x), </a:t>
            </a:r>
            <a:r>
              <a:rPr lang="el-GR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α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(x), [</a:t>
            </a:r>
            <a:r>
              <a:rPr lang="el-GR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δ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])</a:t>
            </a:r>
          </a:p>
          <a:p>
            <a:pPr lvl="1">
              <a:buNone/>
            </a:pPr>
            <a:endParaRPr lang="en-US" b="1" dirty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  <a:p>
            <a:pPr lvl="1">
              <a:buNone/>
            </a:pPr>
            <a:r>
              <a:rPr lang="en-US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withall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(x, </a:t>
            </a:r>
            <a:r>
              <a:rPr lang="el-GR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φ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(x), </a:t>
            </a:r>
            <a:r>
              <a:rPr lang="el-GR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α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(x), [</a:t>
            </a:r>
            <a:r>
              <a:rPr lang="el-GR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δ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])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AB891-F556-437B-8647-A8D5EE53263C}" type="datetime1">
              <a:rPr lang="en-US" smtClean="0"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 C. Shapiro               AGI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36591-AC74-425F-BE02-D12A22E45C02}" type="slidenum">
              <a:rPr lang="en-US" smtClean="0"/>
              <a:t>42</a:t>
            </a:fld>
            <a:endParaRPr lang="en-US"/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1828800" y="914400"/>
            <a:ext cx="1132114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DA4A0A"/>
            </a:solidFill>
            <a:prstDash val="solid"/>
            <a:round/>
            <a:headEnd type="arrow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3604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Control Acts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3581400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achieve(</a:t>
            </a:r>
            <a:r>
              <a:rPr lang="el-GR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φ</a:t>
            </a: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)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  <a:p>
            <a:pPr lvl="1">
              <a:buNone/>
            </a:pPr>
            <a:endParaRPr lang="en-US" sz="2400" b="1" dirty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  <a:p>
            <a:pPr lvl="1">
              <a:buNone/>
            </a:pP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d</a:t>
            </a:r>
            <a:r>
              <a:rPr lang="en-US" sz="24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o-all({</a:t>
            </a:r>
            <a:r>
              <a:rPr lang="el-GR" sz="24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α</a:t>
            </a:r>
            <a:r>
              <a:rPr lang="en-US" sz="2400" b="1" baseline="-25000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4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…, </a:t>
            </a:r>
            <a:r>
              <a:rPr lang="el-GR" sz="24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α</a:t>
            </a:r>
            <a:r>
              <a:rPr lang="en-US" sz="2400" b="1" baseline="-25000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en-US" sz="24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})</a:t>
            </a:r>
          </a:p>
          <a:p>
            <a:pPr lvl="1">
              <a:buNone/>
            </a:pPr>
            <a:endParaRPr lang="en-US" sz="2400" b="1" dirty="0" smtClean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  <a:p>
            <a:pPr lvl="1"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do-one({</a:t>
            </a:r>
            <a:r>
              <a:rPr lang="el-GR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α</a:t>
            </a:r>
            <a:r>
              <a:rPr lang="en-US" sz="2400" b="1" baseline="-250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, …, </a:t>
            </a:r>
            <a:r>
              <a:rPr lang="el-GR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α</a:t>
            </a:r>
            <a:r>
              <a:rPr lang="en-US" sz="2400" b="1" baseline="-250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en-US" sz="24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})</a:t>
            </a:r>
            <a:endParaRPr lang="en-US" sz="2400" b="1" dirty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  <a:p>
            <a:pPr lvl="1">
              <a:buNone/>
            </a:pPr>
            <a:endParaRPr lang="en-US" sz="2400" b="1" dirty="0" smtClean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  <a:p>
            <a:pPr lvl="1">
              <a:buNone/>
            </a:pPr>
            <a:r>
              <a:rPr lang="en-US" sz="2400" b="1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snsequence</a:t>
            </a:r>
            <a:r>
              <a:rPr lang="en-US" sz="24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l-GR" sz="24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α</a:t>
            </a:r>
            <a:r>
              <a:rPr lang="en-US" sz="2400" b="1" baseline="-25000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4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l-GR" sz="24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α</a:t>
            </a:r>
            <a:r>
              <a:rPr lang="en-US" sz="2400" b="1" baseline="-25000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4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)</a:t>
            </a:r>
            <a:endParaRPr lang="en-US" sz="2400" b="1" dirty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  <a:p>
            <a:pPr lvl="1">
              <a:buNone/>
            </a:pPr>
            <a:endParaRPr lang="en-US" b="1" dirty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D9C60-75B0-46D5-95BF-F722BD1FBA99}" type="datetime1">
              <a:rPr lang="en-US" smtClean="0"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 C. Shapiro               AGI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36591-AC74-425F-BE02-D12A22E45C02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59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Acting Executive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perform(act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):</a:t>
            </a:r>
          </a:p>
          <a:p>
            <a:pPr marL="0" indent="0"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pre := {p | </a:t>
            </a:r>
            <a:r>
              <a:rPr lang="en-US" b="1" dirty="0">
                <a:latin typeface="Courier New"/>
                <a:cs typeface="Courier New"/>
              </a:rPr>
              <a:t>├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Precondition(act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, p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)};    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notyet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:= pre - {p | p </a:t>
            </a:r>
            <a:r>
              <a:rPr lang="el-GR" b="1" dirty="0" smtClean="0">
                <a:latin typeface="Courier New"/>
                <a:cs typeface="Courier New"/>
              </a:rPr>
              <a:t>ε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pre &amp; </a:t>
            </a:r>
            <a:r>
              <a:rPr lang="en-US" b="1" dirty="0" smtClean="0">
                <a:latin typeface="Courier New"/>
                <a:cs typeface="Courier New"/>
              </a:rPr>
              <a:t>├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p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};</a:t>
            </a:r>
          </a:p>
          <a:p>
            <a:pPr marL="0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if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notyet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i="1" dirty="0" smtClean="0">
                <a:latin typeface="Courier New" pitchFamily="49" charset="0"/>
                <a:cs typeface="Courier New" pitchFamily="49" charset="0"/>
              </a:rPr>
              <a:t>not empty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  then</a:t>
            </a:r>
          </a:p>
          <a:p>
            <a:pPr marL="0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  perform(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snsequence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</a:t>
            </a:r>
          </a:p>
          <a:p>
            <a:pPr marL="0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             do-all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({a | p </a:t>
            </a:r>
            <a:r>
              <a:rPr lang="el-GR" b="1" dirty="0" smtClean="0">
                <a:latin typeface="Courier New"/>
                <a:cs typeface="Courier New"/>
              </a:rPr>
              <a:t>ε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notyet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                         &amp;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a = achieve(p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)}),</a:t>
            </a:r>
          </a:p>
          <a:p>
            <a:pPr marL="0" indent="0"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              act))</a:t>
            </a:r>
          </a:p>
          <a:p>
            <a:pPr marL="0" indent="0"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  else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{effects := {p | </a:t>
            </a:r>
            <a:r>
              <a:rPr lang="en-US" b="1" dirty="0">
                <a:latin typeface="Courier New"/>
                <a:cs typeface="Courier New"/>
              </a:rPr>
              <a:t>├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Effect(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act,p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)}; </a:t>
            </a:r>
          </a:p>
          <a:p>
            <a:pPr marL="0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if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act </a:t>
            </a:r>
            <a:r>
              <a:rPr lang="en-US" b="1" i="1" dirty="0" smtClean="0">
                <a:latin typeface="Courier New" pitchFamily="49" charset="0"/>
                <a:cs typeface="Courier New" pitchFamily="49" charset="0"/>
              </a:rPr>
              <a:t>is primitive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  then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apply(primitive-function(act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),</a:t>
            </a:r>
          </a:p>
          <a:p>
            <a:pPr marL="0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           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objects(act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))</a:t>
            </a:r>
          </a:p>
          <a:p>
            <a:pPr marL="0" indent="0"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  else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perform(do-one({p | </a:t>
            </a:r>
            <a:r>
              <a:rPr lang="en-US" b="1" dirty="0">
                <a:latin typeface="Courier New"/>
                <a:cs typeface="Courier New"/>
              </a:rPr>
              <a:t>├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ActPlan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act,p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)}));</a:t>
            </a:r>
          </a:p>
          <a:p>
            <a:pPr marL="0" indent="0"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believe(effects)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79EC4-F06D-4DC7-AB6E-40C304ECAAAD}" type="datetime1">
              <a:rPr lang="en-US" smtClean="0"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 C. Shapiro                      AGI 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36591-AC74-425F-BE02-D12A22E45C02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81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Entities, Terms, Symbols, Objects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Agent’s mental entity:  </a:t>
            </a:r>
            <a:r>
              <a:rPr lang="en-US" dirty="0">
                <a:solidFill>
                  <a:srgbClr val="FF0000"/>
                </a:solidFill>
              </a:rPr>
              <a:t>a person named Stu</a:t>
            </a:r>
          </a:p>
          <a:p>
            <a:endParaRPr lang="en-US" dirty="0"/>
          </a:p>
          <a:p>
            <a:r>
              <a:rPr lang="en-US" dirty="0"/>
              <a:t>SNePS term: 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b4</a:t>
            </a:r>
          </a:p>
          <a:p>
            <a:endParaRPr lang="en-US" dirty="0">
              <a:solidFill>
                <a:srgbClr val="B3FFF1"/>
              </a:solidFill>
            </a:endParaRPr>
          </a:p>
          <a:p>
            <a:r>
              <a:rPr lang="en-US" dirty="0"/>
              <a:t>Object in world: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D2ED7-DFF5-496D-8E22-A9B9D07DBE1C}" type="datetime1">
              <a:rPr lang="en-US" smtClean="0"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 C. Shapiro               AGI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36591-AC74-425F-BE02-D12A22E45C02}" type="slidenum">
              <a:rPr lang="en-US" smtClean="0"/>
              <a:t>45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120012"/>
            <a:ext cx="556520" cy="149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89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Alignment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662CA-B47D-4697-A372-E829360F84A1}" type="datetime1">
              <a:rPr lang="en-US" smtClean="0"/>
              <a:t>8/13/2013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 C. Shapiro               AGI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36591-AC74-425F-BE02-D12A22E45C02}" type="slidenum">
              <a:rPr lang="en-US" smtClean="0"/>
              <a:t>46</a:t>
            </a:fld>
            <a:endParaRPr 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14338" y="1421785"/>
            <a:ext cx="210987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B0F0"/>
                </a:solidFill>
              </a:rPr>
              <a:t>Mind (KL)</a:t>
            </a: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31085" y="3114675"/>
            <a:ext cx="31511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8996E"/>
                </a:solidFill>
              </a:rPr>
              <a:t>Body (PML/SAL)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04289" y="5093166"/>
            <a:ext cx="12223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3300"/>
                </a:solidFill>
              </a:rPr>
              <a:t>World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4538692" y="1452563"/>
            <a:ext cx="10855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</a:rPr>
              <a:t>Thing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3780472" y="3142784"/>
            <a:ext cx="26019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8996E"/>
                </a:solidFill>
              </a:rPr>
              <a:t>PMLs </a:t>
            </a:r>
            <a:r>
              <a:rPr lang="en-US" sz="2800" dirty="0">
                <a:solidFill>
                  <a:srgbClr val="F8996E"/>
                </a:solidFill>
              </a:rPr>
              <a:t>structure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3349264" y="5121275"/>
            <a:ext cx="346441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3300"/>
                </a:solidFill>
              </a:rPr>
              <a:t>Object/Phenomenon</a:t>
            </a:r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 flipH="1">
            <a:off x="5081469" y="1975425"/>
            <a:ext cx="0" cy="1167359"/>
          </a:xfrm>
          <a:prstGeom prst="line">
            <a:avLst/>
          </a:prstGeom>
          <a:noFill/>
          <a:ln w="57150">
            <a:pattFill prst="trellis">
              <a:fgClr>
                <a:srgbClr val="B3FFF1"/>
              </a:fgClr>
              <a:bgClr>
                <a:srgbClr val="F8996E"/>
              </a:bgClr>
            </a:pattFill>
            <a:round/>
            <a:headEnd type="triangl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 flipH="1">
            <a:off x="5081468" y="3666004"/>
            <a:ext cx="0" cy="1501309"/>
          </a:xfrm>
          <a:prstGeom prst="line">
            <a:avLst/>
          </a:prstGeom>
          <a:noFill/>
          <a:ln w="57150">
            <a:pattFill prst="pct25">
              <a:fgClr>
                <a:srgbClr val="F8996E"/>
              </a:fgClr>
              <a:bgClr>
                <a:srgbClr val="FF0000"/>
              </a:bgClr>
            </a:patt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7009510" y="5121275"/>
            <a:ext cx="11833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3300"/>
                </a:solidFill>
              </a:rPr>
              <a:t>Action</a:t>
            </a:r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7589281" y="3666004"/>
            <a:ext cx="0" cy="1455271"/>
          </a:xfrm>
          <a:prstGeom prst="line">
            <a:avLst/>
          </a:prstGeom>
          <a:noFill/>
          <a:ln w="57150">
            <a:pattFill prst="pct25">
              <a:fgClr>
                <a:srgbClr val="F8996E"/>
              </a:fgClr>
              <a:bgClr>
                <a:srgbClr val="FF0000"/>
              </a:bgClr>
            </a:patt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8"/>
          <p:cNvSpPr>
            <a:spLocks noChangeShapeType="1"/>
          </p:cNvSpPr>
          <p:nvPr/>
        </p:nvSpPr>
        <p:spPr bwMode="auto">
          <a:xfrm>
            <a:off x="404813" y="2606675"/>
            <a:ext cx="8364537" cy="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>
            <a:off x="404813" y="4389438"/>
            <a:ext cx="8364537" cy="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6338938" y="3142784"/>
            <a:ext cx="24240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F8996E"/>
                </a:solidFill>
              </a:rPr>
              <a:t>PMLa</a:t>
            </a:r>
            <a:r>
              <a:rPr lang="en-US" sz="2800" dirty="0" smtClean="0">
                <a:solidFill>
                  <a:srgbClr val="F8996E"/>
                </a:solidFill>
              </a:rPr>
              <a:t> method</a:t>
            </a:r>
            <a:endParaRPr lang="en-US" sz="2800" dirty="0">
              <a:solidFill>
                <a:srgbClr val="F8996E"/>
              </a:solidFill>
            </a:endParaRPr>
          </a:p>
        </p:txBody>
      </p:sp>
      <p:sp>
        <p:nvSpPr>
          <p:cNvPr id="19" name="Line 13"/>
          <p:cNvSpPr>
            <a:spLocks noChangeShapeType="1"/>
          </p:cNvSpPr>
          <p:nvPr/>
        </p:nvSpPr>
        <p:spPr bwMode="auto">
          <a:xfrm flipH="1">
            <a:off x="7589281" y="1997119"/>
            <a:ext cx="0" cy="1145665"/>
          </a:xfrm>
          <a:prstGeom prst="line">
            <a:avLst/>
          </a:prstGeom>
          <a:noFill/>
          <a:ln w="57150">
            <a:pattFill prst="trellis">
              <a:fgClr>
                <a:srgbClr val="B3FFF1"/>
              </a:fgClr>
              <a:bgClr>
                <a:srgbClr val="F8996E"/>
              </a:bgClr>
            </a:pattFill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7009510" y="1473899"/>
            <a:ext cx="11833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</a:rPr>
              <a:t>Action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20" name="Trapezoid 19"/>
          <p:cNvSpPr/>
          <p:nvPr/>
        </p:nvSpPr>
        <p:spPr>
          <a:xfrm>
            <a:off x="3305378" y="1421785"/>
            <a:ext cx="3508296" cy="4250820"/>
          </a:xfrm>
          <a:prstGeom prst="trapezoi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rapezoid 22"/>
          <p:cNvSpPr/>
          <p:nvPr/>
        </p:nvSpPr>
        <p:spPr>
          <a:xfrm flipV="1">
            <a:off x="5919371" y="1421784"/>
            <a:ext cx="2767429" cy="4250815"/>
          </a:xfrm>
          <a:custGeom>
            <a:avLst/>
            <a:gdLst>
              <a:gd name="connsiteX0" fmla="*/ 0 w 1873126"/>
              <a:gd name="connsiteY0" fmla="*/ 4250816 h 4250816"/>
              <a:gd name="connsiteX1" fmla="*/ 0 w 1873126"/>
              <a:gd name="connsiteY1" fmla="*/ 0 h 4250816"/>
              <a:gd name="connsiteX2" fmla="*/ 1873126 w 1873126"/>
              <a:gd name="connsiteY2" fmla="*/ 0 h 4250816"/>
              <a:gd name="connsiteX3" fmla="*/ 1873126 w 1873126"/>
              <a:gd name="connsiteY3" fmla="*/ 4250816 h 4250816"/>
              <a:gd name="connsiteX4" fmla="*/ 0 w 1873126"/>
              <a:gd name="connsiteY4" fmla="*/ 4250816 h 4250816"/>
              <a:gd name="connsiteX0" fmla="*/ 0 w 2767429"/>
              <a:gd name="connsiteY0" fmla="*/ 4270913 h 4270913"/>
              <a:gd name="connsiteX1" fmla="*/ 894303 w 2767429"/>
              <a:gd name="connsiteY1" fmla="*/ 0 h 4270913"/>
              <a:gd name="connsiteX2" fmla="*/ 2767429 w 2767429"/>
              <a:gd name="connsiteY2" fmla="*/ 0 h 4270913"/>
              <a:gd name="connsiteX3" fmla="*/ 2767429 w 2767429"/>
              <a:gd name="connsiteY3" fmla="*/ 4250816 h 4270913"/>
              <a:gd name="connsiteX4" fmla="*/ 0 w 2767429"/>
              <a:gd name="connsiteY4" fmla="*/ 4270913 h 4270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7429" h="4270913">
                <a:moveTo>
                  <a:pt x="0" y="4270913"/>
                </a:moveTo>
                <a:lnTo>
                  <a:pt x="894303" y="0"/>
                </a:lnTo>
                <a:lnTo>
                  <a:pt x="2767429" y="0"/>
                </a:lnTo>
                <a:lnTo>
                  <a:pt x="2767429" y="4250816"/>
                </a:lnTo>
                <a:lnTo>
                  <a:pt x="0" y="4270913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537588" y="775454"/>
            <a:ext cx="10438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Afferent</a:t>
            </a:r>
          </a:p>
          <a:p>
            <a:r>
              <a:rPr lang="en-US" dirty="0" smtClean="0"/>
              <a:t>Modality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934200" y="775453"/>
            <a:ext cx="10438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  <a:r>
              <a:rPr lang="en-US" dirty="0" smtClean="0"/>
              <a:t>fferent</a:t>
            </a:r>
          </a:p>
          <a:p>
            <a:r>
              <a:rPr lang="en-US" dirty="0" smtClean="0"/>
              <a:t>Modality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75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World </a:t>
            </a:r>
            <a:r>
              <a:rPr lang="en-US" dirty="0" smtClean="0"/>
              <a:t>Objects to </a:t>
            </a:r>
            <a:r>
              <a:rPr lang="en-US" dirty="0"/>
              <a:t>Feature Tuples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7548A-9A55-47FC-8B8C-57DBE34C34B2}" type="datetime1">
              <a:rPr lang="en-US" smtClean="0"/>
              <a:t>8/13/2013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 C. Shapiro               AGI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36591-AC74-425F-BE02-D12A22E45C02}" type="slidenum">
              <a:rPr lang="en-US" smtClean="0"/>
              <a:t>47</a:t>
            </a:fld>
            <a:endParaRPr lang="en-US"/>
          </a:p>
        </p:txBody>
      </p:sp>
      <p:sp>
        <p:nvSpPr>
          <p:cNvPr id="6" name="Line 16"/>
          <p:cNvSpPr>
            <a:spLocks noChangeShapeType="1"/>
          </p:cNvSpPr>
          <p:nvPr/>
        </p:nvSpPr>
        <p:spPr bwMode="auto">
          <a:xfrm flipH="1">
            <a:off x="2874963" y="3649663"/>
            <a:ext cx="2803525" cy="0"/>
          </a:xfrm>
          <a:prstGeom prst="line">
            <a:avLst/>
          </a:prstGeom>
          <a:noFill/>
          <a:ln w="76200">
            <a:pattFill prst="pct25">
              <a:fgClr>
                <a:srgbClr val="F8996E"/>
              </a:fgClr>
              <a:bgClr>
                <a:srgbClr val="FF0000"/>
              </a:bgClr>
            </a:patt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998538" y="2784475"/>
            <a:ext cx="185420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8996E"/>
                </a:solidFill>
              </a:rPr>
              <a:t>&lt;Height,</a:t>
            </a:r>
          </a:p>
          <a:p>
            <a:r>
              <a:rPr lang="en-US" sz="3200">
                <a:solidFill>
                  <a:srgbClr val="F8996E"/>
                </a:solidFill>
              </a:rPr>
              <a:t>   Width,</a:t>
            </a:r>
          </a:p>
          <a:p>
            <a:r>
              <a:rPr lang="en-US" sz="3200">
                <a:solidFill>
                  <a:srgbClr val="F8996E"/>
                </a:solidFill>
              </a:rPr>
              <a:t>   Texture,</a:t>
            </a:r>
          </a:p>
          <a:p>
            <a:r>
              <a:rPr lang="en-US" sz="3200">
                <a:solidFill>
                  <a:srgbClr val="F8996E"/>
                </a:solidFill>
              </a:rPr>
              <a:t>        .</a:t>
            </a:r>
          </a:p>
          <a:p>
            <a:r>
              <a:rPr lang="en-US" sz="3200">
                <a:solidFill>
                  <a:srgbClr val="F8996E"/>
                </a:solidFill>
              </a:rPr>
              <a:t>        .</a:t>
            </a:r>
          </a:p>
          <a:p>
            <a:r>
              <a:rPr lang="en-US" sz="3200">
                <a:solidFill>
                  <a:srgbClr val="F8996E"/>
                </a:solidFill>
              </a:rPr>
              <a:t>        . &gt;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6172200" y="1752600"/>
            <a:ext cx="11715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u="sng" dirty="0">
                <a:solidFill>
                  <a:srgbClr val="FF3300"/>
                </a:solidFill>
              </a:rPr>
              <a:t>World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1447538" y="1752600"/>
            <a:ext cx="11432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u="sng" dirty="0" smtClean="0">
                <a:solidFill>
                  <a:srgbClr val="F8996E"/>
                </a:solidFill>
              </a:rPr>
              <a:t>PMLs</a:t>
            </a:r>
            <a:endParaRPr lang="en-US" sz="2800" b="1" u="sng" dirty="0">
              <a:solidFill>
                <a:srgbClr val="F8996E"/>
              </a:solidFill>
            </a:endParaRPr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4324350" y="1958975"/>
            <a:ext cx="0" cy="4252913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2" name="Picture 13" descr="FevahrEy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789363" y="3460750"/>
            <a:ext cx="1104900" cy="390525"/>
          </a:xfrm>
          <a:prstGeom prst="rect">
            <a:avLst/>
          </a:prstGeom>
          <a:noFill/>
          <a:ln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985" y="2597885"/>
            <a:ext cx="1320003" cy="355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98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Feature </a:t>
            </a:r>
            <a:r>
              <a:rPr lang="en-US" dirty="0" smtClean="0"/>
              <a:t>Tuples to </a:t>
            </a:r>
            <a:r>
              <a:rPr lang="en-US" dirty="0"/>
              <a:t>KL Terms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683C0-CEB9-4A94-A5CA-726C313ACE20}" type="datetime1">
              <a:rPr lang="en-US" smtClean="0"/>
              <a:t>8/13/2013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 C. Shapiro               AGI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36591-AC74-425F-BE02-D12A22E45C02}" type="slidenum">
              <a:rPr lang="en-US" smtClean="0"/>
              <a:t>48</a:t>
            </a:fld>
            <a:endParaRPr 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604000" y="2759075"/>
            <a:ext cx="185420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8996E"/>
                </a:solidFill>
              </a:rPr>
              <a:t>&lt;Height,</a:t>
            </a:r>
          </a:p>
          <a:p>
            <a:r>
              <a:rPr lang="en-US" sz="3200" dirty="0">
                <a:solidFill>
                  <a:srgbClr val="F8996E"/>
                </a:solidFill>
              </a:rPr>
              <a:t>   Width,</a:t>
            </a:r>
          </a:p>
          <a:p>
            <a:r>
              <a:rPr lang="en-US" sz="3200" dirty="0">
                <a:solidFill>
                  <a:srgbClr val="F8996E"/>
                </a:solidFill>
              </a:rPr>
              <a:t>   Texture,</a:t>
            </a:r>
          </a:p>
          <a:p>
            <a:r>
              <a:rPr lang="en-US" sz="3200" dirty="0">
                <a:solidFill>
                  <a:srgbClr val="F8996E"/>
                </a:solidFill>
              </a:rPr>
              <a:t>        .</a:t>
            </a:r>
          </a:p>
          <a:p>
            <a:r>
              <a:rPr lang="en-US" sz="3200" dirty="0">
                <a:solidFill>
                  <a:srgbClr val="F8996E"/>
                </a:solidFill>
              </a:rPr>
              <a:t>        .</a:t>
            </a:r>
          </a:p>
          <a:p>
            <a:r>
              <a:rPr lang="en-US" sz="3200" dirty="0">
                <a:solidFill>
                  <a:srgbClr val="F8996E"/>
                </a:solidFill>
              </a:rPr>
              <a:t>        . &gt;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973911" y="1811338"/>
            <a:ext cx="127791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u="sng" dirty="0" smtClean="0">
                <a:solidFill>
                  <a:srgbClr val="F8996E"/>
                </a:solidFill>
              </a:rPr>
              <a:t>PMLs</a:t>
            </a:r>
            <a:endParaRPr lang="en-US" sz="3200" b="1" u="sng" dirty="0">
              <a:solidFill>
                <a:srgbClr val="F8996E"/>
              </a:solidFill>
            </a:endParaRP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5638800" y="2008188"/>
            <a:ext cx="0" cy="4252912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1514475" y="1811338"/>
            <a:ext cx="7715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u="sng" dirty="0">
                <a:solidFill>
                  <a:srgbClr val="00B0F0"/>
                </a:solidFill>
              </a:rPr>
              <a:t>KL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352425" y="2552700"/>
            <a:ext cx="487505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ProperName</a:t>
            </a:r>
            <a:r>
              <a:rPr lang="en-US" sz="3200" b="1" dirty="0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(b4</a:t>
            </a:r>
            <a:r>
              <a:rPr lang="en-US" sz="3200" b="1" dirty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, Stu)</a:t>
            </a:r>
          </a:p>
        </p:txBody>
      </p:sp>
      <p:sp>
        <p:nvSpPr>
          <p:cNvPr id="11" name="Freeform 28"/>
          <p:cNvSpPr>
            <a:spLocks/>
          </p:cNvSpPr>
          <p:nvPr/>
        </p:nvSpPr>
        <p:spPr bwMode="auto">
          <a:xfrm>
            <a:off x="3376612" y="3162300"/>
            <a:ext cx="3176588" cy="4953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12"/>
              </a:cxn>
              <a:cxn ang="0">
                <a:pos x="2016" y="304"/>
              </a:cxn>
            </a:cxnLst>
            <a:rect l="0" t="0" r="r" b="b"/>
            <a:pathLst>
              <a:path w="2016" h="312">
                <a:moveTo>
                  <a:pt x="0" y="0"/>
                </a:moveTo>
                <a:lnTo>
                  <a:pt x="0" y="312"/>
                </a:lnTo>
                <a:lnTo>
                  <a:pt x="2016" y="304"/>
                </a:lnTo>
              </a:path>
            </a:pathLst>
          </a:custGeom>
          <a:noFill/>
          <a:ln w="57150" cap="flat" cmpd="sng">
            <a:pattFill prst="trellis">
              <a:fgClr>
                <a:srgbClr val="B3FFF1"/>
              </a:fgClr>
              <a:bgClr>
                <a:srgbClr val="F8996E"/>
              </a:bgClr>
            </a:patt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29"/>
          <p:cNvSpPr txBox="1">
            <a:spLocks noChangeArrowheads="1"/>
          </p:cNvSpPr>
          <p:nvPr/>
        </p:nvSpPr>
        <p:spPr bwMode="auto">
          <a:xfrm>
            <a:off x="3486150" y="3670300"/>
            <a:ext cx="1485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C0C0C0"/>
                </a:solidFill>
              </a:rPr>
              <a:t>Alignment</a:t>
            </a:r>
          </a:p>
        </p:txBody>
      </p:sp>
    </p:spTree>
    <p:extLst>
      <p:ext uri="{BB962C8B-B14F-4D97-AF65-F5344CB8AC3E}">
        <p14:creationId xmlns:p14="http://schemas.microsoft.com/office/powerpoint/2010/main" val="220331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Incomplete PML-Descriptions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480B6-5BAA-480B-AC72-4093B5236236}" type="datetime1">
              <a:rPr lang="en-US" smtClean="0"/>
              <a:t>8/13/2013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 C. Shapiro               AGI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36591-AC74-425F-BE02-D12A22E45C02}" type="slidenum">
              <a:rPr lang="en-US" smtClean="0"/>
              <a:t>49</a:t>
            </a:fld>
            <a:endParaRPr lang="en-US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426200" y="2759075"/>
            <a:ext cx="1620838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8996E"/>
                </a:solidFill>
              </a:rPr>
              <a:t>&lt;Height,</a:t>
            </a:r>
          </a:p>
          <a:p>
            <a:r>
              <a:rPr lang="en-US" sz="3200">
                <a:solidFill>
                  <a:srgbClr val="F8996E"/>
                </a:solidFill>
              </a:rPr>
              <a:t>      nil,</a:t>
            </a:r>
          </a:p>
          <a:p>
            <a:r>
              <a:rPr lang="en-US" sz="3200">
                <a:solidFill>
                  <a:srgbClr val="F8996E"/>
                </a:solidFill>
              </a:rPr>
              <a:t>      nil,</a:t>
            </a:r>
          </a:p>
          <a:p>
            <a:r>
              <a:rPr lang="en-US" sz="3200">
                <a:solidFill>
                  <a:srgbClr val="F8996E"/>
                </a:solidFill>
              </a:rPr>
              <a:t>        .</a:t>
            </a:r>
          </a:p>
          <a:p>
            <a:r>
              <a:rPr lang="en-US" sz="3200">
                <a:solidFill>
                  <a:srgbClr val="F8996E"/>
                </a:solidFill>
              </a:rPr>
              <a:t>        .</a:t>
            </a:r>
          </a:p>
          <a:p>
            <a:r>
              <a:rPr lang="en-US" sz="3200">
                <a:solidFill>
                  <a:srgbClr val="F8996E"/>
                </a:solidFill>
              </a:rPr>
              <a:t>        . &gt;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646886" y="1773238"/>
            <a:ext cx="127791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u="sng" dirty="0" smtClean="0">
                <a:solidFill>
                  <a:srgbClr val="F8996E"/>
                </a:solidFill>
              </a:rPr>
              <a:t>PMLs</a:t>
            </a:r>
            <a:endParaRPr lang="en-US" sz="3200" b="1" u="sng" dirty="0">
              <a:solidFill>
                <a:srgbClr val="F8996E"/>
              </a:solidFill>
            </a:endParaRP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4941888" y="2008188"/>
            <a:ext cx="0" cy="4252912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646238" y="1773238"/>
            <a:ext cx="7715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u="sng" dirty="0">
                <a:solidFill>
                  <a:srgbClr val="00B0F0"/>
                </a:solidFill>
              </a:rPr>
              <a:t>KL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587375" y="2565400"/>
            <a:ext cx="388760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Height(b4</a:t>
            </a:r>
            <a:r>
              <a:rPr lang="en-US" sz="3200" b="1" dirty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3200" b="1" dirty="0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b12</a:t>
            </a:r>
            <a:r>
              <a:rPr lang="en-US" sz="3200" b="1" dirty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2903538" y="3162300"/>
            <a:ext cx="3213100" cy="4953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12"/>
              </a:cxn>
              <a:cxn ang="0">
                <a:pos x="2016" y="304"/>
              </a:cxn>
            </a:cxnLst>
            <a:rect l="0" t="0" r="r" b="b"/>
            <a:pathLst>
              <a:path w="2016" h="312">
                <a:moveTo>
                  <a:pt x="0" y="0"/>
                </a:moveTo>
                <a:lnTo>
                  <a:pt x="0" y="312"/>
                </a:lnTo>
                <a:lnTo>
                  <a:pt x="2016" y="304"/>
                </a:lnTo>
              </a:path>
            </a:pathLst>
          </a:custGeom>
          <a:noFill/>
          <a:ln w="57150" cap="flat" cmpd="sng">
            <a:pattFill prst="trellis">
              <a:fgClr>
                <a:srgbClr val="B3FFF1"/>
              </a:fgClr>
              <a:bgClr>
                <a:srgbClr val="F8996E"/>
              </a:bgClr>
            </a:patt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72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Motivations for Modalities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Independent but limited resources</a:t>
            </a:r>
          </a:p>
          <a:p>
            <a:r>
              <a:rPr lang="en-US" dirty="0" smtClean="0"/>
              <a:t>Sensors and effectors are the resources</a:t>
            </a:r>
          </a:p>
          <a:p>
            <a:r>
              <a:rPr lang="en-US" dirty="0" smtClean="0"/>
              <a:t>Different modalities can be used independently</a:t>
            </a:r>
          </a:p>
          <a:p>
            <a:r>
              <a:rPr lang="en-US" dirty="0" smtClean="0"/>
              <a:t>Single modality has limited use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D4766-949E-4100-BBEF-E60D2C0C3748}" type="datetime1">
              <a:rPr lang="en-US" smtClean="0"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 C. Shapiro               AGI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36591-AC74-425F-BE02-D12A22E45C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455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Unifying PML-Descriptions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86716-A346-44C4-9396-E475926FDA4A}" type="datetime1">
              <a:rPr lang="en-US" smtClean="0"/>
              <a:t>8/13/2013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 C. Shapiro               AGI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36591-AC74-425F-BE02-D12A22E45C02}" type="slidenum">
              <a:rPr lang="en-US" smtClean="0"/>
              <a:t>50</a:t>
            </a:fld>
            <a:endParaRPr lang="en-US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854700" y="2387600"/>
            <a:ext cx="2717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8996E"/>
                </a:solidFill>
              </a:rPr>
              <a:t>&lt;x, nil, nil, ... &gt;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476738" y="1652588"/>
            <a:ext cx="11432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u="sng" dirty="0" smtClean="0">
                <a:solidFill>
                  <a:srgbClr val="F8996E"/>
                </a:solidFill>
              </a:rPr>
              <a:t>PMLs</a:t>
            </a:r>
            <a:endParaRPr lang="en-US" sz="2800" b="1" u="sng" dirty="0">
              <a:solidFill>
                <a:srgbClr val="F8996E"/>
              </a:solidFill>
            </a:endParaRP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4941888" y="2008188"/>
            <a:ext cx="0" cy="4252912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885950" y="1654175"/>
            <a:ext cx="6969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u="sng" dirty="0">
                <a:solidFill>
                  <a:srgbClr val="00B0F0"/>
                </a:solidFill>
              </a:rPr>
              <a:t>KL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712913" y="2449513"/>
            <a:ext cx="5982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b20</a:t>
            </a:r>
            <a:endParaRPr lang="en-US" b="1" dirty="0">
              <a:solidFill>
                <a:srgbClr val="00B0F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473450" y="3195638"/>
            <a:ext cx="5982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b30</a:t>
            </a:r>
            <a:endParaRPr lang="en-US" b="1" dirty="0">
              <a:solidFill>
                <a:srgbClr val="00B0F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3476625" y="4448175"/>
            <a:ext cx="5982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b31</a:t>
            </a:r>
            <a:endParaRPr lang="en-US" b="1" dirty="0">
              <a:solidFill>
                <a:srgbClr val="00B0F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1773238" y="5516563"/>
            <a:ext cx="4603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b6</a:t>
            </a:r>
            <a:endParaRPr lang="en-US" b="1" dirty="0">
              <a:solidFill>
                <a:srgbClr val="00B0F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 flipV="1">
            <a:off x="1989138" y="2941638"/>
            <a:ext cx="0" cy="2619375"/>
          </a:xfrm>
          <a:prstGeom prst="line">
            <a:avLst/>
          </a:prstGeom>
          <a:noFill/>
          <a:ln w="38100">
            <a:solidFill>
              <a:srgbClr val="B3FFF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 flipV="1">
            <a:off x="1976438" y="3608388"/>
            <a:ext cx="1533525" cy="1928812"/>
          </a:xfrm>
          <a:prstGeom prst="line">
            <a:avLst/>
          </a:prstGeom>
          <a:noFill/>
          <a:ln w="38100">
            <a:solidFill>
              <a:srgbClr val="B3FFF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 flipV="1">
            <a:off x="2001838" y="4733925"/>
            <a:ext cx="1484312" cy="801688"/>
          </a:xfrm>
          <a:prstGeom prst="line">
            <a:avLst/>
          </a:prstGeom>
          <a:noFill/>
          <a:ln w="38100">
            <a:solidFill>
              <a:srgbClr val="B3FFF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2422525" y="2678113"/>
            <a:ext cx="3348038" cy="0"/>
          </a:xfrm>
          <a:prstGeom prst="line">
            <a:avLst/>
          </a:prstGeom>
          <a:noFill/>
          <a:ln w="57150">
            <a:pattFill prst="trellis">
              <a:fgClr>
                <a:srgbClr val="B3FFF1"/>
              </a:fgClr>
              <a:bgClr>
                <a:srgbClr val="F8996E"/>
              </a:bgClr>
            </a:patt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5854700" y="3133725"/>
            <a:ext cx="2717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8996E"/>
                </a:solidFill>
              </a:rPr>
              <a:t>&lt;nil, y, nil, ... &gt;</a:t>
            </a: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5865813" y="4386263"/>
            <a:ext cx="2695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8996E"/>
                </a:solidFill>
              </a:rPr>
              <a:t>&lt;nil, nil, z, ... &gt;</a:t>
            </a:r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>
            <a:off x="4219575" y="3424238"/>
            <a:ext cx="1630363" cy="0"/>
          </a:xfrm>
          <a:prstGeom prst="line">
            <a:avLst/>
          </a:prstGeom>
          <a:noFill/>
          <a:ln w="57150">
            <a:pattFill prst="trellis">
              <a:fgClr>
                <a:srgbClr val="B3FFF1"/>
              </a:fgClr>
              <a:bgClr>
                <a:srgbClr val="F8996E"/>
              </a:bgClr>
            </a:patt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>
            <a:off x="4175125" y="4676775"/>
            <a:ext cx="1630363" cy="0"/>
          </a:xfrm>
          <a:prstGeom prst="line">
            <a:avLst/>
          </a:prstGeom>
          <a:noFill/>
          <a:ln w="57150">
            <a:pattFill prst="trellis">
              <a:fgClr>
                <a:srgbClr val="B3FFF1"/>
              </a:fgClr>
              <a:bgClr>
                <a:srgbClr val="F8996E"/>
              </a:bgClr>
            </a:patt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6091238" y="5492750"/>
            <a:ext cx="22447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8996E"/>
                </a:solidFill>
              </a:rPr>
              <a:t>&lt;x, y, z, ... &gt;</a:t>
            </a:r>
          </a:p>
        </p:txBody>
      </p:sp>
      <p:sp>
        <p:nvSpPr>
          <p:cNvPr id="23" name="Line 22"/>
          <p:cNvSpPr>
            <a:spLocks noChangeShapeType="1"/>
          </p:cNvSpPr>
          <p:nvPr/>
        </p:nvSpPr>
        <p:spPr bwMode="auto">
          <a:xfrm>
            <a:off x="5708650" y="5227638"/>
            <a:ext cx="2928938" cy="0"/>
          </a:xfrm>
          <a:prstGeom prst="line">
            <a:avLst/>
          </a:prstGeom>
          <a:noFill/>
          <a:ln w="19050">
            <a:solidFill>
              <a:srgbClr val="F8996E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1724025" y="3922713"/>
            <a:ext cx="598241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Isa</a:t>
            </a:r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2646363" y="4908550"/>
            <a:ext cx="736099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Prop</a:t>
            </a:r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2576513" y="3787775"/>
            <a:ext cx="736099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Prop</a:t>
            </a:r>
          </a:p>
        </p:txBody>
      </p:sp>
      <p:sp>
        <p:nvSpPr>
          <p:cNvPr id="27" name="Line 27"/>
          <p:cNvSpPr>
            <a:spLocks noChangeShapeType="1"/>
          </p:cNvSpPr>
          <p:nvPr/>
        </p:nvSpPr>
        <p:spPr bwMode="auto">
          <a:xfrm>
            <a:off x="2387600" y="5783263"/>
            <a:ext cx="3582988" cy="0"/>
          </a:xfrm>
          <a:prstGeom prst="line">
            <a:avLst/>
          </a:prstGeom>
          <a:noFill/>
          <a:ln w="57150">
            <a:pattFill prst="trellis">
              <a:fgClr>
                <a:srgbClr val="B3FFF1"/>
              </a:fgClr>
              <a:bgClr>
                <a:srgbClr val="F8996E"/>
              </a:bgClr>
            </a:patt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08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Modality: A Nine-Tuple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45744-7205-4386-A0B5-B42BE532CB61}" type="datetime1">
              <a:rPr lang="en-US" smtClean="0"/>
              <a:t>8/13/2013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 C. Shapiro               AGI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36591-AC74-425F-BE02-D12A22E45C02}" type="slidenum">
              <a:rPr lang="en-US" smtClean="0"/>
              <a:t>51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399762"/>
              </p:ext>
            </p:extLst>
          </p:nvPr>
        </p:nvGraphicFramePr>
        <p:xfrm>
          <a:off x="609600" y="1590675"/>
          <a:ext cx="7424788" cy="374332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314308"/>
                <a:gridCol w="5110480"/>
              </a:tblGrid>
              <a:tr h="415925"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Unique</a:t>
                      </a:r>
                      <a:r>
                        <a:rPr lang="en-US" baseline="0" dirty="0" smtClean="0"/>
                        <a:t> name for modality</a:t>
                      </a:r>
                      <a:endParaRPr lang="en-US" dirty="0"/>
                    </a:p>
                  </a:txBody>
                  <a:tcPr/>
                </a:tc>
              </a:tr>
              <a:tr h="415925">
                <a:tc>
                  <a:txBody>
                    <a:bodyPr/>
                    <a:lstStyle/>
                    <a:p>
                      <a:r>
                        <a:rPr lang="en-US" dirty="0" smtClean="0"/>
                        <a:t>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afferent</a:t>
                      </a:r>
                      <a:r>
                        <a:rPr lang="en-US" dirty="0" smtClean="0"/>
                        <a:t>/</a:t>
                      </a:r>
                      <a:r>
                        <a:rPr lang="en-US" b="1" dirty="0" smtClean="0">
                          <a:latin typeface="Courier New" pitchFamily="49" charset="0"/>
                          <a:cs typeface="Courier New" pitchFamily="49" charset="0"/>
                        </a:rPr>
                        <a:t>efferent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415925">
                <a:tc>
                  <a:txBody>
                    <a:bodyPr/>
                    <a:lstStyle/>
                    <a:p>
                      <a:r>
                        <a:rPr lang="en-US" dirty="0" smtClean="0"/>
                        <a:t>Predicates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KL predicates</a:t>
                      </a:r>
                      <a:r>
                        <a:rPr lang="en-US" baseline="0" dirty="0" smtClean="0"/>
                        <a:t> to use</a:t>
                      </a:r>
                      <a:endParaRPr lang="en-US" dirty="0"/>
                    </a:p>
                  </a:txBody>
                  <a:tcPr/>
                </a:tc>
              </a:tr>
              <a:tr h="415925">
                <a:tc>
                  <a:txBody>
                    <a:bodyPr/>
                    <a:lstStyle/>
                    <a:p>
                      <a:r>
                        <a:rPr lang="en-US" dirty="0" smtClean="0"/>
                        <a:t>Channel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Data channel</a:t>
                      </a:r>
                      <a:endParaRPr lang="en-US" dirty="0"/>
                    </a:p>
                  </a:txBody>
                  <a:tcPr/>
                </a:tc>
              </a:tr>
              <a:tr h="415925">
                <a:tc>
                  <a:txBody>
                    <a:bodyPr/>
                    <a:lstStyle/>
                    <a:p>
                      <a:r>
                        <a:rPr lang="en-US" dirty="0" smtClean="0"/>
                        <a:t>Access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Allow/Deny agent</a:t>
                      </a:r>
                      <a:r>
                        <a:rPr lang="en-US" baseline="0" dirty="0" smtClean="0"/>
                        <a:t> conscious access</a:t>
                      </a:r>
                      <a:endParaRPr lang="en-US" dirty="0"/>
                    </a:p>
                  </a:txBody>
                  <a:tcPr/>
                </a:tc>
              </a:tr>
              <a:tr h="415925">
                <a:tc>
                  <a:txBody>
                    <a:bodyPr/>
                    <a:lstStyle/>
                    <a:p>
                      <a:r>
                        <a:rPr lang="en-US" dirty="0" smtClean="0"/>
                        <a:t>Focus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Default level; Permit/Forbid agent</a:t>
                      </a:r>
                      <a:r>
                        <a:rPr lang="en-US" baseline="0" dirty="0" smtClean="0"/>
                        <a:t> adjustment …</a:t>
                      </a:r>
                      <a:endParaRPr lang="en-US" dirty="0"/>
                    </a:p>
                  </a:txBody>
                  <a:tcPr/>
                </a:tc>
              </a:tr>
              <a:tr h="415925">
                <a:tc>
                  <a:txBody>
                    <a:bodyPr/>
                    <a:lstStyle/>
                    <a:p>
                      <a:r>
                        <a:rPr lang="en-US" dirty="0" smtClean="0"/>
                        <a:t>Conflict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Conflict handler for multiple use …</a:t>
                      </a:r>
                      <a:endParaRPr lang="en-US" dirty="0"/>
                    </a:p>
                  </a:txBody>
                  <a:tcPr/>
                </a:tc>
              </a:tr>
              <a:tr h="415925"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Human readable description</a:t>
                      </a:r>
                      <a:endParaRPr lang="en-US" dirty="0"/>
                    </a:p>
                  </a:txBody>
                  <a:tcPr/>
                </a:tc>
              </a:tr>
              <a:tr h="415925">
                <a:tc>
                  <a:txBody>
                    <a:bodyPr/>
                    <a:lstStyle/>
                    <a:p>
                      <a:r>
                        <a:rPr lang="en-US" dirty="0" smtClean="0"/>
                        <a:t>Relations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Relations to other modalities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462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Efferent Modality Buffers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</a:t>
            </a:r>
            <a:r>
              <a:rPr lang="en-US" dirty="0" err="1" smtClean="0"/>
              <a:t>PMLb</a:t>
            </a:r>
            <a:r>
              <a:rPr lang="en-US" dirty="0" smtClean="0"/>
              <a:t> of efferent modality</a:t>
            </a:r>
          </a:p>
          <a:p>
            <a:r>
              <a:rPr lang="en-US" dirty="0" smtClean="0"/>
              <a:t>Fixed </a:t>
            </a:r>
            <a:r>
              <a:rPr lang="en-US" dirty="0"/>
              <a:t>capacity or expiration </a:t>
            </a:r>
            <a:r>
              <a:rPr lang="en-US" dirty="0" smtClean="0"/>
              <a:t>interval</a:t>
            </a:r>
          </a:p>
          <a:p>
            <a:r>
              <a:rPr lang="en-US" dirty="0" smtClean="0"/>
              <a:t>New act impulse queued or replaces old impulse</a:t>
            </a:r>
          </a:p>
          <a:p>
            <a:r>
              <a:rPr lang="en-US" dirty="0" smtClean="0"/>
              <a:t>When impulse arrives that can’t fit,</a:t>
            </a:r>
            <a:br>
              <a:rPr lang="en-US" dirty="0" smtClean="0"/>
            </a:br>
            <a:r>
              <a:rPr lang="en-US" dirty="0" smtClean="0"/>
              <a:t>handled by conflict handler</a:t>
            </a:r>
          </a:p>
          <a:p>
            <a:r>
              <a:rPr lang="en-US" dirty="0" smtClean="0"/>
              <a:t>Discarded impulses are never performed</a:t>
            </a:r>
          </a:p>
          <a:p>
            <a:r>
              <a:rPr lang="en-US" dirty="0" smtClean="0"/>
              <a:t>Impulses removed by buffer management process</a:t>
            </a:r>
            <a:br>
              <a:rPr lang="en-US" dirty="0" smtClean="0"/>
            </a:br>
            <a:r>
              <a:rPr lang="en-US" dirty="0" smtClean="0"/>
              <a:t>and processed in </a:t>
            </a:r>
            <a:r>
              <a:rPr lang="en-US" dirty="0" err="1" smtClean="0"/>
              <a:t>PMLc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AD9C-4E0B-45EA-AC5B-A03C624765BB}" type="datetime1">
              <a:rPr lang="en-US" smtClean="0"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 C. Shapiro               AGI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36591-AC74-425F-BE02-D12A22E45C02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32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Perceptual Buffers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</a:t>
            </a:r>
            <a:r>
              <a:rPr lang="en-US" dirty="0" err="1" smtClean="0"/>
              <a:t>PMLb</a:t>
            </a:r>
            <a:r>
              <a:rPr lang="en-US" dirty="0" smtClean="0"/>
              <a:t> of afferent modality</a:t>
            </a:r>
          </a:p>
          <a:p>
            <a:r>
              <a:rPr lang="en-US" dirty="0" smtClean="0"/>
              <a:t>Queues perceptual (PML) structures (sensory data)</a:t>
            </a:r>
          </a:p>
          <a:p>
            <a:r>
              <a:rPr lang="en-US" dirty="0" smtClean="0"/>
              <a:t>Fixed capacity or expiration interval</a:t>
            </a:r>
          </a:p>
          <a:p>
            <a:r>
              <a:rPr lang="en-US" dirty="0" smtClean="0"/>
              <a:t>When structure arrives that can’t fit,</a:t>
            </a:r>
            <a:br>
              <a:rPr lang="en-US" dirty="0" smtClean="0"/>
            </a:br>
            <a:r>
              <a:rPr lang="en-US" dirty="0" smtClean="0"/>
              <a:t>either it or oldest structure discarded</a:t>
            </a:r>
            <a:br>
              <a:rPr lang="en-US" dirty="0" smtClean="0"/>
            </a:br>
            <a:r>
              <a:rPr lang="en-US" dirty="0" smtClean="0"/>
              <a:t>depending on conflict handler</a:t>
            </a:r>
          </a:p>
          <a:p>
            <a:r>
              <a:rPr lang="en-US" dirty="0" smtClean="0"/>
              <a:t>Discarded structures are never perceived</a:t>
            </a:r>
          </a:p>
          <a:p>
            <a:r>
              <a:rPr lang="en-US" dirty="0" smtClean="0"/>
              <a:t>Structures removed by buffer management process</a:t>
            </a:r>
            <a:br>
              <a:rPr lang="en-US" dirty="0" smtClean="0"/>
            </a:br>
            <a:r>
              <a:rPr lang="en-US" dirty="0" smtClean="0"/>
              <a:t>and given to perceptual function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66846-DC36-46EB-9059-CB16CF79A31C}" type="datetime1">
              <a:rPr lang="en-US" smtClean="0"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 C. Shapiro               AGI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36591-AC74-425F-BE02-D12A22E45C02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47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Afferent Modality Focus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Affects frequency of execution of internal processes</a:t>
            </a:r>
          </a:p>
          <a:p>
            <a:r>
              <a:rPr lang="en-US" dirty="0" smtClean="0"/>
              <a:t>From “ignore” to maximal focus</a:t>
            </a:r>
          </a:p>
          <a:p>
            <a:r>
              <a:rPr lang="en-US" dirty="0" smtClean="0"/>
              <a:t>Initially at default setting</a:t>
            </a:r>
          </a:p>
          <a:p>
            <a:r>
              <a:rPr lang="en-US" dirty="0" smtClean="0"/>
              <a:t>Agent might be permitted to adjust</a:t>
            </a:r>
          </a:p>
          <a:p>
            <a:r>
              <a:rPr lang="en-US" dirty="0" smtClean="0"/>
              <a:t>Agent might miss</a:t>
            </a:r>
            <a:br>
              <a:rPr lang="en-US" dirty="0" smtClean="0"/>
            </a:br>
            <a:r>
              <a:rPr lang="en-US" dirty="0" smtClean="0"/>
              <a:t>perceiving phenomena in low-focused modalities</a:t>
            </a:r>
          </a:p>
          <a:p>
            <a:r>
              <a:rPr lang="en-US" dirty="0" smtClean="0"/>
              <a:t>So adjust relative focus of different </a:t>
            </a:r>
            <a:r>
              <a:rPr lang="en-US" dirty="0" err="1" smtClean="0"/>
              <a:t>modalilties</a:t>
            </a:r>
            <a:r>
              <a:rPr lang="en-US" dirty="0" smtClean="0"/>
              <a:t> appropriately</a:t>
            </a:r>
          </a:p>
          <a:p>
            <a:pPr lvl="1"/>
            <a:r>
              <a:rPr lang="en-US" dirty="0" smtClean="0"/>
              <a:t>Watching the road vs. talking on cell phone!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BE885-ABD5-46F7-9E71-712614C53720}" type="datetime1">
              <a:rPr lang="en-US" smtClean="0"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 C. Shapiro               AGI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36591-AC74-425F-BE02-D12A22E45C02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81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MGLAIR adds acting/sensing to reasoning agents.</a:t>
            </a:r>
          </a:p>
          <a:p>
            <a:r>
              <a:rPr lang="en-US" dirty="0" smtClean="0"/>
              <a:t>Layers capture Mind/Body distinction &amp; connection.</a:t>
            </a:r>
          </a:p>
          <a:p>
            <a:r>
              <a:rPr lang="en-US" dirty="0" smtClean="0"/>
              <a:t>Modalities are independent, limited resources</a:t>
            </a:r>
            <a:br>
              <a:rPr lang="en-US" dirty="0" smtClean="0"/>
            </a:br>
            <a:r>
              <a:rPr lang="en-US" dirty="0" smtClean="0"/>
              <a:t>for acting and sensing.</a:t>
            </a:r>
          </a:p>
          <a:p>
            <a:r>
              <a:rPr lang="en-US" dirty="0" smtClean="0"/>
              <a:t>SNePS has natural constructs for reasoning and acting.</a:t>
            </a:r>
          </a:p>
          <a:p>
            <a:r>
              <a:rPr lang="en-US" dirty="0" smtClean="0"/>
              <a:t>Modality buffers queue act impulses &amp; afferent structures</a:t>
            </a:r>
            <a:br>
              <a:rPr lang="en-US" dirty="0" smtClean="0"/>
            </a:br>
            <a:r>
              <a:rPr lang="en-US" dirty="0" smtClean="0"/>
              <a:t>but discard ones not processed.</a:t>
            </a:r>
            <a:endParaRPr lang="en-US" dirty="0"/>
          </a:p>
          <a:p>
            <a:r>
              <a:rPr lang="en-US" dirty="0" smtClean="0"/>
              <a:t>Focus level determines how much a modality is ignored.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1C089-08BE-4193-ACAE-7077503FD51B}" type="datetime1">
              <a:rPr lang="en-US" smtClean="0"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 C. Shapiro               AGI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36591-AC74-425F-BE02-D12A22E45C02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20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More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Shapiro</a:t>
            </a:r>
          </a:p>
          <a:p>
            <a:pPr lvl="1"/>
            <a:r>
              <a:rPr lang="en-US" dirty="0" smtClean="0"/>
              <a:t>Home page: </a:t>
            </a:r>
            <a:r>
              <a:rPr lang="en-US" dirty="0">
                <a:hlinkClick r:id="rId2"/>
              </a:rPr>
              <a:t>http://www.cse.buffalo.edu/~shapiro</a:t>
            </a:r>
            <a:endParaRPr lang="en-US" dirty="0" smtClean="0"/>
          </a:p>
          <a:p>
            <a:pPr lvl="1"/>
            <a:r>
              <a:rPr lang="en-US" dirty="0" smtClean="0"/>
              <a:t>Papers: </a:t>
            </a:r>
            <a:r>
              <a:rPr lang="en-US" dirty="0">
                <a:hlinkClick r:id="rId3"/>
              </a:rPr>
              <a:t>http://www.cse.buffalo.edu/~</a:t>
            </a:r>
            <a:r>
              <a:rPr lang="en-US" dirty="0" smtClean="0">
                <a:hlinkClick r:id="rId3"/>
              </a:rPr>
              <a:t>shapiro/Papers</a:t>
            </a:r>
            <a:endParaRPr lang="en-US" dirty="0" smtClean="0"/>
          </a:p>
          <a:p>
            <a:pPr lvl="1"/>
            <a:r>
              <a:rPr lang="en-US" dirty="0" smtClean="0"/>
              <a:t>Talks: </a:t>
            </a:r>
            <a:r>
              <a:rPr lang="en-US" dirty="0" smtClean="0">
                <a:hlinkClick r:id="rId4"/>
              </a:rPr>
              <a:t>http://www.cse.buffalo.edu/~shapiro/Talks</a:t>
            </a:r>
            <a:endParaRPr lang="en-US" dirty="0" smtClean="0"/>
          </a:p>
          <a:p>
            <a:r>
              <a:rPr lang="en-US" dirty="0" smtClean="0"/>
              <a:t>SNePS Research Group</a:t>
            </a:r>
          </a:p>
          <a:p>
            <a:pPr lvl="1"/>
            <a:r>
              <a:rPr lang="en-US" dirty="0" smtClean="0"/>
              <a:t>Home page: </a:t>
            </a:r>
            <a:r>
              <a:rPr lang="en-US" dirty="0" smtClean="0">
                <a:hlinkClick r:id="rId5"/>
              </a:rPr>
              <a:t>http://www.cse.buffalo.edu/sneps</a:t>
            </a:r>
            <a:endParaRPr lang="en-US" dirty="0" smtClean="0"/>
          </a:p>
          <a:p>
            <a:pPr lvl="1"/>
            <a:r>
              <a:rPr lang="en-US" dirty="0" smtClean="0"/>
              <a:t>Bibliography: </a:t>
            </a:r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www.cse.buffalo.edu/sneps/Bibliography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86B6D-942A-4C1C-83B0-08E7CDE65CA4}" type="datetime1">
              <a:rPr lang="en-US" smtClean="0"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 C. Shapiro               AGI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36591-AC74-425F-BE02-D12A22E45C02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26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Cassie, the FEVAHR</a:t>
            </a:r>
            <a:br>
              <a:rPr lang="en-US" sz="2800" dirty="0"/>
            </a:br>
            <a:r>
              <a:rPr lang="en-US" sz="2800" dirty="0"/>
              <a:t>(</a:t>
            </a:r>
            <a:r>
              <a:rPr lang="en-US" sz="2800" dirty="0" err="1"/>
              <a:t>Foveal</a:t>
            </a:r>
            <a:r>
              <a:rPr lang="en-US" sz="2800" dirty="0"/>
              <a:t> </a:t>
            </a:r>
            <a:r>
              <a:rPr lang="en-US" sz="2800" dirty="0" err="1"/>
              <a:t>ExtraVehicular</a:t>
            </a:r>
            <a:r>
              <a:rPr lang="en-US" sz="2800" dirty="0"/>
              <a:t> Activity Helper-Retriever)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FC7F6-18F1-4541-9500-7F45EC5487E3}" type="datetime1">
              <a:rPr lang="en-US" smtClean="0"/>
              <a:t>8/13/2013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 C. Shapiro               AGI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36591-AC74-425F-BE02-D12A22E45C02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3" descr="cass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8526" y="1600200"/>
            <a:ext cx="4421616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983128" y="6135414"/>
            <a:ext cx="27924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0" dirty="0"/>
              <a:t>[Supported by NASA, 1994-96]</a:t>
            </a:r>
          </a:p>
        </p:txBody>
      </p:sp>
    </p:spTree>
    <p:extLst>
      <p:ext uri="{BB962C8B-B14F-4D97-AF65-F5344CB8AC3E}">
        <p14:creationId xmlns:p14="http://schemas.microsoft.com/office/powerpoint/2010/main" val="425111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FEVAHR/Cassie in the Lab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64D08-19C5-4F85-B045-EDA3530A3CFC}" type="datetime1">
              <a:rPr lang="en-US" smtClean="0"/>
              <a:t>8/13/2013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 C. Shapiro               AGI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36591-AC74-425F-BE02-D12A22E45C02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8206599"/>
              </p:ext>
            </p:extLst>
          </p:nvPr>
        </p:nvGraphicFramePr>
        <p:xfrm>
          <a:off x="1676400" y="1371600"/>
          <a:ext cx="5943600" cy="494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4" name="Bitmap Image" r:id="rId3" imgW="1762376" imgH="1467147" progId="PBrush">
                  <p:embed/>
                </p:oleObj>
              </mc:Choice>
              <mc:Fallback>
                <p:oleObj name="Bitmap Image" r:id="rId3" imgW="1762376" imgH="1467147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371600"/>
                        <a:ext cx="5943600" cy="4946650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22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NL Capable Robots	</a:t>
            </a:r>
            <a:br>
              <a:rPr lang="en-US" dirty="0"/>
            </a:br>
            <a:r>
              <a:rPr lang="en-US" dirty="0"/>
              <a:t>Showing Self-Awareness &amp; </a:t>
            </a:r>
            <a:r>
              <a:rPr lang="en-US" dirty="0" err="1"/>
              <a:t>Deixis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6D4FA-A671-4AF5-98CC-8B3DA90BC6AE}" type="datetime1">
              <a:rPr lang="en-US" smtClean="0"/>
              <a:t>8/13/2013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 C. Shapiro               AGI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36591-AC74-425F-BE02-D12A22E45C02}" type="slidenum">
              <a:rPr lang="en-US" smtClean="0"/>
              <a:t>8</a:t>
            </a:fld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09600" y="1600200"/>
            <a:ext cx="7924800" cy="4876800"/>
          </a:xfrm>
          <a:prstGeom prst="rect">
            <a:avLst/>
          </a:prstGeom>
          <a:solidFill>
            <a:schemeClr val="bg1"/>
          </a:solidFill>
          <a:ln w="38100">
            <a:solidFill>
              <a:srgbClr val="DA4A0A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7" name="Picture 3" descr="bi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495800"/>
            <a:ext cx="62071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stu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7" y="4495800"/>
            <a:ext cx="65881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greenrobo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676400"/>
            <a:ext cx="7286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redrobo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676400"/>
            <a:ext cx="7064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redrobo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676400"/>
            <a:ext cx="7064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667000" y="2819400"/>
            <a:ext cx="1398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Who am I?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2667000" y="5562600"/>
            <a:ext cx="27813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I talked to Stu</a:t>
            </a:r>
          </a:p>
          <a:p>
            <a:r>
              <a:rPr lang="en-US" dirty="0">
                <a:solidFill>
                  <a:schemeClr val="accent1"/>
                </a:solidFill>
              </a:rPr>
              <a:t>and I am talking to you</a:t>
            </a:r>
            <a:r>
              <a:rPr lang="en-US" dirty="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2667000" y="3124200"/>
            <a:ext cx="25193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Your name is ‘Bill’</a:t>
            </a:r>
          </a:p>
          <a:p>
            <a:r>
              <a:rPr lang="en-US" dirty="0">
                <a:solidFill>
                  <a:schemeClr val="accent1"/>
                </a:solidFill>
              </a:rPr>
              <a:t>and you are a person.</a:t>
            </a:r>
          </a:p>
        </p:txBody>
      </p:sp>
      <p:pic>
        <p:nvPicPr>
          <p:cNvPr id="15" name="Picture 11" descr="cassi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029200"/>
            <a:ext cx="8604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2667000" y="3962400"/>
            <a:ext cx="170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Who are you?</a:t>
            </a: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2667000" y="4343400"/>
            <a:ext cx="28717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I am the FEVAHR</a:t>
            </a:r>
          </a:p>
          <a:p>
            <a:r>
              <a:rPr lang="en-US" dirty="0">
                <a:solidFill>
                  <a:schemeClr val="accent1"/>
                </a:solidFill>
              </a:rPr>
              <a:t>and my name is ‘Cassie</a:t>
            </a:r>
            <a:r>
              <a:rPr lang="en-US" dirty="0">
                <a:solidFill>
                  <a:schemeClr val="bg2"/>
                </a:solidFill>
              </a:rPr>
              <a:t>’.</a:t>
            </a: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2667000" y="5181600"/>
            <a:ext cx="287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Who have you talked to?</a:t>
            </a:r>
          </a:p>
        </p:txBody>
      </p:sp>
    </p:spTree>
    <p:extLst>
      <p:ext uri="{BB962C8B-B14F-4D97-AF65-F5344CB8AC3E}">
        <p14:creationId xmlns:p14="http://schemas.microsoft.com/office/powerpoint/2010/main" val="56822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Recognizing </a:t>
            </a:r>
            <a:br>
              <a:rPr lang="en-US" dirty="0"/>
            </a:br>
            <a:r>
              <a:rPr lang="en-US" dirty="0"/>
              <a:t>Indistinguishable Objects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80F26-C8ED-4B13-8EC0-03A0EE383F09}" type="datetime1">
              <a:rPr lang="en-US" smtClean="0"/>
              <a:t>8/13/2013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 C. Shapiro               AGI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36591-AC74-425F-BE02-D12A22E45C02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3" descr="bot-follow-obsc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54350"/>
            <a:ext cx="4267200" cy="337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ount-gla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6550"/>
            <a:ext cx="4111625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59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B Templat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29548</TotalTime>
  <Words>2112</Words>
  <Application>Microsoft Office PowerPoint</Application>
  <PresentationFormat>On-screen Show (4:3)</PresentationFormat>
  <Paragraphs>556</Paragraphs>
  <Slides>56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8" baseType="lpstr">
      <vt:lpstr>UB Template</vt:lpstr>
      <vt:lpstr>Bitmap Image</vt:lpstr>
      <vt:lpstr>MGLAIR Modal Grounded Layered Architecture with Integrated Reasoning </vt:lpstr>
      <vt:lpstr>Collaborators</vt:lpstr>
      <vt:lpstr>Outline</vt:lpstr>
      <vt:lpstr>Motivations </vt:lpstr>
      <vt:lpstr>Motivations for Modalities</vt:lpstr>
      <vt:lpstr>Cassie, the FEVAHR (Foveal ExtraVehicular Activity Helper-Retriever)</vt:lpstr>
      <vt:lpstr>FEVAHR/Cassie in the Lab</vt:lpstr>
      <vt:lpstr>NL Capable Robots  Showing Self-Awareness &amp; Deixis</vt:lpstr>
      <vt:lpstr>Recognizing  Indistinguishable Objects</vt:lpstr>
      <vt:lpstr>Wumpus World Agent </vt:lpstr>
      <vt:lpstr>GLAIR Agents in Intermedia Performances</vt:lpstr>
      <vt:lpstr>PowerPoint Presentation</vt:lpstr>
      <vt:lpstr>The Trial The Trail &amp; Human Trials</vt:lpstr>
      <vt:lpstr>Lights/Rats</vt:lpstr>
      <vt:lpstr>Workers of the World</vt:lpstr>
      <vt:lpstr>WoyUbu, “Dramaturgs”</vt:lpstr>
      <vt:lpstr>WoyUbu, “Robot War”</vt:lpstr>
      <vt:lpstr>WoyUbu, “The Bear”</vt:lpstr>
      <vt:lpstr>The Delivery Agent</vt:lpstr>
      <vt:lpstr>MGLAIR Architecture</vt:lpstr>
      <vt:lpstr>Sensori-Actuator Layer</vt:lpstr>
      <vt:lpstr>Perceptuo-Motor Layer</vt:lpstr>
      <vt:lpstr>PMLc</vt:lpstr>
      <vt:lpstr>PMLb</vt:lpstr>
      <vt:lpstr>PMLs</vt:lpstr>
      <vt:lpstr>PMLa</vt:lpstr>
      <vt:lpstr>The Knowledge Layer</vt:lpstr>
      <vt:lpstr>Afferent Modalities</vt:lpstr>
      <vt:lpstr>Efferent Modalities</vt:lpstr>
      <vt:lpstr>SNePS 2.8</vt:lpstr>
      <vt:lpstr>Ontology of Mental Entities</vt:lpstr>
      <vt:lpstr>Some Atomic Propositions</vt:lpstr>
      <vt:lpstr>Some Non-Atomic Propositions</vt:lpstr>
      <vt:lpstr>Two Generalizations</vt:lpstr>
      <vt:lpstr>Some More Non-Atomic Propositions</vt:lpstr>
      <vt:lpstr>Some More Non-Atomic Propositions</vt:lpstr>
      <vt:lpstr>Reasoning</vt:lpstr>
      <vt:lpstr>Types of Acts I</vt:lpstr>
      <vt:lpstr>Types of Acts II</vt:lpstr>
      <vt:lpstr>Propositions About Acts</vt:lpstr>
      <vt:lpstr>Policies Reasoning           Acting</vt:lpstr>
      <vt:lpstr>Acting           Reasoning Control Acts 1</vt:lpstr>
      <vt:lpstr>Control Acts 2</vt:lpstr>
      <vt:lpstr>The Acting Executive</vt:lpstr>
      <vt:lpstr>Entities, Terms, Symbols, Objects</vt:lpstr>
      <vt:lpstr>Alignment</vt:lpstr>
      <vt:lpstr>World Objects to Feature Tuples</vt:lpstr>
      <vt:lpstr>Feature Tuples to KL Terms</vt:lpstr>
      <vt:lpstr>Incomplete PML-Descriptions</vt:lpstr>
      <vt:lpstr>Unifying PML-Descriptions</vt:lpstr>
      <vt:lpstr>Modality: A Nine-Tuple</vt:lpstr>
      <vt:lpstr>Efferent Modality Buffers</vt:lpstr>
      <vt:lpstr>Perceptual Buffers</vt:lpstr>
      <vt:lpstr>Afferent Modality Focus</vt:lpstr>
      <vt:lpstr>Summary</vt:lpstr>
      <vt:lpstr>For More Information</vt:lpstr>
    </vt:vector>
  </TitlesOfParts>
  <Company>University at Buffalo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MGLAIR modal Grounded Layered Archtecture with integrated reasoning </dc:title>
  <dc:creator>Stuart C. Shapiro</dc:creator>
  <cp:lastModifiedBy>Stuart C. Shapiro</cp:lastModifiedBy>
  <cp:revision>86</cp:revision>
  <dcterms:created xsi:type="dcterms:W3CDTF">2013-06-03T17:38:00Z</dcterms:created>
  <dcterms:modified xsi:type="dcterms:W3CDTF">2013-08-13T18:23:28Z</dcterms:modified>
</cp:coreProperties>
</file>