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7" r:id="rId3"/>
    <p:sldId id="259" r:id="rId4"/>
    <p:sldId id="260" r:id="rId5"/>
    <p:sldId id="261" r:id="rId6"/>
    <p:sldId id="262" r:id="rId7"/>
    <p:sldId id="291" r:id="rId8"/>
    <p:sldId id="279" r:id="rId9"/>
    <p:sldId id="280" r:id="rId10"/>
    <p:sldId id="281" r:id="rId11"/>
    <p:sldId id="282" r:id="rId12"/>
    <p:sldId id="283" r:id="rId13"/>
    <p:sldId id="294" r:id="rId14"/>
    <p:sldId id="285" r:id="rId15"/>
    <p:sldId id="286" r:id="rId16"/>
    <p:sldId id="293" r:id="rId17"/>
    <p:sldId id="287" r:id="rId18"/>
    <p:sldId id="288" r:id="rId19"/>
    <p:sldId id="289" r:id="rId20"/>
    <p:sldId id="290" r:id="rId21"/>
    <p:sldId id="292" r:id="rId22"/>
    <p:sldId id="268" r:id="rId23"/>
    <p:sldId id="284" r:id="rId24"/>
    <p:sldId id="269" r:id="rId25"/>
    <p:sldId id="270" r:id="rId26"/>
    <p:sldId id="271" r:id="rId27"/>
    <p:sldId id="278" r:id="rId28"/>
    <p:sldId id="258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327" autoAdjust="0"/>
  </p:normalViewPr>
  <p:slideViewPr>
    <p:cSldViewPr>
      <p:cViewPr varScale="1">
        <p:scale>
          <a:sx n="69" d="100"/>
          <a:sy n="69" d="100"/>
        </p:scale>
        <p:origin x="19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66" d="100"/>
        <a:sy n="166" d="100"/>
      </p:scale>
      <p:origin x="0" y="3360"/>
    </p:cViewPr>
  </p:sorterViewPr>
  <p:notesViewPr>
    <p:cSldViewPr>
      <p:cViewPr varScale="1">
        <p:scale>
          <a:sx n="76" d="100"/>
          <a:sy n="76" d="100"/>
        </p:scale>
        <p:origin x="-284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D2D082-4EF0-483D-87C1-FBEF10A55951}" type="datetimeFigureOut">
              <a:rPr lang="en-US" smtClean="0"/>
              <a:t>7/6/2015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9203DE-9E89-4088-ACF8-656CE01B0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901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CD610A-6EE7-4410-8A45-9148A0888928}" type="datetimeFigureOut">
              <a:rPr lang="en-US" smtClean="0"/>
              <a:t>7/6/2015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D011C8-829F-46CB-AD2F-EC5BA97480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971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D011C8-829F-46CB-AD2F-EC5BA974802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984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D011C8-829F-46CB-AD2F-EC5BA9748023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736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533401"/>
            <a:ext cx="10464800" cy="27654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05200"/>
            <a:ext cx="85344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914400" y="3398520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609600"/>
            <a:ext cx="27432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80264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/>
            </a:lvl1pPr>
          </a:lstStyle>
          <a:p>
            <a:fld id="{F7836591-AC74-425F-BE02-D12A22E45C0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2362201"/>
            <a:ext cx="103632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626865"/>
            <a:ext cx="103632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975360" y="4599432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984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984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3741949" y="4045691"/>
            <a:ext cx="4709160" cy="1059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080"/>
            <a:ext cx="2852928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792080"/>
            <a:ext cx="7620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130553"/>
            <a:ext cx="2852928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912152" y="3579942"/>
            <a:ext cx="5577840" cy="211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480"/>
            <a:ext cx="2856907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1480" y="838201"/>
            <a:ext cx="787252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33600"/>
            <a:ext cx="2852928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12192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510528"/>
            <a:ext cx="12192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510528"/>
            <a:ext cx="3860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6528816"/>
            <a:ext cx="5486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S. C. Shapiro &amp; D. R. Schlegel               Fusion 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60000" y="6519609"/>
            <a:ext cx="1422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rgbClr val="FFFFFF"/>
                </a:solidFill>
              </a:defRPr>
            </a:lvl1pPr>
          </a:lstStyle>
          <a:p>
            <a:fld id="{F7836591-AC74-425F-BE02-D12A22E45C0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1line_blue_re_big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2192000" cy="54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4400" dirty="0"/>
              <a:t>Use of Background </a:t>
            </a:r>
            <a:r>
              <a:rPr lang="en-US" sz="4400" dirty="0" smtClean="0"/>
              <a:t>Knowledge in </a:t>
            </a:r>
            <a:r>
              <a:rPr lang="en-US" sz="4400" dirty="0"/>
              <a:t>Natural </a:t>
            </a:r>
            <a:r>
              <a:rPr lang="en-US" sz="4400" dirty="0" smtClean="0"/>
              <a:t>Language Understanding for </a:t>
            </a:r>
            <a:r>
              <a:rPr lang="en-US" sz="4400" dirty="0"/>
              <a:t>Information Fusion	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1" y="5364069"/>
            <a:ext cx="2169997" cy="87775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5372100"/>
            <a:ext cx="2971800" cy="86168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3001" y="5287304"/>
            <a:ext cx="914400" cy="103127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54677" y="3440644"/>
            <a:ext cx="6096000" cy="184665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400" b="0" i="0" u="none" strike="noStrike" baseline="0" dirty="0" smtClean="0">
                <a:latin typeface="NimbusRomNo9L-Regu"/>
              </a:rPr>
              <a:t>Stuart C. Shapiro</a:t>
            </a:r>
          </a:p>
          <a:p>
            <a:pPr algn="ctr"/>
            <a:r>
              <a:rPr lang="en-US" b="0" i="0" u="none" strike="noStrike" baseline="0" dirty="0" smtClean="0">
                <a:latin typeface="NimbusRomNo9L-Regu"/>
              </a:rPr>
              <a:t>Department of Computer Science and Engineering</a:t>
            </a:r>
          </a:p>
          <a:p>
            <a:pPr algn="ctr"/>
            <a:r>
              <a:rPr lang="en-US" b="0" i="0" u="none" strike="noStrike" baseline="0" dirty="0" smtClean="0">
                <a:latin typeface="NimbusRomNo9L-Regu"/>
              </a:rPr>
              <a:t>Center for Multisource Information Fusion</a:t>
            </a:r>
          </a:p>
          <a:p>
            <a:pPr algn="ctr"/>
            <a:r>
              <a:rPr lang="en-US" b="0" i="0" u="none" strike="noStrike" baseline="0" dirty="0" smtClean="0">
                <a:latin typeface="NimbusRomNo9L-Regu"/>
              </a:rPr>
              <a:t>and Center for Cognitive Science</a:t>
            </a:r>
          </a:p>
          <a:p>
            <a:pPr algn="ctr"/>
            <a:r>
              <a:rPr lang="en-US" b="0" i="0" u="none" strike="noStrike" baseline="0" dirty="0" smtClean="0">
                <a:latin typeface="NimbusRomNo9L-Regu"/>
              </a:rPr>
              <a:t>University at Buffalo, Buffalo, New York</a:t>
            </a:r>
          </a:p>
          <a:p>
            <a:pPr algn="ctr"/>
            <a:r>
              <a:rPr lang="en-US" b="0" i="0" u="none" strike="noStrike" baseline="0" dirty="0" smtClean="0">
                <a:latin typeface="NimbusRomNo9L-Regu"/>
              </a:rPr>
              <a:t>shapiro@buffalo.edu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096000" y="3440645"/>
            <a:ext cx="6096000" cy="184665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400" b="0" i="0" u="none" strike="noStrike" baseline="0" dirty="0" smtClean="0">
                <a:latin typeface="NimbusRomNo9L-Regu"/>
              </a:rPr>
              <a:t>Daniel R. Schlegel</a:t>
            </a:r>
          </a:p>
          <a:p>
            <a:pPr algn="ctr"/>
            <a:r>
              <a:rPr lang="en-US" b="0" i="0" u="none" strike="noStrike" baseline="0" dirty="0" smtClean="0">
                <a:latin typeface="NimbusRomNo9L-Regu"/>
              </a:rPr>
              <a:t>Department of Biomedical Informatics</a:t>
            </a:r>
          </a:p>
          <a:p>
            <a:pPr algn="ctr"/>
            <a:r>
              <a:rPr lang="en-US" b="0" i="0" u="none" strike="noStrike" baseline="0" dirty="0" smtClean="0">
                <a:latin typeface="NimbusRomNo9L-Regu"/>
              </a:rPr>
              <a:t>Center for Multisource Information Fusion</a:t>
            </a:r>
          </a:p>
          <a:p>
            <a:pPr algn="ctr"/>
            <a:r>
              <a:rPr lang="en-US" b="0" i="0" u="none" strike="noStrike" baseline="0" dirty="0" smtClean="0">
                <a:latin typeface="NimbusRomNo9L-Regu"/>
              </a:rPr>
              <a:t>and Center for Cognitive Science</a:t>
            </a:r>
          </a:p>
          <a:p>
            <a:pPr algn="ctr"/>
            <a:r>
              <a:rPr lang="en-US" b="0" i="0" u="none" strike="noStrike" baseline="0" dirty="0" smtClean="0">
                <a:latin typeface="NimbusRomNo9L-Regu"/>
              </a:rPr>
              <a:t>University at Buffalo, Buffalo, New York</a:t>
            </a:r>
          </a:p>
          <a:p>
            <a:pPr algn="ctr"/>
            <a:r>
              <a:rPr lang="en-US" b="0" i="0" u="none" strike="noStrike" baseline="0" dirty="0" smtClean="0">
                <a:latin typeface="NimbusRomNo9L-Regu"/>
              </a:rPr>
              <a:t>drschleg@buffalo.edu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763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Knowledge in </a:t>
            </a:r>
            <a:r>
              <a:rPr lang="en-US" dirty="0" err="1" smtClean="0"/>
              <a:t>Propositionalizing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10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09800" y="3583168"/>
            <a:ext cx="7162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248. 3/16/10 - RT: 0700hrs - |</a:t>
            </a:r>
            <a:r>
              <a:rPr lang="en-US" sz="2400" dirty="0" smtClean="0"/>
              <a:t>C:| || </a:t>
            </a:r>
            <a:r>
              <a:rPr lang="en-US" sz="2400" dirty="0"/>
              <a:t>satellite </a:t>
            </a:r>
            <a:r>
              <a:rPr lang="en-US" sz="2400" dirty="0" smtClean="0"/>
              <a:t>phone|</a:t>
            </a:r>
            <a:endParaRPr lang="en-US" sz="2400" dirty="0"/>
          </a:p>
          <a:p>
            <a:r>
              <a:rPr lang="en-US" sz="2400" dirty="0"/>
              <a:t>|</a:t>
            </a:r>
            <a:r>
              <a:rPr lang="en-US" sz="2400" dirty="0" smtClean="0"/>
              <a:t>P1:| caller| </a:t>
            </a:r>
            <a:r>
              <a:rPr lang="en-US" sz="2400" dirty="0" err="1"/>
              <a:t>Dhanun</a:t>
            </a:r>
            <a:r>
              <a:rPr lang="en-US" sz="2400" dirty="0"/>
              <a:t> </a:t>
            </a:r>
            <a:r>
              <a:rPr lang="en-US" sz="2400" dirty="0" smtClean="0"/>
              <a:t>Ahmad|||| </a:t>
            </a:r>
            <a:r>
              <a:rPr lang="en-US" sz="2400" dirty="0"/>
              <a:t>|</a:t>
            </a:r>
            <a:r>
              <a:rPr lang="en-US" sz="2400" dirty="0" smtClean="0"/>
              <a:t>P2:| receiver| </a:t>
            </a:r>
            <a:r>
              <a:rPr lang="en-US" sz="2400" dirty="0" err="1" smtClean="0"/>
              <a:t>Dhanun</a:t>
            </a:r>
            <a:r>
              <a:rPr lang="en-US" sz="2400" dirty="0"/>
              <a:t> </a:t>
            </a:r>
            <a:r>
              <a:rPr lang="en-US" sz="2400" dirty="0" smtClean="0"/>
              <a:t>Ahmad’s handler’s voice drop-box|||| </a:t>
            </a:r>
            <a:r>
              <a:rPr lang="en-US" sz="2400" dirty="0"/>
              <a:t>|</a:t>
            </a:r>
            <a:r>
              <a:rPr lang="en-US" sz="2400" dirty="0" smtClean="0"/>
              <a:t>A:| “Ahmad said </a:t>
            </a:r>
            <a:r>
              <a:rPr lang="en-US" sz="2400" dirty="0"/>
              <a:t>he is in al-</a:t>
            </a:r>
            <a:r>
              <a:rPr lang="en-US" sz="2400" dirty="0" err="1"/>
              <a:t>Kut</a:t>
            </a:r>
            <a:r>
              <a:rPr lang="en-US" sz="2400" dirty="0"/>
              <a:t> after driving through the</a:t>
            </a:r>
          </a:p>
          <a:p>
            <a:r>
              <a:rPr lang="en-US" sz="2400" dirty="0"/>
              <a:t>night. He could not stay on the phone long, as the</a:t>
            </a:r>
          </a:p>
          <a:p>
            <a:r>
              <a:rPr lang="en-US" sz="2400" dirty="0"/>
              <a:t>man traveling with him was watching closely.”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2813625"/>
            <a:ext cx="27061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Message Number 248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1981200" y="1879488"/>
            <a:ext cx="29787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Date</a:t>
            </a:r>
          </a:p>
          <a:p>
            <a:pPr algn="ctr"/>
            <a:r>
              <a:rPr lang="en-US" sz="2000" dirty="0" smtClean="0"/>
              <a:t>Normalized to 20100316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3700124" y="2812574"/>
            <a:ext cx="266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Report time was 0700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6781800" y="2186221"/>
            <a:ext cx="29754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Mode of communication </a:t>
            </a:r>
          </a:p>
          <a:p>
            <a:r>
              <a:rPr lang="en-US" sz="2000" dirty="0" smtClean="0"/>
              <a:t>was satellite phone.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109563" y="3842033"/>
            <a:ext cx="19530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Caller was </a:t>
            </a:r>
          </a:p>
          <a:p>
            <a:r>
              <a:rPr lang="en-US" sz="2000" dirty="0" err="1" smtClean="0"/>
              <a:t>Dhanun</a:t>
            </a:r>
            <a:r>
              <a:rPr lang="en-US" sz="2000" dirty="0" smtClean="0"/>
              <a:t> Ahmad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9528659" y="3523206"/>
            <a:ext cx="236661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Receiver was </a:t>
            </a:r>
          </a:p>
          <a:p>
            <a:r>
              <a:rPr lang="en-US" sz="2000" dirty="0" smtClean="0"/>
              <a:t>Ahmad’s handler’s </a:t>
            </a:r>
          </a:p>
          <a:p>
            <a:r>
              <a:rPr lang="en-US" sz="2000" dirty="0" smtClean="0"/>
              <a:t>voice drop box.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9987249" y="4851350"/>
            <a:ext cx="19223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Analysts notes.</a:t>
            </a:r>
            <a:endParaRPr lang="en-US" sz="2000" dirty="0"/>
          </a:p>
        </p:txBody>
      </p:sp>
      <p:sp>
        <p:nvSpPr>
          <p:cNvPr id="14" name="Rectangle 13"/>
          <p:cNvSpPr/>
          <p:nvPr/>
        </p:nvSpPr>
        <p:spPr>
          <a:xfrm>
            <a:off x="2286000" y="3613666"/>
            <a:ext cx="625718" cy="34873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971800" y="3613666"/>
            <a:ext cx="1074669" cy="34873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251082" y="3611605"/>
            <a:ext cx="1692518" cy="34873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139906" y="3618403"/>
            <a:ext cx="2911717" cy="34873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286000" y="4002344"/>
            <a:ext cx="4038600" cy="34873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6400800" y="4004071"/>
            <a:ext cx="1905000" cy="34873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2286000" y="4388596"/>
            <a:ext cx="6096000" cy="34873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8469528" y="4388596"/>
            <a:ext cx="445872" cy="34873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2264352" y="4778613"/>
            <a:ext cx="7032047" cy="10389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/>
          <p:cNvCxnSpPr>
            <a:stCxn id="13" idx="1"/>
            <a:endCxn id="21" idx="3"/>
          </p:cNvCxnSpPr>
          <p:nvPr/>
        </p:nvCxnSpPr>
        <p:spPr>
          <a:xfrm flipH="1" flipV="1">
            <a:off x="8915400" y="4562963"/>
            <a:ext cx="1071849" cy="4884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3" idx="1"/>
            <a:endCxn id="22" idx="3"/>
          </p:cNvCxnSpPr>
          <p:nvPr/>
        </p:nvCxnSpPr>
        <p:spPr>
          <a:xfrm flipH="1">
            <a:off x="9296399" y="5051405"/>
            <a:ext cx="690850" cy="2466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12" idx="1"/>
            <a:endCxn id="19" idx="3"/>
          </p:cNvCxnSpPr>
          <p:nvPr/>
        </p:nvCxnSpPr>
        <p:spPr>
          <a:xfrm flipH="1">
            <a:off x="8305800" y="4031038"/>
            <a:ext cx="1222859" cy="147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2" idx="1"/>
            <a:endCxn id="20" idx="3"/>
          </p:cNvCxnSpPr>
          <p:nvPr/>
        </p:nvCxnSpPr>
        <p:spPr>
          <a:xfrm flipH="1">
            <a:off x="8382000" y="4031038"/>
            <a:ext cx="1146659" cy="5319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11" idx="3"/>
          </p:cNvCxnSpPr>
          <p:nvPr/>
        </p:nvCxnSpPr>
        <p:spPr>
          <a:xfrm flipV="1">
            <a:off x="2062598" y="4176711"/>
            <a:ext cx="223402" cy="192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7" idx="2"/>
            <a:endCxn id="14" idx="0"/>
          </p:cNvCxnSpPr>
          <p:nvPr/>
        </p:nvCxnSpPr>
        <p:spPr>
          <a:xfrm>
            <a:off x="1581695" y="3213735"/>
            <a:ext cx="1017164" cy="3999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8" idx="2"/>
            <a:endCxn id="15" idx="0"/>
          </p:cNvCxnSpPr>
          <p:nvPr/>
        </p:nvCxnSpPr>
        <p:spPr>
          <a:xfrm>
            <a:off x="3470551" y="2587374"/>
            <a:ext cx="38584" cy="10262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9" idx="2"/>
            <a:endCxn id="16" idx="0"/>
          </p:cNvCxnSpPr>
          <p:nvPr/>
        </p:nvCxnSpPr>
        <p:spPr>
          <a:xfrm>
            <a:off x="5033624" y="3212684"/>
            <a:ext cx="63717" cy="3989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10" idx="2"/>
          </p:cNvCxnSpPr>
          <p:nvPr/>
        </p:nvCxnSpPr>
        <p:spPr>
          <a:xfrm flipH="1">
            <a:off x="7620000" y="2894107"/>
            <a:ext cx="649548" cy="7495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510528"/>
            <a:ext cx="3860800" cy="329184"/>
          </a:xfrm>
        </p:spPr>
        <p:txBody>
          <a:bodyPr/>
          <a:lstStyle/>
          <a:p>
            <a:r>
              <a:rPr lang="en-US" dirty="0" smtClean="0"/>
              <a:t>7/8/2015</a:t>
            </a:r>
            <a:endParaRPr lang="en-US" dirty="0"/>
          </a:p>
        </p:txBody>
      </p:sp>
      <p:sp>
        <p:nvSpPr>
          <p:cNvPr id="4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0" y="6528816"/>
            <a:ext cx="5486400" cy="329184"/>
          </a:xfrm>
        </p:spPr>
        <p:txBody>
          <a:bodyPr/>
          <a:lstStyle/>
          <a:p>
            <a:r>
              <a:rPr lang="en-US" dirty="0" smtClean="0"/>
              <a:t>S. C. Shapiro &amp; D. R. Schlegel               Fusion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528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Enhancing the Knowledge Base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11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64145" y="2287012"/>
            <a:ext cx="2557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Ontological Information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0075" y="1562100"/>
            <a:ext cx="62087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CBIR – Context Based Information Retrieval</a:t>
            </a:r>
            <a:endParaRPr lang="en-US" sz="24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0" y="2489966"/>
            <a:ext cx="7909270" cy="307288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52970" y="3886682"/>
            <a:ext cx="27751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Geographical Information</a:t>
            </a:r>
          </a:p>
        </p:txBody>
      </p:sp>
      <p:cxnSp>
        <p:nvCxnSpPr>
          <p:cNvPr id="11" name="Straight Connector 10"/>
          <p:cNvCxnSpPr>
            <a:stCxn id="6" idx="3"/>
          </p:cNvCxnSpPr>
          <p:nvPr/>
        </p:nvCxnSpPr>
        <p:spPr>
          <a:xfrm>
            <a:off x="3121255" y="2471678"/>
            <a:ext cx="759649" cy="4479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6" idx="3"/>
          </p:cNvCxnSpPr>
          <p:nvPr/>
        </p:nvCxnSpPr>
        <p:spPr>
          <a:xfrm>
            <a:off x="3121255" y="2471678"/>
            <a:ext cx="759649" cy="11834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9" idx="3"/>
          </p:cNvCxnSpPr>
          <p:nvPr/>
        </p:nvCxnSpPr>
        <p:spPr>
          <a:xfrm>
            <a:off x="3228089" y="4071348"/>
            <a:ext cx="652815" cy="3248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9" idx="3"/>
          </p:cNvCxnSpPr>
          <p:nvPr/>
        </p:nvCxnSpPr>
        <p:spPr>
          <a:xfrm>
            <a:off x="3228089" y="4071348"/>
            <a:ext cx="652815" cy="11323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510528"/>
            <a:ext cx="3860800" cy="329184"/>
          </a:xfrm>
        </p:spPr>
        <p:txBody>
          <a:bodyPr/>
          <a:lstStyle/>
          <a:p>
            <a:r>
              <a:rPr lang="en-US" dirty="0" smtClean="0"/>
              <a:t>7/8/2015</a:t>
            </a:r>
            <a:endParaRPr lang="en-US" dirty="0"/>
          </a:p>
        </p:txBody>
      </p:sp>
      <p:sp>
        <p:nvSpPr>
          <p:cNvPr id="1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0" y="6528816"/>
            <a:ext cx="5486400" cy="329184"/>
          </a:xfrm>
        </p:spPr>
        <p:txBody>
          <a:bodyPr/>
          <a:lstStyle/>
          <a:p>
            <a:r>
              <a:rPr lang="en-US" dirty="0" smtClean="0"/>
              <a:t>S. C. Shapiro &amp; D. R. Schlegel               Fusion 2015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09320" y="4465028"/>
            <a:ext cx="339513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“East Dora”: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Is a Section of populated place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MGRS: </a:t>
            </a:r>
            <a:r>
              <a:rPr lang="en-US" dirty="0" smtClean="0"/>
              <a:t>38SMB4496078958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Lat</a:t>
            </a:r>
            <a:r>
              <a:rPr lang="en-US" dirty="0"/>
              <a:t>/Long: 33.2482, 44.4091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43956" y="2754338"/>
            <a:ext cx="2565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vehicle%1:06:00</a:t>
            </a:r>
            <a:r>
              <a:rPr lang="en-US" dirty="0" smtClean="0"/>
              <a:t>::’s are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346740" y="3091063"/>
            <a:ext cx="26340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conveyance%1:06:00::s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235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3" grpId="0"/>
      <p:bldP spid="16" grpId="0"/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Background Knowledge in Syntax-Semantics Mapping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12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1447800"/>
            <a:ext cx="7977187" cy="11438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73893" y="2572620"/>
            <a:ext cx="10591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NimbusRomNo9L-Regu"/>
              </a:rPr>
              <a:t>Makes </a:t>
            </a:r>
            <a:r>
              <a:rPr lang="en-US" sz="2400" dirty="0">
                <a:latin typeface="NimbusRomNo9L-Regu"/>
              </a:rPr>
              <a:t>use of linguistic, categorical, and domain-specific </a:t>
            </a:r>
            <a:r>
              <a:rPr lang="en-US" sz="2400" dirty="0" smtClean="0">
                <a:latin typeface="NimbusRomNo9L-Regu"/>
              </a:rPr>
              <a:t>knowledge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NimbusRomNo9L-Regu"/>
              </a:rPr>
              <a:t>Data from all prior processing steps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NimbusRomNo9L-Regu"/>
              </a:rPr>
              <a:t>Curated databases of linguistic properties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NimbusRomNo9L-Regu"/>
              </a:rPr>
              <a:t>Hand-crafted mapping rules using the </a:t>
            </a:r>
            <a:r>
              <a:rPr lang="en-US" sz="2000" dirty="0" smtClean="0">
                <a:latin typeface="NimbusRomNo9L-Regu"/>
              </a:rPr>
              <a:t>above</a:t>
            </a:r>
            <a:endParaRPr lang="en-US" sz="2000" dirty="0">
              <a:latin typeface="NimbusRomNo9L-Regu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510528"/>
            <a:ext cx="3860800" cy="329184"/>
          </a:xfrm>
        </p:spPr>
        <p:txBody>
          <a:bodyPr/>
          <a:lstStyle/>
          <a:p>
            <a:r>
              <a:rPr lang="en-US" dirty="0" smtClean="0"/>
              <a:t>7/8/2015</a:t>
            </a:r>
            <a:endParaRPr lang="en-US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0" y="6528816"/>
            <a:ext cx="5486400" cy="329184"/>
          </a:xfrm>
        </p:spPr>
        <p:txBody>
          <a:bodyPr/>
          <a:lstStyle/>
          <a:p>
            <a:r>
              <a:rPr lang="en-US" dirty="0" smtClean="0"/>
              <a:t>S. C. Shapiro &amp; D. R. Schlegel               Fusion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826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Semantic Databases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13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09600" y="1600200"/>
            <a:ext cx="1059180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NimbusRomNo9L-Regu"/>
              </a:rPr>
              <a:t>Database of </a:t>
            </a:r>
            <a:r>
              <a:rPr lang="en-US" sz="2400" i="1" dirty="0">
                <a:latin typeface="CMTI10"/>
              </a:rPr>
              <a:t>adjective</a:t>
            </a:r>
            <a:r>
              <a:rPr lang="en-US" sz="2400" dirty="0">
                <a:latin typeface="CMTI10"/>
              </a:rPr>
              <a:t> X</a:t>
            </a:r>
            <a:r>
              <a:rPr lang="en-US" sz="2400" dirty="0">
                <a:latin typeface="CMSY10"/>
              </a:rPr>
              <a:t> </a:t>
            </a:r>
            <a:r>
              <a:rPr lang="en-US" sz="2400" i="1" dirty="0">
                <a:latin typeface="CMTI10"/>
              </a:rPr>
              <a:t>category</a:t>
            </a:r>
            <a:r>
              <a:rPr lang="en-US" sz="2400" dirty="0">
                <a:latin typeface="CMTI10"/>
              </a:rPr>
              <a:t> </a:t>
            </a:r>
            <a:r>
              <a:rPr lang="en-US" sz="2400" dirty="0">
                <a:latin typeface="CMSY10"/>
              </a:rPr>
              <a:t>-&gt; </a:t>
            </a:r>
            <a:r>
              <a:rPr lang="en-US" sz="2400" i="1" dirty="0">
                <a:latin typeface="CMTI10"/>
              </a:rPr>
              <a:t>attribute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NimbusRomNo9L-Regu"/>
              </a:rPr>
              <a:t>“a young man”: a man whose age is young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NimbusRomNo9L-Regu"/>
              </a:rPr>
              <a:t>“a large gathering”: a group whose cardinality is large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>
                <a:latin typeface="NimbusRomNo9L-Regu"/>
              </a:rPr>
              <a:t>Mereological</a:t>
            </a:r>
            <a:r>
              <a:rPr lang="en-US" sz="2400" dirty="0">
                <a:latin typeface="NimbusRomNo9L-Regu"/>
              </a:rPr>
              <a:t> database of parts and wholes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“the man’s arm”: the arm is part of the man, not owned by the man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List of mass nouns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“a man with dark hair”: a man who has as a part something which is made of hair whose color is dark</a:t>
            </a:r>
            <a:endParaRPr lang="en-US" sz="2000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510528"/>
            <a:ext cx="3860800" cy="329184"/>
          </a:xfrm>
        </p:spPr>
        <p:txBody>
          <a:bodyPr/>
          <a:lstStyle/>
          <a:p>
            <a:r>
              <a:rPr lang="en-US" dirty="0" smtClean="0"/>
              <a:t>7/8/2015</a:t>
            </a:r>
            <a:endParaRPr lang="en-US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0" y="6528816"/>
            <a:ext cx="5486400" cy="329184"/>
          </a:xfrm>
        </p:spPr>
        <p:txBody>
          <a:bodyPr/>
          <a:lstStyle/>
          <a:p>
            <a:r>
              <a:rPr lang="en-US" dirty="0" smtClean="0"/>
              <a:t>S. C. Shapiro &amp; D. R. Schlegel               Fusion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160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General Knowledge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14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57225" y="1600200"/>
            <a:ext cx="108966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NimbusRomNo9L-Regu"/>
              </a:rPr>
              <a:t>Plural </a:t>
            </a:r>
            <a:r>
              <a:rPr lang="en-US" sz="2400" dirty="0" smtClean="0">
                <a:latin typeface="NimbusRomNo9L-Regu"/>
              </a:rPr>
              <a:t>roles/job titles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“BCT analysts”: a group of analysts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NimbusRomNo9L-Regu"/>
              </a:rPr>
              <a:t>Noun phrases naming vehicles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“his</a:t>
            </a:r>
            <a:r>
              <a:rPr lang="en-US" sz="2000" dirty="0"/>
              <a:t> </a:t>
            </a:r>
            <a:r>
              <a:rPr lang="en-US" sz="2000" dirty="0" smtClean="0"/>
              <a:t>black </a:t>
            </a:r>
            <a:r>
              <a:rPr lang="en-US" sz="2000" dirty="0"/>
              <a:t>2010 Ford Escape SUV</a:t>
            </a:r>
            <a:r>
              <a:rPr lang="en-US" sz="2000" dirty="0" smtClean="0"/>
              <a:t>.”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NimbusRomNo9L-Regu"/>
              </a:rPr>
              <a:t>Paths of movement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“Dillinger was last seen </a:t>
            </a:r>
            <a:r>
              <a:rPr lang="en-US" sz="2000" i="1" dirty="0"/>
              <a:t>driving</a:t>
            </a:r>
            <a:r>
              <a:rPr lang="en-US" sz="2000" dirty="0"/>
              <a:t> his black 2010 </a:t>
            </a:r>
            <a:r>
              <a:rPr lang="en-US" sz="2000" dirty="0" smtClean="0"/>
              <a:t>Ford Escape </a:t>
            </a:r>
            <a:r>
              <a:rPr lang="en-US" sz="2000" dirty="0"/>
              <a:t>SUV westward </a:t>
            </a:r>
            <a:r>
              <a:rPr lang="en-US" sz="2000" i="1" dirty="0"/>
              <a:t>down Indianapolis Road </a:t>
            </a:r>
            <a:r>
              <a:rPr lang="en-US" sz="2000" dirty="0"/>
              <a:t>at 1:20pm </a:t>
            </a:r>
            <a:r>
              <a:rPr lang="en-US" sz="2000" dirty="0" smtClean="0"/>
              <a:t>on 3/17/2013”: Indianapolis road forms a path, with the direction of movement being westward.</a:t>
            </a:r>
            <a:endParaRPr lang="en-US" sz="2000" dirty="0" smtClean="0">
              <a:latin typeface="NimbusRomNo9L-Regu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NimbusRomNo9L-Regu"/>
              </a:rPr>
              <a:t>Searching a place and finding an object indicates the place of the object.</a:t>
            </a:r>
            <a:endParaRPr lang="en-US" sz="2400" i="1" dirty="0">
              <a:latin typeface="CMTI1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“a search of his car netted IED </a:t>
            </a:r>
            <a:r>
              <a:rPr lang="en-US" sz="2000" dirty="0" smtClean="0"/>
              <a:t>devices”: the IED </a:t>
            </a:r>
            <a:r>
              <a:rPr lang="en-US" sz="2000" dirty="0"/>
              <a:t>devices were located in the car.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510528"/>
            <a:ext cx="3860800" cy="329184"/>
          </a:xfrm>
        </p:spPr>
        <p:txBody>
          <a:bodyPr/>
          <a:lstStyle/>
          <a:p>
            <a:r>
              <a:rPr lang="en-US" dirty="0" smtClean="0"/>
              <a:t>7/8/2015</a:t>
            </a:r>
            <a:endParaRPr lang="en-US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0" y="6528816"/>
            <a:ext cx="5486400" cy="329184"/>
          </a:xfrm>
        </p:spPr>
        <p:txBody>
          <a:bodyPr/>
          <a:lstStyle/>
          <a:p>
            <a:r>
              <a:rPr lang="en-US" dirty="0" smtClean="0"/>
              <a:t>S. C. Shapiro &amp; D. R. Schlegel               Fusion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602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Understanding Noun-Noun Modification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7/8/2015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S. C. Shapiro &amp; D. R. Schlegel               Fusion 2015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15</a:t>
            </a:fld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609600" y="1600200"/>
            <a:ext cx="10972800" cy="4876800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Noun-Noun Modification</a:t>
            </a:r>
          </a:p>
          <a:p>
            <a:pPr lvl="1"/>
            <a:r>
              <a:rPr lang="en-US" dirty="0" smtClean="0"/>
              <a:t>Express a wide variety of semantic relations.</a:t>
            </a:r>
          </a:p>
          <a:p>
            <a:pPr lvl="1"/>
            <a:r>
              <a:rPr lang="en-US" dirty="0" smtClean="0"/>
              <a:t>Mapping rules recognize several</a:t>
            </a:r>
          </a:p>
          <a:p>
            <a:pPr lvl="1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962400" y="3756668"/>
            <a:ext cx="3238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It is an office chair.</a:t>
            </a:r>
            <a:endParaRPr lang="en-US" sz="2800" dirty="0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6629400" y="3299468"/>
            <a:ext cx="457200" cy="457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629400" y="2931229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Head noun</a:t>
            </a:r>
            <a:endParaRPr lang="en-US" dirty="0"/>
          </a:p>
        </p:txBody>
      </p:sp>
      <p:cxnSp>
        <p:nvCxnSpPr>
          <p:cNvPr id="12" name="Straight Arrow Connector 11"/>
          <p:cNvCxnSpPr>
            <a:endCxn id="6" idx="2"/>
          </p:cNvCxnSpPr>
          <p:nvPr/>
        </p:nvCxnSpPr>
        <p:spPr>
          <a:xfrm flipH="1" flipV="1">
            <a:off x="5581650" y="4279888"/>
            <a:ext cx="438150" cy="6197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159086" y="4937629"/>
            <a:ext cx="173355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Modifying noun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737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Understanding Noun-Noun Modification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7/8/2015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S. C. Shapiro &amp; D. R. Schlegel               Fusion 2015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16</a:t>
            </a:fld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609600" y="1600200"/>
            <a:ext cx="10972800" cy="4876800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</a:t>
            </a:r>
            <a:r>
              <a:rPr lang="en-US" dirty="0" smtClean="0"/>
              <a:t>nner </a:t>
            </a:r>
            <a:r>
              <a:rPr lang="en-US" dirty="0" smtClean="0"/>
              <a:t>locations</a:t>
            </a:r>
          </a:p>
          <a:p>
            <a:pPr lvl="1"/>
            <a:r>
              <a:rPr lang="en-US" dirty="0" smtClean="0"/>
              <a:t>If both nouns are locations, then the modifying noun is located in the head noun.</a:t>
            </a:r>
          </a:p>
          <a:p>
            <a:pPr lvl="1"/>
            <a:r>
              <a:rPr lang="en-US" dirty="0" smtClean="0"/>
              <a:t>“</a:t>
            </a:r>
            <a:r>
              <a:rPr lang="en-US" dirty="0"/>
              <a:t>Rashid, </a:t>
            </a:r>
            <a:r>
              <a:rPr lang="en-US" dirty="0" smtClean="0"/>
              <a:t>Baghdad” : </a:t>
            </a:r>
            <a:r>
              <a:rPr lang="en-US" dirty="0"/>
              <a:t>Rashid is </a:t>
            </a:r>
            <a:r>
              <a:rPr lang="en-US" dirty="0" smtClean="0"/>
              <a:t>a</a:t>
            </a:r>
            <a:r>
              <a:rPr lang="en-US" dirty="0"/>
              <a:t> </a:t>
            </a:r>
            <a:r>
              <a:rPr lang="en-US" dirty="0" smtClean="0"/>
              <a:t>neighborhood </a:t>
            </a:r>
            <a:r>
              <a:rPr lang="en-US" dirty="0"/>
              <a:t>within </a:t>
            </a:r>
            <a:r>
              <a:rPr lang="en-US" dirty="0" smtClean="0"/>
              <a:t>Baghdad</a:t>
            </a:r>
          </a:p>
          <a:p>
            <a:r>
              <a:rPr lang="en-US" dirty="0" smtClean="0"/>
              <a:t>Facilities and buildings in locations</a:t>
            </a:r>
          </a:p>
          <a:p>
            <a:pPr lvl="1"/>
            <a:r>
              <a:rPr lang="en-US" dirty="0" smtClean="0"/>
              <a:t>If the head noun is a facility, then it’s in the location of the modifying noun.</a:t>
            </a:r>
          </a:p>
          <a:p>
            <a:pPr lvl="1"/>
            <a:r>
              <a:rPr lang="en-US" dirty="0"/>
              <a:t>“</a:t>
            </a:r>
            <a:r>
              <a:rPr lang="en-US" dirty="0" smtClean="0"/>
              <a:t>Second District </a:t>
            </a:r>
            <a:r>
              <a:rPr lang="en-US" dirty="0"/>
              <a:t>Courthouse” </a:t>
            </a:r>
            <a:r>
              <a:rPr lang="en-US" dirty="0" smtClean="0"/>
              <a:t>: a </a:t>
            </a:r>
            <a:r>
              <a:rPr lang="en-US" dirty="0"/>
              <a:t>courthouse located </a:t>
            </a:r>
            <a:r>
              <a:rPr lang="en-US" dirty="0" smtClean="0"/>
              <a:t>in the </a:t>
            </a:r>
            <a:r>
              <a:rPr lang="en-US" dirty="0"/>
              <a:t>Second District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43094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Noun-Noun Modification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17</a:t>
            </a:fld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" y="1524000"/>
            <a:ext cx="10972800" cy="4876800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Headquarters in a location</a:t>
            </a:r>
          </a:p>
          <a:p>
            <a:pPr lvl="1"/>
            <a:r>
              <a:rPr lang="en-US" dirty="0" smtClean="0"/>
              <a:t>If the modifying noun is a location, but the head noun is not, the head noun is headquartered in the location of the modifying noun</a:t>
            </a:r>
          </a:p>
          <a:p>
            <a:pPr lvl="1"/>
            <a:r>
              <a:rPr lang="en-US" dirty="0" smtClean="0"/>
              <a:t>“A Baghdad company” : a company headquartered in Baghdad.</a:t>
            </a:r>
          </a:p>
          <a:p>
            <a:r>
              <a:rPr lang="en-US" dirty="0" smtClean="0"/>
              <a:t>Entity names</a:t>
            </a:r>
          </a:p>
          <a:p>
            <a:pPr lvl="1"/>
            <a:r>
              <a:rPr lang="en-US" dirty="0" smtClean="0"/>
              <a:t>If neither noun is a location, but both are proper nouns, they can both be assumed to be names of an entity.</a:t>
            </a:r>
          </a:p>
          <a:p>
            <a:pPr lvl="1"/>
            <a:r>
              <a:rPr lang="en-US" dirty="0" smtClean="0"/>
              <a:t>“Ahmad Mahmud”: a person with “Ahmad” and “Mahmud” as names, as well as the full name “Ahmad Mahmud.”</a:t>
            </a:r>
          </a:p>
          <a:p>
            <a:r>
              <a:rPr lang="en-US" dirty="0" smtClean="0"/>
              <a:t>Religious Membership</a:t>
            </a:r>
          </a:p>
          <a:p>
            <a:pPr lvl="1"/>
            <a:r>
              <a:rPr lang="en-US" dirty="0" smtClean="0"/>
              <a:t>If the head noun is a person, and the modifying name is a religious group, the person is a member of the religious group and has that religion.</a:t>
            </a:r>
          </a:p>
          <a:p>
            <a:pPr lvl="1"/>
            <a:r>
              <a:rPr lang="en-US" dirty="0"/>
              <a:t>“a Sunni munitions trafficker” </a:t>
            </a:r>
            <a:r>
              <a:rPr lang="en-US" dirty="0" smtClean="0"/>
              <a:t>: a </a:t>
            </a:r>
            <a:r>
              <a:rPr lang="en-US" dirty="0"/>
              <a:t>munitions trafficker whose religion is Sunni </a:t>
            </a:r>
            <a:r>
              <a:rPr lang="en-US" dirty="0" smtClean="0"/>
              <a:t>and is a </a:t>
            </a:r>
            <a:r>
              <a:rPr lang="en-US" dirty="0"/>
              <a:t>member of the religious group </a:t>
            </a:r>
            <a:r>
              <a:rPr lang="en-US" dirty="0" smtClean="0"/>
              <a:t>named “Sunni</a:t>
            </a:r>
            <a:r>
              <a:rPr lang="en-US" dirty="0"/>
              <a:t>.”</a:t>
            </a:r>
            <a:endParaRPr lang="en-US" dirty="0" smtClean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510528"/>
            <a:ext cx="3860800" cy="329184"/>
          </a:xfrm>
        </p:spPr>
        <p:txBody>
          <a:bodyPr/>
          <a:lstStyle/>
          <a:p>
            <a:r>
              <a:rPr lang="en-US" dirty="0" smtClean="0"/>
              <a:t>7/8/2015</a:t>
            </a:r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0" y="6528816"/>
            <a:ext cx="5486400" cy="329184"/>
          </a:xfrm>
        </p:spPr>
        <p:txBody>
          <a:bodyPr/>
          <a:lstStyle/>
          <a:p>
            <a:r>
              <a:rPr lang="en-US" dirty="0" smtClean="0"/>
              <a:t>S. C. Shapiro &amp; D. R. Schlegel               Fusion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781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Noun-Noun Modification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18</a:t>
            </a:fld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" y="1524000"/>
            <a:ext cx="10972800" cy="4876800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Subgroups</a:t>
            </a:r>
          </a:p>
          <a:p>
            <a:pPr lvl="1"/>
            <a:r>
              <a:rPr lang="en-US" dirty="0" smtClean="0"/>
              <a:t>If both nouns are groups, then the head noun denotes a group which is a subgroup of the group denoted by the modifying noun.</a:t>
            </a:r>
          </a:p>
          <a:p>
            <a:pPr lvl="1"/>
            <a:r>
              <a:rPr lang="en-US" dirty="0" smtClean="0"/>
              <a:t>“BCT analysts” : A group of analysts, all members of the organization “BCT”</a:t>
            </a:r>
          </a:p>
          <a:p>
            <a:r>
              <a:rPr lang="en-US" dirty="0" smtClean="0"/>
              <a:t>Organization Membership</a:t>
            </a:r>
          </a:p>
          <a:p>
            <a:pPr lvl="1"/>
            <a:r>
              <a:rPr lang="en-US" dirty="0" smtClean="0"/>
              <a:t>If the modifying noun is an Organization, and the head noun is not, then the head noun is a member of the organization.</a:t>
            </a:r>
          </a:p>
          <a:p>
            <a:pPr lvl="1"/>
            <a:r>
              <a:rPr lang="en-US" dirty="0" smtClean="0"/>
              <a:t>“the ISG affiliate” : someone filling the role of affiliate within the “ISG” organization.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510528"/>
            <a:ext cx="3860800" cy="329184"/>
          </a:xfrm>
        </p:spPr>
        <p:txBody>
          <a:bodyPr/>
          <a:lstStyle/>
          <a:p>
            <a:r>
              <a:rPr lang="en-US" dirty="0" smtClean="0"/>
              <a:t>7/8/2015</a:t>
            </a:r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0" y="6528816"/>
            <a:ext cx="5486400" cy="329184"/>
          </a:xfrm>
        </p:spPr>
        <p:txBody>
          <a:bodyPr/>
          <a:lstStyle/>
          <a:p>
            <a:r>
              <a:rPr lang="en-US" dirty="0" smtClean="0"/>
              <a:t>S. C. Shapiro &amp; D. R. Schlegel               Fusion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650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Copulas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19</a:t>
            </a:fld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" y="1524000"/>
            <a:ext cx="10972800" cy="4876800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Copulas link subjects to predicates.</a:t>
            </a:r>
          </a:p>
          <a:p>
            <a:r>
              <a:rPr lang="en-US" dirty="0" smtClean="0"/>
              <a:t>Subject </a:t>
            </a:r>
            <a:r>
              <a:rPr lang="en-US" i="1" dirty="0" smtClean="0"/>
              <a:t>is a</a:t>
            </a:r>
            <a:r>
              <a:rPr lang="en-US" dirty="0" smtClean="0"/>
              <a:t> Noun</a:t>
            </a:r>
          </a:p>
          <a:p>
            <a:pPr lvl="1"/>
            <a:r>
              <a:rPr lang="en-US" dirty="0" smtClean="0"/>
              <a:t>If there is a copula between a subject and noun, then the subject is co-referential with an instance of the category of the noun. </a:t>
            </a:r>
          </a:p>
          <a:p>
            <a:pPr lvl="1"/>
            <a:r>
              <a:rPr lang="en-US" dirty="0" smtClean="0"/>
              <a:t>“the rented vehicle is a white van” : one entity is both a rented vehicle, and a white van.</a:t>
            </a:r>
          </a:p>
          <a:p>
            <a:r>
              <a:rPr lang="en-US" dirty="0" smtClean="0"/>
              <a:t>Dimensional scale</a:t>
            </a:r>
          </a:p>
          <a:p>
            <a:pPr lvl="1"/>
            <a:r>
              <a:rPr lang="en-US" dirty="0" smtClean="0"/>
              <a:t>Predicate adjectives which imply a dimension can be used to say the subject has a value on that dimensional scale.</a:t>
            </a:r>
          </a:p>
          <a:p>
            <a:pPr lvl="1"/>
            <a:r>
              <a:rPr lang="en-US" dirty="0" smtClean="0"/>
              <a:t>“Dillinger is old” : </a:t>
            </a:r>
            <a:r>
              <a:rPr lang="en-US" dirty="0" err="1" smtClean="0"/>
              <a:t>Dillenger’s</a:t>
            </a:r>
            <a:r>
              <a:rPr lang="en-US" dirty="0" smtClean="0"/>
              <a:t> age has the linguistic value “old”</a:t>
            </a:r>
          </a:p>
          <a:p>
            <a:r>
              <a:rPr lang="en-US" dirty="0" smtClean="0"/>
              <a:t>Simple properties</a:t>
            </a:r>
          </a:p>
          <a:p>
            <a:pPr lvl="1"/>
            <a:r>
              <a:rPr lang="en-US" dirty="0" smtClean="0"/>
              <a:t>Predicate adjectives which don’t imply a dimension, are simple properties of the subject.</a:t>
            </a:r>
          </a:p>
          <a:p>
            <a:pPr lvl="1"/>
            <a:r>
              <a:rPr lang="en-US" dirty="0" smtClean="0"/>
              <a:t>“he is secretive” : “he” has the property “secretive”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510528"/>
            <a:ext cx="3860800" cy="329184"/>
          </a:xfrm>
        </p:spPr>
        <p:txBody>
          <a:bodyPr/>
          <a:lstStyle/>
          <a:p>
            <a:r>
              <a:rPr lang="en-US" dirty="0" smtClean="0"/>
              <a:t>7/8/2015</a:t>
            </a:r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0" y="6528816"/>
            <a:ext cx="5486400" cy="329184"/>
          </a:xfrm>
        </p:spPr>
        <p:txBody>
          <a:bodyPr/>
          <a:lstStyle/>
          <a:p>
            <a:r>
              <a:rPr lang="en-US" dirty="0" smtClean="0"/>
              <a:t>S. C. Shapiro &amp; D. R. Schlegel               Fusion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813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 to Tractor</a:t>
            </a:r>
          </a:p>
          <a:p>
            <a:r>
              <a:rPr lang="en-US" dirty="0" smtClean="0"/>
              <a:t>Background Knowledge in: </a:t>
            </a:r>
          </a:p>
          <a:p>
            <a:pPr lvl="1"/>
            <a:r>
              <a:rPr lang="en-US" dirty="0" smtClean="0"/>
              <a:t>Text processing</a:t>
            </a:r>
          </a:p>
          <a:p>
            <a:pPr lvl="1"/>
            <a:r>
              <a:rPr lang="en-US" dirty="0" err="1" smtClean="0"/>
              <a:t>Propositionalizing</a:t>
            </a:r>
            <a:endParaRPr lang="en-US" dirty="0" smtClean="0"/>
          </a:p>
          <a:p>
            <a:pPr lvl="1"/>
            <a:r>
              <a:rPr lang="en-US" dirty="0" smtClean="0"/>
              <a:t>Knowledge Base Enhancement</a:t>
            </a:r>
          </a:p>
          <a:p>
            <a:pPr lvl="1"/>
            <a:r>
              <a:rPr lang="en-US" dirty="0" smtClean="0"/>
              <a:t>Syntax-Semantics Mapping</a:t>
            </a:r>
          </a:p>
          <a:p>
            <a:r>
              <a:rPr lang="en-US" dirty="0" smtClean="0"/>
              <a:t>Evaluation</a:t>
            </a:r>
          </a:p>
          <a:p>
            <a:r>
              <a:rPr lang="en-US" dirty="0" smtClean="0"/>
              <a:t>Acknowledgments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7/8/2015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S. C. Shapiro &amp; D. R. Schlegel               Fusion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264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Inferences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20</a:t>
            </a:fld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447800"/>
            <a:ext cx="10972800" cy="4876800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Symmetric relations</a:t>
            </a:r>
          </a:p>
          <a:p>
            <a:pPr lvl="1"/>
            <a:r>
              <a:rPr lang="en-US" dirty="0"/>
              <a:t>“The trigger devices netted in </a:t>
            </a:r>
            <a:r>
              <a:rPr lang="en-US" dirty="0" smtClean="0"/>
              <a:t>the arrest </a:t>
            </a:r>
            <a:r>
              <a:rPr lang="en-US" dirty="0"/>
              <a:t>of </a:t>
            </a:r>
            <a:r>
              <a:rPr lang="en-US" dirty="0" err="1"/>
              <a:t>Dhanun</a:t>
            </a:r>
            <a:r>
              <a:rPr lang="en-US" dirty="0"/>
              <a:t> Ahmad Mahmud Ahmad on 01/27/10 </a:t>
            </a:r>
            <a:r>
              <a:rPr lang="en-US" i="1" dirty="0" smtClean="0"/>
              <a:t>match </a:t>
            </a:r>
            <a:r>
              <a:rPr lang="en-US" dirty="0" smtClean="0"/>
              <a:t>materials </a:t>
            </a:r>
            <a:r>
              <a:rPr lang="en-US" dirty="0"/>
              <a:t>found in the truck of arrested ISG affiliate </a:t>
            </a:r>
            <a:r>
              <a:rPr lang="en-US" dirty="0" smtClean="0"/>
              <a:t>Abdul </a:t>
            </a:r>
            <a:r>
              <a:rPr lang="en-US" dirty="0" err="1" smtClean="0"/>
              <a:t>Wahied</a:t>
            </a:r>
            <a:r>
              <a:rPr lang="en-US" dirty="0"/>
              <a:t>.” </a:t>
            </a:r>
            <a:r>
              <a:rPr lang="en-US" dirty="0" smtClean="0"/>
              <a:t>: “</a:t>
            </a:r>
            <a:r>
              <a:rPr lang="en-US" dirty="0"/>
              <a:t>the </a:t>
            </a:r>
            <a:r>
              <a:rPr lang="en-US" dirty="0" smtClean="0"/>
              <a:t>devices match </a:t>
            </a:r>
            <a:r>
              <a:rPr lang="en-US" dirty="0"/>
              <a:t>the materials” and “the materials match the devices” </a:t>
            </a:r>
            <a:r>
              <a:rPr lang="en-US" dirty="0" smtClean="0"/>
              <a:t>are represented.</a:t>
            </a:r>
            <a:endParaRPr lang="en-US" dirty="0"/>
          </a:p>
          <a:p>
            <a:r>
              <a:rPr lang="en-US" dirty="0" smtClean="0"/>
              <a:t>Location of act participants</a:t>
            </a:r>
          </a:p>
          <a:p>
            <a:pPr lvl="1"/>
            <a:r>
              <a:rPr lang="en-US" dirty="0" smtClean="0"/>
              <a:t>If a person participates in an act at a location, that person was at that location at the time of the act.</a:t>
            </a:r>
          </a:p>
          <a:p>
            <a:pPr lvl="1"/>
            <a:r>
              <a:rPr lang="en-US" dirty="0"/>
              <a:t>“Ahmad Mahmud was arrested at Expressway on 20100127” </a:t>
            </a:r>
            <a:r>
              <a:rPr lang="en-US" dirty="0" smtClean="0"/>
              <a:t>: Ahmad </a:t>
            </a:r>
            <a:r>
              <a:rPr lang="en-US" dirty="0"/>
              <a:t>was located at the </a:t>
            </a:r>
            <a:r>
              <a:rPr lang="en-US" dirty="0" smtClean="0"/>
              <a:t>Expressway on </a:t>
            </a:r>
            <a:r>
              <a:rPr lang="en-US" dirty="0" smtClean="0"/>
              <a:t>20100127</a:t>
            </a:r>
            <a:endParaRPr lang="en-US" dirty="0" smtClean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510528"/>
            <a:ext cx="3860800" cy="329184"/>
          </a:xfrm>
        </p:spPr>
        <p:txBody>
          <a:bodyPr/>
          <a:lstStyle/>
          <a:p>
            <a:r>
              <a:rPr lang="en-US" dirty="0" smtClean="0"/>
              <a:t>7/8/2015</a:t>
            </a:r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0" y="6528816"/>
            <a:ext cx="5486400" cy="329184"/>
          </a:xfrm>
        </p:spPr>
        <p:txBody>
          <a:bodyPr/>
          <a:lstStyle/>
          <a:p>
            <a:r>
              <a:rPr lang="en-US" dirty="0" smtClean="0"/>
              <a:t>S. C. Shapiro &amp; D. R. Schlegel               Fusion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957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Inferences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21</a:t>
            </a:fld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447800"/>
            <a:ext cx="10972800" cy="4876800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Persons in vehicles</a:t>
            </a:r>
          </a:p>
          <a:p>
            <a:pPr lvl="1"/>
            <a:r>
              <a:rPr lang="en-US" dirty="0"/>
              <a:t>If a person drives a vehicle, then they are located in that vehicle at that time.</a:t>
            </a:r>
          </a:p>
          <a:p>
            <a:pPr lvl="1"/>
            <a:r>
              <a:rPr lang="en-US" dirty="0"/>
              <a:t>“Dillinger was last seen driving his black 2010 Ford Escape SUV westward down Indianapolis Road at 1:20pm on 3/17/2013,” Dillinger is understood both to be the driver of the SUV and to be located in the SUV at 1320 on 20130317.</a:t>
            </a:r>
          </a:p>
          <a:p>
            <a:r>
              <a:rPr lang="en-US" dirty="0"/>
              <a:t>Location and subgroup membership are transitive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Dillinger is in a car driving down Indianapolis Road, therefore Dillinger’s location is Indianapolis Road.  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510528"/>
            <a:ext cx="3860800" cy="329184"/>
          </a:xfrm>
        </p:spPr>
        <p:txBody>
          <a:bodyPr/>
          <a:lstStyle/>
          <a:p>
            <a:r>
              <a:rPr lang="en-US" dirty="0" smtClean="0"/>
              <a:t>7/8/2015</a:t>
            </a:r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0" y="6528816"/>
            <a:ext cx="5486400" cy="329184"/>
          </a:xfrm>
        </p:spPr>
        <p:txBody>
          <a:bodyPr/>
          <a:lstStyle/>
          <a:p>
            <a:r>
              <a:rPr lang="en-US" dirty="0" smtClean="0"/>
              <a:t>S. C. Shapiro &amp; D. R. Schlegel               Fusion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861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Mapping Rules developed using training messages</a:t>
            </a:r>
          </a:p>
          <a:p>
            <a:r>
              <a:rPr lang="en-US" dirty="0" smtClean="0"/>
              <a:t>Evaluated using test messages</a:t>
            </a:r>
          </a:p>
          <a:p>
            <a:r>
              <a:rPr lang="en-US" dirty="0" smtClean="0"/>
              <a:t>Previous results have shown: </a:t>
            </a:r>
          </a:p>
          <a:p>
            <a:pPr lvl="1"/>
            <a:r>
              <a:rPr lang="en-US" dirty="0" smtClean="0"/>
              <a:t>Rules are general</a:t>
            </a:r>
          </a:p>
          <a:p>
            <a:pPr lvl="1"/>
            <a:r>
              <a:rPr lang="en-US" dirty="0" smtClean="0"/>
              <a:t>Rules are very thorough</a:t>
            </a:r>
          </a:p>
          <a:p>
            <a:pPr lvl="1"/>
            <a:r>
              <a:rPr lang="en-US" dirty="0" smtClean="0"/>
              <a:t>Rules are not too general</a:t>
            </a:r>
          </a:p>
          <a:p>
            <a:r>
              <a:rPr lang="en-US" dirty="0" smtClean="0"/>
              <a:t>Now: Grading rubric</a:t>
            </a:r>
          </a:p>
          <a:p>
            <a:pPr lvl="1"/>
            <a:r>
              <a:rPr lang="en-US" dirty="0" smtClean="0"/>
              <a:t>Measures correctness and completeness against manually produced gold standard</a:t>
            </a:r>
          </a:p>
          <a:p>
            <a:pPr lvl="1"/>
            <a:r>
              <a:rPr lang="en-US" dirty="0" smtClean="0"/>
              <a:t>Grades correctness of attributes, entities, and relations</a:t>
            </a:r>
          </a:p>
          <a:p>
            <a:pPr lvl="1"/>
            <a:r>
              <a:rPr lang="en-US" dirty="0" smtClean="0"/>
              <a:t>“Answer key” created by one or more humans (“</a:t>
            </a:r>
            <a:r>
              <a:rPr lang="en-US" smtClean="0"/>
              <a:t>gold standard”)</a:t>
            </a:r>
            <a:endParaRPr lang="en-US" dirty="0" smtClean="0"/>
          </a:p>
          <a:p>
            <a:pPr lvl="1"/>
            <a:r>
              <a:rPr lang="en-US" dirty="0" smtClean="0"/>
              <a:t>“Submission” compared with answer key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7/8/2015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S. C. Shapiro &amp; D. R. Schlegel               Fusion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330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Grading Rubric Results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87044"/>
              </p:ext>
            </p:extLst>
          </p:nvPr>
        </p:nvGraphicFramePr>
        <p:xfrm>
          <a:off x="609600" y="1752600"/>
          <a:ext cx="109728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625"/>
                <a:gridCol w="1171575"/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Count</a:t>
                      </a:r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Avg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StDev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Avg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StDev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Avg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StDev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Development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0.83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0.82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0.82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0.83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0.83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0.83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0.09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914400" y="3810000"/>
            <a:ext cx="1021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NimbusRomNo9L-Regu"/>
              </a:rPr>
              <a:t>Tractor generalizes well across datasets within the </a:t>
            </a:r>
            <a:r>
              <a:rPr lang="en-US" sz="2400" dirty="0" smtClean="0">
                <a:latin typeface="NimbusRomNo9L-Regu"/>
              </a:rPr>
              <a:t>domain.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NimbusRomNo9L-Regu"/>
              </a:rPr>
              <a:t>Most </a:t>
            </a:r>
            <a:r>
              <a:rPr lang="en-US" sz="2400" dirty="0">
                <a:latin typeface="NimbusRomNo9L-Regu"/>
              </a:rPr>
              <a:t>of the semantic content of the messages </a:t>
            </a:r>
            <a:r>
              <a:rPr lang="en-US" sz="2400" dirty="0" smtClean="0">
                <a:latin typeface="NimbusRomNo9L-Regu"/>
              </a:rPr>
              <a:t>is understood </a:t>
            </a:r>
            <a:endParaRPr lang="en-US" sz="2400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510528"/>
            <a:ext cx="3860800" cy="329184"/>
          </a:xfrm>
        </p:spPr>
        <p:txBody>
          <a:bodyPr/>
          <a:lstStyle/>
          <a:p>
            <a:r>
              <a:rPr lang="en-US" dirty="0" smtClean="0"/>
              <a:t>7/8/2015</a:t>
            </a:r>
            <a:endParaRPr lang="en-US" dirty="0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0" y="6528816"/>
            <a:ext cx="5486400" cy="329184"/>
          </a:xfrm>
        </p:spPr>
        <p:txBody>
          <a:bodyPr/>
          <a:lstStyle/>
          <a:p>
            <a:r>
              <a:rPr lang="en-US" dirty="0" smtClean="0"/>
              <a:t>S. C. Shapiro &amp; D. R. Schlegel               Fusion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972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General are the rules?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24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2044186"/>
              </p:ext>
            </p:extLst>
          </p:nvPr>
        </p:nvGraphicFramePr>
        <p:xfrm>
          <a:off x="2381250" y="2133600"/>
          <a:ext cx="7429500" cy="2966720"/>
        </p:xfrm>
        <a:graphic>
          <a:graphicData uri="http://schemas.openxmlformats.org/drawingml/2006/table">
            <a:tbl>
              <a:tblPr firstRow="1" firstCol="1" lastRow="1" bandRow="1">
                <a:tableStyleId>{5C22544A-7EE6-4342-B048-85BDC9FD1C3A}</a:tableStyleId>
              </a:tblPr>
              <a:tblGrid>
                <a:gridCol w="1190713"/>
                <a:gridCol w="855826"/>
                <a:gridCol w="967456"/>
                <a:gridCol w="1041874"/>
                <a:gridCol w="1488393"/>
                <a:gridCol w="188523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# Fired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Fired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Times Fired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Per </a:t>
                      </a:r>
                      <a:r>
                        <a:rPr lang="en-US" dirty="0" err="1" smtClean="0"/>
                        <a:t>Msg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CBIR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8.32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SYN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56.5%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1,596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28.00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5.75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SYNSEM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56.6%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2,904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50.95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INFER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88.9%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2.37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CLEAN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6,492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113.89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147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61.9%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11,929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209.28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438401" y="1644134"/>
            <a:ext cx="3211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Rule firings on test messages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10896" y="5334001"/>
            <a:ext cx="47083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Conclusion: Reasonably general.</a:t>
            </a:r>
          </a:p>
        </p:txBody>
      </p:sp>
    </p:spTree>
    <p:extLst>
      <p:ext uri="{BB962C8B-B14F-4D97-AF65-F5344CB8AC3E}">
        <p14:creationId xmlns:p14="http://schemas.microsoft.com/office/powerpoint/2010/main" val="1433804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thorough are the rules?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25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3961381"/>
              </p:ext>
            </p:extLst>
          </p:nvPr>
        </p:nvGraphicFramePr>
        <p:xfrm>
          <a:off x="3009900" y="2133600"/>
          <a:ext cx="6172200" cy="1752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86000"/>
                <a:gridCol w="1371600"/>
                <a:gridCol w="1295400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Syntactic</a:t>
                      </a:r>
                    </a:p>
                    <a:p>
                      <a:r>
                        <a:rPr lang="en-US" dirty="0" smtClean="0"/>
                        <a:t>Assertions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Semantic</a:t>
                      </a:r>
                    </a:p>
                    <a:p>
                      <a:r>
                        <a:rPr lang="en-US" dirty="0" err="1" smtClean="0"/>
                        <a:t>Asertions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</a:t>
                      </a:r>
                    </a:p>
                    <a:p>
                      <a:r>
                        <a:rPr lang="en-US" dirty="0" smtClean="0"/>
                        <a:t>Semantic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Syntactic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2469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1,149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31.76%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Semantic</a:t>
                      </a:r>
                      <a:r>
                        <a:rPr lang="en-US" baseline="0" dirty="0" smtClean="0"/>
                        <a:t> w/ CBIR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538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48,561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98.90%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Semantic w/o CBIR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538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5,646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91.30%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048000" y="1708666"/>
            <a:ext cx="36215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Syntactic vs. Semantic Assertions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62998" y="4126468"/>
            <a:ext cx="890500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Observation: Rules convert from 68% syntactic to 91% semantic w/o CBIR assertions</a:t>
            </a:r>
          </a:p>
          <a:p>
            <a:r>
              <a:rPr lang="en-US" sz="2400" dirty="0"/>
              <a:t>Conclusion: Very thorough.</a:t>
            </a:r>
          </a:p>
        </p:txBody>
      </p:sp>
    </p:spTree>
    <p:extLst>
      <p:ext uri="{BB962C8B-B14F-4D97-AF65-F5344CB8AC3E}">
        <p14:creationId xmlns:p14="http://schemas.microsoft.com/office/powerpoint/2010/main" val="1898674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the rules too general?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26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029962"/>
              </p:ext>
            </p:extLst>
          </p:nvPr>
        </p:nvGraphicFramePr>
        <p:xfrm>
          <a:off x="3019425" y="1833880"/>
          <a:ext cx="6153150" cy="2966720"/>
        </p:xfrm>
        <a:graphic>
          <a:graphicData uri="http://schemas.openxmlformats.org/drawingml/2006/table">
            <a:tbl>
              <a:tblPr firstRow="1" firstCol="1" lastRow="1" bandRow="1">
                <a:tableStyleId>{5C22544A-7EE6-4342-B048-85BDC9FD1C3A}</a:tableStyleId>
              </a:tblPr>
              <a:tblGrid>
                <a:gridCol w="1172896"/>
                <a:gridCol w="952980"/>
                <a:gridCol w="1466123"/>
                <a:gridCol w="1265751"/>
                <a:gridCol w="1295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# Fired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Times Fired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# Correct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</a:t>
                      </a:r>
                      <a:r>
                        <a:rPr lang="en-US" baseline="0" dirty="0" smtClean="0"/>
                        <a:t> Correct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CBIR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SYN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1,567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1,548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98.8%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SYNSEM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2,651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2,431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91.7%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INFER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84.7%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CLEAN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6,492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6,492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11,597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11,345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97.8%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124201" y="1371600"/>
            <a:ext cx="49808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Rule firings on correct parses in test messages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10897" y="5334001"/>
            <a:ext cx="40719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Conclusion: Not too general.</a:t>
            </a:r>
          </a:p>
        </p:txBody>
      </p:sp>
    </p:spTree>
    <p:extLst>
      <p:ext uri="{BB962C8B-B14F-4D97-AF65-F5344CB8AC3E}">
        <p14:creationId xmlns:p14="http://schemas.microsoft.com/office/powerpoint/2010/main" val="38518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Natural Language Understanding requires the use of background knowledge</a:t>
            </a:r>
          </a:p>
          <a:p>
            <a:r>
              <a:rPr lang="en-US" dirty="0" smtClean="0"/>
              <a:t>Background knowledge includes:</a:t>
            </a:r>
          </a:p>
          <a:p>
            <a:pPr lvl="1"/>
            <a:r>
              <a:rPr lang="en-US" dirty="0" smtClean="0"/>
              <a:t>Knowledge of how the language is used</a:t>
            </a:r>
          </a:p>
          <a:p>
            <a:pPr lvl="1"/>
            <a:r>
              <a:rPr lang="en-US" dirty="0" smtClean="0"/>
              <a:t>Knowledge of the world</a:t>
            </a:r>
          </a:p>
          <a:p>
            <a:pPr lvl="1"/>
            <a:r>
              <a:rPr lang="en-US" dirty="0" smtClean="0"/>
              <a:t>Knowledge of the domain</a:t>
            </a:r>
          </a:p>
          <a:p>
            <a:pPr lvl="1"/>
            <a:r>
              <a:rPr lang="en-US" dirty="0" smtClean="0"/>
              <a:t>Knowledge of the axioms of the relations used in the text</a:t>
            </a:r>
          </a:p>
          <a:p>
            <a:r>
              <a:rPr lang="en-US" dirty="0" smtClean="0"/>
              <a:t>Tractor makes use of all of these to identify and represent:</a:t>
            </a:r>
          </a:p>
          <a:p>
            <a:pPr lvl="1"/>
            <a:r>
              <a:rPr lang="en-US" dirty="0" smtClean="0"/>
              <a:t>Entities and events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ttributes of entities and events</a:t>
            </a:r>
          </a:p>
          <a:p>
            <a:pPr lvl="1"/>
            <a:r>
              <a:rPr lang="en-US" dirty="0" smtClean="0"/>
              <a:t>Relations between entities and events</a:t>
            </a:r>
          </a:p>
          <a:p>
            <a:r>
              <a:rPr lang="en-US" dirty="0" smtClean="0"/>
              <a:t>Evaluation shows that Tractor does this identification very well with few mistakes.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510528"/>
            <a:ext cx="3860800" cy="329184"/>
          </a:xfrm>
        </p:spPr>
        <p:txBody>
          <a:bodyPr/>
          <a:lstStyle/>
          <a:p>
            <a:r>
              <a:rPr lang="en-US" dirty="0" smtClean="0"/>
              <a:t>7/8/2015</a:t>
            </a:r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0" y="6528816"/>
            <a:ext cx="5486400" cy="329184"/>
          </a:xfrm>
        </p:spPr>
        <p:txBody>
          <a:bodyPr/>
          <a:lstStyle/>
          <a:p>
            <a:r>
              <a:rPr lang="en-US" dirty="0" smtClean="0"/>
              <a:t>S. C. Shapiro &amp; D. R. Schlegel               Fusion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79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This work has been supported by a Multidisciplinary University </a:t>
            </a:r>
            <a:r>
              <a:rPr lang="en-US" dirty="0" smtClean="0"/>
              <a:t>Research Initiative </a:t>
            </a:r>
            <a:r>
              <a:rPr lang="en-US" dirty="0"/>
              <a:t>(MURI) grant (Number W911NF-09-1-0392) for "Unified Research </a:t>
            </a:r>
            <a:r>
              <a:rPr lang="en-US" dirty="0" smtClean="0"/>
              <a:t>on Network-based </a:t>
            </a:r>
            <a:r>
              <a:rPr lang="en-US" dirty="0"/>
              <a:t>Hard/Soft Information Fusion", issued by the US Army </a:t>
            </a:r>
            <a:r>
              <a:rPr lang="en-US" dirty="0" smtClean="0"/>
              <a:t>Research Office </a:t>
            </a:r>
            <a:r>
              <a:rPr lang="en-US" dirty="0"/>
              <a:t>(ARO) under the program management of Dr. John </a:t>
            </a:r>
            <a:r>
              <a:rPr lang="en-US" dirty="0" err="1"/>
              <a:t>Lavery</a:t>
            </a:r>
            <a:r>
              <a:rPr lang="en-US" dirty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28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510528"/>
            <a:ext cx="3860800" cy="329184"/>
          </a:xfrm>
        </p:spPr>
        <p:txBody>
          <a:bodyPr/>
          <a:lstStyle/>
          <a:p>
            <a:r>
              <a:rPr lang="en-US" dirty="0" smtClean="0"/>
              <a:t>7/8/2015</a:t>
            </a:r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0" y="6528816"/>
            <a:ext cx="5486400" cy="329184"/>
          </a:xfrm>
        </p:spPr>
        <p:txBody>
          <a:bodyPr/>
          <a:lstStyle/>
          <a:p>
            <a:r>
              <a:rPr lang="en-US" dirty="0" smtClean="0"/>
              <a:t>S. C. Shapiro &amp; D. R. Schlegel               Fusion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65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Input:</a:t>
            </a:r>
          </a:p>
          <a:p>
            <a:pPr lvl="1"/>
            <a:r>
              <a:rPr lang="en-US" dirty="0" smtClean="0"/>
              <a:t>Short English intelligence message.</a:t>
            </a:r>
          </a:p>
          <a:p>
            <a:r>
              <a:rPr lang="en-US" dirty="0" smtClean="0"/>
              <a:t>Output:</a:t>
            </a:r>
          </a:p>
          <a:p>
            <a:pPr lvl="1"/>
            <a:r>
              <a:rPr lang="en-US" dirty="0" smtClean="0"/>
              <a:t>Semantic knowledge base (KB)</a:t>
            </a:r>
            <a:br>
              <a:rPr lang="en-US" dirty="0" smtClean="0"/>
            </a:br>
            <a:r>
              <a:rPr lang="en-US" dirty="0" smtClean="0"/>
              <a:t>representing contents of message.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3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510528"/>
            <a:ext cx="3860800" cy="329184"/>
          </a:xfrm>
        </p:spPr>
        <p:txBody>
          <a:bodyPr/>
          <a:lstStyle/>
          <a:p>
            <a:r>
              <a:rPr lang="en-US" dirty="0" smtClean="0"/>
              <a:t>7/8/2015</a:t>
            </a:r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0" y="6528816"/>
            <a:ext cx="5486400" cy="329184"/>
          </a:xfrm>
        </p:spPr>
        <p:txBody>
          <a:bodyPr/>
          <a:lstStyle/>
          <a:p>
            <a:r>
              <a:rPr lang="en-US" dirty="0" smtClean="0"/>
              <a:t>S. C. Shapiro &amp; D. R. Schlegel               Fusion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909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Context: Hard &amp; Soft Information Fusion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Information from multiple</a:t>
            </a:r>
          </a:p>
          <a:p>
            <a:pPr marL="274320" lvl="1" indent="0">
              <a:buNone/>
            </a:pPr>
            <a:r>
              <a:rPr lang="en-US" dirty="0" smtClean="0"/>
              <a:t>Soft information sources</a:t>
            </a:r>
          </a:p>
          <a:p>
            <a:pPr marL="548640" lvl="2" indent="0">
              <a:buNone/>
            </a:pPr>
            <a:r>
              <a:rPr lang="en-US" dirty="0" smtClean="0"/>
              <a:t>English messages</a:t>
            </a:r>
          </a:p>
          <a:p>
            <a:pPr marL="274320" lvl="1" indent="0">
              <a:buNone/>
            </a:pPr>
            <a:r>
              <a:rPr lang="en-US" dirty="0" smtClean="0"/>
              <a:t>Hard information sources</a:t>
            </a:r>
          </a:p>
          <a:p>
            <a:pPr marL="548640" lvl="2" indent="0">
              <a:buNone/>
            </a:pPr>
            <a:r>
              <a:rPr lang="en-US" dirty="0" smtClean="0"/>
              <a:t>RADAR, SONAR, LIDAR, …</a:t>
            </a:r>
          </a:p>
          <a:p>
            <a:pPr marL="0" indent="0">
              <a:buNone/>
            </a:pPr>
            <a:r>
              <a:rPr lang="en-US" dirty="0"/>
              <a:t>a</a:t>
            </a:r>
            <a:r>
              <a:rPr lang="en-US" dirty="0" smtClean="0"/>
              <a:t>re fused for situation assessment.</a:t>
            </a:r>
          </a:p>
          <a:p>
            <a:pPr marL="0" indent="0">
              <a:buNone/>
            </a:pPr>
            <a:r>
              <a:rPr lang="en-US" dirty="0" smtClean="0"/>
              <a:t>=&gt; Requirement:</a:t>
            </a:r>
          </a:p>
          <a:p>
            <a:pPr marL="274320" lvl="1" indent="0">
              <a:buNone/>
            </a:pPr>
            <a:r>
              <a:rPr lang="en-US" dirty="0" smtClean="0"/>
              <a:t>Capture semantic content of each message</a:t>
            </a:r>
            <a:br>
              <a:rPr lang="en-US" dirty="0" smtClean="0"/>
            </a:br>
            <a:r>
              <a:rPr lang="en-US" dirty="0" smtClean="0"/>
              <a:t>as completely and correctly as possible.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4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510528"/>
            <a:ext cx="3860800" cy="329184"/>
          </a:xfrm>
        </p:spPr>
        <p:txBody>
          <a:bodyPr/>
          <a:lstStyle/>
          <a:p>
            <a:r>
              <a:rPr lang="en-US" dirty="0" smtClean="0"/>
              <a:t>7/8/2015</a:t>
            </a:r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0" y="6528816"/>
            <a:ext cx="5486400" cy="329184"/>
          </a:xfrm>
        </p:spPr>
        <p:txBody>
          <a:bodyPr/>
          <a:lstStyle/>
          <a:p>
            <a:r>
              <a:rPr lang="en-US" dirty="0" smtClean="0"/>
              <a:t>S. C. Shapiro &amp; D. R. Schlegel               Fusion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460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Not</a:t>
            </a:r>
            <a:r>
              <a:rPr lang="en-US" dirty="0" smtClean="0"/>
              <a:t>: Information Extraction</a:t>
            </a:r>
          </a:p>
          <a:p>
            <a:pPr marL="274320" lvl="1" indent="0">
              <a:buNone/>
            </a:pPr>
            <a:r>
              <a:rPr lang="en-US" dirty="0" smtClean="0"/>
              <a:t>Look for </a:t>
            </a:r>
            <a:r>
              <a:rPr lang="en-US" dirty="0" err="1" smtClean="0"/>
              <a:t>prespecified</a:t>
            </a:r>
            <a:endParaRPr lang="en-US" dirty="0"/>
          </a:p>
          <a:p>
            <a:pPr marL="548640" lvl="2" indent="0">
              <a:buNone/>
            </a:pPr>
            <a:r>
              <a:rPr lang="en-US" dirty="0" smtClean="0"/>
              <a:t>classes of </a:t>
            </a:r>
          </a:p>
          <a:p>
            <a:pPr marL="822960" lvl="3" indent="0">
              <a:buNone/>
            </a:pPr>
            <a:r>
              <a:rPr lang="en-US" dirty="0" smtClean="0"/>
              <a:t>Entities</a:t>
            </a:r>
          </a:p>
          <a:p>
            <a:pPr marL="822960" lvl="3" indent="0">
              <a:buNone/>
            </a:pPr>
            <a:r>
              <a:rPr lang="en-US" dirty="0" smtClean="0"/>
              <a:t>Events</a:t>
            </a:r>
          </a:p>
          <a:p>
            <a:pPr marL="548640" lvl="2" indent="0">
              <a:buNone/>
            </a:pPr>
            <a:r>
              <a:rPr lang="en-US" dirty="0" smtClean="0"/>
              <a:t>Properties.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chemeClr val="accent5"/>
                </a:solidFill>
              </a:rPr>
              <a:t>Instead</a:t>
            </a:r>
            <a:r>
              <a:rPr lang="en-US" dirty="0" smtClean="0"/>
              <a:t>: Natural Language Understanding</a:t>
            </a:r>
            <a:br>
              <a:rPr lang="en-US" dirty="0" smtClean="0"/>
            </a:br>
            <a:r>
              <a:rPr lang="en-US" dirty="0" smtClean="0"/>
              <a:t>		(Semantic Analysis)</a:t>
            </a:r>
          </a:p>
          <a:p>
            <a:pPr marL="274320" lvl="1" indent="0">
              <a:buNone/>
            </a:pPr>
            <a:r>
              <a:rPr lang="en-US" dirty="0" smtClean="0"/>
              <a:t>Translate</a:t>
            </a:r>
          </a:p>
          <a:p>
            <a:pPr marL="548640" lvl="2" indent="0">
              <a:buNone/>
            </a:pPr>
            <a:r>
              <a:rPr lang="en-US" dirty="0" smtClean="0"/>
              <a:t>Entities, Events, Properties, Relations, …</a:t>
            </a:r>
            <a:br>
              <a:rPr lang="en-US" dirty="0" smtClean="0"/>
            </a:br>
            <a:r>
              <a:rPr lang="en-US" dirty="0" smtClean="0"/>
              <a:t>Expressed in the text</a:t>
            </a:r>
          </a:p>
          <a:p>
            <a:pPr marL="548640" lvl="2" indent="0">
              <a:buNone/>
            </a:pPr>
            <a:r>
              <a:rPr lang="en-US" dirty="0" smtClean="0"/>
              <a:t>Into a formal Knowledge Representation (KR) language</a:t>
            </a:r>
            <a:br>
              <a:rPr lang="en-US" dirty="0" smtClean="0"/>
            </a:br>
            <a:r>
              <a:rPr lang="en-US" dirty="0" smtClean="0"/>
              <a:t>that supports reasoning.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5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510528"/>
            <a:ext cx="3860800" cy="329184"/>
          </a:xfrm>
        </p:spPr>
        <p:txBody>
          <a:bodyPr/>
          <a:lstStyle/>
          <a:p>
            <a:r>
              <a:rPr lang="en-US" dirty="0" smtClean="0"/>
              <a:t>7/8/2015</a:t>
            </a:r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0" y="6528816"/>
            <a:ext cx="5486400" cy="329184"/>
          </a:xfrm>
        </p:spPr>
        <p:txBody>
          <a:bodyPr/>
          <a:lstStyle/>
          <a:p>
            <a:r>
              <a:rPr lang="en-US" dirty="0" smtClean="0"/>
              <a:t>S. C. Shapiro &amp; D. R. Schlegel               Fusion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977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Tractor Architecture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6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371600"/>
            <a:ext cx="11125200" cy="4781078"/>
          </a:xfrm>
          <a:prstGeom prst="rect">
            <a:avLst/>
          </a:prstGeom>
        </p:spPr>
      </p:pic>
      <p:sp>
        <p:nvSpPr>
          <p:cNvPr id="43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510528"/>
            <a:ext cx="3860800" cy="329184"/>
          </a:xfrm>
        </p:spPr>
        <p:txBody>
          <a:bodyPr/>
          <a:lstStyle/>
          <a:p>
            <a:r>
              <a:rPr lang="en-US" dirty="0" smtClean="0"/>
              <a:t>7/8/2015</a:t>
            </a:r>
            <a:endParaRPr lang="en-US" dirty="0"/>
          </a:p>
        </p:txBody>
      </p:sp>
      <p:sp>
        <p:nvSpPr>
          <p:cNvPr id="44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0" y="6528816"/>
            <a:ext cx="5486400" cy="329184"/>
          </a:xfrm>
        </p:spPr>
        <p:txBody>
          <a:bodyPr/>
          <a:lstStyle/>
          <a:p>
            <a:r>
              <a:rPr lang="en-US" dirty="0" smtClean="0"/>
              <a:t>S. C. Shapiro &amp; D. R. Schlegel               Fusion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895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Knowledge for NLU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7</a:t>
            </a:fld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09600" y="1600200"/>
            <a:ext cx="10972800" cy="4876800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Background knowledge includes:</a:t>
            </a:r>
          </a:p>
          <a:p>
            <a:pPr lvl="1"/>
            <a:r>
              <a:rPr lang="en-US" dirty="0" smtClean="0"/>
              <a:t>Knowledge of how the language is used</a:t>
            </a:r>
          </a:p>
          <a:p>
            <a:pPr lvl="1"/>
            <a:r>
              <a:rPr lang="en-US" dirty="0" smtClean="0"/>
              <a:t>Knowledge of the world</a:t>
            </a:r>
          </a:p>
          <a:p>
            <a:pPr lvl="1"/>
            <a:r>
              <a:rPr lang="en-US" dirty="0" smtClean="0"/>
              <a:t>Knowledge of the domain</a:t>
            </a:r>
          </a:p>
          <a:p>
            <a:pPr lvl="1"/>
            <a:r>
              <a:rPr lang="en-US" dirty="0" smtClean="0"/>
              <a:t>Knowledge of the axioms of the relations used in the text</a:t>
            </a:r>
          </a:p>
          <a:p>
            <a:r>
              <a:rPr lang="en-US" dirty="0" smtClean="0"/>
              <a:t>Tractor makes use of all of these to identify and represent:</a:t>
            </a:r>
          </a:p>
          <a:p>
            <a:pPr lvl="1"/>
            <a:r>
              <a:rPr lang="en-US" dirty="0" smtClean="0"/>
              <a:t>Entities and events</a:t>
            </a:r>
          </a:p>
          <a:p>
            <a:pPr lvl="1"/>
            <a:r>
              <a:rPr lang="en-US" dirty="0" smtClean="0"/>
              <a:t>Attributes of entities and events</a:t>
            </a:r>
          </a:p>
          <a:p>
            <a:pPr lvl="1"/>
            <a:r>
              <a:rPr lang="en-US" dirty="0" smtClean="0"/>
              <a:t>Relations between entities and events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510528"/>
            <a:ext cx="3860800" cy="329184"/>
          </a:xfrm>
        </p:spPr>
        <p:txBody>
          <a:bodyPr/>
          <a:lstStyle/>
          <a:p>
            <a:r>
              <a:rPr lang="en-US" dirty="0" smtClean="0"/>
              <a:t>7/8/2015</a:t>
            </a:r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0" y="6528816"/>
            <a:ext cx="5486400" cy="329184"/>
          </a:xfrm>
        </p:spPr>
        <p:txBody>
          <a:bodyPr/>
          <a:lstStyle/>
          <a:p>
            <a:r>
              <a:rPr lang="en-US" dirty="0" smtClean="0"/>
              <a:t>S. C. Shapiro &amp; D. R. Schlegel               Fusion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70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Knowledge in Text Processing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8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1948" y="1524000"/>
            <a:ext cx="7746452" cy="2624137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953000" y="1447800"/>
            <a:ext cx="2514600" cy="1219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09600" y="4419600"/>
            <a:ext cx="9448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List-based background knowledge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138 lists – people, places, job titles, companies, religious groups, etc…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Rule-based background knowledge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Use results from list-based NER + syntactic properties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Allows for identification of NEs not in lists.</a:t>
            </a:r>
            <a:endParaRPr lang="en-US" sz="2000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510528"/>
            <a:ext cx="3860800" cy="329184"/>
          </a:xfrm>
        </p:spPr>
        <p:txBody>
          <a:bodyPr/>
          <a:lstStyle/>
          <a:p>
            <a:r>
              <a:rPr lang="en-US" dirty="0" smtClean="0"/>
              <a:t>7/8/2015</a:t>
            </a:r>
            <a:endParaRPr lang="en-US" dirty="0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0" y="6528816"/>
            <a:ext cx="5486400" cy="329184"/>
          </a:xfrm>
        </p:spPr>
        <p:txBody>
          <a:bodyPr/>
          <a:lstStyle/>
          <a:p>
            <a:r>
              <a:rPr lang="en-US" dirty="0" smtClean="0"/>
              <a:t>S. C. Shapiro &amp; D. R. Schlegel               Fusion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362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Knowledge in </a:t>
            </a:r>
            <a:r>
              <a:rPr lang="en-US" dirty="0" err="1" smtClean="0"/>
              <a:t>Propositionalizing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9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44236" y="3276600"/>
            <a:ext cx="105918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Uses knowledge about formats of dates, times, weights, and heights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Converted into standardized formats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“10/24/2010” -&gt; 20101024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Domain knowledge to process structured portions of messages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Headers containing date/time of message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Messages with pre-defined structures for special purposes, e.g., communication intercepts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7331" y="1524000"/>
            <a:ext cx="9177338" cy="1332600"/>
          </a:xfrm>
          <a:prstGeom prst="rect">
            <a:avLst/>
          </a:prstGeom>
        </p:spPr>
      </p:pic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510528"/>
            <a:ext cx="3860800" cy="329184"/>
          </a:xfrm>
        </p:spPr>
        <p:txBody>
          <a:bodyPr/>
          <a:lstStyle/>
          <a:p>
            <a:r>
              <a:rPr lang="en-US" dirty="0" smtClean="0"/>
              <a:t>7/8/2015</a:t>
            </a:r>
            <a:endParaRPr lang="en-US" dirty="0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0" y="6528816"/>
            <a:ext cx="5486400" cy="329184"/>
          </a:xfrm>
        </p:spPr>
        <p:txBody>
          <a:bodyPr/>
          <a:lstStyle/>
          <a:p>
            <a:r>
              <a:rPr lang="en-US" dirty="0" smtClean="0"/>
              <a:t>S. C. Shapiro &amp; D. R. Schlegel               Fusion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14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20818</TotalTime>
  <Words>2205</Words>
  <Application>Microsoft Office PowerPoint</Application>
  <PresentationFormat>Widescreen</PresentationFormat>
  <Paragraphs>430</Paragraphs>
  <Slides>28</Slides>
  <Notes>2</Notes>
  <HiddenSlides>3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Calibri</vt:lpstr>
      <vt:lpstr>CMSY10</vt:lpstr>
      <vt:lpstr>CMTI10</vt:lpstr>
      <vt:lpstr>NimbusRomNo9L-Regu</vt:lpstr>
      <vt:lpstr>Clarity</vt:lpstr>
      <vt:lpstr>Use of Background Knowledge in Natural Language Understanding for Information Fusion </vt:lpstr>
      <vt:lpstr>Outline</vt:lpstr>
      <vt:lpstr>Tractor</vt:lpstr>
      <vt:lpstr>Context: Hard &amp; Soft Information Fusion</vt:lpstr>
      <vt:lpstr>Approach</vt:lpstr>
      <vt:lpstr>Tractor Architecture</vt:lpstr>
      <vt:lpstr>Background Knowledge for NLU</vt:lpstr>
      <vt:lpstr>Background Knowledge in Text Processing</vt:lpstr>
      <vt:lpstr>Background Knowledge in Propositionalizing</vt:lpstr>
      <vt:lpstr>Background Knowledge in Propositionalizing</vt:lpstr>
      <vt:lpstr>Enhancing the Knowledge Base</vt:lpstr>
      <vt:lpstr>Background Knowledge in Syntax-Semantics Mapping</vt:lpstr>
      <vt:lpstr>Semantic Databases</vt:lpstr>
      <vt:lpstr>General Knowledge</vt:lpstr>
      <vt:lpstr>Understanding Noun-Noun Modification</vt:lpstr>
      <vt:lpstr>Understanding Noun-Noun Modification</vt:lpstr>
      <vt:lpstr>Understanding Noun-Noun Modification</vt:lpstr>
      <vt:lpstr>Understanding Noun-Noun Modification</vt:lpstr>
      <vt:lpstr>Understanding Copulas</vt:lpstr>
      <vt:lpstr>Making Inferences</vt:lpstr>
      <vt:lpstr>Making Inferences</vt:lpstr>
      <vt:lpstr>Evaluation</vt:lpstr>
      <vt:lpstr>Grading Rubric Results</vt:lpstr>
      <vt:lpstr>How General are the rules?</vt:lpstr>
      <vt:lpstr>How thorough are the rules?</vt:lpstr>
      <vt:lpstr>Are the rules too general?</vt:lpstr>
      <vt:lpstr>Conclusions</vt:lpstr>
      <vt:lpstr>Acknowledgments</vt:lpstr>
    </vt:vector>
  </TitlesOfParts>
  <Company>University at Buffalo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Stuart C. Shapiro</dc:creator>
  <cp:lastModifiedBy>UB</cp:lastModifiedBy>
  <cp:revision>182</cp:revision>
  <dcterms:created xsi:type="dcterms:W3CDTF">2013-05-29T19:29:18Z</dcterms:created>
  <dcterms:modified xsi:type="dcterms:W3CDTF">2015-07-07T23:48:59Z</dcterms:modified>
</cp:coreProperties>
</file>