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60" r:id="rId2"/>
  </p:sldMasterIdLst>
  <p:notesMasterIdLst>
    <p:notesMasterId r:id="rId30"/>
  </p:notesMasterIdLst>
  <p:handoutMasterIdLst>
    <p:handoutMasterId r:id="rId31"/>
  </p:handoutMasterIdLst>
  <p:sldIdLst>
    <p:sldId id="296" r:id="rId3"/>
    <p:sldId id="363" r:id="rId4"/>
    <p:sldId id="301" r:id="rId5"/>
    <p:sldId id="298" r:id="rId6"/>
    <p:sldId id="303" r:id="rId7"/>
    <p:sldId id="304" r:id="rId8"/>
    <p:sldId id="306" r:id="rId9"/>
    <p:sldId id="307" r:id="rId10"/>
    <p:sldId id="305" r:id="rId11"/>
    <p:sldId id="302" r:id="rId12"/>
    <p:sldId id="364" r:id="rId13"/>
    <p:sldId id="360" r:id="rId14"/>
    <p:sldId id="338" r:id="rId15"/>
    <p:sldId id="361" r:id="rId16"/>
    <p:sldId id="339" r:id="rId17"/>
    <p:sldId id="340" r:id="rId18"/>
    <p:sldId id="362" r:id="rId19"/>
    <p:sldId id="367" r:id="rId20"/>
    <p:sldId id="335" r:id="rId21"/>
    <p:sldId id="365" r:id="rId22"/>
    <p:sldId id="341" r:id="rId23"/>
    <p:sldId id="342" r:id="rId24"/>
    <p:sldId id="343" r:id="rId25"/>
    <p:sldId id="344" r:id="rId26"/>
    <p:sldId id="347" r:id="rId27"/>
    <p:sldId id="366" r:id="rId28"/>
    <p:sldId id="297" r:id="rId29"/>
  </p:sldIdLst>
  <p:sldSz cx="9144000" cy="6858000" type="screen4x3"/>
  <p:notesSz cx="6985000" cy="9271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4A0A"/>
    <a:srgbClr val="FF9900"/>
    <a:srgbClr val="6699FF"/>
    <a:srgbClr val="FF99CC"/>
    <a:srgbClr val="FFFF00"/>
    <a:srgbClr val="66FF66"/>
    <a:srgbClr val="00CC00"/>
    <a:srgbClr val="FFFFCC"/>
    <a:srgbClr val="FFCC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563" autoAdjust="0"/>
    <p:restoredTop sz="94523" autoAdjust="0"/>
  </p:normalViewPr>
  <p:slideViewPr>
    <p:cSldViewPr snapToGrid="0">
      <p:cViewPr>
        <p:scale>
          <a:sx n="66" d="100"/>
          <a:sy n="66" d="100"/>
        </p:scale>
        <p:origin x="-27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5" d="100"/>
        <a:sy n="85" d="100"/>
      </p:scale>
      <p:origin x="0" y="5028"/>
    </p:cViewPr>
  </p:sorterViewPr>
  <p:notesViewPr>
    <p:cSldViewPr snapToGrid="0">
      <p:cViewPr varScale="1">
        <p:scale>
          <a:sx n="68" d="100"/>
          <a:sy n="68" d="100"/>
        </p:scale>
        <p:origin x="-1884" y="-96"/>
      </p:cViewPr>
      <p:guideLst>
        <p:guide orient="horz" pos="2920"/>
        <p:guide pos="220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defTabSz="928688">
              <a:defRPr sz="1200" b="0"/>
            </a:lvl1pPr>
          </a:lstStyle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 b="0"/>
            </a:lvl1pPr>
          </a:lstStyle>
          <a:p>
            <a:endParaRPr lang="en-US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745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defTabSz="928688">
              <a:defRPr sz="1200" b="0"/>
            </a:lvl1pPr>
          </a:lstStyle>
          <a:p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7638" y="880745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 b="0"/>
            </a:lvl1pPr>
          </a:lstStyle>
          <a:p>
            <a:fld id="{72ABDCDD-3B03-4F4C-A33E-6CFA350008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defTabSz="928688">
              <a:defRPr sz="1200" b="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 b="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3725"/>
            <a:ext cx="5121275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745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defTabSz="928688">
              <a:defRPr sz="1200" b="0"/>
            </a:lvl1pPr>
          </a:lstStyle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7638" y="880745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 b="0"/>
            </a:lvl1pPr>
          </a:lstStyle>
          <a:p>
            <a:fld id="{112E2108-187E-4364-B687-7DF59EBB8EF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E2108-187E-4364-B687-7DF59EBB8EF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E2108-187E-4364-B687-7DF59EBB8EF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4008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BICA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5314"/>
            <a:ext cx="2895600" cy="29028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 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29828"/>
            <a:ext cx="1905000" cy="275771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  <a:p>
            <a:fld id="{9656B7CF-9AAB-47D5-AD16-D9E5566553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BICA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13EB1A75-4B7D-4842-AB31-EB11705584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BICA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47DCC874-9FA4-492D-985C-5747CEE420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12192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768A136-B365-48D7-BB94-91EAAC4679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anchor="t"/>
          <a:lstStyle>
            <a:lvl1pPr algn="ctr">
              <a:defRPr/>
            </a:lvl1pPr>
          </a:lstStyle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 smtClean="0"/>
          </a:p>
          <a:p>
            <a:r>
              <a:rPr lang="en-US" dirty="0" smtClean="0"/>
              <a:t>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5C2FE0E8-D9C3-48CF-A64A-94852C71C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BICA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918D3AC0-E816-4370-991C-41D9C725F1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BICA 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6F7E46F6-0C04-4E8D-BAAD-588806F37E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BICA 2009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19B1D305-F166-4A5E-A860-126B03B44B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BICA 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6071BF57-8D9F-4543-ADB1-69DA691881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 smtClean="0"/>
          </a:p>
          <a:p>
            <a:r>
              <a:rPr lang="en-US" dirty="0" smtClean="0"/>
              <a:t>Shapiro &amp; Bona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F6C91BB4-2B37-46F1-AD8B-C31F8C6B57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BICA 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74978034-AE99-449A-BE91-D5961FCFA2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BICA 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9E5D714C-7839-4550-B393-B929C1CF81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r>
              <a:rPr lang="en-US" smtClean="0"/>
              <a:t>BICA 2009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endParaRPr lang="en-US"/>
          </a:p>
          <a:p>
            <a:fld id="{C05E75CA-BC2B-4EA4-913D-090BE89F59D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 rot="-1154095">
            <a:off x="0" y="152400"/>
            <a:ext cx="1536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chemeClr val="accent2"/>
                </a:solidFill>
                <a:latin typeface="Comic Sans MS" pitchFamily="66" charset="0"/>
              </a:rPr>
              <a:t>cse@buffalo</a:t>
            </a:r>
            <a:endParaRPr lang="en-US" sz="2400" b="0">
              <a:solidFill>
                <a:schemeClr val="accent2"/>
              </a:solidFill>
            </a:endParaRPr>
          </a:p>
        </p:txBody>
      </p:sp>
      <p:pic>
        <p:nvPicPr>
          <p:cNvPr id="1034" name="Picture 10" descr="sblue_sm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382000" y="0"/>
            <a:ext cx="762000" cy="38893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transition/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BICA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E4BD8-17E8-4D61-BA16-636D005143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hapiro@buffalo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jpbona@buffalo.edu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buffalo.edu/snep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740228"/>
            <a:ext cx="8389257" cy="1088571"/>
          </a:xfrm>
        </p:spPr>
        <p:txBody>
          <a:bodyPr/>
          <a:lstStyle/>
          <a:p>
            <a:r>
              <a:rPr lang="en-US" dirty="0" smtClean="0"/>
              <a:t>The GLAIR Cognitive Architecture</a:t>
            </a:r>
            <a:r>
              <a:rPr lang="en-US" dirty="0"/>
              <a:t/>
            </a:r>
            <a:br>
              <a:rPr lang="en-US" dirty="0"/>
            </a:br>
            <a:endParaRPr lang="en-US" sz="3600" dirty="0"/>
          </a:p>
        </p:txBody>
      </p:sp>
      <p:sp>
        <p:nvSpPr>
          <p:cNvPr id="4771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9054" y="2511199"/>
            <a:ext cx="8534400" cy="3454172"/>
          </a:xfrm>
        </p:spPr>
        <p:txBody>
          <a:bodyPr/>
          <a:lstStyle/>
          <a:p>
            <a:r>
              <a:rPr lang="en-US" sz="4000" dirty="0"/>
              <a:t>Stuart C. </a:t>
            </a:r>
            <a:r>
              <a:rPr lang="en-US" sz="4000" dirty="0" smtClean="0"/>
              <a:t>Shapiro and Jonathan P. Bona</a:t>
            </a:r>
            <a:endParaRPr lang="en-US" dirty="0"/>
          </a:p>
          <a:p>
            <a:r>
              <a:rPr lang="en-US" sz="2800" dirty="0"/>
              <a:t>Department of Computer Science &amp; Engineering  </a:t>
            </a:r>
          </a:p>
          <a:p>
            <a:r>
              <a:rPr lang="en-US" sz="2800" dirty="0"/>
              <a:t>Center for Cognitive Science</a:t>
            </a:r>
          </a:p>
          <a:p>
            <a:r>
              <a:rPr lang="en-US" sz="2800" dirty="0" smtClean="0"/>
              <a:t>State </a:t>
            </a:r>
            <a:r>
              <a:rPr lang="en-US" sz="2800" dirty="0"/>
              <a:t>University of New </a:t>
            </a:r>
            <a:r>
              <a:rPr lang="en-US" sz="2800" dirty="0" smtClean="0"/>
              <a:t>York at Buffalo</a:t>
            </a:r>
          </a:p>
          <a:p>
            <a:r>
              <a:rPr lang="en-US" sz="2800" dirty="0" smtClean="0">
                <a:hlinkClick r:id="rId3"/>
              </a:rPr>
              <a:t>shapiro@buffalo.edu</a:t>
            </a:r>
            <a:endParaRPr lang="en-US" sz="2800" dirty="0" smtClean="0"/>
          </a:p>
          <a:p>
            <a:r>
              <a:rPr lang="en-US" sz="2800" dirty="0" smtClean="0">
                <a:hlinkClick r:id="rId4"/>
              </a:rPr>
              <a:t>jpbona@buffalo.edu</a:t>
            </a:r>
            <a:endParaRPr lang="en-US" sz="2800" dirty="0" smtClean="0"/>
          </a:p>
          <a:p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Knowledge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343" y="1132115"/>
            <a:ext cx="8109857" cy="5225142"/>
          </a:xfrm>
        </p:spPr>
        <p:txBody>
          <a:bodyPr/>
          <a:lstStyle/>
          <a:p>
            <a:r>
              <a:rPr lang="en-US" sz="2400" dirty="0" smtClean="0"/>
              <a:t>Implemented in SNePS</a:t>
            </a:r>
          </a:p>
          <a:p>
            <a:r>
              <a:rPr lang="en-US" sz="2400" dirty="0" smtClean="0"/>
              <a:t>Agent’s Beliefs</a:t>
            </a:r>
          </a:p>
          <a:p>
            <a:r>
              <a:rPr lang="en-US" sz="2400" dirty="0" smtClean="0"/>
              <a:t>Representations of conceived of entities</a:t>
            </a:r>
          </a:p>
          <a:p>
            <a:r>
              <a:rPr lang="en-US" sz="2400" dirty="0" smtClean="0"/>
              <a:t>Semantic Memory</a:t>
            </a:r>
          </a:p>
          <a:p>
            <a:r>
              <a:rPr lang="en-US" sz="2400" dirty="0" smtClean="0"/>
              <a:t>Episodic Memory</a:t>
            </a:r>
          </a:p>
          <a:p>
            <a:r>
              <a:rPr lang="en-US" sz="2400" dirty="0" smtClean="0"/>
              <a:t>Quantified &amp; conditional beliefs</a:t>
            </a:r>
          </a:p>
          <a:p>
            <a:r>
              <a:rPr lang="en-US" sz="2400" dirty="0" smtClean="0"/>
              <a:t>Plans for non-primitive acts</a:t>
            </a:r>
          </a:p>
          <a:p>
            <a:r>
              <a:rPr lang="en-US" sz="2400" dirty="0" smtClean="0"/>
              <a:t>Plans to achieve goals</a:t>
            </a:r>
          </a:p>
          <a:p>
            <a:r>
              <a:rPr lang="en-US" sz="2400" dirty="0" smtClean="0"/>
              <a:t>Beliefs re. preconditions &amp; effects of acts</a:t>
            </a:r>
          </a:p>
          <a:p>
            <a:r>
              <a:rPr lang="en-US" sz="2400" dirty="0" smtClean="0"/>
              <a:t>Policies: Conditions for performing acts</a:t>
            </a:r>
          </a:p>
          <a:p>
            <a:r>
              <a:rPr lang="en-US" sz="2400" dirty="0" smtClean="0"/>
              <a:t>Self-knowledge</a:t>
            </a:r>
          </a:p>
          <a:p>
            <a:r>
              <a:rPr lang="en-US" sz="2400" dirty="0" smtClean="0"/>
              <a:t>Meta-knowledge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371770"/>
            <a:ext cx="1905000" cy="333829"/>
          </a:xfrm>
        </p:spPr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44342"/>
            <a:ext cx="2895600" cy="261257"/>
          </a:xfrm>
        </p:spPr>
        <p:txBody>
          <a:bodyPr/>
          <a:lstStyle/>
          <a:p>
            <a:r>
              <a:rPr lang="en-US" smtClean="0"/>
              <a:t> 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02400"/>
            <a:ext cx="1905000" cy="203200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5-Point Star 18"/>
          <p:cNvSpPr/>
          <p:nvPr/>
        </p:nvSpPr>
        <p:spPr bwMode="auto">
          <a:xfrm>
            <a:off x="7997371" y="3686627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Overview</a:t>
            </a:r>
            <a:br>
              <a:rPr lang="en-US" dirty="0" smtClean="0"/>
            </a:b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Integration of Acting and Reasoning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Symbol Grounding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343" y="1752600"/>
            <a:ext cx="8461828" cy="4114800"/>
          </a:xfrm>
        </p:spPr>
        <p:txBody>
          <a:bodyPr/>
          <a:lstStyle/>
          <a:p>
            <a:r>
              <a:rPr lang="en-US" dirty="0" smtClean="0"/>
              <a:t>A KRR system</a:t>
            </a:r>
          </a:p>
          <a:p>
            <a:r>
              <a:rPr lang="en-US" dirty="0" smtClean="0"/>
              <a:t>Every non-atomic expression is simultaneously</a:t>
            </a:r>
          </a:p>
          <a:p>
            <a:pPr lvl="1"/>
            <a:r>
              <a:rPr lang="en-US" dirty="0" smtClean="0"/>
              <a:t>An expression of SNePS logic</a:t>
            </a:r>
          </a:p>
          <a:p>
            <a:pPr lvl="1"/>
            <a:r>
              <a:rPr lang="en-US" dirty="0" smtClean="0"/>
              <a:t>An </a:t>
            </a:r>
            <a:r>
              <a:rPr lang="en-US" dirty="0" err="1" smtClean="0"/>
              <a:t>assertional</a:t>
            </a:r>
            <a:r>
              <a:rPr lang="en-US" dirty="0" smtClean="0"/>
              <a:t> frame</a:t>
            </a:r>
          </a:p>
          <a:p>
            <a:pPr lvl="1"/>
            <a:r>
              <a:rPr lang="en-US" dirty="0" smtClean="0"/>
              <a:t>A propositional graph</a:t>
            </a:r>
          </a:p>
          <a:p>
            <a:r>
              <a:rPr lang="en-US" dirty="0" smtClean="0"/>
              <a:t>Every SNePS expression is a term</a:t>
            </a:r>
          </a:p>
          <a:p>
            <a:pPr lvl="1"/>
            <a:r>
              <a:rPr lang="en-US" dirty="0" smtClean="0"/>
              <a:t>Denoting a mental entity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Ontology of Mental Entities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04686"/>
            <a:ext cx="8167914" cy="4934857"/>
          </a:xfrm>
        </p:spPr>
        <p:txBody>
          <a:bodyPr/>
          <a:lstStyle/>
          <a:p>
            <a:r>
              <a:rPr lang="en-US" dirty="0" smtClean="0"/>
              <a:t>Entity</a:t>
            </a:r>
          </a:p>
          <a:p>
            <a:pPr lvl="1"/>
            <a:r>
              <a:rPr lang="en-US" dirty="0" smtClean="0"/>
              <a:t>Proposition</a:t>
            </a:r>
          </a:p>
          <a:p>
            <a:pPr lvl="2">
              <a:buNone/>
            </a:pPr>
            <a:r>
              <a:rPr lang="en-US" i="1" dirty="0" smtClean="0"/>
              <a:t>Agent can believe it or its negation</a:t>
            </a:r>
          </a:p>
          <a:p>
            <a:pPr lvl="2">
              <a:buNone/>
            </a:pPr>
            <a:r>
              <a:rPr lang="en-US" i="1" dirty="0" smtClean="0"/>
              <a:t>Includes quantified &amp; conditional beliefs</a:t>
            </a:r>
          </a:p>
          <a:p>
            <a:pPr lvl="1"/>
            <a:r>
              <a:rPr lang="en-US" dirty="0" smtClean="0"/>
              <a:t>Act</a:t>
            </a:r>
          </a:p>
          <a:p>
            <a:pPr lvl="2">
              <a:buNone/>
            </a:pPr>
            <a:r>
              <a:rPr lang="en-US" i="1" dirty="0" smtClean="0"/>
              <a:t>Agent can perform it</a:t>
            </a:r>
          </a:p>
          <a:p>
            <a:pPr lvl="1"/>
            <a:r>
              <a:rPr lang="en-US" dirty="0" smtClean="0"/>
              <a:t>Policy</a:t>
            </a:r>
          </a:p>
          <a:p>
            <a:pPr lvl="2">
              <a:buNone/>
            </a:pPr>
            <a:r>
              <a:rPr lang="en-US" i="1" dirty="0" smtClean="0"/>
              <a:t>Condition-act rule agent can adopt</a:t>
            </a:r>
          </a:p>
          <a:p>
            <a:pPr lvl="1"/>
            <a:r>
              <a:rPr lang="en-US" dirty="0" smtClean="0"/>
              <a:t>Thing</a:t>
            </a:r>
          </a:p>
          <a:p>
            <a:pPr lvl="2">
              <a:buNone/>
            </a:pPr>
            <a:r>
              <a:rPr lang="en-US" i="1" dirty="0" smtClean="0"/>
              <a:t>Other entities: individuals, categories, properties, etc.</a:t>
            </a:r>
            <a:endParaRPr lang="en-US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Policies</a:t>
            </a:r>
            <a:br>
              <a:rPr lang="en-US" dirty="0" smtClean="0"/>
            </a:br>
            <a:r>
              <a:rPr lang="en-US" dirty="0" smtClean="0"/>
              <a:t>Reasoning           Acting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Forward Reasoning</a:t>
            </a:r>
          </a:p>
          <a:p>
            <a:pPr lvl="1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whendo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l-GR" dirty="0" smtClean="0">
                <a:solidFill>
                  <a:srgbClr val="0070C0"/>
                </a:solidFill>
              </a:rPr>
              <a:t>φ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</a:p>
          <a:p>
            <a:pPr lvl="1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wheneverdo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l-GR" dirty="0" smtClean="0">
                <a:solidFill>
                  <a:srgbClr val="0070C0"/>
                </a:solidFill>
              </a:rPr>
              <a:t>φ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br>
              <a:rPr lang="en-US" dirty="0" smtClean="0">
                <a:solidFill>
                  <a:srgbClr val="0070C0"/>
                </a:solidFill>
              </a:rPr>
            </a:b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Backward Reasoning</a:t>
            </a:r>
          </a:p>
          <a:p>
            <a:pPr lvl="1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ifdo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l-GR" dirty="0" smtClean="0">
                <a:solidFill>
                  <a:srgbClr val="0070C0"/>
                </a:solidFill>
              </a:rPr>
              <a:t>φ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endParaRPr lang="en-US" dirty="0" smtClean="0"/>
          </a:p>
          <a:p>
            <a:pPr lvl="1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14</a:t>
            </a:fld>
            <a:endParaRPr lang="en-US"/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4426857" y="1132114"/>
            <a:ext cx="1132114" cy="158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DA4A0A"/>
            </a:solidFill>
            <a:prstDash val="solid"/>
            <a:round/>
            <a:headEnd type="arrow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Acts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828" y="1277257"/>
            <a:ext cx="7772400" cy="4891314"/>
          </a:xfrm>
        </p:spPr>
        <p:txBody>
          <a:bodyPr/>
          <a:lstStyle/>
          <a:p>
            <a:r>
              <a:rPr lang="en-US" dirty="0" smtClean="0"/>
              <a:t>External Acts</a:t>
            </a:r>
          </a:p>
          <a:p>
            <a:pPr lvl="1">
              <a:buNone/>
            </a:pPr>
            <a:r>
              <a:rPr lang="en-US" dirty="0" smtClean="0"/>
              <a:t>affect the environment</a:t>
            </a:r>
          </a:p>
          <a:p>
            <a:pPr lvl="1">
              <a:buNone/>
            </a:pPr>
            <a:r>
              <a:rPr lang="en-US" dirty="0" smtClean="0"/>
              <a:t>supplied by agent designer</a:t>
            </a:r>
          </a:p>
          <a:p>
            <a:r>
              <a:rPr lang="en-US" dirty="0" smtClean="0"/>
              <a:t>Mental Acts</a:t>
            </a:r>
          </a:p>
          <a:p>
            <a:pPr lvl="1">
              <a:buNone/>
            </a:pPr>
            <a:r>
              <a:rPr lang="en-US" dirty="0" smtClean="0"/>
              <a:t>affect the knowledge layer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believe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70C0"/>
                </a:solidFill>
              </a:rPr>
              <a:t>disbelieve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adopt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unadopt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Control Acts</a:t>
            </a:r>
          </a:p>
          <a:p>
            <a:pPr lvl="1">
              <a:buNone/>
            </a:pPr>
            <a:r>
              <a:rPr lang="en-US" dirty="0" smtClean="0"/>
              <a:t>sequence, selection, loop, 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400800"/>
            <a:ext cx="1905000" cy="304800"/>
          </a:xfrm>
        </p:spPr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Acts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Primitive Acts</a:t>
            </a:r>
          </a:p>
          <a:p>
            <a:pPr lvl="1">
              <a:buNone/>
            </a:pPr>
            <a:r>
              <a:rPr lang="en-US" dirty="0" smtClean="0"/>
              <a:t>Implemented in </a:t>
            </a:r>
            <a:r>
              <a:rPr lang="en-US" dirty="0" err="1" smtClean="0"/>
              <a:t>PMLa</a:t>
            </a:r>
            <a:endParaRPr lang="en-US" dirty="0" smtClean="0"/>
          </a:p>
          <a:p>
            <a:r>
              <a:rPr lang="en-US" dirty="0" smtClean="0"/>
              <a:t>Composite Acts</a:t>
            </a:r>
          </a:p>
          <a:p>
            <a:pPr lvl="1">
              <a:buNone/>
            </a:pPr>
            <a:r>
              <a:rPr lang="en-US" dirty="0" smtClean="0"/>
              <a:t>Structured by control acts</a:t>
            </a:r>
          </a:p>
          <a:p>
            <a:r>
              <a:rPr lang="en-US" dirty="0" smtClean="0"/>
              <a:t>Defined Acts</a:t>
            </a:r>
          </a:p>
          <a:p>
            <a:pPr lvl="1">
              <a:buNone/>
            </a:pPr>
            <a:r>
              <a:rPr lang="en-US" dirty="0" smtClean="0"/>
              <a:t>Defined by </a:t>
            </a:r>
            <a:r>
              <a:rPr lang="en-US" dirty="0" err="1" smtClean="0">
                <a:solidFill>
                  <a:srgbClr val="0070C0"/>
                </a:solidFill>
              </a:rPr>
              <a:t>ActPlan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en-US" i="1" dirty="0" smtClean="0">
                <a:solidFill>
                  <a:srgbClr val="0070C0"/>
                </a:solidFill>
              </a:rPr>
              <a:t>, p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r>
              <a:rPr lang="en-US" dirty="0" smtClean="0"/>
              <a:t> belief</a:t>
            </a: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Acting           Reasoning</a:t>
            </a:r>
            <a:br>
              <a:rPr lang="en-US" dirty="0" smtClean="0"/>
            </a:br>
            <a:r>
              <a:rPr lang="en-US" dirty="0" smtClean="0"/>
              <a:t>Control 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snif</a:t>
            </a:r>
            <a:r>
              <a:rPr lang="en-US" dirty="0" smtClean="0">
                <a:solidFill>
                  <a:srgbClr val="0070C0"/>
                </a:solidFill>
              </a:rPr>
              <a:t>({if(</a:t>
            </a:r>
            <a:r>
              <a:rPr lang="el-GR" dirty="0" smtClean="0">
                <a:solidFill>
                  <a:srgbClr val="0070C0"/>
                </a:solidFill>
              </a:rPr>
              <a:t>φ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), …, if(</a:t>
            </a:r>
            <a:r>
              <a:rPr lang="el-GR" dirty="0" smtClean="0">
                <a:solidFill>
                  <a:srgbClr val="0070C0"/>
                </a:solidFill>
              </a:rPr>
              <a:t>φ</a:t>
            </a:r>
            <a:r>
              <a:rPr lang="en-US" baseline="-25000" dirty="0" smtClean="0">
                <a:solidFill>
                  <a:srgbClr val="0070C0"/>
                </a:solidFill>
              </a:rPr>
              <a:t>n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en-US" baseline="-25000" dirty="0" smtClean="0">
                <a:solidFill>
                  <a:srgbClr val="0070C0"/>
                </a:solidFill>
              </a:rPr>
              <a:t>n</a:t>
            </a:r>
            <a:r>
              <a:rPr lang="en-US" dirty="0" smtClean="0">
                <a:solidFill>
                  <a:srgbClr val="0070C0"/>
                </a:solidFill>
              </a:rPr>
              <a:t>), [else(</a:t>
            </a:r>
            <a:r>
              <a:rPr lang="el-GR" dirty="0" smtClean="0">
                <a:solidFill>
                  <a:srgbClr val="0070C0"/>
                </a:solidFill>
              </a:rPr>
              <a:t>δ</a:t>
            </a:r>
            <a:r>
              <a:rPr lang="en-US" dirty="0" smtClean="0">
                <a:solidFill>
                  <a:srgbClr val="0070C0"/>
                </a:solidFill>
              </a:rPr>
              <a:t>)]})</a:t>
            </a:r>
          </a:p>
          <a:p>
            <a:pPr lvl="1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sniterate</a:t>
            </a:r>
            <a:r>
              <a:rPr lang="en-US" dirty="0" smtClean="0">
                <a:solidFill>
                  <a:srgbClr val="0070C0"/>
                </a:solidFill>
              </a:rPr>
              <a:t>({if(</a:t>
            </a:r>
            <a:r>
              <a:rPr lang="el-GR" dirty="0" smtClean="0">
                <a:solidFill>
                  <a:srgbClr val="0070C0"/>
                </a:solidFill>
              </a:rPr>
              <a:t>φ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), …, if(</a:t>
            </a:r>
            <a:r>
              <a:rPr lang="el-GR" dirty="0" smtClean="0">
                <a:solidFill>
                  <a:srgbClr val="0070C0"/>
                </a:solidFill>
              </a:rPr>
              <a:t>φ</a:t>
            </a:r>
            <a:r>
              <a:rPr lang="en-US" baseline="-25000" dirty="0" smtClean="0">
                <a:solidFill>
                  <a:srgbClr val="0070C0"/>
                </a:solidFill>
              </a:rPr>
              <a:t>n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en-US" baseline="-25000" dirty="0" smtClean="0">
                <a:solidFill>
                  <a:srgbClr val="0070C0"/>
                </a:solidFill>
              </a:rPr>
              <a:t>n</a:t>
            </a:r>
            <a:r>
              <a:rPr lang="en-US" dirty="0" smtClean="0">
                <a:solidFill>
                  <a:srgbClr val="0070C0"/>
                </a:solidFill>
              </a:rPr>
              <a:t>), [else(</a:t>
            </a:r>
            <a:r>
              <a:rPr lang="el-GR" dirty="0" smtClean="0">
                <a:solidFill>
                  <a:srgbClr val="0070C0"/>
                </a:solidFill>
              </a:rPr>
              <a:t>δ</a:t>
            </a:r>
            <a:r>
              <a:rPr lang="en-US" dirty="0" smtClean="0">
                <a:solidFill>
                  <a:srgbClr val="0070C0"/>
                </a:solidFill>
              </a:rPr>
              <a:t>)]})</a:t>
            </a:r>
          </a:p>
          <a:p>
            <a:pPr lvl="1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withsome</a:t>
            </a:r>
            <a:r>
              <a:rPr lang="en-US" dirty="0" smtClean="0">
                <a:solidFill>
                  <a:srgbClr val="0070C0"/>
                </a:solidFill>
              </a:rPr>
              <a:t>(x, </a:t>
            </a:r>
            <a:r>
              <a:rPr lang="el-GR" dirty="0" smtClean="0">
                <a:solidFill>
                  <a:srgbClr val="0070C0"/>
                </a:solidFill>
              </a:rPr>
              <a:t>φ</a:t>
            </a:r>
            <a:r>
              <a:rPr lang="en-US" dirty="0" smtClean="0">
                <a:solidFill>
                  <a:srgbClr val="0070C0"/>
                </a:solidFill>
              </a:rPr>
              <a:t>(x), 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en-US" dirty="0" smtClean="0">
                <a:solidFill>
                  <a:srgbClr val="0070C0"/>
                </a:solidFill>
              </a:rPr>
              <a:t>(x), [</a:t>
            </a:r>
            <a:r>
              <a:rPr lang="el-GR" dirty="0" smtClean="0">
                <a:solidFill>
                  <a:srgbClr val="0070C0"/>
                </a:solidFill>
              </a:rPr>
              <a:t>δ</a:t>
            </a:r>
            <a:r>
              <a:rPr lang="en-US" dirty="0" smtClean="0">
                <a:solidFill>
                  <a:srgbClr val="0070C0"/>
                </a:solidFill>
              </a:rPr>
              <a:t>])</a:t>
            </a:r>
          </a:p>
          <a:p>
            <a:pPr lvl="1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withall(x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l-GR" dirty="0" smtClean="0">
                <a:solidFill>
                  <a:srgbClr val="0070C0"/>
                </a:solidFill>
              </a:rPr>
              <a:t>φ</a:t>
            </a:r>
            <a:r>
              <a:rPr lang="en-US" dirty="0" smtClean="0">
                <a:solidFill>
                  <a:srgbClr val="0070C0"/>
                </a:solidFill>
              </a:rPr>
              <a:t>(x), 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en-US" dirty="0" smtClean="0">
                <a:solidFill>
                  <a:srgbClr val="0070C0"/>
                </a:solidFill>
              </a:rPr>
              <a:t>(x), [</a:t>
            </a:r>
            <a:r>
              <a:rPr lang="el-GR" dirty="0" smtClean="0">
                <a:solidFill>
                  <a:srgbClr val="0070C0"/>
                </a:solidFill>
              </a:rPr>
              <a:t>δ</a:t>
            </a:r>
            <a:r>
              <a:rPr lang="en-US" dirty="0" smtClean="0">
                <a:solidFill>
                  <a:srgbClr val="0070C0"/>
                </a:solidFill>
              </a:rPr>
              <a:t>])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17</a:t>
            </a:fld>
            <a:endParaRPr lang="en-US"/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3454401" y="522515"/>
            <a:ext cx="1132114" cy="158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DA4A0A"/>
            </a:solidFill>
            <a:prstDash val="solid"/>
            <a:round/>
            <a:headEnd type="arrow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33356"/>
            <a:ext cx="7772400" cy="4114800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GoalPlan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l-GR" dirty="0" smtClean="0">
                <a:solidFill>
                  <a:srgbClr val="0070C0"/>
                </a:solidFill>
              </a:rPr>
              <a:t>φ</a:t>
            </a:r>
            <a:r>
              <a:rPr lang="en-US" i="1" dirty="0" smtClean="0">
                <a:solidFill>
                  <a:srgbClr val="0070C0"/>
                </a:solidFill>
              </a:rPr>
              <a:t>, </a:t>
            </a:r>
            <a:r>
              <a:rPr lang="en-US" i="1" dirty="0" err="1" smtClean="0">
                <a:solidFill>
                  <a:srgbClr val="0070C0"/>
                </a:solidFill>
              </a:rPr>
              <a:t>p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achieve(</a:t>
            </a:r>
            <a:r>
              <a:rPr lang="el-GR" dirty="0" smtClean="0">
                <a:solidFill>
                  <a:srgbClr val="0070C0"/>
                </a:solidFill>
              </a:rPr>
              <a:t>φ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4486" y="6487886"/>
            <a:ext cx="1905000" cy="370114"/>
          </a:xfrm>
        </p:spPr>
        <p:txBody>
          <a:bodyPr/>
          <a:lstStyle/>
          <a:p>
            <a:r>
              <a:rPr lang="en-US" dirty="0" smtClean="0"/>
              <a:t> Shapiro &amp; Bona</a:t>
            </a:r>
            <a:endParaRPr lang="en-US" dirty="0"/>
          </a:p>
        </p:txBody>
      </p:sp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>
          <a:xfrm>
            <a:off x="624114" y="0"/>
            <a:ext cx="7772400" cy="1143000"/>
          </a:xfrm>
        </p:spPr>
        <p:txBody>
          <a:bodyPr/>
          <a:lstStyle/>
          <a:p>
            <a:r>
              <a:rPr lang="en-US" dirty="0" smtClean="0"/>
              <a:t>Behavior Cycle</a:t>
            </a:r>
            <a:endParaRPr lang="en-US" dirty="0"/>
          </a:p>
        </p:txBody>
      </p:sp>
      <p:sp>
        <p:nvSpPr>
          <p:cNvPr id="239619" name="Rectangle 3"/>
          <p:cNvSpPr>
            <a:spLocks noChangeArrowheads="1"/>
          </p:cNvSpPr>
          <p:nvPr/>
        </p:nvSpPr>
        <p:spPr bwMode="auto">
          <a:xfrm>
            <a:off x="990600" y="1219200"/>
            <a:ext cx="7772400" cy="9144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39620" name="Text Box 4"/>
          <p:cNvSpPr txBox="1">
            <a:spLocks noChangeArrowheads="1"/>
          </p:cNvSpPr>
          <p:nvPr/>
        </p:nvSpPr>
        <p:spPr bwMode="auto">
          <a:xfrm>
            <a:off x="1223416" y="1295400"/>
            <a:ext cx="385554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English</a:t>
            </a:r>
          </a:p>
          <a:p>
            <a:pPr algn="ctr"/>
            <a:r>
              <a:rPr lang="en-US" dirty="0">
                <a:solidFill>
                  <a:srgbClr val="FFFF00"/>
                </a:solidFill>
              </a:rPr>
              <a:t>(Statement, Question, Command)</a:t>
            </a:r>
          </a:p>
        </p:txBody>
      </p:sp>
      <p:sp>
        <p:nvSpPr>
          <p:cNvPr id="239621" name="Text Box 5"/>
          <p:cNvSpPr txBox="1">
            <a:spLocks noChangeArrowheads="1"/>
          </p:cNvSpPr>
          <p:nvPr/>
        </p:nvSpPr>
        <p:spPr bwMode="auto">
          <a:xfrm>
            <a:off x="5366657" y="1465943"/>
            <a:ext cx="3200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rgbClr val="003399"/>
                </a:solidFill>
              </a:rPr>
              <a:t>(Current) Set of </a:t>
            </a:r>
            <a:r>
              <a:rPr lang="en-US" dirty="0" smtClean="0">
                <a:solidFill>
                  <a:srgbClr val="003399"/>
                </a:solidFill>
              </a:rPr>
              <a:t>Beliefs</a:t>
            </a:r>
            <a:endParaRPr lang="en-US" dirty="0">
              <a:solidFill>
                <a:srgbClr val="003399"/>
              </a:solidFill>
            </a:endParaRPr>
          </a:p>
        </p:txBody>
      </p:sp>
      <p:sp>
        <p:nvSpPr>
          <p:cNvPr id="239622" name="Rectangle 6"/>
          <p:cNvSpPr>
            <a:spLocks noChangeArrowheads="1"/>
          </p:cNvSpPr>
          <p:nvPr/>
        </p:nvSpPr>
        <p:spPr bwMode="auto">
          <a:xfrm>
            <a:off x="1143000" y="3200400"/>
            <a:ext cx="6934200" cy="12954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39623" name="Text Box 7"/>
          <p:cNvSpPr txBox="1">
            <a:spLocks noChangeArrowheads="1"/>
          </p:cNvSpPr>
          <p:nvPr/>
        </p:nvSpPr>
        <p:spPr bwMode="auto">
          <a:xfrm>
            <a:off x="6248860" y="3577771"/>
            <a:ext cx="170110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003399"/>
                </a:solidFill>
              </a:rPr>
              <a:t>(Updated) Set</a:t>
            </a:r>
          </a:p>
          <a:p>
            <a:pPr algn="ctr"/>
            <a:r>
              <a:rPr lang="en-US" dirty="0">
                <a:solidFill>
                  <a:srgbClr val="003399"/>
                </a:solidFill>
              </a:rPr>
              <a:t>of </a:t>
            </a:r>
            <a:r>
              <a:rPr lang="en-US" dirty="0" smtClean="0">
                <a:solidFill>
                  <a:srgbClr val="003399"/>
                </a:solidFill>
              </a:rPr>
              <a:t>Beliefs</a:t>
            </a:r>
            <a:endParaRPr lang="en-US" dirty="0">
              <a:solidFill>
                <a:srgbClr val="003399"/>
              </a:solidFill>
            </a:endParaRPr>
          </a:p>
        </p:txBody>
      </p:sp>
      <p:sp>
        <p:nvSpPr>
          <p:cNvPr id="239624" name="Text Box 8"/>
          <p:cNvSpPr txBox="1">
            <a:spLocks noChangeArrowheads="1"/>
          </p:cNvSpPr>
          <p:nvPr/>
        </p:nvSpPr>
        <p:spPr bwMode="auto">
          <a:xfrm>
            <a:off x="4946369" y="3715657"/>
            <a:ext cx="10102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03399"/>
                </a:solidFill>
              </a:rPr>
              <a:t>Actions</a:t>
            </a:r>
            <a:endParaRPr lang="en-US" dirty="0">
              <a:solidFill>
                <a:srgbClr val="003399"/>
              </a:solidFill>
            </a:endParaRPr>
          </a:p>
        </p:txBody>
      </p:sp>
      <p:sp>
        <p:nvSpPr>
          <p:cNvPr id="239625" name="Text Box 9"/>
          <p:cNvSpPr txBox="1">
            <a:spLocks noChangeArrowheads="1"/>
          </p:cNvSpPr>
          <p:nvPr/>
        </p:nvSpPr>
        <p:spPr bwMode="auto">
          <a:xfrm>
            <a:off x="1269588" y="3715657"/>
            <a:ext cx="15295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003399"/>
                </a:solidFill>
              </a:rPr>
              <a:t>(New Belief</a:t>
            </a:r>
            <a:r>
              <a:rPr lang="en-US" dirty="0" smtClean="0">
                <a:solidFill>
                  <a:srgbClr val="003399"/>
                </a:solidFill>
              </a:rPr>
              <a:t>)</a:t>
            </a:r>
            <a:endParaRPr lang="en-US" dirty="0">
              <a:solidFill>
                <a:srgbClr val="003399"/>
              </a:solidFill>
            </a:endParaRPr>
          </a:p>
        </p:txBody>
      </p:sp>
      <p:sp>
        <p:nvSpPr>
          <p:cNvPr id="239626" name="Rectangle 10"/>
          <p:cNvSpPr>
            <a:spLocks noChangeArrowheads="1"/>
          </p:cNvSpPr>
          <p:nvPr/>
        </p:nvSpPr>
        <p:spPr bwMode="auto">
          <a:xfrm>
            <a:off x="1066800" y="5029200"/>
            <a:ext cx="6934200" cy="12954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39627" name="Text Box 11"/>
          <p:cNvSpPr txBox="1">
            <a:spLocks noChangeArrowheads="1"/>
          </p:cNvSpPr>
          <p:nvPr/>
        </p:nvSpPr>
        <p:spPr bwMode="auto">
          <a:xfrm>
            <a:off x="1143000" y="51816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English sentence expressing</a:t>
            </a:r>
          </a:p>
          <a:p>
            <a:pPr algn="ctr"/>
            <a:r>
              <a:rPr lang="en-US" dirty="0">
                <a:solidFill>
                  <a:srgbClr val="FFFF00"/>
                </a:solidFill>
              </a:rPr>
              <a:t>new belief     answering question     reporting actions</a:t>
            </a:r>
          </a:p>
        </p:txBody>
      </p:sp>
      <p:sp>
        <p:nvSpPr>
          <p:cNvPr id="239628" name="Text Box 12"/>
          <p:cNvSpPr txBox="1">
            <a:spLocks noChangeArrowheads="1"/>
          </p:cNvSpPr>
          <p:nvPr/>
        </p:nvSpPr>
        <p:spPr bwMode="auto">
          <a:xfrm>
            <a:off x="3273066" y="3715657"/>
            <a:ext cx="10262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03399"/>
                </a:solidFill>
              </a:rPr>
              <a:t>Answer</a:t>
            </a:r>
            <a:endParaRPr lang="en-US" dirty="0">
              <a:solidFill>
                <a:srgbClr val="003399"/>
              </a:solidFill>
            </a:endParaRPr>
          </a:p>
        </p:txBody>
      </p:sp>
      <p:sp>
        <p:nvSpPr>
          <p:cNvPr id="239629" name="Line 13"/>
          <p:cNvSpPr>
            <a:spLocks noChangeShapeType="1"/>
          </p:cNvSpPr>
          <p:nvPr/>
        </p:nvSpPr>
        <p:spPr bwMode="auto">
          <a:xfrm>
            <a:off x="4419600" y="2133600"/>
            <a:ext cx="0" cy="1066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30" name="Line 14"/>
          <p:cNvSpPr>
            <a:spLocks noChangeShapeType="1"/>
          </p:cNvSpPr>
          <p:nvPr/>
        </p:nvSpPr>
        <p:spPr bwMode="auto">
          <a:xfrm>
            <a:off x="4419600" y="449580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31" name="Text Box 15"/>
          <p:cNvSpPr txBox="1">
            <a:spLocks noChangeArrowheads="1"/>
          </p:cNvSpPr>
          <p:nvPr/>
        </p:nvSpPr>
        <p:spPr bwMode="auto">
          <a:xfrm>
            <a:off x="2710542" y="2438400"/>
            <a:ext cx="15028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NL Analysis</a:t>
            </a:r>
            <a:endParaRPr lang="en-US" dirty="0"/>
          </a:p>
        </p:txBody>
      </p:sp>
      <p:sp>
        <p:nvSpPr>
          <p:cNvPr id="239632" name="Text Box 16"/>
          <p:cNvSpPr txBox="1">
            <a:spLocks noChangeArrowheads="1"/>
          </p:cNvSpPr>
          <p:nvPr/>
        </p:nvSpPr>
        <p:spPr bwMode="auto">
          <a:xfrm>
            <a:off x="2347686" y="4553857"/>
            <a:ext cx="182960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NL Generation</a:t>
            </a:r>
            <a:endParaRPr lang="en-US" dirty="0"/>
          </a:p>
        </p:txBody>
      </p:sp>
      <p:sp>
        <p:nvSpPr>
          <p:cNvPr id="239633" name="Text Box 17"/>
          <p:cNvSpPr txBox="1">
            <a:spLocks noChangeArrowheads="1"/>
          </p:cNvSpPr>
          <p:nvPr/>
        </p:nvSpPr>
        <p:spPr bwMode="auto">
          <a:xfrm>
            <a:off x="5715000" y="2144485"/>
            <a:ext cx="29130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Reasoning</a:t>
            </a:r>
          </a:p>
          <a:p>
            <a:r>
              <a:rPr lang="en-US" dirty="0"/>
              <a:t>Clarification Dialogue</a:t>
            </a:r>
          </a:p>
          <a:p>
            <a:r>
              <a:rPr lang="en-US" dirty="0"/>
              <a:t>Looking in World</a:t>
            </a:r>
          </a:p>
        </p:txBody>
      </p:sp>
      <p:sp>
        <p:nvSpPr>
          <p:cNvPr id="239634" name="Text Box 18"/>
          <p:cNvSpPr txBox="1">
            <a:spLocks noChangeArrowheads="1"/>
          </p:cNvSpPr>
          <p:nvPr/>
        </p:nvSpPr>
        <p:spPr bwMode="auto">
          <a:xfrm>
            <a:off x="6172200" y="4495800"/>
            <a:ext cx="1470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Reasoning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66486" y="6560456"/>
            <a:ext cx="1905000" cy="297543"/>
          </a:xfrm>
        </p:spPr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Overview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Integration of Acting and Reasoning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Symbol Grounding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Overview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Integration of Acting and Reasoning</a:t>
            </a:r>
            <a:br>
              <a:rPr lang="en-US" dirty="0" smtClean="0"/>
            </a:b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Symbol Grounding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585027" y="6389913"/>
            <a:ext cx="1770743" cy="326572"/>
          </a:xfrm>
        </p:spPr>
        <p:txBody>
          <a:bodyPr/>
          <a:lstStyle/>
          <a:p>
            <a:r>
              <a:rPr lang="en-US" dirty="0" smtClean="0"/>
              <a:t> Shapiro &amp; Bona</a:t>
            </a:r>
            <a:endParaRPr lang="en-US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619125"/>
            <a:ext cx="7772400" cy="838200"/>
          </a:xfrm>
        </p:spPr>
        <p:txBody>
          <a:bodyPr/>
          <a:lstStyle/>
          <a:p>
            <a:r>
              <a:rPr lang="en-US"/>
              <a:t>Entities, Terms, Symbols, Objects</a:t>
            </a:r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8013" y="2403475"/>
            <a:ext cx="7977187" cy="3082925"/>
          </a:xfrm>
        </p:spPr>
        <p:txBody>
          <a:bodyPr/>
          <a:lstStyle/>
          <a:p>
            <a:r>
              <a:rPr lang="en-US" sz="2800" dirty="0" smtClean="0"/>
              <a:t>Agent’s </a:t>
            </a:r>
            <a:r>
              <a:rPr lang="en-US" sz="2800" dirty="0"/>
              <a:t>mental entity:  </a:t>
            </a:r>
            <a:r>
              <a:rPr lang="en-US" sz="2800" dirty="0">
                <a:solidFill>
                  <a:srgbClr val="FF0000"/>
                </a:solidFill>
              </a:rPr>
              <a:t>a person named Stu</a:t>
            </a:r>
          </a:p>
          <a:p>
            <a:endParaRPr lang="en-US" sz="2800" dirty="0"/>
          </a:p>
          <a:p>
            <a:r>
              <a:rPr lang="en-US" sz="2800" dirty="0"/>
              <a:t>SNePS term:  </a:t>
            </a:r>
            <a:r>
              <a:rPr lang="en-US" sz="2800" dirty="0">
                <a:solidFill>
                  <a:srgbClr val="0070C0"/>
                </a:solidFill>
                <a:latin typeface="Arial" charset="0"/>
              </a:rPr>
              <a:t>B4</a:t>
            </a:r>
          </a:p>
          <a:p>
            <a:endParaRPr lang="en-US" sz="2800" dirty="0">
              <a:solidFill>
                <a:srgbClr val="B3FFF1"/>
              </a:solidFill>
            </a:endParaRPr>
          </a:p>
          <a:p>
            <a:r>
              <a:rPr lang="en-US" sz="2800" dirty="0"/>
              <a:t>Object in world:</a:t>
            </a:r>
          </a:p>
        </p:txBody>
      </p:sp>
      <p:pic>
        <p:nvPicPr>
          <p:cNvPr id="295942" name="Picture 6" descr="Stu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709988" y="4308475"/>
            <a:ext cx="800100" cy="1457325"/>
          </a:xfrm>
          <a:noFill/>
          <a:ln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24599"/>
            <a:ext cx="1905000" cy="457200"/>
          </a:xfrm>
        </p:spPr>
        <p:txBody>
          <a:bodyPr/>
          <a:lstStyle/>
          <a:p>
            <a:fld id="{3768A136-B365-48D7-BB94-91EAAC4679A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7" name="Date Placeholder 19"/>
          <p:cNvSpPr txBox="1">
            <a:spLocks/>
          </p:cNvSpPr>
          <p:nvPr/>
        </p:nvSpPr>
        <p:spPr bwMode="auto">
          <a:xfrm>
            <a:off x="366486" y="6404428"/>
            <a:ext cx="1905000" cy="297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BICA 2009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617686" y="6400799"/>
            <a:ext cx="1905000" cy="304801"/>
          </a:xfrm>
        </p:spPr>
        <p:txBody>
          <a:bodyPr/>
          <a:lstStyle/>
          <a:p>
            <a:r>
              <a:rPr lang="en-US" dirty="0" smtClean="0"/>
              <a:t> Shapiro &amp; Bona</a:t>
            </a:r>
            <a:endParaRPr lang="en-US" dirty="0"/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Alignment</a:t>
            </a:r>
          </a:p>
        </p:txBody>
      </p:sp>
      <p:sp>
        <p:nvSpPr>
          <p:cNvPr id="268293" name="Text Box 5"/>
          <p:cNvSpPr txBox="1">
            <a:spLocks noChangeArrowheads="1"/>
          </p:cNvSpPr>
          <p:nvPr/>
        </p:nvSpPr>
        <p:spPr bwMode="auto">
          <a:xfrm>
            <a:off x="365125" y="1390650"/>
            <a:ext cx="210987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B0F0"/>
                </a:solidFill>
              </a:rPr>
              <a:t>Mind (KL)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268294" name="Text Box 6"/>
          <p:cNvSpPr txBox="1">
            <a:spLocks noChangeArrowheads="1"/>
          </p:cNvSpPr>
          <p:nvPr/>
        </p:nvSpPr>
        <p:spPr bwMode="auto">
          <a:xfrm>
            <a:off x="414338" y="3133725"/>
            <a:ext cx="31511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8996E"/>
                </a:solidFill>
              </a:rPr>
              <a:t>Body (PML/SAL)</a:t>
            </a:r>
          </a:p>
        </p:txBody>
      </p:sp>
      <p:sp>
        <p:nvSpPr>
          <p:cNvPr id="268295" name="Text Box 7"/>
          <p:cNvSpPr txBox="1">
            <a:spLocks noChangeArrowheads="1"/>
          </p:cNvSpPr>
          <p:nvPr/>
        </p:nvSpPr>
        <p:spPr bwMode="auto">
          <a:xfrm>
            <a:off x="388938" y="5121275"/>
            <a:ext cx="1222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3300"/>
                </a:solidFill>
              </a:rPr>
              <a:t>World</a:t>
            </a:r>
          </a:p>
        </p:txBody>
      </p:sp>
      <p:sp>
        <p:nvSpPr>
          <p:cNvPr id="268296" name="Line 8"/>
          <p:cNvSpPr>
            <a:spLocks noChangeShapeType="1"/>
          </p:cNvSpPr>
          <p:nvPr/>
        </p:nvSpPr>
        <p:spPr bwMode="auto">
          <a:xfrm>
            <a:off x="404813" y="2606675"/>
            <a:ext cx="8364537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8297" name="Line 9"/>
          <p:cNvSpPr>
            <a:spLocks noChangeShapeType="1"/>
          </p:cNvSpPr>
          <p:nvPr/>
        </p:nvSpPr>
        <p:spPr bwMode="auto">
          <a:xfrm>
            <a:off x="404813" y="4389438"/>
            <a:ext cx="8364537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8298" name="Text Box 10"/>
          <p:cNvSpPr txBox="1">
            <a:spLocks noChangeArrowheads="1"/>
          </p:cNvSpPr>
          <p:nvPr/>
        </p:nvSpPr>
        <p:spPr bwMode="auto">
          <a:xfrm>
            <a:off x="5368925" y="1452563"/>
            <a:ext cx="170091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B0F0"/>
                </a:solidFill>
              </a:rPr>
              <a:t>KL term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268299" name="Text Box 11"/>
          <p:cNvSpPr txBox="1">
            <a:spLocks noChangeArrowheads="1"/>
          </p:cNvSpPr>
          <p:nvPr/>
        </p:nvSpPr>
        <p:spPr bwMode="auto">
          <a:xfrm>
            <a:off x="4984750" y="3095625"/>
            <a:ext cx="2543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8996E"/>
                </a:solidFill>
              </a:rPr>
              <a:t>PML structure</a:t>
            </a:r>
          </a:p>
        </p:txBody>
      </p:sp>
      <p:sp>
        <p:nvSpPr>
          <p:cNvPr id="268300" name="Text Box 12"/>
          <p:cNvSpPr txBox="1">
            <a:spLocks noChangeArrowheads="1"/>
          </p:cNvSpPr>
          <p:nvPr/>
        </p:nvSpPr>
        <p:spPr bwMode="auto">
          <a:xfrm>
            <a:off x="2271713" y="5121275"/>
            <a:ext cx="3503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3300"/>
                </a:solidFill>
              </a:rPr>
              <a:t>Object/Phenomenon</a:t>
            </a:r>
          </a:p>
        </p:txBody>
      </p:sp>
      <p:sp>
        <p:nvSpPr>
          <p:cNvPr id="268301" name="Line 13"/>
          <p:cNvSpPr>
            <a:spLocks noChangeShapeType="1"/>
          </p:cNvSpPr>
          <p:nvPr/>
        </p:nvSpPr>
        <p:spPr bwMode="auto">
          <a:xfrm>
            <a:off x="6256338" y="1989138"/>
            <a:ext cx="0" cy="1198562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8302" name="Line 14"/>
          <p:cNvSpPr>
            <a:spLocks noChangeShapeType="1"/>
          </p:cNvSpPr>
          <p:nvPr/>
        </p:nvSpPr>
        <p:spPr bwMode="auto">
          <a:xfrm flipH="1">
            <a:off x="3657600" y="3649663"/>
            <a:ext cx="2598738" cy="1517650"/>
          </a:xfrm>
          <a:prstGeom prst="line">
            <a:avLst/>
          </a:prstGeom>
          <a:noFill/>
          <a:ln w="57150">
            <a:pattFill prst="pct25">
              <a:fgClr>
                <a:srgbClr val="F8996E"/>
              </a:fgClr>
              <a:bgClr>
                <a:srgbClr val="FF0000"/>
              </a:bgClr>
            </a:patt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8303" name="Text Box 15"/>
          <p:cNvSpPr txBox="1">
            <a:spLocks noChangeArrowheads="1"/>
          </p:cNvSpPr>
          <p:nvPr/>
        </p:nvSpPr>
        <p:spPr bwMode="auto">
          <a:xfrm>
            <a:off x="6777038" y="5121275"/>
            <a:ext cx="12906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3300"/>
                </a:solidFill>
              </a:rPr>
              <a:t>Action</a:t>
            </a:r>
          </a:p>
        </p:txBody>
      </p:sp>
      <p:sp>
        <p:nvSpPr>
          <p:cNvPr id="268304" name="Line 16"/>
          <p:cNvSpPr>
            <a:spLocks noChangeShapeType="1"/>
          </p:cNvSpPr>
          <p:nvPr/>
        </p:nvSpPr>
        <p:spPr bwMode="auto">
          <a:xfrm>
            <a:off x="6278563" y="3684588"/>
            <a:ext cx="1162050" cy="1506537"/>
          </a:xfrm>
          <a:prstGeom prst="line">
            <a:avLst/>
          </a:prstGeom>
          <a:noFill/>
          <a:ln w="57150">
            <a:pattFill prst="pct25">
              <a:fgClr>
                <a:srgbClr val="F8996E"/>
              </a:fgClr>
              <a:bgClr>
                <a:srgbClr val="FF0000"/>
              </a:bgClr>
            </a:patt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>
          <a:xfrm>
            <a:off x="337457" y="6400799"/>
            <a:ext cx="1905000" cy="304801"/>
          </a:xfrm>
        </p:spPr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1905000" cy="304800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Deictic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For being situated in the world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</a:rPr>
              <a:t>PML registers </a:t>
            </a:r>
            <a:r>
              <a:rPr lang="en-US" dirty="0" smtClean="0"/>
              <a:t>hold </a:t>
            </a:r>
            <a:r>
              <a:rPr lang="en-US" dirty="0" smtClean="0">
                <a:solidFill>
                  <a:srgbClr val="00B0F0"/>
                </a:solidFill>
              </a:rPr>
              <a:t>KL terms</a:t>
            </a:r>
          </a:p>
          <a:p>
            <a:pPr lvl="1">
              <a:buNone/>
            </a:pPr>
            <a:r>
              <a:rPr lang="en-US" dirty="0" smtClean="0">
                <a:solidFill>
                  <a:srgbClr val="FFC000"/>
                </a:solidFill>
              </a:rPr>
              <a:t>I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term denoting agent</a:t>
            </a:r>
          </a:p>
          <a:p>
            <a:pPr lvl="1">
              <a:buNone/>
            </a:pPr>
            <a:r>
              <a:rPr lang="en-US" dirty="0" smtClean="0">
                <a:solidFill>
                  <a:srgbClr val="FFC000"/>
                </a:solidFill>
              </a:rPr>
              <a:t>YOU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term denoting dialogue partner</a:t>
            </a:r>
          </a:p>
          <a:p>
            <a:pPr lvl="1">
              <a:buNone/>
            </a:pPr>
            <a:r>
              <a:rPr lang="en-US" dirty="0" smtClean="0">
                <a:solidFill>
                  <a:srgbClr val="FFC000"/>
                </a:solidFill>
              </a:rPr>
              <a:t>NOW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term denoting current time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Modality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743" y="1752600"/>
            <a:ext cx="8577943" cy="4114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For privileged first-person knowledge 			of what agent is doing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</a:rPr>
              <a:t>Register for each modality </a:t>
            </a:r>
            <a:r>
              <a:rPr lang="en-US" dirty="0" smtClean="0"/>
              <a:t>holds</a:t>
            </a: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KL term denoting act modality is engaged 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114" y="0"/>
            <a:ext cx="7772400" cy="1143000"/>
          </a:xfrm>
        </p:spPr>
        <p:txBody>
          <a:bodyPr/>
          <a:lstStyle/>
          <a:p>
            <a:r>
              <a:rPr lang="en-US" dirty="0" smtClean="0"/>
              <a:t>Building Episodic Memory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 smtClean="0"/>
          </a:p>
          <a:p>
            <a:fld id="{5C2FE0E8-D9C3-48CF-A64A-94852C71CE39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7" name="Line 34"/>
          <p:cNvSpPr>
            <a:spLocks noChangeShapeType="1"/>
          </p:cNvSpPr>
          <p:nvPr/>
        </p:nvSpPr>
        <p:spPr bwMode="auto">
          <a:xfrm>
            <a:off x="338591" y="4528004"/>
            <a:ext cx="82454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88345" y="884464"/>
            <a:ext cx="55303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KL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6239" y="5793469"/>
            <a:ext cx="8572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>
                <a:solidFill>
                  <a:srgbClr val="F8996E"/>
                </a:solidFill>
              </a:rPr>
              <a:t>PML</a:t>
            </a:r>
          </a:p>
        </p:txBody>
      </p:sp>
      <p:sp>
        <p:nvSpPr>
          <p:cNvPr id="10" name="Oval 12" descr="Granite"/>
          <p:cNvSpPr>
            <a:spLocks noChangeArrowheads="1"/>
          </p:cNvSpPr>
          <p:nvPr/>
        </p:nvSpPr>
        <p:spPr bwMode="auto">
          <a:xfrm>
            <a:off x="574900" y="2135867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smtClean="0">
                <a:solidFill>
                  <a:schemeClr val="bg2"/>
                </a:solidFill>
              </a:rPr>
              <a:t>e1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238850" y="4869059"/>
            <a:ext cx="255198" cy="400110"/>
          </a:xfrm>
          <a:prstGeom prst="rect">
            <a:avLst/>
          </a:prstGeom>
          <a:ln w="28575"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8996E"/>
                </a:solidFill>
                <a:latin typeface="Arial" charset="0"/>
              </a:rPr>
              <a:t>I</a:t>
            </a:r>
            <a:endParaRPr lang="en-US" dirty="0"/>
          </a:p>
        </p:txBody>
      </p:sp>
      <p:sp>
        <p:nvSpPr>
          <p:cNvPr id="13" name="Oval 12" descr="Granite"/>
          <p:cNvSpPr>
            <a:spLocks noChangeArrowheads="1"/>
          </p:cNvSpPr>
          <p:nvPr/>
        </p:nvSpPr>
        <p:spPr bwMode="auto">
          <a:xfrm>
            <a:off x="364444" y="3576409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smtClean="0">
                <a:solidFill>
                  <a:schemeClr val="bg2"/>
                </a:solidFill>
              </a:rPr>
              <a:t>a1</a:t>
            </a:r>
            <a:endParaRPr lang="en-US" dirty="0"/>
          </a:p>
        </p:txBody>
      </p:sp>
      <p:sp>
        <p:nvSpPr>
          <p:cNvPr id="14" name="Oval 12" descr="Granite"/>
          <p:cNvSpPr>
            <a:spLocks noChangeArrowheads="1"/>
          </p:cNvSpPr>
          <p:nvPr/>
        </p:nvSpPr>
        <p:spPr bwMode="auto">
          <a:xfrm>
            <a:off x="4631646" y="3518352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smtClean="0">
                <a:solidFill>
                  <a:schemeClr val="bg2"/>
                </a:solidFill>
              </a:rPr>
              <a:t>b</a:t>
            </a:r>
            <a:r>
              <a:rPr lang="en-US" sz="3200" b="1" dirty="0" smtClean="0">
                <a:solidFill>
                  <a:schemeClr val="bg2"/>
                </a:solidFill>
              </a:rPr>
              <a:t>1</a:t>
            </a:r>
            <a:endParaRPr lang="en-US" dirty="0"/>
          </a:p>
        </p:txBody>
      </p:sp>
      <p:sp>
        <p:nvSpPr>
          <p:cNvPr id="15" name="Oval 28"/>
          <p:cNvSpPr>
            <a:spLocks noChangeArrowheads="1"/>
          </p:cNvSpPr>
          <p:nvPr/>
        </p:nvSpPr>
        <p:spPr bwMode="auto">
          <a:xfrm>
            <a:off x="1743528" y="1050018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bg2"/>
                </a:solidFill>
              </a:rPr>
              <a:t>!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6" name="Oval 12" descr="Granite"/>
          <p:cNvSpPr>
            <a:spLocks noChangeArrowheads="1"/>
          </p:cNvSpPr>
          <p:nvPr/>
        </p:nvSpPr>
        <p:spPr bwMode="auto">
          <a:xfrm>
            <a:off x="3194731" y="2135867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chemeClr val="bg2"/>
                </a:solidFill>
              </a:rPr>
              <a:t>t1</a:t>
            </a:r>
            <a:endParaRPr lang="en-US" dirty="0"/>
          </a:p>
        </p:txBody>
      </p:sp>
      <p:sp>
        <p:nvSpPr>
          <p:cNvPr id="17" name="Oval 12" descr="Granite"/>
          <p:cNvSpPr>
            <a:spLocks noChangeArrowheads="1"/>
          </p:cNvSpPr>
          <p:nvPr/>
        </p:nvSpPr>
        <p:spPr bwMode="auto">
          <a:xfrm>
            <a:off x="8086044" y="2135867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smtClean="0">
                <a:solidFill>
                  <a:schemeClr val="bg2"/>
                </a:solidFill>
              </a:rPr>
              <a:t>e2</a:t>
            </a:r>
            <a:endParaRPr lang="en-US" dirty="0"/>
          </a:p>
        </p:txBody>
      </p:sp>
      <p:sp>
        <p:nvSpPr>
          <p:cNvPr id="18" name="Oval 17" descr="Granite"/>
          <p:cNvSpPr>
            <a:spLocks noChangeArrowheads="1"/>
          </p:cNvSpPr>
          <p:nvPr/>
        </p:nvSpPr>
        <p:spPr bwMode="auto">
          <a:xfrm>
            <a:off x="7890102" y="3576409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smtClean="0">
                <a:solidFill>
                  <a:schemeClr val="bg2"/>
                </a:solidFill>
              </a:rPr>
              <a:t>a2</a:t>
            </a:r>
            <a:endParaRPr lang="en-US" dirty="0"/>
          </a:p>
        </p:txBody>
      </p:sp>
      <p:sp>
        <p:nvSpPr>
          <p:cNvPr id="19" name="Oval 28"/>
          <p:cNvSpPr>
            <a:spLocks noChangeArrowheads="1"/>
          </p:cNvSpPr>
          <p:nvPr/>
        </p:nvSpPr>
        <p:spPr bwMode="auto">
          <a:xfrm>
            <a:off x="7367814" y="1035504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bg2"/>
                </a:solidFill>
              </a:rPr>
              <a:t>!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20" name="Oval 12" descr="Granite"/>
          <p:cNvSpPr>
            <a:spLocks noChangeArrowheads="1"/>
          </p:cNvSpPr>
          <p:nvPr/>
        </p:nvSpPr>
        <p:spPr bwMode="auto">
          <a:xfrm>
            <a:off x="6017759" y="2150382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bg2"/>
                </a:solidFill>
              </a:rPr>
              <a:t>t2</a:t>
            </a:r>
            <a:endParaRPr lang="en-US" dirty="0"/>
          </a:p>
        </p:txBody>
      </p:sp>
      <p:sp>
        <p:nvSpPr>
          <p:cNvPr id="21" name="Oval 28"/>
          <p:cNvSpPr>
            <a:spLocks noChangeArrowheads="1"/>
          </p:cNvSpPr>
          <p:nvPr/>
        </p:nvSpPr>
        <p:spPr bwMode="auto">
          <a:xfrm>
            <a:off x="4552042" y="846818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bg2"/>
                </a:solidFill>
              </a:rPr>
              <a:t>!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3877809" y="5545593"/>
            <a:ext cx="839334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b="1" dirty="0">
                <a:solidFill>
                  <a:srgbClr val="F8996E"/>
                </a:solidFill>
                <a:latin typeface="Arial" charset="0"/>
              </a:rPr>
              <a:t>NOW</a:t>
            </a: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253093" y="5102452"/>
            <a:ext cx="1125764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b="1" dirty="0">
                <a:solidFill>
                  <a:srgbClr val="F8996E"/>
                </a:solidFill>
                <a:latin typeface="Arial" charset="0"/>
              </a:rPr>
              <a:t>COUNT</a:t>
            </a: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1882321" y="5189537"/>
            <a:ext cx="3667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>
                <a:solidFill>
                  <a:srgbClr val="F8996E"/>
                </a:solidFill>
                <a:latin typeface="Arial" charset="0"/>
              </a:rPr>
              <a:t>n</a:t>
            </a: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2532742" y="5931808"/>
            <a:ext cx="8239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 err="1">
                <a:solidFill>
                  <a:srgbClr val="F8996E"/>
                </a:solidFill>
                <a:latin typeface="Arial" charset="0"/>
              </a:rPr>
              <a:t>hom</a:t>
            </a:r>
            <a:endParaRPr lang="en-US" b="1" dirty="0">
              <a:solidFill>
                <a:srgbClr val="F8996E"/>
              </a:solidFill>
              <a:latin typeface="Arial" charset="0"/>
            </a:endParaRP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1817686" y="5737452"/>
            <a:ext cx="3508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>
                <a:solidFill>
                  <a:srgbClr val="F8996E"/>
                </a:solidFill>
                <a:latin typeface="Arial" charset="0"/>
              </a:rPr>
              <a:t>0</a:t>
            </a:r>
          </a:p>
        </p:txBody>
      </p:sp>
      <p:sp>
        <p:nvSpPr>
          <p:cNvPr id="27" name="Oval 17" descr="Granite"/>
          <p:cNvSpPr>
            <a:spLocks noChangeArrowheads="1"/>
          </p:cNvSpPr>
          <p:nvPr/>
        </p:nvSpPr>
        <p:spPr bwMode="auto">
          <a:xfrm>
            <a:off x="2900589" y="3558949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chemeClr val="bg2"/>
                </a:solidFill>
              </a:rPr>
              <a:t>q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15" idx="3"/>
            <a:endCxn id="10" idx="7"/>
          </p:cNvCxnSpPr>
          <p:nvPr/>
        </p:nvCxnSpPr>
        <p:spPr bwMode="auto">
          <a:xfrm rot="5400000">
            <a:off x="1201657" y="1593995"/>
            <a:ext cx="600915" cy="68369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15" idx="5"/>
            <a:endCxn id="16" idx="1"/>
          </p:cNvCxnSpPr>
          <p:nvPr/>
        </p:nvCxnSpPr>
        <p:spPr bwMode="auto">
          <a:xfrm rot="16200000" flipH="1">
            <a:off x="2511572" y="1452707"/>
            <a:ext cx="600915" cy="9662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 rot="5400000">
            <a:off x="377144" y="3079296"/>
            <a:ext cx="754742" cy="21045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10" idx="5"/>
            <a:endCxn id="14" idx="1"/>
          </p:cNvCxnSpPr>
          <p:nvPr/>
        </p:nvCxnSpPr>
        <p:spPr bwMode="auto">
          <a:xfrm rot="16200000" flipH="1">
            <a:off x="2497398" y="1384103"/>
            <a:ext cx="897551" cy="357181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21" idx="3"/>
            <a:endCxn id="16" idx="7"/>
          </p:cNvCxnSpPr>
          <p:nvPr/>
        </p:nvCxnSpPr>
        <p:spPr bwMode="auto">
          <a:xfrm rot="5400000">
            <a:off x="3814230" y="1398054"/>
            <a:ext cx="804115" cy="87237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21" idx="5"/>
            <a:endCxn id="20" idx="1"/>
          </p:cNvCxnSpPr>
          <p:nvPr/>
        </p:nvCxnSpPr>
        <p:spPr bwMode="auto">
          <a:xfrm rot="16200000" flipH="1">
            <a:off x="5218485" y="1351108"/>
            <a:ext cx="818630" cy="98078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>
            <a:stCxn id="19" idx="3"/>
            <a:endCxn id="20" idx="7"/>
          </p:cNvCxnSpPr>
          <p:nvPr/>
        </p:nvCxnSpPr>
        <p:spPr bwMode="auto">
          <a:xfrm rot="5400000">
            <a:off x="6720715" y="1503283"/>
            <a:ext cx="629944" cy="86512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>
            <a:stCxn id="19" idx="5"/>
            <a:endCxn id="17" idx="1"/>
          </p:cNvCxnSpPr>
          <p:nvPr/>
        </p:nvCxnSpPr>
        <p:spPr bwMode="auto">
          <a:xfrm rot="16200000" flipH="1">
            <a:off x="7762115" y="1811937"/>
            <a:ext cx="615429" cy="2332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>
            <a:stCxn id="17" idx="3"/>
            <a:endCxn id="14" idx="7"/>
          </p:cNvCxnSpPr>
          <p:nvPr/>
        </p:nvCxnSpPr>
        <p:spPr bwMode="auto">
          <a:xfrm rot="5400000">
            <a:off x="6252970" y="1685277"/>
            <a:ext cx="897551" cy="29694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>
            <a:stCxn id="17" idx="4"/>
            <a:endCxn id="18" idx="0"/>
          </p:cNvCxnSpPr>
          <p:nvPr/>
        </p:nvCxnSpPr>
        <p:spPr bwMode="auto">
          <a:xfrm rot="5400000">
            <a:off x="7953602" y="3101067"/>
            <a:ext cx="754742" cy="19594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3" name="Oval 28"/>
          <p:cNvSpPr>
            <a:spLocks noChangeArrowheads="1"/>
          </p:cNvSpPr>
          <p:nvPr/>
        </p:nvSpPr>
        <p:spPr bwMode="auto">
          <a:xfrm>
            <a:off x="1199242" y="3161846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bg2"/>
                </a:solidFill>
              </a:rPr>
              <a:t>!</a:t>
            </a:r>
            <a:endParaRPr lang="en-US" dirty="0">
              <a:solidFill>
                <a:schemeClr val="bg2"/>
              </a:solidFill>
            </a:endParaRPr>
          </a:p>
        </p:txBody>
      </p:sp>
      <p:cxnSp>
        <p:nvCxnSpPr>
          <p:cNvPr id="65" name="Straight Arrow Connector 64"/>
          <p:cNvCxnSpPr>
            <a:stCxn id="63" idx="7"/>
            <a:endCxn id="16" idx="3"/>
          </p:cNvCxnSpPr>
          <p:nvPr/>
        </p:nvCxnSpPr>
        <p:spPr bwMode="auto">
          <a:xfrm rot="5400000" flipH="1" flipV="1">
            <a:off x="2269364" y="2236480"/>
            <a:ext cx="541045" cy="15105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63" idx="5"/>
            <a:endCxn id="27" idx="2"/>
          </p:cNvCxnSpPr>
          <p:nvPr/>
        </p:nvCxnSpPr>
        <p:spPr bwMode="auto">
          <a:xfrm rot="16200000" flipH="1">
            <a:off x="2265281" y="3266541"/>
            <a:ext cx="154636" cy="11159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11" idx="0"/>
            <a:endCxn id="14" idx="4"/>
          </p:cNvCxnSpPr>
          <p:nvPr/>
        </p:nvCxnSpPr>
        <p:spPr bwMode="auto">
          <a:xfrm rot="5400000" flipH="1" flipV="1">
            <a:off x="4338044" y="4232558"/>
            <a:ext cx="664907" cy="60809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74" name="Straight Arrow Connector 73"/>
          <p:cNvCxnSpPr>
            <a:stCxn id="22" idx="0"/>
            <a:endCxn id="16" idx="4"/>
          </p:cNvCxnSpPr>
          <p:nvPr/>
        </p:nvCxnSpPr>
        <p:spPr bwMode="auto">
          <a:xfrm rot="16200000" flipV="1">
            <a:off x="2555591" y="3803707"/>
            <a:ext cx="2723926" cy="75984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22" idx="0"/>
            <a:endCxn id="20" idx="4"/>
          </p:cNvCxnSpPr>
          <p:nvPr/>
        </p:nvCxnSpPr>
        <p:spPr bwMode="auto">
          <a:xfrm rot="5400000" flipH="1" flipV="1">
            <a:off x="3974362" y="3159297"/>
            <a:ext cx="2709411" cy="206318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/>
          <p:cNvCxnSpPr>
            <a:stCxn id="23" idx="3"/>
            <a:endCxn id="24" idx="1"/>
          </p:cNvCxnSpPr>
          <p:nvPr/>
        </p:nvCxnSpPr>
        <p:spPr bwMode="auto">
          <a:xfrm>
            <a:off x="1378857" y="5301225"/>
            <a:ext cx="503464" cy="11532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86" name="Straight Arrow Connector 85"/>
          <p:cNvCxnSpPr>
            <a:stCxn id="23" idx="3"/>
            <a:endCxn id="26" idx="1"/>
          </p:cNvCxnSpPr>
          <p:nvPr/>
        </p:nvCxnSpPr>
        <p:spPr bwMode="auto">
          <a:xfrm>
            <a:off x="1378857" y="5301225"/>
            <a:ext cx="438829" cy="66324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88" name="Straight Arrow Connector 87"/>
          <p:cNvCxnSpPr>
            <a:stCxn id="24" idx="3"/>
            <a:endCxn id="25" idx="0"/>
          </p:cNvCxnSpPr>
          <p:nvPr/>
        </p:nvCxnSpPr>
        <p:spPr bwMode="auto">
          <a:xfrm>
            <a:off x="2249034" y="5416550"/>
            <a:ext cx="695665" cy="51525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sp>
        <p:nvSpPr>
          <p:cNvPr id="95" name="Text Box 23"/>
          <p:cNvSpPr txBox="1">
            <a:spLocks noChangeArrowheads="1"/>
          </p:cNvSpPr>
          <p:nvPr/>
        </p:nvSpPr>
        <p:spPr bwMode="auto">
          <a:xfrm>
            <a:off x="3435803" y="1482953"/>
            <a:ext cx="8773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before</a:t>
            </a:r>
          </a:p>
        </p:txBody>
      </p:sp>
      <p:sp>
        <p:nvSpPr>
          <p:cNvPr id="96" name="Text Box 24"/>
          <p:cNvSpPr txBox="1">
            <a:spLocks noChangeArrowheads="1"/>
          </p:cNvSpPr>
          <p:nvPr/>
        </p:nvSpPr>
        <p:spPr bwMode="auto">
          <a:xfrm>
            <a:off x="5542643" y="1453924"/>
            <a:ext cx="7104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after</a:t>
            </a:r>
          </a:p>
        </p:txBody>
      </p:sp>
      <p:sp>
        <p:nvSpPr>
          <p:cNvPr id="97" name="Rectangle 96"/>
          <p:cNvSpPr/>
          <p:nvPr/>
        </p:nvSpPr>
        <p:spPr bwMode="auto">
          <a:xfrm>
            <a:off x="304800" y="5138057"/>
            <a:ext cx="1001486" cy="333829"/>
          </a:xfrm>
          <a:prstGeom prst="rect">
            <a:avLst/>
          </a:prstGeom>
          <a:noFill/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3831772" y="5558971"/>
            <a:ext cx="856343" cy="362857"/>
          </a:xfrm>
          <a:prstGeom prst="rect">
            <a:avLst/>
          </a:prstGeom>
          <a:noFill/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0" name="Line 13"/>
          <p:cNvSpPr>
            <a:spLocks noChangeShapeType="1"/>
          </p:cNvSpPr>
          <p:nvPr/>
        </p:nvSpPr>
        <p:spPr bwMode="auto">
          <a:xfrm flipH="1">
            <a:off x="3004457" y="4238172"/>
            <a:ext cx="217714" cy="1770742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Text Box 23"/>
          <p:cNvSpPr txBox="1">
            <a:spLocks noChangeArrowheads="1"/>
          </p:cNvSpPr>
          <p:nvPr/>
        </p:nvSpPr>
        <p:spPr bwMode="auto">
          <a:xfrm>
            <a:off x="685346" y="1562781"/>
            <a:ext cx="7681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event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2" name="Text Box 23"/>
          <p:cNvSpPr txBox="1">
            <a:spLocks noChangeArrowheads="1"/>
          </p:cNvSpPr>
          <p:nvPr/>
        </p:nvSpPr>
        <p:spPr bwMode="auto">
          <a:xfrm>
            <a:off x="8109403" y="1642609"/>
            <a:ext cx="7681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event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3" name="Text Box 23"/>
          <p:cNvSpPr txBox="1">
            <a:spLocks noChangeArrowheads="1"/>
          </p:cNvSpPr>
          <p:nvPr/>
        </p:nvSpPr>
        <p:spPr bwMode="auto">
          <a:xfrm>
            <a:off x="2637518" y="1526496"/>
            <a:ext cx="6671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time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4" name="Text Box 23"/>
          <p:cNvSpPr txBox="1">
            <a:spLocks noChangeArrowheads="1"/>
          </p:cNvSpPr>
          <p:nvPr/>
        </p:nvSpPr>
        <p:spPr bwMode="auto">
          <a:xfrm>
            <a:off x="1861004" y="3159354"/>
            <a:ext cx="6671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time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5" name="Text Box 23"/>
          <p:cNvSpPr txBox="1">
            <a:spLocks noChangeArrowheads="1"/>
          </p:cNvSpPr>
          <p:nvPr/>
        </p:nvSpPr>
        <p:spPr bwMode="auto">
          <a:xfrm>
            <a:off x="7006318" y="1802268"/>
            <a:ext cx="6671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time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6" name="Text Box 23"/>
          <p:cNvSpPr txBox="1">
            <a:spLocks noChangeArrowheads="1"/>
          </p:cNvSpPr>
          <p:nvPr/>
        </p:nvSpPr>
        <p:spPr bwMode="auto">
          <a:xfrm>
            <a:off x="300719" y="2890839"/>
            <a:ext cx="5116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act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7" name="Text Box 23"/>
          <p:cNvSpPr txBox="1">
            <a:spLocks noChangeArrowheads="1"/>
          </p:cNvSpPr>
          <p:nvPr/>
        </p:nvSpPr>
        <p:spPr bwMode="auto">
          <a:xfrm>
            <a:off x="8290833" y="3014210"/>
            <a:ext cx="5116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act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8" name="Text Box 23"/>
          <p:cNvSpPr txBox="1">
            <a:spLocks noChangeArrowheads="1"/>
          </p:cNvSpPr>
          <p:nvPr/>
        </p:nvSpPr>
        <p:spPr bwMode="auto">
          <a:xfrm>
            <a:off x="1382033" y="2477182"/>
            <a:ext cx="7825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agent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9" name="Text Box 23"/>
          <p:cNvSpPr txBox="1">
            <a:spLocks noChangeArrowheads="1"/>
          </p:cNvSpPr>
          <p:nvPr/>
        </p:nvSpPr>
        <p:spPr bwMode="auto">
          <a:xfrm>
            <a:off x="6788604" y="3021468"/>
            <a:ext cx="7825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agent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10" name="Text Box 23"/>
          <p:cNvSpPr txBox="1">
            <a:spLocks noChangeArrowheads="1"/>
          </p:cNvSpPr>
          <p:nvPr/>
        </p:nvSpPr>
        <p:spPr bwMode="auto">
          <a:xfrm>
            <a:off x="1570719" y="3783468"/>
            <a:ext cx="113845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duration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16" name="Rectangle 3"/>
          <p:cNvSpPr>
            <a:spLocks noChangeArrowheads="1"/>
          </p:cNvSpPr>
          <p:nvPr/>
        </p:nvSpPr>
        <p:spPr bwMode="auto">
          <a:xfrm>
            <a:off x="3885066" y="5988279"/>
            <a:ext cx="715962" cy="397545"/>
          </a:xfrm>
          <a:prstGeom prst="rect">
            <a:avLst/>
          </a:prstGeom>
          <a:noFill/>
          <a:ln w="28575">
            <a:solidFill>
              <a:srgbClr val="FFC000"/>
            </a:solidFill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b="1" dirty="0" smtClean="0">
                <a:solidFill>
                  <a:srgbClr val="F8996E"/>
                </a:solidFill>
                <a:latin typeface="Arial" charset="0"/>
              </a:rPr>
              <a:t>ACT</a:t>
            </a:r>
            <a:endParaRPr lang="en-US" b="1" dirty="0">
              <a:solidFill>
                <a:srgbClr val="F8996E"/>
              </a:solidFill>
              <a:latin typeface="Arial" charset="0"/>
            </a:endParaRPr>
          </a:p>
        </p:txBody>
      </p:sp>
      <p:cxnSp>
        <p:nvCxnSpPr>
          <p:cNvPr id="118" name="Straight Arrow Connector 117"/>
          <p:cNvCxnSpPr>
            <a:stCxn id="116" idx="1"/>
            <a:endCxn id="13" idx="5"/>
          </p:cNvCxnSpPr>
          <p:nvPr/>
        </p:nvCxnSpPr>
        <p:spPr bwMode="auto">
          <a:xfrm rot="10800000">
            <a:off x="949812" y="4161776"/>
            <a:ext cx="2935255" cy="202527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121" name="Straight Arrow Connector 120"/>
          <p:cNvCxnSpPr>
            <a:stCxn id="116" idx="3"/>
            <a:endCxn id="18" idx="2"/>
          </p:cNvCxnSpPr>
          <p:nvPr/>
        </p:nvCxnSpPr>
        <p:spPr bwMode="auto">
          <a:xfrm flipV="1">
            <a:off x="4601028" y="3919309"/>
            <a:ext cx="3289074" cy="226774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4" grpId="0"/>
      <p:bldP spid="25" grpId="0" autoUpdateAnimBg="0"/>
      <p:bldP spid="25" grpId="1"/>
      <p:bldP spid="26" grpId="0"/>
      <p:bldP spid="27" grpId="0" animBg="1"/>
      <p:bldP spid="63" grpId="0" animBg="1"/>
      <p:bldP spid="95" grpId="0"/>
      <p:bldP spid="96" grpId="0"/>
      <p:bldP spid="100" grpId="0" animBg="1"/>
      <p:bldP spid="102" grpId="0"/>
      <p:bldP spid="104" grpId="0"/>
      <p:bldP spid="105" grpId="0"/>
      <p:bldP spid="107" grpId="0"/>
      <p:bldP spid="109" grpId="0"/>
      <p:bldP spid="1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57" y="1651000"/>
            <a:ext cx="7772400" cy="1143000"/>
          </a:xfrm>
        </p:spPr>
        <p:txBody>
          <a:bodyPr/>
          <a:lstStyle/>
          <a:p>
            <a:r>
              <a:rPr lang="en-US" dirty="0" smtClean="0"/>
              <a:t>For More Details</a:t>
            </a:r>
            <a:br>
              <a:rPr lang="en-US" dirty="0" smtClean="0"/>
            </a:br>
            <a:r>
              <a:rPr lang="en-US" dirty="0" smtClean="0"/>
              <a:t>See the Paper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429828"/>
            <a:ext cx="1905000" cy="275771"/>
          </a:xfrm>
        </p:spPr>
        <p:txBody>
          <a:bodyPr/>
          <a:lstStyle/>
          <a:p>
            <a:r>
              <a:rPr lang="en-US" dirty="0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</p:spPr>
        <p:txBody>
          <a:bodyPr/>
          <a:lstStyle/>
          <a:p>
            <a:r>
              <a:rPr lang="en-US" dirty="0" smtClean="0"/>
              <a:t>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29828"/>
            <a:ext cx="1905000" cy="275771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  <a:p>
            <a:fld id="{23B99198-9109-45F5-AF01-A3FA1B1F60EF}" type="slidenum">
              <a:rPr lang="en-US"/>
              <a:pPr/>
              <a:t>27</a:t>
            </a:fld>
            <a:endParaRPr lang="en-US" dirty="0"/>
          </a:p>
        </p:txBody>
      </p:sp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>
          <a:xfrm>
            <a:off x="727075" y="517525"/>
            <a:ext cx="7772400" cy="693738"/>
          </a:xfrm>
        </p:spPr>
        <p:txBody>
          <a:bodyPr/>
          <a:lstStyle/>
          <a:p>
            <a:pPr>
              <a:buClr>
                <a:schemeClr val="tx2"/>
              </a:buClr>
            </a:pPr>
            <a:r>
              <a:rPr lang="en-US" sz="4000"/>
              <a:t>Collaborators</a:t>
            </a: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5663" y="2017713"/>
            <a:ext cx="7396162" cy="2214562"/>
          </a:xfrm>
        </p:spPr>
        <p:txBody>
          <a:bodyPr/>
          <a:lstStyle/>
          <a:p>
            <a:pPr algn="ctr">
              <a:buClr>
                <a:schemeClr val="tx2"/>
              </a:buClr>
              <a:buFontTx/>
              <a:buNone/>
            </a:pPr>
            <a:r>
              <a:rPr lang="en-US"/>
              <a:t>Past and present members of</a:t>
            </a:r>
          </a:p>
          <a:p>
            <a:pPr algn="ctr">
              <a:buClr>
                <a:schemeClr val="tx2"/>
              </a:buClr>
              <a:buFontTx/>
              <a:buNone/>
            </a:pPr>
            <a:r>
              <a:rPr lang="en-US"/>
              <a:t>SNeRG: The SNePS Research Group</a:t>
            </a:r>
          </a:p>
          <a:p>
            <a:pPr algn="ctr">
              <a:buClr>
                <a:schemeClr val="tx2"/>
              </a:buClr>
              <a:buFontTx/>
              <a:buNone/>
            </a:pPr>
            <a:r>
              <a:rPr lang="en-US">
                <a:hlinkClick r:id="rId2"/>
              </a:rPr>
              <a:t>http://www.cse.buffalo.edu/sneps/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743" y="272143"/>
            <a:ext cx="7772400" cy="1143000"/>
          </a:xfrm>
        </p:spPr>
        <p:txBody>
          <a:bodyPr/>
          <a:lstStyle/>
          <a:p>
            <a:r>
              <a:rPr lang="en-US" smtClean="0"/>
              <a:t>Grounded Layered Architecture with Integrated Reasoning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0315" y="1549399"/>
            <a:ext cx="7772400" cy="4733204"/>
          </a:xfrm>
        </p:spPr>
        <p:txBody>
          <a:bodyPr/>
          <a:lstStyle/>
          <a:p>
            <a:r>
              <a:rPr lang="en-US" sz="2400" dirty="0" smtClean="0"/>
              <a:t>Major Concern:</a:t>
            </a:r>
          </a:p>
          <a:p>
            <a:pPr lvl="1"/>
            <a:r>
              <a:rPr lang="en-US" sz="2400" dirty="0" smtClean="0"/>
              <a:t>Knowledge Representation and Reasoning</a:t>
            </a:r>
          </a:p>
          <a:p>
            <a:r>
              <a:rPr lang="en-US" sz="2400" dirty="0" smtClean="0"/>
              <a:t>Driving Motivation:</a:t>
            </a:r>
          </a:p>
          <a:p>
            <a:pPr lvl="1"/>
            <a:r>
              <a:rPr lang="en-US" sz="2400" dirty="0" smtClean="0"/>
              <a:t>Natural Language Understanding &amp; Generation</a:t>
            </a:r>
          </a:p>
          <a:p>
            <a:r>
              <a:rPr lang="en-US" sz="2400" dirty="0" smtClean="0"/>
              <a:t>Additional Concern:</a:t>
            </a:r>
          </a:p>
          <a:p>
            <a:pPr lvl="1"/>
            <a:r>
              <a:rPr lang="en-US" sz="2400" dirty="0" smtClean="0"/>
              <a:t>Agents that act</a:t>
            </a:r>
          </a:p>
          <a:p>
            <a:r>
              <a:rPr lang="en-US" sz="2400" dirty="0" smtClean="0"/>
              <a:t>Question:</a:t>
            </a:r>
          </a:p>
          <a:p>
            <a:pPr lvl="1"/>
            <a:r>
              <a:rPr lang="en-US" sz="2400" dirty="0" smtClean="0"/>
              <a:t>Where do beliefs come from?</a:t>
            </a:r>
          </a:p>
          <a:p>
            <a:r>
              <a:rPr lang="en-US" sz="2400" dirty="0" smtClean="0"/>
              <a:t>Partial Answer:</a:t>
            </a:r>
          </a:p>
          <a:p>
            <a:pPr lvl="1"/>
            <a:r>
              <a:rPr lang="en-US" sz="2400" dirty="0" smtClean="0"/>
              <a:t>Agent’s being embodied</a:t>
            </a:r>
          </a:p>
          <a:p>
            <a:pPr lvl="1"/>
            <a:r>
              <a:rPr lang="en-US" sz="2400" dirty="0" smtClean="0"/>
              <a:t>Agent’s being situated in the world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444342"/>
            <a:ext cx="1113971" cy="261257"/>
          </a:xfrm>
        </p:spPr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545942"/>
            <a:ext cx="1905000" cy="312057"/>
          </a:xfrm>
        </p:spPr>
        <p:txBody>
          <a:bodyPr/>
          <a:lstStyle/>
          <a:p>
            <a:pPr algn="ctr"/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4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Shapiro &amp; Bona</a:t>
            </a:r>
            <a:endParaRPr lang="en-US"/>
          </a:p>
        </p:txBody>
      </p:sp>
      <p:sp>
        <p:nvSpPr>
          <p:cNvPr id="4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514" y="6451600"/>
            <a:ext cx="1905000" cy="217714"/>
          </a:xfrm>
        </p:spPr>
        <p:txBody>
          <a:bodyPr/>
          <a:lstStyle/>
          <a:p>
            <a:fld id="{5ECAFE09-A097-4120-92C0-623DBDBEBF5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89508" name="Oval 36"/>
          <p:cNvSpPr>
            <a:spLocks noChangeArrowheads="1"/>
          </p:cNvSpPr>
          <p:nvPr/>
        </p:nvSpPr>
        <p:spPr bwMode="auto">
          <a:xfrm>
            <a:off x="1641475" y="5270500"/>
            <a:ext cx="2292350" cy="827088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4" name="Rectangle 2"/>
          <p:cNvSpPr>
            <a:spLocks noChangeArrowheads="1"/>
          </p:cNvSpPr>
          <p:nvPr/>
        </p:nvSpPr>
        <p:spPr bwMode="auto">
          <a:xfrm>
            <a:off x="2689225" y="692150"/>
            <a:ext cx="3733800" cy="10668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5" name="Rectangle 3"/>
          <p:cNvSpPr>
            <a:spLocks noChangeArrowheads="1"/>
          </p:cNvSpPr>
          <p:nvPr/>
        </p:nvSpPr>
        <p:spPr bwMode="auto">
          <a:xfrm>
            <a:off x="2689225" y="1758950"/>
            <a:ext cx="3733800" cy="11430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6" name="Rectangle 4"/>
          <p:cNvSpPr>
            <a:spLocks noChangeArrowheads="1"/>
          </p:cNvSpPr>
          <p:nvPr/>
        </p:nvSpPr>
        <p:spPr bwMode="auto">
          <a:xfrm>
            <a:off x="2689225" y="2901950"/>
            <a:ext cx="3733800" cy="792163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7" name="Rectangle 5"/>
          <p:cNvSpPr>
            <a:spLocks noChangeArrowheads="1"/>
          </p:cNvSpPr>
          <p:nvPr/>
        </p:nvSpPr>
        <p:spPr bwMode="auto">
          <a:xfrm>
            <a:off x="2689225" y="4494213"/>
            <a:ext cx="3733800" cy="541337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8" name="Rectangle 6"/>
          <p:cNvSpPr>
            <a:spLocks noChangeArrowheads="1"/>
          </p:cNvSpPr>
          <p:nvPr/>
        </p:nvSpPr>
        <p:spPr bwMode="auto">
          <a:xfrm>
            <a:off x="2689225" y="5050064"/>
            <a:ext cx="3733800" cy="14478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9" name="Text Box 7"/>
          <p:cNvSpPr txBox="1">
            <a:spLocks noChangeArrowheads="1"/>
          </p:cNvSpPr>
          <p:nvPr/>
        </p:nvSpPr>
        <p:spPr bwMode="auto">
          <a:xfrm>
            <a:off x="2689225" y="768350"/>
            <a:ext cx="488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charset="0"/>
              </a:rPr>
              <a:t>KL</a:t>
            </a:r>
          </a:p>
        </p:txBody>
      </p:sp>
      <p:sp>
        <p:nvSpPr>
          <p:cNvPr id="489480" name="Text Box 8"/>
          <p:cNvSpPr txBox="1">
            <a:spLocks noChangeArrowheads="1"/>
          </p:cNvSpPr>
          <p:nvPr/>
        </p:nvSpPr>
        <p:spPr bwMode="auto">
          <a:xfrm>
            <a:off x="2689225" y="1758950"/>
            <a:ext cx="793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charset="0"/>
              </a:rPr>
              <a:t>PMLa</a:t>
            </a:r>
          </a:p>
        </p:txBody>
      </p:sp>
      <p:sp>
        <p:nvSpPr>
          <p:cNvPr id="489481" name="Text Box 9"/>
          <p:cNvSpPr txBox="1">
            <a:spLocks noChangeArrowheads="1"/>
          </p:cNvSpPr>
          <p:nvPr/>
        </p:nvSpPr>
        <p:spPr bwMode="auto">
          <a:xfrm>
            <a:off x="2689225" y="2901950"/>
            <a:ext cx="80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charset="0"/>
              </a:rPr>
              <a:t>PMLb</a:t>
            </a:r>
          </a:p>
        </p:txBody>
      </p:sp>
      <p:sp>
        <p:nvSpPr>
          <p:cNvPr id="489482" name="Text Box 10"/>
          <p:cNvSpPr txBox="1">
            <a:spLocks noChangeArrowheads="1"/>
          </p:cNvSpPr>
          <p:nvPr/>
        </p:nvSpPr>
        <p:spPr bwMode="auto">
          <a:xfrm>
            <a:off x="2765425" y="4502150"/>
            <a:ext cx="793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charset="0"/>
              </a:rPr>
              <a:t>PMLc</a:t>
            </a:r>
          </a:p>
        </p:txBody>
      </p:sp>
      <p:sp>
        <p:nvSpPr>
          <p:cNvPr id="489483" name="Text Box 11"/>
          <p:cNvSpPr txBox="1">
            <a:spLocks noChangeArrowheads="1"/>
          </p:cNvSpPr>
          <p:nvPr/>
        </p:nvSpPr>
        <p:spPr bwMode="auto">
          <a:xfrm>
            <a:off x="2689225" y="5416550"/>
            <a:ext cx="641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charset="0"/>
              </a:rPr>
              <a:t>SAL</a:t>
            </a:r>
          </a:p>
        </p:txBody>
      </p:sp>
      <p:sp>
        <p:nvSpPr>
          <p:cNvPr id="489484" name="Rectangle 12"/>
          <p:cNvSpPr>
            <a:spLocks noChangeArrowheads="1"/>
          </p:cNvSpPr>
          <p:nvPr/>
        </p:nvSpPr>
        <p:spPr bwMode="auto">
          <a:xfrm>
            <a:off x="1546225" y="692150"/>
            <a:ext cx="51054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85" name="Text Box 13"/>
          <p:cNvSpPr txBox="1">
            <a:spLocks noChangeArrowheads="1"/>
          </p:cNvSpPr>
          <p:nvPr/>
        </p:nvSpPr>
        <p:spPr bwMode="auto">
          <a:xfrm>
            <a:off x="1682750" y="652463"/>
            <a:ext cx="717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bg2"/>
                </a:solidFill>
                <a:latin typeface="Arial" charset="0"/>
              </a:rPr>
              <a:t>Mind</a:t>
            </a:r>
          </a:p>
        </p:txBody>
      </p:sp>
      <p:sp>
        <p:nvSpPr>
          <p:cNvPr id="489486" name="Rectangle 14"/>
          <p:cNvSpPr>
            <a:spLocks noChangeArrowheads="1"/>
          </p:cNvSpPr>
          <p:nvPr/>
        </p:nvSpPr>
        <p:spPr bwMode="auto">
          <a:xfrm>
            <a:off x="1546225" y="1758950"/>
            <a:ext cx="5105400" cy="472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87" name="Text Box 15"/>
          <p:cNvSpPr txBox="1">
            <a:spLocks noChangeArrowheads="1"/>
          </p:cNvSpPr>
          <p:nvPr/>
        </p:nvSpPr>
        <p:spPr bwMode="auto">
          <a:xfrm>
            <a:off x="1682750" y="1719263"/>
            <a:ext cx="75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dirty="0">
                <a:solidFill>
                  <a:srgbClr val="FFC000"/>
                </a:solidFill>
                <a:latin typeface="Arial" charset="0"/>
              </a:rPr>
              <a:t>Body</a:t>
            </a:r>
          </a:p>
        </p:txBody>
      </p:sp>
      <p:sp>
        <p:nvSpPr>
          <p:cNvPr id="489488" name="Line 16"/>
          <p:cNvSpPr>
            <a:spLocks noChangeShapeType="1"/>
          </p:cNvSpPr>
          <p:nvPr/>
        </p:nvSpPr>
        <p:spPr bwMode="auto">
          <a:xfrm>
            <a:off x="487363" y="2901950"/>
            <a:ext cx="833755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89" name="Text Box 17"/>
          <p:cNvSpPr txBox="1">
            <a:spLocks noChangeArrowheads="1"/>
          </p:cNvSpPr>
          <p:nvPr/>
        </p:nvSpPr>
        <p:spPr bwMode="auto">
          <a:xfrm>
            <a:off x="7032625" y="1454150"/>
            <a:ext cx="17335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0" i="1">
                <a:latin typeface="Arial" charset="0"/>
              </a:rPr>
              <a:t>Independent</a:t>
            </a:r>
          </a:p>
          <a:p>
            <a:pPr algn="ctr" eaLnBrk="1" hangingPunct="1"/>
            <a:r>
              <a:rPr lang="en-US" sz="1800" b="0" i="1">
                <a:latin typeface="Arial" charset="0"/>
              </a:rPr>
              <a:t>of lower-body</a:t>
            </a:r>
          </a:p>
          <a:p>
            <a:pPr algn="ctr" eaLnBrk="1" hangingPunct="1"/>
            <a:r>
              <a:rPr lang="en-US" sz="1800" b="0" i="1">
                <a:latin typeface="Arial" charset="0"/>
              </a:rPr>
              <a:t>implementation</a:t>
            </a:r>
          </a:p>
        </p:txBody>
      </p:sp>
      <p:sp>
        <p:nvSpPr>
          <p:cNvPr id="489490" name="AutoShape 18"/>
          <p:cNvSpPr>
            <a:spLocks noChangeArrowheads="1"/>
          </p:cNvSpPr>
          <p:nvPr/>
        </p:nvSpPr>
        <p:spPr bwMode="auto">
          <a:xfrm>
            <a:off x="2994025" y="3740150"/>
            <a:ext cx="685800" cy="685800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91" name="AutoShape 19"/>
          <p:cNvSpPr>
            <a:spLocks noChangeArrowheads="1"/>
          </p:cNvSpPr>
          <p:nvPr/>
        </p:nvSpPr>
        <p:spPr bwMode="auto">
          <a:xfrm>
            <a:off x="3984625" y="3740150"/>
            <a:ext cx="685800" cy="685800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92" name="AutoShape 20"/>
          <p:cNvSpPr>
            <a:spLocks noChangeArrowheads="1"/>
          </p:cNvSpPr>
          <p:nvPr/>
        </p:nvSpPr>
        <p:spPr bwMode="auto">
          <a:xfrm>
            <a:off x="4931682" y="3725636"/>
            <a:ext cx="685800" cy="685800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93" name="Line 21"/>
          <p:cNvSpPr>
            <a:spLocks noChangeShapeType="1"/>
          </p:cNvSpPr>
          <p:nvPr/>
        </p:nvSpPr>
        <p:spPr bwMode="auto">
          <a:xfrm>
            <a:off x="4441825" y="465455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4" name="Line 22"/>
          <p:cNvSpPr>
            <a:spLocks noChangeShapeType="1"/>
          </p:cNvSpPr>
          <p:nvPr/>
        </p:nvSpPr>
        <p:spPr bwMode="auto">
          <a:xfrm>
            <a:off x="4441825" y="252095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5" name="Line 23"/>
          <p:cNvSpPr>
            <a:spLocks noChangeShapeType="1"/>
          </p:cNvSpPr>
          <p:nvPr/>
        </p:nvSpPr>
        <p:spPr bwMode="auto">
          <a:xfrm>
            <a:off x="4441825" y="145415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6" name="Line 24"/>
          <p:cNvSpPr>
            <a:spLocks noChangeShapeType="1"/>
          </p:cNvSpPr>
          <p:nvPr/>
        </p:nvSpPr>
        <p:spPr bwMode="auto">
          <a:xfrm>
            <a:off x="5794375" y="5568950"/>
            <a:ext cx="2590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7" name="Line 25"/>
          <p:cNvSpPr>
            <a:spLocks noChangeShapeType="1"/>
          </p:cNvSpPr>
          <p:nvPr/>
        </p:nvSpPr>
        <p:spPr bwMode="auto">
          <a:xfrm>
            <a:off x="5832475" y="5949950"/>
            <a:ext cx="2514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8" name="Line 26"/>
          <p:cNvSpPr>
            <a:spLocks noChangeShapeType="1"/>
          </p:cNvSpPr>
          <p:nvPr/>
        </p:nvSpPr>
        <p:spPr bwMode="auto">
          <a:xfrm>
            <a:off x="5832475" y="6330950"/>
            <a:ext cx="2514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9" name="Text Box 27"/>
          <p:cNvSpPr txBox="1">
            <a:spLocks noChangeArrowheads="1"/>
          </p:cNvSpPr>
          <p:nvPr/>
        </p:nvSpPr>
        <p:spPr bwMode="auto">
          <a:xfrm>
            <a:off x="6918325" y="5264150"/>
            <a:ext cx="984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b="0">
                <a:latin typeface="Arial" charset="0"/>
              </a:rPr>
              <a:t>Hearing</a:t>
            </a:r>
          </a:p>
        </p:txBody>
      </p:sp>
      <p:sp>
        <p:nvSpPr>
          <p:cNvPr id="489500" name="Text Box 28"/>
          <p:cNvSpPr txBox="1">
            <a:spLocks noChangeArrowheads="1"/>
          </p:cNvSpPr>
          <p:nvPr/>
        </p:nvSpPr>
        <p:spPr bwMode="auto">
          <a:xfrm>
            <a:off x="6988175" y="5645150"/>
            <a:ext cx="80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b="0">
                <a:latin typeface="Arial" charset="0"/>
              </a:rPr>
              <a:t>Vision</a:t>
            </a:r>
          </a:p>
        </p:txBody>
      </p:sp>
      <p:sp>
        <p:nvSpPr>
          <p:cNvPr id="489501" name="Text Box 29"/>
          <p:cNvSpPr txBox="1">
            <a:spLocks noChangeArrowheads="1"/>
          </p:cNvSpPr>
          <p:nvPr/>
        </p:nvSpPr>
        <p:spPr bwMode="auto">
          <a:xfrm>
            <a:off x="6956425" y="6026150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b="0">
                <a:latin typeface="Arial" charset="0"/>
              </a:rPr>
              <a:t>Motion</a:t>
            </a:r>
          </a:p>
        </p:txBody>
      </p:sp>
      <p:sp>
        <p:nvSpPr>
          <p:cNvPr id="489502" name="Line 30"/>
          <p:cNvSpPr>
            <a:spLocks noChangeShapeType="1"/>
          </p:cNvSpPr>
          <p:nvPr/>
        </p:nvSpPr>
        <p:spPr bwMode="auto">
          <a:xfrm>
            <a:off x="5794375" y="5187950"/>
            <a:ext cx="2590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503" name="Text Box 31"/>
          <p:cNvSpPr txBox="1">
            <a:spLocks noChangeArrowheads="1"/>
          </p:cNvSpPr>
          <p:nvPr/>
        </p:nvSpPr>
        <p:spPr bwMode="auto">
          <a:xfrm>
            <a:off x="6911975" y="4883150"/>
            <a:ext cx="958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b="0">
                <a:latin typeface="Arial" charset="0"/>
              </a:rPr>
              <a:t>Speech</a:t>
            </a:r>
          </a:p>
        </p:txBody>
      </p:sp>
      <p:sp>
        <p:nvSpPr>
          <p:cNvPr id="489504" name="Text Box 32"/>
          <p:cNvSpPr txBox="1">
            <a:spLocks noChangeArrowheads="1"/>
          </p:cNvSpPr>
          <p:nvPr/>
        </p:nvSpPr>
        <p:spPr bwMode="auto">
          <a:xfrm>
            <a:off x="8491538" y="4978400"/>
            <a:ext cx="4000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>
                <a:solidFill>
                  <a:srgbClr val="FF3300"/>
                </a:solidFill>
                <a:latin typeface="Arial" charset="0"/>
              </a:rPr>
              <a:t>W</a:t>
            </a:r>
          </a:p>
          <a:p>
            <a:pPr algn="ctr" eaLnBrk="1" hangingPunct="1"/>
            <a:r>
              <a:rPr lang="en-US" sz="1800">
                <a:solidFill>
                  <a:srgbClr val="FF3300"/>
                </a:solidFill>
                <a:latin typeface="Arial" charset="0"/>
              </a:rPr>
              <a:t>O</a:t>
            </a:r>
          </a:p>
          <a:p>
            <a:pPr algn="ctr" eaLnBrk="1" hangingPunct="1"/>
            <a:r>
              <a:rPr lang="en-US" sz="1800">
                <a:solidFill>
                  <a:srgbClr val="FF3300"/>
                </a:solidFill>
                <a:latin typeface="Arial" charset="0"/>
              </a:rPr>
              <a:t>R</a:t>
            </a:r>
          </a:p>
          <a:p>
            <a:pPr algn="ctr" eaLnBrk="1" hangingPunct="1"/>
            <a:r>
              <a:rPr lang="en-US" sz="1800">
                <a:solidFill>
                  <a:srgbClr val="FF3300"/>
                </a:solidFill>
                <a:latin typeface="Arial" charset="0"/>
              </a:rPr>
              <a:t>L</a:t>
            </a:r>
          </a:p>
          <a:p>
            <a:pPr algn="ctr" eaLnBrk="1" hangingPunct="1"/>
            <a:r>
              <a:rPr lang="en-US" sz="1800">
                <a:solidFill>
                  <a:srgbClr val="FF3300"/>
                </a:solidFill>
                <a:latin typeface="Arial" charset="0"/>
              </a:rPr>
              <a:t>D</a:t>
            </a:r>
          </a:p>
        </p:txBody>
      </p:sp>
      <p:sp>
        <p:nvSpPr>
          <p:cNvPr id="489505" name="Text Box 33"/>
          <p:cNvSpPr txBox="1">
            <a:spLocks noChangeArrowheads="1"/>
          </p:cNvSpPr>
          <p:nvPr/>
        </p:nvSpPr>
        <p:spPr bwMode="auto">
          <a:xfrm>
            <a:off x="3527425" y="3892550"/>
            <a:ext cx="1579563" cy="336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600" b="0">
                <a:latin typeface="Arial" charset="0"/>
              </a:rPr>
              <a:t> I/P s o c k e t s</a:t>
            </a:r>
          </a:p>
        </p:txBody>
      </p:sp>
      <p:sp>
        <p:nvSpPr>
          <p:cNvPr id="489506" name="Rectangle 34"/>
          <p:cNvSpPr>
            <a:spLocks noChangeArrowheads="1"/>
          </p:cNvSpPr>
          <p:nvPr/>
        </p:nvSpPr>
        <p:spPr bwMode="auto">
          <a:xfrm>
            <a:off x="1885950" y="185738"/>
            <a:ext cx="4724400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buClr>
                <a:schemeClr val="tx2"/>
              </a:buClr>
            </a:pPr>
            <a:r>
              <a:rPr lang="en-US" sz="3200" b="0" dirty="0" smtClean="0">
                <a:solidFill>
                  <a:srgbClr val="993300"/>
                </a:solidFill>
              </a:rPr>
              <a:t>GLAIR Architecture</a:t>
            </a:r>
            <a:endParaRPr lang="en-US" sz="3200" b="0" dirty="0">
              <a:solidFill>
                <a:srgbClr val="993300"/>
              </a:solidFill>
            </a:endParaRPr>
          </a:p>
        </p:txBody>
      </p:sp>
      <p:sp>
        <p:nvSpPr>
          <p:cNvPr id="489507" name="Text Box 35"/>
          <p:cNvSpPr txBox="1">
            <a:spLocks noChangeArrowheads="1"/>
          </p:cNvSpPr>
          <p:nvPr/>
        </p:nvSpPr>
        <p:spPr bwMode="auto">
          <a:xfrm>
            <a:off x="6996113" y="3217863"/>
            <a:ext cx="17335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0" i="1">
                <a:latin typeface="Arial" charset="0"/>
              </a:rPr>
              <a:t>Dependent</a:t>
            </a:r>
          </a:p>
          <a:p>
            <a:pPr algn="ctr" eaLnBrk="1" hangingPunct="1"/>
            <a:r>
              <a:rPr lang="en-US" sz="1800" b="0" i="1">
                <a:latin typeface="Arial" charset="0"/>
              </a:rPr>
              <a:t>on lower-body</a:t>
            </a:r>
          </a:p>
          <a:p>
            <a:pPr algn="ctr" eaLnBrk="1" hangingPunct="1"/>
            <a:r>
              <a:rPr lang="en-US" sz="1800" b="0" i="1">
                <a:latin typeface="Arial" charset="0"/>
              </a:rPr>
              <a:t>implementation</a:t>
            </a:r>
          </a:p>
        </p:txBody>
      </p:sp>
      <p:sp>
        <p:nvSpPr>
          <p:cNvPr id="489509" name="Line 37"/>
          <p:cNvSpPr>
            <a:spLocks noChangeShapeType="1"/>
          </p:cNvSpPr>
          <p:nvPr/>
        </p:nvSpPr>
        <p:spPr bwMode="auto">
          <a:xfrm>
            <a:off x="2466975" y="5283200"/>
            <a:ext cx="217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510" name="Line 38"/>
          <p:cNvSpPr>
            <a:spLocks noChangeShapeType="1"/>
          </p:cNvSpPr>
          <p:nvPr/>
        </p:nvSpPr>
        <p:spPr bwMode="auto">
          <a:xfrm>
            <a:off x="2584450" y="6096000"/>
            <a:ext cx="1000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511" name="Text Box 39"/>
          <p:cNvSpPr txBox="1">
            <a:spLocks noChangeArrowheads="1"/>
          </p:cNvSpPr>
          <p:nvPr/>
        </p:nvSpPr>
        <p:spPr bwMode="auto">
          <a:xfrm>
            <a:off x="895350" y="4832350"/>
            <a:ext cx="16573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b="0">
                <a:latin typeface="Arial" charset="0"/>
              </a:rPr>
              <a:t>Proprioception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Sensori</a:t>
            </a:r>
            <a:r>
              <a:rPr lang="en-US" dirty="0" smtClean="0"/>
              <a:t>-Actuator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Sensor and </a:t>
            </a:r>
            <a:r>
              <a:rPr lang="en-US" dirty="0" err="1" smtClean="0"/>
              <a:t>effector</a:t>
            </a:r>
            <a:r>
              <a:rPr lang="en-US" dirty="0" smtClean="0"/>
              <a:t> controllers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5-Point Star 18"/>
          <p:cNvSpPr/>
          <p:nvPr/>
        </p:nvSpPr>
        <p:spPr bwMode="auto">
          <a:xfrm>
            <a:off x="7997371" y="5892799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Perceptuo</a:t>
            </a:r>
            <a:r>
              <a:rPr lang="en-US" dirty="0" smtClean="0"/>
              <a:t>-Motor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PMLa</a:t>
            </a:r>
            <a:endParaRPr lang="en-US" dirty="0" smtClean="0"/>
          </a:p>
          <a:p>
            <a:r>
              <a:rPr lang="en-US" dirty="0" err="1" smtClean="0"/>
              <a:t>PMLb</a:t>
            </a:r>
            <a:endParaRPr lang="en-US" dirty="0" smtClean="0"/>
          </a:p>
          <a:p>
            <a:r>
              <a:rPr lang="en-US" dirty="0" err="1" smtClean="0"/>
              <a:t>PMLc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5-Point Star 18"/>
          <p:cNvSpPr/>
          <p:nvPr/>
        </p:nvSpPr>
        <p:spPr bwMode="auto">
          <a:xfrm>
            <a:off x="7997371" y="5515427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5-Point Star 19"/>
          <p:cNvSpPr/>
          <p:nvPr/>
        </p:nvSpPr>
        <p:spPr bwMode="auto">
          <a:xfrm>
            <a:off x="7997371" y="4695370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5-Point Star 20"/>
          <p:cNvSpPr/>
          <p:nvPr/>
        </p:nvSpPr>
        <p:spPr bwMode="auto">
          <a:xfrm>
            <a:off x="7997371" y="4223656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PMLc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Abstracts sensors &amp; effectors</a:t>
            </a:r>
          </a:p>
          <a:p>
            <a:r>
              <a:rPr lang="en-US" dirty="0" smtClean="0"/>
              <a:t>Body’s behavioral repertoire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5-Point Star 24"/>
          <p:cNvSpPr/>
          <p:nvPr/>
        </p:nvSpPr>
        <p:spPr bwMode="auto">
          <a:xfrm>
            <a:off x="7997371" y="5500914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PMLb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752600"/>
            <a:ext cx="8461828" cy="4114800"/>
          </a:xfrm>
        </p:spPr>
        <p:txBody>
          <a:bodyPr/>
          <a:lstStyle/>
          <a:p>
            <a:r>
              <a:rPr lang="en-US" dirty="0" smtClean="0"/>
              <a:t>Translation &amp; Communication</a:t>
            </a:r>
          </a:p>
          <a:p>
            <a:pPr lvl="1"/>
            <a:r>
              <a:rPr lang="en-US" dirty="0" smtClean="0"/>
              <a:t>Between </a:t>
            </a:r>
            <a:r>
              <a:rPr lang="en-US" dirty="0" err="1" smtClean="0"/>
              <a:t>PMLa</a:t>
            </a:r>
            <a:r>
              <a:rPr lang="en-US" dirty="0" smtClean="0"/>
              <a:t> &amp; </a:t>
            </a:r>
            <a:r>
              <a:rPr lang="en-US" dirty="0" err="1" smtClean="0"/>
              <a:t>PMLc</a:t>
            </a:r>
            <a:endParaRPr lang="en-US" dirty="0" smtClean="0"/>
          </a:p>
          <a:p>
            <a:r>
              <a:rPr lang="en-US" dirty="0" smtClean="0"/>
              <a:t>Highest layer that knows body implementation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5-Point Star 18"/>
          <p:cNvSpPr/>
          <p:nvPr/>
        </p:nvSpPr>
        <p:spPr bwMode="auto">
          <a:xfrm>
            <a:off x="7997371" y="4673599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PMLa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829" y="1404257"/>
            <a:ext cx="7772400" cy="4114800"/>
          </a:xfrm>
        </p:spPr>
        <p:txBody>
          <a:bodyPr/>
          <a:lstStyle/>
          <a:p>
            <a:r>
              <a:rPr lang="en-US" dirty="0" smtClean="0"/>
              <a:t>Grounds KL symbols</a:t>
            </a:r>
          </a:p>
          <a:p>
            <a:pPr lvl="1"/>
            <a:r>
              <a:rPr lang="en-US" dirty="0" smtClean="0"/>
              <a:t>Perceptual structures</a:t>
            </a:r>
          </a:p>
          <a:p>
            <a:pPr lvl="1"/>
            <a:r>
              <a:rPr lang="en-US" dirty="0" smtClean="0"/>
              <a:t>Implementation of primitive actions</a:t>
            </a:r>
          </a:p>
          <a:p>
            <a:r>
              <a:rPr lang="en-US" dirty="0" smtClean="0"/>
              <a:t>Registers for Embodiment &amp; </a:t>
            </a:r>
            <a:r>
              <a:rPr lang="en-US" dirty="0" err="1" smtClean="0"/>
              <a:t>Situatedness</a:t>
            </a:r>
            <a:endParaRPr lang="en-US" dirty="0" smtClean="0"/>
          </a:p>
          <a:p>
            <a:pPr lvl="1"/>
            <a:r>
              <a:rPr lang="en-US" dirty="0" smtClean="0"/>
              <a:t>Deictic Registers</a:t>
            </a:r>
          </a:p>
          <a:p>
            <a:pPr lvl="1"/>
            <a:r>
              <a:rPr lang="en-US" dirty="0" smtClean="0"/>
              <a:t>Modality Registers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BICA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Shapiro &amp; Bona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smtClean="0"/>
          </a:p>
          <a:p>
            <a:fld id="{5C2FE0E8-D9C3-48CF-A64A-94852C71CE39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5-Point Star 12"/>
          <p:cNvSpPr/>
          <p:nvPr/>
        </p:nvSpPr>
        <p:spPr bwMode="auto">
          <a:xfrm>
            <a:off x="7997371" y="4223656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3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Blank Presentation 3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62222</TotalTime>
  <Words>776</Words>
  <Application>Microsoft Office PowerPoint</Application>
  <PresentationFormat>On-screen Show (4:3)</PresentationFormat>
  <Paragraphs>344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Blank Presentation</vt:lpstr>
      <vt:lpstr>Custom Design</vt:lpstr>
      <vt:lpstr>The GLAIR Cognitive Architecture </vt:lpstr>
      <vt:lpstr>Outline</vt:lpstr>
      <vt:lpstr>Grounded Layered Architecture with Integrated Reasoning</vt:lpstr>
      <vt:lpstr>Slide 4</vt:lpstr>
      <vt:lpstr>Sensori-Actuator Layer</vt:lpstr>
      <vt:lpstr>Perceptuo-Motor Layer</vt:lpstr>
      <vt:lpstr>PMLc</vt:lpstr>
      <vt:lpstr>PMLb</vt:lpstr>
      <vt:lpstr>PMLa</vt:lpstr>
      <vt:lpstr>The Knowledge Layer</vt:lpstr>
      <vt:lpstr>Outline</vt:lpstr>
      <vt:lpstr>SNePS</vt:lpstr>
      <vt:lpstr>Ontology of Mental Entities</vt:lpstr>
      <vt:lpstr>Policies Reasoning           Acting</vt:lpstr>
      <vt:lpstr>Types of Acts I</vt:lpstr>
      <vt:lpstr>Types of Acts II</vt:lpstr>
      <vt:lpstr>Acting           Reasoning Control Acts</vt:lpstr>
      <vt:lpstr>Goal Talk</vt:lpstr>
      <vt:lpstr>Behavior Cycle</vt:lpstr>
      <vt:lpstr>Outline</vt:lpstr>
      <vt:lpstr>Entities, Terms, Symbols, Objects</vt:lpstr>
      <vt:lpstr>Alignment</vt:lpstr>
      <vt:lpstr>Deictic Registers</vt:lpstr>
      <vt:lpstr>Modality Registers</vt:lpstr>
      <vt:lpstr>Building Episodic Memory</vt:lpstr>
      <vt:lpstr>For More Details See the Paper</vt:lpstr>
      <vt:lpstr>Collaborators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MGLAIR</dc:title>
  <dc:creator>Stuart C. Shapiro</dc:creator>
  <cp:lastModifiedBy>shapiro</cp:lastModifiedBy>
  <cp:revision>720</cp:revision>
  <cp:lastPrinted>2001-07-31T08:53:16Z</cp:lastPrinted>
  <dcterms:created xsi:type="dcterms:W3CDTF">2009-11-05T13:21:42Z</dcterms:created>
  <dcterms:modified xsi:type="dcterms:W3CDTF">2009-11-09T14:33:28Z</dcterms:modified>
</cp:coreProperties>
</file>