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3" r:id="rId3"/>
    <p:sldId id="284" r:id="rId4"/>
    <p:sldId id="257" r:id="rId5"/>
    <p:sldId id="287" r:id="rId6"/>
    <p:sldId id="272" r:id="rId7"/>
    <p:sldId id="285" r:id="rId8"/>
    <p:sldId id="286" r:id="rId9"/>
    <p:sldId id="288" r:id="rId10"/>
    <p:sldId id="261" r:id="rId11"/>
    <p:sldId id="289" r:id="rId12"/>
    <p:sldId id="274" r:id="rId13"/>
    <p:sldId id="263" r:id="rId14"/>
    <p:sldId id="264" r:id="rId15"/>
    <p:sldId id="267" r:id="rId16"/>
    <p:sldId id="278" r:id="rId17"/>
    <p:sldId id="280" r:id="rId18"/>
    <p:sldId id="266" r:id="rId19"/>
    <p:sldId id="28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CF6F6"/>
    <a:srgbClr val="E17F6F"/>
    <a:srgbClr val="FFCC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94" autoAdjust="0"/>
  </p:normalViewPr>
  <p:slideViewPr>
    <p:cSldViewPr>
      <p:cViewPr varScale="1">
        <p:scale>
          <a:sx n="68" d="100"/>
          <a:sy n="68" d="100"/>
        </p:scale>
        <p:origin x="-5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1ECE7-0D35-4711-A924-DB4BE2D866C2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3D773-AF3E-46E4-B6C9-93EE930E61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Recall:</a:t>
            </a:r>
            <a:r>
              <a:rPr lang="en-US" baseline="0" dirty="0" smtClean="0"/>
              <a:t> </a:t>
            </a:r>
            <a:r>
              <a:rPr lang="en-US" dirty="0" smtClean="0"/>
              <a:t>Percentage of relevant actually retrieved </a:t>
            </a:r>
          </a:p>
          <a:p>
            <a:r>
              <a:rPr lang="en-US" dirty="0" smtClean="0"/>
              <a:t>Precision:   Percentage of retrieved that are actually relevant</a:t>
            </a:r>
          </a:p>
          <a:p>
            <a:r>
              <a:rPr lang="en-US" dirty="0" smtClean="0"/>
              <a:t>Best:</a:t>
            </a:r>
            <a:r>
              <a:rPr lang="en-US" baseline="0" dirty="0" smtClean="0"/>
              <a:t> 1.0, Worst: 0.0</a:t>
            </a:r>
          </a:p>
          <a:p>
            <a:r>
              <a:rPr lang="en-US" baseline="0" dirty="0" smtClean="0"/>
              <a:t>Harmonic mean of recall and precision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Rules from commonsense</a:t>
            </a:r>
            <a:r>
              <a:rPr lang="en-US" baseline="0" dirty="0" smtClean="0"/>
              <a:t> problem page. Patrick Hayes.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03D773-AF3E-46E4-B6C9-93EE930E61E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6D0DA-B0E4-4CEB-B2AD-1AE7693669B9}" type="datetimeFigureOut">
              <a:rPr lang="en-US" smtClean="0"/>
              <a:pPr/>
              <a:t>6/2/2009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1D830-B842-4BB9-8DF1-65C9FA486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0"/>
            <a:ext cx="845820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An F-Measure for </a:t>
            </a:r>
            <a:br>
              <a:rPr lang="en-US" dirty="0" smtClean="0"/>
            </a:br>
            <a:r>
              <a:rPr lang="en-US" dirty="0" smtClean="0"/>
              <a:t>Context-Based Information Retrieval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4975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Michael Kandefer and Stuart C. Shapiro</a:t>
            </a:r>
          </a:p>
          <a:p>
            <a:r>
              <a:rPr lang="en-US" dirty="0" smtClean="0"/>
              <a:t>University at Buffalo</a:t>
            </a:r>
          </a:p>
          <a:p>
            <a:r>
              <a:rPr lang="en-US" dirty="0" smtClean="0"/>
              <a:t>Department of Computer Science and Engineering</a:t>
            </a:r>
          </a:p>
          <a:p>
            <a:r>
              <a:rPr lang="en-US" dirty="0" smtClean="0"/>
              <a:t>Center for Multisource Information Fusion</a:t>
            </a:r>
          </a:p>
          <a:p>
            <a:r>
              <a:rPr lang="en-US" dirty="0" smtClean="0"/>
              <a:t>Center for Cognitive Science</a:t>
            </a:r>
          </a:p>
          <a:p>
            <a:r>
              <a:rPr lang="en-US" dirty="0" smtClean="0"/>
              <a:t>{mwk3,shapiro}@</a:t>
            </a:r>
            <a:r>
              <a:rPr lang="en-US" dirty="0" err="1" smtClean="0"/>
              <a:t>cse.buffalo.edu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5867400"/>
            <a:ext cx="1169894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5867400"/>
            <a:ext cx="24384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6172200"/>
            <a:ext cx="2976562" cy="371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Relevance-Theoretic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Sperber</a:t>
            </a:r>
            <a:r>
              <a:rPr lang="en-US" dirty="0" smtClean="0"/>
              <a:t> and Wilson’s Relevancy Theory</a:t>
            </a:r>
          </a:p>
          <a:p>
            <a:r>
              <a:rPr lang="en-US" dirty="0" smtClean="0"/>
              <a:t>Model of utterance interpretation</a:t>
            </a:r>
          </a:p>
          <a:p>
            <a:pPr lvl="1"/>
            <a:r>
              <a:rPr lang="en-US" dirty="0" smtClean="0"/>
              <a:t>Receives an input utterance and determines how relevant it is to an agent’s beliefs</a:t>
            </a:r>
          </a:p>
          <a:p>
            <a:pPr lvl="1"/>
            <a:r>
              <a:rPr lang="en-US" dirty="0" smtClean="0"/>
              <a:t>Can be used for other cognitive processes</a:t>
            </a:r>
          </a:p>
          <a:p>
            <a:r>
              <a:rPr lang="en-US" dirty="0" smtClean="0"/>
              <a:t>Proposed for measuring relevance in IR</a:t>
            </a:r>
          </a:p>
          <a:p>
            <a:pPr lvl="1"/>
            <a:r>
              <a:rPr lang="en-US" dirty="0" smtClean="0"/>
              <a:t>Establishing the set of relevant propositions</a:t>
            </a:r>
          </a:p>
          <a:p>
            <a:pPr lvl="1"/>
            <a:endParaRPr lang="en-US" i="1" dirty="0" smtClean="0"/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 &amp; W Relevance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</a:t>
            </a:r>
            <a:r>
              <a:rPr lang="en-US" dirty="0" smtClean="0"/>
              <a:t>fter </a:t>
            </a:r>
            <a:r>
              <a:rPr lang="en-US" dirty="0" smtClean="0">
                <a:sym typeface="Symbol"/>
              </a:rPr>
              <a:t>{</a:t>
            </a:r>
            <a:r>
              <a:rPr lang="en-US" i="1" dirty="0" smtClean="0">
                <a:sym typeface="Symbol"/>
              </a:rPr>
              <a:t>I </a:t>
            </a:r>
            <a:r>
              <a:rPr lang="en-US" dirty="0" smtClean="0">
                <a:sym typeface="Symbol"/>
              </a:rPr>
              <a:t> </a:t>
            </a:r>
            <a:r>
              <a:rPr lang="en-US" i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} is inserted into </a:t>
            </a:r>
            <a:r>
              <a:rPr lang="en-US" i="1" dirty="0" smtClean="0">
                <a:sym typeface="Symbol"/>
              </a:rPr>
              <a:t>BKS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, a</a:t>
            </a:r>
            <a:r>
              <a:rPr lang="en-US" dirty="0" smtClean="0"/>
              <a:t> </a:t>
            </a:r>
            <a:r>
              <a:rPr lang="en-US" dirty="0" smtClean="0"/>
              <a:t>proposition </a:t>
            </a:r>
            <a:r>
              <a:rPr lang="en-US" i="1" dirty="0" smtClean="0"/>
              <a:t> p </a:t>
            </a:r>
            <a:r>
              <a:rPr lang="en-US" dirty="0" smtClean="0">
                <a:sym typeface="Symbol"/>
              </a:rPr>
              <a:t> </a:t>
            </a:r>
            <a:r>
              <a:rPr lang="en-US" i="1" dirty="0" smtClean="0">
                <a:sym typeface="Symbol"/>
              </a:rPr>
              <a:t>BKS</a:t>
            </a:r>
            <a:r>
              <a:rPr lang="en-US" dirty="0" smtClean="0"/>
              <a:t> is </a:t>
            </a:r>
            <a:r>
              <a:rPr lang="en-US" i="1" dirty="0" smtClean="0"/>
              <a:t>relevant</a:t>
            </a:r>
            <a:r>
              <a:rPr lang="en-US" dirty="0" smtClean="0"/>
              <a:t>  </a:t>
            </a:r>
            <a:r>
              <a:rPr lang="en-US" dirty="0" smtClean="0"/>
              <a:t>if </a:t>
            </a:r>
            <a:r>
              <a:rPr lang="en-US" dirty="0" smtClean="0"/>
              <a:t>it causes a </a:t>
            </a:r>
            <a:r>
              <a:rPr lang="en-US" i="1" dirty="0" smtClean="0"/>
              <a:t>positive cognitive </a:t>
            </a:r>
            <a:r>
              <a:rPr lang="en-US" i="1" dirty="0" smtClean="0"/>
              <a:t>effect</a:t>
            </a:r>
            <a:endParaRPr lang="en-US" i="1" dirty="0" smtClean="0"/>
          </a:p>
          <a:p>
            <a:pPr lvl="1"/>
            <a:r>
              <a:rPr lang="en-US" i="1" dirty="0" smtClean="0"/>
              <a:t>¬p </a:t>
            </a:r>
            <a:r>
              <a:rPr lang="en-US" dirty="0" smtClean="0">
                <a:sym typeface="Symbol"/>
              </a:rPr>
              <a:t> {</a:t>
            </a:r>
            <a:r>
              <a:rPr lang="en-US" i="1" dirty="0" smtClean="0">
                <a:sym typeface="Symbol"/>
              </a:rPr>
              <a:t>I </a:t>
            </a:r>
            <a:r>
              <a:rPr lang="en-US" dirty="0" smtClean="0">
                <a:sym typeface="Symbol"/>
              </a:rPr>
              <a:t> </a:t>
            </a:r>
            <a:r>
              <a:rPr lang="en-US" i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}</a:t>
            </a:r>
          </a:p>
          <a:p>
            <a:pPr lvl="1"/>
            <a:r>
              <a:rPr lang="en-US" i="1" dirty="0" smtClean="0">
                <a:sym typeface="Symbol"/>
              </a:rPr>
              <a:t>p </a:t>
            </a:r>
            <a:r>
              <a:rPr lang="en-US" dirty="0" smtClean="0">
                <a:sym typeface="Symbol"/>
              </a:rPr>
              <a:t>helps</a:t>
            </a:r>
            <a:r>
              <a:rPr lang="en-US" i="1" dirty="0" smtClean="0">
                <a:sym typeface="Symbol"/>
              </a:rPr>
              <a:t> strengthens </a:t>
            </a:r>
            <a:r>
              <a:rPr lang="en-US" dirty="0" smtClean="0">
                <a:sym typeface="Symbol"/>
              </a:rPr>
              <a:t>some</a:t>
            </a:r>
            <a:r>
              <a:rPr lang="en-US" i="1" dirty="0" smtClean="0">
                <a:sym typeface="Symbol"/>
              </a:rPr>
              <a:t> q </a:t>
            </a:r>
            <a:r>
              <a:rPr lang="en-US" dirty="0" smtClean="0">
                <a:sym typeface="Symbol"/>
              </a:rPr>
              <a:t> {</a:t>
            </a:r>
            <a:r>
              <a:rPr lang="en-US" i="1" dirty="0" smtClean="0">
                <a:sym typeface="Symbol"/>
              </a:rPr>
              <a:t>I </a:t>
            </a:r>
            <a:r>
              <a:rPr lang="en-US" dirty="0" smtClean="0">
                <a:sym typeface="Symbol"/>
              </a:rPr>
              <a:t> </a:t>
            </a:r>
            <a:r>
              <a:rPr lang="en-US" i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}, or</a:t>
            </a:r>
            <a:endParaRPr lang="en-US" i="1" dirty="0" smtClean="0">
              <a:sym typeface="Symbol"/>
            </a:endParaRPr>
          </a:p>
          <a:p>
            <a:pPr lvl="1"/>
            <a:r>
              <a:rPr lang="en-US" i="1" dirty="0" smtClean="0">
                <a:sym typeface="Symbol"/>
              </a:rPr>
              <a:t>p </a:t>
            </a:r>
            <a:r>
              <a:rPr lang="en-US" dirty="0" smtClean="0">
                <a:sym typeface="Symbol"/>
              </a:rPr>
              <a:t>contributes to a</a:t>
            </a:r>
            <a:r>
              <a:rPr lang="en-US" i="1" dirty="0" smtClean="0">
                <a:sym typeface="Symbol"/>
              </a:rPr>
              <a:t> contextual implication:</a:t>
            </a:r>
          </a:p>
          <a:p>
            <a:pPr lvl="2"/>
            <a:r>
              <a:rPr lang="en-US" dirty="0" smtClean="0">
                <a:sym typeface="Symbol"/>
              </a:rPr>
              <a:t>{{</a:t>
            </a:r>
            <a:r>
              <a:rPr lang="en-US" i="1" dirty="0" smtClean="0">
                <a:sym typeface="Symbol"/>
              </a:rPr>
              <a:t>I </a:t>
            </a:r>
            <a:r>
              <a:rPr lang="en-US" dirty="0" smtClean="0">
                <a:sym typeface="Symbol"/>
              </a:rPr>
              <a:t> </a:t>
            </a:r>
            <a:r>
              <a:rPr lang="en-US" i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}</a:t>
            </a:r>
            <a:r>
              <a:rPr lang="en-US" i="1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</a:t>
            </a:r>
            <a:r>
              <a:rPr lang="en-US" i="1" dirty="0" smtClean="0">
                <a:sym typeface="Symbol"/>
              </a:rPr>
              <a:t> BKS</a:t>
            </a:r>
            <a:r>
              <a:rPr lang="en-US" dirty="0" smtClean="0">
                <a:sym typeface="Symbol"/>
              </a:rPr>
              <a:t>}</a:t>
            </a:r>
            <a:r>
              <a:rPr lang="en-US" i="1" dirty="0" smtClean="0">
                <a:sym typeface="Symbol"/>
              </a:rPr>
              <a:t> non-trivially </a:t>
            </a:r>
            <a:r>
              <a:rPr lang="en-US" dirty="0" smtClean="0">
                <a:sym typeface="Symbol"/>
              </a:rPr>
              <a:t>derives using</a:t>
            </a:r>
            <a:r>
              <a:rPr lang="en-US" i="1" dirty="0" smtClean="0">
                <a:sym typeface="Symbol"/>
              </a:rPr>
              <a:t> p </a:t>
            </a:r>
            <a:r>
              <a:rPr lang="en-US" dirty="0" smtClean="0">
                <a:sym typeface="Symbol"/>
              </a:rPr>
              <a:t>some proposition</a:t>
            </a:r>
            <a:r>
              <a:rPr lang="en-US" i="1" dirty="0" smtClean="0">
                <a:sym typeface="Symbol"/>
              </a:rPr>
              <a:t> q</a:t>
            </a:r>
          </a:p>
          <a:p>
            <a:pPr lvl="2"/>
            <a:r>
              <a:rPr lang="en-US" i="1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{</a:t>
            </a:r>
            <a:r>
              <a:rPr lang="en-US" i="1" dirty="0" smtClean="0">
                <a:sym typeface="Symbol"/>
              </a:rPr>
              <a:t>I </a:t>
            </a:r>
            <a:r>
              <a:rPr lang="en-US" dirty="0" smtClean="0">
                <a:sym typeface="Symbol"/>
              </a:rPr>
              <a:t> </a:t>
            </a:r>
            <a:r>
              <a:rPr lang="en-US" i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}</a:t>
            </a:r>
            <a:r>
              <a:rPr lang="en-US" i="1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alone does not</a:t>
            </a:r>
            <a:r>
              <a:rPr lang="en-US" i="1" dirty="0" smtClean="0">
                <a:sym typeface="Symbol"/>
              </a:rPr>
              <a:t> non-trivially </a:t>
            </a:r>
            <a:r>
              <a:rPr lang="en-US" dirty="0" smtClean="0">
                <a:sym typeface="Symbol"/>
              </a:rPr>
              <a:t>derive</a:t>
            </a:r>
            <a:r>
              <a:rPr lang="en-US" i="1" dirty="0" smtClean="0">
                <a:sym typeface="Symbol"/>
              </a:rPr>
              <a:t> q, and</a:t>
            </a:r>
          </a:p>
          <a:p>
            <a:pPr lvl="2"/>
            <a:r>
              <a:rPr lang="en-US" i="1" dirty="0" smtClean="0">
                <a:sym typeface="Symbol"/>
              </a:rPr>
              <a:t>BKS </a:t>
            </a:r>
            <a:r>
              <a:rPr lang="en-US" dirty="0" smtClean="0">
                <a:sym typeface="Symbol"/>
              </a:rPr>
              <a:t>alone does not</a:t>
            </a:r>
            <a:r>
              <a:rPr lang="en-US" i="1" dirty="0" smtClean="0">
                <a:sym typeface="Symbol"/>
              </a:rPr>
              <a:t> non-trivially </a:t>
            </a:r>
            <a:r>
              <a:rPr lang="en-US" dirty="0" smtClean="0">
                <a:sym typeface="Symbol"/>
              </a:rPr>
              <a:t>derive</a:t>
            </a:r>
            <a:r>
              <a:rPr lang="en-US" i="1" dirty="0" smtClean="0">
                <a:sym typeface="Symbol"/>
              </a:rPr>
              <a:t> q</a:t>
            </a:r>
            <a:endParaRPr lang="en-US" b="1" i="1" dirty="0" smtClean="0">
              <a:sym typeface="Symbol"/>
            </a:endParaRPr>
          </a:p>
          <a:p>
            <a:r>
              <a:rPr lang="en-US" i="1" dirty="0" smtClean="0">
                <a:sym typeface="Symbol"/>
              </a:rPr>
              <a:t>p strengthens q </a:t>
            </a:r>
            <a:r>
              <a:rPr lang="en-US" dirty="0" smtClean="0">
                <a:sym typeface="Symbol"/>
              </a:rPr>
              <a:t>if: </a:t>
            </a:r>
          </a:p>
          <a:p>
            <a:pPr lvl="1"/>
            <a:r>
              <a:rPr lang="en-US" i="1" dirty="0" smtClean="0">
                <a:sym typeface="Symbol"/>
              </a:rPr>
              <a:t>q </a:t>
            </a:r>
            <a:r>
              <a:rPr lang="en-US" dirty="0" smtClean="0">
                <a:sym typeface="Symbol"/>
              </a:rPr>
              <a:t>was already derived in {</a:t>
            </a:r>
            <a:r>
              <a:rPr lang="en-US" i="1" dirty="0" smtClean="0">
                <a:sym typeface="Symbol"/>
              </a:rPr>
              <a:t>I </a:t>
            </a:r>
            <a:r>
              <a:rPr lang="en-US" dirty="0" smtClean="0">
                <a:sym typeface="Symbol"/>
              </a:rPr>
              <a:t> </a:t>
            </a:r>
            <a:r>
              <a:rPr lang="en-US" i="1" dirty="0" smtClean="0">
                <a:sym typeface="Symbol"/>
              </a:rPr>
              <a:t>Q</a:t>
            </a:r>
            <a:r>
              <a:rPr lang="en-US" dirty="0" smtClean="0">
                <a:sym typeface="Symbol"/>
              </a:rPr>
              <a:t>} and BKS can </a:t>
            </a:r>
            <a:r>
              <a:rPr lang="en-US" i="1" dirty="0" smtClean="0">
                <a:sym typeface="Symbol"/>
              </a:rPr>
              <a:t>non-trivially </a:t>
            </a:r>
            <a:r>
              <a:rPr lang="en-US" dirty="0" smtClean="0">
                <a:sym typeface="Symbol"/>
              </a:rPr>
              <a:t>derive </a:t>
            </a:r>
            <a:r>
              <a:rPr lang="en-US" i="1" dirty="0" smtClean="0">
                <a:sym typeface="Symbol"/>
              </a:rPr>
              <a:t>q </a:t>
            </a:r>
            <a:r>
              <a:rPr lang="en-US" dirty="0" smtClean="0">
                <a:sym typeface="Symbol"/>
              </a:rPr>
              <a:t>using </a:t>
            </a:r>
            <a:r>
              <a:rPr lang="en-US" i="1" dirty="0" smtClean="0">
                <a:sym typeface="Symbol"/>
              </a:rPr>
              <a:t>p</a:t>
            </a:r>
          </a:p>
          <a:p>
            <a:pPr lvl="1"/>
            <a:r>
              <a:rPr lang="en-US" dirty="0" smtClean="0">
                <a:sym typeface="Symbol"/>
              </a:rPr>
              <a:t>i.e.,</a:t>
            </a:r>
            <a:r>
              <a:rPr lang="en-US" i="1" dirty="0" smtClean="0">
                <a:sym typeface="Symbol"/>
              </a:rPr>
              <a:t> q </a:t>
            </a:r>
            <a:r>
              <a:rPr lang="en-US" dirty="0" smtClean="0">
                <a:sym typeface="Symbol"/>
              </a:rPr>
              <a:t>is independently derived</a:t>
            </a:r>
          </a:p>
          <a:p>
            <a:r>
              <a:rPr lang="en-US" i="1" dirty="0" smtClean="0">
                <a:sym typeface="Symbol"/>
              </a:rPr>
              <a:t>Non-trivial</a:t>
            </a:r>
            <a:r>
              <a:rPr lang="en-US" dirty="0" smtClean="0">
                <a:sym typeface="Symbol"/>
              </a:rPr>
              <a:t> derivations are not easy to formalize</a:t>
            </a:r>
          </a:p>
          <a:p>
            <a:pPr lvl="1"/>
            <a:r>
              <a:rPr lang="en-US" dirty="0" smtClean="0">
                <a:sym typeface="Symbol"/>
              </a:rPr>
              <a:t>No formalization provided by S &amp; W</a:t>
            </a:r>
          </a:p>
          <a:p>
            <a:pPr lvl="1"/>
            <a:r>
              <a:rPr lang="en-US" dirty="0" smtClean="0">
                <a:sym typeface="Symbol"/>
              </a:rPr>
              <a:t>Consider propositions used in forward chaining  as </a:t>
            </a:r>
            <a:r>
              <a:rPr lang="en-US" i="1" dirty="0" smtClean="0">
                <a:sym typeface="Symbol"/>
              </a:rPr>
              <a:t>non-trivial</a:t>
            </a:r>
          </a:p>
          <a:p>
            <a:pPr lvl="1"/>
            <a:endParaRPr lang="en-US" dirty="0" smtClean="0">
              <a:sym typeface="Symbol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981200"/>
          <a:ext cx="8458200" cy="2966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58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BKS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A1 : ∀(x, y)(Blunt(x) ∧ Conical(x) ∧ Drawer(y) ∧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ConnectedByTip</a:t>
                      </a:r>
                      <a:r>
                        <a:rPr lang="en-US" dirty="0" smtClean="0"/>
                        <a:t>(x, y) → Handle(x)).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A2 : ∀(x)(Handle(x) → </a:t>
                      </a:r>
                      <a:r>
                        <a:rPr lang="en-US" dirty="0" err="1" smtClean="0"/>
                        <a:t>CanBePulled</a:t>
                      </a:r>
                      <a:r>
                        <a:rPr lang="en-US" dirty="0" smtClean="0"/>
                        <a:t>(x)).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A3 : Blunt(h1).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A4 : Conical(h1).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A5 : ∀(x, y)(Rope(x) ∧ Light(y) ∧ Connected(x, y) → </a:t>
                      </a:r>
                      <a:r>
                        <a:rPr lang="en-US" dirty="0" err="1" smtClean="0"/>
                        <a:t>CanBePulled</a:t>
                      </a:r>
                      <a:r>
                        <a:rPr lang="en-US" dirty="0" smtClean="0"/>
                        <a:t>(x)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A6 : ∀(x, y)(Blunt(x) ∧ Conical(y) ∧ </a:t>
                      </a:r>
                      <a:r>
                        <a:rPr lang="en-US" dirty="0" err="1" smtClean="0"/>
                        <a:t>ConnectedByBase</a:t>
                      </a:r>
                      <a:r>
                        <a:rPr lang="en-US" dirty="0" smtClean="0"/>
                        <a:t>(x, y) → ¬Handle(x)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A7 : ∀(x)(Drawer(x) → </a:t>
                      </a:r>
                      <a:r>
                        <a:rPr lang="en-US" dirty="0" err="1" smtClean="0"/>
                        <a:t>ContainsItems</a:t>
                      </a:r>
                      <a:r>
                        <a:rPr lang="en-US" dirty="0" smtClean="0"/>
                        <a:t>(x)).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33400" y="1295400"/>
            <a:ext cx="6705600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{I </a:t>
            </a:r>
            <a:r>
              <a:rPr lang="en-US" b="1" dirty="0" smtClean="0">
                <a:sym typeface="Symbol"/>
              </a:rPr>
              <a:t> Q}:</a:t>
            </a:r>
            <a:r>
              <a:rPr lang="en-US" b="1" dirty="0" smtClean="0"/>
              <a:t> </a:t>
            </a:r>
            <a:r>
              <a:rPr lang="en-US" dirty="0" smtClean="0"/>
              <a:t>{Drawer(d1) ∧ </a:t>
            </a:r>
            <a:r>
              <a:rPr lang="en-US" dirty="0" err="1" smtClean="0"/>
              <a:t>ConnectedByTip</a:t>
            </a:r>
            <a:r>
              <a:rPr lang="en-US" dirty="0" smtClean="0"/>
              <a:t>(h1</a:t>
            </a:r>
            <a:r>
              <a:rPr lang="en-US" dirty="0" smtClean="0"/>
              <a:t>, d1) ∧ </a:t>
            </a:r>
            <a:r>
              <a:rPr lang="en-US" dirty="0" err="1" smtClean="0"/>
              <a:t>CanBePulled</a:t>
            </a:r>
            <a:r>
              <a:rPr lang="en-US" dirty="0" smtClean="0"/>
              <a:t>(h1)}.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1" y="5181600"/>
            <a:ext cx="24384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pt-BR" b="1" dirty="0" smtClean="0"/>
              <a:t>rel: </a:t>
            </a:r>
            <a:r>
              <a:rPr lang="pt-BR" dirty="0" smtClean="0"/>
              <a:t>{A1, A2, A3, A4, A7}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28600" y="3810000"/>
          <a:ext cx="8588182" cy="2062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3953"/>
                <a:gridCol w="742447"/>
                <a:gridCol w="762000"/>
                <a:gridCol w="1371600"/>
                <a:gridCol w="1493244"/>
                <a:gridCol w="1642469"/>
                <a:gridCol w="1642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CBIR 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|REL|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|RET|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|RET</a:t>
                      </a:r>
                      <a:r>
                        <a:rPr lang="en-US" sz="1600" baseline="0" dirty="0" smtClean="0"/>
                        <a:t>  </a:t>
                      </a:r>
                      <a:r>
                        <a:rPr lang="en-US" sz="1600" baseline="0" dirty="0" smtClean="0">
                          <a:sym typeface="Symbol"/>
                        </a:rPr>
                        <a:t> REL|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Recall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Precision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F-Measure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CBIR1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0.899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CBIR2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CBIR3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BKS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0.71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0.830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276600" y="990600"/>
            <a:ext cx="24384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pt-BR" b="1" dirty="0" smtClean="0"/>
              <a:t>rel: </a:t>
            </a:r>
            <a:r>
              <a:rPr lang="pt-BR" dirty="0" smtClean="0"/>
              <a:t>{A1, A2, A3, A4, A7}</a:t>
            </a: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524000" y="1828800"/>
          <a:ext cx="6553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3276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</a:t>
                      </a:r>
                      <a:r>
                        <a:rPr lang="en-US" baseline="0" dirty="0" smtClean="0"/>
                        <a:t> Result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CBIR Retrieved</a:t>
                      </a:r>
                      <a:r>
                        <a:rPr lang="en-US" baseline="0" dirty="0" smtClean="0"/>
                        <a:t> Propositions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{A1,A2,A3,A4}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{A1,A2,A3,A4,A6}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{A2,A3,A4,A5,A7}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Distance from the Optimal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Using </a:t>
            </a:r>
            <a:r>
              <a:rPr lang="en-US" i="1" dirty="0" smtClean="0"/>
              <a:t>I</a:t>
            </a:r>
            <a:r>
              <a:rPr lang="en-US" dirty="0" smtClean="0"/>
              <a:t>, </a:t>
            </a:r>
            <a:r>
              <a:rPr lang="en-US" i="1" dirty="0" smtClean="0"/>
              <a:t>Q</a:t>
            </a:r>
            <a:r>
              <a:rPr lang="en-US" dirty="0" smtClean="0"/>
              <a:t>, and </a:t>
            </a:r>
            <a:r>
              <a:rPr lang="en-US" i="1" dirty="0" smtClean="0"/>
              <a:t>BKS </a:t>
            </a:r>
            <a:r>
              <a:rPr lang="en-US" dirty="0" smtClean="0"/>
              <a:t>and some reasoner capable of maintaining </a:t>
            </a:r>
            <a:r>
              <a:rPr lang="en-US" i="1" dirty="0" smtClean="0"/>
              <a:t>origin sets</a:t>
            </a:r>
            <a:endParaRPr lang="en-US" dirty="0" smtClean="0"/>
          </a:p>
          <a:p>
            <a:r>
              <a:rPr lang="en-US" dirty="0" smtClean="0"/>
              <a:t>Origin sets</a:t>
            </a:r>
          </a:p>
          <a:p>
            <a:pPr lvl="1"/>
            <a:r>
              <a:rPr lang="en-US" dirty="0" smtClean="0"/>
              <a:t>Product of relevance logic/ATMS</a:t>
            </a:r>
          </a:p>
          <a:p>
            <a:pPr lvl="1"/>
            <a:r>
              <a:rPr lang="en-US" dirty="0" smtClean="0"/>
              <a:t>The propositions required for deriving some proposition </a:t>
            </a:r>
          </a:p>
          <a:p>
            <a:r>
              <a:rPr lang="en-US" dirty="0" smtClean="0"/>
              <a:t>Procedure:</a:t>
            </a:r>
          </a:p>
          <a:p>
            <a:pPr lvl="1"/>
            <a:r>
              <a:rPr lang="en-US" dirty="0" smtClean="0"/>
              <a:t>Generate the </a:t>
            </a:r>
            <a:r>
              <a:rPr lang="en-US" i="1" dirty="0" smtClean="0"/>
              <a:t>origin set</a:t>
            </a:r>
            <a:r>
              <a:rPr lang="en-US" dirty="0" smtClean="0"/>
              <a:t> required for deriving </a:t>
            </a:r>
            <a:r>
              <a:rPr lang="en-US" i="1" dirty="0" smtClean="0"/>
              <a:t>Q</a:t>
            </a:r>
            <a:endParaRPr lang="en-US" dirty="0" smtClean="0"/>
          </a:p>
          <a:p>
            <a:pPr lvl="1"/>
            <a:r>
              <a:rPr lang="en-US" dirty="0" smtClean="0"/>
              <a:t>Use the </a:t>
            </a:r>
            <a:r>
              <a:rPr lang="en-US" i="1" dirty="0" smtClean="0"/>
              <a:t>origin set </a:t>
            </a:r>
            <a:r>
              <a:rPr lang="en-US" dirty="0" smtClean="0"/>
              <a:t>as the relevant propositions</a:t>
            </a:r>
          </a:p>
          <a:p>
            <a:pPr lvl="1"/>
            <a:r>
              <a:rPr lang="en-US" dirty="0" smtClean="0"/>
              <a:t>Compare CBIR results to the optimal solution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i="1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the Optimal Solution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Given: </a:t>
            </a:r>
            <a:r>
              <a:rPr lang="en-US" i="1" dirty="0" smtClean="0"/>
              <a:t>Q</a:t>
            </a:r>
            <a:r>
              <a:rPr lang="en-US" dirty="0" smtClean="0"/>
              <a:t>, </a:t>
            </a:r>
            <a:r>
              <a:rPr lang="en-US" i="1" dirty="0" smtClean="0"/>
              <a:t>BKS</a:t>
            </a:r>
            <a:r>
              <a:rPr lang="en-US" dirty="0" smtClean="0"/>
              <a:t>, and </a:t>
            </a:r>
            <a:r>
              <a:rPr lang="en-US" i="1" dirty="0" smtClean="0"/>
              <a:t>I</a:t>
            </a:r>
          </a:p>
          <a:p>
            <a:pPr>
              <a:buNone/>
            </a:pPr>
            <a:r>
              <a:rPr lang="en-US" dirty="0" smtClean="0"/>
              <a:t>2. Load the </a:t>
            </a:r>
            <a:r>
              <a:rPr lang="en-US" i="1" dirty="0" smtClean="0"/>
              <a:t>BKS</a:t>
            </a:r>
            <a:r>
              <a:rPr lang="en-US" dirty="0" smtClean="0"/>
              <a:t> into a reasoner.</a:t>
            </a:r>
          </a:p>
          <a:p>
            <a:pPr>
              <a:buNone/>
            </a:pPr>
            <a:r>
              <a:rPr lang="en-US" dirty="0" smtClean="0"/>
              <a:t>3. Add </a:t>
            </a:r>
            <a:r>
              <a:rPr lang="en-US" i="1" dirty="0" smtClean="0"/>
              <a:t>I</a:t>
            </a:r>
            <a:r>
              <a:rPr lang="en-US" dirty="0" smtClean="0"/>
              <a:t> to the </a:t>
            </a:r>
            <a:r>
              <a:rPr lang="en-US" i="1" dirty="0" smtClean="0"/>
              <a:t>BKS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4. Query the reasoner on </a:t>
            </a:r>
            <a:r>
              <a:rPr lang="en-US" i="1" dirty="0" smtClean="0"/>
              <a:t>Q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5. Examine the origin set for </a:t>
            </a:r>
            <a:r>
              <a:rPr lang="en-US" i="1" dirty="0" smtClean="0"/>
              <a:t>Q</a:t>
            </a:r>
            <a:r>
              <a:rPr lang="en-US" dirty="0" smtClean="0"/>
              <a:t>,         , defined as:</a:t>
            </a:r>
          </a:p>
          <a:p>
            <a:pPr>
              <a:buNone/>
            </a:pPr>
            <a:r>
              <a:rPr lang="en-US" dirty="0" smtClean="0"/>
              <a:t>   {</a:t>
            </a:r>
            <a:r>
              <a:rPr lang="en-US" i="1" dirty="0" smtClean="0"/>
              <a:t>A  - I</a:t>
            </a:r>
            <a:r>
              <a:rPr lang="en-US" dirty="0" smtClean="0"/>
              <a:t>|</a:t>
            </a:r>
            <a:r>
              <a:rPr lang="en-US" i="1" dirty="0" smtClean="0"/>
              <a:t> A </a:t>
            </a:r>
            <a:r>
              <a:rPr lang="en-US" dirty="0" smtClean="0">
                <a:sym typeface="Symbol"/>
              </a:rPr>
              <a:t> {</a:t>
            </a:r>
            <a:r>
              <a:rPr lang="en-US" i="1" dirty="0" smtClean="0">
                <a:sym typeface="Symbol"/>
              </a:rPr>
              <a:t>BKS </a:t>
            </a:r>
            <a:r>
              <a:rPr lang="en-US" dirty="0" smtClean="0">
                <a:sym typeface="Symbol"/>
              </a:rPr>
              <a:t></a:t>
            </a:r>
            <a:r>
              <a:rPr lang="en-US" i="1" dirty="0" smtClean="0">
                <a:sym typeface="Symbol"/>
              </a:rPr>
              <a:t> I</a:t>
            </a:r>
            <a:r>
              <a:rPr lang="en-US" dirty="0" smtClean="0">
                <a:sym typeface="Symbol"/>
              </a:rPr>
              <a:t>}</a:t>
            </a:r>
            <a:r>
              <a:rPr lang="en-US" i="1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</a:t>
            </a:r>
            <a:r>
              <a:rPr lang="en-US" i="1" dirty="0" smtClean="0">
                <a:sym typeface="Wingdings 2"/>
              </a:rPr>
              <a:t> A </a:t>
            </a:r>
            <a:r>
              <a:rPr lang="en-US" i="1" dirty="0" smtClean="0"/>
              <a:t>├</a:t>
            </a:r>
            <a:r>
              <a:rPr lang="en-US" i="1" dirty="0" smtClean="0">
                <a:sym typeface="Wingdings 2"/>
              </a:rPr>
              <a:t> Q </a:t>
            </a:r>
            <a:r>
              <a:rPr lang="en-US" dirty="0" smtClean="0">
                <a:sym typeface="Symbol"/>
              </a:rPr>
              <a:t> </a:t>
            </a:r>
            <a:r>
              <a:rPr lang="pt-BR" dirty="0" smtClean="0">
                <a:sym typeface="Symbol"/>
              </a:rPr>
              <a:t>¬∃A’((A’  A) </a:t>
            </a:r>
            <a:r>
              <a:rPr lang="en-US" dirty="0" smtClean="0">
                <a:sym typeface="Symbol"/>
              </a:rPr>
              <a:t></a:t>
            </a:r>
            <a:r>
              <a:rPr lang="pt-BR" dirty="0" smtClean="0">
                <a:sym typeface="Symbol"/>
              </a:rPr>
              <a:t> A’ </a:t>
            </a:r>
            <a:r>
              <a:rPr lang="en-US" i="1" dirty="0" smtClean="0"/>
              <a:t>├ </a:t>
            </a:r>
            <a:r>
              <a:rPr lang="pt-BR" dirty="0" smtClean="0">
                <a:sym typeface="Symbol"/>
              </a:rPr>
              <a:t>Q)</a:t>
            </a:r>
            <a:r>
              <a:rPr lang="en-US" i="1" dirty="0" smtClean="0">
                <a:sym typeface="Wingdings 2"/>
              </a:rPr>
              <a:t> </a:t>
            </a:r>
            <a:r>
              <a:rPr lang="en-US" dirty="0" smtClean="0">
                <a:sym typeface="Wingdings 2"/>
              </a:rPr>
              <a:t>}</a:t>
            </a:r>
            <a:r>
              <a:rPr lang="en-US" i="1" dirty="0" smtClean="0"/>
              <a:t> 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6. Select the sets in         that have the minimal cardinality. This new set of origin sets will be denoted with </a:t>
            </a:r>
          </a:p>
          <a:p>
            <a:pPr>
              <a:buNone/>
            </a:pPr>
            <a:r>
              <a:rPr lang="en-US" i="1" dirty="0" smtClean="0"/>
              <a:t>     min(       </a:t>
            </a:r>
            <a:r>
              <a:rPr lang="en-US" i="1" dirty="0" smtClean="0"/>
              <a:t>)  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76800" y="3429000"/>
          <a:ext cx="557212" cy="439738"/>
        </p:xfrm>
        <a:graphic>
          <a:graphicData uri="http://schemas.openxmlformats.org/presentationml/2006/ole">
            <p:oleObj spid="_x0000_s23554" name="Equation" r:id="rId4" imgW="304560" imgH="241200" progId="Equation.3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3276600" y="4267200"/>
          <a:ext cx="557213" cy="439738"/>
        </p:xfrm>
        <a:graphic>
          <a:graphicData uri="http://schemas.openxmlformats.org/presentationml/2006/ole">
            <p:oleObj spid="_x0000_s23561" name="Equation" r:id="rId5" imgW="304560" imgH="241200" progId="Equation.3">
              <p:embed/>
            </p:oleObj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1600200" y="5105400"/>
          <a:ext cx="557213" cy="439738"/>
        </p:xfrm>
        <a:graphic>
          <a:graphicData uri="http://schemas.openxmlformats.org/presentationml/2006/ole">
            <p:oleObj spid="_x0000_s23563" name="Equation" r:id="rId6" imgW="304560" imgH="24120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3564" name="Equation" r:id="rId7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602468"/>
          <a:ext cx="8458200" cy="2966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58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BKS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A1 : ∀(x, y)(Blunt(x) ∧ Conical(x) ∧ Drawer(y) ∧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ConnectedByTip</a:t>
                      </a:r>
                      <a:r>
                        <a:rPr lang="en-US" dirty="0" smtClean="0"/>
                        <a:t>(x, y) → Handle(x)).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A2 : ∀(x)(Handle(x) → </a:t>
                      </a:r>
                      <a:r>
                        <a:rPr lang="en-US" dirty="0" err="1" smtClean="0"/>
                        <a:t>CanBePulled</a:t>
                      </a:r>
                      <a:r>
                        <a:rPr lang="en-US" dirty="0" smtClean="0"/>
                        <a:t>(x)).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A3 : Blunt(h1).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A4 : Conical(h1).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A5 : ∀(x, y)(Rope(x) ∧ Light(y) ∧ Connected(x, y) → </a:t>
                      </a:r>
                      <a:r>
                        <a:rPr lang="en-US" dirty="0" err="1" smtClean="0"/>
                        <a:t>CanBePulled</a:t>
                      </a:r>
                      <a:r>
                        <a:rPr lang="en-US" dirty="0" smtClean="0"/>
                        <a:t>(x)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A6 : ∀(x, y)(Blunt(x) ∧ Conical(y) ∧ </a:t>
                      </a:r>
                      <a:r>
                        <a:rPr lang="en-US" dirty="0" err="1" smtClean="0"/>
                        <a:t>ConnectedByBase</a:t>
                      </a:r>
                      <a:r>
                        <a:rPr lang="en-US" dirty="0" smtClean="0"/>
                        <a:t>(x, y) → ¬Handle(x)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A7 : ∀(x)(Drawer(x) → </a:t>
                      </a:r>
                      <a:r>
                        <a:rPr lang="en-US" dirty="0" err="1" smtClean="0"/>
                        <a:t>ContainsItems</a:t>
                      </a:r>
                      <a:r>
                        <a:rPr lang="en-US" dirty="0" smtClean="0"/>
                        <a:t>(x)).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33400" y="1295400"/>
            <a:ext cx="6629400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I: </a:t>
            </a:r>
            <a:r>
              <a:rPr lang="en-US" dirty="0" smtClean="0"/>
              <a:t>{Drawer(d1) ∧ </a:t>
            </a:r>
            <a:r>
              <a:rPr lang="en-US" dirty="0" err="1" smtClean="0"/>
              <a:t>ConnectedByTip</a:t>
            </a:r>
            <a:r>
              <a:rPr lang="en-US" dirty="0" smtClean="0"/>
              <a:t>(h1, d1)}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5802868"/>
            <a:ext cx="2133599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pt-BR" b="1" dirty="0" smtClean="0"/>
              <a:t>rel: </a:t>
            </a:r>
            <a:r>
              <a:rPr lang="pt-BR" dirty="0" smtClean="0"/>
              <a:t>{A1, A2, A3, A4}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" y="1981200"/>
            <a:ext cx="6629400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Q: </a:t>
            </a:r>
            <a:r>
              <a:rPr lang="en-US" dirty="0" smtClean="0"/>
              <a:t>{</a:t>
            </a:r>
            <a:r>
              <a:rPr lang="en-US" dirty="0" err="1" smtClean="0"/>
              <a:t>CanBePulled</a:t>
            </a:r>
            <a:r>
              <a:rPr lang="en-US" dirty="0" smtClean="0"/>
              <a:t>(h1)}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28600" y="3810000"/>
          <a:ext cx="8588182" cy="2062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3953"/>
                <a:gridCol w="742447"/>
                <a:gridCol w="762000"/>
                <a:gridCol w="1447800"/>
                <a:gridCol w="1417044"/>
                <a:gridCol w="1642469"/>
                <a:gridCol w="1642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CBIR 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|REL|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|RET|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|RET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>
                          <a:sym typeface="Symbol"/>
                        </a:rPr>
                        <a:t> REL|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Recall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Precision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F-Measure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CBIR1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CBIR2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0.889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CBIR3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0.75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0.60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0.667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BKS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0.57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0.726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352800" y="1066800"/>
            <a:ext cx="20574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pt-BR" b="1" dirty="0" smtClean="0"/>
              <a:t>rel: </a:t>
            </a:r>
            <a:r>
              <a:rPr lang="pt-BR" dirty="0" smtClean="0"/>
              <a:t>{A1, A2, A3, A4}</a:t>
            </a: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524000" y="1905000"/>
          <a:ext cx="6553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3276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</a:t>
                      </a:r>
                      <a:r>
                        <a:rPr lang="en-US" baseline="0" dirty="0" smtClean="0"/>
                        <a:t> Result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CBIR Retrieved</a:t>
                      </a:r>
                      <a:r>
                        <a:rPr lang="en-US" baseline="0" dirty="0" smtClean="0"/>
                        <a:t> Propositions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{A1,A2,A3,A4}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{A1,A2,A3,A4,A6}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{A2,A3,A4,A5,A7}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Relevance-theoretic vs. </a:t>
            </a:r>
            <a:br>
              <a:rPr lang="en-US" dirty="0" smtClean="0"/>
            </a:br>
            <a:r>
              <a:rPr lang="en-US" dirty="0" smtClean="0"/>
              <a:t>Distance from the Optimal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Similarities</a:t>
            </a:r>
          </a:p>
          <a:p>
            <a:pPr lvl="1"/>
            <a:r>
              <a:rPr lang="en-US" dirty="0" smtClean="0"/>
              <a:t>Rules of inference used to create relevant proposition set</a:t>
            </a:r>
          </a:p>
          <a:p>
            <a:r>
              <a:rPr lang="en-US" dirty="0" smtClean="0"/>
              <a:t>Differences</a:t>
            </a:r>
          </a:p>
          <a:p>
            <a:pPr lvl="1"/>
            <a:r>
              <a:rPr lang="en-US" i="1" dirty="0" smtClean="0"/>
              <a:t>Distance of the optimal</a:t>
            </a:r>
            <a:r>
              <a:rPr lang="en-US" dirty="0" smtClean="0"/>
              <a:t> generates relevant proposition sets that precisely match the original definition</a:t>
            </a:r>
            <a:endParaRPr lang="en-US" dirty="0" smtClean="0"/>
          </a:p>
          <a:p>
            <a:pPr lvl="1"/>
            <a:r>
              <a:rPr lang="en-US" i="1" dirty="0" smtClean="0"/>
              <a:t>Relevance-theoretic </a:t>
            </a:r>
            <a:r>
              <a:rPr lang="en-US" dirty="0" smtClean="0"/>
              <a:t>values CBIR </a:t>
            </a:r>
            <a:r>
              <a:rPr lang="en-US" dirty="0" smtClean="0"/>
              <a:t>outputs </a:t>
            </a:r>
            <a:r>
              <a:rPr lang="en-US" dirty="0" smtClean="0"/>
              <a:t>with multiple paths of inference to a </a:t>
            </a:r>
            <a:r>
              <a:rPr lang="en-US" dirty="0" smtClean="0"/>
              <a:t>solution</a:t>
            </a:r>
            <a:endParaRPr lang="en-US" b="1" i="1" dirty="0" smtClean="0"/>
          </a:p>
          <a:p>
            <a:pPr lvl="1"/>
            <a:r>
              <a:rPr lang="en-US" i="1" dirty="0" smtClean="0"/>
              <a:t>Relevance-theoretic </a:t>
            </a:r>
            <a:r>
              <a:rPr lang="en-US" dirty="0" smtClean="0"/>
              <a:t>requires a formalization of the </a:t>
            </a:r>
            <a:r>
              <a:rPr lang="en-US" i="1" dirty="0" smtClean="0"/>
              <a:t>non-trivial </a:t>
            </a:r>
            <a:r>
              <a:rPr lang="en-US" dirty="0" smtClean="0"/>
              <a:t>derivation concept</a:t>
            </a:r>
            <a:endParaRPr lang="en-US" b="1" i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Conclusions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Conclusions</a:t>
            </a:r>
          </a:p>
          <a:p>
            <a:pPr lvl="1"/>
            <a:r>
              <a:rPr lang="en-US" dirty="0" smtClean="0"/>
              <a:t>Relevance-theoretic approach is less successful at measuring some CBIR results than the </a:t>
            </a:r>
            <a:r>
              <a:rPr lang="en-US" i="1" dirty="0" smtClean="0"/>
              <a:t>distance from the optimal</a:t>
            </a:r>
          </a:p>
          <a:p>
            <a:pPr lvl="1"/>
            <a:r>
              <a:rPr lang="en-US" dirty="0" smtClean="0"/>
              <a:t>Uses</a:t>
            </a:r>
          </a:p>
          <a:p>
            <a:pPr lvl="2"/>
            <a:r>
              <a:rPr lang="en-US" dirty="0" smtClean="0"/>
              <a:t>Comparing different CBIR algorithms</a:t>
            </a:r>
          </a:p>
          <a:p>
            <a:pPr lvl="2"/>
            <a:r>
              <a:rPr lang="en-US" dirty="0" smtClean="0"/>
              <a:t>Improving CBIR Procedures</a:t>
            </a:r>
          </a:p>
          <a:p>
            <a:pPr lvl="3"/>
            <a:r>
              <a:rPr lang="en-US" dirty="0" smtClean="0"/>
              <a:t>Many CBIR procedures have various parameters that can be modified to change their performance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Use the </a:t>
            </a:r>
            <a:r>
              <a:rPr lang="en-US" dirty="0" smtClean="0"/>
              <a:t>theoretical discussion </a:t>
            </a:r>
            <a:r>
              <a:rPr lang="en-US" dirty="0" smtClean="0"/>
              <a:t>to </a:t>
            </a:r>
            <a:r>
              <a:rPr lang="en-US" dirty="0" smtClean="0"/>
              <a:t>help construct comparisons of CBIR </a:t>
            </a:r>
            <a:r>
              <a:rPr lang="en-US" dirty="0" smtClean="0"/>
              <a:t>results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Commonsense 2009</a:t>
            </a:r>
          </a:p>
          <a:p>
            <a:pPr lvl="1"/>
            <a:r>
              <a:rPr lang="en-US" dirty="0" smtClean="0"/>
              <a:t>One of the major long-term goals of AI is to endow computers with common </a:t>
            </a:r>
            <a:r>
              <a:rPr lang="en-US" dirty="0" smtClean="0"/>
              <a:t>sense</a:t>
            </a:r>
            <a:endParaRPr lang="en-US" dirty="0" smtClean="0"/>
          </a:p>
          <a:p>
            <a:pPr lvl="1"/>
            <a:r>
              <a:rPr lang="en-US" dirty="0" smtClean="0"/>
              <a:t>One challenge is the accumulation of large amounts of knowledge about our everyday world</a:t>
            </a:r>
          </a:p>
          <a:p>
            <a:r>
              <a:rPr lang="en-US" dirty="0" smtClean="0"/>
              <a:t>Managing a large-scale knowledge store is necessary 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Building commonsense </a:t>
            </a:r>
            <a:r>
              <a:rPr lang="en-US" dirty="0" err="1" smtClean="0"/>
              <a:t>reasoners</a:t>
            </a:r>
            <a:r>
              <a:rPr lang="en-US" dirty="0" smtClean="0"/>
              <a:t> requires access to large amounts of information</a:t>
            </a:r>
          </a:p>
          <a:p>
            <a:pPr lvl="1"/>
            <a:r>
              <a:rPr lang="en-US" dirty="0" smtClean="0"/>
              <a:t>Deductive </a:t>
            </a:r>
            <a:r>
              <a:rPr lang="en-US" dirty="0" err="1" smtClean="0"/>
              <a:t>reasoners</a:t>
            </a:r>
            <a:r>
              <a:rPr lang="en-US" dirty="0" smtClean="0"/>
              <a:t> suffer performance issues when working with large KBs</a:t>
            </a:r>
          </a:p>
          <a:p>
            <a:r>
              <a:rPr lang="en-US" dirty="0" smtClean="0"/>
              <a:t>Optimal solution:</a:t>
            </a:r>
          </a:p>
          <a:p>
            <a:pPr lvl="1"/>
            <a:r>
              <a:rPr lang="en-US" dirty="0" smtClean="0"/>
              <a:t>Use only that information that is needed for reasoning</a:t>
            </a:r>
          </a:p>
          <a:p>
            <a:pPr lvl="2"/>
            <a:r>
              <a:rPr lang="en-US" dirty="0" smtClean="0"/>
              <a:t>Considered the </a:t>
            </a:r>
            <a:r>
              <a:rPr lang="en-US" i="1" dirty="0" smtClean="0"/>
              <a:t>relevant</a:t>
            </a:r>
            <a:r>
              <a:rPr lang="en-US" dirty="0" smtClean="0"/>
              <a:t> information</a:t>
            </a:r>
          </a:p>
          <a:p>
            <a:pPr lvl="1"/>
            <a:r>
              <a:rPr lang="en-US" dirty="0" smtClean="0"/>
              <a:t>Not practical</a:t>
            </a:r>
          </a:p>
          <a:p>
            <a:pPr lvl="2"/>
            <a:r>
              <a:rPr lang="en-US" dirty="0" smtClean="0"/>
              <a:t>Can take as long as reasoning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Solution: Context-based Information Retrieval </a:t>
            </a:r>
          </a:p>
          <a:p>
            <a:pPr lvl="1"/>
            <a:r>
              <a:rPr lang="en-US" dirty="0" smtClean="0"/>
              <a:t>Use context to help establish information that is likely to be </a:t>
            </a:r>
            <a:r>
              <a:rPr lang="en-US" dirty="0" smtClean="0"/>
              <a:t>relevant</a:t>
            </a:r>
          </a:p>
          <a:p>
            <a:pPr lvl="2"/>
            <a:r>
              <a:rPr lang="en-US" dirty="0" smtClean="0"/>
              <a:t>The environment and other constraints</a:t>
            </a:r>
            <a:endParaRPr lang="en-US" dirty="0" smtClean="0"/>
          </a:p>
          <a:p>
            <a:pPr lvl="2"/>
            <a:r>
              <a:rPr lang="en-US" dirty="0" smtClean="0"/>
              <a:t>Not the KR sense of context</a:t>
            </a:r>
          </a:p>
          <a:p>
            <a:pPr lvl="1"/>
            <a:r>
              <a:rPr lang="en-US" dirty="0" smtClean="0"/>
              <a:t>Heuristic that sacrifices precision for rapid retrieval </a:t>
            </a:r>
          </a:p>
          <a:p>
            <a:pPr lvl="1"/>
            <a:r>
              <a:rPr lang="en-US" dirty="0" smtClean="0"/>
              <a:t>Useful for </a:t>
            </a:r>
            <a:r>
              <a:rPr lang="en-US" dirty="0" smtClean="0"/>
              <a:t>many applications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HCI Devices, Embodied acting agents</a:t>
            </a:r>
          </a:p>
          <a:p>
            <a:r>
              <a:rPr lang="en-US" dirty="0" smtClean="0"/>
              <a:t>Problem: Which CBIR techniques are better?</a:t>
            </a:r>
          </a:p>
          <a:p>
            <a:pPr lvl="1"/>
            <a:r>
              <a:rPr lang="en-US" dirty="0" smtClean="0"/>
              <a:t>How do you measure CBIR output?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CBIR Process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219200" y="1600200"/>
            <a:ext cx="1676400" cy="838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Input (</a:t>
            </a:r>
            <a:r>
              <a:rPr lang="en-US" sz="2000" i="1" dirty="0" smtClean="0"/>
              <a:t>I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3048000" y="3581400"/>
            <a:ext cx="1905000" cy="68580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CBIR Process </a:t>
            </a:r>
            <a:endParaRPr lang="en-US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3048000" y="4800600"/>
            <a:ext cx="1981200" cy="114300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Reasoning Engine </a:t>
            </a:r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5410200" y="4114800"/>
            <a:ext cx="1676400" cy="990600"/>
          </a:xfrm>
          <a:prstGeom prst="ca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Retrieved Propositions </a:t>
            </a:r>
            <a:endParaRPr lang="en-US" dirty="0"/>
          </a:p>
        </p:txBody>
      </p:sp>
      <p:sp>
        <p:nvSpPr>
          <p:cNvPr id="14" name="Cloud 13"/>
          <p:cNvSpPr/>
          <p:nvPr/>
        </p:nvSpPr>
        <p:spPr>
          <a:xfrm>
            <a:off x="3505200" y="1447800"/>
            <a:ext cx="2514600" cy="16002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Background Knowledge Sources (</a:t>
            </a:r>
            <a:r>
              <a:rPr lang="en-US" i="1" dirty="0" smtClean="0"/>
              <a:t>BKS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477000" y="1600200"/>
            <a:ext cx="1905000" cy="838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Query  (</a:t>
            </a:r>
            <a:r>
              <a:rPr lang="en-US" sz="2000" i="1" dirty="0" smtClean="0"/>
              <a:t>Q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13" name="Shape 12"/>
          <p:cNvCxnSpPr>
            <a:stCxn id="5" idx="4"/>
            <a:endCxn id="6" idx="1"/>
          </p:cNvCxnSpPr>
          <p:nvPr/>
        </p:nvCxnSpPr>
        <p:spPr>
          <a:xfrm rot="16200000" flipH="1">
            <a:off x="1809750" y="2686050"/>
            <a:ext cx="1485900" cy="9906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hape 15"/>
          <p:cNvCxnSpPr>
            <a:stCxn id="5" idx="4"/>
            <a:endCxn id="7" idx="1"/>
          </p:cNvCxnSpPr>
          <p:nvPr/>
        </p:nvCxnSpPr>
        <p:spPr>
          <a:xfrm rot="16200000" flipH="1">
            <a:off x="1085850" y="3409950"/>
            <a:ext cx="2933700" cy="9906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14" idx="1"/>
            <a:endCxn id="6" idx="0"/>
          </p:cNvCxnSpPr>
          <p:nvPr/>
        </p:nvCxnSpPr>
        <p:spPr>
          <a:xfrm rot="5400000">
            <a:off x="4113948" y="2932848"/>
            <a:ext cx="535104" cy="7620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>
            <a:stCxn id="6" idx="3"/>
            <a:endCxn id="8" idx="1"/>
          </p:cNvCxnSpPr>
          <p:nvPr/>
        </p:nvCxnSpPr>
        <p:spPr>
          <a:xfrm>
            <a:off x="4953000" y="3924300"/>
            <a:ext cx="1295400" cy="1905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8" idx="3"/>
            <a:endCxn id="7" idx="3"/>
          </p:cNvCxnSpPr>
          <p:nvPr/>
        </p:nvCxnSpPr>
        <p:spPr>
          <a:xfrm rot="5400000">
            <a:off x="5505450" y="4629150"/>
            <a:ext cx="266700" cy="12192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hape 28"/>
          <p:cNvCxnSpPr>
            <a:stCxn id="15" idx="4"/>
            <a:endCxn id="7" idx="2"/>
          </p:cNvCxnSpPr>
          <p:nvPr/>
        </p:nvCxnSpPr>
        <p:spPr>
          <a:xfrm rot="5400000">
            <a:off x="3981450" y="2495550"/>
            <a:ext cx="3505200" cy="3390900"/>
          </a:xfrm>
          <a:prstGeom prst="bentConnector3">
            <a:avLst>
              <a:gd name="adj1" fmla="val 106522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28"/>
          <p:cNvCxnSpPr>
            <a:stCxn id="15" idx="4"/>
          </p:cNvCxnSpPr>
          <p:nvPr/>
        </p:nvCxnSpPr>
        <p:spPr>
          <a:xfrm rot="5400000">
            <a:off x="5543550" y="1847850"/>
            <a:ext cx="1295400" cy="24765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F-Measure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990600" y="1676400"/>
            <a:ext cx="1828800" cy="1371600"/>
          </a:xfrm>
          <a:prstGeom prst="ca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Retrieved Propositions</a:t>
            </a:r>
          </a:p>
          <a:p>
            <a:pPr algn="ctr"/>
            <a:r>
              <a:rPr lang="en-US" dirty="0" smtClean="0"/>
              <a:t>(</a:t>
            </a:r>
            <a:r>
              <a:rPr lang="en-US" i="1" dirty="0" smtClean="0"/>
              <a:t>RET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5" name="Can 4"/>
          <p:cNvSpPr/>
          <p:nvPr/>
        </p:nvSpPr>
        <p:spPr>
          <a:xfrm>
            <a:off x="6248400" y="1676400"/>
            <a:ext cx="1828800" cy="1371600"/>
          </a:xfrm>
          <a:prstGeom prst="can">
            <a:avLst/>
          </a:prstGeom>
          <a:solidFill>
            <a:srgbClr val="FFCC66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Relevant</a:t>
            </a:r>
          </a:p>
          <a:p>
            <a:pPr algn="ctr"/>
            <a:r>
              <a:rPr lang="en-US" dirty="0" smtClean="0"/>
              <a:t>Propositions</a:t>
            </a:r>
          </a:p>
          <a:p>
            <a:pPr algn="ctr"/>
            <a:r>
              <a:rPr lang="en-US" i="1" dirty="0" smtClean="0"/>
              <a:t>(REL)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09600" y="4059382"/>
          <a:ext cx="8077200" cy="135081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92400"/>
                <a:gridCol w="2692400"/>
                <a:gridCol w="26924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Recall (r)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Precision (p)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F-Measure</a:t>
                      </a:r>
                      <a:endParaRPr lang="en-US" dirty="0"/>
                    </a:p>
                  </a:txBody>
                  <a:tcPr/>
                </a:tc>
              </a:tr>
              <a:tr h="969818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581400" y="4648200"/>
          <a:ext cx="2293938" cy="752475"/>
        </p:xfrm>
        <a:graphic>
          <a:graphicData uri="http://schemas.openxmlformats.org/presentationml/2006/ole">
            <p:oleObj spid="_x0000_s32770" name="Equation" r:id="rId4" imgW="914400" imgH="419040" progId="Equation.3">
              <p:embed/>
            </p:oleObj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762000" y="4572000"/>
          <a:ext cx="2293938" cy="752475"/>
        </p:xfrm>
        <a:graphic>
          <a:graphicData uri="http://schemas.openxmlformats.org/presentationml/2006/ole">
            <p:oleObj spid="_x0000_s32772" name="Equation" r:id="rId5" imgW="914400" imgH="41904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248400" y="4440382"/>
          <a:ext cx="2209800" cy="947057"/>
        </p:xfrm>
        <a:graphic>
          <a:graphicData uri="http://schemas.openxmlformats.org/presentationml/2006/ole">
            <p:oleObj spid="_x0000_s32773" name="Equation" r:id="rId6" imgW="977760" imgH="419040" progId="Equation.3">
              <p:embed/>
            </p:oleObj>
          </a:graphicData>
        </a:graphic>
      </p:graphicFrame>
      <p:sp>
        <p:nvSpPr>
          <p:cNvPr id="10" name="Left-Right Arrow 9"/>
          <p:cNvSpPr/>
          <p:nvPr/>
        </p:nvSpPr>
        <p:spPr>
          <a:xfrm>
            <a:off x="3200400" y="1905000"/>
            <a:ext cx="2667000" cy="990600"/>
          </a:xfrm>
          <a:prstGeom prst="left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Relevant Propositions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Relevant propositions are only those needed for performing the required reasoning</a:t>
            </a:r>
          </a:p>
          <a:p>
            <a:pPr lvl="1"/>
            <a:r>
              <a:rPr lang="en-US" dirty="0" smtClean="0"/>
              <a:t>Establish what’s </a:t>
            </a:r>
            <a:r>
              <a:rPr lang="en-US" smtClean="0"/>
              <a:t>really </a:t>
            </a:r>
            <a:r>
              <a:rPr lang="en-US" smtClean="0"/>
              <a:t>relevant</a:t>
            </a:r>
            <a:endParaRPr lang="en-US" dirty="0" smtClean="0"/>
          </a:p>
          <a:p>
            <a:r>
              <a:rPr lang="en-US" dirty="0" smtClean="0"/>
              <a:t>Can be generated manually</a:t>
            </a:r>
          </a:p>
          <a:p>
            <a:pPr lvl="1"/>
            <a:r>
              <a:rPr lang="en-US" dirty="0" smtClean="0"/>
              <a:t>Not practical for large KBs</a:t>
            </a:r>
          </a:p>
          <a:p>
            <a:r>
              <a:rPr lang="en-US" dirty="0" smtClean="0"/>
              <a:t>Automatic procedures are desirable</a:t>
            </a:r>
          </a:p>
          <a:p>
            <a:pPr lvl="1"/>
            <a:r>
              <a:rPr lang="en-US" dirty="0" smtClean="0"/>
              <a:t>Run prior to use of CBIR procedure</a:t>
            </a:r>
          </a:p>
          <a:p>
            <a:pPr lvl="2"/>
            <a:r>
              <a:rPr lang="en-US" dirty="0" smtClean="0"/>
              <a:t>Runtime is not a </a:t>
            </a:r>
            <a:r>
              <a:rPr lang="en-US" i="1" dirty="0" smtClean="0"/>
              <a:t>huge</a:t>
            </a:r>
            <a:r>
              <a:rPr lang="en-US" dirty="0" smtClean="0"/>
              <a:t> issue</a:t>
            </a:r>
          </a:p>
          <a:p>
            <a:pPr lvl="1"/>
            <a:r>
              <a:rPr lang="en-US" dirty="0" smtClean="0"/>
              <a:t>Two will be discussed</a:t>
            </a:r>
          </a:p>
          <a:p>
            <a:pPr lvl="2"/>
            <a:r>
              <a:rPr lang="en-US" dirty="0" smtClean="0"/>
              <a:t>Relevance-theoretic</a:t>
            </a:r>
          </a:p>
          <a:p>
            <a:pPr lvl="2"/>
            <a:r>
              <a:rPr lang="en-US" dirty="0" smtClean="0"/>
              <a:t>Distance from the Optimal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CBIR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219200" y="1600200"/>
            <a:ext cx="1676400" cy="838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Input (</a:t>
            </a:r>
            <a:r>
              <a:rPr lang="en-US" sz="2000" i="1" dirty="0" smtClean="0"/>
              <a:t>I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3048000" y="3581400"/>
            <a:ext cx="1905000" cy="68580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CBIR Process </a:t>
            </a:r>
            <a:endParaRPr lang="en-US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3048000" y="4800600"/>
            <a:ext cx="1981200" cy="114300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Reasoning Engine </a:t>
            </a:r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5410200" y="4114800"/>
            <a:ext cx="1676400" cy="990600"/>
          </a:xfrm>
          <a:prstGeom prst="ca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Retrieved Propositions </a:t>
            </a:r>
            <a:endParaRPr lang="en-US" dirty="0"/>
          </a:p>
        </p:txBody>
      </p:sp>
      <p:sp>
        <p:nvSpPr>
          <p:cNvPr id="14" name="Cloud 13"/>
          <p:cNvSpPr/>
          <p:nvPr/>
        </p:nvSpPr>
        <p:spPr>
          <a:xfrm>
            <a:off x="3505200" y="1447800"/>
            <a:ext cx="2514600" cy="16002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Background Knowledge Sources (</a:t>
            </a:r>
            <a:r>
              <a:rPr lang="en-US" i="1" dirty="0" smtClean="0"/>
              <a:t>BKS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477000" y="1600200"/>
            <a:ext cx="1905000" cy="838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Query  (</a:t>
            </a:r>
            <a:r>
              <a:rPr lang="en-US" sz="2000" i="1" dirty="0" smtClean="0"/>
              <a:t>Q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13" name="Shape 12"/>
          <p:cNvCxnSpPr>
            <a:stCxn id="5" idx="4"/>
            <a:endCxn id="6" idx="1"/>
          </p:cNvCxnSpPr>
          <p:nvPr/>
        </p:nvCxnSpPr>
        <p:spPr>
          <a:xfrm rot="16200000" flipH="1">
            <a:off x="1809750" y="2686050"/>
            <a:ext cx="1485900" cy="9906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hape 15"/>
          <p:cNvCxnSpPr>
            <a:stCxn id="5" idx="4"/>
            <a:endCxn id="7" idx="1"/>
          </p:cNvCxnSpPr>
          <p:nvPr/>
        </p:nvCxnSpPr>
        <p:spPr>
          <a:xfrm rot="16200000" flipH="1">
            <a:off x="1085850" y="3409950"/>
            <a:ext cx="2933700" cy="9906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14" idx="1"/>
            <a:endCxn id="6" idx="0"/>
          </p:cNvCxnSpPr>
          <p:nvPr/>
        </p:nvCxnSpPr>
        <p:spPr>
          <a:xfrm rot="5400000">
            <a:off x="4113948" y="2932848"/>
            <a:ext cx="535104" cy="7620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>
            <a:stCxn id="6" idx="3"/>
            <a:endCxn id="8" idx="1"/>
          </p:cNvCxnSpPr>
          <p:nvPr/>
        </p:nvCxnSpPr>
        <p:spPr>
          <a:xfrm>
            <a:off x="4953000" y="3924300"/>
            <a:ext cx="1295400" cy="1905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8" idx="3"/>
            <a:endCxn id="7" idx="3"/>
          </p:cNvCxnSpPr>
          <p:nvPr/>
        </p:nvCxnSpPr>
        <p:spPr>
          <a:xfrm rot="5400000">
            <a:off x="5505450" y="4629150"/>
            <a:ext cx="266700" cy="12192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hape 28"/>
          <p:cNvCxnSpPr>
            <a:stCxn id="15" idx="4"/>
            <a:endCxn id="7" idx="2"/>
          </p:cNvCxnSpPr>
          <p:nvPr/>
        </p:nvCxnSpPr>
        <p:spPr>
          <a:xfrm rot="5400000">
            <a:off x="3981450" y="2495550"/>
            <a:ext cx="3505200" cy="3390900"/>
          </a:xfrm>
          <a:prstGeom prst="bentConnector3">
            <a:avLst>
              <a:gd name="adj1" fmla="val 106522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28"/>
          <p:cNvCxnSpPr>
            <a:stCxn id="15" idx="4"/>
          </p:cNvCxnSpPr>
          <p:nvPr/>
        </p:nvCxnSpPr>
        <p:spPr>
          <a:xfrm rot="5400000">
            <a:off x="5543550" y="1847850"/>
            <a:ext cx="1295400" cy="24765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Relevant Proposition Tagging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219200" y="1600200"/>
            <a:ext cx="1676400" cy="838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Input (</a:t>
            </a:r>
            <a:r>
              <a:rPr lang="en-US" sz="2000" i="1" dirty="0" smtClean="0"/>
              <a:t>I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8" name="Can 7"/>
          <p:cNvSpPr/>
          <p:nvPr/>
        </p:nvSpPr>
        <p:spPr>
          <a:xfrm>
            <a:off x="7010400" y="5410200"/>
            <a:ext cx="1676400" cy="990600"/>
          </a:xfrm>
          <a:prstGeom prst="ca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Retrieved Propositions </a:t>
            </a:r>
            <a:endParaRPr lang="en-US" dirty="0"/>
          </a:p>
        </p:txBody>
      </p:sp>
      <p:sp>
        <p:nvSpPr>
          <p:cNvPr id="14" name="Cloud 13"/>
          <p:cNvSpPr/>
          <p:nvPr/>
        </p:nvSpPr>
        <p:spPr>
          <a:xfrm>
            <a:off x="3505200" y="1447800"/>
            <a:ext cx="2514600" cy="16002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Background Knowledge Sources (</a:t>
            </a:r>
            <a:r>
              <a:rPr lang="en-US" i="1" dirty="0" smtClean="0"/>
              <a:t>BKS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6477000" y="1600200"/>
            <a:ext cx="1905000" cy="838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Query  (</a:t>
            </a:r>
            <a:r>
              <a:rPr lang="en-US" sz="2000" i="1" dirty="0" smtClean="0"/>
              <a:t>Q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cxnSp>
        <p:nvCxnSpPr>
          <p:cNvPr id="13" name="Shape 12"/>
          <p:cNvCxnSpPr>
            <a:stCxn id="5" idx="4"/>
            <a:endCxn id="20" idx="1"/>
          </p:cNvCxnSpPr>
          <p:nvPr/>
        </p:nvCxnSpPr>
        <p:spPr>
          <a:xfrm rot="16200000" flipH="1">
            <a:off x="1581150" y="2914650"/>
            <a:ext cx="1943100" cy="9906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14" idx="1"/>
            <a:endCxn id="20" idx="0"/>
          </p:cNvCxnSpPr>
          <p:nvPr/>
        </p:nvCxnSpPr>
        <p:spPr>
          <a:xfrm rot="5400000">
            <a:off x="4018698" y="3066198"/>
            <a:ext cx="763704" cy="7239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28"/>
          <p:cNvCxnSpPr>
            <a:stCxn id="15" idx="4"/>
            <a:endCxn id="20" idx="3"/>
          </p:cNvCxnSpPr>
          <p:nvPr/>
        </p:nvCxnSpPr>
        <p:spPr>
          <a:xfrm rot="5400000">
            <a:off x="5257800" y="2209800"/>
            <a:ext cx="1943100" cy="2400300"/>
          </a:xfrm>
          <a:prstGeom prst="bent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n 17"/>
          <p:cNvSpPr/>
          <p:nvPr/>
        </p:nvSpPr>
        <p:spPr>
          <a:xfrm>
            <a:off x="4038600" y="5410200"/>
            <a:ext cx="1676400" cy="990600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Relevant Propositions </a:t>
            </a:r>
            <a:endParaRPr lang="en-US" dirty="0"/>
          </a:p>
        </p:txBody>
      </p:sp>
      <p:sp>
        <p:nvSpPr>
          <p:cNvPr id="20" name="Flowchart: Alternate Process 19"/>
          <p:cNvSpPr/>
          <p:nvPr/>
        </p:nvSpPr>
        <p:spPr>
          <a:xfrm>
            <a:off x="3048000" y="3810000"/>
            <a:ext cx="1981200" cy="1143000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RPT</a:t>
            </a:r>
            <a:endParaRPr lang="en-US" dirty="0"/>
          </a:p>
        </p:txBody>
      </p:sp>
      <p:cxnSp>
        <p:nvCxnSpPr>
          <p:cNvPr id="25" name="Shape 24"/>
          <p:cNvCxnSpPr>
            <a:stCxn id="20" idx="2"/>
            <a:endCxn id="18" idx="0"/>
          </p:cNvCxnSpPr>
          <p:nvPr/>
        </p:nvCxnSpPr>
        <p:spPr>
          <a:xfrm rot="16200000" flipH="1">
            <a:off x="4105275" y="4886325"/>
            <a:ext cx="704850" cy="8382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Left-Right Arrow 30"/>
          <p:cNvSpPr/>
          <p:nvPr/>
        </p:nvSpPr>
        <p:spPr>
          <a:xfrm>
            <a:off x="5791200" y="5638800"/>
            <a:ext cx="1143000" cy="609600"/>
          </a:xfrm>
          <a:prstGeom prst="left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52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5085</TotalTime>
  <Words>1247</Words>
  <Application>Microsoft Office PowerPoint</Application>
  <PresentationFormat>On-screen Show (4:3)</PresentationFormat>
  <Paragraphs>267</Paragraphs>
  <Slides>19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Equation</vt:lpstr>
      <vt:lpstr>An F-Measure for  Context-Based Information Retrieval</vt:lpstr>
      <vt:lpstr>Introduction</vt:lpstr>
      <vt:lpstr>Introduction</vt:lpstr>
      <vt:lpstr>Introduction</vt:lpstr>
      <vt:lpstr>CBIR Process</vt:lpstr>
      <vt:lpstr>F-Measure</vt:lpstr>
      <vt:lpstr>Establishing Relevant Propositions</vt:lpstr>
      <vt:lpstr>CBIR</vt:lpstr>
      <vt:lpstr>Relevant Proposition Tagging</vt:lpstr>
      <vt:lpstr>Relevance-Theoretic </vt:lpstr>
      <vt:lpstr>S &amp; W Relevance </vt:lpstr>
      <vt:lpstr>Example</vt:lpstr>
      <vt:lpstr>Example</vt:lpstr>
      <vt:lpstr>Distance from the Optimal</vt:lpstr>
      <vt:lpstr>Finding the Optimal Solution</vt:lpstr>
      <vt:lpstr>Example</vt:lpstr>
      <vt:lpstr>Example</vt:lpstr>
      <vt:lpstr>Relevance-theoretic vs.  Distance from the Optimal</vt:lpstr>
      <vt:lpstr>Conclusions and Future Work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Categorization of Contextual Constraints</dc:title>
  <dc:creator>Michael Kandefer</dc:creator>
  <cp:lastModifiedBy>Michael Kandefer</cp:lastModifiedBy>
  <cp:revision>29</cp:revision>
  <dcterms:created xsi:type="dcterms:W3CDTF">2008-10-30T14:08:14Z</dcterms:created>
  <dcterms:modified xsi:type="dcterms:W3CDTF">2009-06-02T19:26:05Z</dcterms:modified>
</cp:coreProperties>
</file>