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0"/>
  </p:notesMasterIdLst>
  <p:sldIdLst>
    <p:sldId id="305" r:id="rId2"/>
    <p:sldId id="263" r:id="rId3"/>
    <p:sldId id="330" r:id="rId4"/>
    <p:sldId id="314" r:id="rId5"/>
    <p:sldId id="277" r:id="rId6"/>
    <p:sldId id="317" r:id="rId7"/>
    <p:sldId id="342" r:id="rId8"/>
    <p:sldId id="339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597" autoAdjust="0"/>
    <p:restoredTop sz="80432" autoAdjust="0"/>
  </p:normalViewPr>
  <p:slideViewPr>
    <p:cSldViewPr>
      <p:cViewPr varScale="1">
        <p:scale>
          <a:sx n="92" d="100"/>
          <a:sy n="92" d="100"/>
        </p:scale>
        <p:origin x="1908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A25AB6-3B52-4034-BB15-CC9578EBB551}" type="datetimeFigureOut">
              <a:rPr lang="en-US" smtClean="0"/>
              <a:t>3/3/2015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D1B8B-9C9D-460E-9289-9EB260174B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31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Footnote</a:t>
            </a:r>
            <a:r>
              <a:rPr lang="en-US" baseline="0" dirty="0" smtClean="0"/>
              <a:t> should be bigger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14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1)Fix bullet</a:t>
            </a:r>
            <a:r>
              <a:rPr lang="en-US" baseline="0" dirty="0" smtClean="0"/>
              <a:t> </a:t>
            </a:r>
            <a:r>
              <a:rPr lang="en-US" dirty="0" smtClean="0"/>
              <a:t>format for</a:t>
            </a:r>
            <a:r>
              <a:rPr lang="en-US" baseline="0" dirty="0" smtClean="0"/>
              <a:t> </a:t>
            </a:r>
            <a:r>
              <a:rPr lang="en-US" dirty="0" smtClean="0"/>
              <a:t>the last one (using arrow) , </a:t>
            </a:r>
            <a:r>
              <a:rPr lang="en-US" baseline="0" dirty="0" smtClean="0"/>
              <a:t> and</a:t>
            </a:r>
          </a:p>
          <a:p>
            <a:r>
              <a:rPr lang="en-US" baseline="0" dirty="0" smtClean="0"/>
              <a:t>2) </a:t>
            </a:r>
            <a:r>
              <a:rPr lang="en-US" dirty="0" smtClean="0"/>
              <a:t>Add in the</a:t>
            </a:r>
            <a:r>
              <a:rPr lang="en-US" baseline="0" dirty="0" smtClean="0"/>
              <a:t> footnote</a:t>
            </a:r>
          </a:p>
          <a:p>
            <a:r>
              <a:rPr lang="en-US" dirty="0" smtClean="0"/>
              <a:t>Cisco Global Cloud Networking Survey,</a:t>
            </a:r>
            <a:r>
              <a:rPr lang="en-US" baseline="0" dirty="0" smtClean="0"/>
              <a:t> </a:t>
            </a:r>
            <a:r>
              <a:rPr lang="en-US" dirty="0" smtClean="0"/>
              <a:t>2012.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064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1) Fix format for all but the first two</a:t>
            </a:r>
            <a:r>
              <a:rPr lang="en-US" baseline="0" dirty="0" smtClean="0"/>
              <a:t> bullet items (using arrows for the 2</a:t>
            </a:r>
            <a:r>
              <a:rPr lang="en-US" baseline="30000" dirty="0" smtClean="0"/>
              <a:t>nd</a:t>
            </a:r>
            <a:r>
              <a:rPr lang="en-US" baseline="0" dirty="0" smtClean="0"/>
              <a:t> level)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is for you own ref: look at the slides at http://www.lamsade.dauphine.fr/~litwin/cours98/Doc-cours-clouds/dean-keynote-ladis2009_scalable_distributed_google_system.pdf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064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Add ref/URL as</a:t>
            </a:r>
            <a:r>
              <a:rPr lang="en-US" baseline="0" dirty="0" smtClean="0"/>
              <a:t> the footnote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610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064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Fix the red parts (and change them </a:t>
            </a:r>
            <a:r>
              <a:rPr lang="en-US" dirty="0" err="1" smtClean="0"/>
              <a:t>bacl</a:t>
            </a:r>
            <a:r>
              <a:rPr lang="en-US" dirty="0" smtClean="0"/>
              <a:t> t black after done)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8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Qiao:</a:t>
            </a:r>
            <a:r>
              <a:rPr lang="en-US" baseline="0" dirty="0" smtClean="0"/>
              <a:t> </a:t>
            </a:r>
            <a:r>
              <a:rPr lang="en-US" baseline="0" dirty="0" err="1" smtClean="0"/>
              <a:t>pls</a:t>
            </a:r>
            <a:r>
              <a:rPr lang="en-US" baseline="0" dirty="0" smtClean="0"/>
              <a:t> add </a:t>
            </a:r>
            <a:r>
              <a:rPr lang="en-US" baseline="0" smtClean="0"/>
              <a:t>publication info.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FD1B8B-9C9D-460E-9289-9EB260174B4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054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39AF0F0-0729-4477-85BB-3639DC6B368D}" type="datetime1">
              <a:rPr lang="en-US" smtClean="0"/>
              <a:t>3/3/2015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12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7194176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99380-9184-4362-BA34-6979445F1484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AA5E8-91DE-4A22-8716-B0C2FDF24816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2C283-79A7-493E-932C-F231161F2B89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95FD4-AEAF-40F6-8793-B716849C02C0}" type="datetime1">
              <a:rPr lang="en-US" smtClean="0"/>
              <a:t>3/3/2015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5D36B-0ED5-4191-960A-40797A1254DC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B1081A0-E01C-43EB-B7B8-3DD900332DB8}" type="datetime1">
              <a:rPr lang="en-US" smtClean="0"/>
              <a:t>3/3/2015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6FBB2156-9593-4894-AAB6-D97CFEAAD2CD}" type="datetime1">
              <a:rPr lang="en-US" smtClean="0"/>
              <a:t>3/3/2015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C32BB1-A346-40A1-B1FB-A6CECCBC7393}" type="datetime1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9E986-AF66-4396-A3C0-E38CDDA7DE1B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5415C3-C34F-4D2F-B17F-D9A2C9C0DDA2}" type="datetime1">
              <a:rPr lang="en-US" smtClean="0"/>
              <a:t>3/3/2015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29BEAF2B-16DB-40A3-B82D-9E193D245DB5}" type="datetime1">
              <a:rPr lang="en-US" smtClean="0"/>
              <a:t>3/3/2015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buffalo.edu/AQUA/index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76400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ACE in Clouds: Availability Changes Everything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3962400"/>
            <a:ext cx="8763000" cy="1752600"/>
          </a:xfrm>
        </p:spPr>
        <p:txBody>
          <a:bodyPr>
            <a:normAutofit/>
          </a:bodyPr>
          <a:lstStyle/>
          <a:p>
            <a:r>
              <a:rPr lang="en-US" altLang="en-US" b="1" dirty="0" smtClean="0">
                <a:solidFill>
                  <a:schemeClr val="tx1"/>
                </a:solidFill>
              </a:rPr>
              <a:t>Chunming Qiao, </a:t>
            </a:r>
            <a:r>
              <a:rPr lang="en-US" altLang="en-US" b="1" smtClean="0">
                <a:solidFill>
                  <a:schemeClr val="tx1"/>
                </a:solidFill>
              </a:rPr>
              <a:t>IEEE Fellow </a:t>
            </a:r>
            <a:endParaRPr lang="en-US" altLang="en-US" b="1" dirty="0" smtClean="0">
              <a:solidFill>
                <a:schemeClr val="tx1"/>
              </a:solidFill>
            </a:endParaRPr>
          </a:p>
          <a:p>
            <a:r>
              <a:rPr lang="en-US" altLang="en-US" b="1" dirty="0" smtClean="0">
                <a:solidFill>
                  <a:schemeClr val="tx1"/>
                </a:solidFill>
              </a:rPr>
              <a:t>Computer </a:t>
            </a:r>
            <a:r>
              <a:rPr lang="en-US" altLang="en-US" b="1" dirty="0">
                <a:solidFill>
                  <a:schemeClr val="tx1"/>
                </a:solidFill>
              </a:rPr>
              <a:t>Science and </a:t>
            </a:r>
            <a:r>
              <a:rPr lang="en-US" altLang="en-US" b="1" dirty="0" smtClean="0">
                <a:solidFill>
                  <a:schemeClr val="tx1"/>
                </a:solidFill>
              </a:rPr>
              <a:t>Engineering, SUNY Buffalo</a:t>
            </a:r>
          </a:p>
          <a:p>
            <a:r>
              <a:rPr lang="en-US" altLang="en-US" b="1" dirty="0" smtClean="0">
                <a:solidFill>
                  <a:schemeClr val="tx1"/>
                </a:solidFill>
              </a:rPr>
              <a:t>Collaborators: T. </a:t>
            </a:r>
            <a:r>
              <a:rPr lang="en-US" altLang="en-US" b="1" dirty="0" err="1" smtClean="0">
                <a:solidFill>
                  <a:schemeClr val="tx1"/>
                </a:solidFill>
              </a:rPr>
              <a:t>Furlani</a:t>
            </a:r>
            <a:r>
              <a:rPr lang="en-US" altLang="en-US" b="1" dirty="0" smtClean="0">
                <a:solidFill>
                  <a:schemeClr val="tx1"/>
                </a:solidFill>
              </a:rPr>
              <a:t>, R. Ramesh, </a:t>
            </a:r>
            <a:r>
              <a:rPr lang="en-US" altLang="en-US" b="1" dirty="0">
                <a:solidFill>
                  <a:schemeClr val="tx1"/>
                </a:solidFill>
              </a:rPr>
              <a:t>S. </a:t>
            </a:r>
            <a:r>
              <a:rPr lang="en-US" altLang="en-US" b="1" dirty="0" smtClean="0">
                <a:solidFill>
                  <a:schemeClr val="tx1"/>
                </a:solidFill>
              </a:rPr>
              <a:t>Smith</a:t>
            </a:r>
            <a:r>
              <a:rPr lang="en-US" altLang="en-US" b="1" dirty="0">
                <a:solidFill>
                  <a:schemeClr val="tx1"/>
                </a:solidFill>
              </a:rPr>
              <a:t> </a:t>
            </a:r>
            <a:r>
              <a:rPr lang="en-US" altLang="en-US" b="1" dirty="0" smtClean="0">
                <a:solidFill>
                  <a:schemeClr val="tx1"/>
                </a:solidFill>
              </a:rPr>
              <a:t>(SUNY Buffalo) and G. </a:t>
            </a:r>
            <a:r>
              <a:rPr lang="en-US" altLang="en-US" b="1" dirty="0" err="1" smtClean="0">
                <a:solidFill>
                  <a:schemeClr val="tx1"/>
                </a:solidFill>
              </a:rPr>
              <a:t>Lazsewski</a:t>
            </a:r>
            <a:r>
              <a:rPr lang="en-US" altLang="en-US" b="1" dirty="0" smtClean="0">
                <a:solidFill>
                  <a:schemeClr val="tx1"/>
                </a:solidFill>
              </a:rPr>
              <a:t> (Indiana University)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00" y="6324600"/>
            <a:ext cx="8763000" cy="381000"/>
          </a:xfrm>
        </p:spPr>
        <p:txBody>
          <a:bodyPr vert="horz"/>
          <a:lstStyle/>
          <a:p>
            <a:pPr marL="109728" lvl="0" algn="l">
              <a:spcBef>
                <a:spcPts val="300"/>
              </a:spcBef>
              <a:buClr>
                <a:srgbClr val="A04DA3"/>
              </a:buClr>
            </a:pPr>
            <a:r>
              <a:rPr lang="en-US" sz="1600" dirty="0">
                <a:solidFill>
                  <a:schemeClr val="tx1"/>
                </a:solidFill>
              </a:rPr>
              <a:t>R</a:t>
            </a:r>
            <a:r>
              <a:rPr lang="en-US" sz="1600" dirty="0" smtClean="0">
                <a:solidFill>
                  <a:schemeClr val="tx1"/>
                </a:solidFill>
              </a:rPr>
              <a:t>esearch funded in part by Google’s Faculty Research Award and by </a:t>
            </a:r>
            <a:r>
              <a:rPr lang="en-US" sz="1600" dirty="0">
                <a:solidFill>
                  <a:schemeClr val="tx1"/>
                </a:solidFill>
              </a:rPr>
              <a:t>CSR </a:t>
            </a:r>
            <a:r>
              <a:rPr lang="en-US" sz="1600" dirty="0" smtClean="0">
                <a:solidFill>
                  <a:schemeClr val="tx1"/>
                </a:solidFill>
              </a:rPr>
              <a:t>1409809 </a:t>
            </a:r>
            <a:r>
              <a:rPr lang="en-US" altLang="zh-CN" sz="1600" dirty="0" smtClean="0">
                <a:solidFill>
                  <a:schemeClr val="tx1"/>
                </a:solidFill>
              </a:rPr>
              <a:t>&amp; </a:t>
            </a:r>
            <a:r>
              <a:rPr lang="en-US" sz="1700" dirty="0">
                <a:solidFill>
                  <a:prstClr val="black"/>
                </a:solidFill>
              </a:rPr>
              <a:t>1409256</a:t>
            </a:r>
          </a:p>
          <a:p>
            <a:pPr algn="l"/>
            <a:r>
              <a:rPr lang="en-US" altLang="zh-CN" sz="1600" dirty="0" smtClean="0">
                <a:solidFill>
                  <a:schemeClr val="tx1"/>
                </a:solidFill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1600" dirty="0" smtClean="0">
                <a:solidFill>
                  <a:schemeClr val="tx1"/>
                </a:solidFill>
              </a:rPr>
              <a:t> 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55832" y="6476259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687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/>
              <a:t>Cloud Technologies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610600" cy="4325112"/>
          </a:xfrm>
        </p:spPr>
        <p:txBody>
          <a:bodyPr>
            <a:normAutofit fontScale="92500" lnSpcReduction="10000"/>
          </a:bodyPr>
          <a:lstStyle/>
          <a:p>
            <a:pPr marL="109728" lvl="1" indent="0">
              <a:buClr>
                <a:schemeClr val="accent3"/>
              </a:buClr>
              <a:buNone/>
            </a:pPr>
            <a:endParaRPr lang="en-US" sz="2100" dirty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Basic infrastructure components: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Physical </a:t>
            </a:r>
            <a:r>
              <a:rPr lang="en-US" sz="1900" dirty="0" smtClean="0">
                <a:solidFill>
                  <a:srgbClr val="000000"/>
                </a:solidFill>
              </a:rPr>
              <a:t>servers</a:t>
            </a:r>
            <a:r>
              <a:rPr lang="en-US" sz="1900" dirty="0">
                <a:solidFill>
                  <a:srgbClr val="000000"/>
                </a:solidFill>
              </a:rPr>
              <a:t> </a:t>
            </a:r>
            <a:r>
              <a:rPr lang="en-US" sz="1900" dirty="0" smtClean="0">
                <a:solidFill>
                  <a:srgbClr val="000000"/>
                </a:solidFill>
              </a:rPr>
              <a:t>(and virtual </a:t>
            </a:r>
            <a:r>
              <a:rPr lang="en-US" sz="1900" dirty="0">
                <a:solidFill>
                  <a:srgbClr val="000000"/>
                </a:solidFill>
              </a:rPr>
              <a:t>machines, aka </a:t>
            </a:r>
            <a:r>
              <a:rPr lang="en-US" sz="1900" dirty="0" smtClean="0">
                <a:solidFill>
                  <a:srgbClr val="000000"/>
                </a:solidFill>
              </a:rPr>
              <a:t>VMs), racks, </a:t>
            </a:r>
            <a:r>
              <a:rPr lang="en-US" sz="1900" dirty="0">
                <a:solidFill>
                  <a:srgbClr val="000000"/>
                </a:solidFill>
              </a:rPr>
              <a:t>c</a:t>
            </a:r>
            <a:r>
              <a:rPr lang="en-US" sz="1900" dirty="0" smtClean="0">
                <a:solidFill>
                  <a:srgbClr val="000000"/>
                </a:solidFill>
              </a:rPr>
              <a:t>lusters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P</a:t>
            </a:r>
            <a:r>
              <a:rPr lang="en-US" sz="1900" dirty="0" smtClean="0">
                <a:solidFill>
                  <a:srgbClr val="000000"/>
                </a:solidFill>
              </a:rPr>
              <a:t>ower distribution units (PDUs) and cooling infrastructures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000000"/>
                </a:solidFill>
              </a:rPr>
              <a:t>Switches, routers and datacenter networks</a:t>
            </a:r>
          </a:p>
          <a:p>
            <a:pPr marL="411480" lvl="1" indent="0">
              <a:buNone/>
            </a:pPr>
            <a:endParaRPr lang="en-US" sz="2100" dirty="0" smtClean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Increasing adoption/reliance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Providers: Amazon, Google, Microsoft, Rackspace, </a:t>
            </a:r>
            <a:r>
              <a:rPr lang="en-US" sz="1900" dirty="0" err="1">
                <a:solidFill>
                  <a:srgbClr val="000000"/>
                </a:solidFill>
              </a:rPr>
              <a:t>SaleForce</a:t>
            </a:r>
            <a:r>
              <a:rPr lang="en-US" sz="1900" dirty="0">
                <a:solidFill>
                  <a:srgbClr val="000000"/>
                </a:solidFill>
              </a:rPr>
              <a:t>…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Clients:  individuals, and small to large companies/institutions</a:t>
            </a:r>
          </a:p>
          <a:p>
            <a:pPr marL="109728" indent="0">
              <a:buNone/>
            </a:pPr>
            <a:endParaRPr lang="en-US" sz="2300" dirty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Availability/reliability is a top concern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000000"/>
                </a:solidFill>
              </a:rPr>
              <a:t>availability = uptime / (total period)  = 1 – downtime / (total period)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000000"/>
                </a:solidFill>
              </a:rPr>
              <a:t>cited </a:t>
            </a:r>
            <a:r>
              <a:rPr lang="en-US" sz="1900" dirty="0">
                <a:solidFill>
                  <a:srgbClr val="000000"/>
                </a:solidFill>
              </a:rPr>
              <a:t>by 67%, followed by device based security (66%) and cloud application performance (60%). </a:t>
            </a:r>
          </a:p>
          <a:p>
            <a:pPr marL="109728" indent="0">
              <a:buNone/>
            </a:pPr>
            <a:endParaRPr lang="en-US" sz="2100" dirty="0" smtClean="0">
              <a:solidFill>
                <a:srgbClr val="FF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6019800"/>
            <a:ext cx="3276600" cy="457200"/>
          </a:xfrm>
        </p:spPr>
        <p:txBody>
          <a:bodyPr/>
          <a:lstStyle/>
          <a:p>
            <a:r>
              <a:rPr lang="en-US" sz="1200" dirty="0" smtClean="0">
                <a:solidFill>
                  <a:srgbClr val="000000"/>
                </a:solidFill>
              </a:rPr>
              <a:t>Cisco Global Cloud Networking Survey, 2012.</a:t>
            </a:r>
            <a:endParaRPr lang="en-US" sz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599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Failures are all too common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458200" cy="4724400"/>
          </a:xfrm>
        </p:spPr>
        <p:txBody>
          <a:bodyPr>
            <a:normAutofit fontScale="25000" lnSpcReduction="20000"/>
          </a:bodyPr>
          <a:lstStyle/>
          <a:p>
            <a:pPr marL="109728" lvl="1" indent="0">
              <a:buClr>
                <a:schemeClr val="accent3"/>
              </a:buClr>
              <a:buNone/>
            </a:pPr>
            <a:endParaRPr lang="en-US" sz="2100" dirty="0">
              <a:solidFill>
                <a:srgbClr val="000000"/>
              </a:solidFill>
            </a:endParaRPr>
          </a:p>
          <a:p>
            <a:pPr marL="109728" indent="0">
              <a:buNone/>
            </a:pPr>
            <a:endParaRPr lang="en-US" sz="8400" dirty="0" smtClean="0"/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8400" dirty="0">
                <a:solidFill>
                  <a:srgbClr val="000000"/>
                </a:solidFill>
              </a:rPr>
              <a:t>Frequent small-scale failures and infrequent large-scale failures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8400" dirty="0">
                <a:solidFill>
                  <a:srgbClr val="000000"/>
                </a:solidFill>
              </a:rPr>
              <a:t>Typical first year for a new cluster (Jeff Dean, Google)</a:t>
            </a:r>
          </a:p>
          <a:p>
            <a:endParaRPr lang="en-US" sz="84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~0.5 overheating (power down most machines in &lt;5 </a:t>
            </a:r>
            <a:r>
              <a:rPr lang="en-US" sz="7600" dirty="0" err="1">
                <a:solidFill>
                  <a:srgbClr val="000000"/>
                </a:solidFill>
              </a:rPr>
              <a:t>mins</a:t>
            </a:r>
            <a:r>
              <a:rPr lang="en-US" sz="7600" dirty="0">
                <a:solidFill>
                  <a:srgbClr val="000000"/>
                </a:solidFill>
              </a:rPr>
              <a:t>, ~1-2 days to recover)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~1 PDU failure (~500-1000 machines suddenly disappear, ~6 hours to come back)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~20 rack failures (40-80 machines instantly disappear, 1-6 hours to get back)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~5 racks go wonky (40-80 machines see 50% </a:t>
            </a:r>
            <a:r>
              <a:rPr lang="en-US" sz="7600" dirty="0" smtClean="0">
                <a:solidFill>
                  <a:srgbClr val="000000"/>
                </a:solidFill>
              </a:rPr>
              <a:t>packet loss</a:t>
            </a:r>
            <a:r>
              <a:rPr lang="en-US" sz="7600" dirty="0">
                <a:solidFill>
                  <a:srgbClr val="000000"/>
                </a:solidFill>
              </a:rPr>
              <a:t>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~3 router failures (have to immediately pull traffic for an hour)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~dozens of minor 30-second blips for DNS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~1000 individual machine failures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7600" dirty="0">
                <a:solidFill>
                  <a:srgbClr val="000000"/>
                </a:solidFill>
              </a:rPr>
              <a:t>~thousands of hard drive failures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852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r>
              <a:rPr lang="en-US" dirty="0" smtClean="0"/>
              <a:t>Failures cost too much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l="391" t="-774" r="-391" b="-12568"/>
          <a:stretch/>
        </p:blipFill>
        <p:spPr>
          <a:xfrm>
            <a:off x="457200" y="1676400"/>
            <a:ext cx="8229600" cy="4325112"/>
          </a:xfr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096000"/>
            <a:ext cx="8686800" cy="457200"/>
          </a:xfrm>
        </p:spPr>
        <p:txBody>
          <a:bodyPr/>
          <a:lstStyle/>
          <a:p>
            <a:pPr algn="l"/>
            <a:r>
              <a:rPr lang="en-US" sz="1400" dirty="0" smtClean="0">
                <a:solidFill>
                  <a:srgbClr val="000000"/>
                </a:solidFill>
              </a:rPr>
              <a:t>http://</a:t>
            </a:r>
            <a:r>
              <a:rPr lang="en-US" sz="1400" dirty="0" err="1" smtClean="0">
                <a:solidFill>
                  <a:srgbClr val="000000"/>
                </a:solidFill>
              </a:rPr>
              <a:t>www.emersonnetworkpower.com</a:t>
            </a:r>
            <a:r>
              <a:rPr lang="en-US" sz="1400" dirty="0" smtClean="0">
                <a:solidFill>
                  <a:srgbClr val="000000"/>
                </a:solidFill>
              </a:rPr>
              <a:t>/en-US/About/</a:t>
            </a:r>
            <a:r>
              <a:rPr lang="en-US" sz="1400" dirty="0" err="1" smtClean="0">
                <a:solidFill>
                  <a:srgbClr val="000000"/>
                </a:solidFill>
              </a:rPr>
              <a:t>NewsRoom</a:t>
            </a:r>
            <a:r>
              <a:rPr lang="en-US" sz="1400" dirty="0" smtClean="0">
                <a:solidFill>
                  <a:srgbClr val="000000"/>
                </a:solidFill>
              </a:rPr>
              <a:t>/Pages/2011DataCenterState.aspx</a:t>
            </a:r>
            <a:endParaRPr lang="en-US" sz="1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977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Why Current Cloud Services </a:t>
            </a:r>
            <a:r>
              <a:rPr lang="en-US" sz="3200" dirty="0"/>
              <a:t>A</a:t>
            </a:r>
            <a:r>
              <a:rPr lang="en-US" sz="3200" dirty="0" smtClean="0"/>
              <a:t>re Flawed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458200" cy="4325112"/>
          </a:xfrm>
        </p:spPr>
        <p:txBody>
          <a:bodyPr>
            <a:normAutofit fontScale="92500" lnSpcReduction="10000"/>
          </a:bodyPr>
          <a:lstStyle/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Current Service Level Agreement (SLA) is loosely defined in terms of availability/reliability </a:t>
            </a:r>
            <a:r>
              <a:rPr lang="en-US" sz="2100" dirty="0" smtClean="0">
                <a:solidFill>
                  <a:srgbClr val="000000"/>
                </a:solidFill>
              </a:rPr>
              <a:t>measurements.</a:t>
            </a:r>
          </a:p>
          <a:p>
            <a:pPr marL="717804" lvl="2" indent="-342900">
              <a:buClr>
                <a:schemeClr val="accent3"/>
              </a:buClr>
              <a:buFont typeface="Wingdings" charset="2"/>
              <a:buChar char="Ø"/>
            </a:pPr>
            <a:r>
              <a:rPr lang="en-US" sz="1900" dirty="0" smtClean="0">
                <a:solidFill>
                  <a:srgbClr val="000000"/>
                </a:solidFill>
              </a:rPr>
              <a:t>SLA is a contract between a user and the service provider (price, service/duration, and penalty etc.)</a:t>
            </a:r>
          </a:p>
          <a:p>
            <a:pPr marL="109728" lvl="1" indent="0">
              <a:buClr>
                <a:schemeClr val="accent3"/>
              </a:buClr>
              <a:buNone/>
            </a:pPr>
            <a:endParaRPr lang="en-US" sz="2100" dirty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Penalty term is not user-friendly. The refund is usually issued in the form of </a:t>
            </a:r>
            <a:r>
              <a:rPr lang="en-US" sz="2100" i="1" dirty="0">
                <a:solidFill>
                  <a:srgbClr val="000000"/>
                </a:solidFill>
              </a:rPr>
              <a:t>credit</a:t>
            </a:r>
            <a:r>
              <a:rPr lang="en-US" sz="2100" dirty="0">
                <a:solidFill>
                  <a:srgbClr val="000000"/>
                </a:solidFill>
              </a:rPr>
              <a:t> with a lot of exclusions.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 smtClean="0">
                <a:solidFill>
                  <a:srgbClr val="000000"/>
                </a:solidFill>
              </a:rPr>
              <a:t>Amazon </a:t>
            </a:r>
            <a:r>
              <a:rPr lang="en-US" sz="1900" dirty="0">
                <a:solidFill>
                  <a:srgbClr val="000000"/>
                </a:solidFill>
              </a:rPr>
              <a:t>EC2 will refund the user in the form of credit if fail to meet the SLA.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Rackspace will credit the user 5% month fee for each 30 </a:t>
            </a:r>
            <a:r>
              <a:rPr lang="en-US" sz="1900" dirty="0" err="1">
                <a:solidFill>
                  <a:srgbClr val="000000"/>
                </a:solidFill>
              </a:rPr>
              <a:t>mins</a:t>
            </a:r>
            <a:r>
              <a:rPr lang="en-US" sz="1900" dirty="0">
                <a:solidFill>
                  <a:srgbClr val="000000"/>
                </a:solidFill>
              </a:rPr>
              <a:t> network/infrastructure downtime, up to 100% monthly fee of the affected server</a:t>
            </a:r>
            <a:r>
              <a:rPr lang="en-US" sz="1900" dirty="0" smtClean="0">
                <a:solidFill>
                  <a:srgbClr val="000000"/>
                </a:solidFill>
              </a:rPr>
              <a:t>.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en-US" sz="1900" dirty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2100" dirty="0">
                <a:solidFill>
                  <a:srgbClr val="000000"/>
                </a:solidFill>
              </a:rPr>
              <a:t>Lack of high availability/reliability guarantee for critical services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1900" dirty="0">
                <a:solidFill>
                  <a:srgbClr val="000000"/>
                </a:solidFill>
              </a:rPr>
              <a:t>Cannot guarantee 3-9’</a:t>
            </a:r>
            <a:r>
              <a:rPr lang="en-US" sz="1900" dirty="0" smtClean="0">
                <a:solidFill>
                  <a:srgbClr val="000000"/>
                </a:solidFill>
              </a:rPr>
              <a:t>s (99.9%), </a:t>
            </a:r>
            <a:r>
              <a:rPr lang="en-US" sz="1900" dirty="0">
                <a:solidFill>
                  <a:srgbClr val="000000"/>
                </a:solidFill>
              </a:rPr>
              <a:t>let alone 5-9’s as in Telco networks.</a:t>
            </a:r>
          </a:p>
        </p:txBody>
      </p:sp>
    </p:spTree>
    <p:extLst>
      <p:ext uri="{BB962C8B-B14F-4D97-AF65-F5344CB8AC3E}">
        <p14:creationId xmlns:p14="http://schemas.microsoft.com/office/powerpoint/2010/main" val="621897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Key Challenges and Solutions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25112"/>
          </a:xfrm>
        </p:spPr>
        <p:txBody>
          <a:bodyPr>
            <a:normAutofit fontScale="47500" lnSpcReduction="20000"/>
          </a:bodyPr>
          <a:lstStyle/>
          <a:p>
            <a:pPr marL="109728" lvl="1" indent="0">
              <a:buClr>
                <a:schemeClr val="accent3"/>
              </a:buClr>
              <a:buNone/>
            </a:pPr>
            <a:r>
              <a:rPr lang="en-US" sz="4200" dirty="0">
                <a:solidFill>
                  <a:srgbClr val="000000"/>
                </a:solidFill>
              </a:rPr>
              <a:t>A user/app may request: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# of VMs </a:t>
            </a:r>
            <a:r>
              <a:rPr lang="en-US" sz="3500" i="1" u="sng" dirty="0" smtClean="0">
                <a:solidFill>
                  <a:srgbClr val="000000"/>
                </a:solidFill>
              </a:rPr>
              <a:t>n</a:t>
            </a:r>
            <a:r>
              <a:rPr lang="en-US" sz="3500" i="1" dirty="0" smtClean="0">
                <a:solidFill>
                  <a:srgbClr val="000000"/>
                </a:solidFill>
              </a:rPr>
              <a:t> (e.g., 100) </a:t>
            </a:r>
            <a:r>
              <a:rPr lang="en-US" sz="3500" dirty="0">
                <a:solidFill>
                  <a:srgbClr val="000000"/>
                </a:solidFill>
              </a:rPr>
              <a:t>to achieve certain response-time </a:t>
            </a:r>
            <a:r>
              <a:rPr lang="en-US" sz="3500" dirty="0" smtClean="0">
                <a:solidFill>
                  <a:srgbClr val="000000"/>
                </a:solidFill>
              </a:rPr>
              <a:t>performance</a:t>
            </a:r>
            <a:endParaRPr lang="en-US" sz="3500" i="1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 smtClean="0">
                <a:solidFill>
                  <a:srgbClr val="000000"/>
                </a:solidFill>
              </a:rPr>
              <a:t>Minimum desirable </a:t>
            </a:r>
            <a:r>
              <a:rPr lang="en-US" sz="3500" dirty="0">
                <a:solidFill>
                  <a:srgbClr val="000000"/>
                </a:solidFill>
              </a:rPr>
              <a:t>availability </a:t>
            </a:r>
            <a:r>
              <a:rPr lang="en-US" sz="3500" i="1" u="sng" dirty="0" smtClean="0">
                <a:solidFill>
                  <a:srgbClr val="000000"/>
                </a:solidFill>
              </a:rPr>
              <a:t>α</a:t>
            </a:r>
            <a:r>
              <a:rPr lang="en-US" sz="3500" i="1" dirty="0" smtClean="0">
                <a:solidFill>
                  <a:srgbClr val="000000"/>
                </a:solidFill>
              </a:rPr>
              <a:t> (e.g., 99.9%)</a:t>
            </a:r>
            <a:endParaRPr lang="en-US" sz="3500" i="1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Desirable contract </a:t>
            </a:r>
            <a:r>
              <a:rPr lang="en-US" sz="3500" dirty="0" smtClean="0">
                <a:solidFill>
                  <a:srgbClr val="000000"/>
                </a:solidFill>
              </a:rPr>
              <a:t>duration </a:t>
            </a:r>
            <a:r>
              <a:rPr lang="en-US" sz="3500" i="1" u="sng" dirty="0">
                <a:solidFill>
                  <a:srgbClr val="000000"/>
                </a:solidFill>
              </a:rPr>
              <a:t>t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smtClean="0">
                <a:solidFill>
                  <a:srgbClr val="000000"/>
                </a:solidFill>
              </a:rPr>
              <a:t>(e.g., 3 months)</a:t>
            </a:r>
          </a:p>
          <a:p>
            <a:pPr marL="411480" lvl="1" indent="0">
              <a:buNone/>
            </a:pPr>
            <a:endParaRPr lang="en-US" dirty="0" smtClean="0"/>
          </a:p>
          <a:p>
            <a:pPr marL="109728" indent="0">
              <a:buNone/>
            </a:pPr>
            <a:r>
              <a:rPr lang="en-US" sz="4200" dirty="0" smtClean="0"/>
              <a:t>The cloud SP performs the following: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4200" dirty="0">
                <a:solidFill>
                  <a:srgbClr val="000000"/>
                </a:solidFill>
              </a:rPr>
              <a:t>Downtime prediction based on failure models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Model component failures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Determine downtime distributions</a:t>
            </a: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4200" dirty="0">
                <a:solidFill>
                  <a:srgbClr val="000000"/>
                </a:solidFill>
              </a:rPr>
              <a:t> Availability-aware cloud resource provisioning and allocation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Determine the optimal  (minimal) # of backup VMs,</a:t>
            </a:r>
            <a:r>
              <a:rPr lang="en-US" sz="3500" i="1" dirty="0">
                <a:solidFill>
                  <a:srgbClr val="000000"/>
                </a:solidFill>
              </a:rPr>
              <a:t> </a:t>
            </a:r>
            <a:r>
              <a:rPr lang="en-US" sz="3500" i="1" u="sng" dirty="0">
                <a:solidFill>
                  <a:srgbClr val="000000"/>
                </a:solidFill>
              </a:rPr>
              <a:t>k</a:t>
            </a:r>
            <a:r>
              <a:rPr lang="en-US" sz="3500" dirty="0">
                <a:solidFill>
                  <a:srgbClr val="000000"/>
                </a:solidFill>
              </a:rPr>
              <a:t>, to be allocated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500" dirty="0">
                <a:solidFill>
                  <a:srgbClr val="000000"/>
                </a:solidFill>
              </a:rPr>
              <a:t>Both risk and energy minimizing placement of </a:t>
            </a:r>
            <a:r>
              <a:rPr lang="en-US" sz="3500" i="1" u="sng" dirty="0" err="1">
                <a:solidFill>
                  <a:srgbClr val="000000"/>
                </a:solidFill>
              </a:rPr>
              <a:t>n+k</a:t>
            </a:r>
            <a:r>
              <a:rPr lang="en-US" sz="3500" dirty="0">
                <a:solidFill>
                  <a:srgbClr val="000000"/>
                </a:solidFill>
              </a:rPr>
              <a:t> </a:t>
            </a:r>
            <a:r>
              <a:rPr lang="en-US" sz="3500" dirty="0" smtClean="0">
                <a:solidFill>
                  <a:srgbClr val="000000"/>
                </a:solidFill>
              </a:rPr>
              <a:t>VMs</a:t>
            </a:r>
            <a:endParaRPr lang="en-US" sz="3500" dirty="0">
              <a:solidFill>
                <a:srgbClr val="000000"/>
              </a:solidFill>
            </a:endParaRPr>
          </a:p>
          <a:p>
            <a:pPr marL="365760" lvl="1" indent="-256032">
              <a:buClr>
                <a:schemeClr val="accent3"/>
              </a:buClr>
              <a:buFont typeface="Georgia"/>
              <a:buChar char="•"/>
            </a:pPr>
            <a:r>
              <a:rPr lang="en-US" sz="4200" dirty="0">
                <a:solidFill>
                  <a:srgbClr val="000000"/>
                </a:solidFill>
              </a:rPr>
              <a:t>SLA contract </a:t>
            </a:r>
            <a:r>
              <a:rPr lang="en-US" sz="4200" dirty="0" smtClean="0">
                <a:solidFill>
                  <a:srgbClr val="000000"/>
                </a:solidFill>
              </a:rPr>
              <a:t>design</a:t>
            </a:r>
            <a:r>
              <a:rPr lang="en-US" sz="4200" dirty="0">
                <a:solidFill>
                  <a:srgbClr val="000000"/>
                </a:solidFill>
              </a:rPr>
              <a:t>*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</a:rPr>
              <a:t>Determine its costs: </a:t>
            </a:r>
            <a:r>
              <a:rPr lang="en-US" sz="3600" dirty="0" err="1">
                <a:solidFill>
                  <a:srgbClr val="000000"/>
                </a:solidFill>
              </a:rPr>
              <a:t>Capex</a:t>
            </a:r>
            <a:r>
              <a:rPr lang="en-US" sz="3600" dirty="0">
                <a:solidFill>
                  <a:srgbClr val="000000"/>
                </a:solidFill>
              </a:rPr>
              <a:t> </a:t>
            </a:r>
            <a:r>
              <a:rPr lang="en-US" sz="3600" dirty="0" smtClean="0">
                <a:solidFill>
                  <a:srgbClr val="000000"/>
                </a:solidFill>
              </a:rPr>
              <a:t>(~h(</a:t>
            </a:r>
            <a:r>
              <a:rPr lang="en-US" sz="3600" i="1" dirty="0" smtClean="0">
                <a:solidFill>
                  <a:srgbClr val="000000"/>
                </a:solidFill>
              </a:rPr>
              <a:t>n; k</a:t>
            </a:r>
            <a:r>
              <a:rPr lang="en-US" sz="3600" dirty="0" smtClean="0">
                <a:solidFill>
                  <a:srgbClr val="000000"/>
                </a:solidFill>
              </a:rPr>
              <a:t>)) </a:t>
            </a:r>
            <a:r>
              <a:rPr lang="en-US" sz="3600" dirty="0">
                <a:solidFill>
                  <a:srgbClr val="000000"/>
                </a:solidFill>
              </a:rPr>
              <a:t>and </a:t>
            </a:r>
            <a:r>
              <a:rPr lang="en-US" sz="3600" dirty="0" err="1">
                <a:solidFill>
                  <a:srgbClr val="000000"/>
                </a:solidFill>
              </a:rPr>
              <a:t>Opex</a:t>
            </a:r>
            <a:r>
              <a:rPr lang="en-US" sz="3600" dirty="0">
                <a:solidFill>
                  <a:srgbClr val="000000"/>
                </a:solidFill>
              </a:rPr>
              <a:t> (~energy consumption)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0000"/>
                </a:solidFill>
              </a:rPr>
              <a:t>A price list (schedule)  for  &lt;duration, availability-guarantee, penalty&gt;</a:t>
            </a:r>
          </a:p>
          <a:p>
            <a:endParaRPr lang="en-US" sz="40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85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610600" cy="1066800"/>
          </a:xfrm>
        </p:spPr>
        <p:txBody>
          <a:bodyPr>
            <a:normAutofit fontScale="90000"/>
          </a:bodyPr>
          <a:lstStyle/>
          <a:p>
            <a:pPr>
              <a:spcBef>
                <a:spcPct val="5000"/>
              </a:spcBef>
            </a:pPr>
            <a:r>
              <a:rPr lang="en-US" sz="2700" b="1" i="1" dirty="0" smtClean="0">
                <a:solidFill>
                  <a:srgbClr val="FF0033"/>
                </a:solidFill>
              </a:rPr>
              <a:t> </a:t>
            </a:r>
            <a:br>
              <a:rPr lang="en-US" sz="2700" b="1" i="1" dirty="0" smtClean="0">
                <a:solidFill>
                  <a:srgbClr val="FF0033"/>
                </a:solidFill>
              </a:rPr>
            </a:br>
            <a:r>
              <a:rPr lang="en-US" altLang="zh-CN" sz="2700" b="1" i="1" dirty="0" smtClean="0">
                <a:solidFill>
                  <a:srgbClr val="FF0033"/>
                </a:solidFill>
              </a:rPr>
              <a:t>AQUA: </a:t>
            </a:r>
            <a:r>
              <a:rPr lang="en-US" sz="2700" b="1" i="1" dirty="0" smtClean="0">
                <a:solidFill>
                  <a:srgbClr val="FF0033"/>
                </a:solidFill>
              </a:rPr>
              <a:t>An </a:t>
            </a:r>
            <a:r>
              <a:rPr lang="en-US" sz="2700" b="1" i="1" dirty="0">
                <a:solidFill>
                  <a:srgbClr val="FF0033"/>
                </a:solidFill>
              </a:rPr>
              <a:t>Analytic a</a:t>
            </a:r>
            <a:r>
              <a:rPr lang="en-US" sz="2700" b="1" i="1" dirty="0" smtClean="0">
                <a:solidFill>
                  <a:srgbClr val="FF0033"/>
                </a:solidFill>
              </a:rPr>
              <a:t>pproach </a:t>
            </a:r>
            <a:r>
              <a:rPr lang="en-US" sz="2700" b="1" i="1" dirty="0">
                <a:solidFill>
                  <a:srgbClr val="FF0033"/>
                </a:solidFill>
              </a:rPr>
              <a:t>to </a:t>
            </a:r>
            <a:r>
              <a:rPr lang="en-US" sz="2700" b="1" i="1" dirty="0" smtClean="0">
                <a:solidFill>
                  <a:srgbClr val="FF0033"/>
                </a:solidFill>
              </a:rPr>
              <a:t>Quantifying</a:t>
            </a:r>
            <a:r>
              <a:rPr lang="zh-CN" altLang="en-US" sz="2700" b="1" i="1" dirty="0" smtClean="0">
                <a:solidFill>
                  <a:srgbClr val="FF0033"/>
                </a:solidFill>
              </a:rPr>
              <a:t> </a:t>
            </a:r>
            <a:r>
              <a:rPr lang="en-US" sz="2700" b="1" i="1" dirty="0">
                <a:solidFill>
                  <a:srgbClr val="FF0033"/>
                </a:solidFill>
              </a:rPr>
              <a:t>Availability</a:t>
            </a:r>
            <a:r>
              <a:rPr lang="zh-CN" altLang="en-US" sz="2700" b="1" i="1" dirty="0">
                <a:solidFill>
                  <a:srgbClr val="FF0033"/>
                </a:solidFill>
              </a:rPr>
              <a:t> </a:t>
            </a:r>
            <a:r>
              <a:rPr lang="en-US" sz="2700" b="1" i="1" dirty="0">
                <a:solidFill>
                  <a:srgbClr val="FF0033"/>
                </a:solidFill>
              </a:rPr>
              <a:t>for Cloud Resource Provisioning and Allocation</a:t>
            </a:r>
            <a:r>
              <a:rPr lang="en-US" b="1" i="1" dirty="0">
                <a:solidFill>
                  <a:srgbClr val="FF0033"/>
                </a:solidFill>
              </a:rPr>
              <a:t/>
            </a:r>
            <a:br>
              <a:rPr lang="en-US" b="1" i="1" dirty="0">
                <a:solidFill>
                  <a:srgbClr val="FF0033"/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3505200" cy="4724400"/>
          </a:xfrm>
        </p:spPr>
        <p:txBody>
          <a:bodyPr>
            <a:normAutofit fontScale="92500" lnSpcReduction="10000"/>
          </a:bodyPr>
          <a:lstStyle/>
          <a:p>
            <a:pPr marL="109728" indent="0">
              <a:buNone/>
            </a:pPr>
            <a:r>
              <a:rPr lang="en-US" sz="1800" dirty="0"/>
              <a:t>CSR </a:t>
            </a:r>
            <a:r>
              <a:rPr lang="en-US" sz="1800" dirty="0" smtClean="0"/>
              <a:t>Medium Collaborative 1409809 &amp; 1409256</a:t>
            </a:r>
            <a:endParaRPr lang="en-US" sz="1800" dirty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en-US" sz="1800" dirty="0" smtClean="0"/>
              <a:t>Lead: SUNY Buffalo</a:t>
            </a:r>
          </a:p>
          <a:p>
            <a:r>
              <a:rPr lang="en-US" sz="1800" dirty="0" smtClean="0"/>
              <a:t>PI: Chunming Qiao</a:t>
            </a:r>
          </a:p>
          <a:p>
            <a:r>
              <a:rPr lang="en-US" sz="1800" dirty="0" smtClean="0"/>
              <a:t>Co-I: S. Smith, R. Ramesh,  T. </a:t>
            </a:r>
            <a:r>
              <a:rPr lang="en-US" sz="1800" dirty="0" err="1" smtClean="0"/>
              <a:t>Furlani</a:t>
            </a:r>
            <a:endParaRPr lang="en-US" sz="1800" dirty="0" smtClean="0"/>
          </a:p>
          <a:p>
            <a:endParaRPr lang="en-US" sz="1800" dirty="0" smtClean="0"/>
          </a:p>
          <a:p>
            <a:pPr marL="109728" indent="0">
              <a:buNone/>
            </a:pPr>
            <a:r>
              <a:rPr lang="en-US" sz="1800" dirty="0" smtClean="0"/>
              <a:t>Collaborator: Indiana Univ.</a:t>
            </a:r>
          </a:p>
          <a:p>
            <a:r>
              <a:rPr lang="en-US" sz="1800" dirty="0" smtClean="0"/>
              <a:t>PI: G. </a:t>
            </a:r>
            <a:r>
              <a:rPr lang="en-US" sz="1800" dirty="0" err="1" smtClean="0"/>
              <a:t>Laszewski</a:t>
            </a:r>
            <a:endParaRPr lang="en-US" sz="1800" dirty="0"/>
          </a:p>
          <a:p>
            <a:pPr marL="109728" indent="0">
              <a:buNone/>
            </a:pPr>
            <a:endParaRPr lang="en-US" sz="1800" dirty="0" smtClean="0"/>
          </a:p>
          <a:p>
            <a:pPr marL="109728" indent="0">
              <a:buNone/>
            </a:pPr>
            <a:r>
              <a:rPr lang="en-US" sz="1800" dirty="0" smtClean="0">
                <a:hlinkClick r:id="rId2"/>
              </a:rPr>
              <a:t>http://www.cse.buffalo.edu/AQUA/index.html</a:t>
            </a:r>
            <a:endParaRPr lang="en-US" sz="1800" dirty="0" smtClean="0"/>
          </a:p>
          <a:p>
            <a:pPr marL="109728" indent="0">
              <a:buNone/>
            </a:pPr>
            <a:endParaRPr lang="en-US" sz="1800" dirty="0"/>
          </a:p>
          <a:p>
            <a:pPr marL="109728" indent="0">
              <a:buNone/>
            </a:pPr>
            <a:r>
              <a:rPr lang="en-US" sz="1800" dirty="0" smtClean="0"/>
              <a:t>(the </a:t>
            </a:r>
            <a:r>
              <a:rPr lang="en-US" sz="1800" dirty="0"/>
              <a:t>scope of </a:t>
            </a:r>
            <a:r>
              <a:rPr lang="en-US" sz="1800" dirty="0" smtClean="0"/>
              <a:t>the NSF project includes neither the work in the dashed ovals, nor SLA Contract Design)</a:t>
            </a:r>
            <a:endParaRPr lang="en-US" sz="1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038600" y="1905000"/>
            <a:ext cx="5105400" cy="4495801"/>
            <a:chOff x="3563888" y="980728"/>
            <a:chExt cx="3024336" cy="3876661"/>
          </a:xfrm>
        </p:grpSpPr>
        <p:sp>
          <p:nvSpPr>
            <p:cNvPr id="6" name="TextBox 16"/>
            <p:cNvSpPr txBox="1">
              <a:spLocks noChangeArrowheads="1"/>
            </p:cNvSpPr>
            <p:nvPr/>
          </p:nvSpPr>
          <p:spPr bwMode="auto">
            <a:xfrm rot="20506176">
              <a:off x="3926081" y="1113772"/>
              <a:ext cx="856274" cy="20272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eaLnBrk="1" hangingPunct="1">
                <a:lnSpc>
                  <a:spcPts val="1000"/>
                </a:lnSpc>
              </a:pPr>
              <a:r>
                <a:rPr lang="en-US" sz="1400" b="1" dirty="0">
                  <a:latin typeface="Times New Roman" charset="0"/>
                  <a:cs typeface="Times New Roman" charset="0"/>
                </a:rPr>
                <a:t>Mapped VMs</a:t>
              </a:r>
            </a:p>
          </p:txBody>
        </p:sp>
        <p:sp>
          <p:nvSpPr>
            <p:cNvPr id="7" name="Oval 7"/>
            <p:cNvSpPr/>
            <p:nvPr/>
          </p:nvSpPr>
          <p:spPr>
            <a:xfrm>
              <a:off x="5594378" y="1483913"/>
              <a:ext cx="850000" cy="430460"/>
            </a:xfrm>
            <a:prstGeom prst="ellipse">
              <a:avLst/>
            </a:prstGeom>
            <a:solidFill>
              <a:srgbClr val="009E47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charset="0"/>
                  <a:ea typeface="MS PGothic" charset="0"/>
                  <a:cs typeface="Times New Roman" charset="0"/>
                </a:rPr>
                <a:t>Correlated</a:t>
              </a:r>
            </a:p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charset="0"/>
                  <a:ea typeface="MS PGothic" charset="0"/>
                  <a:cs typeface="Times New Roman" charset="0"/>
                </a:rPr>
                <a:t> failure models</a:t>
              </a:r>
              <a:endParaRPr lang="en-US" sz="1400" b="1" dirty="0">
                <a:solidFill>
                  <a:srgbClr val="FFFFFF"/>
                </a:solidFill>
                <a:latin typeface="Times New Roman" charset="0"/>
                <a:ea typeface="MS PGothic" charset="0"/>
                <a:cs typeface="Times New Roman" charset="0"/>
              </a:endParaRPr>
            </a:p>
          </p:txBody>
        </p:sp>
        <p:sp>
          <p:nvSpPr>
            <p:cNvPr id="8" name="Oval 9"/>
            <p:cNvSpPr/>
            <p:nvPr/>
          </p:nvSpPr>
          <p:spPr>
            <a:xfrm>
              <a:off x="4572000" y="3871797"/>
              <a:ext cx="864266" cy="432425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 w="19050">
              <a:solidFill>
                <a:srgbClr val="000000"/>
              </a:solidFill>
              <a:prstDash val="lgDashDot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Controlled experiments</a:t>
              </a:r>
              <a:r>
                <a:rPr lang="zh-CN" alt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on</a:t>
              </a:r>
              <a:r>
                <a:rPr lang="zh-CN" alt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a</a:t>
              </a:r>
              <a:r>
                <a:rPr lang="zh-CN" altLang="en-US" sz="1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 smtClean="0">
                  <a:solidFill>
                    <a:schemeClr val="tx1"/>
                  </a:solidFill>
                  <a:latin typeface="Times New Roman" panose="02020603050405020304" pitchFamily="18" charset="0"/>
                  <a:ea typeface="MS PGothic" charset="0"/>
                  <a:cs typeface="Times New Roman" panose="02020603050405020304" pitchFamily="18" charset="0"/>
                </a:rPr>
                <a:t>test bed</a:t>
              </a:r>
              <a:endPara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ea typeface="MS PGothic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Oval 10"/>
            <p:cNvSpPr/>
            <p:nvPr/>
          </p:nvSpPr>
          <p:spPr>
            <a:xfrm>
              <a:off x="5675217" y="3280442"/>
              <a:ext cx="850000" cy="430460"/>
            </a:xfrm>
            <a:prstGeom prst="ellipse">
              <a:avLst/>
            </a:prstGeom>
            <a:solidFill>
              <a:srgbClr val="009E47"/>
            </a:solidFill>
            <a:ln w="19050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Physical component logs</a:t>
              </a:r>
            </a:p>
          </p:txBody>
        </p:sp>
        <p:sp>
          <p:nvSpPr>
            <p:cNvPr id="10" name="Oval 13"/>
            <p:cNvSpPr/>
            <p:nvPr/>
          </p:nvSpPr>
          <p:spPr>
            <a:xfrm>
              <a:off x="3591231" y="1452464"/>
              <a:ext cx="891608" cy="532670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VM provision &amp; allocation algorithm</a:t>
              </a:r>
            </a:p>
          </p:txBody>
        </p:sp>
        <p:sp>
          <p:nvSpPr>
            <p:cNvPr id="11" name="Oval 14"/>
            <p:cNvSpPr/>
            <p:nvPr/>
          </p:nvSpPr>
          <p:spPr>
            <a:xfrm>
              <a:off x="4572000" y="980728"/>
              <a:ext cx="864266" cy="444218"/>
            </a:xfrm>
            <a:prstGeom prst="ellipse">
              <a:avLst/>
            </a:prstGeom>
            <a:solidFill>
              <a:srgbClr val="FFFF79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Ava</a:t>
              </a:r>
              <a:r>
                <a:rPr lang="en-US" altLang="zh-CN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i</a:t>
              </a: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lability</a:t>
              </a:r>
            </a:p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 prediction models</a:t>
              </a:r>
            </a:p>
          </p:txBody>
        </p:sp>
        <p:sp>
          <p:nvSpPr>
            <p:cNvPr id="12" name="Oval 15"/>
            <p:cNvSpPr/>
            <p:nvPr/>
          </p:nvSpPr>
          <p:spPr>
            <a:xfrm>
              <a:off x="4580322" y="2382178"/>
              <a:ext cx="864265" cy="367561"/>
            </a:xfrm>
            <a:prstGeom prst="ellipse">
              <a:avLst/>
            </a:prstGeom>
            <a:solidFill>
              <a:srgbClr val="FFFF79"/>
            </a:solidFill>
            <a:ln w="19050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Predicted availability </a:t>
              </a:r>
            </a:p>
          </p:txBody>
        </p:sp>
        <p:cxnSp>
          <p:nvCxnSpPr>
            <p:cNvPr id="13" name="Straight Arrow Connector 12"/>
            <p:cNvCxnSpPr>
              <a:cxnSpLocks noChangeShapeType="1"/>
              <a:stCxn id="10" idx="5"/>
              <a:endCxn id="10" idx="5"/>
            </p:cNvCxnSpPr>
            <p:nvPr/>
          </p:nvCxnSpPr>
          <p:spPr bwMode="auto">
            <a:xfrm>
              <a:off x="4352070" y="1906511"/>
              <a:ext cx="0" cy="0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Arrow Connector 13"/>
            <p:cNvCxnSpPr>
              <a:cxnSpLocks noChangeShapeType="1"/>
              <a:stCxn id="12" idx="0"/>
              <a:endCxn id="12" idx="0"/>
            </p:cNvCxnSpPr>
            <p:nvPr/>
          </p:nvCxnSpPr>
          <p:spPr bwMode="auto">
            <a:xfrm>
              <a:off x="5011860" y="2382178"/>
              <a:ext cx="0" cy="0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" name="TextBox 25"/>
            <p:cNvSpPr txBox="1">
              <a:spLocks noChangeArrowheads="1"/>
            </p:cNvSpPr>
            <p:nvPr/>
          </p:nvSpPr>
          <p:spPr bwMode="auto">
            <a:xfrm rot="5400000">
              <a:off x="4522317" y="1846527"/>
              <a:ext cx="1033629" cy="1686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lnSpc>
                  <a:spcPts val="1100"/>
                </a:lnSpc>
              </a:pPr>
              <a:r>
                <a:rPr lang="en-US" sz="1400" b="1" dirty="0" smtClean="0">
                  <a:latin typeface="Times New Roman" charset="0"/>
                  <a:cs typeface="Times New Roman" charset="0"/>
                </a:rPr>
                <a:t>Sample</a:t>
              </a:r>
              <a:r>
                <a:rPr lang="zh-CN" altLang="en-US" sz="1400" b="1" dirty="0" smtClean="0">
                  <a:latin typeface="Times New Roman" charset="0"/>
                  <a:cs typeface="Times New Roman" charset="0"/>
                </a:rPr>
                <a:t> </a:t>
              </a:r>
              <a:r>
                <a:rPr lang="en-US" altLang="zh-CN" sz="1400" b="1" dirty="0">
                  <a:latin typeface="Times New Roman" charset="0"/>
                  <a:cs typeface="Times New Roman" charset="0"/>
                </a:rPr>
                <a:t>P</a:t>
              </a:r>
              <a:r>
                <a:rPr lang="en-US" altLang="zh-CN" sz="1400" b="1" dirty="0" smtClean="0">
                  <a:latin typeface="Times New Roman" charset="0"/>
                  <a:cs typeface="Times New Roman" charset="0"/>
                </a:rPr>
                <a:t>ath</a:t>
              </a:r>
              <a:endParaRPr lang="en-US" sz="1400" b="1" dirty="0">
                <a:latin typeface="Times New Roman" charset="0"/>
                <a:cs typeface="Times New Roman" charset="0"/>
              </a:endParaRPr>
            </a:p>
            <a:p>
              <a:pPr algn="ctr" eaLnBrk="1" hangingPunct="1">
                <a:lnSpc>
                  <a:spcPts val="400"/>
                </a:lnSpc>
              </a:pPr>
              <a:endParaRPr lang="en-US" sz="1200" dirty="0">
                <a:latin typeface="Times New Roman" charset="0"/>
                <a:cs typeface="Times New Roman" charset="0"/>
              </a:endParaRPr>
            </a:p>
          </p:txBody>
        </p:sp>
        <p:sp>
          <p:nvSpPr>
            <p:cNvPr id="17" name="TextBox 27"/>
            <p:cNvSpPr txBox="1">
              <a:spLocks noChangeArrowheads="1"/>
            </p:cNvSpPr>
            <p:nvPr/>
          </p:nvSpPr>
          <p:spPr bwMode="auto">
            <a:xfrm rot="5400000">
              <a:off x="5576353" y="2461091"/>
              <a:ext cx="1260228" cy="139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>
                <a:lnSpc>
                  <a:spcPts val="1000"/>
                </a:lnSpc>
              </a:pPr>
              <a:r>
                <a:rPr lang="en-US" sz="1400" b="1" dirty="0">
                  <a:latin typeface="Times New Roman" charset="0"/>
                  <a:cs typeface="Times New Roman" charset="0"/>
                </a:rPr>
                <a:t>Compare</a:t>
              </a:r>
            </a:p>
          </p:txBody>
        </p:sp>
        <p:sp>
          <p:nvSpPr>
            <p:cNvPr id="18" name="TextBox 28"/>
            <p:cNvSpPr txBox="1">
              <a:spLocks noChangeArrowheads="1"/>
            </p:cNvSpPr>
            <p:nvPr/>
          </p:nvSpPr>
          <p:spPr bwMode="auto">
            <a:xfrm rot="16200000">
              <a:off x="5341838" y="2482037"/>
              <a:ext cx="1254944" cy="1392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lnSpc>
                  <a:spcPts val="1000"/>
                </a:lnSpc>
              </a:pPr>
              <a:r>
                <a:rPr lang="en-US" sz="1400" b="1" dirty="0">
                  <a:latin typeface="Times New Roman" charset="0"/>
                  <a:cs typeface="Times New Roman" charset="0"/>
                </a:rPr>
                <a:t>Build/Improve</a:t>
              </a:r>
            </a:p>
          </p:txBody>
        </p:sp>
        <p:cxnSp>
          <p:nvCxnSpPr>
            <p:cNvPr id="19" name="Straight Arrow Connector 18"/>
            <p:cNvCxnSpPr>
              <a:cxnSpLocks noChangeShapeType="1"/>
              <a:stCxn id="9" idx="0"/>
              <a:endCxn id="9" idx="0"/>
            </p:cNvCxnSpPr>
            <p:nvPr/>
          </p:nvCxnSpPr>
          <p:spPr bwMode="auto">
            <a:xfrm>
              <a:off x="6100217" y="3280442"/>
              <a:ext cx="0" cy="0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arrow" w="med" len="med"/>
            </a:ln>
            <a:effectLst>
              <a:outerShdw blurRad="40000" dist="20000" dir="5400000" rotWithShape="0">
                <a:srgbClr val="000000">
                  <a:alpha val="37999"/>
                </a:srgbClr>
              </a:outerShdw>
            </a:effectLst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Straight Arrow Connector 19"/>
            <p:cNvCxnSpPr/>
            <p:nvPr/>
          </p:nvCxnSpPr>
          <p:spPr>
            <a:xfrm flipH="1" flipV="1">
              <a:off x="6017597" y="1924201"/>
              <a:ext cx="1187" cy="1345059"/>
            </a:xfrm>
            <a:prstGeom prst="straightConnector1">
              <a:avLst/>
            </a:prstGeom>
            <a:ln w="19050" cmpd="sng">
              <a:solidFill>
                <a:srgbClr val="558ED5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>
              <a:off x="5002403" y="1424946"/>
              <a:ext cx="5944" cy="955266"/>
            </a:xfrm>
            <a:prstGeom prst="straightConnector1">
              <a:avLst/>
            </a:prstGeom>
            <a:ln w="19050" cmpd="sng">
              <a:solidFill>
                <a:srgbClr val="4F81BD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35" idx="0"/>
              <a:endCxn id="10" idx="4"/>
            </p:cNvCxnSpPr>
            <p:nvPr/>
          </p:nvCxnSpPr>
          <p:spPr>
            <a:xfrm flipH="1" flipV="1">
              <a:off x="4037035" y="1985135"/>
              <a:ext cx="21993" cy="1250097"/>
            </a:xfrm>
            <a:prstGeom prst="straightConnector1">
              <a:avLst/>
            </a:prstGeom>
            <a:ln w="19050" cmpd="sng">
              <a:solidFill>
                <a:schemeClr val="accent6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endCxn id="9" idx="4"/>
            </p:cNvCxnSpPr>
            <p:nvPr/>
          </p:nvCxnSpPr>
          <p:spPr>
            <a:xfrm flipV="1">
              <a:off x="6094868" y="3710901"/>
              <a:ext cx="5944" cy="872712"/>
            </a:xfrm>
            <a:prstGeom prst="straightConnector1">
              <a:avLst/>
            </a:prstGeom>
            <a:ln w="19050" cmpd="sng">
              <a:solidFill>
                <a:schemeClr val="accent6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>
              <a:stCxn id="7" idx="0"/>
              <a:endCxn id="11" idx="6"/>
            </p:cNvCxnSpPr>
            <p:nvPr/>
          </p:nvCxnSpPr>
          <p:spPr>
            <a:xfrm flipH="1" flipV="1">
              <a:off x="5436266" y="1202838"/>
              <a:ext cx="582518" cy="281076"/>
            </a:xfrm>
            <a:prstGeom prst="straightConnector1">
              <a:avLst/>
            </a:prstGeom>
            <a:ln w="19050" cmpd="sng">
              <a:solidFill>
                <a:srgbClr val="4F81BD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>
              <a:stCxn id="10" idx="0"/>
              <a:endCxn id="11" idx="2"/>
            </p:cNvCxnSpPr>
            <p:nvPr/>
          </p:nvCxnSpPr>
          <p:spPr>
            <a:xfrm flipV="1">
              <a:off x="4037035" y="1202837"/>
              <a:ext cx="534965" cy="249627"/>
            </a:xfrm>
            <a:prstGeom prst="straightConnector1">
              <a:avLst/>
            </a:prstGeom>
            <a:ln w="19050" cmpd="sng">
              <a:solidFill>
                <a:srgbClr val="4F81BD"/>
              </a:solidFill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3563888" y="4463152"/>
              <a:ext cx="3024336" cy="367561"/>
            </a:xfrm>
            <a:prstGeom prst="rect">
              <a:avLst/>
            </a:prstGeom>
            <a:solidFill>
              <a:srgbClr val="99CCFF"/>
            </a:solidFill>
            <a:ln w="19050"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FFFFFF"/>
                </a:solidFill>
                <a:latin typeface="Times New Roman" charset="0"/>
                <a:ea typeface="MS PGothic" charset="0"/>
                <a:cs typeface="Times New Roman" charset="0"/>
              </a:endParaRPr>
            </a:p>
          </p:txBody>
        </p:sp>
        <p:sp>
          <p:nvSpPr>
            <p:cNvPr id="29" name="TextBox 39"/>
            <p:cNvSpPr txBox="1">
              <a:spLocks noChangeArrowheads="1"/>
            </p:cNvSpPr>
            <p:nvPr/>
          </p:nvSpPr>
          <p:spPr bwMode="auto">
            <a:xfrm rot="3817242">
              <a:off x="4145868" y="2073571"/>
              <a:ext cx="1036545" cy="151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just" eaLnBrk="1" hangingPunct="1">
                <a:lnSpc>
                  <a:spcPts val="1200"/>
                </a:lnSpc>
              </a:pPr>
              <a:r>
                <a:rPr lang="en-US" sz="1400" b="1" dirty="0">
                  <a:latin typeface="Times New Roman" charset="0"/>
                  <a:cs typeface="Times New Roman" charset="0"/>
                </a:rPr>
                <a:t>Simulation</a:t>
              </a:r>
            </a:p>
          </p:txBody>
        </p:sp>
        <p:sp>
          <p:nvSpPr>
            <p:cNvPr id="30" name="TextBox 40"/>
            <p:cNvSpPr txBox="1">
              <a:spLocks noChangeArrowheads="1"/>
            </p:cNvSpPr>
            <p:nvPr/>
          </p:nvSpPr>
          <p:spPr bwMode="auto">
            <a:xfrm>
              <a:off x="4067944" y="4406224"/>
              <a:ext cx="2088232" cy="451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Data collection from IU-FG-Cloud and UB-CCR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zh-CN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make</a:t>
              </a:r>
              <a:r>
                <a:rPr lang="zh-CN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the</a:t>
              </a:r>
              <a:r>
                <a:rPr lang="zh-CN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VM</a:t>
              </a:r>
              <a:r>
                <a:rPr lang="zh-CN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data</a:t>
              </a:r>
              <a:r>
                <a:rPr lang="zh-CN" altLang="en-US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zh-CN" sz="1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available</a:t>
              </a:r>
              <a:endPara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TextBox 41"/>
            <p:cNvSpPr txBox="1">
              <a:spLocks noChangeArrowheads="1"/>
            </p:cNvSpPr>
            <p:nvPr/>
          </p:nvSpPr>
          <p:spPr bwMode="auto">
            <a:xfrm rot="16200000">
              <a:off x="3368432" y="2453035"/>
              <a:ext cx="1369937" cy="2848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ctr" eaLnBrk="1" hangingPunct="1">
                <a:lnSpc>
                  <a:spcPts val="1500"/>
                </a:lnSpc>
              </a:pPr>
              <a:r>
                <a:rPr lang="en-US" altLang="zh-CN" sz="1400" b="1" dirty="0">
                  <a:latin typeface="Times New Roman" charset="0"/>
                  <a:cs typeface="Times New Roman" charset="0"/>
                </a:rPr>
                <a:t>VM &amp; Availability requirements</a:t>
              </a:r>
            </a:p>
          </p:txBody>
        </p:sp>
        <p:cxnSp>
          <p:nvCxnSpPr>
            <p:cNvPr id="32" name="Straight Arrow Connector 31"/>
            <p:cNvCxnSpPr>
              <a:stCxn id="8" idx="6"/>
              <a:endCxn id="9" idx="3"/>
            </p:cNvCxnSpPr>
            <p:nvPr/>
          </p:nvCxnSpPr>
          <p:spPr>
            <a:xfrm flipV="1">
              <a:off x="5436266" y="3647863"/>
              <a:ext cx="363430" cy="440146"/>
            </a:xfrm>
            <a:prstGeom prst="straightConnector1">
              <a:avLst/>
            </a:prstGeom>
            <a:ln w="19050" cmpd="sng">
              <a:solidFill>
                <a:srgbClr val="4F81BD"/>
              </a:solidFill>
              <a:prstDash val="lgDashDotDot"/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endCxn id="8" idx="0"/>
            </p:cNvCxnSpPr>
            <p:nvPr/>
          </p:nvCxnSpPr>
          <p:spPr>
            <a:xfrm flipH="1">
              <a:off x="5004133" y="2771650"/>
              <a:ext cx="4214" cy="1100146"/>
            </a:xfrm>
            <a:prstGeom prst="straightConnector1">
              <a:avLst/>
            </a:prstGeom>
            <a:ln w="19050" cmpd="sng">
              <a:solidFill>
                <a:srgbClr val="4F81BD"/>
              </a:solidFill>
              <a:prstDash val="lgDashDotDot"/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/>
            <p:cNvCxnSpPr>
              <a:endCxn id="35" idx="4"/>
            </p:cNvCxnSpPr>
            <p:nvPr/>
          </p:nvCxnSpPr>
          <p:spPr>
            <a:xfrm flipH="1" flipV="1">
              <a:off x="4059028" y="3740384"/>
              <a:ext cx="8916" cy="722768"/>
            </a:xfrm>
            <a:prstGeom prst="straightConnector1">
              <a:avLst/>
            </a:prstGeom>
            <a:ln w="19050">
              <a:solidFill>
                <a:schemeClr val="accent6"/>
              </a:solidFill>
              <a:prstDash val="lgDashDotDot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13"/>
            <p:cNvSpPr/>
            <p:nvPr/>
          </p:nvSpPr>
          <p:spPr>
            <a:xfrm>
              <a:off x="3591231" y="3235232"/>
              <a:ext cx="935594" cy="505152"/>
            </a:xfrm>
            <a:prstGeom prst="ellipse">
              <a:avLst/>
            </a:prstGeom>
            <a:solidFill>
              <a:srgbClr val="FF0000"/>
            </a:solidFill>
            <a:ln w="19050">
              <a:solidFill>
                <a:srgbClr val="000000"/>
              </a:solidFill>
              <a:prstDash val="lgDashDotDot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tIns="0" rIns="0" bIns="0" anchor="ctr"/>
            <a:lstStyle/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Service workloads &amp; </a:t>
              </a:r>
            </a:p>
            <a:p>
              <a:pPr algn="ctr" eaLnBrk="1" hangingPunct="1">
                <a:lnSpc>
                  <a:spcPts val="1000"/>
                </a:lnSpc>
                <a:defRPr/>
              </a:pPr>
              <a:r>
                <a:rPr lang="en-US" sz="1400" b="1" dirty="0" err="1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perf</a:t>
              </a:r>
              <a:r>
                <a:rPr lang="en-US" sz="1400" b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. data</a:t>
              </a:r>
            </a:p>
          </p:txBody>
        </p:sp>
        <p:cxnSp>
          <p:nvCxnSpPr>
            <p:cNvPr id="37" name="Straight Arrow Connector 36"/>
            <p:cNvCxnSpPr>
              <a:stCxn id="10" idx="6"/>
              <a:endCxn id="12" idx="1"/>
            </p:cNvCxnSpPr>
            <p:nvPr/>
          </p:nvCxnSpPr>
          <p:spPr>
            <a:xfrm>
              <a:off x="4482840" y="1719782"/>
              <a:ext cx="223497" cy="715467"/>
            </a:xfrm>
            <a:prstGeom prst="straightConnector1">
              <a:avLst/>
            </a:prstGeom>
            <a:ln w="19050">
              <a:solidFill>
                <a:schemeClr val="accent6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Arrow Connector 37"/>
            <p:cNvCxnSpPr/>
            <p:nvPr/>
          </p:nvCxnSpPr>
          <p:spPr>
            <a:xfrm flipH="1" flipV="1">
              <a:off x="4286117" y="3713569"/>
              <a:ext cx="267484" cy="374440"/>
            </a:xfrm>
            <a:prstGeom prst="straightConnector1">
              <a:avLst/>
            </a:prstGeom>
            <a:ln w="19050" cmpd="sng">
              <a:solidFill>
                <a:schemeClr val="accent6"/>
              </a:solidFill>
              <a:prstDash val="lgDashDotDot"/>
              <a:headEnd type="none"/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TextBox 50"/>
            <p:cNvSpPr txBox="1">
              <a:spLocks noChangeArrowheads="1"/>
            </p:cNvSpPr>
            <p:nvPr/>
          </p:nvSpPr>
          <p:spPr bwMode="auto">
            <a:xfrm rot="3907702">
              <a:off x="4056431" y="2197583"/>
              <a:ext cx="1036545" cy="1519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MS PGothic" charset="0"/>
                  <a:cs typeface="MS PGothic" charset="0"/>
                </a:defRPr>
              </a:lvl9pPr>
            </a:lstStyle>
            <a:p>
              <a:pPr algn="just" eaLnBrk="1" hangingPunct="1">
                <a:lnSpc>
                  <a:spcPts val="1200"/>
                </a:lnSpc>
              </a:pPr>
              <a:r>
                <a:rPr lang="en-US" sz="1400" b="1" dirty="0">
                  <a:latin typeface="Times New Roman" charset="0"/>
                  <a:cs typeface="Times New Roman" charset="0"/>
                </a:rPr>
                <a:t>Compare</a:t>
              </a:r>
            </a:p>
          </p:txBody>
        </p:sp>
      </p:grpSp>
      <p:cxnSp>
        <p:nvCxnSpPr>
          <p:cNvPr id="48" name="Straight Arrow Connector 47"/>
          <p:cNvCxnSpPr/>
          <p:nvPr/>
        </p:nvCxnSpPr>
        <p:spPr>
          <a:xfrm>
            <a:off x="8391314" y="2998177"/>
            <a:ext cx="23343" cy="1573823"/>
          </a:xfrm>
          <a:prstGeom prst="straightConnector1">
            <a:avLst/>
          </a:prstGeom>
          <a:ln w="1905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6172200" y="2620383"/>
            <a:ext cx="400110" cy="961017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Analysis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172200" y="4267200"/>
            <a:ext cx="400110" cy="838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erify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153400" y="3429000"/>
            <a:ext cx="400110" cy="8382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erify</a:t>
            </a:r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4" name="TextBox 27"/>
          <p:cNvSpPr txBox="1">
            <a:spLocks noChangeArrowheads="1"/>
          </p:cNvSpPr>
          <p:nvPr/>
        </p:nvSpPr>
        <p:spPr bwMode="auto">
          <a:xfrm rot="5400000">
            <a:off x="5863804" y="4423196"/>
            <a:ext cx="1461499" cy="235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MS PGothic" charset="0"/>
                <a:cs typeface="MS PGothic" charset="0"/>
              </a:defRPr>
            </a:lvl9pPr>
          </a:lstStyle>
          <a:p>
            <a:pPr algn="ctr">
              <a:lnSpc>
                <a:spcPts val="1000"/>
              </a:lnSpc>
            </a:pPr>
            <a:r>
              <a:rPr lang="en-US" sz="1400" b="1" dirty="0">
                <a:latin typeface="Times New Roman" charset="0"/>
                <a:cs typeface="Times New Roman" charset="0"/>
              </a:rPr>
              <a:t>Compare</a:t>
            </a:r>
          </a:p>
        </p:txBody>
      </p:sp>
    </p:spTree>
    <p:extLst>
      <p:ext uri="{BB962C8B-B14F-4D97-AF65-F5344CB8AC3E}">
        <p14:creationId xmlns:p14="http://schemas.microsoft.com/office/powerpoint/2010/main" val="2783682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More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5410200"/>
          </a:xfrm>
        </p:spPr>
        <p:txBody>
          <a:bodyPr>
            <a:normAutofit fontScale="47500" lnSpcReduction="20000"/>
          </a:bodyPr>
          <a:lstStyle/>
          <a:p>
            <a:pPr marL="109728" indent="0">
              <a:buNone/>
            </a:pPr>
            <a:endParaRPr lang="en-US" sz="2900" dirty="0" smtClean="0"/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 smtClean="0">
                <a:solidFill>
                  <a:schemeClr val="tx1"/>
                </a:solidFill>
              </a:rPr>
              <a:t>(New</a:t>
            </a:r>
            <a:r>
              <a:rPr lang="en-US" sz="2700" dirty="0">
                <a:solidFill>
                  <a:schemeClr val="tx1"/>
                </a:solidFill>
              </a:rPr>
              <a:t>)</a:t>
            </a:r>
            <a:r>
              <a:rPr lang="en-US" sz="2700" dirty="0" smtClean="0">
                <a:solidFill>
                  <a:schemeClr val="tx1"/>
                </a:solidFill>
              </a:rPr>
              <a:t> “Predicting </a:t>
            </a:r>
            <a:r>
              <a:rPr lang="en-US" sz="2700" dirty="0">
                <a:solidFill>
                  <a:schemeClr val="tx1"/>
                </a:solidFill>
              </a:rPr>
              <a:t>Transient Downtime in Virtual Server Systems: An Efficient Sample Path Randomization Approach</a:t>
            </a:r>
            <a:r>
              <a:rPr lang="en-US" sz="2700" dirty="0">
                <a:solidFill>
                  <a:schemeClr val="tx1"/>
                </a:solidFill>
              </a:rPr>
              <a:t>”, </a:t>
            </a:r>
            <a:r>
              <a:rPr lang="en-US" sz="2700" dirty="0" smtClean="0">
                <a:solidFill>
                  <a:schemeClr val="tx1"/>
                </a:solidFill>
              </a:rPr>
              <a:t>A</a:t>
            </a:r>
            <a:r>
              <a:rPr lang="en-US" sz="2700" dirty="0">
                <a:solidFill>
                  <a:schemeClr val="tx1"/>
                </a:solidFill>
              </a:rPr>
              <a:t>. Y</a:t>
            </a:r>
            <a:r>
              <a:rPr lang="en-US" sz="2700" dirty="0" smtClean="0">
                <a:solidFill>
                  <a:schemeClr val="tx1"/>
                </a:solidFill>
              </a:rPr>
              <a:t>. Du, </a:t>
            </a:r>
            <a:r>
              <a:rPr lang="en-US" sz="2700" dirty="0" err="1" smtClean="0">
                <a:solidFill>
                  <a:schemeClr val="tx1"/>
                </a:solidFill>
              </a:rPr>
              <a:t>S.Das</a:t>
            </a:r>
            <a:r>
              <a:rPr lang="en-US" sz="2700" dirty="0" smtClean="0">
                <a:solidFill>
                  <a:schemeClr val="tx1"/>
                </a:solidFill>
              </a:rPr>
              <a:t>, </a:t>
            </a:r>
            <a:r>
              <a:rPr lang="en-US" sz="2700" dirty="0">
                <a:solidFill>
                  <a:schemeClr val="tx1"/>
                </a:solidFill>
              </a:rPr>
              <a:t>Z</a:t>
            </a:r>
            <a:r>
              <a:rPr lang="en-US" sz="2700" dirty="0" smtClean="0">
                <a:solidFill>
                  <a:schemeClr val="tx1"/>
                </a:solidFill>
              </a:rPr>
              <a:t>. Yang, C</a:t>
            </a:r>
            <a:r>
              <a:rPr lang="en-US" sz="2700" dirty="0">
                <a:solidFill>
                  <a:schemeClr val="tx1"/>
                </a:solidFill>
              </a:rPr>
              <a:t>. </a:t>
            </a:r>
            <a:r>
              <a:rPr lang="en-US" sz="2700" dirty="0" err="1" smtClean="0">
                <a:solidFill>
                  <a:schemeClr val="tx1"/>
                </a:solidFill>
              </a:rPr>
              <a:t>Qiao</a:t>
            </a:r>
            <a:r>
              <a:rPr lang="en-US" sz="2700" dirty="0" smtClean="0">
                <a:solidFill>
                  <a:schemeClr val="tx1"/>
                </a:solidFill>
              </a:rPr>
              <a:t> and R. Ramesh,</a:t>
            </a:r>
            <a:r>
              <a:rPr lang="en-US" sz="2700" dirty="0">
                <a:solidFill>
                  <a:schemeClr val="tx1"/>
                </a:solidFill>
              </a:rPr>
              <a:t> </a:t>
            </a:r>
            <a:r>
              <a:rPr lang="en-US" sz="2700" dirty="0">
                <a:solidFill>
                  <a:schemeClr val="tx1"/>
                </a:solidFill>
              </a:rPr>
              <a:t>to appear in IEEE Trans. </a:t>
            </a:r>
            <a:r>
              <a:rPr lang="en-US" sz="2700" dirty="0">
                <a:solidFill>
                  <a:schemeClr val="tx1"/>
                </a:solidFill>
              </a:rPr>
              <a:t>o</a:t>
            </a:r>
            <a:r>
              <a:rPr lang="en-US" sz="2700" dirty="0">
                <a:solidFill>
                  <a:schemeClr val="tx1"/>
                </a:solidFill>
              </a:rPr>
              <a:t>n Computers.</a:t>
            </a: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2900" dirty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>
                <a:solidFill>
                  <a:schemeClr val="tx1"/>
                </a:solidFill>
              </a:rPr>
              <a:t>Z. Yang ,L. Liu, C. Qiao, S</a:t>
            </a:r>
            <a:r>
              <a:rPr lang="en-US" sz="2700" dirty="0" smtClean="0">
                <a:solidFill>
                  <a:schemeClr val="tx1"/>
                </a:solidFill>
              </a:rPr>
              <a:t>. Das</a:t>
            </a:r>
            <a:r>
              <a:rPr lang="en-US" sz="2700" dirty="0" smtClean="0">
                <a:solidFill>
                  <a:schemeClr val="tx1"/>
                </a:solidFill>
              </a:rPr>
              <a:t>, R</a:t>
            </a:r>
            <a:r>
              <a:rPr lang="en-US" sz="2700" dirty="0" smtClean="0">
                <a:solidFill>
                  <a:schemeClr val="tx1"/>
                </a:solidFill>
              </a:rPr>
              <a:t>. Ramesh </a:t>
            </a:r>
            <a:r>
              <a:rPr lang="en-US" sz="2700" dirty="0">
                <a:solidFill>
                  <a:schemeClr val="tx1"/>
                </a:solidFill>
              </a:rPr>
              <a:t>and </a:t>
            </a:r>
            <a:r>
              <a:rPr lang="en-US" sz="2700" err="1">
                <a:solidFill>
                  <a:schemeClr val="tx1"/>
                </a:solidFill>
              </a:rPr>
              <a:t>A.Y</a:t>
            </a:r>
            <a:r>
              <a:rPr lang="en-US" sz="2700" smtClean="0">
                <a:solidFill>
                  <a:schemeClr val="tx1"/>
                </a:solidFill>
              </a:rPr>
              <a:t>. Du</a:t>
            </a:r>
            <a:r>
              <a:rPr lang="en-US" sz="2700" dirty="0">
                <a:solidFill>
                  <a:schemeClr val="tx1"/>
                </a:solidFill>
              </a:rPr>
              <a:t>, “Availability-aware and Energy-efficient Virtual Machine placement algorithm” </a:t>
            </a:r>
            <a:r>
              <a:rPr lang="en-US" sz="2700" dirty="0" smtClean="0">
                <a:solidFill>
                  <a:schemeClr val="tx1"/>
                </a:solidFill>
              </a:rPr>
              <a:t>accepted ICC </a:t>
            </a:r>
            <a:r>
              <a:rPr lang="en-US" sz="2700" dirty="0">
                <a:solidFill>
                  <a:schemeClr val="tx1"/>
                </a:solidFill>
              </a:rPr>
              <a:t>2015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1400" dirty="0" smtClean="0"/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>
                <a:solidFill>
                  <a:schemeClr val="tx1"/>
                </a:solidFill>
              </a:rPr>
              <a:t>Yuan, S., Das, S., Ramesh, R. and </a:t>
            </a:r>
            <a:r>
              <a:rPr lang="en-US" sz="2700" dirty="0" err="1">
                <a:solidFill>
                  <a:schemeClr val="tx1"/>
                </a:solidFill>
              </a:rPr>
              <a:t>Qiao</a:t>
            </a:r>
            <a:r>
              <a:rPr lang="en-US" sz="2700" dirty="0">
                <a:solidFill>
                  <a:schemeClr val="tx1"/>
                </a:solidFill>
              </a:rPr>
              <a:t>, C., “Availability-aware Resource Provisioning, Pricing, and Allocation Adjustment in the Cloud”, Conference on Information Systems and Technology (CIST 2014), San Francisco, CA.</a:t>
            </a: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2700" dirty="0" smtClean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 smtClean="0">
                <a:solidFill>
                  <a:schemeClr val="tx1"/>
                </a:solidFill>
              </a:rPr>
              <a:t>Yuan</a:t>
            </a:r>
            <a:r>
              <a:rPr lang="en-US" sz="2700" dirty="0">
                <a:solidFill>
                  <a:schemeClr val="tx1"/>
                </a:solidFill>
              </a:rPr>
              <a:t>, S., Das, S., Du, A.Y., Ramesh, R. and Qiao, C., “Cloud Resource Provisioning and Contract Adjustment in the Backdrop of SLA Violation Risk Mitigation”, Conference on Information Systems and Technology (CIST 2013), Minneapolis, MN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  <a:endParaRPr lang="en-US" sz="2700" dirty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2700" dirty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>
                <a:solidFill>
                  <a:schemeClr val="tx1"/>
                </a:solidFill>
              </a:rPr>
              <a:t>A.Y. Du, S. Das, C. Qiao, R. Ramesh and Z. Yang, “Downtime Predictions for Virtual Servers: A Study under Two </a:t>
            </a:r>
            <a:r>
              <a:rPr lang="en-US" sz="2700" dirty="0" err="1">
                <a:solidFill>
                  <a:schemeClr val="tx1"/>
                </a:solidFill>
              </a:rPr>
              <a:t>Checkpointing</a:t>
            </a:r>
            <a:r>
              <a:rPr lang="en-US" sz="2700" dirty="0">
                <a:solidFill>
                  <a:schemeClr val="tx1"/>
                </a:solidFill>
              </a:rPr>
              <a:t> Scenarios,” in Conf. on Info. Systems and Technology (CIST), 2012</a:t>
            </a:r>
            <a:r>
              <a:rPr lang="en-US" sz="2700" dirty="0" smtClean="0">
                <a:solidFill>
                  <a:schemeClr val="tx1"/>
                </a:solidFill>
              </a:rPr>
              <a:t>.</a:t>
            </a:r>
          </a:p>
          <a:p>
            <a:pPr marL="402336" lvl="1" indent="0">
              <a:buNone/>
            </a:pPr>
            <a:endParaRPr lang="en-US" sz="2700" dirty="0" smtClean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r>
              <a:rPr lang="en-US" sz="2700" dirty="0">
                <a:solidFill>
                  <a:schemeClr val="tx1"/>
                </a:solidFill>
              </a:rPr>
              <a:t>A.Y. Du, S. Das, C. Qiao, R. Ramesh and Z. Yang, “Reliability in Cloud Computing: Downtime Predictions for Virtual Servers,” in 21st Workshop on Information Technologies and Systems (WITS), 2011.</a:t>
            </a: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2700" dirty="0">
              <a:solidFill>
                <a:schemeClr val="tx1"/>
              </a:solidFill>
            </a:endParaRPr>
          </a:p>
          <a:p>
            <a:pPr marL="859536" lvl="1" indent="-457200">
              <a:buFont typeface="Wingdings" panose="05000000000000000000" pitchFamily="2" charset="2"/>
              <a:buChar char="Ø"/>
            </a:pPr>
            <a:endParaRPr lang="en-US" sz="2700" dirty="0">
              <a:solidFill>
                <a:schemeClr val="tx1"/>
              </a:solidFill>
            </a:endParaRPr>
          </a:p>
          <a:p>
            <a:pPr marL="109728" indent="0">
              <a:buNone/>
            </a:pPr>
            <a:endParaRPr lang="en-US" dirty="0" smtClean="0"/>
          </a:p>
          <a:p>
            <a:r>
              <a:rPr lang="en-US" sz="2900" dirty="0" smtClean="0"/>
              <a:t>Contact:</a:t>
            </a:r>
          </a:p>
          <a:p>
            <a:pPr marL="109728" indent="0" algn="ctr">
              <a:buNone/>
            </a:pPr>
            <a:r>
              <a:rPr lang="en-US" sz="2900" dirty="0" smtClean="0"/>
              <a:t> Chunming Qiao</a:t>
            </a:r>
          </a:p>
          <a:p>
            <a:pPr marL="411480" lvl="1" indent="0" algn="ctr">
              <a:buNone/>
            </a:pPr>
            <a:r>
              <a:rPr lang="en-US" sz="2900" dirty="0" smtClean="0">
                <a:solidFill>
                  <a:srgbClr val="000000"/>
                </a:solidFill>
              </a:rPr>
              <a:t>CSE Department, SUNY Buffalo</a:t>
            </a:r>
          </a:p>
          <a:p>
            <a:pPr marL="411480" lvl="1" indent="0" algn="ctr">
              <a:buNone/>
            </a:pPr>
            <a:r>
              <a:rPr lang="en-US" sz="2900" dirty="0" smtClean="0">
                <a:solidFill>
                  <a:srgbClr val="000000"/>
                </a:solidFill>
              </a:rPr>
              <a:t>qiao@computer.org</a:t>
            </a:r>
            <a:endParaRPr lang="en-US" sz="2900" dirty="0">
              <a:solidFill>
                <a:srgbClr val="000000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6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15954</TotalTime>
  <Words>822</Words>
  <Application>Microsoft Office PowerPoint</Application>
  <PresentationFormat>On-screen Show (4:3)</PresentationFormat>
  <Paragraphs>140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MS PGothic</vt:lpstr>
      <vt:lpstr>宋体</vt:lpstr>
      <vt:lpstr>方正姚体</vt:lpstr>
      <vt:lpstr>Calibri</vt:lpstr>
      <vt:lpstr>Georgia</vt:lpstr>
      <vt:lpstr>Times New Roman</vt:lpstr>
      <vt:lpstr>Trebuchet MS</vt:lpstr>
      <vt:lpstr>Wingdings</vt:lpstr>
      <vt:lpstr>Wingdings 2</vt:lpstr>
      <vt:lpstr>Urban</vt:lpstr>
      <vt:lpstr>ACE in Clouds: Availability Changes Everything</vt:lpstr>
      <vt:lpstr>Cloud Technologies</vt:lpstr>
      <vt:lpstr>Failures are all too common</vt:lpstr>
      <vt:lpstr>Failures cost too much</vt:lpstr>
      <vt:lpstr>Why Current Cloud Services Are Flawed</vt:lpstr>
      <vt:lpstr>Key Challenges and Solutions</vt:lpstr>
      <vt:lpstr>  AQUA: An Analytic approach to Quantifying Availability for Cloud Resource Provisioning and Allocation </vt:lpstr>
      <vt:lpstr>More Information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yshuai</dc:creator>
  <cp:lastModifiedBy>yangzhouhan</cp:lastModifiedBy>
  <cp:revision>363</cp:revision>
  <dcterms:created xsi:type="dcterms:W3CDTF">2006-08-16T00:00:00Z</dcterms:created>
  <dcterms:modified xsi:type="dcterms:W3CDTF">2015-03-03T16:10:38Z</dcterms:modified>
</cp:coreProperties>
</file>