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571" r:id="rId2"/>
    <p:sldId id="323" r:id="rId3"/>
    <p:sldId id="329" r:id="rId4"/>
    <p:sldId id="706" r:id="rId5"/>
    <p:sldId id="726" r:id="rId6"/>
    <p:sldId id="742" r:id="rId7"/>
    <p:sldId id="727" r:id="rId8"/>
    <p:sldId id="729" r:id="rId9"/>
    <p:sldId id="730" r:id="rId10"/>
    <p:sldId id="731" r:id="rId11"/>
    <p:sldId id="732" r:id="rId12"/>
    <p:sldId id="733" r:id="rId13"/>
    <p:sldId id="735" r:id="rId14"/>
    <p:sldId id="734" r:id="rId15"/>
    <p:sldId id="736" r:id="rId16"/>
    <p:sldId id="738" r:id="rId17"/>
    <p:sldId id="737" r:id="rId18"/>
    <p:sldId id="739" r:id="rId19"/>
    <p:sldId id="740" r:id="rId20"/>
    <p:sldId id="741" r:id="rId21"/>
    <p:sldId id="743" r:id="rId22"/>
    <p:sldId id="744" r:id="rId23"/>
    <p:sldId id="745" r:id="rId24"/>
    <p:sldId id="746" r:id="rId25"/>
    <p:sldId id="747" r:id="rId26"/>
    <p:sldId id="748" r:id="rId27"/>
    <p:sldId id="749" r:id="rId28"/>
    <p:sldId id="750" r:id="rId29"/>
    <p:sldId id="751" r:id="rId30"/>
    <p:sldId id="752" r:id="rId31"/>
    <p:sldId id="753" r:id="rId32"/>
    <p:sldId id="754" r:id="rId33"/>
    <p:sldId id="755" r:id="rId34"/>
    <p:sldId id="756" r:id="rId35"/>
    <p:sldId id="757" r:id="rId36"/>
    <p:sldId id="758" r:id="rId37"/>
    <p:sldId id="759" r:id="rId38"/>
    <p:sldId id="760" r:id="rId39"/>
    <p:sldId id="761" r:id="rId40"/>
    <p:sldId id="762" r:id="rId41"/>
    <p:sldId id="763" r:id="rId42"/>
    <p:sldId id="764" r:id="rId43"/>
    <p:sldId id="766" r:id="rId44"/>
    <p:sldId id="767" r:id="rId45"/>
    <p:sldId id="768" r:id="rId46"/>
    <p:sldId id="769" r:id="rId47"/>
    <p:sldId id="770" r:id="rId48"/>
    <p:sldId id="771" r:id="rId49"/>
    <p:sldId id="772" r:id="rId50"/>
    <p:sldId id="773" r:id="rId51"/>
    <p:sldId id="774" r:id="rId52"/>
    <p:sldId id="775" r:id="rId53"/>
    <p:sldId id="776" r:id="rId54"/>
    <p:sldId id="777" r:id="rId55"/>
    <p:sldId id="778" r:id="rId56"/>
    <p:sldId id="779" r:id="rId57"/>
    <p:sldId id="780" r:id="rId58"/>
    <p:sldId id="781" r:id="rId59"/>
    <p:sldId id="782" r:id="rId60"/>
    <p:sldId id="783" r:id="rId61"/>
    <p:sldId id="784" r:id="rId62"/>
    <p:sldId id="785" r:id="rId63"/>
    <p:sldId id="786" r:id="rId64"/>
    <p:sldId id="787" r:id="rId65"/>
    <p:sldId id="789" r:id="rId66"/>
    <p:sldId id="788" r:id="rId67"/>
    <p:sldId id="790" r:id="rId68"/>
    <p:sldId id="791" r:id="rId69"/>
    <p:sldId id="792" r:id="rId70"/>
    <p:sldId id="793" r:id="rId71"/>
    <p:sldId id="794" r:id="rId72"/>
    <p:sldId id="795" r:id="rId73"/>
    <p:sldId id="796" r:id="rId74"/>
    <p:sldId id="797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7"/>
  </p:normalViewPr>
  <p:slideViewPr>
    <p:cSldViewPr snapToGrid="0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61026-75D9-5146-9DDC-73F12BDE9FD9}" type="datetimeFigureOut">
              <a:rPr lang="en-US" smtClean="0"/>
              <a:t>10/1/25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8041A-C22C-9446-A1DA-C2273A572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7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6EFCA-A7FA-50FD-ED8C-39E8D343A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E1C71-F95D-B3F8-C3F1-9B442664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6B8E2B-0280-9D7E-6A53-086144AB3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8ADF2-86B4-A8D1-BAE5-936B2BBDB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C6BB7-FFFE-7E63-833C-EB5EF826E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CEC4A-4DE4-BC8D-8507-EC7D3C9C1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4B9AE5-BEC8-F577-6D7A-83BD46C261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D825A-8968-FE7A-3321-06724AFD9D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42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E6ABA-6118-1FA1-936A-93D5CE2AD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C3FF92-6506-6EE1-4B2D-158EF6A4CC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A4C6A7-F8A9-B853-9C13-1687806527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D69BA7-AA13-29F5-E2D4-3A2A347FC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83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FC179-3827-9CDC-8E19-273E685FD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C953FE-D1BE-14FB-A2D6-40E98CCD4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586793-0B28-EB9A-1C2A-4A4A41BC2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6AFED-8E7D-EE05-3909-6B48F6AAB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90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1B9B3-AE3F-38C8-1067-7267C6BAA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B881EF-7698-1AD6-A748-2453BC7B3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6BFFA9-D260-1508-4BD2-3DF0CA666A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36038-7DC5-6482-5479-0F37DBDD5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6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C8A76-32EC-2043-0AE5-F7B833302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AB56E-7595-67C3-A255-FB8CAA587A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36FFB4-6895-B645-2FE9-C6CA6687E2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470972-E276-4A09-4038-5E1E9A487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11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E0CE4-2502-BDC3-EB39-389908759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B966F6-94C5-1871-E21B-79D4B74FE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75E3FD-786C-2CCC-9542-877101677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8370D-90FD-B80E-8B6E-D0E61C6A16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5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FACD7-539A-08D1-BE20-97D12816A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D16AC8-C935-65B1-41CE-82676AB39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608697-AFDE-9FAB-7217-6D0F82703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42BF4-0A05-73BD-F7FE-B09F20D3C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98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376B4-9BE1-2F52-46A5-DF5F4008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0672C-F6BB-E696-0859-8F3946F5D3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352C11-7525-F2C9-60DE-46E223D08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D06B-47CA-6481-12C4-5406A92ED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74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A3B99-CE5D-A2D8-17C4-24AE20899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427097-2823-B7F1-E607-CD2104621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392B59-7915-FBA7-37FE-FC10BD2D2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BF43C-94FF-B913-E03D-4836FC8D1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19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94D34-C3C7-44C7-0F55-7A7925739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5B8C57-0B46-4B14-E931-860160DE6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205A8E-3FFB-2E1F-46D3-A79B15F7A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049D6E-47E0-ADA9-4CC9-B216A4CFD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27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27139-8BFE-926F-A718-56AFECD43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5A78A-DEE3-000B-F112-14D474DBDC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989723-3C53-AEDC-4E32-8EC23B99B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5396C-5842-7FC1-435F-3573466CF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59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A33579-0E9F-4881-F63C-D483AAB17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9E6B7F-06D7-DA7B-0E4F-83489142F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2E3476-2987-09E2-7246-8C835F3DA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175B5-FD67-848E-0E11-F4EE06901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440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CC38A-BA4A-8F05-3F78-463BAFE0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C390E9-F554-DEE7-347E-9E4DBE1807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791EA-37D3-51F7-2A2A-56C186D39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D8CA1-07DF-BFF8-BD31-120D804D8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25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BDD29-3752-E39C-E262-DA47BC538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02CAFB-A02E-0023-C257-236476CFEE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C53AF5-BAC6-F6AB-5D9B-3AB5B4CD5E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6C99C-031B-AB53-4977-01DD0F8D0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1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229C4-0563-A308-067C-E43197A86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6A15E7-8485-0733-7AE4-F929C36671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228706-4533-80BC-4380-6E1E24765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12CC31-23CE-2E16-C382-4074FD8BEA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54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EF8B2-9B8C-0612-88AC-2233E5BB7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63F2BF-99A0-4D44-94DA-7257D40CD7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D76576-DCBF-ED59-CAE8-71969CCAA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9FD03-0BFF-04F2-6DF2-6096F964E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69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6746B-2D08-E187-EA72-4F6B45AEF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7CC245-8A4B-8C26-18F2-9CE92CB60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642070-2E88-3F90-EA54-E81E796E4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74E93-5C56-AEBA-3F4B-E047AB6BD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07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C4BA3-CA47-65D7-9487-61808D5D3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6C3A24-C4F5-EF0D-811E-15E78C9445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EE502C-4068-216A-A2B2-1A69CF5E7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54127-392C-870A-B6B5-D1BF72E6DA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65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0C4DB-15A9-8CFF-DE0C-A97991B1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7EC96-E319-B33A-F698-CBD1FB3836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E9CF51-2DE2-72B6-BC33-7FF77F350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9E5B4D-E0B7-C48E-BABE-066D87673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939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7B034-2FE0-6079-2A16-AACDA880C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A174D5-C77D-7050-EE36-996ECABB1B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0C357A-198D-05E9-4B3C-2C946CB89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B1AD2-087F-7165-D059-8297E4D5E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166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297D8-6B6A-7B82-1AF3-56C7971A8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D4032A-0493-0E2A-F7C4-87E805B38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3EC385-8167-836A-7CCC-2C47FB8C9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40219-BECB-90C9-8C98-0CA63EEB3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82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D4A13-F215-7BB5-035A-72F5BBE41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97A6FC-69DD-457B-26C8-12EE2B5C0F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DBFBE5-CA99-F23D-6C45-CA4DF9D86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F0605-AC96-FB03-11E3-F13C32EB6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557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7B80D-28E0-061A-9D45-A0759539D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BA85C6-14DD-58AF-4CD0-8B34A05548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349654-D3F9-8783-BD0B-08209FB1B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8E30F9-F9D7-37BB-A013-BD18F7B117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533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5E7D4-D907-DE8C-9892-231655B11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1823E5-A2E4-B54E-E546-D4A3A2E7C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590D34-1F7D-D69C-5325-0345004A9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9A912-1FC3-34AD-C062-AC19D9260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431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7DE49-3BEC-25D2-C861-1E1350BA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97D8DF-4617-330E-892C-2DE287EC48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E6E82B-D719-4247-EAE0-17B9193C3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C2D5C-F5EC-2E10-CBC9-8E2526ADED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14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5B001-EACD-CB23-09B0-A76AFAF6F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D5F848-BFFD-DE71-18DB-0154200313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F4963E-6B58-B467-F4A1-BD043C175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34B34-2F15-1CA6-1DF5-1B2FE0779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464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82C05-D684-C857-F8F8-C07F2C926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DDA27B-1427-75FC-88D4-0CB1DE5C9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2C0191-F894-0941-8F8D-826906741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DE5B7-8431-D061-90E0-2DA779750B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325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77719-4E15-7A4A-0528-F7AABE5B8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5E7773-589E-E2E6-E812-7B4FC271F9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26073-31E1-48E8-BA3A-35B662022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0FE01-40EB-04AB-F36F-C8FE3F73A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385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36FF7A-54BC-BEB2-94BD-9918B7604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25075C-F91E-A914-1C66-582502B5AE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AE5F0-763F-F4DA-20DB-D84BB6D725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79773-7773-4866-4407-678729FAF1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64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C4F08-493C-1C96-C6B0-C8AFD5B4F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7B61BE-1188-940E-82BB-D9BB89440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514B95-6E50-C823-A769-43BFE9F76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C1C1-E9C9-99B3-8F84-05A255D6DD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185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F4E20-6521-A6D7-9D95-2879DAFD0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A2BB4D-48AB-BC78-533D-9D1A1E928D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C6FA2-43D9-59DA-E0D0-E05854FE1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D4543-043F-5A60-3C9F-DF23A56257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521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9B2EF-6AC6-314A-078D-58453B012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3A0EDA-226A-4090-5ECD-03A34620B7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AB5D7-9E1C-5B6A-4C5B-9335E54D4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BECB98-DF96-F24E-C7E7-7DE0000A0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26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427A7-56C5-496C-B046-D526A08AB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BFED4C-7887-CBC2-F9AB-64C3199CE5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8310B7-1B9D-3CCA-DDBA-D28E322F5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C155B-84D7-1571-518F-1B7FC26420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591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892E0-366E-D4CF-DD77-018ED5C89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53D0F-66E2-32AE-454C-F127E7216E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8E008E-5411-38B6-6C52-853F3B741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4C71A-8ADF-056A-61B5-8A353183D0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688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10D48-4286-5BC1-ED39-DB5A0295D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7EA55A-6101-E907-67CD-86848EA67E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8EA729-5413-3A10-6314-9BA02FCF33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F653B-C99E-0517-AB7B-F28AB0298B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922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3BAF3-EC6E-A3F5-EBD6-DEEA1CA1B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72863-673C-7520-F2D1-8B5AABE74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C8EBD-FCE1-233E-7AEE-A8F0CE0EC7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8EE27E-2DBB-4E46-4021-EB1F2B974F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122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10B73-3FAB-BB4D-F474-C2C0BAC0B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6633C8-BD0F-3178-4309-95CDB851AE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4846D1-7283-0005-C4C8-67E222534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DF572-1BC1-CA18-9A32-A73C86E5C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294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F94B2-B1D8-8FF3-3C14-5E59B2FAF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0743E3-215A-388A-E5F4-782C184A7C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396208-C1FD-C098-6BB0-4B90EB0A8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E9CC8-05D6-4716-C9EA-B42C4D1D24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49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26E8D-504E-4724-F50C-951CD72FF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9A6640-42DC-7CAF-CCE1-9E4AF4654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89CC7-ABE0-8659-F3A2-3B7A7F9BA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BE550-65A9-6401-2577-F8AD9587F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7224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7F7B5-A907-B7BC-8C1F-41561389E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C4B5F0-977E-08E5-374F-4DFA1FA703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30C9FA-B22F-8A5F-8EFD-F45136AA9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542EB-C169-8E84-E41F-60684C3FF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4D591-B996-11DE-A90C-E0E7DD65B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0802B2-A749-9604-27BD-C3268380A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F6B76C-EFFF-68CF-BAFF-62CB8A750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34B88-3CB4-B0E2-A232-CFED6508A8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494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2325-C118-0F49-5807-AF1DB20C8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1DDD5-48A6-0B92-1159-BC122927F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09EC89-A1BF-4B41-2A27-BA172B3A87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01198-F9FC-7D62-D5C0-899A937F8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1291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11D8C-BACF-99C5-B4E7-19F3AA2B2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4A156C-1881-7C4E-8C1A-C4FBF1276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61E416-50D4-0687-9C17-7CF3B4818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E5FFB-39B9-7AE8-28EC-684DC1F61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42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B3373-A081-8948-98D1-A8671C9D8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2CB30-AAD1-E762-1724-4870B800DB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06DE82-95F8-5BFF-9932-EE066ED43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908F4-AF00-9636-3F67-55BC2DF271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03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EDAB5-1CAD-1928-3B33-D7B295557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D526D0-7C01-C67E-6FE9-209345C077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036AD3-F450-D706-A34F-1E32952C1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BDC93-956F-975A-03F7-0AC3830DA9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316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97299-9692-EE00-8D9F-E3B832982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510C1-1861-4D30-E8C2-EBE309FA2E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FA9EF2-8BDB-4628-0471-BD063364C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7EB99-2F23-F22B-7902-0C8EC222A3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1420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F758B-1E71-D7F8-E9B5-04BE3703E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FD7B32-3A4E-A561-3BC9-A7473A1A5C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3B0900-C5BE-44AA-9EEF-5325822FA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586586-02CF-12C8-0616-FA54301BCE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688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EBCF4-3CFD-8A6E-4733-FE2A90E8D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E7E2DA-5242-9E53-09D5-B0CEE7AC4E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182781-B6DA-64CD-DA9A-53F77C710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59FC5-9AAC-F955-633B-5C209FDC32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263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95B2E-797D-8731-AFFE-E0A30014C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C8FC4C-BE82-DF1D-E88A-A64C16E184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3D3345-B7B4-DED2-732D-D4149B546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2D1C0-C067-FEC7-9A36-D37711F79D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481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8699D-EE5E-3D3B-51CB-AC4662A31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75A26B-12D3-BE50-90AA-EEBEACC2B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C0242B-420A-BC98-0887-7CF2BEE58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7BB5DF-C87C-B6D4-7C03-5E060DC1C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710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B6A7A-B6E4-D894-7FC9-4964A98A9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118693-5AF8-CDB4-E3A3-0E94A907B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6F8B7A-80AF-94BB-39C8-F0341F74F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4FF84-D717-065E-3D74-46EC70B57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660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D4190-B60A-45DD-B366-D82C6DD91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2CE14-B865-1FFC-385F-EC6672EBD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8BDD0-1B80-135B-F852-48B3D5A61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C21C6-3DBF-11C8-2CF0-B5FA6A81B3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720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C2ECB-30A1-2B7D-198A-E6D4AFB05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1E9544-0E17-4379-8087-F0C8CC652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B357D1-DDD3-3A67-4891-F7F1A56DA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0F9F0-D2E0-FFFD-0931-8C165A30A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485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9B07A-966A-11BE-2536-DA0C0E532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BFBE8-AA3E-DB79-1DE5-2914E9735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985D31-D160-4AB3-9CCF-4661CC0D7E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4F8B9-1A1A-F0E0-26E5-F34BCDB071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34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DEF60-255D-E716-E90D-9036CB40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B9B66E-FB34-5675-A2A9-05D8548C24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634AAA-F70E-C46E-DF32-095FC0FD8D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4E291-6D3D-0401-C8AA-083C4DC5B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059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90DEF-0AB3-BC92-BFF9-B43589D3B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CCED16-B323-34DC-4313-87DEB40B0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302376-FFE0-5EBF-751F-BE1E91D8D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EA82-6F5C-33CD-8436-7E8A4794C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3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1E419-7B92-BF51-DBC8-99FF4A6118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D0E3F3-3EAE-8BCA-B63F-E02B26A7FA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E3AA6B-4D9B-48A3-5912-D48CC1273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B3084-B7DC-595F-359F-5C3BC4C0EA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040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9D6C0-6C72-58F8-58C7-110475728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B363E5-EC39-9D68-97AA-BA16553E0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9E877B-1C59-A47C-1C5B-4239C4E4E2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00BD0-2687-8D86-FC71-89FE4F995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168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98841-C70C-12F7-E6F4-65C266A25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8ADD02-FB0B-17A0-4887-3379F459D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03E6AC-B293-CF68-8659-259C21108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101B0-2A9E-898C-EBC6-6C18EFADCC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992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B9666-C3BC-20EB-C396-CBC6C29B8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5C6E96-106C-EB86-DB25-E02C67507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BC3B2-C257-19CA-B99E-A11FF0D5CF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8E59D-9F82-BBA7-3D61-DC3E5364B9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66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788C-DC2A-90AC-1609-D4C3E9F88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70224-34D8-AE34-F199-CB32829CE4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60F0D5-A30E-91EC-DAF6-480C5C5ABE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6F5F7-0C7A-87B2-887E-DC6D4B9E4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636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3FC13-C5C9-AA3C-CB8C-F3FCB9D38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C2E011-8C09-24D0-DC8C-C48540307D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4D3CAC-1C44-2D6F-1242-F92F020E9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ACD3B-14CD-1D6F-85F8-C603BEF1A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256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BDFCE-850F-47C5-8D4E-10DF95459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31E1E-E7AD-9D20-4D9D-E1E79A36F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50420D-20EF-77C4-BB98-3F1A516EB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FBC2E-CEC4-78BD-C2F2-095DEAE5E3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8457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CB2FF-C2A8-BA1D-F88B-3D9B11D33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DEC765-FB64-DE97-7F8D-A31B15F8C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B65A6F-D5E0-3535-658F-CABE960ADA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40D73-C9F1-F1A1-279B-48060CAB19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6496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A1C45-BC3E-90CE-B8BA-4E28409EF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1AECC9-E0CF-ADEF-9D2C-F777A378E7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8107EB-69D4-436E-FBE8-6152C072A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451CD-EED0-589E-07C0-2D897735B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24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B7634-ECCF-BDE8-D0AD-388B21696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08C7CC-D728-8184-93CE-BB51C4975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F25FD9-9FD3-8756-6DD0-9572CB278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88956-23AD-E853-0195-95F479F174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467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65259-4FF1-66DF-1C64-466E86F38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B1E90A-CB14-ED92-211B-429D487307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25A542-A69C-8F82-C8FC-FD242C4AC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07001-8D68-DD32-BFA2-D17136D17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0303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A85B5-B886-1156-8503-5DB06A66B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3C3FAE-1B25-6F07-E215-50C16F428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E5D2D-5893-6475-E90E-7FA0FE60E6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694AB-D666-BAA3-317E-57D3C939E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6664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4F5F1-35E3-DEF0-DE44-650D221A7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872A00-E394-79CC-38D3-9CE901A67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B456B-1121-9035-53CF-B13BBD4809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1E890-7834-78F9-5920-A5918E3874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2052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FA1CA-D0F0-0133-8849-BB49093B0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68DEA3-64B2-D99B-CCE6-FFC3B74FF4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90215A-9F49-E23C-694E-6CA851BF29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459FD-E1EF-6193-EC45-13BC21B585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8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884E6-A8EF-3B23-A293-B657968650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0D149E-C5AC-16C4-DA30-B7FD19E99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03E990-B0CC-9B43-6CC9-7511DDAFF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E9C18-F29D-FDBC-A7FD-A5E56C8052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03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D6C19C-D5EE-4E2F-AC76-EBB4EE3C4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E3521E-EB72-F020-34B4-17CE700CAB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22540-383C-0085-B03B-096E3BA29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5A5A9-CD07-3405-C472-6333F7880E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78F30-6A29-FA41-9A54-DA9C8909F2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4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80C5C-4A81-3C4A-8DB6-F61DA32F4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D8BB7-29B3-7B4D-DF92-854C277A2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DB031-F6D2-3FA2-7590-21A4DEB1D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7C9C6-2C44-DCFA-F2E0-35FDE9D62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0B104-7432-7ACC-C5C3-00BE6004D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02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C7436-A667-E96E-9786-99185F73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FA5B0B-7A87-1AA7-EC40-2BB470EE0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F0AAF-4FD0-02D1-4809-805AA5679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2BD85-BCCB-86AD-A229-2CEB340F4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008C0-EB65-72D0-A46A-A9CBE9EB0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92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176580-ADE0-76B0-1C38-22FB80490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D9830-68B1-7121-19FD-63D385EDD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7AD21-6F71-4C03-22D8-3EE484B93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44691-64C2-D977-88D5-E1120457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87421-CC20-45E3-C695-3276CCB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1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5F4EB-1E65-FE18-E6B2-AE41FC5A4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C9AB6-A2FC-8D85-CB3F-B2EDB6C0D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CCB61-4AB7-E528-8711-CBFA92B11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56283-5FC4-FDBE-B636-AE65F33FE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E6E3AD-B6AA-BC6F-5401-0529708F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09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B1CD6-DC88-7FFC-776C-C00E40E4E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37951-21BB-7CA4-C9A5-1866E7188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DED18-E009-7295-BE57-0AE420BD2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B8FDF-EE81-1A40-348D-1A465D827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1BFDD-E0C3-529E-7E8E-636C30DE0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492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1D043-3B44-D68C-60EF-B6E7A79D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32093-217D-7362-5906-03B2925223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22A0B-BBDC-7142-4FDC-E94D2E4E4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A81D4-EFB7-015E-3AD7-110CDFAB9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4EB08B-B02F-EF07-6B3D-134CBC61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399EB7-81CB-22EA-0451-4D3D71BCB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75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CAAAE-169D-46DD-6A4D-23EACE3E4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787551-0067-7BDC-8731-2594DB577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DA1F74-67E6-BF8A-71DC-BEDBD7A7D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7C424D-4872-0AD3-278B-3387DD60F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53EB56-65B3-ABC6-4274-6C1F4AB404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FB05DB-0134-951E-98F2-959A54A24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8AC98D-AFF6-955D-506B-13FAC191A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EA1C2B-E4FF-66D5-4B17-D781AA1BE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3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B016E-4AFC-1391-BF47-83A9661C7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A8F32-0A7C-7BF1-2DCD-EB8D5209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0EB7C-A160-D41D-8126-CDF55F8D5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A3D3EC-05CB-9F11-3B68-5B6E799E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7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F6D778-6D3D-A60B-8EC8-F4A155B7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06C9F-D63B-7D88-4A26-D0C26D763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45E044-0588-F8B3-49EB-60B61300B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170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23582-F2AE-AA42-34DE-1A142C77D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8887E-5929-E2AC-D95B-A71EC6D62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FE6CC-F2A1-15A2-3BBD-DB84BD376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2960A-3082-57E7-ED7F-4AF750546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297F7-9535-B920-FC07-0D4C4ED1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57069-126D-BDAF-02B7-99CACEA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9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868C6-C529-9319-CB5D-A56A23C4C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BFC929-8519-7620-1698-5CFB8C82FA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37DF8-A716-621F-14B4-199888746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269D6-D48C-504D-3ED8-8909C03F3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50679-4F2A-A382-CF5B-4DB2CDB9F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DE171-8CA6-43CE-71B3-393A667CF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32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7AA6C1-0A77-51EB-5988-F10F3CC98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FF86B-331F-C57B-31E9-0F0DD9351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4EAF-C18C-D8D8-927F-AA61EF9BD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834F1E-43A0-D74C-9452-627BE124E16A}" type="datetimeFigureOut">
              <a:rPr lang="en-US" smtClean="0"/>
              <a:t>10/1/25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6D5DE-6B74-226F-0EC0-0F3C33FB00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4B9C4-6DCC-7C2E-1789-5AFD792F34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6DFBEB-B559-174E-A7B1-B7B7F4EA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7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51A5D-E899-A07B-B4A2-6B162A8ED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169D-C299-9BB7-AF9C-D033BBDE8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16664"/>
            <a:ext cx="12192000" cy="2122802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Courier New" panose="02070309020205020404" pitchFamily="49" charset="0"/>
                <a:cs typeface="Courier New" panose="02070309020205020404" pitchFamily="49" charset="0"/>
              </a:rPr>
              <a:t>CSE 331</a:t>
            </a:r>
            <a:r>
              <a:rPr lang="en-US" sz="6600" dirty="0"/>
              <a:t>: </a:t>
            </a:r>
            <a:br>
              <a:rPr lang="en-US" sz="6600" dirty="0"/>
            </a:br>
            <a:r>
              <a:rPr lang="en-US" sz="8800" dirty="0">
                <a:latin typeface="ACADEMY ENGRAVED LET PLAIN:1.0" panose="02000000000000000000" pitchFamily="2" charset="0"/>
              </a:rPr>
              <a:t>Algorithms &amp; Complexity</a:t>
            </a:r>
            <a:endParaRPr lang="en-US" sz="6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27245D-D8CD-3070-6518-375D6D7A2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74283"/>
            <a:ext cx="9144000" cy="1536769"/>
          </a:xfrm>
        </p:spPr>
        <p:txBody>
          <a:bodyPr/>
          <a:lstStyle/>
          <a:p>
            <a:r>
              <a:rPr lang="en-US" dirty="0"/>
              <a:t>Prof. Charlie Anne Carlson (She/Her)</a:t>
            </a:r>
          </a:p>
          <a:p>
            <a:r>
              <a:rPr lang="en-US" b="1" dirty="0"/>
              <a:t>Lecture 15</a:t>
            </a:r>
          </a:p>
          <a:p>
            <a:r>
              <a:rPr lang="en-US" dirty="0"/>
              <a:t>Wednesday October 1</a:t>
            </a:r>
            <a:r>
              <a:rPr lang="en-US" baseline="30000" dirty="0"/>
              <a:t>st</a:t>
            </a:r>
            <a:r>
              <a:rPr lang="en-US" dirty="0"/>
              <a:t>, 2025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2608FE2-70E6-1F91-A167-AD50248D9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5" y="5844435"/>
            <a:ext cx="2985571" cy="93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211BFA-4993-D122-82F4-97CE7B3EEE6A}"/>
              </a:ext>
            </a:extLst>
          </p:cNvPr>
          <p:cNvSpPr txBox="1"/>
          <p:nvPr/>
        </p:nvSpPr>
        <p:spPr>
          <a:xfrm>
            <a:off x="1927225" y="3072849"/>
            <a:ext cx="83375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dirty="0"/>
              <a:t>“Greedy Algorithms”</a:t>
            </a:r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A50E4851-A18B-7AAA-2C47-273630AA23FC}"/>
              </a:ext>
            </a:extLst>
          </p:cNvPr>
          <p:cNvSpPr/>
          <p:nvPr/>
        </p:nvSpPr>
        <p:spPr>
          <a:xfrm rot="5400000">
            <a:off x="88135" y="77266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E83608D9-3BFB-9B5D-4AE7-FEC8482A08B0}"/>
              </a:ext>
            </a:extLst>
          </p:cNvPr>
          <p:cNvSpPr/>
          <p:nvPr/>
        </p:nvSpPr>
        <p:spPr>
          <a:xfrm rot="16200000">
            <a:off x="10164896" y="4841567"/>
            <a:ext cx="1938969" cy="1938969"/>
          </a:xfrm>
          <a:prstGeom prst="rtTriangle">
            <a:avLst/>
          </a:prstGeom>
          <a:solidFill>
            <a:srgbClr val="005B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38CB5-3458-1CBB-19BF-7D6462447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846D5E3D-9C81-5CBD-1763-5806B56326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7"/>
          <a:stretch>
            <a:fillRect/>
          </a:stretch>
        </p:blipFill>
        <p:spPr>
          <a:xfrm>
            <a:off x="1384427" y="4090086"/>
            <a:ext cx="9629167" cy="2699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0F7FD0-B473-CE19-4CAC-B2D12134E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Directed Acyclic Graphs (DAGs)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1976CB-D11D-8DE2-2A81-1B8EFDA5A4E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A150639-CC5C-E321-E5B6-1BB0CD0E5BA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E5AA07-6994-AA96-D100-4A519D9DA49D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A directed graph is a DAG if it has no directed cycles. </a:t>
                </a:r>
              </a:p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A topological ordering of a directed graph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is an ordering of its nodes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 so that for every edge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, we have </a:t>
                </a:r>
                <a:r>
                  <a:rPr lang="en-US" sz="3200" dirty="0" err="1"/>
                  <a:t>i</a:t>
                </a:r>
                <a:r>
                  <a:rPr lang="en-US" sz="3200" dirty="0"/>
                  <a:t> &lt; j.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3E5AA07-6994-AA96-D100-4A519D9DA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blipFill>
                <a:blip r:embed="rId4"/>
                <a:stretch>
                  <a:fillRect l="-1408" t="-2913" b="-5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54EFD4B-3557-232C-83CF-F01F97DDF2B4}"/>
              </a:ext>
            </a:extLst>
          </p:cNvPr>
          <p:cNvSpPr txBox="1"/>
          <p:nvPr/>
        </p:nvSpPr>
        <p:spPr>
          <a:xfrm>
            <a:off x="6620587" y="6099419"/>
            <a:ext cx="459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All edges are going “forward”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17097-8FD6-8543-BEB0-B0C136B1B56E}"/>
              </a:ext>
            </a:extLst>
          </p:cNvPr>
          <p:cNvSpPr txBox="1"/>
          <p:nvPr/>
        </p:nvSpPr>
        <p:spPr>
          <a:xfrm>
            <a:off x="887002" y="2982347"/>
            <a:ext cx="10624015" cy="1446550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/>
              <a:t>Read KT Section 3.6 and Review Care Packaged on Topological Ordering</a:t>
            </a:r>
          </a:p>
        </p:txBody>
      </p:sp>
    </p:spTree>
    <p:extLst>
      <p:ext uri="{BB962C8B-B14F-4D97-AF65-F5344CB8AC3E}">
        <p14:creationId xmlns:p14="http://schemas.microsoft.com/office/powerpoint/2010/main" val="531653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7F393-3F09-102D-0B32-D3D604479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0FEA8-CCCC-D02A-5D86-58634F25F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Midterm Check Point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41440B-7DA0-7902-255C-D8A655B9E8E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868172B-5967-9754-71EC-3A0FCA66A27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11" name="Picture 10" descr="Thumbs up">
            <a:extLst>
              <a:ext uri="{FF2B5EF4-FFF2-40B4-BE49-F238E27FC236}">
                <a16:creationId xmlns:a16="http://schemas.microsoft.com/office/drawing/2014/main" id="{4F44C003-C678-D739-32FE-2F7B236BD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811" y="161081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83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615D1-5319-F9EC-1BF6-9A7FBE3A4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01E38-5AEA-78ED-9335-F244C336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What is next?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46C84D-B0DC-1430-0CF7-F0951F492CB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D3B299C-3CEA-8AA8-3545-F0C7349CC7F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C2BD8-2648-FD70-DD73-3D007A1C9C77}"/>
              </a:ext>
            </a:extLst>
          </p:cNvPr>
          <p:cNvSpPr txBox="1"/>
          <p:nvPr/>
        </p:nvSpPr>
        <p:spPr>
          <a:xfrm>
            <a:off x="618248" y="1610818"/>
            <a:ext cx="6027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Greedy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Divide and Conquer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Dynamic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Network Flows (maybe)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Computation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 descr="Hourglass and a calendar">
            <a:extLst>
              <a:ext uri="{FF2B5EF4-FFF2-40B4-BE49-F238E27FC236}">
                <a16:creationId xmlns:a16="http://schemas.microsoft.com/office/drawing/2014/main" id="{903F3519-285C-4924-9A54-18008F7918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89"/>
          <a:stretch>
            <a:fillRect/>
          </a:stretch>
        </p:blipFill>
        <p:spPr>
          <a:xfrm>
            <a:off x="7080422" y="1610818"/>
            <a:ext cx="4493330" cy="52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40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BBB3D-2DF9-3EDD-AC98-F66E087501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8219-4ABF-F070-FB74-AA7D9164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“How do we design new algorithms?”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4F4CCF7-333C-C51B-9C9A-06857B89358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2039EBA-7ECA-24C8-0038-C8B6374223F4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AD3292-E11F-AC67-16FF-F0F66ED1D98A}"/>
              </a:ext>
            </a:extLst>
          </p:cNvPr>
          <p:cNvSpPr txBox="1"/>
          <p:nvPr/>
        </p:nvSpPr>
        <p:spPr>
          <a:xfrm>
            <a:off x="618248" y="1610818"/>
            <a:ext cx="6027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Greedy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Divide and Conquer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Dynamic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Network Flows (maybe)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Computation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 descr="Hourglass and a calendar">
            <a:extLst>
              <a:ext uri="{FF2B5EF4-FFF2-40B4-BE49-F238E27FC236}">
                <a16:creationId xmlns:a16="http://schemas.microsoft.com/office/drawing/2014/main" id="{A00D84A8-D117-E9B5-B86E-8BFE2833D7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89"/>
          <a:stretch>
            <a:fillRect/>
          </a:stretch>
        </p:blipFill>
        <p:spPr>
          <a:xfrm>
            <a:off x="7080422" y="1610818"/>
            <a:ext cx="4493330" cy="52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999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31394-7494-1D14-F3BE-F6309A2CB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393F5-C4CD-3ADD-3AF8-E35DD83B5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“How do we use reduce another problem?”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241680-DB70-BFC2-9B96-4CBDAB45782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BA9B42D-EFD7-DD92-E0AB-B10436D20B8C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98F58C-C2F0-071C-7BFD-4E6C13D792F0}"/>
              </a:ext>
            </a:extLst>
          </p:cNvPr>
          <p:cNvSpPr txBox="1"/>
          <p:nvPr/>
        </p:nvSpPr>
        <p:spPr>
          <a:xfrm>
            <a:off x="618248" y="1610818"/>
            <a:ext cx="6027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Greedy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Divide and Conquer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Dynamic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Network Flows (maybe)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Computation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 descr="Hourglass and a calendar">
            <a:extLst>
              <a:ext uri="{FF2B5EF4-FFF2-40B4-BE49-F238E27FC236}">
                <a16:creationId xmlns:a16="http://schemas.microsoft.com/office/drawing/2014/main" id="{CC34EED8-5396-02C7-3ACE-5DCDBCD1EB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89"/>
          <a:stretch>
            <a:fillRect/>
          </a:stretch>
        </p:blipFill>
        <p:spPr>
          <a:xfrm>
            <a:off x="7080422" y="1610818"/>
            <a:ext cx="4493330" cy="52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3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E6B8F-07F6-DC93-DDF4-1035C6D39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3B305-C5AE-7C29-37BD-0D1732A72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“How do we know when to give up?”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D34FF0-38F8-5AA7-6CCB-E81117DA234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29C5FA6-BD8E-7CD1-E6A7-3E9233BCFC3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8D1EB-B646-606C-CBC5-065AC7F8A3D7}"/>
              </a:ext>
            </a:extLst>
          </p:cNvPr>
          <p:cNvSpPr txBox="1"/>
          <p:nvPr/>
        </p:nvSpPr>
        <p:spPr>
          <a:xfrm>
            <a:off x="618248" y="1610818"/>
            <a:ext cx="6027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Greedy Algorithms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Divide and Conquer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Dynamic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Network Flows (maybe)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Computation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pic>
        <p:nvPicPr>
          <p:cNvPr id="6" name="Picture 5" descr="Hourglass and a calendar">
            <a:extLst>
              <a:ext uri="{FF2B5EF4-FFF2-40B4-BE49-F238E27FC236}">
                <a16:creationId xmlns:a16="http://schemas.microsoft.com/office/drawing/2014/main" id="{73E03CB3-301B-557C-C7BC-A645602A61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189"/>
          <a:stretch>
            <a:fillRect/>
          </a:stretch>
        </p:blipFill>
        <p:spPr>
          <a:xfrm>
            <a:off x="7080422" y="1610818"/>
            <a:ext cx="4493330" cy="52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10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ADE03-9144-FFCC-44BB-14F28CE08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9E99-436E-A074-2FE3-9A44921D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What are Greedy Algorithm?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3501753-A05C-B31B-EEE9-E14CB880491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E3D32E8-A03D-9103-2464-115F8EC0186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7" name="Picture 6" descr="Stacked stones balanced on wood surface">
            <a:extLst>
              <a:ext uri="{FF2B5EF4-FFF2-40B4-BE49-F238E27FC236}">
                <a16:creationId xmlns:a16="http://schemas.microsoft.com/office/drawing/2014/main" id="{8B4E541C-0F13-0126-9506-D47E239B4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426" y="1903205"/>
            <a:ext cx="5706518" cy="44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57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23E68-4780-747B-95C3-ACEFAB587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39F0-1F89-A81F-1D38-4B0C0C34A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What are Greedy Algorithm?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0E9CB5-BCA8-B529-6CAA-DDD8A2FE07B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B9904C6-17EF-C559-CF1C-597B12D6619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85CB67-E317-3A45-BB7C-A9A2C7338585}"/>
              </a:ext>
            </a:extLst>
          </p:cNvPr>
          <p:cNvSpPr txBox="1"/>
          <p:nvPr/>
        </p:nvSpPr>
        <p:spPr>
          <a:xfrm>
            <a:off x="618248" y="1610818"/>
            <a:ext cx="4769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Build solution one piece at a time.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Only look at immediate information to make choices.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Never go back on a decision.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NOT ALWAYS THE BEST CHOICE!</a:t>
            </a:r>
          </a:p>
        </p:txBody>
      </p:sp>
      <p:pic>
        <p:nvPicPr>
          <p:cNvPr id="7" name="Picture 6" descr="Stacked stones balanced on wood surface">
            <a:extLst>
              <a:ext uri="{FF2B5EF4-FFF2-40B4-BE49-F238E27FC236}">
                <a16:creationId xmlns:a16="http://schemas.microsoft.com/office/drawing/2014/main" id="{79DC56F9-E5B3-9129-0514-AD39BD79D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426" y="1903205"/>
            <a:ext cx="5706518" cy="449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03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32E5B-4129-0BF5-2CBB-91528C1B9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F46C-F3B2-B6CA-3FC2-3FEA2B98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Coin Change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F828E4-CD0C-ECB9-3680-0BCBC41FDF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22E98ED-76CF-F624-EE38-64521DDB369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11E62E92-E6F4-2D5C-1BB1-DF553123B0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50C539D7-B0BD-7674-FF5F-55833DCAEBE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8FE95B70-FE67-282A-D597-66A37AD0F8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CC35E31F-EBED-830E-BE29-6D63556FA4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E4F6FD62-A991-1517-1D0E-0DB66FF2587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8B4C6B-9BD4-18C8-5A9B-BED0222DE51C}"/>
              </a:ext>
            </a:extLst>
          </p:cNvPr>
          <p:cNvSpPr txBox="1"/>
          <p:nvPr/>
        </p:nvSpPr>
        <p:spPr>
          <a:xfrm>
            <a:off x="618247" y="1610818"/>
            <a:ext cx="68491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Problem</a:t>
            </a:r>
            <a:r>
              <a:rPr lang="en-US" sz="3200" dirty="0"/>
              <a:t>: Given U.S. currency denominations {1.00, 0.25, 0.10, 0.05, 0.01} find an algorithm to pay an amount to a customer using the fewest coins possible.</a:t>
            </a:r>
          </a:p>
        </p:txBody>
      </p:sp>
    </p:spTree>
    <p:extLst>
      <p:ext uri="{BB962C8B-B14F-4D97-AF65-F5344CB8AC3E}">
        <p14:creationId xmlns:p14="http://schemas.microsoft.com/office/powerpoint/2010/main" val="4132215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49DF6-1CA0-C360-40FD-9DFF8234C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4EAF-AFF2-D83D-BD82-077E9B9DA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Coin Change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D070C7-368D-0D6A-6180-7018A17DEF4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88B5319-DBA1-4BAB-2EB4-08055140407F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417ABA56-BBF2-C988-B69D-67D7268A16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7E105409-5D0B-713B-277D-7451092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F6EC4C0A-3C98-63A1-A603-B2CBAAE6E9A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2A474879-6DC3-079F-9BD9-5BA0D0016F9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32B0B5FE-8233-2DB9-30DC-676DC977EEB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2BCFBC5-457F-A790-40F3-2AE678D6CD7A}"/>
              </a:ext>
            </a:extLst>
          </p:cNvPr>
          <p:cNvSpPr txBox="1"/>
          <p:nvPr/>
        </p:nvSpPr>
        <p:spPr>
          <a:xfrm>
            <a:off x="618247" y="1610818"/>
            <a:ext cx="68491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Problem</a:t>
            </a:r>
            <a:r>
              <a:rPr lang="en-US" sz="3200" dirty="0"/>
              <a:t>: Given U.S. currency denominations {1.00, 0.25, 0.10, 0.05, 0.01} find an algorithm to pay an amount to a customer using the fewest coins possible.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Algorithm</a:t>
            </a:r>
            <a:r>
              <a:rPr lang="en-US" sz="3200" dirty="0"/>
              <a:t>: At each iteration, add a coin of the largest value that is less than the amount needed to be paid. </a:t>
            </a:r>
          </a:p>
        </p:txBody>
      </p:sp>
    </p:spTree>
    <p:extLst>
      <p:ext uri="{BB962C8B-B14F-4D97-AF65-F5344CB8AC3E}">
        <p14:creationId xmlns:p14="http://schemas.microsoft.com/office/powerpoint/2010/main" val="1580532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37377-A9F1-3B52-F9F9-4A4F3E3BE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319E-E9F9-EB96-C1E4-9464B711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E1CE64-4716-1BAE-7E7B-4E94F8CD0CD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9E86588-EBCE-83CF-8B9B-848CBAF9131A}"/>
              </a:ext>
            </a:extLst>
          </p:cNvPr>
          <p:cNvSpPr txBox="1"/>
          <p:nvPr/>
        </p:nvSpPr>
        <p:spPr>
          <a:xfrm>
            <a:off x="838200" y="1690688"/>
            <a:ext cx="5257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Course Updates</a:t>
            </a:r>
          </a:p>
          <a:p>
            <a:pPr marL="457200" indent="-457200" algn="l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Strong Connectivity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Greedy Algorithms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Change Making</a:t>
            </a:r>
          </a:p>
          <a:p>
            <a:pPr marL="457200" indent="-457200">
              <a:spcAft>
                <a:spcPts val="750"/>
              </a:spcAft>
              <a:buFont typeface="+mj-lt"/>
              <a:buAutoNum type="arabicPeriod"/>
            </a:pPr>
            <a:r>
              <a:rPr lang="en-US" sz="4000" dirty="0">
                <a:solidFill>
                  <a:srgbClr val="333333"/>
                </a:solidFill>
              </a:rPr>
              <a:t>Interval Scheduling</a:t>
            </a:r>
          </a:p>
          <a:p>
            <a:pPr marL="914400" lvl="1" indent="-457200">
              <a:spcAft>
                <a:spcPts val="750"/>
              </a:spcAft>
              <a:buFont typeface="+mj-lt"/>
              <a:buAutoNum type="arabicPeriod"/>
            </a:pPr>
            <a:endParaRPr lang="en-US" sz="4000" dirty="0">
              <a:solidFill>
                <a:srgbClr val="333333"/>
              </a:solidFill>
            </a:endParaRPr>
          </a:p>
          <a:p>
            <a:pPr marL="342900" indent="-3429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4000" b="0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9" name="Picture 8" descr="Pastel checklist and pencil">
            <a:extLst>
              <a:ext uri="{FF2B5EF4-FFF2-40B4-BE49-F238E27FC236}">
                <a16:creationId xmlns:a16="http://schemas.microsoft.com/office/drawing/2014/main" id="{6500B1E5-0381-AED3-5A07-0410BECE3D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8A5F9"/>
              </a:clrFrom>
              <a:clrTo>
                <a:srgbClr val="C8A5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7250" y="82834"/>
            <a:ext cx="9055443" cy="74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006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5E51C-4FC2-4FD3-3EC5-9AA14C742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B780-7733-1A2D-794A-94F34181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Q: Is this algorithm always optimal?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7514D3-E3A1-600A-63C1-B88A2018173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EB0BD44-73C8-8E65-CBC3-C32AEE65A62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E29510AF-DA21-BEE3-34AD-806C737E7F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222124BF-394F-18C3-B15C-3246A078B17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627A9184-368C-72E9-C8F4-40769483E2F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3CC57564-515A-01F0-9C42-70A3642EFE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59F913A1-5019-B390-945C-48697011221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3D2F6A-ECBC-4A9B-CB92-53F341EAC64C}"/>
              </a:ext>
            </a:extLst>
          </p:cNvPr>
          <p:cNvSpPr txBox="1"/>
          <p:nvPr/>
        </p:nvSpPr>
        <p:spPr>
          <a:xfrm>
            <a:off x="618247" y="1610818"/>
            <a:ext cx="68491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Problem</a:t>
            </a:r>
            <a:r>
              <a:rPr lang="en-US" sz="3200" dirty="0"/>
              <a:t>: Given U.S. currency denominations {1.00, 0.25, 0.10, 0.05, 0.01} find an algorithm to pay an amount to a customer using the fewest coins possible.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Algorithm</a:t>
            </a:r>
            <a:r>
              <a:rPr lang="en-US" sz="3200" dirty="0"/>
              <a:t>: At each iteration, add a coin of the largest value that is less than the amount needed to be paid. </a:t>
            </a:r>
          </a:p>
        </p:txBody>
      </p:sp>
    </p:spTree>
    <p:extLst>
      <p:ext uri="{BB962C8B-B14F-4D97-AF65-F5344CB8AC3E}">
        <p14:creationId xmlns:p14="http://schemas.microsoft.com/office/powerpoint/2010/main" val="2432346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38E6A-7EE2-B6B3-2D8C-CE8228622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F99F7-80EA-5DB7-A429-919C4604D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Proof Ideas for Optimality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A7352C-87F0-4554-E2DF-071BB8ECA07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47D7D72-367C-64A7-C027-85A9E1726121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78366A6B-8AFB-6690-80F0-34B59D011B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8FEC7880-4F0F-9752-F46B-9E96CB110D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8C4E8E3E-F8CC-F853-3262-007B154EC1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68FADFF8-EEE2-8D77-0C3F-3B042F8AA7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413E5BE9-BD07-B36D-36C5-80E23C1BB85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796DFD-7727-2848-C7EB-E748894A0A99}"/>
              </a:ext>
            </a:extLst>
          </p:cNvPr>
          <p:cNvSpPr txBox="1"/>
          <p:nvPr/>
        </p:nvSpPr>
        <p:spPr>
          <a:xfrm>
            <a:off x="618247" y="1610818"/>
            <a:ext cx="68491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Proof Idea: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Suppose there it wasn’t optimal.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Then there exists a budget B such that the algorithm returns S and the answer is S’ (S != S’).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4548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96644-D925-46E5-22DD-5F6030C80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ABB3D-6A4C-1207-4706-1402C8B6F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Proof Ideas for Optimality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95F436-2A9C-967A-1CC4-2C2460074A7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16D86E4-8660-2F8B-229D-830BE4A7E476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D549BC47-B7FC-1206-5CE3-73D870446DE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75B5174E-D843-8E2B-6EC6-8D7F2F7CDB2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184D7163-6C07-5F48-3A34-4F158D2D6FC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632FFF85-543C-798E-8A40-69D724C38AF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B1D10882-7738-130E-FFF9-A325194140B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FDDBECD-E087-090A-8FA3-B19DCD79D9E2}"/>
              </a:ext>
            </a:extLst>
          </p:cNvPr>
          <p:cNvSpPr txBox="1"/>
          <p:nvPr/>
        </p:nvSpPr>
        <p:spPr>
          <a:xfrm>
            <a:off x="618247" y="1610818"/>
            <a:ext cx="68491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Proof Ideas: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Suppose there it wasn’t optimal.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Then there exists a budget B such that the algorithm returns a set S(B) and the answer is a different set S’(B).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If S’(B) has the largest coin that S(B) has, then you can remove it and you get a smaller bad budget B’ = B - &lt;large coin value&gt;</a:t>
            </a:r>
          </a:p>
        </p:txBody>
      </p:sp>
    </p:spTree>
    <p:extLst>
      <p:ext uri="{BB962C8B-B14F-4D97-AF65-F5344CB8AC3E}">
        <p14:creationId xmlns:p14="http://schemas.microsoft.com/office/powerpoint/2010/main" val="411310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6163E-EAEA-19D7-4B16-F237D07E9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99D58-9688-BD24-F98B-8B9B8899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Proof Ideas for Optimality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4C9835A-3DF0-AFDB-1E76-F8CDFC86346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1724857-C465-C37D-46AC-70054BDE9C6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D54C17CB-619E-B0B6-4564-3A3A05EFC4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48C1EC16-7A9B-7A9A-509D-8345CEAB1DC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C299EAD3-72F4-BDB8-C835-65F3D60F26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1E5B6BF5-E059-4EB1-F3E3-B161B1A5F4C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A67C616E-54C7-B22D-DEE7-D5F5BF5DD0A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4E9ED1-C1BA-BCF6-91C3-56BF349F8C1C}"/>
              </a:ext>
            </a:extLst>
          </p:cNvPr>
          <p:cNvSpPr txBox="1"/>
          <p:nvPr/>
        </p:nvSpPr>
        <p:spPr>
          <a:xfrm>
            <a:off x="618247" y="1610818"/>
            <a:ext cx="68491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Proof Ideas: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Suppose there it wasn’t optimal.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Then there exists a budget B such that the algorithm returns a set S(B) and the answer is a different set S’(B).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If S’(B) has the largest coin that S(B) has, then you can remove it and you get a smaller bad budget B’ = B - &lt;large coin value&gt;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F7B57-BFA2-52D4-DD91-EF08A0FC7AE4}"/>
              </a:ext>
            </a:extLst>
          </p:cNvPr>
          <p:cNvSpPr txBox="1"/>
          <p:nvPr/>
        </p:nvSpPr>
        <p:spPr>
          <a:xfrm>
            <a:off x="7757812" y="6234616"/>
            <a:ext cx="3666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Use Induction on That!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570E89-7F38-E18A-C409-6CDF25A8443D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7348654" y="6390182"/>
            <a:ext cx="409158" cy="10604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34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AF40A-8415-E882-F1F8-B4301DAD1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64D2E-2A3C-8121-4203-1541C9FB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Proof Ideas for Optimality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37EB86B-E50C-3EA3-7559-63B4BA0B471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227D906-E927-63E5-4A1B-39F8390A90E0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2909DFD6-3CA0-ED01-9656-2A71C9C82C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07F46782-F181-B5D4-FBA1-2CC781CD01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9C3FE8A9-5112-EC80-0549-6EB6C47FA7D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7BD1D058-5697-5EFD-1598-FCA0BDB45E6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605B25C9-7217-C7C3-4972-0D68831F431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D92E84-F9E0-D534-C8BB-5D7C324DE2AF}"/>
              </a:ext>
            </a:extLst>
          </p:cNvPr>
          <p:cNvSpPr txBox="1"/>
          <p:nvPr/>
        </p:nvSpPr>
        <p:spPr>
          <a:xfrm>
            <a:off x="618247" y="1610818"/>
            <a:ext cx="68491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Proof Ideas: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If S’(B) has the largest coin that S(B) has, then you can remove it and you get a smaller bad budget B’ = B - &lt;large coin value&gt;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We now show that S’(B) has to have the largest coin that S(B) has.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That is, the greedy choice was good!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95601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E9171-6588-5105-414D-85066C06F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77C6A-B1CC-9490-91CE-11CD380B9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Proof Ideas for Optimality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4E7648-EE65-8A39-9E67-D3496FFC392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E30F72F-F1F7-2D25-3593-47CAC3885B2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13BFCAA7-DD18-F7C6-1849-C4D71155C32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0EF8EB85-9261-C87E-2657-609B5C18D5E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682398E6-140D-E1EC-5579-E95C7BEC38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FDD18A45-F357-FF4D-006C-84619148B11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23E420D2-CA02-F685-3AF1-1CE9FC1DAF0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E70E5F-B3D4-7179-7698-D71271D42977}"/>
              </a:ext>
            </a:extLst>
          </p:cNvPr>
          <p:cNvSpPr txBox="1"/>
          <p:nvPr/>
        </p:nvSpPr>
        <p:spPr>
          <a:xfrm>
            <a:off x="618247" y="1610818"/>
            <a:ext cx="68491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Proof Ideas: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We now show that S’(B) has to have the largest coin that S(B) has.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If S’(B) doesn’t have the largest coin that can fit in the budget, then it must be replaced with smaller coins.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We can check optimal for restricted settings of coins.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8EB067-EFA1-A676-BA26-F57DC5A05504}"/>
              </a:ext>
            </a:extLst>
          </p:cNvPr>
          <p:cNvSpPr txBox="1"/>
          <p:nvPr/>
        </p:nvSpPr>
        <p:spPr>
          <a:xfrm>
            <a:off x="7342475" y="6255572"/>
            <a:ext cx="4750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Sounds like a few base cases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B579B11-D82C-F091-6BD0-35BDFD762007}"/>
              </a:ext>
            </a:extLst>
          </p:cNvPr>
          <p:cNvCxnSpPr/>
          <p:nvPr/>
        </p:nvCxnSpPr>
        <p:spPr>
          <a:xfrm flipH="1" flipV="1">
            <a:off x="6933317" y="6334959"/>
            <a:ext cx="409158" cy="10604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833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C97AE9-48C2-5FD3-8940-76C30CCE4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14FD9-D42A-4953-EEC5-D0950AED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Proof Ideas for Optimality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6D4BF1-27DD-DFFD-2F75-B7476366ACF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BBF5C03-D585-01A8-5E16-8EFC71E11CAB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776628A5-F03E-8E56-1C8B-4360A1F41D3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85EFFACC-2950-F665-8E8B-68EEF497E2B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918DB6AD-50A0-31E7-FB5A-D92DB63D0A3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D63AE699-B75A-A131-B6BC-8B66599CADD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B8DDA075-3209-A745-100E-738C9CC82F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7FF315-C70C-2686-DB70-F6AA3F890225}"/>
              </a:ext>
            </a:extLst>
          </p:cNvPr>
          <p:cNvSpPr txBox="1"/>
          <p:nvPr/>
        </p:nvSpPr>
        <p:spPr>
          <a:xfrm>
            <a:off x="618247" y="1610818"/>
            <a:ext cx="68491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Proof Ideas: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We can show that in an optimal solution we have: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At most 4 pennies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At most 1 nickel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At most 2 nickels + dimes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At most 3 quarters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We show these by contradicting the optimality!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C7B12-887F-5D03-F7D7-77FFE5C32867}"/>
              </a:ext>
            </a:extLst>
          </p:cNvPr>
          <p:cNvSpPr txBox="1"/>
          <p:nvPr/>
        </p:nvSpPr>
        <p:spPr>
          <a:xfrm>
            <a:off x="7342475" y="6255572"/>
            <a:ext cx="4750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Sounds like a few base cases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68D0835-5F97-6B85-8A79-E421F76EF5DF}"/>
              </a:ext>
            </a:extLst>
          </p:cNvPr>
          <p:cNvCxnSpPr/>
          <p:nvPr/>
        </p:nvCxnSpPr>
        <p:spPr>
          <a:xfrm flipH="1" flipV="1">
            <a:off x="6933317" y="6334959"/>
            <a:ext cx="409158" cy="10604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630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1B238-D61B-C624-F67C-2FA1CE890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48D8-132B-4318-1972-D98FD6FB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Proof Ideas for Optimality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C48B82-2100-B712-9823-75E73A94657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CE150FF-29B3-9AC6-A775-8B43A4AB427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FD816116-DE67-4F0B-0702-A8E7A4B1F7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8E7E58B7-CF7F-BCEC-6DD0-83101D9E63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2DF7F927-2E77-0E3A-609C-4D1B52868FE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B1147341-68DE-EFBF-B308-91BF1F64669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F64C24AA-321C-456E-106E-689A1FE24FA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7B59D5-2491-2014-31BF-5C04D7B3D22A}"/>
              </a:ext>
            </a:extLst>
          </p:cNvPr>
          <p:cNvSpPr txBox="1"/>
          <p:nvPr/>
        </p:nvSpPr>
        <p:spPr>
          <a:xfrm>
            <a:off x="618247" y="1610818"/>
            <a:ext cx="68491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Proof Ideas: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We can show that in an optimal solution we have: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At most 4 pennies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At most 1 nickel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At most 2 nickels + dimes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At most 3 quarters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We show these by contradicting the optimality!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65055-9DF0-C5E8-EDEB-B19983D5F3B9}"/>
              </a:ext>
            </a:extLst>
          </p:cNvPr>
          <p:cNvSpPr txBox="1"/>
          <p:nvPr/>
        </p:nvSpPr>
        <p:spPr>
          <a:xfrm>
            <a:off x="7342475" y="6255572"/>
            <a:ext cx="4750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Sounds like a few base cases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C41E5F0-D724-C1F5-C789-C1077DB779CF}"/>
              </a:ext>
            </a:extLst>
          </p:cNvPr>
          <p:cNvCxnSpPr/>
          <p:nvPr/>
        </p:nvCxnSpPr>
        <p:spPr>
          <a:xfrm flipH="1" flipV="1">
            <a:off x="6933317" y="6334959"/>
            <a:ext cx="409158" cy="106044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7813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0C027-4141-014A-D9D9-0A90C20B0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3F854-6B5F-60D8-A0E0-3F82E8554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D91DC9-EB50-BB6A-DA02-558BA70B787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D0B6F7F-57B9-9D6D-FB35-E59268FB5B9C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51BC128E-5374-A211-FD28-EFA259A1A6A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8E0779E1-9381-E7AB-050E-E82D6E54970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C3DAF8FA-BBEF-B0C4-EED0-6FB966547F0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DFC06919-EE5E-3C73-DEAA-F207919E6DF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07AF32D2-91CD-5EBA-CA19-F6FD43DD28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981F0E-D537-E632-5FBE-018B8F13EE00}"/>
              </a:ext>
            </a:extLst>
          </p:cNvPr>
          <p:cNvSpPr txBox="1"/>
          <p:nvPr/>
        </p:nvSpPr>
        <p:spPr>
          <a:xfrm>
            <a:off x="618247" y="1610818"/>
            <a:ext cx="75023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Sometimes Greedy Works but sometimes it doesn’t…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If you use a different set of coins, you may not be able to use the cashier algorithm.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{1,10,21,34,70,100,350,1225} and the budget 140.</a:t>
            </a:r>
          </a:p>
        </p:txBody>
      </p:sp>
    </p:spTree>
    <p:extLst>
      <p:ext uri="{BB962C8B-B14F-4D97-AF65-F5344CB8AC3E}">
        <p14:creationId xmlns:p14="http://schemas.microsoft.com/office/powerpoint/2010/main" val="28935816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DB76C-4F23-686D-40B1-6EC5D6E13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85F5-70D2-E15C-522C-69D269F2C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24B1F1-2CCF-9D2A-A64E-94086E01E2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1CD7A66-417B-3A35-E7B0-F1AAAB6476C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6" name="Picture 5" descr="A close-up of a coin&#10;&#10;AI-generated content may be incorrect.">
            <a:extLst>
              <a:ext uri="{FF2B5EF4-FFF2-40B4-BE49-F238E27FC236}">
                <a16:creationId xmlns:a16="http://schemas.microsoft.com/office/drawing/2014/main" id="{8E725F03-CA1E-8C08-9662-09CFF805B2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9909" y="1554166"/>
            <a:ext cx="1447800" cy="1549400"/>
          </a:xfrm>
          <a:prstGeom prst="rect">
            <a:avLst/>
          </a:prstGeom>
        </p:spPr>
      </p:pic>
      <p:pic>
        <p:nvPicPr>
          <p:cNvPr id="9" name="Picture 8" descr="A close-up of a coin&#10;&#10;AI-generated content may be incorrect.">
            <a:extLst>
              <a:ext uri="{FF2B5EF4-FFF2-40B4-BE49-F238E27FC236}">
                <a16:creationId xmlns:a16="http://schemas.microsoft.com/office/drawing/2014/main" id="{E3B75570-5BDF-DC96-C3E0-6A26432068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42275" y="2598368"/>
            <a:ext cx="1320800" cy="1219200"/>
          </a:xfrm>
          <a:prstGeom prst="rect">
            <a:avLst/>
          </a:prstGeom>
        </p:spPr>
      </p:pic>
      <p:pic>
        <p:nvPicPr>
          <p:cNvPr id="11" name="Picture 10" descr="A silver coin with a torch and leaves&#10;&#10;AI-generated content may be incorrect.">
            <a:extLst>
              <a:ext uri="{FF2B5EF4-FFF2-40B4-BE49-F238E27FC236}">
                <a16:creationId xmlns:a16="http://schemas.microsoft.com/office/drawing/2014/main" id="{8CB8713E-4673-89FA-B6E4-7D44B680BEF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809" y="3473634"/>
            <a:ext cx="1104900" cy="1104900"/>
          </a:xfrm>
          <a:prstGeom prst="rect">
            <a:avLst/>
          </a:prstGeom>
        </p:spPr>
      </p:pic>
      <p:pic>
        <p:nvPicPr>
          <p:cNvPr id="14" name="Picture 13" descr="A close-up of a coin&#10;&#10;AI-generated content may be incorrect.">
            <a:extLst>
              <a:ext uri="{FF2B5EF4-FFF2-40B4-BE49-F238E27FC236}">
                <a16:creationId xmlns:a16="http://schemas.microsoft.com/office/drawing/2014/main" id="{6774D7B7-1B8B-446A-50BD-2AA1670F50C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6575" y="4220343"/>
            <a:ext cx="1092200" cy="1270000"/>
          </a:xfrm>
          <a:prstGeom prst="rect">
            <a:avLst/>
          </a:prstGeom>
        </p:spPr>
      </p:pic>
      <p:pic>
        <p:nvPicPr>
          <p:cNvPr id="16" name="Picture 15" descr="Close-up of a penny&#10;&#10;AI-generated content may be incorrect.">
            <a:extLst>
              <a:ext uri="{FF2B5EF4-FFF2-40B4-BE49-F238E27FC236}">
                <a16:creationId xmlns:a16="http://schemas.microsoft.com/office/drawing/2014/main" id="{245FC99E-27C0-5334-49FC-5FE32B108B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2F6F9"/>
              </a:clrFrom>
              <a:clrTo>
                <a:srgbClr val="F2F6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05064" y="5247182"/>
            <a:ext cx="1016000" cy="1143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48E863-0BBE-4161-0A82-D471CE57C6BA}"/>
              </a:ext>
            </a:extLst>
          </p:cNvPr>
          <p:cNvSpPr txBox="1"/>
          <p:nvPr/>
        </p:nvSpPr>
        <p:spPr>
          <a:xfrm>
            <a:off x="618247" y="1610818"/>
            <a:ext cx="750231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Sometimes Greedy Works but sometimes it doesn’t…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If you use a different set of coins, you may not be able to use the cashier algorithm.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{1,10,21,34,70,100,350,1225} and the budget 140.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Algorithm Output: 100, 34, 1x6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Answer: 70 x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37E1B4-4AC0-931B-980C-F18A2B1530F3}"/>
              </a:ext>
            </a:extLst>
          </p:cNvPr>
          <p:cNvSpPr txBox="1"/>
          <p:nvPr/>
        </p:nvSpPr>
        <p:spPr>
          <a:xfrm>
            <a:off x="618247" y="5741949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1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C9B89-6288-ABD9-21CB-8DBD60065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E3AD-7FA9-F0DD-807F-FF3E10549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Updates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CF7BC1-6D86-B895-C4BF-F43324E72F7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00659B-954A-BA55-2EE4-9312592480A7}"/>
              </a:ext>
            </a:extLst>
          </p:cNvPr>
          <p:cNvSpPr txBox="1"/>
          <p:nvPr/>
        </p:nvSpPr>
        <p:spPr>
          <a:xfrm>
            <a:off x="455140" y="1690688"/>
            <a:ext cx="6452288" cy="534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2 Grading Out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3 Solutions Out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HW 4 Out Soon 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Not Due Next Week!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Group Project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First Problems Oct 31</a:t>
            </a:r>
            <a:r>
              <a:rPr lang="en-US" sz="3200" baseline="30000" dirty="0">
                <a:solidFill>
                  <a:srgbClr val="333333"/>
                </a:solidFill>
              </a:rPr>
              <a:t>st</a:t>
            </a:r>
            <a:endParaRPr lang="en-US" sz="3200" dirty="0">
              <a:solidFill>
                <a:srgbClr val="333333"/>
              </a:solidFill>
            </a:endParaRP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Sample Midterms Out</a:t>
            </a:r>
          </a:p>
          <a:p>
            <a:pPr marL="571500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Midterms Oct 6 and Oct 8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091BE974-6143-BD39-402B-CCC13FED2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73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B4EC9-1D3C-2A3C-E99D-110E517F6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5C75B-C126-34AC-556A-8EED706EE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1655C22-D0CB-BAC3-E503-A3CCAB5C82C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799F971-EFB5-538D-4BCB-F4928E5CE0DC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C99B46-6CD1-79E1-3731-702028EE2C13}"/>
              </a:ext>
            </a:extLst>
          </p:cNvPr>
          <p:cNvSpPr txBox="1"/>
          <p:nvPr/>
        </p:nvSpPr>
        <p:spPr>
          <a:xfrm>
            <a:off x="618247" y="1610818"/>
            <a:ext cx="109901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05DF8B-BCB2-D99B-65F1-7C45120B9FF9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34A20E-314D-9ECF-152C-725FC63CF041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66F34E-36BD-5F13-CF5D-457D945EBF74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DE0D4E1-637B-D009-C4B2-43CF88E865F8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CFED7A-1DEE-C057-6612-B2EAB6DD7F72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B13F18-2349-9E50-B3E2-E976065DDC8A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</p:spTree>
    <p:extLst>
      <p:ext uri="{BB962C8B-B14F-4D97-AF65-F5344CB8AC3E}">
        <p14:creationId xmlns:p14="http://schemas.microsoft.com/office/powerpoint/2010/main" val="3051391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0A3C6-BA31-6071-FE48-230FFF572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B5F3-6F25-9462-554F-FE14E813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52B304F-9919-9361-B52E-D68835F1E31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7C89A01-2FBE-83EB-369C-246E0B05D8A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1AC8BE-668A-D39C-3D22-2815BFF1D80A}"/>
              </a:ext>
            </a:extLst>
          </p:cNvPr>
          <p:cNvSpPr txBox="1"/>
          <p:nvPr/>
        </p:nvSpPr>
        <p:spPr>
          <a:xfrm>
            <a:off x="618247" y="1610818"/>
            <a:ext cx="109901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an interval of time (e.g. Wednesday)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tasks that need to be completed during specific times (e.g. classes)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08CD5B-395C-B219-14BC-914A684D7E8C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6555A8-DE94-BFB5-B8F7-F445C0EB3E5B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D028A2-B2D2-4F58-0CD7-53A3B4F86D87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588321A-CF7F-5CFF-C7CD-0E4D53BE4D71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305F5F-ACFC-288B-802E-5FF85A61866D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CE4914-E88E-C7FF-91EB-DC3CA59CD3F2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5C2D33-43D6-30D1-C6CC-C57625E3958B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7A61C9-2F26-A001-92A7-4E1D98A6E37A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9A038-2C15-BFCA-5AE1-EEA166607BCA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4D036E-8DFC-1EF5-EC92-60FE38E6D01F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342503-47B9-F964-EEAC-89FB229450E1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4577729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80B8C-6424-76A4-862B-1AB2C8530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BFD0-B633-C562-0F1F-943744B58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BC8F781-2412-0DDF-46D6-C10ED9B0206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E0A34F4-9919-CBA5-6579-F37B99C0812B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FC9FCD-5D33-29BA-95DC-E4F254C06E3D}"/>
              </a:ext>
            </a:extLst>
          </p:cNvPr>
          <p:cNvSpPr txBox="1"/>
          <p:nvPr/>
        </p:nvSpPr>
        <p:spPr>
          <a:xfrm>
            <a:off x="618247" y="1610818"/>
            <a:ext cx="109901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EB3D1B-7137-F975-33F9-A3A1861F971A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241551-246B-AD19-0FD1-1227054F84F7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88B2DB-CA2A-305D-84C2-6700A3A5E0E4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D6F481F-A648-CE7A-EC23-21EF90E5150F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FAA31-28BA-04EC-4C9C-D77382C6B159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D2F15E-A895-AC37-F3DE-58B76CBC1431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589B81-19B7-BDAB-0A36-BBAA9EB40CDB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0EE2D8-63FF-DE0F-C89C-4291C0AF46BB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F6D971-91C2-B060-0841-0E9EC2B7599B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6C76C5-2F46-E9F3-6B8B-68F240454310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FC74C7-A1D0-970A-4DD4-F600C00490EF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8357149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A0D9F-814A-E62F-96E0-804AA2F34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05F3-2299-1FC1-89B5-48AB7575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A255B2C-9F79-FE69-9821-E016AFE8B89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BF0A96D-6970-4783-FD70-574BC87312C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84D68A-A40F-0C82-F644-9E94A03A48A6}"/>
              </a:ext>
            </a:extLst>
          </p:cNvPr>
          <p:cNvSpPr txBox="1"/>
          <p:nvPr/>
        </p:nvSpPr>
        <p:spPr>
          <a:xfrm>
            <a:off x="618247" y="1610818"/>
            <a:ext cx="109901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CF071C-497A-A09B-7514-B23C2324215C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641C361-7431-E3F3-74A6-E694C86F67C9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17868E-460D-4817-71BF-D24548C9F5FB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F8EDAD5-08A9-6F4C-89AD-3113639F764F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C115CD-E8F1-DB41-ACD7-F9BFA7A40B52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6269D6-9BC4-A91D-896B-1A246107E2E4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F7038-0F72-7CD3-C018-68BB01186512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CEE4F1-07E7-E5BB-904B-35F16D0807AE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DB74DC-4945-DCB5-F180-7DECF7EBB9DC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455A33-2579-24E6-8CFD-3F572426863B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4EADDC-CE9E-B209-5256-C6DCEAB3B3F5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433491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560E8-A800-3343-9350-88DDC4589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F1195-09ED-AA94-E943-C96818DC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F3FB44-ABDD-1944-A8C5-573247248C5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6355294-CBF5-E006-F5A9-38D5BD9CE558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1E99C1-18A9-E2C3-4A35-2AB4C07784CC}"/>
              </a:ext>
            </a:extLst>
          </p:cNvPr>
          <p:cNvSpPr txBox="1"/>
          <p:nvPr/>
        </p:nvSpPr>
        <p:spPr>
          <a:xfrm>
            <a:off x="618247" y="1610818"/>
            <a:ext cx="1099017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8BB83A-BAD8-1345-6C45-31EC07CFF505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9DDAFE0-6D88-D1DD-1EF2-FA25CF9FFD39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4F44765-960C-9E5B-B69E-CFBB6753B7EF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D2EFB42-D21B-70E9-0D01-C7E1CBBC746F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CCA99D-499A-C7E6-A1E9-C34559BA5A1F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DDFEC0-012E-B743-653B-8ED0DC3FBFF8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50C165-5220-1BCA-93BC-C7E0F84432E1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F935DF-3C61-DE98-6B6D-0ED1BF8DEF51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E5979-62F7-90EC-2492-23D74064D5D0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2BA7B-FFDB-83BB-7966-84F20D049578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BCDEB1-BD30-A164-65D2-9B76CCA589BD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46EDC-C0FB-0F18-08A8-9E2C7C913FEE}"/>
              </a:ext>
            </a:extLst>
          </p:cNvPr>
          <p:cNvSpPr txBox="1"/>
          <p:nvPr/>
        </p:nvSpPr>
        <p:spPr>
          <a:xfrm>
            <a:off x="5910309" y="4024429"/>
            <a:ext cx="4790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Do we ever pick CSE 9001?</a:t>
            </a:r>
          </a:p>
        </p:txBody>
      </p:sp>
    </p:spTree>
    <p:extLst>
      <p:ext uri="{BB962C8B-B14F-4D97-AF65-F5344CB8AC3E}">
        <p14:creationId xmlns:p14="http://schemas.microsoft.com/office/powerpoint/2010/main" val="843106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842C8-994A-C619-41FC-A7DCDB3F4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AF207-6D0A-7E98-D31F-DF36D2B7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1FA2F6-8467-849B-B335-199EA32E08B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CAADFBD-C4A6-7E12-9C44-C4EAEE9F9D88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063E86-6A9A-719A-3228-74282A77821E}"/>
              </a:ext>
            </a:extLst>
          </p:cNvPr>
          <p:cNvSpPr txBox="1"/>
          <p:nvPr/>
        </p:nvSpPr>
        <p:spPr>
          <a:xfrm>
            <a:off x="618247" y="1610818"/>
            <a:ext cx="1099017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906C5E-6BD2-1749-62CD-6C29D2E15DC7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97938D-8666-CD53-AC6F-E65C82CBC341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8C4C34D-0249-B238-52ED-F83986A564A1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6EBCB3-1083-8137-1F69-3351D2E8472E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20BC20-5751-4392-4AFB-A06E0B3DA1FB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665DDD-C985-2063-841E-A1974318E78E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88E187-5F10-CBBB-9E3D-698F206191B5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4C0EA4-6E1B-464F-7EA9-D64C1607354A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C051C4-29D5-778F-8D49-E036ED5F1632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D8AF33-A3CB-8366-8C5D-A5ADC198A1A8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A1F36C-48C3-82FF-661D-875AB8167BB5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015F0-D155-0158-8B4B-4148486C5C0A}"/>
              </a:ext>
            </a:extLst>
          </p:cNvPr>
          <p:cNvSpPr txBox="1"/>
          <p:nvPr/>
        </p:nvSpPr>
        <p:spPr>
          <a:xfrm>
            <a:off x="5910309" y="4024429"/>
            <a:ext cx="5906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A: No, because it blocks two classes!</a:t>
            </a:r>
          </a:p>
        </p:txBody>
      </p:sp>
    </p:spTree>
    <p:extLst>
      <p:ext uri="{BB962C8B-B14F-4D97-AF65-F5344CB8AC3E}">
        <p14:creationId xmlns:p14="http://schemas.microsoft.com/office/powerpoint/2010/main" val="1466648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53BF6-AFE2-E8CF-9C97-A2FBF1C6F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F124A-D49B-B83C-8FD7-ED2D9AB3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Optimal Solution #1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02DBC29-188C-713E-93C3-41889F899F02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0236C6A-7DC8-7A53-0860-6FE9A09007CA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AF8B98-0755-AE04-52A1-5FD877E33F1B}"/>
              </a:ext>
            </a:extLst>
          </p:cNvPr>
          <p:cNvSpPr txBox="1"/>
          <p:nvPr/>
        </p:nvSpPr>
        <p:spPr>
          <a:xfrm>
            <a:off x="618247" y="1610818"/>
            <a:ext cx="1099017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15665B-F52F-6270-2BC1-B397FAEEB1C5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3681CE-EB5D-0946-2A2E-C39CB2AE7FE4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B09399-7DA1-B913-8B1F-795070AF78C1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0382ED-7444-9E45-6E86-ADDEC2F08BE8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595F5-A596-1C83-4EA4-13969731BA43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F14C8D-E6A0-2C09-ED52-EDB0469F91E9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9D7DCF-114E-3FD8-0606-BB130F776808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1D2626-1B3B-FFDD-E240-EE72C0554E00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C09F21-2A3B-1415-828B-A8CC405B94C6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47141D-12E4-6037-9B6B-D31EB1458B19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54FE10-7D29-2C04-FB4A-437E88FC3AB7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3463627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D76D4-53F3-6564-5992-F60BB5F8C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AFA2F-0FB9-FB3F-DD30-74E7B04B8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Optimal Solution #2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2E3980-69DD-11BB-7F80-B9F44F0843F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86BC111-D813-11A3-84B2-F0787F1B8C98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8F37D2-9881-BF98-3F6F-8A464B9089D7}"/>
              </a:ext>
            </a:extLst>
          </p:cNvPr>
          <p:cNvSpPr txBox="1"/>
          <p:nvPr/>
        </p:nvSpPr>
        <p:spPr>
          <a:xfrm>
            <a:off x="618247" y="1610818"/>
            <a:ext cx="1099017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an interval of time (e.g. Wednesday).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Consider tasks that need to be completed during specific times (e.g. classes).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want to fit as many tasks as possible into the day such that no two overlap.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32BA9B-845B-3E54-ED3C-26A101D5C531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428DC76-4C8B-1525-4D57-22CEA62DB832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D54BEA-FE09-1317-3243-9130F60EF364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9A93491-7935-7EA5-0CD6-ECB52F378C69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5F2A8A-BF66-8A4E-2E68-ED18E2A7FDAE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4087CF-5A51-7861-38FF-7F947056FDF9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60B840-1E4B-1B57-CA1A-A08998912EF0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F8CC36-A850-9783-C41C-093EDC216A88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14ED25-657D-F72A-D489-B0DDD1CC043E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BF4789-A2CB-44ED-6415-AB2E54C9CD4A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B278EE-052B-5A5E-2DA8-3AB5909E08BD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1044706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F2DC7-3164-2FE4-E06B-7BF0ABD44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A742-FDCA-EE2F-B41D-9B666C99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 Problem (Support Page)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0712AC-8244-918D-24C4-2665C69B91A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B477497-9D85-8C09-ADFC-408451691B23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836DD89-E071-6E32-5B5B-5AF62ED27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56" y="1786595"/>
            <a:ext cx="10683589" cy="466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498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E1154-BC7A-1B73-4D3F-C3B355155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FAA6-0752-5A61-8D89-8E5270487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AC907E-AFE1-4B43-F822-DB96D76F42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7F8FAC1-3C64-C51A-9DDF-1FBBF30FD36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EF1BD4-DBE1-5F44-3867-9052BB0BBC94}"/>
                  </a:ext>
                </a:extLst>
              </p:cNvPr>
              <p:cNvSpPr txBox="1"/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A set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intervals with start and finish times.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are start and finish times of task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respectively.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Output</a:t>
                </a:r>
                <a:r>
                  <a:rPr lang="en-US" sz="2800" dirty="0"/>
                  <a:t>: A schedule (subset of intervals) S such that no two intervals in S conflict and the total number of intervals is maximized.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DEF1BD4-DBE1-5F44-3867-9052BB0BB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blipFill>
                <a:blip r:embed="rId3"/>
                <a:stretch>
                  <a:fillRect l="-924" t="-1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B02A705-B188-EDF7-1BF4-DC3F24DEFD2C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617D51E-404E-3B46-A017-4B4C52A6AB75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615ACE-0435-9834-1EFC-A1208DD38D21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59F5700-65FA-3A4E-1193-9F822995A414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3B28DD-003E-0510-6267-351533CC637C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25EFE2-E3A3-B3D3-A446-AA938EC2975D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555750-A01F-C2E6-9886-1F2E0F729AAB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F88A0D-CB0C-2521-A9EA-F197708CD09F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AFA3C0-C839-D31C-6D28-31B80C23918A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022D0E-1B7E-ED52-BCBB-E721E2177D85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09C9C0-2BD4-73CF-3DAC-81DC4A19CED0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91B165-53D2-0630-E164-74A38E2FF061}"/>
              </a:ext>
            </a:extLst>
          </p:cNvPr>
          <p:cNvSpPr txBox="1"/>
          <p:nvPr/>
        </p:nvSpPr>
        <p:spPr>
          <a:xfrm>
            <a:off x="5763209" y="5973006"/>
            <a:ext cx="57524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EE 312 and MATH 610 don’t conflict</a:t>
            </a:r>
          </a:p>
        </p:txBody>
      </p:sp>
    </p:spTree>
    <p:extLst>
      <p:ext uri="{BB962C8B-B14F-4D97-AF65-F5344CB8AC3E}">
        <p14:creationId xmlns:p14="http://schemas.microsoft.com/office/powerpoint/2010/main" val="992291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F544A-ADF7-D60D-A53F-7F64F2B6B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3883-A614-B26A-993F-55530180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6520D1-3B95-0E61-B82B-31AEA9D7210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29E8BCE-88D7-F21E-959E-EF0B7C4F1CFA}"/>
              </a:ext>
            </a:extLst>
          </p:cNvPr>
          <p:cNvSpPr txBox="1"/>
          <p:nvPr/>
        </p:nvSpPr>
        <p:spPr>
          <a:xfrm>
            <a:off x="455140" y="1690688"/>
            <a:ext cx="6897130" cy="4750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Advice: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Start Studying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Go to Recitations this Week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Review Book Chapters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Review Solutions to HW/Quiz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Try Sample Midterm</a:t>
            </a:r>
          </a:p>
          <a:p>
            <a:pPr marL="1028700" lvl="1" indent="-571500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</a:rPr>
              <a:t>Make Good Use of Time</a:t>
            </a:r>
          </a:p>
          <a:p>
            <a:pPr marL="571500" indent="-571500" algn="l">
              <a:spcAft>
                <a:spcPts val="75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333333"/>
              </a:solidFill>
            </a:endParaRPr>
          </a:p>
        </p:txBody>
      </p:sp>
      <p:pic>
        <p:nvPicPr>
          <p:cNvPr id="11" name="Graphic 10" descr="Newspaper outline">
            <a:extLst>
              <a:ext uri="{FF2B5EF4-FFF2-40B4-BE49-F238E27FC236}">
                <a16:creationId xmlns:a16="http://schemas.microsoft.com/office/drawing/2014/main" id="{E802D8F4-D461-9F5E-A8EA-3428A82CF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8550" y="1400175"/>
            <a:ext cx="50927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1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5D184-BCE8-4A3D-7A89-77F1CBC93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A65DA-9B4E-21A0-5706-2AF58042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Interval Scheduling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9C4D80-AA56-6702-2689-C5A3BBC5A6D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D8A63C7-2A3B-D0FB-5598-C7F1AEA4AED2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485D1-BA9A-FA0E-74F7-22F68D2CFA1B}"/>
                  </a:ext>
                </a:extLst>
              </p:cNvPr>
              <p:cNvSpPr txBox="1"/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A set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intervals with start and finish times.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are start and finish times of task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respectively.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Output</a:t>
                </a:r>
                <a:r>
                  <a:rPr lang="en-US" sz="2800" dirty="0"/>
                  <a:t>: A schedule (subset of intervals) S such that no two intervals in S conflict and the total number of intervals is maximized.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485D1-BA9A-FA0E-74F7-22F68D2CFA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blipFill>
                <a:blip r:embed="rId3"/>
                <a:stretch>
                  <a:fillRect l="-924" t="-1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BC80B9-1C7B-7307-BDB1-30DA12AA6B65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7A6996-1CEE-8727-D0DD-19F6147F6801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EB1B2B-5445-4231-917E-BC362067516F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8597F8-B0FA-0C5F-5B48-432499A7B1F7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83DDD3-7C56-F775-1E5D-F05F63A7D71B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9E2DED-F4CE-B04E-8C63-E87F1C5794E2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A528B1-7C7F-814E-516B-7E125081B7C2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1D9148-FA41-C543-3223-8948164C728C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8A2BE-7594-F77D-DBC6-89CBFEEEE40C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0390D0-9FD0-38CF-1F34-E63926B1C729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2D33CE-E110-811D-6CBC-FB3B957B9B20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1F1BC5-CC93-7731-D4E7-47E1EFA23A4F}"/>
              </a:ext>
            </a:extLst>
          </p:cNvPr>
          <p:cNvSpPr txBox="1"/>
          <p:nvPr/>
        </p:nvSpPr>
        <p:spPr>
          <a:xfrm>
            <a:off x="4906403" y="6029872"/>
            <a:ext cx="4851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CSE 9001 and EE 312 Conflict</a:t>
            </a:r>
          </a:p>
        </p:txBody>
      </p:sp>
    </p:spTree>
    <p:extLst>
      <p:ext uri="{BB962C8B-B14F-4D97-AF65-F5344CB8AC3E}">
        <p14:creationId xmlns:p14="http://schemas.microsoft.com/office/powerpoint/2010/main" val="2782904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7E0F4-6310-C267-D513-1594EB986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8E450-C17D-B8D4-380C-4E3964AC2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Q: How should we try to solve this?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90FDF8-86CC-AE36-D80C-0850D628298A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A252E1B-054B-3020-0CCB-265F1A4AFAEE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278E14-1995-6A66-9274-D6F698F53A1E}"/>
                  </a:ext>
                </a:extLst>
              </p:cNvPr>
              <p:cNvSpPr txBox="1"/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Input</a:t>
                </a:r>
                <a:r>
                  <a:rPr lang="en-US" sz="2800" dirty="0"/>
                  <a:t>: A set of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intervals R with start and finish times.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≤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),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800" dirty="0"/>
                  <a:t> where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/>
                  <a:t> are start and finish times of task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/>
                  <a:t> respectively.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Output</a:t>
                </a:r>
                <a:r>
                  <a:rPr lang="en-US" sz="2800" dirty="0"/>
                  <a:t>: A schedule (subset of intervals) S such that no two intervals in S conflict and the total number of intervals is maximized.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3600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278E14-1995-6A66-9274-D6F698F53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7" y="1610818"/>
                <a:ext cx="10990174" cy="3785652"/>
              </a:xfrm>
              <a:prstGeom prst="rect">
                <a:avLst/>
              </a:prstGeom>
              <a:blipFill>
                <a:blip r:embed="rId3"/>
                <a:stretch>
                  <a:fillRect l="-924" t="-1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D675-EBCD-0C28-C19A-F311740F7FFA}"/>
              </a:ext>
            </a:extLst>
          </p:cNvPr>
          <p:cNvCxnSpPr>
            <a:cxnSpLocks/>
          </p:cNvCxnSpPr>
          <p:nvPr/>
        </p:nvCxnSpPr>
        <p:spPr>
          <a:xfrm>
            <a:off x="814039" y="5910146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E3A34D-0108-141C-6BA2-C22E55426ECB}"/>
              </a:ext>
            </a:extLst>
          </p:cNvPr>
          <p:cNvCxnSpPr/>
          <p:nvPr/>
        </p:nvCxnSpPr>
        <p:spPr>
          <a:xfrm>
            <a:off x="927939" y="5642722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4756C8-504E-24F6-3C7A-266B8FC55CE3}"/>
              </a:ext>
            </a:extLst>
          </p:cNvPr>
          <p:cNvCxnSpPr/>
          <p:nvPr/>
        </p:nvCxnSpPr>
        <p:spPr>
          <a:xfrm>
            <a:off x="11608421" y="5631366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9A90B03-7C5D-9C0B-FDC6-48E137314AD7}"/>
              </a:ext>
            </a:extLst>
          </p:cNvPr>
          <p:cNvSpPr txBox="1"/>
          <p:nvPr/>
        </p:nvSpPr>
        <p:spPr>
          <a:xfrm>
            <a:off x="595604" y="6233736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596256-EB4B-1E1F-51E8-9AD47265E287}"/>
              </a:ext>
            </a:extLst>
          </p:cNvPr>
          <p:cNvSpPr txBox="1"/>
          <p:nvPr/>
        </p:nvSpPr>
        <p:spPr>
          <a:xfrm>
            <a:off x="11323727" y="623373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750D57-77CA-F27D-8DA3-E603A17C98EB}"/>
              </a:ext>
            </a:extLst>
          </p:cNvPr>
          <p:cNvSpPr txBox="1"/>
          <p:nvPr/>
        </p:nvSpPr>
        <p:spPr>
          <a:xfrm>
            <a:off x="72029" y="5742207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900B7F-FF45-4A48-7608-76617FD6A22A}"/>
              </a:ext>
            </a:extLst>
          </p:cNvPr>
          <p:cNvSpPr/>
          <p:nvPr/>
        </p:nvSpPr>
        <p:spPr>
          <a:xfrm>
            <a:off x="1260273" y="526870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B23B30-EB3D-1F5B-A93F-75F86E6EBE46}"/>
              </a:ext>
            </a:extLst>
          </p:cNvPr>
          <p:cNvSpPr/>
          <p:nvPr/>
        </p:nvSpPr>
        <p:spPr>
          <a:xfrm>
            <a:off x="2631780" y="4644409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 110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2217A-E5E8-400F-7BBF-5C9E5208DE96}"/>
              </a:ext>
            </a:extLst>
          </p:cNvPr>
          <p:cNvSpPr/>
          <p:nvPr/>
        </p:nvSpPr>
        <p:spPr>
          <a:xfrm>
            <a:off x="5445699" y="525755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5847D5-642E-6A0A-924A-7089F4F78FD0}"/>
              </a:ext>
            </a:extLst>
          </p:cNvPr>
          <p:cNvSpPr/>
          <p:nvPr/>
        </p:nvSpPr>
        <p:spPr>
          <a:xfrm>
            <a:off x="8385904" y="5256881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F67CC6-FD18-83EC-86EC-5105DC8992AF}"/>
              </a:ext>
            </a:extLst>
          </p:cNvPr>
          <p:cNvSpPr/>
          <p:nvPr/>
        </p:nvSpPr>
        <p:spPr>
          <a:xfrm>
            <a:off x="6817206" y="466240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9001</a:t>
            </a:r>
          </a:p>
        </p:txBody>
      </p:sp>
    </p:spTree>
    <p:extLst>
      <p:ext uri="{BB962C8B-B14F-4D97-AF65-F5344CB8AC3E}">
        <p14:creationId xmlns:p14="http://schemas.microsoft.com/office/powerpoint/2010/main" val="2623121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936BE-D72E-4FF5-0A28-BDD66603A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05BC-2F12-008A-B1EC-4DDB482FB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Q: How should we try to solve this?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0F5C43-8056-4C90-4F0B-D4A62F34B83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C35D9EF-1224-6AD8-B7F6-6F85DBEA1C70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A: Let’s try to generate some examples and see what works and what doesn’t.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EB4A8F-FB59-0114-D389-2068B094E5A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1222E2-9046-9D16-E61B-8D74781DDAA7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5B9A85-CF0C-B060-A092-E3B040CFD43B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C1AA66F-1C83-3DE4-6A6A-DDEBABBBD925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B7E01-62BC-2E25-9F99-473FCCCFC744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E3E4B3-2CB3-EB3A-1997-F1E285E13928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39EFCC-26A9-727C-FF80-C45DA756FE00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9F7417-AFED-CF28-40E6-B143FABBF258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1436CD-EF7E-5429-E9BA-83AA7DDACF6E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</p:spTree>
    <p:extLst>
      <p:ext uri="{BB962C8B-B14F-4D97-AF65-F5344CB8AC3E}">
        <p14:creationId xmlns:p14="http://schemas.microsoft.com/office/powerpoint/2010/main" val="1133366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FC060-64FD-7C02-8850-233A5F7B6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13B2A-B062-BAC7-F423-216D9472A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Build an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A2CFB-8710-5D2A-0292-71EEDCA18FC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992A996-5059-5E60-A141-82918CBE011F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D42792C-CBAD-33FF-66E8-B61CADB15739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6EAC8A-0ACF-7F3F-432E-EA70F43D85F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B6D93C-0988-954A-C40A-1AECEEB85D6E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F47D5E4-E7B9-4564-5D19-949B1B1A5B94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A3C4E6-1451-33D2-28C9-786CD6904B1E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2C06AB-A98D-0AAE-4C50-351A2EE6FF21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495E1C-0541-091A-3DF2-43A682F642D0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D6BF6A-5764-6543-FCAF-4404DD27E4EC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57EFED-EDBF-BA8C-BBB2-778562D83090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</p:spTree>
    <p:extLst>
      <p:ext uri="{BB962C8B-B14F-4D97-AF65-F5344CB8AC3E}">
        <p14:creationId xmlns:p14="http://schemas.microsoft.com/office/powerpoint/2010/main" val="194954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A1DC2-8547-E296-7648-076C1C746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6E3FD-F460-27AB-D0B9-F44DDD74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Build an Algorithm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B6E439-BF98-D905-2EBF-7C4663D85F6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BE28DC3-7570-404E-C5E3-E50CA86FE192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811295-F41A-E479-27FA-38B331B34BA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D7DB20-798F-9521-F11F-5D1B1FF61AC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9AD8E1-11E5-2DA5-0F36-7476F41783CC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56293B3-10A8-8270-1F65-25FE8B1A7F80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E009F7-672D-955E-1C07-23FCD45D26E2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B058E-D5F2-1BA4-CCD0-A2AE08332619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449818-CBC6-87A1-9D08-0AD2D4588F29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275F27-E0FC-A910-2304-65BBFF624159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B1BFD8-D504-6119-8DCE-65505131C469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BA727F-E3DC-1853-2AD7-BBD844D0F6CB}"/>
              </a:ext>
            </a:extLst>
          </p:cNvPr>
          <p:cNvSpPr/>
          <p:nvPr/>
        </p:nvSpPr>
        <p:spPr>
          <a:xfrm>
            <a:off x="3645803" y="473489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444C2-9C17-A93F-35F8-186DB9634D76}"/>
              </a:ext>
            </a:extLst>
          </p:cNvPr>
          <p:cNvSpPr txBox="1"/>
          <p:nvPr/>
        </p:nvSpPr>
        <p:spPr>
          <a:xfrm>
            <a:off x="3904773" y="3574969"/>
            <a:ext cx="3869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You might add conflicts!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CB5D0C-5F38-4CF3-B0F7-8ACCD5549A56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</p:spTree>
    <p:extLst>
      <p:ext uri="{BB962C8B-B14F-4D97-AF65-F5344CB8AC3E}">
        <p14:creationId xmlns:p14="http://schemas.microsoft.com/office/powerpoint/2010/main" val="2478007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9D890-A331-CD66-06DF-0C03809BD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A2A3B-1CCE-F549-C192-2006A15AD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Build an Algorithm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E202325-B67A-F096-68E0-B08A23816B0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17DDEB1-6642-6A0A-5E4B-5E68761D03DC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</a:t>
            </a:r>
            <a:r>
              <a:rPr lang="en-US" sz="3200" b="1" dirty="0"/>
              <a:t>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3BE117-A85D-CEF2-3C54-900461B300F9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B66E53A-BDAB-1CCD-1D18-8F1EAAB382BA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A69809-D58A-3B0B-5B71-7A72395CC2E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0733E7F-70BB-46B8-0F17-40D1438773FA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ED247B-2193-CA22-B411-E3D8FB594EA3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946DD9-9649-46B8-B019-682160246D99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FD273B-07FF-DD3B-C821-E191C55150A4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E7631-51C9-EC80-81F7-283C552C0566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923EC2-CC74-7DB4-DCAA-C97C0533849B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BDC9E-5BEA-B29A-EE2F-D184D1387661}"/>
              </a:ext>
            </a:extLst>
          </p:cNvPr>
          <p:cNvSpPr/>
          <p:nvPr/>
        </p:nvSpPr>
        <p:spPr>
          <a:xfrm>
            <a:off x="3645803" y="473489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3E80DD-D0A5-908D-3BD1-091FE672733A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</p:spTree>
    <p:extLst>
      <p:ext uri="{BB962C8B-B14F-4D97-AF65-F5344CB8AC3E}">
        <p14:creationId xmlns:p14="http://schemas.microsoft.com/office/powerpoint/2010/main" val="2975077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C1036-BD8C-9977-6C27-32E492DC9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4BA3-4C66-6678-5F74-783D65CD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Build an Algorithm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B382A1-2ECA-3C39-293D-BF9360867F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1C1346A-D2E1-0E48-D001-D3EA4659E8D3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</a:t>
            </a:r>
            <a:r>
              <a:rPr lang="en-US" sz="3200" b="1" dirty="0"/>
              <a:t>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9B57AE-F801-7F17-793C-4450FAF2474B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FABFFE-B937-D496-8947-3C503485EBE3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6C46A0-2403-DA68-A2D2-AF685733A40F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C13A6F8-B0FE-E662-48CB-EB05933D35AC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E71208-1D5F-0180-C0E9-648F0624F42E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49690E-B128-8E65-70A8-397C0B56484D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4123D4-7EFD-C746-586D-07471BCE8AD9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59EBBA-0FC8-3F9C-2D56-0CAB517927DC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500D09-4C39-9101-D18F-107695849366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8F8B1-6CF4-D30D-52BC-F734D0CB97A5}"/>
              </a:ext>
            </a:extLst>
          </p:cNvPr>
          <p:cNvSpPr/>
          <p:nvPr/>
        </p:nvSpPr>
        <p:spPr>
          <a:xfrm>
            <a:off x="3645803" y="473489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F19B8-E473-7BE0-987E-58FF4FCFE83A}"/>
              </a:ext>
            </a:extLst>
          </p:cNvPr>
          <p:cNvSpPr txBox="1"/>
          <p:nvPr/>
        </p:nvSpPr>
        <p:spPr>
          <a:xfrm>
            <a:off x="3871319" y="3118923"/>
            <a:ext cx="3615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Q: How do we do this?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B3D55-AD6B-35C6-0156-5F9680A389E6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</p:spTree>
    <p:extLst>
      <p:ext uri="{BB962C8B-B14F-4D97-AF65-F5344CB8AC3E}">
        <p14:creationId xmlns:p14="http://schemas.microsoft.com/office/powerpoint/2010/main" val="1107593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D169C-7DE7-ED69-E29C-88F4C9714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D3BB-276B-9E79-7C98-5100DA6EC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Build a Greedy Algorithm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79733C-4D51-88E8-92CA-42A4929F785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76FF0F0-2BCC-07D6-BC42-EEB5F57C69A8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</a:t>
            </a:r>
            <a:r>
              <a:rPr lang="en-US" sz="3200" b="1" dirty="0"/>
              <a:t>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D977BC-6500-5687-756A-3EE445D33E4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A1986A-D609-0EF0-5355-10E449B7BA03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6ED5862-DFBD-80DE-C2CF-DEDBD7A4BF73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053B5FA-1C41-6D88-F873-1ACBDD42386C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9F8C56-D3E2-8D98-9DF3-8BB104C83528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DA3C31-8648-C670-4932-17A94FFB9673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78F517-DCC6-8AB6-2C71-7F609AB0C555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95020A-2453-4711-C0D9-609EA893E3CF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629956-EA0B-2C83-9806-5A396D79D124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1BB090-3AAA-E3F4-3386-A5C714A03DFF}"/>
              </a:ext>
            </a:extLst>
          </p:cNvPr>
          <p:cNvSpPr/>
          <p:nvPr/>
        </p:nvSpPr>
        <p:spPr>
          <a:xfrm>
            <a:off x="3645803" y="473489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D0F843-BA07-9910-B7CD-0CA3667607D2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65466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we assign a value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5D0F843-BA07-9910-B7CD-0CA366760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6546600" cy="523220"/>
              </a:xfrm>
              <a:prstGeom prst="rect">
                <a:avLst/>
              </a:prstGeom>
              <a:blipFill>
                <a:blip r:embed="rId3"/>
                <a:stretch>
                  <a:fillRect l="-1934" t="-11905" r="-96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C60E719-855E-A743-FDB6-639FC622AC30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</p:spTree>
    <p:extLst>
      <p:ext uri="{BB962C8B-B14F-4D97-AF65-F5344CB8AC3E}">
        <p14:creationId xmlns:p14="http://schemas.microsoft.com/office/powerpoint/2010/main" val="4765710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C29F9-D8A6-8B65-3D39-F6A1854FB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B4E957-FB1A-3B4E-FDEC-065F4251879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</p:spPr>
            <p:txBody>
              <a:bodyPr/>
              <a:lstStyle/>
              <a:p>
                <a:r>
                  <a:rPr lang="en-US" dirty="0"/>
                  <a:t>Q: What should we pick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B4E957-FB1A-3B4E-FDEC-065F4251879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9580" y="361774"/>
                <a:ext cx="11618862" cy="1325563"/>
              </a:xfrm>
              <a:blipFill>
                <a:blip r:embed="rId3"/>
                <a:stretch>
                  <a:fillRect l="-2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815E59-B065-FBA4-35DA-D345A48A3A1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63D1698-AF1D-A70E-0509-AE2E213D7FC3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0801CA-A26C-43FD-A116-43206E703E72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E142BB-DA84-6380-DBCF-EDAD9F6377CF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8DB7D57-26AE-DC50-4299-92FF38375F1A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CD21A7B-FB34-3815-FF04-7A704164CF4D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6CFAD7-7BBE-C0EA-BCB9-09B96687CDBC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BEBEF4-5782-014F-4F8C-43414E9145CD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08DAEE-99EA-8A0E-BC77-91BBF65C4B51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BA3388-A573-F374-058A-94D8392FC30F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8B84EE-88F5-8B10-7B44-21D11E9D1518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35FDC0-1F1F-5502-29E9-523EDECE68EE}"/>
              </a:ext>
            </a:extLst>
          </p:cNvPr>
          <p:cNvSpPr/>
          <p:nvPr/>
        </p:nvSpPr>
        <p:spPr>
          <a:xfrm>
            <a:off x="3645803" y="4734898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C6CB51-C764-2891-C1CE-792C23FD8E98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4630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?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C6CB51-C764-2891-C1CE-792C23FD8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463017" cy="523220"/>
              </a:xfrm>
              <a:prstGeom prst="rect">
                <a:avLst/>
              </a:prstGeom>
              <a:blipFill>
                <a:blip r:embed="rId4"/>
                <a:stretch>
                  <a:fillRect l="-283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77C4895-4D06-1C74-2383-886EEF057A99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</p:spTree>
    <p:extLst>
      <p:ext uri="{BB962C8B-B14F-4D97-AF65-F5344CB8AC3E}">
        <p14:creationId xmlns:p14="http://schemas.microsoft.com/office/powerpoint/2010/main" val="16342449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0DC57-C442-F50A-04F0-975A72056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1DBFA-2A75-8D69-F786-3201F42EA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I: Interval Length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37989A-1CA3-55B6-0AA7-E81B3A6A321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534253C-FEA9-DA83-A90D-A65EF8CDE18A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12385C-B1ED-0DE2-CA5A-48D89808523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3CEE07-9672-4846-4ED1-5AD86C4BD9F9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4A74AF2-58CF-B58B-73A6-6AD13E42237F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4C62A53-8FB1-3227-750F-FD63949765BD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82B1DC-B4C9-D4A6-B7BD-247F05CA72DB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56EF2B-4717-5CE2-5145-7E7AED77A3C5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CEDEE0-9B29-84D4-AEE4-68F6A820A8B5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C3A154-0F13-B8F8-0696-9BAB1F4A60E7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B88606-1B98-5EE4-FCE7-0173C77EE490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CE8A3E-8D5C-9247-2D2C-529945F7F43B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F9D9F7-11D2-EBAF-CBF9-F5B9DF19AFEC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59146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–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F9D9F7-11D2-EBAF-CBF9-F5B9DF19A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5914632" cy="523220"/>
              </a:xfrm>
              <a:prstGeom prst="rect">
                <a:avLst/>
              </a:prstGeom>
              <a:blipFill>
                <a:blip r:embed="rId3"/>
                <a:stretch>
                  <a:fillRect l="-2141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9607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BD3FF-C64D-07CA-8E98-FDC1B1E5E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50B14-9E04-A179-5363-C5AD891C6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Strong Connectivity Problem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6EACB7-F4F3-806B-142E-7CF222974A6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E9E5B29-943B-A2AE-EA25-4607939BEA45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B83397-BD1C-B9A3-59E2-1F4C14942DBD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Input: </a:t>
                </a:r>
                <a:r>
                  <a:rPr lang="en-US" sz="3200" dirty="0"/>
                  <a:t>Directed graph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sz="3200" b="0" dirty="0"/>
              </a:p>
              <a:p>
                <a:r>
                  <a:rPr lang="en-US" sz="3200" dirty="0"/>
                  <a:t>Output: True if strongly connected and False otherwise.</a:t>
                </a:r>
                <a:endParaRPr lang="en-US" sz="3200" b="0" dirty="0"/>
              </a:p>
              <a:p>
                <a:endParaRPr lang="en-US" sz="3200" dirty="0"/>
              </a:p>
              <a:p>
                <a:r>
                  <a:rPr lang="en-US" sz="3200" b="1" dirty="0"/>
                  <a:t>Proof Idea: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Pick a vertex s in V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Use BFS to find all vertices I can reach from 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Use _____________ to find all vertices that can reach 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If both sets are equal return true and otherwise return false.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7B83397-BD1C-B9A3-59E2-1F4C14942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4524315"/>
              </a:xfrm>
              <a:prstGeom prst="rect">
                <a:avLst/>
              </a:prstGeom>
              <a:blipFill>
                <a:blip r:embed="rId3"/>
                <a:stretch>
                  <a:fillRect l="-1408" t="-1681" b="-3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72243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EC341-4F81-AE84-3228-AEA0857BF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45FD-2BFC-43A9-7DE0-9203E055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I: Interval Length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9CD38DE-5784-55B3-CBDA-26FCB1C3EA5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04E9E6B-3229-D207-63AB-6B89D9A08806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072C48-A1F9-68C5-2389-E58BF9786B6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4C8970-AEC0-A58C-AF42-DB121D122F4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339D92-0DF9-17D5-7C1E-6125294460BB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52F5D56-12C5-DDB2-96F6-D0E24208361E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7B54ED-0B8F-6C38-0D76-C7BD327659AC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03A868-936D-245D-B498-3879E5E7667F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AB9342-F85A-8980-F158-5151FA42597E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1C7114-1D7C-6519-AC85-B2D4A7D01954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9F0EC2-A653-3AC0-6358-BFEBA41989E4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60AADA-3641-15B6-A2F9-EDF943682853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2937DA-7DB7-D2EC-2B34-A905D2DC4618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59146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–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2937DA-7DB7-D2EC-2B34-A905D2DC4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5914632" cy="523220"/>
              </a:xfrm>
              <a:prstGeom prst="rect">
                <a:avLst/>
              </a:prstGeom>
              <a:blipFill>
                <a:blip r:embed="rId3"/>
                <a:stretch>
                  <a:fillRect l="-2141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F299854F-9F8B-AE7D-E394-1130DAA73429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2191415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76F62-7804-D644-152E-16552B269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85552-284E-8708-05E7-624CBDA6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II: Start Time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29DD05-D951-9850-DB31-2CA8BCE6B94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A804CAD-0455-0B7B-C4FB-6873AEB2C7C1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BF114FE-08F2-ECA1-CD03-E4945A26D274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319721-BBDC-DACA-863F-D0C0004B4513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6143EC-CDF4-EF6B-B6E0-40C06E59A123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8B16C31-41EE-6F7C-1544-4AFC1159F653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FA44E7-D4D6-3021-7480-F75069FF288F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CBC4B6-43B5-B721-0726-BDB6292B5C2A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C753BB-7A8D-DFE3-7D06-CB9AD96C1668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3441B6-7511-1CD1-512F-7CDC244FB1FB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57DFA2-AC64-C98D-F6EF-942938E3DDCF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909354-81D5-2153-E987-D6B04D5E0D17}"/>
              </a:ext>
            </a:extLst>
          </p:cNvPr>
          <p:cNvSpPr/>
          <p:nvPr/>
        </p:nvSpPr>
        <p:spPr>
          <a:xfrm>
            <a:off x="2007221" y="4734898"/>
            <a:ext cx="5352584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2CEB1D-68A4-EC09-91FA-D7F80F475DAF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8593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E2CEB1D-68A4-EC09-91FA-D7F80F475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859344" cy="523220"/>
              </a:xfrm>
              <a:prstGeom prst="rect">
                <a:avLst/>
              </a:prstGeom>
              <a:blipFill>
                <a:blip r:embed="rId3"/>
                <a:stretch>
                  <a:fillRect l="-2604" t="-11905" r="-52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797DC6F-1CF2-146A-0C60-E13DDCA743D4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41992204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90A5E-6FFF-2A34-6C1A-B2E5F33C5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11FE9-E977-315A-4A05-DC48DE50A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II: Start Time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173BB4-0FD4-5B55-2875-40820BCC12E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FC585C2-E6AF-C393-3185-848569FF6A72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F281CD-0717-612D-570F-CB2E0795805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B43675-CAA5-0034-CA11-19F04A982D8A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9149055-8F94-C30A-78D5-0358625B377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B4E7909-2A6B-F036-1CC2-A0B44C8345D5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EB34DE-A931-E362-ED74-FEF5F93F952C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C80967-7FC9-4937-7014-E4633403C93A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C56CF4-1E75-4548-F3B9-687597BE7CCB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EEFE01-EF26-E5B2-564D-5586EA42201B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DAF2DC-2BAB-D4BC-67A4-5456DE75FF5A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2F95F6-7BB4-2DFF-CC70-1ABEA7BD53ED}"/>
              </a:ext>
            </a:extLst>
          </p:cNvPr>
          <p:cNvSpPr/>
          <p:nvPr/>
        </p:nvSpPr>
        <p:spPr>
          <a:xfrm>
            <a:off x="1043267" y="4734898"/>
            <a:ext cx="6316538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08D819-5E57-454E-2FE5-740D81C0951B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8593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E08D819-5E57-454E-2FE5-740D81C09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859344" cy="523220"/>
              </a:xfrm>
              <a:prstGeom prst="rect">
                <a:avLst/>
              </a:prstGeom>
              <a:blipFill>
                <a:blip r:embed="rId3"/>
                <a:stretch>
                  <a:fillRect l="-2604" t="-11905" r="-52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355F16DA-7886-9B28-F9AF-708C661A980C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4081033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201A4-D19B-F5F4-C357-B291374EC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7D146-C94A-9338-50FD-EAA1667A8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B1C361-BB28-76CE-3D06-C2CDC927B89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C904002-E254-2466-80CD-666DFF4A04FB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B7DB695-F96F-5D82-31A9-EFD2C28BF466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8D6000-72EF-5F05-3818-31F6AEE641A0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7736E2-3FD1-B854-14DD-E6D6B8CF3E29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F469436-9E20-F4DD-350E-16B46BE2D764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24B116-3C95-9AEF-5005-271220D287F3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830E5-728C-3D2A-5925-95917080F3A9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F9ED8B-42BF-6656-B0D4-0787D2F6E80A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D16A9-B346-5974-D40A-F67DFBE53C4D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D07A66-E5BE-3399-1277-D349E56A5AA2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C4B51C-80AD-0668-C1CF-930C489412E0}"/>
              </a:ext>
            </a:extLst>
          </p:cNvPr>
          <p:cNvSpPr/>
          <p:nvPr/>
        </p:nvSpPr>
        <p:spPr>
          <a:xfrm>
            <a:off x="1043267" y="4734898"/>
            <a:ext cx="6316538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A90FE6-2A42-95A7-FE11-438CA6E7E47E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A90FE6-2A42-95A7-FE11-438CA6E7E4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927C33D-B0F5-A0C4-656D-33F754FF9BBF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29605001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BF8CA-2282-DC18-E396-02A433FF7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16CC-F0E6-FBBF-5169-1F570B728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1B1DE7F-C9A2-1CE7-AF07-CC863DDED66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49D3AC8-5935-A4FA-E80B-4CCFE768A109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5B58C7-8D0D-6128-38E5-F99A27EB2A77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C5877D-5AE6-CB0B-CF39-967B1BED2AFF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75B6C8-651F-7672-3633-B4665A038C73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AE9FB33-E759-E191-1AC1-50B7C5424785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B45BA1-2DC3-5706-1D9C-ABCBCA7F3434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4BBCA1-49CE-0822-3E68-41F66A62C806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9C8250-04FD-2574-5D24-442A322FA06E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FE34F4-766C-D19B-44E6-60B3545DFE8F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E7A4C4-0762-113C-5086-E9C2C7E1306B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EAF289-F62B-9468-8F09-87888674A83F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EEAF289-F62B-9468-8F09-87888674A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C68EFFD7-8003-A579-8E27-238D5D4ED009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39680306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E647B-757F-84C9-260F-4F7749BC6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F88F-0753-06BF-1E87-2426B6235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1EADD2-DBBF-1765-C80F-77E2CCBEA52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860AFF8-B550-58C0-2709-01FEEA20657B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BDF4AC-5A18-1351-C76C-7B88134C06B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A95CFB-EA42-945F-B883-06BF65948EB7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041BA3-345B-786A-8511-40B1C89A4DD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E63C3F0-3723-B3D0-0B50-E41DC6DD59D1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F0BF22-72E7-0FD8-2F57-26E57682CE8A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E82A04-C70C-ABC9-E0B6-8829A41F56B3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D7483E-1E98-411E-ED48-B6E193D071F0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10149B-7804-2440-65E8-D1852203090E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C7FE02-0837-82A4-0A0F-282477FC4AAA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174D64-0863-9E0D-EF21-518F4D44528F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3174D64-0863-9E0D-EF21-518F4D445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5FBC638D-FBFE-3BEE-913F-F4145EF0802F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23114432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CC116-88F4-3958-7B0B-83D2834CF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D6030-8536-F76A-7FEE-CAC09B54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75BEDC-53DF-153C-A7B6-57D24D4F212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A62FC3E-ECEB-8AF8-70BA-7638218E786E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86A686A-1E9C-73F0-3F1C-0D42B03405C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00EFC82-7A8F-FEBA-2E94-74D8869C89AD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8E2B1BA-0C8E-10EC-840E-D9EF49D1B833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F1EB4A3-20A9-225D-153F-DD5C1609D81E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50EFA7-C6BF-769F-BA70-FA48B934C5EE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8E5F4A-CB2B-29C2-4369-CA97AED952E8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61044A-6976-83CB-E3B6-EAAEC3CE1BF3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DBE0A4-B9ED-62EB-B354-CF6B259A243E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0907D1-7F16-FFDF-E8FD-845F5B4A97D6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EAF8B1-E4F7-DDCD-DDE6-3E5B9E844AD5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2EAF8B1-E4F7-DDCD-DDE6-3E5B9E844A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90494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A92E7-F607-F69D-CDA1-4E496112B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5A51B-4664-18E8-7A12-8E1EBB7A5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B96545-7526-088B-E098-5F028146F76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B71E6B7-8AF2-5FEB-72EF-927D9FD2A966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Basic Algorithm Outline: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S is empty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While R is not empty: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Pick </a:t>
            </a:r>
            <a:r>
              <a:rPr lang="en-US" sz="3200" dirty="0" err="1"/>
              <a:t>i</a:t>
            </a:r>
            <a:r>
              <a:rPr lang="en-US" sz="3200" dirty="0"/>
              <a:t> in R that minimizes v(</a:t>
            </a:r>
            <a:r>
              <a:rPr lang="en-US" sz="3200" dirty="0" err="1"/>
              <a:t>i</a:t>
            </a:r>
            <a:r>
              <a:rPr lang="en-US" sz="3200" dirty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Add </a:t>
            </a:r>
            <a:r>
              <a:rPr lang="en-US" sz="3200" dirty="0" err="1"/>
              <a:t>i</a:t>
            </a:r>
            <a:r>
              <a:rPr lang="en-US" sz="3200" dirty="0"/>
              <a:t> to 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200" dirty="0"/>
              <a:t>Remove all tasks that conflict with </a:t>
            </a:r>
            <a:r>
              <a:rPr lang="en-US" sz="3200" dirty="0" err="1"/>
              <a:t>i</a:t>
            </a:r>
            <a:r>
              <a:rPr lang="en-US" sz="3200" dirty="0"/>
              <a:t> from R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D73150-F0F0-01B4-4713-DC9D027AF25B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9A7B66-ECF2-F854-F4A7-AA2F9854721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B1714D-0B4C-A163-CB78-DBF3ACF14762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9FE4028-65FB-941A-FB37-868958014F31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7EFA3B6-1D6F-E536-2416-E94ECF128556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8BEBA4-BD46-86C7-7D8F-5871644374EB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25AF3D-6966-4DCD-B587-319A5666E7F3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4C1C6E-D86A-742D-FE0B-EC43D6CED8AD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C932EC-B0B8-E5B1-4117-A57EC46171E7}"/>
              </a:ext>
            </a:extLst>
          </p:cNvPr>
          <p:cNvSpPr/>
          <p:nvPr/>
        </p:nvSpPr>
        <p:spPr>
          <a:xfrm>
            <a:off x="8501232" y="5247182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DB8FC5-CC16-3743-8D75-20B500C67C2E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DB8FC5-CC16-3743-8D75-20B500C67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7C46381E-5EE9-FC44-C4D9-7ABF8789C25F}"/>
              </a:ext>
            </a:extLst>
          </p:cNvPr>
          <p:cNvSpPr/>
          <p:nvPr/>
        </p:nvSpPr>
        <p:spPr>
          <a:xfrm>
            <a:off x="1043267" y="4734898"/>
            <a:ext cx="6316538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A40C58-98D8-797D-B819-7E4CF2C008AE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</p:spTree>
    <p:extLst>
      <p:ext uri="{BB962C8B-B14F-4D97-AF65-F5344CB8AC3E}">
        <p14:creationId xmlns:p14="http://schemas.microsoft.com/office/powerpoint/2010/main" val="611233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FBD23-4CBF-1EA7-76B5-AA4E04EBA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CA23F-4943-4C38-AA86-DA9FA637C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88D2FFC-7AE9-76D1-C26C-1DDD9746F26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F782EF9-2BD0-9A35-860B-C7DF65D25D96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35BC61-A636-B119-D1FE-92C8C2E4D25D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23F4BA-78AB-3650-8A6C-FC3059384CF2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15456E0-F603-C87C-C8C1-E45809CEDFCB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DC518BA-9CB6-CE20-F061-94FBD434F6DD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5F0D3A-BB33-1A65-2157-FF290B97980D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A3A00-83E9-8BDF-C9EE-5DD940B984D3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4B517B-F650-CF5E-58B1-A946D9014543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144CB4-1440-5812-CD25-94077BDDEB40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304B80-3A28-652F-E7BF-C071AC56134E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E9529E-1361-2967-56A0-9A42CA934A3A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BE9529E-1361-2967-56A0-9A42CA934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F746ACB7-48FC-3839-E670-27A062888009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5D48B8-2B02-60FE-1A00-6AE97BE461B4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F8BC47-F665-A420-D24D-D958B60A4D6D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0879BA-FF8A-3D92-6583-7869505A2DD7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907F96-609A-3EDD-79A7-EA686F6D5A64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67BFE2-B50D-2334-C711-A8E90B3FA12A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5C5EDC-C589-5EEA-E79F-46AD5ED3B946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C1F1DA-570F-9BDB-07DA-E6133E52FFD9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</p:spTree>
    <p:extLst>
      <p:ext uri="{BB962C8B-B14F-4D97-AF65-F5344CB8AC3E}">
        <p14:creationId xmlns:p14="http://schemas.microsoft.com/office/powerpoint/2010/main" val="1648862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7D68E-2612-80C9-3AF2-210AC7242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9198-61B7-3926-989F-6912F2E6A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93C09D-6C25-536D-7BB9-AB1F8B77443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BE6D098-38E3-E372-5655-9E5419E5C5E2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B2F17E-F60F-9DCC-8BC9-62C0EBB255B4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00C21C-F334-ACB3-DD4F-C934D64BF286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5A34332-6A96-CA66-19BA-DF5C83A94E01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00C0D2-8A2B-D2CB-0672-94A462592BEA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207460-9C16-DCB1-35D7-E277BDDF6FF6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457915-67E0-DAF4-37C0-BFD56BC81D11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58B173-13B1-B5D1-865E-371354785852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7B7FF6-4963-1B90-A129-89F64DD91856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7B7FF6-4963-1B90-A129-89F64DD91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4BBD1D9-76C7-29C6-BDDC-FC94EC35A4F5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ADC22F-6E5A-9F06-D20B-FEFFB2A24B25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CA7627-C5F9-9EED-4323-8E55097D2DB0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97DAE8-F8C8-5F6A-97E1-C9377E66AF2D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C9449A-0991-0710-2250-64F483F70998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D483A6-B0C4-281B-3DAA-5231CF2F0FA0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C02997-8D70-07ED-2FE3-06DE31CF7F6C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739A77-0BA4-6114-C8A8-92E5794A2420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</p:spTree>
    <p:extLst>
      <p:ext uri="{BB962C8B-B14F-4D97-AF65-F5344CB8AC3E}">
        <p14:creationId xmlns:p14="http://schemas.microsoft.com/office/powerpoint/2010/main" val="2034237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DCB0F-DD1D-EBE3-32C7-64F0D656B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52FB-05A7-B49F-8A40-D1FBF545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Strong Connectivity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C74449-49BB-B682-BC74-B6EEB5767F8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2A13F19-B549-A2C6-9CFE-C8321EC33C04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BF8DF7-2313-0F07-C346-AD44EC19CF48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Definition</a:t>
                </a:r>
                <a:r>
                  <a:rPr lang="en-US" sz="3200" dirty="0"/>
                  <a:t>: We say that a directed graph is strongly connected if for any two vertices in the graph, there exists a directed path from one to the other.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Observation</a:t>
                </a:r>
                <a:r>
                  <a:rPr lang="en-US" sz="3200" dirty="0"/>
                  <a:t>: If u and v are mutually reachable, and v and w are mutually reachable, then u and w are mutually reachable.</a:t>
                </a:r>
                <a:endParaRPr lang="en-US" sz="32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Strong Connectivity Problem: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Input: </a:t>
                </a:r>
                <a:r>
                  <a:rPr lang="en-US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Directed graph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sz="2800" b="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Output</a:t>
                </a:r>
                <a:r>
                  <a:rPr lang="en-US" sz="2800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: True if strongly connected and False otherwise.</a:t>
                </a:r>
                <a:endParaRPr lang="en-US" sz="2800" b="0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DBF8DF7-2313-0F07-C346-AD44EC19C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4832092"/>
              </a:xfrm>
              <a:prstGeom prst="rect">
                <a:avLst/>
              </a:prstGeom>
              <a:blipFill>
                <a:blip r:embed="rId3"/>
                <a:stretch>
                  <a:fillRect l="-1291" t="-1571" r="-704" b="-26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905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0ECB2-2741-F7E3-200F-119DFF0B6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3FF8-A5AA-FD4D-5EBD-2E3B10515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7A0F05F-366F-BA46-BBE8-87065F9929B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528842F-5583-FE17-3506-1991503E5977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C113C5-56C4-EE90-12EE-D574992ED716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41B83C-735A-1110-F34C-D21FF0138801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B8AB3E-709F-145C-4BFA-B28783962C26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43DF878-91DC-36EA-E126-D6CE8C627F5E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EAE39D-9FC4-8F60-4A73-711E16390F09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127F40-14C8-1C13-E58C-5769D8F84EFC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E752BC-A1EB-C5F7-5D2A-685DF23E3FDD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50FD36-76F0-6757-85B4-AD756B8302A6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150FD36-76F0-6757-85B4-AD756B8302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A093356-4148-EDCE-629F-D549F5CE2F5F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55DCBA-EBEC-B605-AB82-27A38159B067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A3FF00F-2528-5A3D-B534-A8AB777717E1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94A20C-75E8-4B63-2279-9FF2C8BB6163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535AA5-CA58-E9AB-2008-7B1BDB84305F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2A20AA-2972-BD88-3686-1DFF29C32ECB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803E9BD-4399-AB3C-B985-F752A21C84DA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29BEFB-8AEA-BFA9-B057-560283D12113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</p:spTree>
    <p:extLst>
      <p:ext uri="{BB962C8B-B14F-4D97-AF65-F5344CB8AC3E}">
        <p14:creationId xmlns:p14="http://schemas.microsoft.com/office/powerpoint/2010/main" val="34180841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3ACD4-4BD1-3780-EBA5-20AAAF9D9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99478-1327-6185-C1D7-E38C4E9C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21FAE9-406B-1B9B-FA44-B6EB1352150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C026DC5-0931-BFEB-D726-650C4576017D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DC6130-1C9D-D62C-A0B1-7D3C874C9151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AC1551-1EBC-C3D4-9B2B-7DC767E8806E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F5C4512-90DC-2F5B-3440-551F8CFCDE92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1B916B4-35B6-B596-94FC-C8FD80EC8862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28E557-5D6F-0DE6-FD31-18C6CB10E764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7C9867-88BC-9898-0FA0-8D1D910111CE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B52E44-E328-BC18-28E0-7E6B873C872A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444AFD-D305-59B0-A0D8-759F10294A8E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1444AFD-D305-59B0-A0D8-759F10294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95491B5-0375-E52E-7B41-D184E504F1F0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F30C6E-9C3C-0C16-1CAD-066407A2EF4F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E1033D-E9FD-F45F-E077-59A704F874A0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CB081C-6132-1B9C-DF9E-B31B3ECE355A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5CC380-0814-6280-E628-EA5B832E184D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</p:spTree>
    <p:extLst>
      <p:ext uri="{BB962C8B-B14F-4D97-AF65-F5344CB8AC3E}">
        <p14:creationId xmlns:p14="http://schemas.microsoft.com/office/powerpoint/2010/main" val="14749411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724C7-DCD8-1398-FC5B-D466DDC2B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CD49-31BA-D577-8029-59E24E8D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76A43A-372A-3561-5CC9-F832AB0D275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70830ED-7082-A80B-70E8-8985AC376D7A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46AC38F-0275-4FBF-6D03-13B4705AAE4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29489-6473-D222-FC90-39E25580C77D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3AE51E7-CA65-D7C8-3947-C51D7CEA3B2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6C9923B-5753-14D1-2479-E79F529BA296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FD8C05-F81A-173F-3A45-2EDACF27C529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322E9F-A110-EAE9-D542-AA361E7E1B1C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C6B821-86FE-190A-C8DA-D4B7BE9A7E39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DE3C2-EFA3-0CEB-31D9-90AA92C74546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DE3C2-EFA3-0CEB-31D9-90AA92C74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E9E6EB57-E5D9-5ECA-413E-9412130DC3B4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AE9F4F-5C0B-6B85-D9C6-C439AB4142AF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3B95A2-4AD7-B943-38D1-9581E07C2C06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84D21D-C7CE-13DD-6F60-3ABF00483934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892FD4-A6F8-BE29-6374-F7AD2AE54873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</p:spTree>
    <p:extLst>
      <p:ext uri="{BB962C8B-B14F-4D97-AF65-F5344CB8AC3E}">
        <p14:creationId xmlns:p14="http://schemas.microsoft.com/office/powerpoint/2010/main" val="21865322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9654D-97DB-DD02-EE1B-FA4800A31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6A33F-C9AC-87DA-DBAF-B60BC03F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49F13D-33BE-DF6C-615E-DA0115AE4EC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7E23EAF-A6F1-1F8C-92FF-5B2EA02753B8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EE62F7-B40C-81F8-FA31-199D0BDB40E9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525C7B-40AF-3CA4-6FAE-1C5A9CD3D94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A4FE74-7290-F986-BD4E-D3AEE3AAF9A0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3139774-F274-4EA1-48C6-0250F5DD0EA6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D6E6B3-B726-6595-3D66-CD3CAADE0E85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0F9623-5444-CD13-9121-CF03618AF664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BB3F07-56A2-6C8A-7E46-AED0929FA0FE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FA9386-1D96-CBEC-F237-D15C2FB5433D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FA9386-1D96-CBEC-F237-D15C2FB54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1E02CBC5-809C-9507-093C-012321DFDB51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213AE01-F1E2-2011-23DD-04652F28D5D5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AA01A-B10E-B7E5-0985-7AC4B05FE5F4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ED9398-F9E6-6782-47D9-A547537399F1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88089C-2364-8FD6-5E52-73822043FF24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014DE0-CC27-F4F7-90B2-F58C8678D329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E77728-80AB-D112-9D44-0617201E6380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0937AB-0B29-A114-EA38-4C561115DE46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3A3470-8C5A-7A1D-E6ED-73695C5B2B07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C36B8F-FEFA-2939-B09A-BDD4F25BA503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</p:spTree>
    <p:extLst>
      <p:ext uri="{BB962C8B-B14F-4D97-AF65-F5344CB8AC3E}">
        <p14:creationId xmlns:p14="http://schemas.microsoft.com/office/powerpoint/2010/main" val="29724477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9AB18-0541-1698-E12C-3A046F8DB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4027-DFC1-5168-0DF3-26A2489C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III: Min Conflicts (Oh no!)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202F703-4328-6051-C554-9772BB8A865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05E7761-7115-CCB8-37B1-1E1A226068ED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4B4B13-CDBB-8C0A-2E0A-FAEAFA069826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5795F7E-D07A-D587-A371-F4AB89CBE5CA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E73A0B-BCBB-5725-5885-D8129E86F258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CDEDF09-8771-1B31-69F5-AFBF7C92C59C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C1D1B7-C198-BE34-E996-221EC1320EDF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5D748E9-24BC-6D69-CA8D-7FBE57BAE2A4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6DFDC6-B25B-C388-09FC-89EEAAF1FE42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6CA67B-67E9-FCC6-A418-B0FC7737CE3B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6CA67B-67E9-FCC6-A418-B0FC7737C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496EF6F-1BE2-85C2-ECB4-C4667174DEC3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FE5046-AC83-E375-ACE0-A00F7DAA1A9E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D14624-AC4F-388B-AF60-3F2174F4B086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AD1347-2902-80E7-CD1A-87D055DE3F70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4BFE4D-10CC-CA6B-BC86-3EDB15B8ACF9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01A121-CC5C-ADC2-D7AD-A72370D17F7B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76CD2B-FC54-5211-52D1-840901195255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D0AB45D-67D1-CA89-414A-6C12C25C86C2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75BA42-C967-6070-0BE7-3463C8DC6E88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454E5F-4FC1-5928-36F0-B9B0487654A5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</p:spTree>
    <p:extLst>
      <p:ext uri="{BB962C8B-B14F-4D97-AF65-F5344CB8AC3E}">
        <p14:creationId xmlns:p14="http://schemas.microsoft.com/office/powerpoint/2010/main" val="666807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B4DEA-663C-EDD3-07CE-9D607C3DC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546E-5452-35AF-0289-E1F10A3D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I GIVE UP!!!!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D0B222-4C5D-0C39-E039-C3E54E41C9E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61452A8A-828C-8DB8-8573-4EA54338EF4A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B16368-AD01-B1EB-86BC-EA53F362A87A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D368E2C-AEA7-E5F7-3E90-CE29A0C68C57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8EE073-6EEB-3316-2CCD-E788391BFFDD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A55AD0-C276-0442-049D-DA8A2F00B7D3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000C2E-5556-8D71-1CB4-5740C26678BF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F462C3-80BB-5F47-9DA0-820014467D17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2ABED3-7BB0-30A5-D912-77D293D0E237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8CD653-7C6F-AC8F-9596-060E44928F32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#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conflicts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8CD653-7C6F-AC8F-9596-060E44928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8156720" cy="523220"/>
              </a:xfrm>
              <a:prstGeom prst="rect">
                <a:avLst/>
              </a:prstGeom>
              <a:blipFill>
                <a:blip r:embed="rId3"/>
                <a:stretch>
                  <a:fillRect l="-1553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8783BD63-3F83-F97D-6D84-70C8E68B201D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82C112-843C-90C3-8738-C2C22DC0AEF9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0C4912-B464-BA14-9AED-614C6FA6459C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9B0FD-0B7F-416E-B882-20F6555C8C6D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78B5B-C984-CFE7-459B-8B86834834AA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4D9DC8-F333-3276-78DA-3CF81B50DBFF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6A5321-E875-E229-76AA-74C208D7521C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D4C214-920A-1FEA-495E-59B4F2C4CF3C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DD7295-D486-A396-D0BB-A002949EBB3C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19460B-1315-7CC8-97E1-5C4BDBAE7930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  <p:pic>
        <p:nvPicPr>
          <p:cNvPr id="13" name="Picture 12" descr="Child covering face">
            <a:extLst>
              <a:ext uri="{FF2B5EF4-FFF2-40B4-BE49-F238E27FC236}">
                <a16:creationId xmlns:a16="http://schemas.microsoft.com/office/drawing/2014/main" id="{D32E3420-C341-4CE4-0672-A04FA8310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327" y="563612"/>
            <a:ext cx="3928414" cy="261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253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E6689-0358-8D33-1250-3084362E4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6633D-6BE6-1DD7-B48D-E0867173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IV: Finish Time (Okay)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ADB592-84C7-3107-1E65-D4BB67B486E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40267FF-77A8-68A9-34C3-C66448E53510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endParaRPr lang="en-US" sz="3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2EF1FF-E6D8-9DEB-A32A-834D817F451C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B2DC88-6BA5-A499-FD39-05DB48AD9B3C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1B3679-105C-EAF4-2008-C99B76CA711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C66DBAD-4AB2-69D8-C1ED-BFED6C5839CE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5B6CB8-79A0-6C10-DFED-51655080F7C3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44CE2D-2CE4-538F-6605-7D4E7FA83CDA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4F4936-3E71-119F-B55F-911F2FA5F707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BF04D9-7EB1-9997-87A4-7C12C94AF477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BF04D9-7EB1-9997-87A4-7C12C94AF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blipFill>
                <a:blip r:embed="rId3"/>
                <a:stretch>
                  <a:fillRect l="-2625" t="-11905" r="-5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2814EA14-ECC4-5748-A6FC-2E431EE1B941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C8AEF0-36B4-A26D-145D-7899CC41FB76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AF7048-14FC-3B93-A4F7-D4B4E42FB994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D2623F-90FD-2383-8998-6B71E3A054EE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637527-82D7-D6D5-511E-D83112ECE173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0E07CB-EF60-2615-F6C0-547600B92F67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51DCF0-74AD-66AF-A443-23C00FA3CF7C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933D35-CFB2-DEA2-A256-38BAC6B85AEC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5E9C54-CA5C-22FB-C89C-BC8DEBE238D4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1DB908-6049-96FB-124E-C9077F52EC85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</p:spTree>
    <p:extLst>
      <p:ext uri="{BB962C8B-B14F-4D97-AF65-F5344CB8AC3E}">
        <p14:creationId xmlns:p14="http://schemas.microsoft.com/office/powerpoint/2010/main" val="30462485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64A50-2EFD-C795-E79C-2A6AE989E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0800F-C7F9-C7E9-28B1-7FB8A0EEA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Attempt IV: Finish Time (….)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96C532-1A3E-858E-B70B-C719E12756B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306A805-576E-558F-682F-5A1EDB9386E2}"/>
              </a:ext>
            </a:extLst>
          </p:cNvPr>
          <p:cNvSpPr txBox="1"/>
          <p:nvPr/>
        </p:nvSpPr>
        <p:spPr>
          <a:xfrm>
            <a:off x="618248" y="1610818"/>
            <a:ext cx="108056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	</a:t>
            </a:r>
          </a:p>
          <a:p>
            <a:r>
              <a:rPr lang="en-US" sz="3200" dirty="0"/>
              <a:t>Wait… does that actually work?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8EAC5-3495-B9F4-AA7E-C85C0B4E7036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FBB52C2-4B17-860B-48A8-35D2B300378E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E7CAD4B-CAD2-D692-D994-C31E14E1B07B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B26A9C-588F-7CA9-7545-A296EBAC2EA1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669CD9-A5C2-27EE-C539-D4B41C83B733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DE6B67-C030-F119-674C-E0A7B6169BD0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D7946B-8C00-D8C4-14DE-EBEC970EE9A4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B59DA7-4327-2701-3B0D-B1238F92D150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B59DA7-4327-2701-3B0D-B1238F92D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blipFill>
                <a:blip r:embed="rId3"/>
                <a:stretch>
                  <a:fillRect l="-2625" t="-11905" r="-5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AB270451-15EB-3517-256B-2A004EBE4968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E40A42-6DAE-346B-FBF6-E2F44FA3D1A5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95080C-68F6-275B-2675-42A00CD15BD9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023763-64EE-C97A-BB15-3FC4FC044C2B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D55BD1-5E16-FB2E-9966-18F109419397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4D628A-3378-1776-6341-E82EEB6CAA82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791C09-58F5-E192-DF66-D11F58E0531B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FD84F5-DFD2-FAFF-692A-A68F80ACE7B9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F3CEAC-8EE7-3D3A-C25A-3EF0901FDF6B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D422D65-F749-9404-8B9E-664F49312A0C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</p:spTree>
    <p:extLst>
      <p:ext uri="{BB962C8B-B14F-4D97-AF65-F5344CB8AC3E}">
        <p14:creationId xmlns:p14="http://schemas.microsoft.com/office/powerpoint/2010/main" val="4042373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E72A3-3A10-C2E7-CD72-1BE9BB1EE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B5E4-A557-CCD9-D288-259A4323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4E633B-11CD-47F5-C3F2-84C4AD2035D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610DEEF-70F6-9665-9FF1-703914AE92AA}"/>
              </a:ext>
            </a:extLst>
          </p:cNvPr>
          <p:cNvSpPr txBox="1"/>
          <p:nvPr/>
        </p:nvSpPr>
        <p:spPr>
          <a:xfrm>
            <a:off x="618248" y="1610818"/>
            <a:ext cx="108056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Proof Ideas: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Let A be the set returned by the algorithm and O be the optimal list.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Let i_1, \</a:t>
            </a:r>
            <a:r>
              <a:rPr lang="en-US" sz="3200" b="1" dirty="0" err="1"/>
              <a:t>ldots</a:t>
            </a:r>
            <a:r>
              <a:rPr lang="en-US" sz="3200" b="1" dirty="0"/>
              <a:t>, </a:t>
            </a:r>
            <a:r>
              <a:rPr lang="en-US" sz="3200" b="1" dirty="0" err="1"/>
              <a:t>i_k</a:t>
            </a:r>
            <a:r>
              <a:rPr lang="en-US" sz="3200" b="1" dirty="0"/>
              <a:t> be the tasks in A sorted by add time.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b="1" dirty="0"/>
              <a:t>Let j_1, \</a:t>
            </a:r>
            <a:r>
              <a:rPr lang="en-US" sz="3200" b="1" dirty="0" err="1"/>
              <a:t>ldots</a:t>
            </a:r>
            <a:r>
              <a:rPr lang="en-US" sz="3200" b="1" dirty="0"/>
              <a:t>, </a:t>
            </a:r>
            <a:r>
              <a:rPr lang="en-US" sz="3200" b="1" dirty="0" err="1"/>
              <a:t>j_m</a:t>
            </a:r>
            <a:r>
              <a:rPr lang="en-US" sz="3200" b="1" dirty="0"/>
              <a:t> be the tasks in O sorted by finish time.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76238C-D0BB-DA0F-AC54-58F588130FA9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A38D48-DC3E-ACE0-BB6A-E4995AA7BF2B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9A95CB5-07E0-CFAD-76BD-FCF93D8F2E7B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ACE559D-10BB-45C1-ECD5-1A68811DFF53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A65D35-1656-2310-B661-0AD5A6D8491E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97A70F-D4E0-08CF-2072-934CCCEDBD2E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9A1B82-694D-2886-A672-6E51A10E4DC6}"/>
              </a:ext>
            </a:extLst>
          </p:cNvPr>
          <p:cNvSpPr/>
          <p:nvPr/>
        </p:nvSpPr>
        <p:spPr>
          <a:xfrm>
            <a:off x="1375601" y="5259004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CSE 331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10CE27-4F61-6167-3631-93702D98BFA3}"/>
                  </a:ext>
                </a:extLst>
              </p:cNvPr>
              <p:cNvSpPr txBox="1"/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</a:rPr>
                  <a:t>For each interval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 = 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f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A10CE27-4F61-6167-3631-93702D98B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155" y="5973006"/>
                <a:ext cx="4814460" cy="523220"/>
              </a:xfrm>
              <a:prstGeom prst="rect">
                <a:avLst/>
              </a:prstGeom>
              <a:blipFill>
                <a:blip r:embed="rId3"/>
                <a:stretch>
                  <a:fillRect l="-2625" t="-11905" r="-52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45F43074-69EB-367F-2F5E-12610FDFF229}"/>
              </a:ext>
            </a:extLst>
          </p:cNvPr>
          <p:cNvSpPr/>
          <p:nvPr/>
        </p:nvSpPr>
        <p:spPr>
          <a:xfrm>
            <a:off x="7901069" y="4734898"/>
            <a:ext cx="993870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ART 322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C180FA-5A66-8543-DB6C-094D6E32950B}"/>
              </a:ext>
            </a:extLst>
          </p:cNvPr>
          <p:cNvSpPr/>
          <p:nvPr/>
        </p:nvSpPr>
        <p:spPr>
          <a:xfrm>
            <a:off x="9581603" y="3672287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 189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BB14AF-6D4B-7FC9-93BB-9830F5E9C689}"/>
              </a:ext>
            </a:extLst>
          </p:cNvPr>
          <p:cNvSpPr/>
          <p:nvPr/>
        </p:nvSpPr>
        <p:spPr>
          <a:xfrm>
            <a:off x="5561027" y="5247853"/>
            <a:ext cx="2743015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EE 312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F9D031-DC8D-FDCE-6AD4-2D76173BF00E}"/>
              </a:ext>
            </a:extLst>
          </p:cNvPr>
          <p:cNvSpPr/>
          <p:nvPr/>
        </p:nvSpPr>
        <p:spPr>
          <a:xfrm>
            <a:off x="8501233" y="5247182"/>
            <a:ext cx="1605806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MATH 610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876BD3-395F-0F8F-DBD4-EDA7380A05D5}"/>
              </a:ext>
            </a:extLst>
          </p:cNvPr>
          <p:cNvSpPr/>
          <p:nvPr/>
        </p:nvSpPr>
        <p:spPr>
          <a:xfrm>
            <a:off x="3378819" y="4734898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 101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E41844-C168-45DA-E5D1-B568F945F75B}"/>
              </a:ext>
            </a:extLst>
          </p:cNvPr>
          <p:cNvSpPr/>
          <p:nvPr/>
        </p:nvSpPr>
        <p:spPr>
          <a:xfrm>
            <a:off x="10242463" y="5247182"/>
            <a:ext cx="1353930" cy="42374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 810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85DCF0-70F3-7908-5F3F-C1AAD3E53795}"/>
              </a:ext>
            </a:extLst>
          </p:cNvPr>
          <p:cNvSpPr/>
          <p:nvPr/>
        </p:nvSpPr>
        <p:spPr>
          <a:xfrm>
            <a:off x="9610104" y="4734898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 405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4570E6-754D-5721-351B-52CEF447C94E}"/>
              </a:ext>
            </a:extLst>
          </p:cNvPr>
          <p:cNvSpPr/>
          <p:nvPr/>
        </p:nvSpPr>
        <p:spPr>
          <a:xfrm>
            <a:off x="3378818" y="4169965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HIST 345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83610FD-98EA-9393-6995-1591245F4540}"/>
              </a:ext>
            </a:extLst>
          </p:cNvPr>
          <p:cNvSpPr/>
          <p:nvPr/>
        </p:nvSpPr>
        <p:spPr>
          <a:xfrm>
            <a:off x="9593430" y="4196393"/>
            <a:ext cx="1298066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 311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C71AF0-245D-C460-3EFB-97358B8C00CF}"/>
              </a:ext>
            </a:extLst>
          </p:cNvPr>
          <p:cNvSpPr/>
          <p:nvPr/>
        </p:nvSpPr>
        <p:spPr>
          <a:xfrm>
            <a:off x="3378818" y="3625446"/>
            <a:ext cx="2509019" cy="42374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JPN 203</a:t>
            </a:r>
          </a:p>
        </p:txBody>
      </p:sp>
    </p:spTree>
    <p:extLst>
      <p:ext uri="{BB962C8B-B14F-4D97-AF65-F5344CB8AC3E}">
        <p14:creationId xmlns:p14="http://schemas.microsoft.com/office/powerpoint/2010/main" val="20055079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D9D80-C6E8-A38B-57E9-1BF657197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6C27E-4F83-535C-4869-96A73C544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299F94-F204-E481-D4BF-6485E35F0BF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410C5BF-2D6F-88F9-E76B-C3D721A68593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2739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/>
                  <a:t> be the tasks returned by algorithm (sorted by finish/add time).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be the tasks in optimal solution (sorted by finish time)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We want to show k = m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410C5BF-2D6F-88F9-E76B-C3D721A68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2739211"/>
              </a:xfrm>
              <a:prstGeom prst="rect">
                <a:avLst/>
              </a:prstGeom>
              <a:blipFill>
                <a:blip r:embed="rId3"/>
                <a:stretch>
                  <a:fillRect l="-1408" t="-2765" b="-5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8504326-E2FC-708A-BB2F-D5E914C94280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B81D541-2E91-170A-ADAF-18DF5E19065F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12A6368-F8C6-D468-BF4C-BAC54CC560FA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1EBE69-3B26-2C8F-B92A-7C9192923FD9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86F910-0F8C-639A-17FD-EAFFD21F3884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38630D-1974-098B-2FEE-F24649E863A1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8F4B50-FF01-D2D7-1714-DC94E0BAF2DC}"/>
                  </a:ext>
                </a:extLst>
              </p:cNvPr>
              <p:cNvSpPr txBox="1"/>
              <p:nvPr/>
            </p:nvSpPr>
            <p:spPr>
              <a:xfrm>
                <a:off x="710932" y="4628809"/>
                <a:ext cx="80025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Q</a:t>
                </a:r>
                <a:r>
                  <a:rPr lang="en-US" sz="2800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What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can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say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about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first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job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each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list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? 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8F4B50-FF01-D2D7-1714-DC94E0BAF2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32" y="4628809"/>
                <a:ext cx="8002512" cy="523220"/>
              </a:xfrm>
              <a:prstGeom prst="rect">
                <a:avLst/>
              </a:prstGeom>
              <a:blipFill>
                <a:blip r:embed="rId4"/>
                <a:stretch>
                  <a:fillRect l="-1587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338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22B3C-A5B8-D12F-4CE0-A4B23DE62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4D9A-0DD9-3B22-8D0F-35BB935D0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Strong Connectivity Algorithm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D477F6-6416-A08E-E44F-02FB88592F7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7DF75CF-796F-0B31-C334-D28058C5E6B9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73A2DB-DED8-2732-FBE0-314787E31AE5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Input: </a:t>
                </a:r>
                <a:r>
                  <a:rPr lang="en-US" sz="3200" dirty="0"/>
                  <a:t>Directed graph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endParaRPr lang="en-US" sz="3200" b="0" dirty="0"/>
              </a:p>
              <a:p>
                <a:r>
                  <a:rPr lang="en-US" sz="3200" b="1" dirty="0"/>
                  <a:t>Output: </a:t>
                </a:r>
                <a:r>
                  <a:rPr lang="en-US" sz="3200" dirty="0"/>
                  <a:t>True if strongly connected and False otherwise.</a:t>
                </a:r>
                <a:endParaRPr lang="en-US" sz="3200" b="0" dirty="0"/>
              </a:p>
              <a:p>
                <a:endParaRPr lang="en-US" sz="3200" dirty="0"/>
              </a:p>
              <a:p>
                <a:r>
                  <a:rPr lang="en-US" sz="3200" b="1" dirty="0"/>
                  <a:t>Proof Idea: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Pick a vertex s in V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Use BFS to find all vertices I can reach from 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Use BFS on “Reversed Graph” to find all vertices that can reach s.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dirty="0"/>
                  <a:t>If both sets are equal return true and otherwise return false.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073A2DB-DED8-2732-FBE0-314787E31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5016758"/>
              </a:xfrm>
              <a:prstGeom prst="rect">
                <a:avLst/>
              </a:prstGeom>
              <a:blipFill>
                <a:blip r:embed="rId3"/>
                <a:stretch>
                  <a:fillRect l="-1408" t="-1515"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4815E52-164C-8805-8AEF-88FECE87E442}"/>
              </a:ext>
            </a:extLst>
          </p:cNvPr>
          <p:cNvSpPr txBox="1"/>
          <p:nvPr/>
        </p:nvSpPr>
        <p:spPr>
          <a:xfrm>
            <a:off x="3870379" y="5062516"/>
            <a:ext cx="6598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For each edge (</a:t>
            </a:r>
            <a:r>
              <a:rPr lang="en-US" sz="2800" dirty="0" err="1">
                <a:solidFill>
                  <a:srgbClr val="C00000"/>
                </a:solidFill>
              </a:rPr>
              <a:t>u,v</a:t>
            </a:r>
            <a:r>
              <a:rPr lang="en-US" sz="2800" dirty="0">
                <a:solidFill>
                  <a:srgbClr val="C00000"/>
                </a:solidFill>
              </a:rPr>
              <a:t>) replace with edge (</a:t>
            </a:r>
            <a:r>
              <a:rPr lang="en-US" sz="2800" dirty="0" err="1">
                <a:solidFill>
                  <a:srgbClr val="C00000"/>
                </a:solidFill>
              </a:rPr>
              <a:t>v,u</a:t>
            </a:r>
            <a:r>
              <a:rPr lang="en-US" sz="28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4040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8C65A-67A2-3C06-FDAD-C1C191893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E6BB2-7BB2-C09C-D390-F802D9699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900102-8E0A-8D2A-A219-E357A248791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C7A50E-EFA5-EB27-D8D1-D97E48505040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2800" dirty="0"/>
                  <a:t> be the tasks returned by algorithm (sorted by finish/add time).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…,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be the tasks in optimal solution (sorted by finish time)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8C7A50E-EFA5-EB27-D8D1-D97E48505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2308324"/>
              </a:xfrm>
              <a:prstGeom prst="rect">
                <a:avLst/>
              </a:prstGeom>
              <a:blipFill>
                <a:blip r:embed="rId3"/>
                <a:stretch>
                  <a:fillRect l="-1408" t="-3279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3EC191-84CA-C118-BDE5-402548799781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3373E4-33B7-BDC6-2DA6-6710A1A50236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113E105-251A-9123-AE61-81E0253B2FBF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73FE5D-CB15-194A-90B6-77245C452303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1FB847-70AF-44E2-42E3-C20F056CB592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8200F2-374D-F434-DC80-C5CB511C6052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39092EE-8964-8B16-38AB-E1116C706845}"/>
                  </a:ext>
                </a:extLst>
              </p:cNvPr>
              <p:cNvSpPr/>
              <p:nvPr/>
            </p:nvSpPr>
            <p:spPr>
              <a:xfrm>
                <a:off x="1171319" y="4931470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39092EE-8964-8B16-38AB-E1116C7068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319" y="4931470"/>
                <a:ext cx="2509019" cy="423746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E973E10-DCA7-27EF-E97C-1F35FCBC9634}"/>
                  </a:ext>
                </a:extLst>
              </p:cNvPr>
              <p:cNvSpPr/>
              <p:nvPr/>
            </p:nvSpPr>
            <p:spPr>
              <a:xfrm>
                <a:off x="1171320" y="4386951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E973E10-DCA7-27EF-E97C-1F35FCBC96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320" y="4386951"/>
                <a:ext cx="1621200" cy="423746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680C98-0429-F240-B030-CCB75D75B29F}"/>
                  </a:ext>
                </a:extLst>
              </p:cNvPr>
              <p:cNvSpPr txBox="1"/>
              <p:nvPr/>
            </p:nvSpPr>
            <p:spPr>
              <a:xfrm>
                <a:off x="4150256" y="4594536"/>
                <a:ext cx="4477123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Observation</a:t>
                </a:r>
                <a:r>
                  <a:rPr lang="en-US" sz="2800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0" dirty="0"/>
              </a:p>
              <a:p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9680C98-0429-F240-B030-CCB75D75B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256" y="4594536"/>
                <a:ext cx="4477123" cy="954107"/>
              </a:xfrm>
              <a:prstGeom prst="rect">
                <a:avLst/>
              </a:prstGeom>
              <a:blipFill>
                <a:blip r:embed="rId6"/>
                <a:stretch>
                  <a:fillRect l="-2825" t="-6579" r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1412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D7EE7-2FA3-A2A5-3008-0947DC478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31951-C3A2-55EA-78CD-94482098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8B57D0-B4D3-6A28-B403-156999DA95B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9BC8C79-4107-14CA-E560-7B0C48462E28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1915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 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 for some p.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That is, assume the </a:t>
                </a:r>
                <a:r>
                  <a:rPr lang="en-US" sz="2800" dirty="0" err="1"/>
                  <a:t>pth</a:t>
                </a:r>
                <a:r>
                  <a:rPr lang="en-US" sz="2800" dirty="0"/>
                  <a:t> in the algorithms list ends before the </a:t>
                </a:r>
                <a:r>
                  <a:rPr lang="en-US" sz="2800" dirty="0" err="1"/>
                  <a:t>pth</a:t>
                </a:r>
                <a:r>
                  <a:rPr lang="en-US" sz="2800" dirty="0"/>
                  <a:t> job in the optimal list.</a:t>
                </a:r>
                <a:endParaRPr lang="en-US" sz="2800" b="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9BC8C79-4107-14CA-E560-7B0C48462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1915781"/>
              </a:xfrm>
              <a:prstGeom prst="rect">
                <a:avLst/>
              </a:prstGeom>
              <a:blipFill>
                <a:blip r:embed="rId3"/>
                <a:stretch>
                  <a:fillRect l="-1408" t="-3947" r="-105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09EEFE-15C3-6CA0-1676-213FE76A104E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62110CC-1F54-BF21-2CEA-2689AAEA2FE1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D0F394A-240E-FB0F-338B-2356F02BF971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F8C966B-A60C-2924-81AA-B91EB43DEEA7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DE817F-82F6-BDD3-6BD1-052DCD534FE4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F163BE-CB67-542A-087E-F0AFAC2CFF56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64C98E-807C-6F32-2225-F436BAAD2BEF}"/>
                  </a:ext>
                </a:extLst>
              </p:cNvPr>
              <p:cNvSpPr/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A64C98E-807C-6F32-2225-F436BAAD2B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E17D0A-8456-1A45-4C30-315818A6C4A2}"/>
                  </a:ext>
                </a:extLst>
              </p:cNvPr>
              <p:cNvSpPr/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DE17D0A-8456-1A45-4C30-315818A6C4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B398AB-FE21-A283-91CE-70723EBE6D96}"/>
                  </a:ext>
                </a:extLst>
              </p:cNvPr>
              <p:cNvSpPr txBox="1"/>
              <p:nvPr/>
            </p:nvSpPr>
            <p:spPr>
              <a:xfrm>
                <a:off x="710932" y="3648796"/>
                <a:ext cx="81593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Q</a:t>
                </a:r>
                <a:r>
                  <a:rPr lang="en-US" sz="2800" dirty="0">
                    <a:solidFill>
                      <a:srgbClr val="C00000"/>
                    </a:solidFill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What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can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we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say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about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+1 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job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each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1" smtClean="0">
                        <a:latin typeface="Cambria Math" panose="02040503050406030204" pitchFamily="18" charset="0"/>
                      </a:rPr>
                      <m:t>list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? 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5B398AB-FE21-A283-91CE-70723EBE6D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32" y="3648796"/>
                <a:ext cx="8159350" cy="523220"/>
              </a:xfrm>
              <a:prstGeom prst="rect">
                <a:avLst/>
              </a:prstGeom>
              <a:blipFill>
                <a:blip r:embed="rId6"/>
                <a:stretch>
                  <a:fillRect l="-1555" t="-11905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6179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A6DCB-43A1-02D2-60A3-6898F67DD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0F75-DF4E-363A-C2FE-FCEBA6E0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4255AB-6B1E-43DF-6C68-0D6551BFB7FC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881B3C7-B35F-1CA3-C04F-EA280A9A1E92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1915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 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p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 for some p.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That is, assume the </a:t>
                </a:r>
                <a:r>
                  <a:rPr lang="en-US" sz="2800" dirty="0" err="1"/>
                  <a:t>pth</a:t>
                </a:r>
                <a:r>
                  <a:rPr lang="en-US" sz="2800" dirty="0"/>
                  <a:t> in the algorithms list ends before the </a:t>
                </a:r>
                <a:r>
                  <a:rPr lang="en-US" sz="2800" dirty="0" err="1"/>
                  <a:t>pth</a:t>
                </a:r>
                <a:r>
                  <a:rPr lang="en-US" sz="2800" dirty="0"/>
                  <a:t> job in the optimal list.</a:t>
                </a:r>
                <a:endParaRPr lang="en-US" sz="2800" b="0" dirty="0"/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881B3C7-B35F-1CA3-C04F-EA280A9A1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1915781"/>
              </a:xfrm>
              <a:prstGeom prst="rect">
                <a:avLst/>
              </a:prstGeom>
              <a:blipFill>
                <a:blip r:embed="rId3"/>
                <a:stretch>
                  <a:fillRect l="-1408" t="-3947" r="-105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BE3A1A-D450-80F8-6699-03E251B07D78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12BD35D-E236-2227-23C6-792FA345C894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17FB85-6CB6-4DE4-1345-E1A4D2CFED85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557BC4A-82A1-8B8C-B3C6-C86B63FFEF05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B10E9E-821A-46BB-1EDC-57E7F5D18657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960CA6-05D6-8F91-3828-81901BC68593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108DFC7-602D-FE28-7E18-84073084DDC8}"/>
                  </a:ext>
                </a:extLst>
              </p:cNvPr>
              <p:cNvSpPr/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108DFC7-602D-FE28-7E18-84073084D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48674D-2366-B3B8-C765-2633316FF1A9}"/>
                  </a:ext>
                </a:extLst>
              </p:cNvPr>
              <p:cNvSpPr/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48674D-2366-B3B8-C765-2633316FF1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58565C-1F6A-6476-F9FC-929339626BEC}"/>
                  </a:ext>
                </a:extLst>
              </p:cNvPr>
              <p:cNvSpPr txBox="1"/>
              <p:nvPr/>
            </p:nvSpPr>
            <p:spPr>
              <a:xfrm>
                <a:off x="710932" y="3648796"/>
                <a:ext cx="8101577" cy="561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Observation</a:t>
                </a:r>
                <a:r>
                  <a:rPr lang="en-US" sz="2800" dirty="0">
                    <a:solidFill>
                      <a:srgbClr val="C00000"/>
                    </a:solidFill>
                  </a:rPr>
                  <a:t>: </a:t>
                </a:r>
                <a:r>
                  <a:rPr lang="en-US" sz="2800" dirty="0">
                    <a:solidFill>
                      <a:schemeClr val="tx1"/>
                    </a:solidFill>
                  </a:rPr>
                  <a:t>The algorithm could have added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!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458565C-1F6A-6476-F9FC-929339626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32" y="3648796"/>
                <a:ext cx="8101577" cy="561564"/>
              </a:xfrm>
              <a:prstGeom prst="rect">
                <a:avLst/>
              </a:prstGeom>
              <a:blipFill>
                <a:blip r:embed="rId6"/>
                <a:stretch>
                  <a:fillRect l="-1565" t="-8889" r="-469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9833609-292C-6432-34C9-5060775A1F2D}"/>
                  </a:ext>
                </a:extLst>
              </p:cNvPr>
              <p:cNvSpPr/>
              <p:nvPr/>
            </p:nvSpPr>
            <p:spPr>
              <a:xfrm>
                <a:off x="5794725" y="4335482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9833609-292C-6432-34C9-5060775A1F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725" y="4335482"/>
                <a:ext cx="1621200" cy="423746"/>
              </a:xfrm>
              <a:prstGeom prst="rect">
                <a:avLst/>
              </a:prstGeom>
              <a:blipFill>
                <a:blip r:embed="rId7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3F5A706-CDE2-4061-02CB-8A34BAEAB200}"/>
                  </a:ext>
                </a:extLst>
              </p:cNvPr>
              <p:cNvSpPr/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3F5A706-CDE2-4061-02CB-8A34BAEAB2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DD040A-F856-19F1-9559-916AE21BAC41}"/>
              </a:ext>
            </a:extLst>
          </p:cNvPr>
          <p:cNvCxnSpPr>
            <a:cxnSpLocks/>
          </p:cNvCxnSpPr>
          <p:nvPr/>
        </p:nvCxnSpPr>
        <p:spPr>
          <a:xfrm>
            <a:off x="5219986" y="4367938"/>
            <a:ext cx="0" cy="1733902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2059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DC2A5-71C1-603D-F6DE-618864230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45D1E-DCE9-9343-EAAE-29EF694AB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684C9D-DD07-50EA-2C3D-86376D42651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ECAC8BD-ED8E-A038-4B33-9C39747AB71C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 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 and m &gt; k.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ECAC8BD-ED8E-A038-4B33-9C39747AB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1015663"/>
              </a:xfrm>
              <a:prstGeom prst="rect">
                <a:avLst/>
              </a:prstGeom>
              <a:blipFill>
                <a:blip r:embed="rId3"/>
                <a:stretch>
                  <a:fillRect l="-1408" t="-7407" b="-16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B07510-D515-8340-A371-469C1B922B30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D04D207-5F95-4D6E-8772-EE812D91E778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00A8E7-B272-1A8F-3565-385CA3606007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6C7C437-7930-2E27-68C2-A9626A4F6A94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3C238D-75F2-C633-FC17-8B63A467C53D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DAE658-7CFE-C4BA-6F32-B65DD998AE04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18E2DF-5144-3B0D-D1C1-2A187BA13233}"/>
                  </a:ext>
                </a:extLst>
              </p:cNvPr>
              <p:cNvSpPr/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18E2DF-5144-3B0D-D1C1-2A187BA132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5BBF0ED-24A4-662B-E6B3-989571A6F682}"/>
                  </a:ext>
                </a:extLst>
              </p:cNvPr>
              <p:cNvSpPr/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5BBF0ED-24A4-662B-E6B3-989571A6F6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0D17E7E-679D-D243-1FE3-E24BEDEA178E}"/>
              </a:ext>
            </a:extLst>
          </p:cNvPr>
          <p:cNvSpPr txBox="1"/>
          <p:nvPr/>
        </p:nvSpPr>
        <p:spPr>
          <a:xfrm>
            <a:off x="710932" y="3648796"/>
            <a:ext cx="4101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Q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  <a:r>
              <a:rPr lang="en-US" sz="2800" dirty="0">
                <a:solidFill>
                  <a:schemeClr val="tx1"/>
                </a:solidFill>
              </a:rPr>
              <a:t>Why is this a problem?</a:t>
            </a:r>
            <a:endParaRPr lang="en-US" sz="28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A2EEB0-3C6B-57FE-E4BC-D1E3E49A2174}"/>
                  </a:ext>
                </a:extLst>
              </p:cNvPr>
              <p:cNvSpPr/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FA2EEB0-3C6B-57FE-E4BC-D1E3E49A21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ECA712-4538-21AC-F779-4DB340CCDDE3}"/>
              </a:ext>
            </a:extLst>
          </p:cNvPr>
          <p:cNvCxnSpPr>
            <a:cxnSpLocks/>
          </p:cNvCxnSpPr>
          <p:nvPr/>
        </p:nvCxnSpPr>
        <p:spPr>
          <a:xfrm>
            <a:off x="5219986" y="4367938"/>
            <a:ext cx="0" cy="1733902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4622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4ABC8-5BFC-7D3F-511E-B7B47C4F3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0D28A-856A-169F-0684-6FC1C04B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Claim: The Finish First Algorithm is Optimal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C86ABA-3FBB-4F94-392A-A56E8064F659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1E9EB58-B44F-6A33-2BEF-11AD9E88E6D6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Proof Ideas: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Assume 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 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k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0" dirty="0"/>
                  <a:t> and m &gt; k.</a:t>
                </a: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1E9EB58-B44F-6A33-2BEF-11AD9E88E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1015663"/>
              </a:xfrm>
              <a:prstGeom prst="rect">
                <a:avLst/>
              </a:prstGeom>
              <a:blipFill>
                <a:blip r:embed="rId3"/>
                <a:stretch>
                  <a:fillRect l="-1408" t="-7407" b="-16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678D18-5111-FBB9-9D7E-587F42520018}"/>
              </a:ext>
            </a:extLst>
          </p:cNvPr>
          <p:cNvCxnSpPr>
            <a:cxnSpLocks/>
          </p:cNvCxnSpPr>
          <p:nvPr/>
        </p:nvCxnSpPr>
        <p:spPr>
          <a:xfrm>
            <a:off x="929367" y="5900447"/>
            <a:ext cx="10918902" cy="0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074F6D-6EFB-5A69-9EAE-D3D3A4B05240}"/>
              </a:ext>
            </a:extLst>
          </p:cNvPr>
          <p:cNvCxnSpPr/>
          <p:nvPr/>
        </p:nvCxnSpPr>
        <p:spPr>
          <a:xfrm>
            <a:off x="1043267" y="5633023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E6A413-D7BA-6226-3B14-EF4ED91B2884}"/>
              </a:ext>
            </a:extLst>
          </p:cNvPr>
          <p:cNvCxnSpPr/>
          <p:nvPr/>
        </p:nvCxnSpPr>
        <p:spPr>
          <a:xfrm>
            <a:off x="11723749" y="5621667"/>
            <a:ext cx="0" cy="59101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3518E21-2C4C-AFBA-3F85-F229C966A35C}"/>
              </a:ext>
            </a:extLst>
          </p:cNvPr>
          <p:cNvSpPr txBox="1"/>
          <p:nvPr/>
        </p:nvSpPr>
        <p:spPr>
          <a:xfrm>
            <a:off x="710932" y="6224037"/>
            <a:ext cx="6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4ED687-7AA8-5D1D-3C76-16332FA1A14D}"/>
              </a:ext>
            </a:extLst>
          </p:cNvPr>
          <p:cNvSpPr txBox="1"/>
          <p:nvPr/>
        </p:nvSpPr>
        <p:spPr>
          <a:xfrm>
            <a:off x="11439055" y="622403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D8001E-06D0-3F6D-6ED2-F6201951DC8C}"/>
              </a:ext>
            </a:extLst>
          </p:cNvPr>
          <p:cNvSpPr txBox="1"/>
          <p:nvPr/>
        </p:nvSpPr>
        <p:spPr>
          <a:xfrm>
            <a:off x="187357" y="573250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7FE2F1-93B1-F4AA-ECA0-F63F59FD1E0E}"/>
                  </a:ext>
                </a:extLst>
              </p:cNvPr>
              <p:cNvSpPr/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7FE2F1-93B1-F4AA-ECA0-F63F59FD1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967" y="4922695"/>
                <a:ext cx="2509019" cy="423746"/>
              </a:xfrm>
              <a:prstGeom prst="rect">
                <a:avLst/>
              </a:prstGeom>
              <a:blipFill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8FC0F61-E1A5-AD9B-0147-84810CB59A5E}"/>
                  </a:ext>
                </a:extLst>
              </p:cNvPr>
              <p:cNvSpPr/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8FC0F61-E1A5-AD9B-0147-84810CB59A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877" y="4367938"/>
                <a:ext cx="1621200" cy="423746"/>
              </a:xfrm>
              <a:prstGeom prst="rect">
                <a:avLst/>
              </a:prstGeom>
              <a:blipFill>
                <a:blip r:embed="rId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200679-7556-DCC5-71A0-59C77B2AAE9E}"/>
                  </a:ext>
                </a:extLst>
              </p:cNvPr>
              <p:cNvSpPr/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j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9200679-7556-DCC5-71A0-59C77B2AAE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210" y="4906091"/>
                <a:ext cx="2509019" cy="423746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41A2E-1570-EF99-3ECE-5D499CDBDDD6}"/>
              </a:ext>
            </a:extLst>
          </p:cNvPr>
          <p:cNvCxnSpPr>
            <a:cxnSpLocks/>
          </p:cNvCxnSpPr>
          <p:nvPr/>
        </p:nvCxnSpPr>
        <p:spPr>
          <a:xfrm>
            <a:off x="5219986" y="4367938"/>
            <a:ext cx="0" cy="1733902"/>
          </a:xfrm>
          <a:prstGeom prst="line">
            <a:avLst/>
          </a:prstGeom>
          <a:ln w="38100">
            <a:prstDash val="sys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1802FD-C0FC-5E9E-3C09-732CEEC28A46}"/>
                  </a:ext>
                </a:extLst>
              </p:cNvPr>
              <p:cNvSpPr txBox="1"/>
              <p:nvPr/>
            </p:nvSpPr>
            <p:spPr>
              <a:xfrm>
                <a:off x="710932" y="3617930"/>
                <a:ext cx="80919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</a:rPr>
                  <a:t>Observation</a:t>
                </a:r>
                <a:r>
                  <a:rPr lang="en-US" sz="2800" dirty="0">
                    <a:solidFill>
                      <a:srgbClr val="C00000"/>
                    </a:solidFill>
                  </a:rPr>
                  <a:t>: </a:t>
                </a:r>
                <a:r>
                  <a:rPr lang="en-US" sz="2800" dirty="0">
                    <a:solidFill>
                      <a:schemeClr val="tx1"/>
                    </a:solidFill>
                  </a:rPr>
                  <a:t>The algorithm could have added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j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k</m:t>
                        </m:r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C00000"/>
                    </a:solidFill>
                  </a:rPr>
                  <a:t>!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21802FD-C0FC-5E9E-3C09-732CEEC28A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32" y="3617930"/>
                <a:ext cx="8091959" cy="523220"/>
              </a:xfrm>
              <a:prstGeom prst="rect">
                <a:avLst/>
              </a:prstGeom>
              <a:blipFill>
                <a:blip r:embed="rId7"/>
                <a:stretch>
                  <a:fillRect l="-1567" t="-11905" r="-47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318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52F72-E479-D129-DD71-CF2A6BBD6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AAFE9140-43A0-3EBA-9B3F-4EE62B9BAF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7"/>
          <a:stretch>
            <a:fillRect/>
          </a:stretch>
        </p:blipFill>
        <p:spPr>
          <a:xfrm>
            <a:off x="1384427" y="4090086"/>
            <a:ext cx="9629167" cy="2699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949011-7283-E6D3-D5D8-B06B722E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Directed Acyclic Graphs (DAGs)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268471-79AC-3239-18CD-ED8BD4704C8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7A2CE22-710A-8DB9-B079-48895B52F794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09709B-39DD-A9D3-0D45-6C97ED73B9D6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Definition: </a:t>
                </a:r>
                <a:r>
                  <a:rPr lang="en-US" sz="3200" dirty="0"/>
                  <a:t>A directed graph is a DAG if it has no directed cycles.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3200" b="1" dirty="0"/>
                  <a:t>Definition: </a:t>
                </a:r>
                <a:r>
                  <a:rPr lang="en-US" sz="3200" dirty="0"/>
                  <a:t>A topological ordering of a directed graph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is an ordering of its nodes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 so that for every edge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, we have </a:t>
                </a:r>
                <a:r>
                  <a:rPr lang="en-US" sz="3200" dirty="0" err="1"/>
                  <a:t>i</a:t>
                </a:r>
                <a:r>
                  <a:rPr lang="en-US" sz="3200" dirty="0"/>
                  <a:t> &lt; j.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09709B-39DD-A9D3-0D45-6C97ED73B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blipFill>
                <a:blip r:embed="rId4"/>
                <a:stretch>
                  <a:fillRect l="-1291" t="-2913" r="-1761" b="-5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8974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A5E52-A52D-ACB5-7C58-01A7D0A8D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&#10;&#10;AI-generated content may be incorrect.">
            <a:extLst>
              <a:ext uri="{FF2B5EF4-FFF2-40B4-BE49-F238E27FC236}">
                <a16:creationId xmlns:a16="http://schemas.microsoft.com/office/drawing/2014/main" id="{8A1E16CB-114E-11C9-FF62-0DC3F2DF8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7"/>
          <a:stretch>
            <a:fillRect/>
          </a:stretch>
        </p:blipFill>
        <p:spPr>
          <a:xfrm>
            <a:off x="1384427" y="4090086"/>
            <a:ext cx="9629167" cy="26996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AF4606-6E26-268F-05C3-568C5FCFF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0" y="361774"/>
            <a:ext cx="11618862" cy="1325563"/>
          </a:xfrm>
        </p:spPr>
        <p:txBody>
          <a:bodyPr/>
          <a:lstStyle/>
          <a:p>
            <a:r>
              <a:rPr lang="en-US" dirty="0"/>
              <a:t>Directed Acyclic Graphs (DAGs)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E4DDDB9-C508-5E80-8B29-7911C5F1B6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595605" y="1511559"/>
            <a:ext cx="11000791" cy="0"/>
          </a:xfrm>
          <a:prstGeom prst="line">
            <a:avLst/>
          </a:prstGeom>
          <a:ln w="76200">
            <a:solidFill>
              <a:srgbClr val="005B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7729CE8-A426-B450-7793-EDD94D03465C}"/>
              </a:ext>
            </a:extLst>
          </p:cNvPr>
          <p:cNvSpPr txBox="1"/>
          <p:nvPr/>
        </p:nvSpPr>
        <p:spPr>
          <a:xfrm>
            <a:off x="618248" y="1610818"/>
            <a:ext cx="10805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615A0A-0D0B-BB39-A926-D7462FC01686}"/>
                  </a:ext>
                </a:extLst>
              </p:cNvPr>
              <p:cNvSpPr txBox="1"/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A directed graph is a DAG if it has no directed cycles. </a:t>
                </a:r>
              </a:p>
              <a:p>
                <a:r>
                  <a:rPr lang="en-US" sz="3200" b="1" dirty="0"/>
                  <a:t>Definition: </a:t>
                </a:r>
                <a:r>
                  <a:rPr lang="en-US" sz="3200" dirty="0"/>
                  <a:t>A topological ordering of a directed graph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 = (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 is an ordering of its nodes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 so that for every edge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32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3200" i="1" dirty="0" err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, we have </a:t>
                </a:r>
                <a:r>
                  <a:rPr lang="en-US" sz="3200" dirty="0" err="1"/>
                  <a:t>i</a:t>
                </a:r>
                <a:r>
                  <a:rPr lang="en-US" sz="3200" dirty="0"/>
                  <a:t> &lt; j.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615A0A-0D0B-BB39-A926-D7462FC01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8" y="1610818"/>
                <a:ext cx="10805696" cy="2594108"/>
              </a:xfrm>
              <a:prstGeom prst="rect">
                <a:avLst/>
              </a:prstGeom>
              <a:blipFill>
                <a:blip r:embed="rId4"/>
                <a:stretch>
                  <a:fillRect l="-1408" t="-2913" b="-5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B62D156A-8902-7CF9-320D-E9326A2B539A}"/>
              </a:ext>
            </a:extLst>
          </p:cNvPr>
          <p:cNvSpPr txBox="1"/>
          <p:nvPr/>
        </p:nvSpPr>
        <p:spPr>
          <a:xfrm>
            <a:off x="6620587" y="6099419"/>
            <a:ext cx="4598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All edges are going “forward”</a:t>
            </a:r>
          </a:p>
        </p:txBody>
      </p:sp>
    </p:spTree>
    <p:extLst>
      <p:ext uri="{BB962C8B-B14F-4D97-AF65-F5344CB8AC3E}">
        <p14:creationId xmlns:p14="http://schemas.microsoft.com/office/powerpoint/2010/main" val="2300505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4243</Words>
  <Application>Microsoft Macintosh PowerPoint</Application>
  <PresentationFormat>Widescreen</PresentationFormat>
  <Paragraphs>847</Paragraphs>
  <Slides>74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ACADEMY ENGRAVED LET PLAIN:1.0</vt:lpstr>
      <vt:lpstr>Aptos</vt:lpstr>
      <vt:lpstr>Aptos Display</vt:lpstr>
      <vt:lpstr>Arial</vt:lpstr>
      <vt:lpstr>Cambria Math</vt:lpstr>
      <vt:lpstr>Courier New</vt:lpstr>
      <vt:lpstr>Office Theme</vt:lpstr>
      <vt:lpstr>CSE 331:  Algorithms &amp; Complexity</vt:lpstr>
      <vt:lpstr>Schedule</vt:lpstr>
      <vt:lpstr>Course Updates</vt:lpstr>
      <vt:lpstr>Midterms</vt:lpstr>
      <vt:lpstr>Strong Connectivity Problem</vt:lpstr>
      <vt:lpstr>Strong Connectivity Algorithm</vt:lpstr>
      <vt:lpstr>Strong Connectivity Algorithm</vt:lpstr>
      <vt:lpstr>Directed Acyclic Graphs (DAGs)</vt:lpstr>
      <vt:lpstr>Directed Acyclic Graphs (DAGs)</vt:lpstr>
      <vt:lpstr>Directed Acyclic Graphs (DAGs)</vt:lpstr>
      <vt:lpstr>Midterm Check Point</vt:lpstr>
      <vt:lpstr>What is next?</vt:lpstr>
      <vt:lpstr>“How do we design new algorithms?”</vt:lpstr>
      <vt:lpstr>“How do we use reduce another problem?”</vt:lpstr>
      <vt:lpstr>“How do we know when to give up?”</vt:lpstr>
      <vt:lpstr>What are Greedy Algorithm?</vt:lpstr>
      <vt:lpstr>What are Greedy Algorithm?</vt:lpstr>
      <vt:lpstr>Coin Change Problem</vt:lpstr>
      <vt:lpstr>Coin Change Problem</vt:lpstr>
      <vt:lpstr>Q: Is this algorithm always optimal?</vt:lpstr>
      <vt:lpstr>Proof Ideas for Optimality</vt:lpstr>
      <vt:lpstr>Proof Ideas for Optimality</vt:lpstr>
      <vt:lpstr>Proof Ideas for Optimality</vt:lpstr>
      <vt:lpstr>Proof Ideas for Optimality</vt:lpstr>
      <vt:lpstr>Proof Ideas for Optimality</vt:lpstr>
      <vt:lpstr>Proof Ideas for Optimality</vt:lpstr>
      <vt:lpstr>Proof Ideas for Optimality</vt:lpstr>
      <vt:lpstr>Big Ideas</vt:lpstr>
      <vt:lpstr>Big Ideas</vt:lpstr>
      <vt:lpstr>Interval Scheduling</vt:lpstr>
      <vt:lpstr>Interval Scheduling</vt:lpstr>
      <vt:lpstr>Interval Scheduling</vt:lpstr>
      <vt:lpstr>Interval Scheduling</vt:lpstr>
      <vt:lpstr>Interval Scheduling</vt:lpstr>
      <vt:lpstr>Interval Scheduling</vt:lpstr>
      <vt:lpstr>Optimal Solution #1</vt:lpstr>
      <vt:lpstr>Optimal Solution #2</vt:lpstr>
      <vt:lpstr>Interval Scheduling Problem (Support Page)</vt:lpstr>
      <vt:lpstr>Interval Scheduling Problem</vt:lpstr>
      <vt:lpstr>Interval Scheduling Problem</vt:lpstr>
      <vt:lpstr>Q: How should we try to solve this?</vt:lpstr>
      <vt:lpstr>Q: How should we try to solve this?</vt:lpstr>
      <vt:lpstr>Build an Algorithm</vt:lpstr>
      <vt:lpstr>Build an Algorithm </vt:lpstr>
      <vt:lpstr>Build an Algorithm </vt:lpstr>
      <vt:lpstr>Build an Algorithm </vt:lpstr>
      <vt:lpstr>Build a Greedy Algorithm </vt:lpstr>
      <vt:lpstr>Q: What should we pick for v(i)?</vt:lpstr>
      <vt:lpstr>Attempt I: Interval Length (Okay)</vt:lpstr>
      <vt:lpstr>Attempt I: Interval Length (Oh no!)</vt:lpstr>
      <vt:lpstr>Attempt II: Start Time (Okay)</vt:lpstr>
      <vt:lpstr>Attempt II: Start Time (Oh no!)</vt:lpstr>
      <vt:lpstr>Attempt III: Min Conflicts (Okay)</vt:lpstr>
      <vt:lpstr>Attempt III: Min Conflicts (Okay)</vt:lpstr>
      <vt:lpstr>Attempt III: Min Conflicts (Okay)</vt:lpstr>
      <vt:lpstr>Attempt III: Min Conflicts (Okay)</vt:lpstr>
      <vt:lpstr>Attempt III: Min Conflicts (Okay)</vt:lpstr>
      <vt:lpstr>Attempt III: Min Conflicts (Oh no!)</vt:lpstr>
      <vt:lpstr>Attempt III: Min Conflicts (Oh no!)</vt:lpstr>
      <vt:lpstr>Attempt III: Min Conflicts (Oh no!)</vt:lpstr>
      <vt:lpstr>Attempt III: Min Conflicts (Oh no!)</vt:lpstr>
      <vt:lpstr>Attempt III: Min Conflicts (Oh no!)</vt:lpstr>
      <vt:lpstr>Attempt III: Min Conflicts (Oh no!)</vt:lpstr>
      <vt:lpstr>Attempt III: Min Conflicts (Oh no!)</vt:lpstr>
      <vt:lpstr>I GIVE UP!!!!</vt:lpstr>
      <vt:lpstr>Attempt IV: Finish Time (Okay)</vt:lpstr>
      <vt:lpstr>Attempt IV: Finish Time (….)</vt:lpstr>
      <vt:lpstr>Claim: The Finish First Algorithm is Optimal</vt:lpstr>
      <vt:lpstr>Claim: The Finish First Algorithm is Optimal</vt:lpstr>
      <vt:lpstr>Claim: The Finish First Algorithm is Optimal</vt:lpstr>
      <vt:lpstr>Claim: The Finish First Algorithm is Optimal</vt:lpstr>
      <vt:lpstr>Claim: The Finish First Algorithm is Optimal</vt:lpstr>
      <vt:lpstr>Claim: The Finish First Algorithm is Optimal</vt:lpstr>
      <vt:lpstr>Claim: The Finish First Algorithm is Optimal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Charlie Carlson</dc:creator>
  <cp:lastModifiedBy>Charlie Carlson</cp:lastModifiedBy>
  <cp:revision>11</cp:revision>
  <dcterms:created xsi:type="dcterms:W3CDTF">2025-10-01T16:06:58Z</dcterms:created>
  <dcterms:modified xsi:type="dcterms:W3CDTF">2025-10-01T20:40:38Z</dcterms:modified>
</cp:coreProperties>
</file>