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571" r:id="rId2"/>
    <p:sldId id="323" r:id="rId3"/>
    <p:sldId id="329" r:id="rId4"/>
    <p:sldId id="755" r:id="rId5"/>
    <p:sldId id="799" r:id="rId6"/>
    <p:sldId id="791" r:id="rId7"/>
    <p:sldId id="800" r:id="rId8"/>
    <p:sldId id="801" r:id="rId9"/>
    <p:sldId id="802" r:id="rId10"/>
    <p:sldId id="803" r:id="rId11"/>
    <p:sldId id="804" r:id="rId12"/>
    <p:sldId id="805" r:id="rId13"/>
    <p:sldId id="806" r:id="rId14"/>
    <p:sldId id="807" r:id="rId15"/>
    <p:sldId id="808" r:id="rId16"/>
    <p:sldId id="810" r:id="rId17"/>
    <p:sldId id="811" r:id="rId18"/>
    <p:sldId id="812" r:id="rId19"/>
    <p:sldId id="813" r:id="rId20"/>
    <p:sldId id="814" r:id="rId21"/>
    <p:sldId id="809" r:id="rId22"/>
    <p:sldId id="816" r:id="rId23"/>
    <p:sldId id="817" r:id="rId24"/>
    <p:sldId id="818" r:id="rId25"/>
    <p:sldId id="819" r:id="rId26"/>
    <p:sldId id="820" r:id="rId27"/>
    <p:sldId id="821" r:id="rId28"/>
    <p:sldId id="822" r:id="rId29"/>
    <p:sldId id="823" r:id="rId30"/>
    <p:sldId id="825" r:id="rId31"/>
    <p:sldId id="826" r:id="rId32"/>
    <p:sldId id="830" r:id="rId33"/>
    <p:sldId id="827" r:id="rId34"/>
    <p:sldId id="828" r:id="rId35"/>
    <p:sldId id="831" r:id="rId36"/>
    <p:sldId id="832" r:id="rId37"/>
    <p:sldId id="833" r:id="rId38"/>
    <p:sldId id="834" r:id="rId39"/>
    <p:sldId id="835" r:id="rId40"/>
    <p:sldId id="836" r:id="rId41"/>
    <p:sldId id="837" r:id="rId42"/>
    <p:sldId id="838" r:id="rId43"/>
    <p:sldId id="839" r:id="rId44"/>
    <p:sldId id="840" r:id="rId45"/>
    <p:sldId id="843" r:id="rId46"/>
    <p:sldId id="842" r:id="rId47"/>
    <p:sldId id="844" r:id="rId48"/>
    <p:sldId id="845" r:id="rId49"/>
    <p:sldId id="846" r:id="rId50"/>
    <p:sldId id="847" r:id="rId51"/>
    <p:sldId id="848" r:id="rId52"/>
    <p:sldId id="849" r:id="rId53"/>
    <p:sldId id="850" r:id="rId54"/>
    <p:sldId id="853" r:id="rId55"/>
    <p:sldId id="854" r:id="rId56"/>
    <p:sldId id="855" r:id="rId57"/>
    <p:sldId id="856" r:id="rId58"/>
    <p:sldId id="859" r:id="rId59"/>
    <p:sldId id="852" r:id="rId60"/>
    <p:sldId id="851" r:id="rId61"/>
    <p:sldId id="857" r:id="rId62"/>
    <p:sldId id="858" r:id="rId63"/>
    <p:sldId id="861" r:id="rId64"/>
    <p:sldId id="862" r:id="rId65"/>
    <p:sldId id="863" r:id="rId66"/>
    <p:sldId id="860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F2CF4A-4558-2D41-8BB1-57F0CD2A0ED0}" v="2475" dt="2025-10-10T20:06:46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107" d="100"/>
          <a:sy n="107" d="100"/>
        </p:scale>
        <p:origin x="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9F235-072B-B44E-93A7-6CC507D2B98E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F588F-D63B-5549-8A63-A5AF6935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1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6EFCA-A7FA-50FD-ED8C-39E8D343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E1C71-F95D-B3F8-C3F1-9B4426640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B8E2B-0280-9D7E-6A53-086144AB3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8ADF2-86B4-A8D1-BAE5-936B2BBDB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81C64-D4CA-A106-13F0-75B9712E5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AB821D-120F-D585-A9D9-58198864EA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8FC505-0B1D-9E1E-D6F2-97A13E22B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83252-4297-CE94-E769-6B7E26CAF3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84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2992F-CA4C-6FEF-3134-4610BA291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C121B0-EFAA-08CD-4D2D-163C5B6BC2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2C37F9-8498-9099-D5CF-59DEF0D70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DD14D-1495-B040-5A39-EFBA1AEA1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85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21239-FDEF-1A8C-B2DE-8450841B0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E5F555-926D-FE78-DDE2-9CB425E3A5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DF4F1E-BC46-D3E6-EFBE-F921DDE56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E0C6F-F71E-A67B-A796-A86E71865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09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F19FF-5D02-DB14-C969-647751AD0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1C0805-28F0-02E2-1A95-634DBB176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AB284A-5E6C-0194-0AA0-F97AD8C98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22C71-A6B6-E77E-0860-1D964C75E7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91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10B38-8FAA-59A2-85BF-8112B3BC0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E32B40-CCCE-C053-0F5B-A74BF7F65C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E497D9-2D85-5980-FDE7-71B95B67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A9E99-9D54-7ACB-5DFC-A56D08FE98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94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3F0D1-95FD-59E3-12F3-F881895EB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0A1829-844D-5867-C451-F3B3B2C387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9E03D5-F03A-AF4F-7672-DC0C5783F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885D6-E34D-3467-BDE1-7224E8C03B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0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35A26-F95B-D358-D404-A417DE713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3516EC-0720-5EF6-971A-D865A7D659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72D922-E7DA-D6C9-5DDE-B16C5AA72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B91C5-E02B-EDDC-BD97-2B78AE1280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11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0EFD7-06A5-750E-E5A4-B7FEA521B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7675B3-803D-3EFC-42F9-9AB1AE69E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47A1F2-8618-1FF1-E0F1-8A1E47ABD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DB32D-CE68-78D0-CFEC-F01B1973D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05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FE09F-CD18-DAFC-9654-D38D038AD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246356-2A53-CEDD-541A-4C06653443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CD2F2C-4BC3-A459-CDEC-E9C975B33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282C3-5704-5FEA-117D-7581AC14B6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84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2CBB0-3683-E39D-4600-4289BED20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DA348F-9D7E-3550-0571-839DD0A7E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1DC254-49EA-FE46-3D9E-3F7634A941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F767F-7411-91E3-0268-E63E70424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3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7139-8BFE-926F-A718-56AFECD43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5A78A-DEE3-000B-F112-14D474DBD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89723-3C53-AEDC-4E32-8EC23B99B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396C-5842-7FC1-435F-3573466CF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9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BB864-EE76-EE4A-85A4-8C25545FD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BE92E9-F87F-B57F-744E-99C2E9A911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34AF28-A296-6CB4-729A-C54EDD07D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210DE-C043-F6F6-C9BB-D3EEF4AD2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1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14BEC-A783-C9ED-C25F-1CB4B3286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3463CC-5BC0-B263-BC17-A74FDDCBEE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242B6D-8350-DB3A-D686-B03780581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45EDA-0542-E643-E202-9687DD56C0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95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5B696-25C4-0244-2C8D-62FB7D9E4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3F4B4B-665C-A6A6-44B4-644084E7C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F881BE-5D68-49FB-6F8D-DD5E1C759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19B5F-BA7D-BB06-BDDB-D6A5258C8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04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80568-150D-7950-627B-0472B219A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EAA74A-E542-8455-6EEE-63C1162ED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0D7EF4-0BF9-2814-66F2-E19FC0E62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49625-F1E6-CA98-6652-0F99CD2A8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23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865F7-1A43-13D3-BC5B-4D79B6612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2825CF-D119-10CC-673E-1AA4C1CD0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0C8B1E-A4FD-3021-C2D5-740C7773E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71628-30BD-9FF8-9E2A-C02D503D90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62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E4817-9FC4-0CBA-A522-0A3D9692D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EF3690-5BA5-B0F4-7FE0-0B2F1BB953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928306-C50B-6F33-5264-11602B9B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26AE5-DBBA-5F7B-BDE6-B67F6844E3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09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18D27-6A98-81A5-BB96-AEAFBF22F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3CB3AA-8378-3D67-917D-37829E045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B8A3B2-BD9B-1DC1-B42A-9E173F422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5C9A5-59B4-90CA-7588-55927E77F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4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01B80-C0A6-DC44-EA15-605BE0308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E1851F-D2AE-699D-DFBE-A780CF0817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F3C0F1-8C6E-8216-FDAE-462E89E374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EFFB5-6BF9-2090-3FE7-4C93526790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6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DD7EA-DA6D-5F26-37B3-5665C4898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FDCB70-DE8D-D402-80D2-E71DEE80C0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292C89-BCCB-3CBC-2AD5-534C73165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C4D2-93FA-4D4D-1EA8-321C1E297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761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F673B-43A2-4523-AE7C-92C810C86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CE8AE7-8251-A5C4-B69C-CC7B65C8E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319B2A-DC76-B2C5-B2DF-0D1C748DD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0B149-FCFA-19E0-4551-D06A736308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8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7DE49-3BEC-25D2-C861-1E1350BA0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97D8DF-4617-330E-892C-2DE287EC4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E6E82B-D719-4247-EAE0-17B9193C32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C2D5C-F5EC-2E10-CBC9-8E2526ADE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140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081AB-2C7D-9EF1-0DC4-1B3A0B3DB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91DA5B-D248-0640-249C-BCCDA2EF2B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C81CAA-9FDF-8C35-86C1-21BBE8F0C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D2AF4-C71D-726C-A477-4137EEF17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51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1B74B-65F4-7D4D-0A6A-308750A66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49F4A5-A4B1-069C-7A09-E53E1008C7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2ACE3B-EA0E-24ED-0ABA-52171331C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FC1CD-5F23-9A68-BE1C-EC88F471E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95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ED2CB-107C-4B21-6A7F-75E12655B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8CD6B4-B789-0E6C-5990-A9C8E4C7C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5A6A2-2306-6A89-9B18-6EAB096B2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4006E-242D-39F3-A699-AA3A97D5D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127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CE668-9727-972D-992F-29B819847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3F24C9-6E59-B03A-6C1B-BBB81EA5BF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88FE11-895B-F5DF-419B-E8B8B1EBB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2A979-7CF2-2D59-B0B0-0854CF0334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838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CBAAA-4B76-7E27-7092-E0D118EED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F1A40B-C155-192B-B436-8ADE976E6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9BA371-7D2E-2542-7498-60DFDE0292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23C67-F2FB-C0A5-DB34-2B173E25A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060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C5BD0-BB23-CC6A-52E4-89ED0F03E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25F928-C414-A6CC-B13D-26F6B448F0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475A49-8AAE-AC86-CD8B-0864F2544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21C9A-16BD-CF19-4ED3-163A62E53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883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85F7F-2790-ADBC-D91D-33DFA1EC4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E4D628-D12B-FDE2-3D83-173A773765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451D63-97CA-C244-0B46-D74C5BF8C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76771-A4D0-D5FD-2FA3-91D1CE101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593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C8838-E156-A03F-87F9-12074A5A0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0162A8-1164-EDCE-1EA7-907692FE7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EA5746-2320-8D6E-CEA7-E31E66770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EB949-882B-D87B-4575-C163AA2B3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934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80033-C1D1-7F24-BA41-72510D469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228C35-D18F-2BD9-CB45-3D1502E22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07E01B-EEB5-9BF7-B5EA-0E0C5E5E9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A926D-A968-94C3-F26A-59412525B5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264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E1652-65EB-2073-8DB9-9AECE3B39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03644A-EFCF-E8BC-BD5F-B2D2BF247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00B658-5D73-76F6-1F07-67D5F701E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B030A-6E18-EF1B-DFCA-97470C042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4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D4175-7D51-02CB-154B-D2C758B82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0503A8-9996-2776-AF32-47A8F199AB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8C9073-B9F3-C19E-DA22-6C9CA6A65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D9EC9-EF4D-6486-0785-C810244B79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987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57B9D-BD17-A6FB-6EFF-FA8B31839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7D3862-B366-74FE-5741-E04BAC682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CC2C0A-93BE-05D8-AE5A-AF6C0ED6A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797C6-6F74-FE6F-C9CF-B360834FE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722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B5B53-6B4D-912B-A0D3-D039D7A12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7D8F94-6A46-60EE-D77E-87C7801A78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CB6E03-5238-FDBF-12C0-26FF9B506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12E66-4190-81CA-0799-DD7CC137A0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394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60A8B-1430-F6FB-A8E0-742961FFE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2DA7AB-A7C1-4470-6683-7D4FCCF288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D99CB5-76A5-D7A3-F129-C4102C7E3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4E33F-508A-58A8-C920-7BDB97E0B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044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F6041-DE19-3179-DBC0-AFB6C61FA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F3461B-8EC3-9759-CBF8-A122F7FC6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71F02E-0782-E36A-EA67-CD2A9D67E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D007F-84BF-1F4A-02E6-75E8FC9E9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940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952DE-06CB-6D8B-422C-5D30D5300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8EC073-0B78-A10C-C43B-9C60FDBDE7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0230ED-8DAD-6EA1-269F-2378D0D25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B55F2-00DD-14B5-EF64-2627F6558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903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93E55-5873-F236-3770-6B018F94C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E54F2A-8A27-91E7-279E-037A83B5E4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78DAE7-BB80-89D9-037C-780827882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A98AA-585F-046C-780B-AB07E2BE1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070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7A49D-33B9-192E-1648-F0234FB58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B99999-C2AF-1263-A735-78FB83B75A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202D70-1D12-359B-9CE0-344DD4445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3C4B7-E852-E44D-0B8B-47B059D81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040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D6AD4-48A0-67DE-79FB-56D18599F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048A20-0E07-1A22-62A6-7398FB05F6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A4C1CE-5A4F-1379-6977-A208DC9B9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7CF01-9DB6-B93E-F548-C0C58E772B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81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E17F3-1FCF-4C84-0705-AA8874A8F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9696A3-C962-70CB-3CEF-49016993C6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EC4493-16ED-5098-D7E5-842116E80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5B550-01FC-73F5-C177-1843543986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211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31DD5-369E-0148-6B32-816EA5DFF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201AB9-CB76-89DC-5FED-043125B34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5FE589-0C32-B7DA-015A-DD9B40744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31A5D-CC21-FBD6-B42B-F03714169F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3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BDFCE-850F-47C5-8D4E-10DF95459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631E1E-E7AD-9D20-4D9D-E1E79A36F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50420D-20EF-77C4-BB98-3F1A516EB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FBC2E-CEC4-78BD-C2F2-095DEAE5E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457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434B0-2F7F-274E-540F-F085DF8CA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5DFF74-5FF4-7C48-28D2-3FC90ED0F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D9F1E8-16F2-825D-2563-90183F5A4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F4AC9-6AFA-5CC5-3E1D-EC7A5E137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738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CF5BE-86C5-C5A9-AFC8-4F70FEA87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EE661D-A236-5D5D-7D8A-4A70E6BB70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CBC78E-46D3-24AF-6B5D-5E955A746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B3523-F5FA-C04B-5C1C-8FEDCB5738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479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5F707-1BB7-0911-585E-8F918753D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7C5FFB-2BC7-3FD5-F92C-06922CC3AB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EFFA92-7004-3733-FF89-9404B62CFE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487C-70CC-7756-47B8-12F55727D1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80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EC85E-E3E4-B4D8-855F-FF355628E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746AA9-9B77-3095-52CE-2AF973C2D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C85B3C-C3A9-A226-79FC-7944E5FF0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A9143-F4D5-0623-D8A3-D77EF569E9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463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C6C40-71E1-33A1-AEA9-D6D119A45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239FC6-65E5-EA1A-E612-92C971E2E9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E6EE5C-1FCC-1D39-C9AB-6560B6175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C59E7-B507-36FB-4E80-AE7B63F7B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595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0AD5B-BE5E-3EC0-4FDA-980AAAA50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A42004-6555-C762-92A2-71B355D2B5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E19F8-2A79-D9BF-3F07-763AAC1286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ABEA4-AB26-311E-7A3E-7EC406AB50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307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CAF6D-A0DD-856C-39FC-56E844A17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9FAC60-8432-C948-49B4-60217CC0CB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09B0D0-6444-1E1C-8469-E001C45E6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98CA2-5DD2-123E-0B2C-117E9D4F2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775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7BCDA-0D0A-1DCD-34F5-F6C3BE838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FB575A-0135-2B97-C5B9-085A3A2E5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598CE9-5C31-B9DE-C8B0-17C076254D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7C16D-B32E-7459-2A75-87C2BA684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555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BC33F-C1A2-D6E8-64B2-B6727BA0E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B947A3-C883-7E29-0892-86AD00AD61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643F3C-3A95-4220-6D99-0B57C8D55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A2ECF-6019-0CDE-8655-B4C63F406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288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D12AB-6DC1-08C7-5F51-0848A0A99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DAB0E1-7A43-E5B8-AB56-EA96579A1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73F20D-FC47-287D-FDE9-6136031849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9D076-BB9D-6DF9-BA46-D3B303D55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3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77132-A379-BF99-5EB2-38D8801CD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CC1B89-97FA-3E6E-B848-AA78567AD7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D45417-82AB-87A8-C2A6-38B6C64E7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E30FC-E8CF-0AB2-C73B-D14092F6E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46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1EB7B-01AF-A600-450E-3FBC15700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5504BE-875E-F3D7-5901-EE4A1BD7E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2438A5-083C-4A00-61F8-68F7A1D7E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61D1A-EFDE-A657-6631-F112E6F14F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5558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3A6F1-07CB-CE31-41D5-930E624F7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118B5A-4149-0780-1EB8-E36C65917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89CEA3-B809-9F1D-C499-80F1AB315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490FE-FC73-AE96-4DBF-58DBF20F5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964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7E1DB-2FCF-432B-3016-BF818744F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4C0E2C-93B3-213A-84AF-FCE62700E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63F1D8-6A74-4EAB-3918-1BBB1F678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61669-727A-6EE0-F901-DA029345D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62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8578B-C14F-7D4C-4BBD-6BFACC2CE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E403CE-C3FA-5E76-5003-7ADBC2B80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ADD801-8276-8DC0-8AFC-4A35BF6DE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5DE47-7511-7365-7ECB-625F523B9B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7317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24038-5A24-138D-1B71-4B3AC5B54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2FD4BB-B966-6C0A-8C1D-DEFBF4D77D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23A42F-D50F-031C-3736-86EABF9C9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D6D3E-9AB8-52AF-FB77-C58CE522A6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671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FD7EA-131D-4BAD-9ABD-3B262FC0C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73379C-34F8-838F-0BAD-0F6AEF00D3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547309-8878-D849-3704-5A85D9C55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C57A4-0DA0-9B89-B961-DDABAC6C9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92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5156E-B926-B8CE-A00E-AC2436C14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A24432-BF53-DE00-F59A-F5D181639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3DD1CC-2499-324B-957D-49EA5C84D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E0B8A-29E3-C264-CD61-634546074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88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E46E6-239C-4280-92F7-A3B836785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195B78-C01B-DE0F-4237-7E38EC84B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E538E4-26CB-DAA5-BF6D-E9918667B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ADB6E-C3BF-F760-E057-7716DC8CE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48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3B17E-400D-7005-BA32-C9C255CEE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385337-79DD-3C7F-9C14-BB19453FBA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3E3D04-168F-E2BC-53FA-F67A2D456A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58EE1-051A-690F-437A-CEC07C3DA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C81E-0E78-5DCA-C1F7-7EF1C0CB9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AE75B-9066-4BD0-9F2C-27118B956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ADED7-D448-A451-A37E-6BBF55AD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0CD-CAA6-D045-9DBA-1DFF073E948B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E3A80-2384-FF41-57E8-83A2904E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6A619-F6C1-F25C-9E94-4C048C42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BFD2-9545-4147-9E35-F252646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7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B661-23C7-2357-62B3-9AE5496C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70A85-3EBC-DC41-A0F9-7D2FE36B3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6DCB7-A149-E824-8B43-558328A7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0CD-CAA6-D045-9DBA-1DFF073E948B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9A50B-8E72-7627-2E28-3802AED9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DB51D-1B43-1612-894C-8D41DE31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BFD2-9545-4147-9E35-F252646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4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90C457-5D4A-D5FD-B207-6EEC50D54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69B54-7DA7-97E5-BCF5-35E8D5978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72A97-132D-179B-3B58-9551DF5E1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0CD-CAA6-D045-9DBA-1DFF073E948B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4DDB0-8341-2213-9AEE-FE863083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949F4-F7EF-ED49-91A2-A1C873BF8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BFD2-9545-4147-9E35-F252646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4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CB99-243D-DE10-790D-504E08E0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B0A36-B40F-4479-0AB7-3EF756BDD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1AA8-EFCB-89DC-5E86-228736294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0CD-CAA6-D045-9DBA-1DFF073E948B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CA6CF-0C67-B18E-B84D-BC7B5F56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39DDA-6DDD-F9FB-C62E-CE853CBC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BFD2-9545-4147-9E35-F252646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9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69533-66B8-B686-0FA5-0D8B326D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FC57B-2E2A-1E6D-2700-5B84C44C9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92355-E0F9-89DA-65E5-E30D7B32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0CD-CAA6-D045-9DBA-1DFF073E948B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1AA2F-2411-C4AE-A5FF-D6545E14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AA4ED-E4DC-F686-3376-F913A443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BFD2-9545-4147-9E35-F252646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0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1D8B8-F5BB-DCE0-D1E1-9D024473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2BFAA-1099-8516-F3A0-AC6181CC4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924D8-87D5-E415-4FFB-9B005BADE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29F66-1D5E-6C9E-121F-2F10A58C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0CD-CAA6-D045-9DBA-1DFF073E948B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72CD7-1FDA-AE5A-4260-8CD04000A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14764-D26D-B88B-570A-D5785761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BFD2-9545-4147-9E35-F252646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7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397A-C6F9-268D-8287-D1FF1508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9C68D-DCA3-E554-2E8F-B962F7E1B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26D52-E7A5-B8D9-DDC4-FF4A5428A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8B052-1110-67F2-3133-7767D102A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59254-3BAD-7276-A027-83E8E67B2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CA3062-0A41-2D77-43BB-F05F3E8C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0CD-CAA6-D045-9DBA-1DFF073E948B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D05C06-F39C-AF65-99A1-3C8A627E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0CC960-780F-8CF1-8644-30872E51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BFD2-9545-4147-9E35-F252646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0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FF9C7-0DCF-0D53-2A90-D62DDC4C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19E07-6C08-38E2-6FB8-D05C2E5E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0CD-CAA6-D045-9DBA-1DFF073E948B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6FEAA-7EE2-9D29-AAA5-456CE374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3995D-CC14-7121-FF7A-5D3CC0E3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BFD2-9545-4147-9E35-F252646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5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B666DF-44FE-77C8-6E89-A890EFC4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0CD-CAA6-D045-9DBA-1DFF073E948B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5E21F8-3A99-C519-ACB2-ADC0F139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2E5E9-706D-BA5B-9DCE-015AB927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BFD2-9545-4147-9E35-F252646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8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19489-1FBC-4B18-1D82-C42A3C4F1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A880-0CB8-36FE-ED36-121A5737F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6EBEC-92F6-9D76-88CB-2216E9D8B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710BC-41D7-3300-0486-D6719C35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0CD-CAA6-D045-9DBA-1DFF073E948B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1BD8E-1094-C2F5-9F22-55D3DC25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0CBDE-269B-572D-A219-03E9FD84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BFD2-9545-4147-9E35-F252646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5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4809-0131-DDD3-E9F6-D6B0A3F2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94B176-CCA6-4B4A-4B8C-44F15D7ED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1E65C-27D4-A069-506F-8CD503F86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D2A8D-C922-CBE6-2CBF-890B32450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0CD-CAA6-D045-9DBA-1DFF073E948B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2BAC8-7258-5493-ADE4-66A249A6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3AF0D-CFA6-0246-8C73-F9A0DDEF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BFD2-9545-4147-9E35-F252646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9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DC9B0-3A97-5202-226D-2922ED63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8BC32-345D-3AB8-E412-3FE7D43E4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DBE7-D37B-E34B-3670-9881BFC65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7410CD-CAA6-D045-9DBA-1DFF073E948B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033EF-E992-82AF-BE04-180C7961F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6E358-6F35-D190-E41C-C86921AE4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5EBFD2-9545-4147-9E35-F2526469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0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2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0.png"/><Relationship Id="rId3" Type="http://schemas.openxmlformats.org/officeDocument/2006/relationships/image" Target="../media/image25.png"/><Relationship Id="rId7" Type="http://schemas.openxmlformats.org/officeDocument/2006/relationships/image" Target="../media/image49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48.png"/><Relationship Id="rId10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0.png"/><Relationship Id="rId3" Type="http://schemas.openxmlformats.org/officeDocument/2006/relationships/image" Target="../media/image25.png"/><Relationship Id="rId7" Type="http://schemas.openxmlformats.org/officeDocument/2006/relationships/image" Target="../media/image49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51.png"/><Relationship Id="rId10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0.png"/><Relationship Id="rId3" Type="http://schemas.openxmlformats.org/officeDocument/2006/relationships/image" Target="../media/image25.png"/><Relationship Id="rId7" Type="http://schemas.openxmlformats.org/officeDocument/2006/relationships/image" Target="../media/image49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52.png"/><Relationship Id="rId10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0.png"/><Relationship Id="rId3" Type="http://schemas.openxmlformats.org/officeDocument/2006/relationships/image" Target="../media/image25.png"/><Relationship Id="rId7" Type="http://schemas.openxmlformats.org/officeDocument/2006/relationships/image" Target="../media/image49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56.png"/><Relationship Id="rId5" Type="http://schemas.openxmlformats.org/officeDocument/2006/relationships/image" Target="../media/image54.png"/><Relationship Id="rId10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0.png"/><Relationship Id="rId3" Type="http://schemas.openxmlformats.org/officeDocument/2006/relationships/image" Target="../media/image25.png"/><Relationship Id="rId7" Type="http://schemas.openxmlformats.org/officeDocument/2006/relationships/image" Target="../media/image49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56.png"/><Relationship Id="rId5" Type="http://schemas.openxmlformats.org/officeDocument/2006/relationships/image" Target="../media/image57.png"/><Relationship Id="rId10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0.png"/><Relationship Id="rId3" Type="http://schemas.openxmlformats.org/officeDocument/2006/relationships/image" Target="../media/image25.png"/><Relationship Id="rId7" Type="http://schemas.openxmlformats.org/officeDocument/2006/relationships/image" Target="../media/image49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56.png"/><Relationship Id="rId5" Type="http://schemas.openxmlformats.org/officeDocument/2006/relationships/image" Target="../media/image58.png"/><Relationship Id="rId10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5.png"/><Relationship Id="rId7" Type="http://schemas.openxmlformats.org/officeDocument/2006/relationships/image" Target="../media/image5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56.png"/><Relationship Id="rId4" Type="http://schemas.openxmlformats.org/officeDocument/2006/relationships/image" Target="../media/image32.png"/><Relationship Id="rId9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5.png"/><Relationship Id="rId7" Type="http://schemas.openxmlformats.org/officeDocument/2006/relationships/image" Target="../media/image5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56.png"/><Relationship Id="rId4" Type="http://schemas.openxmlformats.org/officeDocument/2006/relationships/image" Target="../media/image32.png"/><Relationship Id="rId9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5.png"/><Relationship Id="rId7" Type="http://schemas.openxmlformats.org/officeDocument/2006/relationships/image" Target="../media/image5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56.png"/><Relationship Id="rId4" Type="http://schemas.openxmlformats.org/officeDocument/2006/relationships/image" Target="../media/image32.png"/><Relationship Id="rId9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5.png"/><Relationship Id="rId7" Type="http://schemas.openxmlformats.org/officeDocument/2006/relationships/image" Target="../media/image5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56.png"/><Relationship Id="rId4" Type="http://schemas.openxmlformats.org/officeDocument/2006/relationships/image" Target="../media/image32.png"/><Relationship Id="rId9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5.png"/><Relationship Id="rId7" Type="http://schemas.openxmlformats.org/officeDocument/2006/relationships/image" Target="../media/image5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56.png"/><Relationship Id="rId4" Type="http://schemas.openxmlformats.org/officeDocument/2006/relationships/image" Target="../media/image32.png"/><Relationship Id="rId9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0.png"/><Relationship Id="rId3" Type="http://schemas.openxmlformats.org/officeDocument/2006/relationships/image" Target="../media/image25.png"/><Relationship Id="rId7" Type="http://schemas.openxmlformats.org/officeDocument/2006/relationships/image" Target="../media/image49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56.png"/><Relationship Id="rId5" Type="http://schemas.openxmlformats.org/officeDocument/2006/relationships/image" Target="../media/image59.png"/><Relationship Id="rId10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0.png"/><Relationship Id="rId3" Type="http://schemas.openxmlformats.org/officeDocument/2006/relationships/image" Target="../media/image25.png"/><Relationship Id="rId7" Type="http://schemas.openxmlformats.org/officeDocument/2006/relationships/image" Target="../media/image49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56.png"/><Relationship Id="rId5" Type="http://schemas.openxmlformats.org/officeDocument/2006/relationships/image" Target="../media/image60.png"/><Relationship Id="rId10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2.png"/><Relationship Id="rId4" Type="http://schemas.openxmlformats.org/officeDocument/2006/relationships/image" Target="../media/image6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5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51A5D-E899-A07B-B4A2-6B162A8E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169D-C299-9BB7-AF9C-D033BBDE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6664"/>
            <a:ext cx="12192000" cy="2122802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CSE 331</a:t>
            </a:r>
            <a:r>
              <a:rPr lang="en-US" sz="6600" dirty="0"/>
              <a:t>: </a:t>
            </a:r>
            <a:br>
              <a:rPr lang="en-US" sz="6600" dirty="0"/>
            </a:br>
            <a:r>
              <a:rPr lang="en-US" sz="8800" dirty="0">
                <a:latin typeface="ACADEMY ENGRAVED LET PLAIN:1.0" panose="02000000000000000000" pitchFamily="2" charset="0"/>
              </a:rPr>
              <a:t>Algorithms &amp; Complexity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7245D-D8CD-3070-6518-375D6D7A2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4283"/>
            <a:ext cx="9144000" cy="1536769"/>
          </a:xfrm>
        </p:spPr>
        <p:txBody>
          <a:bodyPr/>
          <a:lstStyle/>
          <a:p>
            <a:r>
              <a:rPr lang="en-US" dirty="0"/>
              <a:t>Prof. Charlie Anne Carlson (She/Her)</a:t>
            </a:r>
          </a:p>
          <a:p>
            <a:r>
              <a:rPr lang="en-US" b="1" dirty="0"/>
              <a:t>Lecture 17</a:t>
            </a:r>
          </a:p>
          <a:p>
            <a:r>
              <a:rPr lang="en-US" dirty="0"/>
              <a:t>Wednesday October 10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2608FE2-70E6-1F91-A167-AD50248D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" y="5844435"/>
            <a:ext cx="2985571" cy="9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211BFA-4993-D122-82F4-97CE7B3EEE6A}"/>
              </a:ext>
            </a:extLst>
          </p:cNvPr>
          <p:cNvSpPr txBox="1"/>
          <p:nvPr/>
        </p:nvSpPr>
        <p:spPr>
          <a:xfrm>
            <a:off x="1927225" y="3072849"/>
            <a:ext cx="83375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“Shortest Path”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A50E4851-A18B-7AAA-2C47-273630AA23FC}"/>
              </a:ext>
            </a:extLst>
          </p:cNvPr>
          <p:cNvSpPr/>
          <p:nvPr/>
        </p:nvSpPr>
        <p:spPr>
          <a:xfrm rot="5400000">
            <a:off x="88135" y="77266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83608D9-3BFB-9B5D-4AE7-FEC8482A08B0}"/>
              </a:ext>
            </a:extLst>
          </p:cNvPr>
          <p:cNvSpPr/>
          <p:nvPr/>
        </p:nvSpPr>
        <p:spPr>
          <a:xfrm rot="16200000">
            <a:off x="10164896" y="4841567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9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27E66-E90F-880B-D783-4C51191C6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B7B1-D772-E922-4821-E21FAD837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Claim: The Finish First Algorithm is Optimal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209D06-C0E4-4B28-C3F6-D1D44B3A227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92AF043-C8D2-C0FB-BABE-1608A9DC7BDA}"/>
                  </a:ext>
                </a:extLst>
              </p:cNvPr>
              <p:cNvSpPr txBox="1"/>
              <p:nvPr/>
            </p:nvSpPr>
            <p:spPr>
              <a:xfrm>
                <a:off x="618248" y="1610818"/>
                <a:ext cx="10805696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Base Case: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We observe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≤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0" dirty="0"/>
                  <a:t> since the algorithm always takes the element with the quickest finish time.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92AF043-C8D2-C0FB-BABE-1608A9DC7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8" y="1610818"/>
                <a:ext cx="10805696" cy="3539430"/>
              </a:xfrm>
              <a:prstGeom prst="rect">
                <a:avLst/>
              </a:prstGeom>
              <a:blipFill>
                <a:blip r:embed="rId3"/>
                <a:stretch>
                  <a:fillRect l="-1408" t="-2143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C50447-68CE-37AF-3E60-67FAF1346B85}"/>
              </a:ext>
            </a:extLst>
          </p:cNvPr>
          <p:cNvCxnSpPr>
            <a:cxnSpLocks/>
          </p:cNvCxnSpPr>
          <p:nvPr/>
        </p:nvCxnSpPr>
        <p:spPr>
          <a:xfrm>
            <a:off x="929367" y="5900447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0D1E39-89BD-C26F-7077-5F35BD213F18}"/>
              </a:ext>
            </a:extLst>
          </p:cNvPr>
          <p:cNvCxnSpPr/>
          <p:nvPr/>
        </p:nvCxnSpPr>
        <p:spPr>
          <a:xfrm>
            <a:off x="1043267" y="5633023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F3062A-5531-30F4-299F-DFD4BC0A7D18}"/>
              </a:ext>
            </a:extLst>
          </p:cNvPr>
          <p:cNvCxnSpPr/>
          <p:nvPr/>
        </p:nvCxnSpPr>
        <p:spPr>
          <a:xfrm>
            <a:off x="11723749" y="5621667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0A7A830-46DB-9974-6DE0-C9D383776B93}"/>
              </a:ext>
            </a:extLst>
          </p:cNvPr>
          <p:cNvSpPr txBox="1"/>
          <p:nvPr/>
        </p:nvSpPr>
        <p:spPr>
          <a:xfrm>
            <a:off x="710932" y="6224037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845FE7-F65B-2506-5712-B313353FA3E3}"/>
              </a:ext>
            </a:extLst>
          </p:cNvPr>
          <p:cNvSpPr txBox="1"/>
          <p:nvPr/>
        </p:nvSpPr>
        <p:spPr>
          <a:xfrm>
            <a:off x="11439055" y="622403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4C7EB2-58FE-7CB3-140E-BA0DCC514586}"/>
              </a:ext>
            </a:extLst>
          </p:cNvPr>
          <p:cNvSpPr txBox="1"/>
          <p:nvPr/>
        </p:nvSpPr>
        <p:spPr>
          <a:xfrm>
            <a:off x="187357" y="573250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E7DECD-E6E0-A431-EB4B-827347935030}"/>
                  </a:ext>
                </a:extLst>
              </p:cNvPr>
              <p:cNvSpPr/>
              <p:nvPr/>
            </p:nvSpPr>
            <p:spPr>
              <a:xfrm>
                <a:off x="1171319" y="4931470"/>
                <a:ext cx="2509019" cy="42374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E7DECD-E6E0-A431-EB4B-827347935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319" y="4931470"/>
                <a:ext cx="2509019" cy="423746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31D0FE4-D47C-7E6B-1AF9-A61821264BFF}"/>
                  </a:ext>
                </a:extLst>
              </p:cNvPr>
              <p:cNvSpPr/>
              <p:nvPr/>
            </p:nvSpPr>
            <p:spPr>
              <a:xfrm>
                <a:off x="1171320" y="4386951"/>
                <a:ext cx="1621200" cy="42374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31D0FE4-D47C-7E6B-1AF9-A61821264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320" y="4386951"/>
                <a:ext cx="1621200" cy="423746"/>
              </a:xfrm>
              <a:prstGeom prst="rect">
                <a:avLst/>
              </a:prstGeom>
              <a:blipFill>
                <a:blip r:embed="rId5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11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A637C-87BF-87AC-7186-ADA0C1F58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DE28C-18E4-5CAD-5185-E35DBA12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Claim: The Finish First Algorithm is Optimal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A5F1E2-1CCB-B6DA-3683-E6A5111B55A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F468EBF-9F66-FD9D-86FA-82286254A3C4}"/>
                  </a:ext>
                </a:extLst>
              </p:cNvPr>
              <p:cNvSpPr txBox="1"/>
              <p:nvPr/>
            </p:nvSpPr>
            <p:spPr>
              <a:xfrm>
                <a:off x="618248" y="1610818"/>
                <a:ext cx="10805696" cy="3627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Inductive Hypothesis: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0" dirty="0"/>
                  <a:t> for some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 ≤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3200" b="0" dirty="0"/>
                  <a:t>.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We will 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F468EBF-9F66-FD9D-86FA-82286254A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8" y="1610818"/>
                <a:ext cx="10805696" cy="3627147"/>
              </a:xfrm>
              <a:prstGeom prst="rect">
                <a:avLst/>
              </a:prstGeom>
              <a:blipFill>
                <a:blip r:embed="rId3"/>
                <a:stretch>
                  <a:fillRect l="-1408" t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A441D0-C8CF-B591-9D07-0D94D2704064}"/>
              </a:ext>
            </a:extLst>
          </p:cNvPr>
          <p:cNvCxnSpPr>
            <a:cxnSpLocks/>
          </p:cNvCxnSpPr>
          <p:nvPr/>
        </p:nvCxnSpPr>
        <p:spPr>
          <a:xfrm>
            <a:off x="929367" y="5900447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005792-F2FF-689E-0F4E-484FEFC09F50}"/>
              </a:ext>
            </a:extLst>
          </p:cNvPr>
          <p:cNvCxnSpPr/>
          <p:nvPr/>
        </p:nvCxnSpPr>
        <p:spPr>
          <a:xfrm>
            <a:off x="1043267" y="5633023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B5B3C0-E614-E1EB-1AAD-A28A4CD2BB6A}"/>
              </a:ext>
            </a:extLst>
          </p:cNvPr>
          <p:cNvCxnSpPr/>
          <p:nvPr/>
        </p:nvCxnSpPr>
        <p:spPr>
          <a:xfrm>
            <a:off x="11723749" y="5621667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6EB7AC2-563F-FE67-9D90-ECA01A55E7CB}"/>
              </a:ext>
            </a:extLst>
          </p:cNvPr>
          <p:cNvSpPr txBox="1"/>
          <p:nvPr/>
        </p:nvSpPr>
        <p:spPr>
          <a:xfrm>
            <a:off x="710932" y="6224037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7433B-5580-384B-44E6-2B70FD38E39B}"/>
              </a:ext>
            </a:extLst>
          </p:cNvPr>
          <p:cNvSpPr txBox="1"/>
          <p:nvPr/>
        </p:nvSpPr>
        <p:spPr>
          <a:xfrm>
            <a:off x="11439055" y="622403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452746-CA33-6889-3745-FF37711AA784}"/>
              </a:ext>
            </a:extLst>
          </p:cNvPr>
          <p:cNvSpPr txBox="1"/>
          <p:nvPr/>
        </p:nvSpPr>
        <p:spPr>
          <a:xfrm>
            <a:off x="187357" y="573250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7279EAF-4CE6-8925-F652-E28F883FFD95}"/>
                  </a:ext>
                </a:extLst>
              </p:cNvPr>
              <p:cNvSpPr/>
              <p:nvPr/>
            </p:nvSpPr>
            <p:spPr>
              <a:xfrm>
                <a:off x="2710967" y="4922695"/>
                <a:ext cx="2509019" cy="42374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7279EAF-4CE6-8925-F652-E28F883FFD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967" y="4922695"/>
                <a:ext cx="2509019" cy="423746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F3069A4-1E46-CBA8-6850-75EB025E1C47}"/>
                  </a:ext>
                </a:extLst>
              </p:cNvPr>
              <p:cNvSpPr/>
              <p:nvPr/>
            </p:nvSpPr>
            <p:spPr>
              <a:xfrm>
                <a:off x="3154877" y="4367938"/>
                <a:ext cx="1621200" cy="42374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F3069A4-1E46-CBA8-6850-75EB025E1C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877" y="4367938"/>
                <a:ext cx="1621200" cy="423746"/>
              </a:xfrm>
              <a:prstGeom prst="rect">
                <a:avLst/>
              </a:prstGeom>
              <a:blipFill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C901555-3386-3FC2-8185-0C668CA9FB63}"/>
                  </a:ext>
                </a:extLst>
              </p:cNvPr>
              <p:cNvSpPr/>
              <p:nvPr/>
            </p:nvSpPr>
            <p:spPr>
              <a:xfrm>
                <a:off x="5794725" y="4335482"/>
                <a:ext cx="1621200" cy="42374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C901555-3386-3FC2-8185-0C668CA9F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25" y="4335482"/>
                <a:ext cx="1621200" cy="423746"/>
              </a:xfrm>
              <a:prstGeom prst="rect">
                <a:avLst/>
              </a:prstGeom>
              <a:blipFill>
                <a:blip r:embed="rId6"/>
                <a:stretch>
                  <a:fillRect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35E6807-50AC-F362-17D9-1C4C0E37E099}"/>
                  </a:ext>
                </a:extLst>
              </p:cNvPr>
              <p:cNvSpPr/>
              <p:nvPr/>
            </p:nvSpPr>
            <p:spPr>
              <a:xfrm>
                <a:off x="5594210" y="4906091"/>
                <a:ext cx="2509019" cy="42374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35E6807-50AC-F362-17D9-1C4C0E37E0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210" y="4906091"/>
                <a:ext cx="2509019" cy="423746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00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DFFEC-8190-0830-8BB9-0DDD61DA4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11D2-8BB7-3699-C015-69004821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Claim: The Finish First Algorithm is Optimal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7A8B80-C41F-5D88-A4F4-AED76703182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F1FE702-0EA9-E7B1-1364-16BE8CF8CA0A}"/>
                  </a:ext>
                </a:extLst>
              </p:cNvPr>
              <p:cNvSpPr txBox="1"/>
              <p:nvPr/>
            </p:nvSpPr>
            <p:spPr>
              <a:xfrm>
                <a:off x="618248" y="1610818"/>
                <a:ext cx="10805696" cy="367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Inductive Case: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Observe that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dirty="0"/>
                  <a:t> was in the set R when we added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b="0" dirty="0"/>
                  <a:t>.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Hence,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F1FE702-0EA9-E7B1-1364-16BE8CF8C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8" y="1610818"/>
                <a:ext cx="10805696" cy="3671005"/>
              </a:xfrm>
              <a:prstGeom prst="rect">
                <a:avLst/>
              </a:prstGeom>
              <a:blipFill>
                <a:blip r:embed="rId3"/>
                <a:stretch>
                  <a:fillRect l="-1408" t="-2069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8E3B51-ED18-A900-B90E-93F5C43234D0}"/>
              </a:ext>
            </a:extLst>
          </p:cNvPr>
          <p:cNvCxnSpPr>
            <a:cxnSpLocks/>
          </p:cNvCxnSpPr>
          <p:nvPr/>
        </p:nvCxnSpPr>
        <p:spPr>
          <a:xfrm>
            <a:off x="929367" y="5900447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98C647-3818-47B4-7349-B3B9D5A524B3}"/>
              </a:ext>
            </a:extLst>
          </p:cNvPr>
          <p:cNvCxnSpPr/>
          <p:nvPr/>
        </p:nvCxnSpPr>
        <p:spPr>
          <a:xfrm>
            <a:off x="1043267" y="5633023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49BF5A-ABCC-070D-AC7B-FD97A4355BB5}"/>
              </a:ext>
            </a:extLst>
          </p:cNvPr>
          <p:cNvCxnSpPr/>
          <p:nvPr/>
        </p:nvCxnSpPr>
        <p:spPr>
          <a:xfrm>
            <a:off x="11723749" y="5621667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901D845-1DB4-4ABF-4F24-6DED420EC239}"/>
              </a:ext>
            </a:extLst>
          </p:cNvPr>
          <p:cNvSpPr txBox="1"/>
          <p:nvPr/>
        </p:nvSpPr>
        <p:spPr>
          <a:xfrm>
            <a:off x="710932" y="6224037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7EC2D-513C-D7A9-7838-052C4DA0450D}"/>
              </a:ext>
            </a:extLst>
          </p:cNvPr>
          <p:cNvSpPr txBox="1"/>
          <p:nvPr/>
        </p:nvSpPr>
        <p:spPr>
          <a:xfrm>
            <a:off x="11439055" y="622403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11E17F-2C3A-43FD-5AED-B6E48CF78027}"/>
              </a:ext>
            </a:extLst>
          </p:cNvPr>
          <p:cNvSpPr txBox="1"/>
          <p:nvPr/>
        </p:nvSpPr>
        <p:spPr>
          <a:xfrm>
            <a:off x="187357" y="573250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3980390-1523-4719-B4D5-3ACF97125B5F}"/>
                  </a:ext>
                </a:extLst>
              </p:cNvPr>
              <p:cNvSpPr/>
              <p:nvPr/>
            </p:nvSpPr>
            <p:spPr>
              <a:xfrm>
                <a:off x="2710967" y="4922695"/>
                <a:ext cx="2509019" cy="42374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3980390-1523-4719-B4D5-3ACF97125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967" y="4922695"/>
                <a:ext cx="2509019" cy="423746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3B58E7D-49B4-85D8-FAEF-2C3955B3C47B}"/>
                  </a:ext>
                </a:extLst>
              </p:cNvPr>
              <p:cNvSpPr/>
              <p:nvPr/>
            </p:nvSpPr>
            <p:spPr>
              <a:xfrm>
                <a:off x="3154877" y="4367938"/>
                <a:ext cx="1621200" cy="42374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3B58E7D-49B4-85D8-FAEF-2C3955B3C4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877" y="4367938"/>
                <a:ext cx="1621200" cy="423746"/>
              </a:xfrm>
              <a:prstGeom prst="rect">
                <a:avLst/>
              </a:prstGeom>
              <a:blipFill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382DEE-A606-3108-A23B-8887DBDEE1CE}"/>
                  </a:ext>
                </a:extLst>
              </p:cNvPr>
              <p:cNvSpPr/>
              <p:nvPr/>
            </p:nvSpPr>
            <p:spPr>
              <a:xfrm>
                <a:off x="5794725" y="4335482"/>
                <a:ext cx="1621200" cy="42374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382DEE-A606-3108-A23B-8887DBDEE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25" y="4335482"/>
                <a:ext cx="1621200" cy="423746"/>
              </a:xfrm>
              <a:prstGeom prst="rect">
                <a:avLst/>
              </a:prstGeom>
              <a:blipFill>
                <a:blip r:embed="rId6"/>
                <a:stretch>
                  <a:fillRect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0F1A0F-9023-38CF-B5CB-F36E22E206B8}"/>
                  </a:ext>
                </a:extLst>
              </p:cNvPr>
              <p:cNvSpPr/>
              <p:nvPr/>
            </p:nvSpPr>
            <p:spPr>
              <a:xfrm>
                <a:off x="5594210" y="4906091"/>
                <a:ext cx="2509019" cy="42374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0F1A0F-9023-38CF-B5CB-F36E22E20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210" y="4906091"/>
                <a:ext cx="2509019" cy="423746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438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C82CE-5CCC-6361-A752-442B59D3D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A1D32-1E52-AB9F-8B72-71D0BC68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Finish First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0F0CBB-58A4-57F0-68F2-135C602E68C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07CFDF1-ABFC-D630-AB47-52D65B32EE3D}"/>
                  </a:ext>
                </a:extLst>
              </p:cNvPr>
              <p:cNvSpPr txBox="1"/>
              <p:nvPr/>
            </p:nvSpPr>
            <p:spPr>
              <a:xfrm>
                <a:off x="618248" y="1610818"/>
                <a:ext cx="10805696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Input</a:t>
                </a:r>
                <a:r>
                  <a:rPr lang="en-US" sz="3200" dirty="0"/>
                  <a:t>: List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3200" dirty="0"/>
                  <a:t> tasks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each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be start and finish times.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Output</a:t>
                </a:r>
                <a:r>
                  <a:rPr lang="en-US" sz="3200" dirty="0"/>
                  <a:t>: List of non-conflicting tasks of maximum length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 be empty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While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 is not empty: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Find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3200" b="1" dirty="0"/>
                  <a:t> with earliest finish time (</a:t>
                </a:r>
                <a:r>
                  <a:rPr lang="en-US" sz="3200" b="1" dirty="0" err="1"/>
                  <a:t>argmin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/>
                  <a:t>)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20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Remove all tasks that conflict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from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Return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	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07CFDF1-ABFC-D630-AB47-52D65B32E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8" y="1610818"/>
                <a:ext cx="10805696" cy="4955203"/>
              </a:xfrm>
              <a:prstGeom prst="rect">
                <a:avLst/>
              </a:prstGeom>
              <a:blipFill>
                <a:blip r:embed="rId3"/>
                <a:stretch>
                  <a:fillRect l="-1291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3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26D8A-B1B5-3A85-A65C-B4DCF51B0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606E-FD3E-DB69-FD90-930A96927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Claim: The Finish First Algorithm is Optimal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D8A459-090D-7D3B-DECE-18D335AA997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DE2E1C9-5BF9-6900-0031-DD0FEC12F48A}"/>
                  </a:ext>
                </a:extLst>
              </p:cNvPr>
              <p:cNvSpPr txBox="1"/>
              <p:nvPr/>
            </p:nvSpPr>
            <p:spPr>
              <a:xfrm>
                <a:off x="618248" y="1610818"/>
                <a:ext cx="10805696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Conclusion: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We have shown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≤ℓ ≤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3200" b="0" dirty="0"/>
                  <a:t> </a:t>
                </a:r>
                <a:r>
                  <a:rPr lang="en-US" sz="3200" dirty="0"/>
                  <a:t>as desired.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≤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3200" b="0" dirty="0"/>
                  <a:t>, then we could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b="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b="0" dirty="0"/>
                  <a:t> which contradicts the while loop exit condition.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DE2E1C9-5BF9-6900-0031-DD0FEC12F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8" y="1610818"/>
                <a:ext cx="10805696" cy="4031873"/>
              </a:xfrm>
              <a:prstGeom prst="rect">
                <a:avLst/>
              </a:prstGeom>
              <a:blipFill>
                <a:blip r:embed="rId3"/>
                <a:stretch>
                  <a:fillRect l="-1408" t="-1881" r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90C4074-2EF7-73B7-5A7A-3F88FBD46A58}"/>
              </a:ext>
            </a:extLst>
          </p:cNvPr>
          <p:cNvCxnSpPr>
            <a:cxnSpLocks/>
          </p:cNvCxnSpPr>
          <p:nvPr/>
        </p:nvCxnSpPr>
        <p:spPr>
          <a:xfrm>
            <a:off x="929367" y="5900447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57341C-07AC-3745-F819-BD6CC7BEA8FC}"/>
              </a:ext>
            </a:extLst>
          </p:cNvPr>
          <p:cNvCxnSpPr/>
          <p:nvPr/>
        </p:nvCxnSpPr>
        <p:spPr>
          <a:xfrm>
            <a:off x="1043267" y="5633023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BDD248-A5F1-76DB-E4BF-C3F4CB44A4F9}"/>
              </a:ext>
            </a:extLst>
          </p:cNvPr>
          <p:cNvCxnSpPr/>
          <p:nvPr/>
        </p:nvCxnSpPr>
        <p:spPr>
          <a:xfrm>
            <a:off x="11723749" y="5621667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3CA78A9-1547-7610-1717-800CB1FF6262}"/>
              </a:ext>
            </a:extLst>
          </p:cNvPr>
          <p:cNvSpPr txBox="1"/>
          <p:nvPr/>
        </p:nvSpPr>
        <p:spPr>
          <a:xfrm>
            <a:off x="710932" y="6224037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80AB5-DAE2-8B8C-7DFD-B89022A97B22}"/>
              </a:ext>
            </a:extLst>
          </p:cNvPr>
          <p:cNvSpPr txBox="1"/>
          <p:nvPr/>
        </p:nvSpPr>
        <p:spPr>
          <a:xfrm>
            <a:off x="11439055" y="622403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AB76D4-B924-B8A7-5228-06FB4AE438DE}"/>
              </a:ext>
            </a:extLst>
          </p:cNvPr>
          <p:cNvSpPr txBox="1"/>
          <p:nvPr/>
        </p:nvSpPr>
        <p:spPr>
          <a:xfrm>
            <a:off x="187357" y="573250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2ECE1A8-B0D5-FCB2-506E-8B0A974D20A4}"/>
                  </a:ext>
                </a:extLst>
              </p:cNvPr>
              <p:cNvSpPr/>
              <p:nvPr/>
            </p:nvSpPr>
            <p:spPr>
              <a:xfrm>
                <a:off x="2710967" y="4922695"/>
                <a:ext cx="2509019" cy="42374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2ECE1A8-B0D5-FCB2-506E-8B0A974D2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967" y="4922695"/>
                <a:ext cx="2509019" cy="423746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2116969-83D0-8832-E298-300A6E3A2FE2}"/>
                  </a:ext>
                </a:extLst>
              </p:cNvPr>
              <p:cNvSpPr/>
              <p:nvPr/>
            </p:nvSpPr>
            <p:spPr>
              <a:xfrm>
                <a:off x="3154877" y="4367938"/>
                <a:ext cx="1621200" cy="42374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2116969-83D0-8832-E298-300A6E3A2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877" y="4367938"/>
                <a:ext cx="1621200" cy="423746"/>
              </a:xfrm>
              <a:prstGeom prst="rect">
                <a:avLst/>
              </a:prstGeom>
              <a:blipFill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0AC941-C5C2-C487-C805-6877A6335C57}"/>
                  </a:ext>
                </a:extLst>
              </p:cNvPr>
              <p:cNvSpPr/>
              <p:nvPr/>
            </p:nvSpPr>
            <p:spPr>
              <a:xfrm>
                <a:off x="5794725" y="4335482"/>
                <a:ext cx="1621200" cy="42374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0AC941-C5C2-C487-C805-6877A6335C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25" y="4335482"/>
                <a:ext cx="1621200" cy="423746"/>
              </a:xfrm>
              <a:prstGeom prst="rect">
                <a:avLst/>
              </a:prstGeom>
              <a:blipFill>
                <a:blip r:embed="rId6"/>
                <a:stretch>
                  <a:fillRect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579E888-0AD6-09B1-E585-5847367145E7}"/>
                  </a:ext>
                </a:extLst>
              </p:cNvPr>
              <p:cNvSpPr/>
              <p:nvPr/>
            </p:nvSpPr>
            <p:spPr>
              <a:xfrm>
                <a:off x="5594210" y="4906091"/>
                <a:ext cx="2509019" cy="42374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579E888-0AD6-09B1-E585-584736714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210" y="4906091"/>
                <a:ext cx="2509019" cy="423746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63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4A9DC-4ECC-40BF-0B7E-1BE0D6804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04CB-8A4B-979C-540D-55E8FF29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Finish First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36C7B6-DEA9-E3D6-059E-4A22A864F59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DFEFCB-03F5-0F91-9452-E646697F7900}"/>
                  </a:ext>
                </a:extLst>
              </p:cNvPr>
              <p:cNvSpPr txBox="1"/>
              <p:nvPr/>
            </p:nvSpPr>
            <p:spPr>
              <a:xfrm>
                <a:off x="618248" y="1610818"/>
                <a:ext cx="10805696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Input</a:t>
                </a:r>
                <a:r>
                  <a:rPr lang="en-US" sz="3200" dirty="0"/>
                  <a:t>: List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3200" dirty="0"/>
                  <a:t> tasks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each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be start and finish times.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Output</a:t>
                </a:r>
                <a:r>
                  <a:rPr lang="en-US" sz="3200" dirty="0"/>
                  <a:t>: List of non-conflicting tasks of maximum length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 be empty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While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3200" b="1" dirty="0"/>
                  <a:t> is not empty</a:t>
                </a:r>
                <a:r>
                  <a:rPr lang="en-US" sz="3200" dirty="0"/>
                  <a:t>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Find </a:t>
                </a:r>
                <a14:m>
                  <m:oMath xmlns:m="http://schemas.openxmlformats.org/officeDocument/2006/math">
                    <m:r>
                      <a:rPr lang="en-US" sz="3200" b="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 with earliest finish time (</a:t>
                </a:r>
                <a:r>
                  <a:rPr lang="en-US" sz="3200" dirty="0" err="1"/>
                  <a:t>argmin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)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20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Remove all tasks that conflict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from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Return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	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DFEFCB-03F5-0F91-9452-E646697F7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8" y="1610818"/>
                <a:ext cx="10805696" cy="4955203"/>
              </a:xfrm>
              <a:prstGeom prst="rect">
                <a:avLst/>
              </a:prstGeom>
              <a:blipFill>
                <a:blip r:embed="rId3"/>
                <a:stretch>
                  <a:fillRect l="-1291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67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ADE61-547D-7EAA-D0E7-FE1E19568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4672E-5036-6873-8ED4-A050620D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Runtime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D91582-D5EB-10FC-E26B-8483D24D458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5DA1B0C-5369-621F-F7FC-5BF4CB537385}"/>
                  </a:ext>
                </a:extLst>
              </p:cNvPr>
              <p:cNvSpPr txBox="1"/>
              <p:nvPr/>
            </p:nvSpPr>
            <p:spPr>
              <a:xfrm>
                <a:off x="618248" y="1610818"/>
                <a:ext cx="10805696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Input</a:t>
                </a:r>
                <a:r>
                  <a:rPr lang="en-US" sz="3200" dirty="0"/>
                  <a:t>: List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3200" dirty="0"/>
                  <a:t> tasks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each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be start and finish times.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Output</a:t>
                </a:r>
                <a:r>
                  <a:rPr lang="en-US" sz="3200" dirty="0"/>
                  <a:t>: List of non-conflicting tasks of maximum length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 be empty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While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 is not empty: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Find </a:t>
                </a:r>
                <a14:m>
                  <m:oMath xmlns:m="http://schemas.openxmlformats.org/officeDocument/2006/math">
                    <m:r>
                      <a:rPr lang="en-US" sz="3200" b="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 with earliest finish time (</a:t>
                </a:r>
                <a:r>
                  <a:rPr lang="en-US" sz="3200" dirty="0" err="1"/>
                  <a:t>argmin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)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20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Remove all tasks that conflict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from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Return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	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5DA1B0C-5369-621F-F7FC-5BF4CB537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8" y="1610818"/>
                <a:ext cx="10805696" cy="4955203"/>
              </a:xfrm>
              <a:prstGeom prst="rect">
                <a:avLst/>
              </a:prstGeom>
              <a:blipFill>
                <a:blip r:embed="rId3"/>
                <a:stretch>
                  <a:fillRect l="-1291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616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E803A-82B3-0F1C-D9D1-F316D3B58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CBAE-B82F-9649-6046-A497C3339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Runtime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8E0A4D-C653-F86C-55A3-D21576E2542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5C2CF4C-4A2C-CF29-1715-1A0A2B5AE40D}"/>
                  </a:ext>
                </a:extLst>
              </p:cNvPr>
              <p:cNvSpPr txBox="1"/>
              <p:nvPr/>
            </p:nvSpPr>
            <p:spPr>
              <a:xfrm>
                <a:off x="618248" y="1610818"/>
                <a:ext cx="10805696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Input</a:t>
                </a:r>
                <a:r>
                  <a:rPr lang="en-US" sz="3200" dirty="0"/>
                  <a:t>: List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3200" dirty="0"/>
                  <a:t> tasks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each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be start and finish times.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Output</a:t>
                </a:r>
                <a:r>
                  <a:rPr lang="en-US" sz="3200" dirty="0"/>
                  <a:t>: List of non-conflicting tasks of maximum length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 be empty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While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 is not empty: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Find </a:t>
                </a:r>
                <a14:m>
                  <m:oMath xmlns:m="http://schemas.openxmlformats.org/officeDocument/2006/math">
                    <m:r>
                      <a:rPr lang="en-US" sz="3200" b="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 with earliest finish time (</a:t>
                </a:r>
                <a:r>
                  <a:rPr lang="en-US" sz="3200" dirty="0" err="1"/>
                  <a:t>argmin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)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20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Remove all tasks that conflict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from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Return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	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5C2CF4C-4A2C-CF29-1715-1A0A2B5AE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8" y="1610818"/>
                <a:ext cx="10805696" cy="4955203"/>
              </a:xfrm>
              <a:prstGeom prst="rect">
                <a:avLst/>
              </a:prstGeom>
              <a:blipFill>
                <a:blip r:embed="rId3"/>
                <a:stretch>
                  <a:fillRect l="-1291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5644BAA-DF3D-9F60-8561-46C1D7927225}"/>
              </a:ext>
            </a:extLst>
          </p:cNvPr>
          <p:cNvSpPr/>
          <p:nvPr/>
        </p:nvSpPr>
        <p:spPr>
          <a:xfrm>
            <a:off x="1965434" y="4004441"/>
            <a:ext cx="8502869" cy="55704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32F461-BF11-F723-9433-B8D51234AC56}"/>
              </a:ext>
            </a:extLst>
          </p:cNvPr>
          <p:cNvSpPr/>
          <p:nvPr/>
        </p:nvSpPr>
        <p:spPr>
          <a:xfrm>
            <a:off x="1965434" y="5006706"/>
            <a:ext cx="8502869" cy="55704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6ED65D-F28F-8F86-5C8C-5E00A0AE6945}"/>
              </a:ext>
            </a:extLst>
          </p:cNvPr>
          <p:cNvSpPr txBox="1"/>
          <p:nvPr/>
        </p:nvSpPr>
        <p:spPr>
          <a:xfrm>
            <a:off x="6302841" y="6008971"/>
            <a:ext cx="4806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These look like O(n) steps!</a:t>
            </a:r>
          </a:p>
        </p:txBody>
      </p:sp>
    </p:spTree>
    <p:extLst>
      <p:ext uri="{BB962C8B-B14F-4D97-AF65-F5344CB8AC3E}">
        <p14:creationId xmlns:p14="http://schemas.microsoft.com/office/powerpoint/2010/main" val="812612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B66BB-69F7-BB0C-6107-BC739B71C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EB5B-080F-9F26-2433-20A42DF4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Runtime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6B3F34-F908-CD9A-040E-6B37E89D256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F0BFDA-6068-157D-92EB-474315595ACE}"/>
                  </a:ext>
                </a:extLst>
              </p:cNvPr>
              <p:cNvSpPr txBox="1"/>
              <p:nvPr/>
            </p:nvSpPr>
            <p:spPr>
              <a:xfrm>
                <a:off x="618248" y="1610818"/>
                <a:ext cx="10805696" cy="594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Input</a:t>
                </a:r>
                <a:r>
                  <a:rPr lang="en-US" sz="3200" dirty="0"/>
                  <a:t>: List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3200" dirty="0"/>
                  <a:t> tasks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each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be start and finish times.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Output</a:t>
                </a:r>
                <a:r>
                  <a:rPr lang="en-US" sz="3200" dirty="0"/>
                  <a:t>: List of non-conflicting tasks of maximum length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 be empty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Sort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 by finish time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Let </a:t>
                </a:r>
                <a:r>
                  <a:rPr lang="en-US" sz="3200" dirty="0" err="1"/>
                  <a:t>last_finished</a:t>
                </a:r>
                <a:r>
                  <a:rPr lang="en-US" sz="3200" dirty="0"/>
                  <a:t> = 0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≥ 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last_finished</a:t>
                </a:r>
                <a:r>
                  <a:rPr lang="en-US" sz="3200" dirty="0"/>
                  <a:t>:</a:t>
                </a:r>
              </a:p>
              <a:p>
                <a:pPr marL="1828800" lvl="3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200" dirty="0"/>
              </a:p>
              <a:p>
                <a:pPr marL="1828800" lvl="3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Set </a:t>
                </a:r>
                <a:r>
                  <a:rPr lang="en-US" sz="3200" dirty="0" err="1"/>
                  <a:t>last_finished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Return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	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F0BFDA-6068-157D-92EB-474315595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8" y="1610818"/>
                <a:ext cx="10805696" cy="5940088"/>
              </a:xfrm>
              <a:prstGeom prst="rect">
                <a:avLst/>
              </a:prstGeom>
              <a:blipFill>
                <a:blip r:embed="rId3"/>
                <a:stretch>
                  <a:fillRect l="-1291" t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B8DC057-1C4B-7C50-48DE-4A7018DED1CD}"/>
              </a:ext>
            </a:extLst>
          </p:cNvPr>
          <p:cNvSpPr txBox="1"/>
          <p:nvPr/>
        </p:nvSpPr>
        <p:spPr>
          <a:xfrm>
            <a:off x="6199011" y="3854349"/>
            <a:ext cx="5809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Because we sorted, this is next task to finish that won’t conflict!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26862A-704F-45A5-4B41-F14F4B5E9610}"/>
              </a:ext>
            </a:extLst>
          </p:cNvPr>
          <p:cNvCxnSpPr>
            <a:stCxn id="7" idx="1"/>
          </p:cNvCxnSpPr>
          <p:nvPr/>
        </p:nvCxnSpPr>
        <p:spPr>
          <a:xfrm flipH="1">
            <a:off x="3457903" y="4392958"/>
            <a:ext cx="2741108" cy="116701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684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E82D5-34E9-F4D9-7F67-22A2C7243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D012-A3F9-EAE9-0E79-3C530551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Runtime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0E90BD-9242-3B91-0FC2-B57098BE822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522B8A0-7F06-71DF-692A-DD7D57A1ED63}"/>
                  </a:ext>
                </a:extLst>
              </p:cNvPr>
              <p:cNvSpPr txBox="1"/>
              <p:nvPr/>
            </p:nvSpPr>
            <p:spPr>
              <a:xfrm>
                <a:off x="618248" y="1610818"/>
                <a:ext cx="10805696" cy="594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Input</a:t>
                </a:r>
                <a:r>
                  <a:rPr lang="en-US" sz="3200" dirty="0"/>
                  <a:t>: List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3200" dirty="0"/>
                  <a:t> tasks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each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be start and finish times.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Output</a:t>
                </a:r>
                <a:r>
                  <a:rPr lang="en-US" sz="3200" dirty="0"/>
                  <a:t>: List of non-conflicting tasks of maximum length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 be empty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Sort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 by finish time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Let </a:t>
                </a:r>
                <a:r>
                  <a:rPr lang="en-US" sz="3200" dirty="0" err="1"/>
                  <a:t>last_finished</a:t>
                </a:r>
                <a:r>
                  <a:rPr lang="en-US" sz="3200" dirty="0"/>
                  <a:t> = 0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≥ 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last_finished</a:t>
                </a:r>
                <a:r>
                  <a:rPr lang="en-US" sz="3200" dirty="0"/>
                  <a:t>:</a:t>
                </a:r>
              </a:p>
              <a:p>
                <a:pPr marL="1828800" lvl="3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200" dirty="0"/>
              </a:p>
              <a:p>
                <a:pPr marL="1828800" lvl="3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Set </a:t>
                </a:r>
                <a:r>
                  <a:rPr lang="en-US" sz="3200" dirty="0" err="1"/>
                  <a:t>last_finished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Return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	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522B8A0-7F06-71DF-692A-DD7D57A1E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8" y="1610818"/>
                <a:ext cx="10805696" cy="5940088"/>
              </a:xfrm>
              <a:prstGeom prst="rect">
                <a:avLst/>
              </a:prstGeom>
              <a:blipFill>
                <a:blip r:embed="rId3"/>
                <a:stretch>
                  <a:fillRect l="-1291" t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A18E406-99A7-1E78-D502-CE29B5A38CEA}"/>
              </a:ext>
            </a:extLst>
          </p:cNvPr>
          <p:cNvSpPr txBox="1"/>
          <p:nvPr/>
        </p:nvSpPr>
        <p:spPr>
          <a:xfrm>
            <a:off x="6199011" y="3854349"/>
            <a:ext cx="5809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This only takes O(</a:t>
            </a:r>
            <a:r>
              <a:rPr lang="en-US" sz="3200" dirty="0" err="1">
                <a:solidFill>
                  <a:srgbClr val="C00000"/>
                </a:solidFill>
              </a:rPr>
              <a:t>nlog</a:t>
            </a:r>
            <a:r>
              <a:rPr lang="en-US" sz="3200" dirty="0">
                <a:solidFill>
                  <a:srgbClr val="C00000"/>
                </a:solidFill>
              </a:rPr>
              <a:t>(n)) time!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A7F331-4CBB-1D25-9D27-C0C661C775AF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5181600" y="3854349"/>
            <a:ext cx="1017411" cy="29238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01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37377-A9F1-3B52-F9F9-4A4F3E3BE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319E-E9F9-EB96-C1E4-9464B711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E1CE64-4716-1BAE-7E7B-4E94F8CD0CD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E86588-EBCE-83CF-8B9B-848CBAF9131A}"/>
              </a:ext>
            </a:extLst>
          </p:cNvPr>
          <p:cNvSpPr txBox="1"/>
          <p:nvPr/>
        </p:nvSpPr>
        <p:spPr>
          <a:xfrm>
            <a:off x="838200" y="1690688"/>
            <a:ext cx="52578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Course Updates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Interval Scheduling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Stay Ahead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Runtime Analysis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Shortest Path </a:t>
            </a:r>
          </a:p>
          <a:p>
            <a:pPr marL="914400" lvl="1" indent="-457200">
              <a:spcAft>
                <a:spcPts val="750"/>
              </a:spcAft>
              <a:buFont typeface="+mj-lt"/>
              <a:buAutoNum type="arabicPeriod"/>
            </a:pPr>
            <a:endParaRPr lang="en-US" sz="4000" dirty="0">
              <a:solidFill>
                <a:srgbClr val="333333"/>
              </a:solidFill>
            </a:endParaRPr>
          </a:p>
          <a:p>
            <a:pPr marL="342900" indent="-3429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9" name="Picture 8" descr="Pastel checklist and pencil">
            <a:extLst>
              <a:ext uri="{FF2B5EF4-FFF2-40B4-BE49-F238E27FC236}">
                <a16:creationId xmlns:a16="http://schemas.microsoft.com/office/drawing/2014/main" id="{6500B1E5-0381-AED3-5A07-0410BECE3D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8A5F9"/>
              </a:clrFrom>
              <a:clrTo>
                <a:srgbClr val="C8A5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250" y="82834"/>
            <a:ext cx="9055443" cy="74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0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F5C4F-D009-8145-2FFB-C566B2019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9CD9-FA7C-442C-9359-2A0863C1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Runtime O(</a:t>
            </a:r>
            <a:r>
              <a:rPr lang="en-US" dirty="0" err="1"/>
              <a:t>nlog</a:t>
            </a:r>
            <a:r>
              <a:rPr lang="en-US" dirty="0"/>
              <a:t>(n))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5FDCA0-F4D2-8B19-A6FB-1C53A4DEF21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16742C3-9D3A-65EF-3BDB-7758FDA0B6ED}"/>
                  </a:ext>
                </a:extLst>
              </p:cNvPr>
              <p:cNvSpPr txBox="1"/>
              <p:nvPr/>
            </p:nvSpPr>
            <p:spPr>
              <a:xfrm>
                <a:off x="618248" y="1610818"/>
                <a:ext cx="10805696" cy="594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Input</a:t>
                </a:r>
                <a:r>
                  <a:rPr lang="en-US" sz="3200" dirty="0"/>
                  <a:t>: List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3200" dirty="0"/>
                  <a:t> tasks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each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be start and finish times.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Output</a:t>
                </a:r>
                <a:r>
                  <a:rPr lang="en-US" sz="3200" dirty="0"/>
                  <a:t>: List of non-conflicting tasks of maximum length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 be empty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Sort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 by finish time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Let </a:t>
                </a:r>
                <a:r>
                  <a:rPr lang="en-US" sz="3200" dirty="0" err="1"/>
                  <a:t>last_finished</a:t>
                </a:r>
                <a:r>
                  <a:rPr lang="en-US" sz="3200" dirty="0"/>
                  <a:t> = 0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≥ 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last_finished</a:t>
                </a:r>
                <a:r>
                  <a:rPr lang="en-US" sz="3200" dirty="0"/>
                  <a:t>:</a:t>
                </a:r>
              </a:p>
              <a:p>
                <a:pPr marL="1828800" lvl="3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200" dirty="0"/>
              </a:p>
              <a:p>
                <a:pPr marL="1828800" lvl="3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Set </a:t>
                </a:r>
                <a:r>
                  <a:rPr lang="en-US" sz="3200" dirty="0" err="1"/>
                  <a:t>last_finished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Return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	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16742C3-9D3A-65EF-3BDB-7758FDA0B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8" y="1610818"/>
                <a:ext cx="10805696" cy="5940088"/>
              </a:xfrm>
              <a:prstGeom prst="rect">
                <a:avLst/>
              </a:prstGeom>
              <a:blipFill>
                <a:blip r:embed="rId3"/>
                <a:stretch>
                  <a:fillRect l="-1291" t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B36A6BF-460C-F5C6-7523-22B3CFFE75C8}"/>
              </a:ext>
            </a:extLst>
          </p:cNvPr>
          <p:cNvSpPr txBox="1"/>
          <p:nvPr/>
        </p:nvSpPr>
        <p:spPr>
          <a:xfrm>
            <a:off x="6199011" y="3854349"/>
            <a:ext cx="5809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Each step in this loop is constant time!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2B1E64-072E-B55B-C9C0-796A6C0D27AE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636579" y="4392958"/>
            <a:ext cx="2562432" cy="36822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685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66AD7-57EF-DC1C-A06D-1BAF93F00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43CB2-D3E2-1ABA-85AF-7A5412414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Shortest Path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695530-599E-49DA-337C-9A4264CD1FA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9F523D-6484-0459-568F-50AEC38CE948}"/>
                  </a:ext>
                </a:extLst>
              </p:cNvPr>
              <p:cNvSpPr txBox="1"/>
              <p:nvPr/>
            </p:nvSpPr>
            <p:spPr>
              <a:xfrm>
                <a:off x="618247" y="1610818"/>
                <a:ext cx="1100079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Input</a:t>
                </a:r>
                <a:r>
                  <a:rPr lang="en-US" sz="3200" dirty="0"/>
                  <a:t>: Directed 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edge lengths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ℓ: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sz="3200" dirty="0"/>
                  <a:t>, a source vertex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, and a destination vertex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Output</a:t>
                </a:r>
                <a:r>
                  <a:rPr lang="en-US" sz="3200" dirty="0"/>
                  <a:t>: Find the shortest directed path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3200" dirty="0"/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9F523D-6484-0459-568F-50AEC38CE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7" y="1610818"/>
                <a:ext cx="11000791" cy="1569660"/>
              </a:xfrm>
              <a:prstGeom prst="rect">
                <a:avLst/>
              </a:prstGeom>
              <a:blipFill>
                <a:blip r:embed="rId3"/>
                <a:stretch>
                  <a:fillRect l="-1269" t="-4800" r="-173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E955771-2C4F-1866-304A-1EA8A1A2AA9B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A54347-3F68-D894-5C74-D68BE2686BD0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52A48F-B637-B7EF-5114-21B572641F97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B97C4F-3321-3D70-D5E8-DA7E7C59B568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F75D2B-022A-7B62-9FB8-76C6C5C30C25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98F8AD-836C-DAD3-3F80-01B23BB40A46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96DFC6-D1A0-B093-7F1D-AE6D53B30BFF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AE85B4-EBA6-E8D4-93E9-47ECF2B5FB1D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250A3C-64EF-7757-553A-286516093D94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E9197D-EBB5-C363-BD69-840DA1BC0CB8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A128747-02CB-C21F-6F91-F360272985A2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58F3E0-17C8-05CD-D9CC-0D5C8AE1231B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5BBE43D-7283-2ADD-B7F3-F8EB3F55FE0C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6B04E4-0D4F-8861-1128-8A8422BB22D9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0D70964-6DB1-5643-046E-8B4F549CFDF6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D11AA38-4FB7-265A-D3D1-7AF8945D164A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979F302-A2DD-4FDD-C6EB-EFC1985452AF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FE8EA5A-FB22-4CEC-15E6-B924586EA8F0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9A0CBB0-199F-CBB8-ED0F-244F8BC51F47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30863BA-568C-98FD-79D0-BD0BD36E8404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3C6BAFF-F028-0DDD-F91D-0768351CED26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3350FD8-36D3-B76D-5C52-B8169A229F74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2EAAA0C-6380-F233-8341-5CA47B4772E5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4F71433-E1EE-4DE3-67FC-3F8CE594B8F7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D85237F-22E0-5F35-5513-806029DE65B1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ACF96DC-499E-B703-E2A1-CB214A2D0DA4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1F1A5A-E6ED-2878-224A-3CCB04D563D9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951E98-D784-6BC9-3D62-2EFADEA5704B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A63441-59F1-E2F8-1B98-E48F2BF857E0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8CD33A9-1ADC-5E79-E10D-D5F9D2E62ABD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F6D0A81-7D24-A201-CC2A-AB89E4F788F1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58B283F-0AFE-724C-62BE-3FDF1A03C38D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B840A7-8B2F-5200-B701-4BFEAFCCDC7D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6591D14-1366-3877-00C5-8ABFB94DA5E1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9988DA4-D1A4-28A7-E546-4C41A2D3C1C5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CBE870D-D308-9872-754E-DCF41773019A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CBE870D-D308-9872-754E-DCF417730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D031F2D-B468-2D9D-21EF-0AA88F6EAF56}"/>
                  </a:ext>
                </a:extLst>
              </p:cNvPr>
              <p:cNvSpPr txBox="1"/>
              <p:nvPr/>
            </p:nvSpPr>
            <p:spPr>
              <a:xfrm>
                <a:off x="10515607" y="5767731"/>
                <a:ext cx="4074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D031F2D-B468-2D9D-21EF-0AA88F6EA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07" y="5767731"/>
                <a:ext cx="40748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179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F7281-35F3-4AD0-1E20-469D73A7C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359D-2087-C1DB-A9A1-ABFD681A5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Single Pair Shortest Path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B47850-2713-4A63-6EE3-C27289100BA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A5BE55-9194-238C-9D6D-F69718F73288}"/>
                  </a:ext>
                </a:extLst>
              </p:cNvPr>
              <p:cNvSpPr txBox="1"/>
              <p:nvPr/>
            </p:nvSpPr>
            <p:spPr>
              <a:xfrm>
                <a:off x="618247" y="1610818"/>
                <a:ext cx="1100079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Input</a:t>
                </a:r>
                <a:r>
                  <a:rPr lang="en-US" sz="3200" dirty="0"/>
                  <a:t>: Directed 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edge lengths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ℓ: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sz="3200" dirty="0"/>
                  <a:t>, a source vertex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, and a destination vertex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Output</a:t>
                </a:r>
                <a:r>
                  <a:rPr lang="en-US" sz="3200" dirty="0"/>
                  <a:t>: Find the shortest directed path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3200" dirty="0"/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A5BE55-9194-238C-9D6D-F69718F73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7" y="1610818"/>
                <a:ext cx="11000791" cy="1569660"/>
              </a:xfrm>
              <a:prstGeom prst="rect">
                <a:avLst/>
              </a:prstGeom>
              <a:blipFill>
                <a:blip r:embed="rId3"/>
                <a:stretch>
                  <a:fillRect l="-1269" t="-4800" r="-173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F70F067-CD84-6698-D4AA-B304DF50AE62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939962-85F4-1826-CBAB-92FCF0BED904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F0027E-E9E2-A183-9AED-9F58AB892CCD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FAEE7F-ED5B-308F-7172-88C167A0AEDE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F97E94-A929-0348-A456-816A815FA3F5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A1BFEA-FD77-0B22-7897-B441768512F4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EA38D1-25BA-FA6B-8F6D-4AA43EE5811B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4AA8BA-0108-511A-F574-C3DBE3D3A270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C6F695-E330-9DC3-D208-30551E7CC7D8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533D34-B187-80B8-255B-243D33B9706F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1010C1-ADBD-561C-7764-179CBF492E45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334FB8F-F42B-FB8F-DB7D-9962D6E1902E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6A0C39-22F4-F6AA-9096-474DA0AD9320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A0EB9EC-31A7-EA68-6A25-BCACD0C4BEA9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3DDD0E5-94EC-B95D-26AD-2C4473FA97BA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09CA621-E06A-2F81-D8B4-481DF7983F39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3CF6EC8-F45E-A13A-EF4F-D530627FB1D0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02AA7D3-2F6D-D1DE-27C9-25B55648FA6C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70B79D8-F204-6A12-D6A9-55559A909B7B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91687A3-F7C7-F79C-F56E-0FA0690718A7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44CB218-026A-C800-87F8-64E99C516833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8FE485-1BC3-D593-2DD5-4C37DBEC5500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DC7F78C-2F2A-EBCB-A9A6-B16E4A875143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BD4F0ED-A7C7-DAE6-FE91-683559DB3866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4E6217-1267-32B7-88E0-AAA786AFD7FF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0D331F5-2DAA-4C0A-8159-EE897A648705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37377C9-9D22-5EB5-BFE4-4890A62B6356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B2A27F-5613-8383-3112-3E708363D8E2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8398AA2-64D2-6EF7-5857-F1508DDED95B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DA12132-088F-E78F-9932-80C5DDF992F0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C2F5AC2-26DE-C55A-FBE7-71216C9AED9C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7D39FC-C089-D024-C921-26207AF9E04D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9E2146F-605F-5380-E142-DF45DBFD9495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E555E01-E46E-569E-966E-A90225FB2B47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77F56C9-CFEF-2C97-42BA-C3197A5DA57D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E71D1AC-E759-C631-E144-94410CE9B42E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E71D1AC-E759-C631-E144-94410CE9B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6599F57-4A6D-A882-00EC-5EBB3DAA7778}"/>
                  </a:ext>
                </a:extLst>
              </p:cNvPr>
              <p:cNvSpPr txBox="1"/>
              <p:nvPr/>
            </p:nvSpPr>
            <p:spPr>
              <a:xfrm>
                <a:off x="10515607" y="5767731"/>
                <a:ext cx="4074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6599F57-4A6D-A882-00EC-5EBB3DAA7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07" y="5767731"/>
                <a:ext cx="40748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836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D1A3-C45C-7249-AE2D-E55A22075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5A31-B55B-DC77-EA8D-0BD7629D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Single Pair Shortest Path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633BC7-0901-0873-375E-C8D29FCCC3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8EF242-1C89-B108-3F85-FCB0CCBFA035}"/>
                  </a:ext>
                </a:extLst>
              </p:cNvPr>
              <p:cNvSpPr txBox="1"/>
              <p:nvPr/>
            </p:nvSpPr>
            <p:spPr>
              <a:xfrm>
                <a:off x="618247" y="1610818"/>
                <a:ext cx="1100079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Input</a:t>
                </a:r>
                <a:r>
                  <a:rPr lang="en-US" sz="3200" dirty="0"/>
                  <a:t>: Directed 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edge lengths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ℓ: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sz="3200" dirty="0"/>
                  <a:t>, and a source vertex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Output</a:t>
                </a:r>
                <a:r>
                  <a:rPr lang="en-US" sz="3200" dirty="0"/>
                  <a:t>: Find the shortest directed path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dirty="0"/>
                  <a:t> to all vertices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8EF242-1C89-B108-3F85-FCB0CCBFA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7" y="1610818"/>
                <a:ext cx="11000791" cy="2062103"/>
              </a:xfrm>
              <a:prstGeom prst="rect">
                <a:avLst/>
              </a:prstGeom>
              <a:blipFill>
                <a:blip r:embed="rId3"/>
                <a:stretch>
                  <a:fillRect l="-1269" t="-3659" r="-1730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C8E6BD9-728F-A100-8566-1CA7D98F869F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0B3F36-8C90-F285-C521-6D271B37C425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89ADAE-1E1D-C6D1-355D-22D7E1027970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F9AD33-F38D-AED4-3112-7F4B34E31B34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30246F-1141-A418-F8A2-07C44EAE28D6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E441CF-DA5D-A57A-7880-987D681D90A1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9CBF89-8DAA-72F3-9F89-CDB96A0F8458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1F9DBB-05C5-5523-A5DD-3E12F37A8090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EE87A4-F101-3A0D-6ECA-F4295C1041C6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869233-FDD9-9762-095F-96DE42B0FB58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0B7B420-4FFE-E440-377E-EEF6B81230AE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05F636-B4C0-B65E-125A-9218B076C3D6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4213DF3-08BE-7EB0-D3AE-A2919EA4DBC3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707E94B-AC33-2FCA-9232-C232A77C4692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11C5D5E-0FA5-D71B-23D3-BAD35C930087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CBD7D32-28DC-3BB4-F89C-204FBC41927A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134D216-6D7E-F57D-C9AA-E4B4D3214730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448FE06-59EA-4EC0-3743-2ED6DD51498D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897D6F9-19A8-B1A5-BA42-BA17870994FF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4EEC387-4F06-E529-00B6-ED5D5A2226A0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938AFEA-3853-E0DF-6208-0AF72A5D6098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A056BC-D131-40C2-7A64-3E01C973C34C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E13F620-65BD-1600-74D9-C7C2B4169AE0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B9AC7E-1083-68C3-6703-C360D18C3FC4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39D3B27-ADAF-F07F-FBC3-373BEE628C83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49EBF53-F39A-FAA7-7A4F-45E1ADFCB3EA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B746D52-FB37-ABCA-A10E-140D64421E13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B538FC-47F4-02B7-450F-E8FC960F77E5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F9333E0-BA4C-E5EC-60CA-01ABE0F0044D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C9BE098-2F24-4B32-E68D-A3395660D770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BC6B586-4163-10B5-E64F-87CF9E798CA4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706F3D1-485E-047C-1EA5-2C83A23FA497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B1D5C80-62AF-B54C-8DB7-B870B0942993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F55C6E3-9784-E846-4DB0-274D6E991E38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B37876-C3EC-98DE-3198-7547A406C7F1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0C466E6-3C2A-781D-F746-CB28D8EE4AB0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0C466E6-3C2A-781D-F746-CB28D8EE4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870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6954B-D00D-7505-78D6-38AE08C6A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69CEC-C72F-6451-C0C4-E1C55A2BC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Single Pair Shortest Path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F941E3-0E1A-3D95-2A04-FBF84721700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8B14C2-9A7F-C518-6B0F-917AC675A47F}"/>
                  </a:ext>
                </a:extLst>
              </p:cNvPr>
              <p:cNvSpPr txBox="1"/>
              <p:nvPr/>
            </p:nvSpPr>
            <p:spPr>
              <a:xfrm>
                <a:off x="618247" y="1610818"/>
                <a:ext cx="1100079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Input</a:t>
                </a:r>
                <a:r>
                  <a:rPr lang="en-US" sz="3200" dirty="0"/>
                  <a:t>: Directed 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edge lengths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ℓ: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sz="3200" dirty="0"/>
                  <a:t>, and a source vertex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Output</a:t>
                </a:r>
                <a:r>
                  <a:rPr lang="en-US" sz="3200" dirty="0"/>
                  <a:t>: Find the shortest directed path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dirty="0"/>
                  <a:t> to all vertices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8B14C2-9A7F-C518-6B0F-917AC675A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7" y="1610818"/>
                <a:ext cx="11000791" cy="2062103"/>
              </a:xfrm>
              <a:prstGeom prst="rect">
                <a:avLst/>
              </a:prstGeom>
              <a:blipFill>
                <a:blip r:embed="rId3"/>
                <a:stretch>
                  <a:fillRect l="-1269" t="-3659" r="-1730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D1A0550-950A-FA34-37C1-188D97539633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70A922-AE59-0AB2-2B6F-7962C9CD1E0D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20A818-13E4-C865-1FF6-524FBD20C9E4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88296B-F7B3-7DFB-2524-B25BBB304CDB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78CE05-B42D-B332-DAE3-7147990308C9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DD1402-002A-D52B-94A7-8FD0B6584344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C261A7-A11E-F7A7-226A-9BAEA0458E50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2DF96F-AAD0-0096-A910-A58643823F74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A1A38F-0448-95A4-F2BA-B3C29434184A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FB4034-4F41-4B1E-26C3-3253CA93DB7F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2BE1D0-6030-EAB5-CE28-B4C936522A8C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B8ED4B-6EE7-B3C7-E3FC-E563F9DE3CFD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4ECD8E1-8CBA-6D54-6673-59936138CFA8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0FE8F22-9CBC-0562-1433-955F7864C465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3D2BFA4-5BB2-DC57-76E6-3C151271CFD0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6982FF3-0B15-4133-A5DB-E9D1F143CBB0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EC15B80-AD23-8F8F-9D90-CD66A429A956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18134ED-0831-3A65-CE52-2FB85D9666D1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97178AE-59ED-1354-FEDF-D1EE112F3310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F58729B-7C3A-4B4E-5C65-BE885AA64C71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C4DB350-199A-BD66-E48B-13D237266E16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79FD4E3-ED84-EDBF-AFAF-C51A6537F2B8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DCFD1C4-8FC4-C691-0538-C503E80F0BA3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DAE41BB-60DA-3367-00B9-8984D90DC9E4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4FC73A5-B870-29AD-B6EF-EAB40B9B9CCF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FB2FB03-3BC1-6F72-4354-9F5AA7A6ECAB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3B4A49F-E8E2-C890-024D-59FC44D4CB46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89C6473-FEFD-9EF4-9F04-2A1BAAAC70FB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987284E-F5C1-F43F-06DF-769A556EA751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21B0F9D-1A1C-3BDF-03DC-B957EBD1098F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5D21885-5453-B4D3-E4E1-EE201C6D6003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C8BFEC1-7717-01F0-26B9-ECBD47A93CB4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C02A94A-1FA7-DA71-52C4-625398DB4653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F01B7B3-7D5A-3E1F-A9D3-EE20570C79DD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F6A1E87-54CE-7187-18FF-1920BC4D864D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24E1450-8440-2D5A-9A66-12B7F43E2D5B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24E1450-8440-2D5A-9A66-12B7F43E2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4BCD47E-D0D0-DB66-6045-5C5422B103BC}"/>
              </a:ext>
            </a:extLst>
          </p:cNvPr>
          <p:cNvSpPr txBox="1"/>
          <p:nvPr/>
        </p:nvSpPr>
        <p:spPr>
          <a:xfrm>
            <a:off x="154770" y="6233900"/>
            <a:ext cx="3391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Shortest Path Tree</a:t>
            </a:r>
          </a:p>
        </p:txBody>
      </p:sp>
    </p:spTree>
    <p:extLst>
      <p:ext uri="{BB962C8B-B14F-4D97-AF65-F5344CB8AC3E}">
        <p14:creationId xmlns:p14="http://schemas.microsoft.com/office/powerpoint/2010/main" val="2546923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9CAD2-D5F8-A5E9-E160-610BDD409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DCEA-3408-C9E5-E6D3-4EA6E5A9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62F20D-9915-BF37-1812-E9B65C511C7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DC2EF9D-71EA-CA00-29A0-C2C011A28BD4}"/>
              </a:ext>
            </a:extLst>
          </p:cNvPr>
          <p:cNvSpPr txBox="1"/>
          <p:nvPr/>
        </p:nvSpPr>
        <p:spPr>
          <a:xfrm>
            <a:off x="618247" y="1610818"/>
            <a:ext cx="110007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Q1: How do you solve one problem with the answer to the other?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Q2: What happens to the tree when you add 100 to each edge?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B4DA7E0-398D-0162-23BD-80836E01A204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6D9173-E21E-D86F-C0F6-EB062755D9E7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AAEA67-D0A0-9B96-5C3E-B30FC3C7C0C5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D295A8-8725-B6AB-6296-D975D2199BA5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49C02F-06FB-0223-63ED-B8E88947CE62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45FE34-2196-125F-BEF0-68EEE4A15FFE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8FA5190-7863-AD07-F262-B7E3A8DA1D5D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649F03-AD2B-D360-CAAB-B6ED01CCEA20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F74358-AD37-8A90-0B4E-5F3BF46A7C58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BB29C14-5FF2-A805-130D-A8C3C93F934D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13F576-0107-EC6B-47CA-9ECE50B39D23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E6CD881-C694-C4DA-2F77-8159D91B9EA1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2170F37-B67F-AC16-FFC0-B3C94042B2A5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697393E-7255-195D-B886-8CB9081FC8CB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C2404B-F056-7C6D-A7C6-5319753BA931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D9AB11E-6D17-7349-09F2-F87AAF44060F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98BFA3C-6A3A-00BE-A14F-0E9BBB96D764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C2155B-F37D-E6E3-50FA-EFBDA5AA7BBC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96DCAFD-D068-C967-31C5-67FBCA7391A7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CE1EBF4-4205-7BFE-CDE5-88983FDE67C1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41AFD8B-9196-09C5-F8D0-321E6AA226F5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810C056-8D04-0D54-82D5-E43D0777423C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D74715-A3D4-7106-E021-A1B8EB2C2EA3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B9C2C09-7CF2-A3A2-FAA4-1FF5F21782AC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C598AA5-1673-AB92-0E0E-52E57D6641D3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212D9D4-1A77-BB7B-7ED6-86CF1BECB998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C05BA99-E309-FB3D-4CC6-00AAB249594B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08BC78-EC9A-9AB5-A016-0C3E1112AAE3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5CDF16-929C-6B5D-187F-D6728E26F917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F419105-B7DD-A158-A410-90C256EBCC99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2307FC8-4B20-4FF4-C5C5-EC260E8DF010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42B99F6-0F74-C598-A24E-F01CF6F80E44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65776C8-56EB-6F58-823D-42B7D65E1FEB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D2208CB-4354-E97F-2900-12BB3B444FC4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4786F2A-0888-4686-3463-601D21D3185B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941EF02-D293-AB37-0A33-DA547DCA72B3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941EF02-D293-AB37-0A33-DA547DCA7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511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88DAA-F271-464D-F42A-18E552497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8E0E5-5749-3EC8-A8BF-CA720976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8CF946-EDE6-A44C-F220-CB7708656F5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1F8FD7A-09AE-50CD-7061-604D714430D7}"/>
              </a:ext>
            </a:extLst>
          </p:cNvPr>
          <p:cNvSpPr txBox="1"/>
          <p:nvPr/>
        </p:nvSpPr>
        <p:spPr>
          <a:xfrm>
            <a:off x="618247" y="1610818"/>
            <a:ext cx="11000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A1: You can lookup t or run with t for each vertex.)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A2: The shortest paths may change!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04B7F3-D428-EC64-6091-347EE32FC9FC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3A9DAB-78A0-6151-6D79-54FC02AAA5C0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8FE8C0-8BC1-FAC3-2267-EAD4A5204EEF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B0328E-BFCE-25DD-DA4B-6F3128903015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5711AB-D1EC-E830-29D4-014792B4FAC1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6545A9-2800-2C09-3780-C64C28957C59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127474-B564-D4EE-735F-9C9ACDC7ACD4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CCD708-8FEC-77AE-4846-B89B25C0EFEE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CC1199-4D47-55A9-027D-1E91BC6366A2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524606-A27B-AD93-DF5C-B65D2F1F57BC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BCAB54-A5A3-9BE4-F879-B75EC21768C2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425CDF-B641-75B2-DFAB-3693E96F3240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6F28AAF-EB8F-1F90-38C7-009AAAA51469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43D09ED-2459-0D8F-56C4-8CA0C2E2AC4C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BC01562-5BA5-0063-6AD4-DB16BC7C03AC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E0BDB8F-2406-EEB1-2CAF-BC1F383AA4E0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4745198-11BE-2C00-BE6A-BBB81E50D94A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2BA5A4F-9388-AC32-4CF2-725FA083CFE9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8025673-959D-6F7E-788D-E05716115E14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D53EF68-F1D1-5CA9-6899-D36D70587F2C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95BB0C3-24CF-E413-C9C0-ABCF622E5870}"/>
              </a:ext>
            </a:extLst>
          </p:cNvPr>
          <p:cNvSpPr txBox="1"/>
          <p:nvPr/>
        </p:nvSpPr>
        <p:spPr>
          <a:xfrm>
            <a:off x="2131534" y="3742707"/>
            <a:ext cx="95620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105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F254C2-FE6C-B32A-8952-1575045022C0}"/>
              </a:ext>
            </a:extLst>
          </p:cNvPr>
          <p:cNvSpPr txBox="1"/>
          <p:nvPr/>
        </p:nvSpPr>
        <p:spPr>
          <a:xfrm rot="18900000">
            <a:off x="1322626" y="4609234"/>
            <a:ext cx="1341649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103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41683C-EB9A-BEB6-5CD3-E716F1426785}"/>
              </a:ext>
            </a:extLst>
          </p:cNvPr>
          <p:cNvSpPr txBox="1"/>
          <p:nvPr/>
        </p:nvSpPr>
        <p:spPr>
          <a:xfrm>
            <a:off x="3129420" y="4399844"/>
            <a:ext cx="95620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105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0D10888-2A60-01F5-A126-02D4D3BA6716}"/>
              </a:ext>
            </a:extLst>
          </p:cNvPr>
          <p:cNvSpPr txBox="1"/>
          <p:nvPr/>
        </p:nvSpPr>
        <p:spPr>
          <a:xfrm>
            <a:off x="4467009" y="5478061"/>
            <a:ext cx="95620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102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32D119-BAE7-5E66-6753-AB3D34CE39A5}"/>
              </a:ext>
            </a:extLst>
          </p:cNvPr>
          <p:cNvSpPr txBox="1"/>
          <p:nvPr/>
        </p:nvSpPr>
        <p:spPr>
          <a:xfrm rot="2260814">
            <a:off x="5884073" y="4305820"/>
            <a:ext cx="95620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101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CE1A367-2F58-1114-2864-72950DEB54D9}"/>
              </a:ext>
            </a:extLst>
          </p:cNvPr>
          <p:cNvSpPr txBox="1"/>
          <p:nvPr/>
        </p:nvSpPr>
        <p:spPr>
          <a:xfrm>
            <a:off x="5242810" y="3509012"/>
            <a:ext cx="95620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B86E2CD-359F-A3EC-4009-60A3C61892DD}"/>
              </a:ext>
            </a:extLst>
          </p:cNvPr>
          <p:cNvSpPr txBox="1"/>
          <p:nvPr/>
        </p:nvSpPr>
        <p:spPr>
          <a:xfrm>
            <a:off x="8119494" y="3820448"/>
            <a:ext cx="95620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106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DFBDC51-ABB8-DBA2-AC1C-9EE028A41AD2}"/>
              </a:ext>
            </a:extLst>
          </p:cNvPr>
          <p:cNvSpPr txBox="1"/>
          <p:nvPr/>
        </p:nvSpPr>
        <p:spPr>
          <a:xfrm>
            <a:off x="8113961" y="4792607"/>
            <a:ext cx="95620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103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910476-FCEC-2F44-3495-EC7B855C29C3}"/>
              </a:ext>
            </a:extLst>
          </p:cNvPr>
          <p:cNvSpPr txBox="1"/>
          <p:nvPr/>
        </p:nvSpPr>
        <p:spPr>
          <a:xfrm>
            <a:off x="8375613" y="5667599"/>
            <a:ext cx="95620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686CEC6-9037-C48E-D447-FA2CBCAF6E6F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AF4C3C3-CCA7-BE0C-4DBD-25FC2C4B48AB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E2A888-7C32-3F26-7EC8-A8C323F13142}"/>
              </a:ext>
            </a:extLst>
          </p:cNvPr>
          <p:cNvSpPr txBox="1"/>
          <p:nvPr/>
        </p:nvSpPr>
        <p:spPr>
          <a:xfrm>
            <a:off x="6893466" y="4741060"/>
            <a:ext cx="1047907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69F1A55-7CBF-44E3-321C-2D9B975BB16E}"/>
              </a:ext>
            </a:extLst>
          </p:cNvPr>
          <p:cNvSpPr txBox="1"/>
          <p:nvPr/>
        </p:nvSpPr>
        <p:spPr>
          <a:xfrm rot="19237120">
            <a:off x="4204051" y="4049018"/>
            <a:ext cx="1095859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0A70CAF-ADC1-C71A-7780-5B4FFEAEB8E1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E7F30DF-672C-F389-9C2B-4C8B2B727D10}"/>
              </a:ext>
            </a:extLst>
          </p:cNvPr>
          <p:cNvSpPr txBox="1"/>
          <p:nvPr/>
        </p:nvSpPr>
        <p:spPr>
          <a:xfrm>
            <a:off x="9459999" y="4654847"/>
            <a:ext cx="114852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C9B3336-0C09-4357-C79B-3FBAD08A0175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C9B3336-0C09-4357-C79B-3FBAD08A0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848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57BA7-D5D4-A6AE-7013-F2863606F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29BEB-9ADA-1074-B532-FDFAEC9B0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B29E3E-1B80-13DC-6901-6C9DBA02F8C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918506A-3E84-FC86-93A2-E85534B9B480}"/>
              </a:ext>
            </a:extLst>
          </p:cNvPr>
          <p:cNvSpPr txBox="1"/>
          <p:nvPr/>
        </p:nvSpPr>
        <p:spPr>
          <a:xfrm>
            <a:off x="618247" y="1610818"/>
            <a:ext cx="11000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Q3: How can you solve this if each edge has length 1?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Q2: What happens to the tree when you multiply each length by 2?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808282-92FA-8EE3-7C37-0A134CC51298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CCBE91-074F-EF53-1255-05D3B479C82F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E5156E-BF77-754E-6F2C-E13DE37A5434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FD35FE-CDD7-8E77-D16A-CAEBB0345484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5B167B-3A7B-D42F-C750-929C402293E1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8F1958-9406-A0F9-E263-15BE2157B72C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C13CB0-0349-DA34-4CC5-98F4CD79DE14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22C10D-C89F-725E-69AB-EDA6FEF16162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628A50-87DB-D3A5-0D85-2641FA28114B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F5E5FB-794D-D037-C483-9144CAA950A9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225218-70BE-52D8-0A44-9EE4FAFABEEE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AE2DBE-ACC3-D3FD-789F-CF6225336AAF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8CE9C33-926F-829A-0489-30598C08F8E6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DEBCB38-043E-04A3-3D69-380356625976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334CD41-EDAD-C338-E769-B0A8D7304F3F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9F511F-414D-2EBB-7FEC-10284BFB32D3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0279469-D27D-29E3-612D-FE1BB9B7EB26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C1C853B-368F-346C-ADE5-88A87E2AA581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AC152E3-ECB5-6793-7E43-1379A54730C7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7C73449-FCA8-DDE5-18A6-071D09CA9F41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13B8A34-FB4A-2010-23EA-5A9AE651DE2A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8E5398-5BE2-791E-995C-56983C7D9697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5B1DF83-5808-08F8-CCC2-44859684E0F0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3B56AE-EB69-EBD4-1B47-2584E8F9FA71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CD88C03-0D18-DDF2-D460-4C8D9837C192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5586506-2589-B129-0CC4-907308144446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5D01714-104F-0450-CF33-67F06D41204F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B851359-DA67-F251-52EF-4EC8D4003723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F4CA4C-EAA6-86EF-547C-0FB81DBB6D10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72C1EEC-857A-475C-357E-4E9538BA0360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B161067-C30A-1CFD-6A5B-A273712034EC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525941-53FA-E7A3-416E-1F4FD376CAE7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399B753-9F6D-5756-C590-7A2AF416983F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9B41B69-9BBA-AB52-942B-B2BAE44E276A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3855A15-DC09-075F-612D-B7ED6EBAD830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C0A5B7C-F586-BF3E-609F-7EEE6B630AFF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C0A5B7C-F586-BF3E-609F-7EEE6B630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149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1884D-023B-096D-8AA9-CB816964A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EFB5-BA70-8EF3-017A-DE8C677A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4E9459-A9C3-9DB7-36E9-CD95C9017A2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AFEBF78-E14C-19ED-EFA0-0142A6A20A7C}"/>
              </a:ext>
            </a:extLst>
          </p:cNvPr>
          <p:cNvSpPr txBox="1"/>
          <p:nvPr/>
        </p:nvSpPr>
        <p:spPr>
          <a:xfrm>
            <a:off x="618247" y="1610818"/>
            <a:ext cx="11000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Q3: You can run BFS.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Q2: The shortest path is still the shortest path but twice as long.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715472D-6226-A7CD-8CF0-1C7D60B63963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63BE9-F19D-0D07-5369-F1C244456642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0FD8B3-B642-2D82-0E35-AC6A9D33AA3B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F9B141-AEC3-9763-CED1-642C77EE2652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3FA071-0E6D-FE45-59A5-CEA98CF96FC6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F4B907-A7D9-1CEE-1E70-C199D0B898B6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D3C8CD-D262-48D2-DB1B-57E93E12DB89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A2A915-7F48-56F8-AC8A-F44DB2DDC4C6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2D6D24-EA41-900A-8211-519A15749367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13D355-EA4A-87F1-723F-B122E65AE5E8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984277-AE26-D635-1E65-CC4217C5E84F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484484-BAF3-4E25-342C-F9B3B233D972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13FA76E-2E58-89E1-A8A8-14FFAEFE51FD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D1ED87C-F244-4DA7-F4CB-500797255B2E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D0A7241-1F6D-A9E4-730E-7E09C056708F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7501B8-B360-3984-B87E-3675F99FE078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7B3F41B-46F6-A146-51A9-0B7E74FB8D9F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355E04A-7879-152C-5F18-7F79BDB04459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1A0B6B1-4AB8-6726-3440-3539A2D465C2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B484018-306F-7D9D-FB48-B4D38FBE8A22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F379EEE-6C2E-3582-FBB6-C2CB6C4E1CD3}"/>
              </a:ext>
            </a:extLst>
          </p:cNvPr>
          <p:cNvSpPr txBox="1"/>
          <p:nvPr/>
        </p:nvSpPr>
        <p:spPr>
          <a:xfrm>
            <a:off x="2286286" y="3685446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E663E72-2F21-B516-5C04-7F0144556A21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942B2B7-C504-E297-C9F2-29DBFA99066C}"/>
              </a:ext>
            </a:extLst>
          </p:cNvPr>
          <p:cNvSpPr txBox="1"/>
          <p:nvPr/>
        </p:nvSpPr>
        <p:spPr>
          <a:xfrm>
            <a:off x="3201499" y="441174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8305AA4-3F0A-D881-2F99-68354199EFDC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73B2902-721F-F2D6-02FA-C5A80305D362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3E39F29-23EF-2E6D-A43A-A72F03E441D9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1E24C2B-9E81-906D-48DB-4CC04783633F}"/>
              </a:ext>
            </a:extLst>
          </p:cNvPr>
          <p:cNvSpPr txBox="1"/>
          <p:nvPr/>
        </p:nvSpPr>
        <p:spPr>
          <a:xfrm>
            <a:off x="8235582" y="3833861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852923C-7CEA-37B1-1A2B-2017ADB9607E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02004C5-2CF1-4AA9-049C-90A2321DD29F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24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16D42A7-1C37-0F57-FFB9-D2CC97090ED6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0012865-8118-4011-55B8-DA1DAF9DAF8D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B9B9FF4-06DB-4780-E68B-64CF4808CA48}"/>
              </a:ext>
            </a:extLst>
          </p:cNvPr>
          <p:cNvSpPr txBox="1"/>
          <p:nvPr/>
        </p:nvSpPr>
        <p:spPr>
          <a:xfrm>
            <a:off x="6994568" y="4765990"/>
            <a:ext cx="845703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A558154-8331-D148-19BD-FCD40E92893D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99508F5-B0E8-F8D1-6413-2AEF99368A99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09E1517-524A-8362-B1ED-099DC7FDE815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25708FA-2CE9-5BA5-4033-0527E99536AA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25708FA-2CE9-5BA5-4033-0527E9953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618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9769E-63C1-B19C-BC46-F6F1F979B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18D4-90A6-9724-30E5-E1117BB9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Greedy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DA3A9A-0F75-327C-4098-E9AA41074C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D2CF2B5-8956-E5CB-E0D1-580D32E41A78}"/>
              </a:ext>
            </a:extLst>
          </p:cNvPr>
          <p:cNvSpPr txBox="1"/>
          <p:nvPr/>
        </p:nvSpPr>
        <p:spPr>
          <a:xfrm>
            <a:off x="618247" y="1610818"/>
            <a:ext cx="66969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will describe a </a:t>
            </a:r>
            <a:r>
              <a:rPr lang="en-US" sz="2800" b="1" dirty="0"/>
              <a:t>greedy algorithm</a:t>
            </a:r>
            <a:r>
              <a:rPr lang="en-US" sz="2800" dirty="0"/>
              <a:t> that is named after its discoverer, </a:t>
            </a:r>
            <a:r>
              <a:rPr lang="en-US" sz="2800" dirty="0" err="1"/>
              <a:t>Edsger</a:t>
            </a:r>
            <a:r>
              <a:rPr lang="en-US" sz="2800" dirty="0"/>
              <a:t> Wybe Dijkstra. -&gt;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algorithm runs in O(|E| + |</a:t>
            </a:r>
            <a:r>
              <a:rPr lang="en-US" sz="2800" dirty="0" err="1"/>
              <a:t>V|log</a:t>
            </a:r>
            <a:r>
              <a:rPr lang="en-US" sz="2800" dirty="0"/>
              <a:t>(|V|)) time when implemented with a </a:t>
            </a:r>
            <a:r>
              <a:rPr lang="en-US" sz="2800" b="1" dirty="0"/>
              <a:t>priority queue</a:t>
            </a:r>
            <a:r>
              <a:rPr lang="en-US" sz="28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will assume no negative edge weights.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0BE72D-618F-9DA6-982E-AB2FCE18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06" y="1687337"/>
            <a:ext cx="3554845" cy="473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30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C9B89-6288-ABD9-21CB-8DBD60065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E3AD-7FA9-F0DD-807F-FF3E1054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Updates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CF7BC1-6D86-B895-C4BF-F43324E72F7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900659B-954A-BA55-2EE4-9312592480A7}"/>
              </a:ext>
            </a:extLst>
          </p:cNvPr>
          <p:cNvSpPr txBox="1"/>
          <p:nvPr/>
        </p:nvSpPr>
        <p:spPr>
          <a:xfrm>
            <a:off x="455140" y="1690688"/>
            <a:ext cx="6452288" cy="296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All Grading Before Tuesday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 4 Out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Not Due Next Week!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Group Project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First Problems Oct 31</a:t>
            </a:r>
            <a:r>
              <a:rPr lang="en-US" sz="3200" baseline="30000" dirty="0">
                <a:solidFill>
                  <a:srgbClr val="333333"/>
                </a:solidFill>
              </a:rPr>
              <a:t>st</a:t>
            </a:r>
            <a:endParaRPr lang="en-US" sz="3200" dirty="0">
              <a:solidFill>
                <a:srgbClr val="333333"/>
              </a:solidFill>
            </a:endParaRPr>
          </a:p>
        </p:txBody>
      </p:sp>
      <p:pic>
        <p:nvPicPr>
          <p:cNvPr id="11" name="Graphic 10" descr="Newspaper outline">
            <a:extLst>
              <a:ext uri="{FF2B5EF4-FFF2-40B4-BE49-F238E27FC236}">
                <a16:creationId xmlns:a16="http://schemas.microsoft.com/office/drawing/2014/main" id="{091BE974-6143-BD39-402B-CCC13FED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8550" y="1400175"/>
            <a:ext cx="50927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73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91BC1-60CA-B916-90DC-004D85F8D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99934-A505-B18B-42A9-C0B792961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358228-8CD1-41FB-7966-F2CDC2064E4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BB843F3-E7A3-4F64-E31E-F7BC0F2EA7CE}"/>
              </a:ext>
            </a:extLst>
          </p:cNvPr>
          <p:cNvSpPr txBox="1"/>
          <p:nvPr/>
        </p:nvSpPr>
        <p:spPr>
          <a:xfrm>
            <a:off x="618247" y="1610818"/>
            <a:ext cx="11000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Prompt: What edge do we always know is going to be part of a shortest path?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D0EA70-4FAE-ACD5-FE3E-23BE26C8C0C4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EFE079-6EE0-DF1A-1FF6-A0CAFBA4DDE2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1D0D5D-32BD-D2D4-0407-60B343E7015F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98D330-6DD3-A4B0-E509-DFD873E8CB95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C3CF26-C537-CF48-27DF-92D44CDA2088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BCBFE2-DA9C-6766-C5D5-5233BF59C975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388D69-BAD4-7BF9-4A22-380C9AE0E9AD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23ADB4-95C7-43DE-A419-DCEE7C997652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413EDC-8ADF-477F-DDE8-A4DFC9798782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7E66E8-50AF-2189-0114-9E0B257C8AF4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8105FDC-CF3D-66C3-79A5-59EC04F6B69B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0681B25-A04F-2B56-3D0C-9E64A180E9BE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1FA44F-8675-6086-AEA0-0E9216B07AB1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5A670BD-576A-C17C-EC3C-D223C4DFA937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47BEA8-6058-0AF6-9FA1-449D0B3C29F6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3E771B4-781D-0707-51BF-FE9CED389EEE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3172D09-34E6-703F-F030-84387C919367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FA082E2-2AAC-1C5A-B046-853E745FFB45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6ADEB17-2918-5589-5893-CE1014040270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136FD1-5E0F-28CD-6D06-EAB50259B2BB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10F5D0F-58E8-8ACF-D335-7E6C7CAD1899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2D6C8F3-41D7-0A43-3118-0977259318E2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B5249FD-EA65-2C51-2FFE-4466FA144F6A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B7006CE-2AD4-94E1-2181-FAE875177EAA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A98AFFA-F435-6589-7B77-8E562135501C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295DA3-B919-D479-BA01-547D4F5CE823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316760-71AA-6C7B-4B94-7BF57607F31A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C0EAD9-8858-26F9-07F3-DE904B9F9931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53473C3-A066-CC51-D073-AB4FE3D6C36C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E60477F-C3C2-BB96-76B9-2EF5E564592A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75C93A7-EEEF-7629-021E-542C357DD7C5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AB57B29-732B-0897-6459-29D5EACDFD42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EF9AC9-79C3-5F3E-1E10-509D0EC7FE8E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71ECBF5-2DE3-77D9-4671-CE624E456B2F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DBD0BF-3651-F623-CEBE-71882986FB91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EE16EF6-E69E-96E7-4179-8E064EF8B728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EE16EF6-E69E-96E7-4179-8E064EF8B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669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2D0DC-61E6-02D7-B6A7-4D100C360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B50C3-1B90-EBE3-0FA8-8F93015A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F35637-E11D-C9BC-9FAB-DBA3CD06613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8F4B578-0C24-A836-8DB1-170BFE96F376}"/>
              </a:ext>
            </a:extLst>
          </p:cNvPr>
          <p:cNvSpPr txBox="1"/>
          <p:nvPr/>
        </p:nvSpPr>
        <p:spPr>
          <a:xfrm>
            <a:off x="618247" y="1610818"/>
            <a:ext cx="11000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Observation: The shortest edge leaving the source vertex is always in a shortest path.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6E930-8353-868C-E66F-79D1A6670A8C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C576A1-46FC-266E-75EE-4D6B177AA411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B4F1AA-B41E-86F8-302E-14DEB13B11B7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2946A1-2284-DFE7-0AEE-F913512455E5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B174C2-214B-E388-5060-4796F0FFEAD7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9FDCC4-EEF6-2556-259A-E3A2BDF372DC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9FE7B7E-1367-49EE-DBDF-B965216E8B0B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B90A5B-6CF6-B24B-7A02-ABAEFC7CAAC9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058149-AC98-5642-BF74-BE7EEAD2B051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BE2ED98-39CD-8A75-3C9F-72D868764D45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7620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38DE4E-DC7E-ACA2-A485-FF86A4892E8E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F70741-1093-D5E8-9A6B-1E8D0B36654B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69E5F9-88C6-8B3D-C78C-C489C0210AED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D2AC90E-61C0-C05B-4642-DD2C6130AE2E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03BEAEF-C8C9-8A79-2CB2-1DECD40CEA6B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6230429-C14E-1877-19D2-4F43C3634BDD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2DFE683-5D7D-C35D-7E3E-F8D648FD4E29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EA22FDE-8232-7EAE-E94F-BFFA71161EBE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37A0B11-2937-FDEB-87B8-E38A71BE2130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8E862B3-62B9-E8DA-9B61-9BE22FCCCF97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3A8129C-DBC8-E103-8546-3AC925FA454A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5DB13B-1FF8-DD9F-FA19-415B9202D56C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AEC15AF-42F7-ABA3-2B04-BBDAF8D72730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6F8D24-7B30-E8FF-0662-199A9497B8EC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0ED94A1-C56D-2B5A-4978-F4B3CB4FCEB4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8D07D12-E554-56D6-86DA-C2BEDF55849C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1C7E3A7-A115-E091-1CBD-EC6AB92E637C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674DDF2-EB4E-EB98-8313-C98127F59723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BAE68E4-ECB4-E891-9518-E46A1919C2F8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EDAE8B9-C984-0952-252E-F360465F5742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9D0D903-08B6-4495-6FF2-620C6E1F73A0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0647815-315D-338D-0803-D873FC6426E2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83EDE51-4F96-E085-1854-802A5B06E377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1FA3127-748C-E88E-B772-7FFAA18014DC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611C130-FF26-1AAE-D522-1C49F51F60C5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C459E91-9BD5-5CB1-3BA5-8CCAFC1EDB11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C459E91-9BD5-5CB1-3BA5-8CCAFC1ED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530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F046D-39DF-C087-06BD-85515E49C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56B8F-89A3-8452-F211-F2F573D97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A110D5-B75C-1541-EE85-F618E20043B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F6F601F-C223-D413-4F5B-3F1CFD0E4078}"/>
              </a:ext>
            </a:extLst>
          </p:cNvPr>
          <p:cNvSpPr txBox="1"/>
          <p:nvPr/>
        </p:nvSpPr>
        <p:spPr>
          <a:xfrm>
            <a:off x="618247" y="1610818"/>
            <a:ext cx="11000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Motivation: You know that the shortest path from where you are to anywhere else is important.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F749FE8-A3C8-9A07-84CC-12269C629D36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F19A6C-55A5-098D-4B5E-9F680C67C985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7A814F-D829-8CCC-A7A8-F15F2E448069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AE5C47-0FE5-43CA-FD47-CC7A953FCA05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B0A3C8-D0F8-E19E-6BCD-D11ACC3C3CC9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0938228-C812-208A-3A54-B44CC3AE4445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0C65E2-4D08-C64E-BEC7-DF6DA7C11F2E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DC2EAA-5771-4FB7-D3DD-498188E36F22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8E09811-CFFE-609C-0E77-0DEEE9CBE9BA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F091FA-8220-D0DA-8EDE-D573293649CB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7620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7D0B79-688E-8D9C-09E6-80816E6CC686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A7D91E-410E-914D-9A64-A42368C3E89B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EBB94A4-12B1-4293-8C35-98905281702C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0CB6FD-B5D3-BA9F-8A49-61998CFF6083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50E2994-E5BD-5AA6-5D23-3BFE125565BC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3F5A0F8-3C92-C472-765D-A07849905959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27E6D44-E57E-01D4-DD65-A27EA503CE79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EBAFF78-1B0D-D6A6-8C93-93B57F6E2A76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99AE0AF-3B76-37AD-07F9-840FDA462050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CB5C727-0EFD-E59C-CBD6-AFF214F9485B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451C72F-1A28-307A-A0FD-86AEE15FC889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1289048-1971-292E-95CB-97E6F206AD45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5E81EFB-F16B-7415-2AA9-16AED31CB12A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7E11258-3966-D168-059E-CC427C11B556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6862C48-EEEF-DE41-05E5-0C24169E3F74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5C09461-A5ED-F36E-2ECE-CE25F82E0519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7483CEB-E534-E0FC-AB58-086E34BD906C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0C30066-591D-E9FD-AD21-4B2CBDA5745D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9D87A23-41AE-238E-791C-D4EA7FD6C7E9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72C43C9-9F88-D78C-FD3C-F00021597869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D801235-5DA2-193E-D46E-BD97BCD7E0A9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1F5E07C-22F4-4206-8EE9-BBE70F024785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1F865AD-3ABB-9A6C-62F9-C068D3206FDA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D241D11-E19E-0592-279D-90E4A4CE8E4E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3B94266-F794-EE57-222C-87C5250D1196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2AEE78B-F27D-DEB5-CBD8-E14E39F2FEE9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2AEE78B-F27D-DEB5-CBD8-E14E39F2F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079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5A3E2-0DAF-6728-A6D7-17E3267BE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64C8-21B9-E7BA-063B-C867C354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2524EF-13F5-A8DD-58E0-09D685F7D72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509B416-1771-BA9B-CCB2-74EC0B3942F3}"/>
              </a:ext>
            </a:extLst>
          </p:cNvPr>
          <p:cNvSpPr txBox="1"/>
          <p:nvPr/>
        </p:nvSpPr>
        <p:spPr>
          <a:xfrm>
            <a:off x="389581" y="1610818"/>
            <a:ext cx="11618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Proof: Suppose the shortest edge leaving s went to w. Now suppose there is another path from s to w. It must use another edge leaving s.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7EB40C-3801-A2AD-5258-09C6E7D64588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A70425-782B-C200-07CB-CE8498A54B96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F22541-3BC8-E789-746C-25A201CB6C4F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7061C9-C90A-A7DD-2FEA-31AB08903AAF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EF78FF-274F-75B7-9066-C4248CBA57D7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7620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375D2F2-3485-FDDC-4A22-756C62F78540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9C62999-EF77-0FDF-AECB-107E546902E9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58337D8-7DD6-DD76-0436-580BE798609E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D14CB45-F822-F8D7-7D87-FA3A043D291A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D14CB45-F822-F8D7-7D87-FA3A043D2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3828489D-86E0-0314-C7F0-89391A8DB6B9}"/>
              </a:ext>
            </a:extLst>
          </p:cNvPr>
          <p:cNvSpPr/>
          <p:nvPr/>
        </p:nvSpPr>
        <p:spPr>
          <a:xfrm>
            <a:off x="3347379" y="453350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8C4DFED-9D59-3C2F-5C1A-70275CF18B56}"/>
              </a:ext>
            </a:extLst>
          </p:cNvPr>
          <p:cNvSpPr/>
          <p:nvPr/>
        </p:nvSpPr>
        <p:spPr>
          <a:xfrm>
            <a:off x="2787680" y="2956088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067B0F0-C2EC-8497-3E27-324C872718E2}"/>
              </a:ext>
            </a:extLst>
          </p:cNvPr>
          <p:cNvCxnSpPr>
            <a:cxnSpLocks/>
          </p:cNvCxnSpPr>
          <p:nvPr/>
        </p:nvCxnSpPr>
        <p:spPr>
          <a:xfrm flipV="1">
            <a:off x="1583473" y="3479685"/>
            <a:ext cx="1089451" cy="52212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105F917-578B-09D7-D623-A252AA34C85D}"/>
              </a:ext>
            </a:extLst>
          </p:cNvPr>
          <p:cNvCxnSpPr>
            <a:cxnSpLocks/>
          </p:cNvCxnSpPr>
          <p:nvPr/>
        </p:nvCxnSpPr>
        <p:spPr>
          <a:xfrm>
            <a:off x="1722452" y="4413733"/>
            <a:ext cx="1490958" cy="28062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C6C545F-27E2-18B5-6940-CADF44BA8F7D}"/>
              </a:ext>
            </a:extLst>
          </p:cNvPr>
          <p:cNvSpPr txBox="1"/>
          <p:nvPr/>
        </p:nvSpPr>
        <p:spPr>
          <a:xfrm>
            <a:off x="2214303" y="425009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53B9DA-4A60-A044-A1C5-ED0CE8A60C93}"/>
              </a:ext>
            </a:extLst>
          </p:cNvPr>
          <p:cNvSpPr txBox="1"/>
          <p:nvPr/>
        </p:nvSpPr>
        <p:spPr>
          <a:xfrm>
            <a:off x="1758662" y="336910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B2DA29E-A6F8-D7F2-0C3A-18DE5668E65F}"/>
              </a:ext>
            </a:extLst>
          </p:cNvPr>
          <p:cNvSpPr/>
          <p:nvPr/>
        </p:nvSpPr>
        <p:spPr>
          <a:xfrm>
            <a:off x="3347379" y="2837122"/>
            <a:ext cx="7194169" cy="3918857"/>
          </a:xfrm>
          <a:custGeom>
            <a:avLst/>
            <a:gdLst>
              <a:gd name="connsiteX0" fmla="*/ 273132 w 7194169"/>
              <a:gd name="connsiteY0" fmla="*/ 296883 h 3918857"/>
              <a:gd name="connsiteX1" fmla="*/ 403761 w 7194169"/>
              <a:gd name="connsiteY1" fmla="*/ 308759 h 3918857"/>
              <a:gd name="connsiteX2" fmla="*/ 546265 w 7194169"/>
              <a:gd name="connsiteY2" fmla="*/ 285008 h 3918857"/>
              <a:gd name="connsiteX3" fmla="*/ 760021 w 7194169"/>
              <a:gd name="connsiteY3" fmla="*/ 261257 h 3918857"/>
              <a:gd name="connsiteX4" fmla="*/ 855023 w 7194169"/>
              <a:gd name="connsiteY4" fmla="*/ 237507 h 3918857"/>
              <a:gd name="connsiteX5" fmla="*/ 1282535 w 7194169"/>
              <a:gd name="connsiteY5" fmla="*/ 166255 h 3918857"/>
              <a:gd name="connsiteX6" fmla="*/ 1603169 w 7194169"/>
              <a:gd name="connsiteY6" fmla="*/ 118753 h 3918857"/>
              <a:gd name="connsiteX7" fmla="*/ 1757548 w 7194169"/>
              <a:gd name="connsiteY7" fmla="*/ 95003 h 3918857"/>
              <a:gd name="connsiteX8" fmla="*/ 1911927 w 7194169"/>
              <a:gd name="connsiteY8" fmla="*/ 59377 h 3918857"/>
              <a:gd name="connsiteX9" fmla="*/ 2066306 w 7194169"/>
              <a:gd name="connsiteY9" fmla="*/ 47502 h 3918857"/>
              <a:gd name="connsiteX10" fmla="*/ 2137558 w 7194169"/>
              <a:gd name="connsiteY10" fmla="*/ 35626 h 3918857"/>
              <a:gd name="connsiteX11" fmla="*/ 2375065 w 7194169"/>
              <a:gd name="connsiteY11" fmla="*/ 11876 h 3918857"/>
              <a:gd name="connsiteX12" fmla="*/ 2458192 w 7194169"/>
              <a:gd name="connsiteY12" fmla="*/ 0 h 3918857"/>
              <a:gd name="connsiteX13" fmla="*/ 3420093 w 7194169"/>
              <a:gd name="connsiteY13" fmla="*/ 11876 h 3918857"/>
              <a:gd name="connsiteX14" fmla="*/ 3681351 w 7194169"/>
              <a:gd name="connsiteY14" fmla="*/ 35626 h 3918857"/>
              <a:gd name="connsiteX15" fmla="*/ 3823855 w 7194169"/>
              <a:gd name="connsiteY15" fmla="*/ 47502 h 3918857"/>
              <a:gd name="connsiteX16" fmla="*/ 3966358 w 7194169"/>
              <a:gd name="connsiteY16" fmla="*/ 71252 h 3918857"/>
              <a:gd name="connsiteX17" fmla="*/ 4037610 w 7194169"/>
              <a:gd name="connsiteY17" fmla="*/ 83128 h 3918857"/>
              <a:gd name="connsiteX18" fmla="*/ 4096987 w 7194169"/>
              <a:gd name="connsiteY18" fmla="*/ 106878 h 3918857"/>
              <a:gd name="connsiteX19" fmla="*/ 4251366 w 7194169"/>
              <a:gd name="connsiteY19" fmla="*/ 142504 h 3918857"/>
              <a:gd name="connsiteX20" fmla="*/ 4286992 w 7194169"/>
              <a:gd name="connsiteY20" fmla="*/ 166255 h 3918857"/>
              <a:gd name="connsiteX21" fmla="*/ 4322618 w 7194169"/>
              <a:gd name="connsiteY21" fmla="*/ 178130 h 3918857"/>
              <a:gd name="connsiteX22" fmla="*/ 4476997 w 7194169"/>
              <a:gd name="connsiteY22" fmla="*/ 249382 h 3918857"/>
              <a:gd name="connsiteX23" fmla="*/ 4512623 w 7194169"/>
              <a:gd name="connsiteY23" fmla="*/ 285008 h 3918857"/>
              <a:gd name="connsiteX24" fmla="*/ 4583875 w 7194169"/>
              <a:gd name="connsiteY24" fmla="*/ 391886 h 3918857"/>
              <a:gd name="connsiteX25" fmla="*/ 4607626 w 7194169"/>
              <a:gd name="connsiteY25" fmla="*/ 427512 h 3918857"/>
              <a:gd name="connsiteX26" fmla="*/ 4607626 w 7194169"/>
              <a:gd name="connsiteY26" fmla="*/ 724395 h 3918857"/>
              <a:gd name="connsiteX27" fmla="*/ 4583875 w 7194169"/>
              <a:gd name="connsiteY27" fmla="*/ 843148 h 3918857"/>
              <a:gd name="connsiteX28" fmla="*/ 4536374 w 7194169"/>
              <a:gd name="connsiteY28" fmla="*/ 1045029 h 3918857"/>
              <a:gd name="connsiteX29" fmla="*/ 4524499 w 7194169"/>
              <a:gd name="connsiteY29" fmla="*/ 1104405 h 3918857"/>
              <a:gd name="connsiteX30" fmla="*/ 4488873 w 7194169"/>
              <a:gd name="connsiteY30" fmla="*/ 1163782 h 3918857"/>
              <a:gd name="connsiteX31" fmla="*/ 4465122 w 7194169"/>
              <a:gd name="connsiteY31" fmla="*/ 1223159 h 3918857"/>
              <a:gd name="connsiteX32" fmla="*/ 4417621 w 7194169"/>
              <a:gd name="connsiteY32" fmla="*/ 1353787 h 3918857"/>
              <a:gd name="connsiteX33" fmla="*/ 4334493 w 7194169"/>
              <a:gd name="connsiteY33" fmla="*/ 1484416 h 3918857"/>
              <a:gd name="connsiteX34" fmla="*/ 4298868 w 7194169"/>
              <a:gd name="connsiteY34" fmla="*/ 1531917 h 3918857"/>
              <a:gd name="connsiteX35" fmla="*/ 4251366 w 7194169"/>
              <a:gd name="connsiteY35" fmla="*/ 1603169 h 3918857"/>
              <a:gd name="connsiteX36" fmla="*/ 4215740 w 7194169"/>
              <a:gd name="connsiteY36" fmla="*/ 1662546 h 3918857"/>
              <a:gd name="connsiteX37" fmla="*/ 4156364 w 7194169"/>
              <a:gd name="connsiteY37" fmla="*/ 1710047 h 3918857"/>
              <a:gd name="connsiteX38" fmla="*/ 4073236 w 7194169"/>
              <a:gd name="connsiteY38" fmla="*/ 1805050 h 3918857"/>
              <a:gd name="connsiteX39" fmla="*/ 3966358 w 7194169"/>
              <a:gd name="connsiteY39" fmla="*/ 1876302 h 3918857"/>
              <a:gd name="connsiteX40" fmla="*/ 3811979 w 7194169"/>
              <a:gd name="connsiteY40" fmla="*/ 1971304 h 3918857"/>
              <a:gd name="connsiteX41" fmla="*/ 3705101 w 7194169"/>
              <a:gd name="connsiteY41" fmla="*/ 1995055 h 3918857"/>
              <a:gd name="connsiteX42" fmla="*/ 3325091 w 7194169"/>
              <a:gd name="connsiteY42" fmla="*/ 2090057 h 3918857"/>
              <a:gd name="connsiteX43" fmla="*/ 2956956 w 7194169"/>
              <a:gd name="connsiteY43" fmla="*/ 2137559 h 3918857"/>
              <a:gd name="connsiteX44" fmla="*/ 2493818 w 7194169"/>
              <a:gd name="connsiteY44" fmla="*/ 2161309 h 3918857"/>
              <a:gd name="connsiteX45" fmla="*/ 1959429 w 7194169"/>
              <a:gd name="connsiteY45" fmla="*/ 2137559 h 3918857"/>
              <a:gd name="connsiteX46" fmla="*/ 1852551 w 7194169"/>
              <a:gd name="connsiteY46" fmla="*/ 2101933 h 3918857"/>
              <a:gd name="connsiteX47" fmla="*/ 1757548 w 7194169"/>
              <a:gd name="connsiteY47" fmla="*/ 2066307 h 3918857"/>
              <a:gd name="connsiteX48" fmla="*/ 1615044 w 7194169"/>
              <a:gd name="connsiteY48" fmla="*/ 1971304 h 3918857"/>
              <a:gd name="connsiteX49" fmla="*/ 1531917 w 7194169"/>
              <a:gd name="connsiteY49" fmla="*/ 1900052 h 3918857"/>
              <a:gd name="connsiteX50" fmla="*/ 1472540 w 7194169"/>
              <a:gd name="connsiteY50" fmla="*/ 1793174 h 3918857"/>
              <a:gd name="connsiteX51" fmla="*/ 1413164 w 7194169"/>
              <a:gd name="connsiteY51" fmla="*/ 1615044 h 3918857"/>
              <a:gd name="connsiteX52" fmla="*/ 1425039 w 7194169"/>
              <a:gd name="connsiteY52" fmla="*/ 1140031 h 3918857"/>
              <a:gd name="connsiteX53" fmla="*/ 1472540 w 7194169"/>
              <a:gd name="connsiteY53" fmla="*/ 1045029 h 3918857"/>
              <a:gd name="connsiteX54" fmla="*/ 1615044 w 7194169"/>
              <a:gd name="connsiteY54" fmla="*/ 866899 h 3918857"/>
              <a:gd name="connsiteX55" fmla="*/ 1816925 w 7194169"/>
              <a:gd name="connsiteY55" fmla="*/ 712520 h 3918857"/>
              <a:gd name="connsiteX56" fmla="*/ 1923803 w 7194169"/>
              <a:gd name="connsiteY56" fmla="*/ 653143 h 3918857"/>
              <a:gd name="connsiteX57" fmla="*/ 2185060 w 7194169"/>
              <a:gd name="connsiteY57" fmla="*/ 558141 h 3918857"/>
              <a:gd name="connsiteX58" fmla="*/ 2363190 w 7194169"/>
              <a:gd name="connsiteY58" fmla="*/ 522515 h 3918857"/>
              <a:gd name="connsiteX59" fmla="*/ 2660073 w 7194169"/>
              <a:gd name="connsiteY59" fmla="*/ 498764 h 3918857"/>
              <a:gd name="connsiteX60" fmla="*/ 3431969 w 7194169"/>
              <a:gd name="connsiteY60" fmla="*/ 534390 h 3918857"/>
              <a:gd name="connsiteX61" fmla="*/ 3574473 w 7194169"/>
              <a:gd name="connsiteY61" fmla="*/ 593766 h 3918857"/>
              <a:gd name="connsiteX62" fmla="*/ 3716977 w 7194169"/>
              <a:gd name="connsiteY62" fmla="*/ 641268 h 3918857"/>
              <a:gd name="connsiteX63" fmla="*/ 3847605 w 7194169"/>
              <a:gd name="connsiteY63" fmla="*/ 712520 h 3918857"/>
              <a:gd name="connsiteX64" fmla="*/ 4120738 w 7194169"/>
              <a:gd name="connsiteY64" fmla="*/ 866899 h 3918857"/>
              <a:gd name="connsiteX65" fmla="*/ 4536374 w 7194169"/>
              <a:gd name="connsiteY65" fmla="*/ 1163782 h 3918857"/>
              <a:gd name="connsiteX66" fmla="*/ 4797631 w 7194169"/>
              <a:gd name="connsiteY66" fmla="*/ 1448790 h 3918857"/>
              <a:gd name="connsiteX67" fmla="*/ 5047013 w 7194169"/>
              <a:gd name="connsiteY67" fmla="*/ 1733798 h 3918857"/>
              <a:gd name="connsiteX68" fmla="*/ 5094514 w 7194169"/>
              <a:gd name="connsiteY68" fmla="*/ 1793174 h 3918857"/>
              <a:gd name="connsiteX69" fmla="*/ 5237018 w 7194169"/>
              <a:gd name="connsiteY69" fmla="*/ 2018805 h 3918857"/>
              <a:gd name="connsiteX70" fmla="*/ 5296395 w 7194169"/>
              <a:gd name="connsiteY70" fmla="*/ 2113808 h 3918857"/>
              <a:gd name="connsiteX71" fmla="*/ 5391397 w 7194169"/>
              <a:gd name="connsiteY71" fmla="*/ 2315689 h 3918857"/>
              <a:gd name="connsiteX72" fmla="*/ 5403273 w 7194169"/>
              <a:gd name="connsiteY72" fmla="*/ 2386941 h 3918857"/>
              <a:gd name="connsiteX73" fmla="*/ 5415148 w 7194169"/>
              <a:gd name="connsiteY73" fmla="*/ 2422566 h 3918857"/>
              <a:gd name="connsiteX74" fmla="*/ 5438899 w 7194169"/>
              <a:gd name="connsiteY74" fmla="*/ 2553195 h 3918857"/>
              <a:gd name="connsiteX75" fmla="*/ 5605153 w 7194169"/>
              <a:gd name="connsiteY75" fmla="*/ 2446317 h 3918857"/>
              <a:gd name="connsiteX76" fmla="*/ 5807034 w 7194169"/>
              <a:gd name="connsiteY76" fmla="*/ 2327564 h 3918857"/>
              <a:gd name="connsiteX77" fmla="*/ 5925787 w 7194169"/>
              <a:gd name="connsiteY77" fmla="*/ 2244437 h 3918857"/>
              <a:gd name="connsiteX78" fmla="*/ 6080166 w 7194169"/>
              <a:gd name="connsiteY78" fmla="*/ 2173185 h 3918857"/>
              <a:gd name="connsiteX79" fmla="*/ 6234545 w 7194169"/>
              <a:gd name="connsiteY79" fmla="*/ 2090057 h 3918857"/>
              <a:gd name="connsiteX80" fmla="*/ 6388925 w 7194169"/>
              <a:gd name="connsiteY80" fmla="*/ 2030681 h 3918857"/>
              <a:gd name="connsiteX81" fmla="*/ 6519553 w 7194169"/>
              <a:gd name="connsiteY81" fmla="*/ 1959429 h 3918857"/>
              <a:gd name="connsiteX82" fmla="*/ 6697683 w 7194169"/>
              <a:gd name="connsiteY82" fmla="*/ 1888177 h 3918857"/>
              <a:gd name="connsiteX83" fmla="*/ 6804561 w 7194169"/>
              <a:gd name="connsiteY83" fmla="*/ 1828800 h 3918857"/>
              <a:gd name="connsiteX84" fmla="*/ 6899564 w 7194169"/>
              <a:gd name="connsiteY84" fmla="*/ 1793174 h 3918857"/>
              <a:gd name="connsiteX85" fmla="*/ 6982691 w 7194169"/>
              <a:gd name="connsiteY85" fmla="*/ 1733798 h 3918857"/>
              <a:gd name="connsiteX86" fmla="*/ 7042068 w 7194169"/>
              <a:gd name="connsiteY86" fmla="*/ 1698172 h 3918857"/>
              <a:gd name="connsiteX87" fmla="*/ 7148945 w 7194169"/>
              <a:gd name="connsiteY87" fmla="*/ 1543792 h 3918857"/>
              <a:gd name="connsiteX88" fmla="*/ 7172696 w 7194169"/>
              <a:gd name="connsiteY88" fmla="*/ 1484416 h 3918857"/>
              <a:gd name="connsiteX89" fmla="*/ 7172696 w 7194169"/>
              <a:gd name="connsiteY89" fmla="*/ 1163782 h 3918857"/>
              <a:gd name="connsiteX90" fmla="*/ 7125195 w 7194169"/>
              <a:gd name="connsiteY90" fmla="*/ 1092530 h 3918857"/>
              <a:gd name="connsiteX91" fmla="*/ 6923314 w 7194169"/>
              <a:gd name="connsiteY91" fmla="*/ 914400 h 3918857"/>
              <a:gd name="connsiteX92" fmla="*/ 6852062 w 7194169"/>
              <a:gd name="connsiteY92" fmla="*/ 866899 h 3918857"/>
              <a:gd name="connsiteX93" fmla="*/ 6780810 w 7194169"/>
              <a:gd name="connsiteY93" fmla="*/ 831273 h 3918857"/>
              <a:gd name="connsiteX94" fmla="*/ 6519553 w 7194169"/>
              <a:gd name="connsiteY94" fmla="*/ 724395 h 3918857"/>
              <a:gd name="connsiteX95" fmla="*/ 6282047 w 7194169"/>
              <a:gd name="connsiteY95" fmla="*/ 665018 h 3918857"/>
              <a:gd name="connsiteX96" fmla="*/ 5735782 w 7194169"/>
              <a:gd name="connsiteY96" fmla="*/ 676894 h 3918857"/>
              <a:gd name="connsiteX97" fmla="*/ 5664530 w 7194169"/>
              <a:gd name="connsiteY97" fmla="*/ 712520 h 3918857"/>
              <a:gd name="connsiteX98" fmla="*/ 5462649 w 7194169"/>
              <a:gd name="connsiteY98" fmla="*/ 831273 h 3918857"/>
              <a:gd name="connsiteX99" fmla="*/ 5237018 w 7194169"/>
              <a:gd name="connsiteY99" fmla="*/ 961902 h 3918857"/>
              <a:gd name="connsiteX100" fmla="*/ 5070764 w 7194169"/>
              <a:gd name="connsiteY100" fmla="*/ 1080655 h 3918857"/>
              <a:gd name="connsiteX101" fmla="*/ 4952010 w 7194169"/>
              <a:gd name="connsiteY101" fmla="*/ 1151907 h 3918857"/>
              <a:gd name="connsiteX102" fmla="*/ 4857008 w 7194169"/>
              <a:gd name="connsiteY102" fmla="*/ 1235034 h 3918857"/>
              <a:gd name="connsiteX103" fmla="*/ 4750130 w 7194169"/>
              <a:gd name="connsiteY103" fmla="*/ 1294411 h 3918857"/>
              <a:gd name="connsiteX104" fmla="*/ 4607626 w 7194169"/>
              <a:gd name="connsiteY104" fmla="*/ 1425039 h 3918857"/>
              <a:gd name="connsiteX105" fmla="*/ 4560125 w 7194169"/>
              <a:gd name="connsiteY105" fmla="*/ 1448790 h 3918857"/>
              <a:gd name="connsiteX106" fmla="*/ 4488873 w 7194169"/>
              <a:gd name="connsiteY106" fmla="*/ 1520042 h 3918857"/>
              <a:gd name="connsiteX107" fmla="*/ 4429496 w 7194169"/>
              <a:gd name="connsiteY107" fmla="*/ 1567543 h 3918857"/>
              <a:gd name="connsiteX108" fmla="*/ 4263242 w 7194169"/>
              <a:gd name="connsiteY108" fmla="*/ 1745673 h 3918857"/>
              <a:gd name="connsiteX109" fmla="*/ 4215740 w 7194169"/>
              <a:gd name="connsiteY109" fmla="*/ 1793174 h 3918857"/>
              <a:gd name="connsiteX110" fmla="*/ 4144488 w 7194169"/>
              <a:gd name="connsiteY110" fmla="*/ 1888177 h 3918857"/>
              <a:gd name="connsiteX111" fmla="*/ 4108862 w 7194169"/>
              <a:gd name="connsiteY111" fmla="*/ 1935678 h 3918857"/>
              <a:gd name="connsiteX112" fmla="*/ 4049486 w 7194169"/>
              <a:gd name="connsiteY112" fmla="*/ 2066307 h 3918857"/>
              <a:gd name="connsiteX113" fmla="*/ 4061361 w 7194169"/>
              <a:gd name="connsiteY113" fmla="*/ 2375065 h 3918857"/>
              <a:gd name="connsiteX114" fmla="*/ 4085112 w 7194169"/>
              <a:gd name="connsiteY114" fmla="*/ 2434442 h 3918857"/>
              <a:gd name="connsiteX115" fmla="*/ 4108862 w 7194169"/>
              <a:gd name="connsiteY115" fmla="*/ 2505694 h 3918857"/>
              <a:gd name="connsiteX116" fmla="*/ 4132613 w 7194169"/>
              <a:gd name="connsiteY116" fmla="*/ 2660073 h 3918857"/>
              <a:gd name="connsiteX117" fmla="*/ 4108862 w 7194169"/>
              <a:gd name="connsiteY117" fmla="*/ 2790702 h 3918857"/>
              <a:gd name="connsiteX118" fmla="*/ 4073236 w 7194169"/>
              <a:gd name="connsiteY118" fmla="*/ 2826328 h 3918857"/>
              <a:gd name="connsiteX119" fmla="*/ 3918857 w 7194169"/>
              <a:gd name="connsiteY119" fmla="*/ 2945081 h 3918857"/>
              <a:gd name="connsiteX120" fmla="*/ 3823855 w 7194169"/>
              <a:gd name="connsiteY120" fmla="*/ 3016333 h 3918857"/>
              <a:gd name="connsiteX121" fmla="*/ 3764478 w 7194169"/>
              <a:gd name="connsiteY121" fmla="*/ 3051959 h 3918857"/>
              <a:gd name="connsiteX122" fmla="*/ 3479470 w 7194169"/>
              <a:gd name="connsiteY122" fmla="*/ 3230089 h 3918857"/>
              <a:gd name="connsiteX123" fmla="*/ 3194462 w 7194169"/>
              <a:gd name="connsiteY123" fmla="*/ 3348842 h 3918857"/>
              <a:gd name="connsiteX124" fmla="*/ 2897579 w 7194169"/>
              <a:gd name="connsiteY124" fmla="*/ 3443844 h 3918857"/>
              <a:gd name="connsiteX125" fmla="*/ 2861953 w 7194169"/>
              <a:gd name="connsiteY125" fmla="*/ 3218213 h 3918857"/>
              <a:gd name="connsiteX126" fmla="*/ 2838203 w 7194169"/>
              <a:gd name="connsiteY126" fmla="*/ 3158837 h 3918857"/>
              <a:gd name="connsiteX127" fmla="*/ 2826327 w 7194169"/>
              <a:gd name="connsiteY127" fmla="*/ 3087585 h 3918857"/>
              <a:gd name="connsiteX128" fmla="*/ 2778826 w 7194169"/>
              <a:gd name="connsiteY128" fmla="*/ 2992582 h 3918857"/>
              <a:gd name="connsiteX129" fmla="*/ 2731325 w 7194169"/>
              <a:gd name="connsiteY129" fmla="*/ 2909455 h 3918857"/>
              <a:gd name="connsiteX130" fmla="*/ 2695699 w 7194169"/>
              <a:gd name="connsiteY130" fmla="*/ 2861953 h 3918857"/>
              <a:gd name="connsiteX131" fmla="*/ 2671948 w 7194169"/>
              <a:gd name="connsiteY131" fmla="*/ 2826328 h 3918857"/>
              <a:gd name="connsiteX132" fmla="*/ 2600696 w 7194169"/>
              <a:gd name="connsiteY132" fmla="*/ 2790702 h 3918857"/>
              <a:gd name="connsiteX133" fmla="*/ 2565070 w 7194169"/>
              <a:gd name="connsiteY133" fmla="*/ 2766951 h 3918857"/>
              <a:gd name="connsiteX134" fmla="*/ 2517569 w 7194169"/>
              <a:gd name="connsiteY134" fmla="*/ 2755076 h 3918857"/>
              <a:gd name="connsiteX135" fmla="*/ 2351314 w 7194169"/>
              <a:gd name="connsiteY135" fmla="*/ 2731325 h 3918857"/>
              <a:gd name="connsiteX136" fmla="*/ 2208810 w 7194169"/>
              <a:gd name="connsiteY136" fmla="*/ 2707574 h 3918857"/>
              <a:gd name="connsiteX137" fmla="*/ 2078182 w 7194169"/>
              <a:gd name="connsiteY137" fmla="*/ 2660073 h 3918857"/>
              <a:gd name="connsiteX138" fmla="*/ 2042556 w 7194169"/>
              <a:gd name="connsiteY138" fmla="*/ 2636322 h 3918857"/>
              <a:gd name="connsiteX139" fmla="*/ 2090057 w 7194169"/>
              <a:gd name="connsiteY139" fmla="*/ 2588821 h 3918857"/>
              <a:gd name="connsiteX140" fmla="*/ 2173184 w 7194169"/>
              <a:gd name="connsiteY140" fmla="*/ 2576946 h 3918857"/>
              <a:gd name="connsiteX141" fmla="*/ 2422566 w 7194169"/>
              <a:gd name="connsiteY141" fmla="*/ 2565070 h 3918857"/>
              <a:gd name="connsiteX142" fmla="*/ 2897579 w 7194169"/>
              <a:gd name="connsiteY142" fmla="*/ 2588821 h 3918857"/>
              <a:gd name="connsiteX143" fmla="*/ 3004457 w 7194169"/>
              <a:gd name="connsiteY143" fmla="*/ 2612572 h 3918857"/>
              <a:gd name="connsiteX144" fmla="*/ 3170712 w 7194169"/>
              <a:gd name="connsiteY144" fmla="*/ 2683824 h 3918857"/>
              <a:gd name="connsiteX145" fmla="*/ 3336966 w 7194169"/>
              <a:gd name="connsiteY145" fmla="*/ 2790702 h 3918857"/>
              <a:gd name="connsiteX146" fmla="*/ 3420093 w 7194169"/>
              <a:gd name="connsiteY146" fmla="*/ 2885704 h 3918857"/>
              <a:gd name="connsiteX147" fmla="*/ 3467595 w 7194169"/>
              <a:gd name="connsiteY147" fmla="*/ 2933205 h 3918857"/>
              <a:gd name="connsiteX148" fmla="*/ 3526971 w 7194169"/>
              <a:gd name="connsiteY148" fmla="*/ 3051959 h 3918857"/>
              <a:gd name="connsiteX149" fmla="*/ 3574473 w 7194169"/>
              <a:gd name="connsiteY149" fmla="*/ 3182587 h 3918857"/>
              <a:gd name="connsiteX150" fmla="*/ 3586348 w 7194169"/>
              <a:gd name="connsiteY150" fmla="*/ 3230089 h 3918857"/>
              <a:gd name="connsiteX151" fmla="*/ 3621974 w 7194169"/>
              <a:gd name="connsiteY151" fmla="*/ 3348842 h 3918857"/>
              <a:gd name="connsiteX152" fmla="*/ 3562597 w 7194169"/>
              <a:gd name="connsiteY152" fmla="*/ 3479470 h 3918857"/>
              <a:gd name="connsiteX153" fmla="*/ 3491345 w 7194169"/>
              <a:gd name="connsiteY153" fmla="*/ 3550722 h 3918857"/>
              <a:gd name="connsiteX154" fmla="*/ 3467595 w 7194169"/>
              <a:gd name="connsiteY154" fmla="*/ 3586348 h 3918857"/>
              <a:gd name="connsiteX155" fmla="*/ 3325091 w 7194169"/>
              <a:gd name="connsiteY155" fmla="*/ 3716977 h 3918857"/>
              <a:gd name="connsiteX156" fmla="*/ 3241964 w 7194169"/>
              <a:gd name="connsiteY156" fmla="*/ 3764478 h 3918857"/>
              <a:gd name="connsiteX157" fmla="*/ 3182587 w 7194169"/>
              <a:gd name="connsiteY157" fmla="*/ 3776353 h 3918857"/>
              <a:gd name="connsiteX158" fmla="*/ 2956956 w 7194169"/>
              <a:gd name="connsiteY158" fmla="*/ 3823855 h 3918857"/>
              <a:gd name="connsiteX159" fmla="*/ 2707574 w 7194169"/>
              <a:gd name="connsiteY159" fmla="*/ 3859481 h 3918857"/>
              <a:gd name="connsiteX160" fmla="*/ 2565070 w 7194169"/>
              <a:gd name="connsiteY160" fmla="*/ 3883231 h 3918857"/>
              <a:gd name="connsiteX161" fmla="*/ 2291938 w 7194169"/>
              <a:gd name="connsiteY161" fmla="*/ 3906982 h 3918857"/>
              <a:gd name="connsiteX162" fmla="*/ 2137558 w 7194169"/>
              <a:gd name="connsiteY162" fmla="*/ 3918857 h 3918857"/>
              <a:gd name="connsiteX163" fmla="*/ 1163782 w 7194169"/>
              <a:gd name="connsiteY163" fmla="*/ 3906982 h 3918857"/>
              <a:gd name="connsiteX164" fmla="*/ 985652 w 7194169"/>
              <a:gd name="connsiteY164" fmla="*/ 3871356 h 3918857"/>
              <a:gd name="connsiteX165" fmla="*/ 914400 w 7194169"/>
              <a:gd name="connsiteY165" fmla="*/ 3835730 h 3918857"/>
              <a:gd name="connsiteX166" fmla="*/ 807522 w 7194169"/>
              <a:gd name="connsiteY166" fmla="*/ 3776353 h 3918857"/>
              <a:gd name="connsiteX167" fmla="*/ 771896 w 7194169"/>
              <a:gd name="connsiteY167" fmla="*/ 3728852 h 3918857"/>
              <a:gd name="connsiteX168" fmla="*/ 736270 w 7194169"/>
              <a:gd name="connsiteY168" fmla="*/ 3693226 h 3918857"/>
              <a:gd name="connsiteX169" fmla="*/ 676893 w 7194169"/>
              <a:gd name="connsiteY169" fmla="*/ 3610099 h 3918857"/>
              <a:gd name="connsiteX170" fmla="*/ 641268 w 7194169"/>
              <a:gd name="connsiteY170" fmla="*/ 3562598 h 3918857"/>
              <a:gd name="connsiteX171" fmla="*/ 593766 w 7194169"/>
              <a:gd name="connsiteY171" fmla="*/ 3491346 h 3918857"/>
              <a:gd name="connsiteX172" fmla="*/ 546265 w 7194169"/>
              <a:gd name="connsiteY172" fmla="*/ 3443844 h 3918857"/>
              <a:gd name="connsiteX173" fmla="*/ 498764 w 7194169"/>
              <a:gd name="connsiteY173" fmla="*/ 3360717 h 3918857"/>
              <a:gd name="connsiteX174" fmla="*/ 451262 w 7194169"/>
              <a:gd name="connsiteY174" fmla="*/ 3289465 h 3918857"/>
              <a:gd name="connsiteX175" fmla="*/ 415636 w 7194169"/>
              <a:gd name="connsiteY175" fmla="*/ 3253839 h 3918857"/>
              <a:gd name="connsiteX176" fmla="*/ 320634 w 7194169"/>
              <a:gd name="connsiteY176" fmla="*/ 3241964 h 3918857"/>
              <a:gd name="connsiteX177" fmla="*/ 190005 w 7194169"/>
              <a:gd name="connsiteY177" fmla="*/ 3218213 h 3918857"/>
              <a:gd name="connsiteX178" fmla="*/ 118753 w 7194169"/>
              <a:gd name="connsiteY178" fmla="*/ 3194463 h 3918857"/>
              <a:gd name="connsiteX179" fmla="*/ 83127 w 7194169"/>
              <a:gd name="connsiteY179" fmla="*/ 3158837 h 3918857"/>
              <a:gd name="connsiteX180" fmla="*/ 0 w 7194169"/>
              <a:gd name="connsiteY180" fmla="*/ 3087585 h 391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7194169" h="3918857">
                <a:moveTo>
                  <a:pt x="273132" y="296883"/>
                </a:moveTo>
                <a:cubicBezTo>
                  <a:pt x="316675" y="300842"/>
                  <a:pt x="360080" y="310658"/>
                  <a:pt x="403761" y="308759"/>
                </a:cubicBezTo>
                <a:cubicBezTo>
                  <a:pt x="451872" y="306667"/>
                  <a:pt x="498403" y="290326"/>
                  <a:pt x="546265" y="285008"/>
                </a:cubicBezTo>
                <a:lnTo>
                  <a:pt x="760021" y="261257"/>
                </a:lnTo>
                <a:cubicBezTo>
                  <a:pt x="791688" y="253340"/>
                  <a:pt x="823081" y="244232"/>
                  <a:pt x="855023" y="237507"/>
                </a:cubicBezTo>
                <a:cubicBezTo>
                  <a:pt x="950192" y="217471"/>
                  <a:pt x="1245536" y="171736"/>
                  <a:pt x="1282535" y="166255"/>
                </a:cubicBezTo>
                <a:lnTo>
                  <a:pt x="1603169" y="118753"/>
                </a:lnTo>
                <a:cubicBezTo>
                  <a:pt x="1654658" y="111030"/>
                  <a:pt x="1706816" y="106710"/>
                  <a:pt x="1757548" y="95003"/>
                </a:cubicBezTo>
                <a:cubicBezTo>
                  <a:pt x="1809008" y="83128"/>
                  <a:pt x="1859729" y="67407"/>
                  <a:pt x="1911927" y="59377"/>
                </a:cubicBezTo>
                <a:cubicBezTo>
                  <a:pt x="1962939" y="51529"/>
                  <a:pt x="2014846" y="51460"/>
                  <a:pt x="2066306" y="47502"/>
                </a:cubicBezTo>
                <a:cubicBezTo>
                  <a:pt x="2090057" y="43543"/>
                  <a:pt x="2113638" y="38386"/>
                  <a:pt x="2137558" y="35626"/>
                </a:cubicBezTo>
                <a:cubicBezTo>
                  <a:pt x="2216597" y="26506"/>
                  <a:pt x="2296301" y="23129"/>
                  <a:pt x="2375065" y="11876"/>
                </a:cubicBezTo>
                <a:lnTo>
                  <a:pt x="2458192" y="0"/>
                </a:lnTo>
                <a:lnTo>
                  <a:pt x="3420093" y="11876"/>
                </a:lnTo>
                <a:cubicBezTo>
                  <a:pt x="3507501" y="14422"/>
                  <a:pt x="3594244" y="27940"/>
                  <a:pt x="3681351" y="35626"/>
                </a:cubicBezTo>
                <a:cubicBezTo>
                  <a:pt x="3728833" y="39816"/>
                  <a:pt x="3776838" y="39666"/>
                  <a:pt x="3823855" y="47502"/>
                </a:cubicBezTo>
                <a:lnTo>
                  <a:pt x="3966358" y="71252"/>
                </a:lnTo>
                <a:lnTo>
                  <a:pt x="4037610" y="83128"/>
                </a:lnTo>
                <a:cubicBezTo>
                  <a:pt x="4057402" y="91045"/>
                  <a:pt x="4076613" y="100609"/>
                  <a:pt x="4096987" y="106878"/>
                </a:cubicBezTo>
                <a:cubicBezTo>
                  <a:pt x="4150193" y="123249"/>
                  <a:pt x="4197934" y="131818"/>
                  <a:pt x="4251366" y="142504"/>
                </a:cubicBezTo>
                <a:cubicBezTo>
                  <a:pt x="4263241" y="150421"/>
                  <a:pt x="4274226" y="159872"/>
                  <a:pt x="4286992" y="166255"/>
                </a:cubicBezTo>
                <a:cubicBezTo>
                  <a:pt x="4298188" y="171853"/>
                  <a:pt x="4310996" y="173481"/>
                  <a:pt x="4322618" y="178130"/>
                </a:cubicBezTo>
                <a:cubicBezTo>
                  <a:pt x="4348940" y="188659"/>
                  <a:pt x="4450315" y="231594"/>
                  <a:pt x="4476997" y="249382"/>
                </a:cubicBezTo>
                <a:cubicBezTo>
                  <a:pt x="4490971" y="258698"/>
                  <a:pt x="4501693" y="272257"/>
                  <a:pt x="4512623" y="285008"/>
                </a:cubicBezTo>
                <a:cubicBezTo>
                  <a:pt x="4549114" y="327581"/>
                  <a:pt x="4553208" y="342819"/>
                  <a:pt x="4583875" y="391886"/>
                </a:cubicBezTo>
                <a:cubicBezTo>
                  <a:pt x="4591439" y="403989"/>
                  <a:pt x="4599709" y="415637"/>
                  <a:pt x="4607626" y="427512"/>
                </a:cubicBezTo>
                <a:cubicBezTo>
                  <a:pt x="4624799" y="564897"/>
                  <a:pt x="4627845" y="542421"/>
                  <a:pt x="4607626" y="724395"/>
                </a:cubicBezTo>
                <a:cubicBezTo>
                  <a:pt x="4603168" y="764516"/>
                  <a:pt x="4590511" y="803329"/>
                  <a:pt x="4583875" y="843148"/>
                </a:cubicBezTo>
                <a:cubicBezTo>
                  <a:pt x="4556621" y="1006679"/>
                  <a:pt x="4578010" y="940940"/>
                  <a:pt x="4536374" y="1045029"/>
                </a:cubicBezTo>
                <a:cubicBezTo>
                  <a:pt x="4532416" y="1064821"/>
                  <a:pt x="4531995" y="1085665"/>
                  <a:pt x="4524499" y="1104405"/>
                </a:cubicBezTo>
                <a:cubicBezTo>
                  <a:pt x="4515927" y="1125836"/>
                  <a:pt x="4499195" y="1143137"/>
                  <a:pt x="4488873" y="1163782"/>
                </a:cubicBezTo>
                <a:cubicBezTo>
                  <a:pt x="4479340" y="1182849"/>
                  <a:pt x="4472407" y="1203125"/>
                  <a:pt x="4465122" y="1223159"/>
                </a:cubicBezTo>
                <a:cubicBezTo>
                  <a:pt x="4450344" y="1263797"/>
                  <a:pt x="4437289" y="1314451"/>
                  <a:pt x="4417621" y="1353787"/>
                </a:cubicBezTo>
                <a:cubicBezTo>
                  <a:pt x="4402751" y="1383528"/>
                  <a:pt x="4350968" y="1460881"/>
                  <a:pt x="4334493" y="1484416"/>
                </a:cubicBezTo>
                <a:cubicBezTo>
                  <a:pt x="4323143" y="1500630"/>
                  <a:pt x="4310218" y="1515703"/>
                  <a:pt x="4298868" y="1531917"/>
                </a:cubicBezTo>
                <a:cubicBezTo>
                  <a:pt x="4282499" y="1555302"/>
                  <a:pt x="4266691" y="1579087"/>
                  <a:pt x="4251366" y="1603169"/>
                </a:cubicBezTo>
                <a:cubicBezTo>
                  <a:pt x="4238974" y="1622642"/>
                  <a:pt x="4231075" y="1645295"/>
                  <a:pt x="4215740" y="1662546"/>
                </a:cubicBezTo>
                <a:cubicBezTo>
                  <a:pt x="4198901" y="1681490"/>
                  <a:pt x="4174286" y="1692125"/>
                  <a:pt x="4156364" y="1710047"/>
                </a:cubicBezTo>
                <a:cubicBezTo>
                  <a:pt x="4030826" y="1835585"/>
                  <a:pt x="4221258" y="1675530"/>
                  <a:pt x="4073236" y="1805050"/>
                </a:cubicBezTo>
                <a:cubicBezTo>
                  <a:pt x="4025898" y="1846471"/>
                  <a:pt x="4020982" y="1839886"/>
                  <a:pt x="3966358" y="1876302"/>
                </a:cubicBezTo>
                <a:cubicBezTo>
                  <a:pt x="3898404" y="1921605"/>
                  <a:pt x="3911140" y="1932742"/>
                  <a:pt x="3811979" y="1971304"/>
                </a:cubicBezTo>
                <a:cubicBezTo>
                  <a:pt x="3777965" y="1984531"/>
                  <a:pt x="3740057" y="1984568"/>
                  <a:pt x="3705101" y="1995055"/>
                </a:cubicBezTo>
                <a:cubicBezTo>
                  <a:pt x="3416155" y="2081739"/>
                  <a:pt x="3763892" y="2015140"/>
                  <a:pt x="3325091" y="2090057"/>
                </a:cubicBezTo>
                <a:cubicBezTo>
                  <a:pt x="3204437" y="2110656"/>
                  <a:pt x="3079875" y="2130184"/>
                  <a:pt x="2956956" y="2137559"/>
                </a:cubicBezTo>
                <a:lnTo>
                  <a:pt x="2493818" y="2161309"/>
                </a:lnTo>
                <a:cubicBezTo>
                  <a:pt x="2315688" y="2153392"/>
                  <a:pt x="2136975" y="2153998"/>
                  <a:pt x="1959429" y="2137559"/>
                </a:cubicBezTo>
                <a:cubicBezTo>
                  <a:pt x="1922036" y="2134097"/>
                  <a:pt x="1887963" y="2114431"/>
                  <a:pt x="1852551" y="2101933"/>
                </a:cubicBezTo>
                <a:cubicBezTo>
                  <a:pt x="1820658" y="2090677"/>
                  <a:pt x="1787183" y="2082606"/>
                  <a:pt x="1757548" y="2066307"/>
                </a:cubicBezTo>
                <a:cubicBezTo>
                  <a:pt x="1707525" y="2038794"/>
                  <a:pt x="1655412" y="2011672"/>
                  <a:pt x="1615044" y="1971304"/>
                </a:cubicBezTo>
                <a:cubicBezTo>
                  <a:pt x="1565423" y="1921683"/>
                  <a:pt x="1592853" y="1945755"/>
                  <a:pt x="1531917" y="1900052"/>
                </a:cubicBezTo>
                <a:cubicBezTo>
                  <a:pt x="1506222" y="1857228"/>
                  <a:pt x="1492010" y="1836983"/>
                  <a:pt x="1472540" y="1793174"/>
                </a:cubicBezTo>
                <a:cubicBezTo>
                  <a:pt x="1442465" y="1725505"/>
                  <a:pt x="1437421" y="1695900"/>
                  <a:pt x="1413164" y="1615044"/>
                </a:cubicBezTo>
                <a:cubicBezTo>
                  <a:pt x="1399555" y="1424534"/>
                  <a:pt x="1386581" y="1357958"/>
                  <a:pt x="1425039" y="1140031"/>
                </a:cubicBezTo>
                <a:cubicBezTo>
                  <a:pt x="1431192" y="1105165"/>
                  <a:pt x="1455182" y="1075887"/>
                  <a:pt x="1472540" y="1045029"/>
                </a:cubicBezTo>
                <a:cubicBezTo>
                  <a:pt x="1527128" y="947984"/>
                  <a:pt x="1532330" y="943705"/>
                  <a:pt x="1615044" y="866899"/>
                </a:cubicBezTo>
                <a:cubicBezTo>
                  <a:pt x="1680179" y="806417"/>
                  <a:pt x="1740667" y="760683"/>
                  <a:pt x="1816925" y="712520"/>
                </a:cubicBezTo>
                <a:cubicBezTo>
                  <a:pt x="1851383" y="690757"/>
                  <a:pt x="1886219" y="668904"/>
                  <a:pt x="1923803" y="653143"/>
                </a:cubicBezTo>
                <a:cubicBezTo>
                  <a:pt x="2009258" y="617307"/>
                  <a:pt x="2094195" y="576314"/>
                  <a:pt x="2185060" y="558141"/>
                </a:cubicBezTo>
                <a:cubicBezTo>
                  <a:pt x="2244437" y="546266"/>
                  <a:pt x="2303105" y="530026"/>
                  <a:pt x="2363190" y="522515"/>
                </a:cubicBezTo>
                <a:cubicBezTo>
                  <a:pt x="2461701" y="510201"/>
                  <a:pt x="2561112" y="506681"/>
                  <a:pt x="2660073" y="498764"/>
                </a:cubicBezTo>
                <a:cubicBezTo>
                  <a:pt x="2917372" y="510639"/>
                  <a:pt x="3175775" y="507773"/>
                  <a:pt x="3431969" y="534390"/>
                </a:cubicBezTo>
                <a:cubicBezTo>
                  <a:pt x="3483153" y="539708"/>
                  <a:pt x="3526290" y="575697"/>
                  <a:pt x="3574473" y="593766"/>
                </a:cubicBezTo>
                <a:cubicBezTo>
                  <a:pt x="3621356" y="611347"/>
                  <a:pt x="3671059" y="621303"/>
                  <a:pt x="3716977" y="641268"/>
                </a:cubicBezTo>
                <a:cubicBezTo>
                  <a:pt x="3762463" y="661045"/>
                  <a:pt x="3803242" y="690339"/>
                  <a:pt x="3847605" y="712520"/>
                </a:cubicBezTo>
                <a:cubicBezTo>
                  <a:pt x="4147526" y="862480"/>
                  <a:pt x="3798406" y="665442"/>
                  <a:pt x="4120738" y="866899"/>
                </a:cubicBezTo>
                <a:cubicBezTo>
                  <a:pt x="4285179" y="969675"/>
                  <a:pt x="4383758" y="997291"/>
                  <a:pt x="4536374" y="1163782"/>
                </a:cubicBezTo>
                <a:lnTo>
                  <a:pt x="4797631" y="1448790"/>
                </a:lnTo>
                <a:cubicBezTo>
                  <a:pt x="4926891" y="1590168"/>
                  <a:pt x="4918281" y="1579319"/>
                  <a:pt x="5047013" y="1733798"/>
                </a:cubicBezTo>
                <a:cubicBezTo>
                  <a:pt x="5063239" y="1753269"/>
                  <a:pt x="5079979" y="1772410"/>
                  <a:pt x="5094514" y="1793174"/>
                </a:cubicBezTo>
                <a:cubicBezTo>
                  <a:pt x="5237200" y="1997011"/>
                  <a:pt x="5123654" y="1826087"/>
                  <a:pt x="5237018" y="2018805"/>
                </a:cubicBezTo>
                <a:cubicBezTo>
                  <a:pt x="5255952" y="2050993"/>
                  <a:pt x="5278398" y="2081087"/>
                  <a:pt x="5296395" y="2113808"/>
                </a:cubicBezTo>
                <a:cubicBezTo>
                  <a:pt x="5355640" y="2221526"/>
                  <a:pt x="5356570" y="2228618"/>
                  <a:pt x="5391397" y="2315689"/>
                </a:cubicBezTo>
                <a:cubicBezTo>
                  <a:pt x="5395356" y="2339440"/>
                  <a:pt x="5398050" y="2363436"/>
                  <a:pt x="5403273" y="2386941"/>
                </a:cubicBezTo>
                <a:cubicBezTo>
                  <a:pt x="5405988" y="2399160"/>
                  <a:pt x="5412909" y="2410251"/>
                  <a:pt x="5415148" y="2422566"/>
                </a:cubicBezTo>
                <a:cubicBezTo>
                  <a:pt x="5442002" y="2570268"/>
                  <a:pt x="5411664" y="2471495"/>
                  <a:pt x="5438899" y="2553195"/>
                </a:cubicBezTo>
                <a:cubicBezTo>
                  <a:pt x="5562086" y="2522399"/>
                  <a:pt x="5391324" y="2572098"/>
                  <a:pt x="5605153" y="2446317"/>
                </a:cubicBezTo>
                <a:cubicBezTo>
                  <a:pt x="5672447" y="2406733"/>
                  <a:pt x="5743074" y="2372336"/>
                  <a:pt x="5807034" y="2327564"/>
                </a:cubicBezTo>
                <a:cubicBezTo>
                  <a:pt x="5846618" y="2299855"/>
                  <a:pt x="5883722" y="2268213"/>
                  <a:pt x="5925787" y="2244437"/>
                </a:cubicBezTo>
                <a:cubicBezTo>
                  <a:pt x="5975127" y="2216549"/>
                  <a:pt x="6029473" y="2198531"/>
                  <a:pt x="6080166" y="2173185"/>
                </a:cubicBezTo>
                <a:cubicBezTo>
                  <a:pt x="6132441" y="2147047"/>
                  <a:pt x="6181479" y="2114549"/>
                  <a:pt x="6234545" y="2090057"/>
                </a:cubicBezTo>
                <a:cubicBezTo>
                  <a:pt x="6284605" y="2066952"/>
                  <a:pt x="6338804" y="2053653"/>
                  <a:pt x="6388925" y="2030681"/>
                </a:cubicBezTo>
                <a:cubicBezTo>
                  <a:pt x="6434014" y="2010015"/>
                  <a:pt x="6474519" y="1980214"/>
                  <a:pt x="6519553" y="1959429"/>
                </a:cubicBezTo>
                <a:cubicBezTo>
                  <a:pt x="6577618" y="1932630"/>
                  <a:pt x="6641780" y="1919234"/>
                  <a:pt x="6697683" y="1888177"/>
                </a:cubicBezTo>
                <a:cubicBezTo>
                  <a:pt x="6733309" y="1868385"/>
                  <a:pt x="6767685" y="1846153"/>
                  <a:pt x="6804561" y="1828800"/>
                </a:cubicBezTo>
                <a:cubicBezTo>
                  <a:pt x="6835163" y="1814399"/>
                  <a:pt x="6869722" y="1809090"/>
                  <a:pt x="6899564" y="1793174"/>
                </a:cubicBezTo>
                <a:cubicBezTo>
                  <a:pt x="6929610" y="1777150"/>
                  <a:pt x="6954358" y="1752686"/>
                  <a:pt x="6982691" y="1733798"/>
                </a:cubicBezTo>
                <a:cubicBezTo>
                  <a:pt x="7001896" y="1720995"/>
                  <a:pt x="7022276" y="1710047"/>
                  <a:pt x="7042068" y="1698172"/>
                </a:cubicBezTo>
                <a:cubicBezTo>
                  <a:pt x="7107033" y="1614646"/>
                  <a:pt x="7116398" y="1617022"/>
                  <a:pt x="7148945" y="1543792"/>
                </a:cubicBezTo>
                <a:cubicBezTo>
                  <a:pt x="7157602" y="1524313"/>
                  <a:pt x="7164779" y="1504208"/>
                  <a:pt x="7172696" y="1484416"/>
                </a:cubicBezTo>
                <a:cubicBezTo>
                  <a:pt x="7197085" y="1362468"/>
                  <a:pt x="7205278" y="1346245"/>
                  <a:pt x="7172696" y="1163782"/>
                </a:cubicBezTo>
                <a:cubicBezTo>
                  <a:pt x="7167678" y="1135682"/>
                  <a:pt x="7142599" y="1115155"/>
                  <a:pt x="7125195" y="1092530"/>
                </a:cubicBezTo>
                <a:cubicBezTo>
                  <a:pt x="7051670" y="996947"/>
                  <a:pt x="7035118" y="988935"/>
                  <a:pt x="6923314" y="914400"/>
                </a:cubicBezTo>
                <a:cubicBezTo>
                  <a:pt x="6899563" y="898566"/>
                  <a:pt x="6876718" y="881282"/>
                  <a:pt x="6852062" y="866899"/>
                </a:cubicBezTo>
                <a:cubicBezTo>
                  <a:pt x="6829125" y="853519"/>
                  <a:pt x="6805025" y="842170"/>
                  <a:pt x="6780810" y="831273"/>
                </a:cubicBezTo>
                <a:cubicBezTo>
                  <a:pt x="6716138" y="802171"/>
                  <a:pt x="6596590" y="750074"/>
                  <a:pt x="6519553" y="724395"/>
                </a:cubicBezTo>
                <a:cubicBezTo>
                  <a:pt x="6447812" y="700481"/>
                  <a:pt x="6350579" y="680833"/>
                  <a:pt x="6282047" y="665018"/>
                </a:cubicBezTo>
                <a:cubicBezTo>
                  <a:pt x="6099959" y="668977"/>
                  <a:pt x="5917377" y="662925"/>
                  <a:pt x="5735782" y="676894"/>
                </a:cubicBezTo>
                <a:cubicBezTo>
                  <a:pt x="5709306" y="678931"/>
                  <a:pt x="5687960" y="700024"/>
                  <a:pt x="5664530" y="712520"/>
                </a:cubicBezTo>
                <a:cubicBezTo>
                  <a:pt x="5500001" y="800268"/>
                  <a:pt x="5615125" y="740916"/>
                  <a:pt x="5462649" y="831273"/>
                </a:cubicBezTo>
                <a:cubicBezTo>
                  <a:pt x="5387885" y="875578"/>
                  <a:pt x="5307736" y="911389"/>
                  <a:pt x="5237018" y="961902"/>
                </a:cubicBezTo>
                <a:cubicBezTo>
                  <a:pt x="5181600" y="1001486"/>
                  <a:pt x="5129162" y="1045616"/>
                  <a:pt x="5070764" y="1080655"/>
                </a:cubicBezTo>
                <a:cubicBezTo>
                  <a:pt x="5031179" y="1104406"/>
                  <a:pt x="4989434" y="1124879"/>
                  <a:pt x="4952010" y="1151907"/>
                </a:cubicBezTo>
                <a:cubicBezTo>
                  <a:pt x="4917898" y="1176544"/>
                  <a:pt x="4891385" y="1210768"/>
                  <a:pt x="4857008" y="1235034"/>
                </a:cubicBezTo>
                <a:cubicBezTo>
                  <a:pt x="4823713" y="1258537"/>
                  <a:pt x="4782548" y="1269712"/>
                  <a:pt x="4750130" y="1294411"/>
                </a:cubicBezTo>
                <a:cubicBezTo>
                  <a:pt x="4698873" y="1333464"/>
                  <a:pt x="4657638" y="1384404"/>
                  <a:pt x="4607626" y="1425039"/>
                </a:cubicBezTo>
                <a:cubicBezTo>
                  <a:pt x="4593887" y="1436202"/>
                  <a:pt x="4573948" y="1437731"/>
                  <a:pt x="4560125" y="1448790"/>
                </a:cubicBezTo>
                <a:cubicBezTo>
                  <a:pt x="4533897" y="1469773"/>
                  <a:pt x="4513727" y="1497448"/>
                  <a:pt x="4488873" y="1520042"/>
                </a:cubicBezTo>
                <a:cubicBezTo>
                  <a:pt x="4470118" y="1537092"/>
                  <a:pt x="4448026" y="1550249"/>
                  <a:pt x="4429496" y="1567543"/>
                </a:cubicBezTo>
                <a:cubicBezTo>
                  <a:pt x="4221551" y="1761624"/>
                  <a:pt x="4377982" y="1616591"/>
                  <a:pt x="4263242" y="1745673"/>
                </a:cubicBezTo>
                <a:cubicBezTo>
                  <a:pt x="4248365" y="1762409"/>
                  <a:pt x="4230075" y="1775972"/>
                  <a:pt x="4215740" y="1793174"/>
                </a:cubicBezTo>
                <a:cubicBezTo>
                  <a:pt x="4190399" y="1823584"/>
                  <a:pt x="4168239" y="1856509"/>
                  <a:pt x="4144488" y="1888177"/>
                </a:cubicBezTo>
                <a:cubicBezTo>
                  <a:pt x="4132613" y="1904011"/>
                  <a:pt x="4117713" y="1917975"/>
                  <a:pt x="4108862" y="1935678"/>
                </a:cubicBezTo>
                <a:cubicBezTo>
                  <a:pt x="4055763" y="2041877"/>
                  <a:pt x="4072557" y="1997092"/>
                  <a:pt x="4049486" y="2066307"/>
                </a:cubicBezTo>
                <a:cubicBezTo>
                  <a:pt x="4053444" y="2169226"/>
                  <a:pt x="4051440" y="2272549"/>
                  <a:pt x="4061361" y="2375065"/>
                </a:cubicBezTo>
                <a:cubicBezTo>
                  <a:pt x="4063414" y="2396283"/>
                  <a:pt x="4077827" y="2414408"/>
                  <a:pt x="4085112" y="2434442"/>
                </a:cubicBezTo>
                <a:cubicBezTo>
                  <a:pt x="4093668" y="2457970"/>
                  <a:pt x="4102790" y="2481406"/>
                  <a:pt x="4108862" y="2505694"/>
                </a:cubicBezTo>
                <a:cubicBezTo>
                  <a:pt x="4114357" y="2527674"/>
                  <a:pt x="4130100" y="2642482"/>
                  <a:pt x="4132613" y="2660073"/>
                </a:cubicBezTo>
                <a:cubicBezTo>
                  <a:pt x="4124696" y="2703616"/>
                  <a:pt x="4123747" y="2749023"/>
                  <a:pt x="4108862" y="2790702"/>
                </a:cubicBezTo>
                <a:cubicBezTo>
                  <a:pt x="4103213" y="2806518"/>
                  <a:pt x="4086270" y="2815738"/>
                  <a:pt x="4073236" y="2826328"/>
                </a:cubicBezTo>
                <a:cubicBezTo>
                  <a:pt x="4022848" y="2867268"/>
                  <a:pt x="3970499" y="2905735"/>
                  <a:pt x="3918857" y="2945081"/>
                </a:cubicBezTo>
                <a:cubicBezTo>
                  <a:pt x="3887370" y="2969071"/>
                  <a:pt x="3857798" y="2995967"/>
                  <a:pt x="3823855" y="3016333"/>
                </a:cubicBezTo>
                <a:cubicBezTo>
                  <a:pt x="3804063" y="3028208"/>
                  <a:pt x="3784089" y="3039787"/>
                  <a:pt x="3764478" y="3051959"/>
                </a:cubicBezTo>
                <a:cubicBezTo>
                  <a:pt x="3669291" y="3111040"/>
                  <a:pt x="3581460" y="3183730"/>
                  <a:pt x="3479470" y="3230089"/>
                </a:cubicBezTo>
                <a:cubicBezTo>
                  <a:pt x="3363927" y="3282608"/>
                  <a:pt x="3318236" y="3306498"/>
                  <a:pt x="3194462" y="3348842"/>
                </a:cubicBezTo>
                <a:cubicBezTo>
                  <a:pt x="3096151" y="3382474"/>
                  <a:pt x="2996540" y="3412177"/>
                  <a:pt x="2897579" y="3443844"/>
                </a:cubicBezTo>
                <a:cubicBezTo>
                  <a:pt x="2889380" y="3386447"/>
                  <a:pt x="2872265" y="3262040"/>
                  <a:pt x="2861953" y="3218213"/>
                </a:cubicBezTo>
                <a:cubicBezTo>
                  <a:pt x="2857071" y="3197463"/>
                  <a:pt x="2846120" y="3178629"/>
                  <a:pt x="2838203" y="3158837"/>
                </a:cubicBezTo>
                <a:cubicBezTo>
                  <a:pt x="2834244" y="3135086"/>
                  <a:pt x="2832662" y="3110815"/>
                  <a:pt x="2826327" y="3087585"/>
                </a:cubicBezTo>
                <a:cubicBezTo>
                  <a:pt x="2809793" y="3026961"/>
                  <a:pt x="2806021" y="3037907"/>
                  <a:pt x="2778826" y="2992582"/>
                </a:cubicBezTo>
                <a:cubicBezTo>
                  <a:pt x="2762406" y="2965216"/>
                  <a:pt x="2748459" y="2936380"/>
                  <a:pt x="2731325" y="2909455"/>
                </a:cubicBezTo>
                <a:cubicBezTo>
                  <a:pt x="2720699" y="2892757"/>
                  <a:pt x="2707203" y="2878059"/>
                  <a:pt x="2695699" y="2861953"/>
                </a:cubicBezTo>
                <a:cubicBezTo>
                  <a:pt x="2687403" y="2850339"/>
                  <a:pt x="2682040" y="2836420"/>
                  <a:pt x="2671948" y="2826328"/>
                </a:cubicBezTo>
                <a:cubicBezTo>
                  <a:pt x="2648926" y="2803306"/>
                  <a:pt x="2629673" y="2800361"/>
                  <a:pt x="2600696" y="2790702"/>
                </a:cubicBezTo>
                <a:cubicBezTo>
                  <a:pt x="2588821" y="2782785"/>
                  <a:pt x="2578188" y="2772573"/>
                  <a:pt x="2565070" y="2766951"/>
                </a:cubicBezTo>
                <a:cubicBezTo>
                  <a:pt x="2550069" y="2760522"/>
                  <a:pt x="2533668" y="2757759"/>
                  <a:pt x="2517569" y="2755076"/>
                </a:cubicBezTo>
                <a:cubicBezTo>
                  <a:pt x="2462350" y="2745873"/>
                  <a:pt x="2406533" y="2740528"/>
                  <a:pt x="2351314" y="2731325"/>
                </a:cubicBezTo>
                <a:cubicBezTo>
                  <a:pt x="2303813" y="2723408"/>
                  <a:pt x="2254495" y="2722802"/>
                  <a:pt x="2208810" y="2707574"/>
                </a:cubicBezTo>
                <a:cubicBezTo>
                  <a:pt x="2175549" y="2696487"/>
                  <a:pt x="2111236" y="2676600"/>
                  <a:pt x="2078182" y="2660073"/>
                </a:cubicBezTo>
                <a:cubicBezTo>
                  <a:pt x="2065416" y="2653690"/>
                  <a:pt x="2054431" y="2644239"/>
                  <a:pt x="2042556" y="2636322"/>
                </a:cubicBezTo>
                <a:cubicBezTo>
                  <a:pt x="2058390" y="2620488"/>
                  <a:pt x="2069672" y="2598087"/>
                  <a:pt x="2090057" y="2588821"/>
                </a:cubicBezTo>
                <a:cubicBezTo>
                  <a:pt x="2115538" y="2577239"/>
                  <a:pt x="2145265" y="2578940"/>
                  <a:pt x="2173184" y="2576946"/>
                </a:cubicBezTo>
                <a:cubicBezTo>
                  <a:pt x="2256194" y="2571017"/>
                  <a:pt x="2339439" y="2569029"/>
                  <a:pt x="2422566" y="2565070"/>
                </a:cubicBezTo>
                <a:cubicBezTo>
                  <a:pt x="2580904" y="2572987"/>
                  <a:pt x="2739569" y="2575922"/>
                  <a:pt x="2897579" y="2588821"/>
                </a:cubicBezTo>
                <a:cubicBezTo>
                  <a:pt x="2933953" y="2591790"/>
                  <a:pt x="2969445" y="2602274"/>
                  <a:pt x="3004457" y="2612572"/>
                </a:cubicBezTo>
                <a:cubicBezTo>
                  <a:pt x="3058093" y="2628347"/>
                  <a:pt x="3121209" y="2655978"/>
                  <a:pt x="3170712" y="2683824"/>
                </a:cubicBezTo>
                <a:cubicBezTo>
                  <a:pt x="3211384" y="2706702"/>
                  <a:pt x="3293288" y="2752484"/>
                  <a:pt x="3336966" y="2790702"/>
                </a:cubicBezTo>
                <a:cubicBezTo>
                  <a:pt x="3409245" y="2853946"/>
                  <a:pt x="3361503" y="2818744"/>
                  <a:pt x="3420093" y="2885704"/>
                </a:cubicBezTo>
                <a:cubicBezTo>
                  <a:pt x="3434839" y="2902556"/>
                  <a:pt x="3451761" y="2917371"/>
                  <a:pt x="3467595" y="2933205"/>
                </a:cubicBezTo>
                <a:cubicBezTo>
                  <a:pt x="3528596" y="3085714"/>
                  <a:pt x="3449324" y="2896666"/>
                  <a:pt x="3526971" y="3051959"/>
                </a:cubicBezTo>
                <a:cubicBezTo>
                  <a:pt x="3541136" y="3080290"/>
                  <a:pt x="3566159" y="3154873"/>
                  <a:pt x="3574473" y="3182587"/>
                </a:cubicBezTo>
                <a:cubicBezTo>
                  <a:pt x="3579163" y="3198220"/>
                  <a:pt x="3581658" y="3214456"/>
                  <a:pt x="3586348" y="3230089"/>
                </a:cubicBezTo>
                <a:cubicBezTo>
                  <a:pt x="3629718" y="3374655"/>
                  <a:pt x="3594602" y="3239353"/>
                  <a:pt x="3621974" y="3348842"/>
                </a:cubicBezTo>
                <a:cubicBezTo>
                  <a:pt x="3602182" y="3392385"/>
                  <a:pt x="3588581" y="3439314"/>
                  <a:pt x="3562597" y="3479470"/>
                </a:cubicBezTo>
                <a:cubicBezTo>
                  <a:pt x="3544350" y="3507670"/>
                  <a:pt x="3509976" y="3522774"/>
                  <a:pt x="3491345" y="3550722"/>
                </a:cubicBezTo>
                <a:cubicBezTo>
                  <a:pt x="3483428" y="3562597"/>
                  <a:pt x="3477196" y="3575787"/>
                  <a:pt x="3467595" y="3586348"/>
                </a:cubicBezTo>
                <a:cubicBezTo>
                  <a:pt x="3404315" y="3655956"/>
                  <a:pt x="3388215" y="3671888"/>
                  <a:pt x="3325091" y="3716977"/>
                </a:cubicBezTo>
                <a:cubicBezTo>
                  <a:pt x="3302286" y="3733266"/>
                  <a:pt x="3268059" y="3755780"/>
                  <a:pt x="3241964" y="3764478"/>
                </a:cubicBezTo>
                <a:cubicBezTo>
                  <a:pt x="3222815" y="3770861"/>
                  <a:pt x="3201995" y="3770808"/>
                  <a:pt x="3182587" y="3776353"/>
                </a:cubicBezTo>
                <a:cubicBezTo>
                  <a:pt x="3000883" y="3828268"/>
                  <a:pt x="3152362" y="3804313"/>
                  <a:pt x="2956956" y="3823855"/>
                </a:cubicBezTo>
                <a:cubicBezTo>
                  <a:pt x="2744856" y="3870987"/>
                  <a:pt x="2963103" y="3827540"/>
                  <a:pt x="2707574" y="3859481"/>
                </a:cubicBezTo>
                <a:cubicBezTo>
                  <a:pt x="2659789" y="3865454"/>
                  <a:pt x="2612915" y="3877763"/>
                  <a:pt x="2565070" y="3883231"/>
                </a:cubicBezTo>
                <a:cubicBezTo>
                  <a:pt x="2474273" y="3893608"/>
                  <a:pt x="2383010" y="3899393"/>
                  <a:pt x="2291938" y="3906982"/>
                </a:cubicBezTo>
                <a:lnTo>
                  <a:pt x="2137558" y="3918857"/>
                </a:lnTo>
                <a:lnTo>
                  <a:pt x="1163782" y="3906982"/>
                </a:lnTo>
                <a:cubicBezTo>
                  <a:pt x="1093595" y="3905439"/>
                  <a:pt x="1047905" y="3897295"/>
                  <a:pt x="985652" y="3871356"/>
                </a:cubicBezTo>
                <a:cubicBezTo>
                  <a:pt x="961141" y="3861143"/>
                  <a:pt x="938574" y="3846718"/>
                  <a:pt x="914400" y="3835730"/>
                </a:cubicBezTo>
                <a:cubicBezTo>
                  <a:pt x="860738" y="3811338"/>
                  <a:pt x="849709" y="3818540"/>
                  <a:pt x="807522" y="3776353"/>
                </a:cubicBezTo>
                <a:cubicBezTo>
                  <a:pt x="793527" y="3762358"/>
                  <a:pt x="784777" y="3743879"/>
                  <a:pt x="771896" y="3728852"/>
                </a:cubicBezTo>
                <a:cubicBezTo>
                  <a:pt x="760966" y="3716101"/>
                  <a:pt x="747200" y="3705977"/>
                  <a:pt x="736270" y="3693226"/>
                </a:cubicBezTo>
                <a:cubicBezTo>
                  <a:pt x="703009" y="3654421"/>
                  <a:pt x="703742" y="3647688"/>
                  <a:pt x="676893" y="3610099"/>
                </a:cubicBezTo>
                <a:cubicBezTo>
                  <a:pt x="665389" y="3593994"/>
                  <a:pt x="652618" y="3578812"/>
                  <a:pt x="641268" y="3562598"/>
                </a:cubicBezTo>
                <a:cubicBezTo>
                  <a:pt x="624899" y="3539213"/>
                  <a:pt x="613950" y="3511530"/>
                  <a:pt x="593766" y="3491346"/>
                </a:cubicBezTo>
                <a:lnTo>
                  <a:pt x="546265" y="3443844"/>
                </a:lnTo>
                <a:cubicBezTo>
                  <a:pt x="526478" y="3384482"/>
                  <a:pt x="544515" y="3426074"/>
                  <a:pt x="498764" y="3360717"/>
                </a:cubicBezTo>
                <a:cubicBezTo>
                  <a:pt x="482394" y="3337332"/>
                  <a:pt x="471446" y="3309649"/>
                  <a:pt x="451262" y="3289465"/>
                </a:cubicBezTo>
                <a:cubicBezTo>
                  <a:pt x="439387" y="3277590"/>
                  <a:pt x="431419" y="3259578"/>
                  <a:pt x="415636" y="3253839"/>
                </a:cubicBezTo>
                <a:cubicBezTo>
                  <a:pt x="385644" y="3242933"/>
                  <a:pt x="352268" y="3246182"/>
                  <a:pt x="320634" y="3241964"/>
                </a:cubicBezTo>
                <a:cubicBezTo>
                  <a:pt x="265419" y="3234602"/>
                  <a:pt x="238964" y="3232901"/>
                  <a:pt x="190005" y="3218213"/>
                </a:cubicBezTo>
                <a:cubicBezTo>
                  <a:pt x="166026" y="3211019"/>
                  <a:pt x="118753" y="3194463"/>
                  <a:pt x="118753" y="3194463"/>
                </a:cubicBezTo>
                <a:cubicBezTo>
                  <a:pt x="106878" y="3182588"/>
                  <a:pt x="96384" y="3169148"/>
                  <a:pt x="83127" y="3158837"/>
                </a:cubicBezTo>
                <a:cubicBezTo>
                  <a:pt x="-2636" y="3092132"/>
                  <a:pt x="26857" y="3141298"/>
                  <a:pt x="0" y="3087585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636F681-98F6-616B-B6D8-95C1B38109AB}"/>
                  </a:ext>
                </a:extLst>
              </p:cNvPr>
              <p:cNvSpPr txBox="1"/>
              <p:nvPr/>
            </p:nvSpPr>
            <p:spPr>
              <a:xfrm>
                <a:off x="1910747" y="5791510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636F681-98F6-616B-B6D8-95C1B3810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747" y="5791510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305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31AB0-6070-EA84-EF67-5241A4746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63FC-BB7D-1BE3-4927-6BB0C837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A6C38C-13F3-B36A-592F-CB322134471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86AFB03-EC90-95DE-9689-91A06D77A3A4}"/>
              </a:ext>
            </a:extLst>
          </p:cNvPr>
          <p:cNvSpPr txBox="1"/>
          <p:nvPr/>
        </p:nvSpPr>
        <p:spPr>
          <a:xfrm>
            <a:off x="389581" y="1610818"/>
            <a:ext cx="11618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If it uses another edge leaving s then it must be just as long or longer of a path!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D5ECC8-D912-B97A-53D1-CADADA6AB47A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438E86-B9FA-17CD-F4EA-824917B14B5E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C79F69-1E3B-DAB2-1C62-C02B830C4199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41F280-376B-4A1B-5E2A-19FA18A619CE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755218-859E-CD42-A79F-67A234BFEF29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7620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28E18F0-8B54-A275-1E93-7F1F344E80FF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490D04-16F4-327F-A3B5-6B40923D5DD1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A8A924E-503B-D855-B243-B944BD369415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395199C-6B81-1286-2DA9-675208F297C5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395199C-6B81-1286-2DA9-675208F29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BB9D3B36-C7B0-DCCE-0027-A7E2ACAC84D7}"/>
              </a:ext>
            </a:extLst>
          </p:cNvPr>
          <p:cNvSpPr/>
          <p:nvPr/>
        </p:nvSpPr>
        <p:spPr>
          <a:xfrm>
            <a:off x="3347379" y="453350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B8FD73-5284-2542-9833-E4E9D32ECD2C}"/>
              </a:ext>
            </a:extLst>
          </p:cNvPr>
          <p:cNvSpPr/>
          <p:nvPr/>
        </p:nvSpPr>
        <p:spPr>
          <a:xfrm>
            <a:off x="2787680" y="2956088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FB3FDB-410D-4C11-D4D4-19429939DCE0}"/>
              </a:ext>
            </a:extLst>
          </p:cNvPr>
          <p:cNvCxnSpPr>
            <a:cxnSpLocks/>
          </p:cNvCxnSpPr>
          <p:nvPr/>
        </p:nvCxnSpPr>
        <p:spPr>
          <a:xfrm flipV="1">
            <a:off x="1583473" y="3479685"/>
            <a:ext cx="1089451" cy="52212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F806BB-A89D-917B-BD4B-BA2540E53C41}"/>
              </a:ext>
            </a:extLst>
          </p:cNvPr>
          <p:cNvCxnSpPr>
            <a:cxnSpLocks/>
          </p:cNvCxnSpPr>
          <p:nvPr/>
        </p:nvCxnSpPr>
        <p:spPr>
          <a:xfrm>
            <a:off x="1722452" y="4413733"/>
            <a:ext cx="1490958" cy="28062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BEFA225-AE12-F7A7-7CF8-9A3628CD0CAC}"/>
              </a:ext>
            </a:extLst>
          </p:cNvPr>
          <p:cNvSpPr txBox="1"/>
          <p:nvPr/>
        </p:nvSpPr>
        <p:spPr>
          <a:xfrm>
            <a:off x="2214303" y="425009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BB7E50-BD16-F438-4A48-23E7527D2FF8}"/>
              </a:ext>
            </a:extLst>
          </p:cNvPr>
          <p:cNvSpPr txBox="1"/>
          <p:nvPr/>
        </p:nvSpPr>
        <p:spPr>
          <a:xfrm>
            <a:off x="1758662" y="336910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77953911-708B-708F-94BB-5024A68423CE}"/>
              </a:ext>
            </a:extLst>
          </p:cNvPr>
          <p:cNvSpPr/>
          <p:nvPr/>
        </p:nvSpPr>
        <p:spPr>
          <a:xfrm>
            <a:off x="3347379" y="2837122"/>
            <a:ext cx="7194169" cy="3918857"/>
          </a:xfrm>
          <a:custGeom>
            <a:avLst/>
            <a:gdLst>
              <a:gd name="connsiteX0" fmla="*/ 273132 w 7194169"/>
              <a:gd name="connsiteY0" fmla="*/ 296883 h 3918857"/>
              <a:gd name="connsiteX1" fmla="*/ 403761 w 7194169"/>
              <a:gd name="connsiteY1" fmla="*/ 308759 h 3918857"/>
              <a:gd name="connsiteX2" fmla="*/ 546265 w 7194169"/>
              <a:gd name="connsiteY2" fmla="*/ 285008 h 3918857"/>
              <a:gd name="connsiteX3" fmla="*/ 760021 w 7194169"/>
              <a:gd name="connsiteY3" fmla="*/ 261257 h 3918857"/>
              <a:gd name="connsiteX4" fmla="*/ 855023 w 7194169"/>
              <a:gd name="connsiteY4" fmla="*/ 237507 h 3918857"/>
              <a:gd name="connsiteX5" fmla="*/ 1282535 w 7194169"/>
              <a:gd name="connsiteY5" fmla="*/ 166255 h 3918857"/>
              <a:gd name="connsiteX6" fmla="*/ 1603169 w 7194169"/>
              <a:gd name="connsiteY6" fmla="*/ 118753 h 3918857"/>
              <a:gd name="connsiteX7" fmla="*/ 1757548 w 7194169"/>
              <a:gd name="connsiteY7" fmla="*/ 95003 h 3918857"/>
              <a:gd name="connsiteX8" fmla="*/ 1911927 w 7194169"/>
              <a:gd name="connsiteY8" fmla="*/ 59377 h 3918857"/>
              <a:gd name="connsiteX9" fmla="*/ 2066306 w 7194169"/>
              <a:gd name="connsiteY9" fmla="*/ 47502 h 3918857"/>
              <a:gd name="connsiteX10" fmla="*/ 2137558 w 7194169"/>
              <a:gd name="connsiteY10" fmla="*/ 35626 h 3918857"/>
              <a:gd name="connsiteX11" fmla="*/ 2375065 w 7194169"/>
              <a:gd name="connsiteY11" fmla="*/ 11876 h 3918857"/>
              <a:gd name="connsiteX12" fmla="*/ 2458192 w 7194169"/>
              <a:gd name="connsiteY12" fmla="*/ 0 h 3918857"/>
              <a:gd name="connsiteX13" fmla="*/ 3420093 w 7194169"/>
              <a:gd name="connsiteY13" fmla="*/ 11876 h 3918857"/>
              <a:gd name="connsiteX14" fmla="*/ 3681351 w 7194169"/>
              <a:gd name="connsiteY14" fmla="*/ 35626 h 3918857"/>
              <a:gd name="connsiteX15" fmla="*/ 3823855 w 7194169"/>
              <a:gd name="connsiteY15" fmla="*/ 47502 h 3918857"/>
              <a:gd name="connsiteX16" fmla="*/ 3966358 w 7194169"/>
              <a:gd name="connsiteY16" fmla="*/ 71252 h 3918857"/>
              <a:gd name="connsiteX17" fmla="*/ 4037610 w 7194169"/>
              <a:gd name="connsiteY17" fmla="*/ 83128 h 3918857"/>
              <a:gd name="connsiteX18" fmla="*/ 4096987 w 7194169"/>
              <a:gd name="connsiteY18" fmla="*/ 106878 h 3918857"/>
              <a:gd name="connsiteX19" fmla="*/ 4251366 w 7194169"/>
              <a:gd name="connsiteY19" fmla="*/ 142504 h 3918857"/>
              <a:gd name="connsiteX20" fmla="*/ 4286992 w 7194169"/>
              <a:gd name="connsiteY20" fmla="*/ 166255 h 3918857"/>
              <a:gd name="connsiteX21" fmla="*/ 4322618 w 7194169"/>
              <a:gd name="connsiteY21" fmla="*/ 178130 h 3918857"/>
              <a:gd name="connsiteX22" fmla="*/ 4476997 w 7194169"/>
              <a:gd name="connsiteY22" fmla="*/ 249382 h 3918857"/>
              <a:gd name="connsiteX23" fmla="*/ 4512623 w 7194169"/>
              <a:gd name="connsiteY23" fmla="*/ 285008 h 3918857"/>
              <a:gd name="connsiteX24" fmla="*/ 4583875 w 7194169"/>
              <a:gd name="connsiteY24" fmla="*/ 391886 h 3918857"/>
              <a:gd name="connsiteX25" fmla="*/ 4607626 w 7194169"/>
              <a:gd name="connsiteY25" fmla="*/ 427512 h 3918857"/>
              <a:gd name="connsiteX26" fmla="*/ 4607626 w 7194169"/>
              <a:gd name="connsiteY26" fmla="*/ 724395 h 3918857"/>
              <a:gd name="connsiteX27" fmla="*/ 4583875 w 7194169"/>
              <a:gd name="connsiteY27" fmla="*/ 843148 h 3918857"/>
              <a:gd name="connsiteX28" fmla="*/ 4536374 w 7194169"/>
              <a:gd name="connsiteY28" fmla="*/ 1045029 h 3918857"/>
              <a:gd name="connsiteX29" fmla="*/ 4524499 w 7194169"/>
              <a:gd name="connsiteY29" fmla="*/ 1104405 h 3918857"/>
              <a:gd name="connsiteX30" fmla="*/ 4488873 w 7194169"/>
              <a:gd name="connsiteY30" fmla="*/ 1163782 h 3918857"/>
              <a:gd name="connsiteX31" fmla="*/ 4465122 w 7194169"/>
              <a:gd name="connsiteY31" fmla="*/ 1223159 h 3918857"/>
              <a:gd name="connsiteX32" fmla="*/ 4417621 w 7194169"/>
              <a:gd name="connsiteY32" fmla="*/ 1353787 h 3918857"/>
              <a:gd name="connsiteX33" fmla="*/ 4334493 w 7194169"/>
              <a:gd name="connsiteY33" fmla="*/ 1484416 h 3918857"/>
              <a:gd name="connsiteX34" fmla="*/ 4298868 w 7194169"/>
              <a:gd name="connsiteY34" fmla="*/ 1531917 h 3918857"/>
              <a:gd name="connsiteX35" fmla="*/ 4251366 w 7194169"/>
              <a:gd name="connsiteY35" fmla="*/ 1603169 h 3918857"/>
              <a:gd name="connsiteX36" fmla="*/ 4215740 w 7194169"/>
              <a:gd name="connsiteY36" fmla="*/ 1662546 h 3918857"/>
              <a:gd name="connsiteX37" fmla="*/ 4156364 w 7194169"/>
              <a:gd name="connsiteY37" fmla="*/ 1710047 h 3918857"/>
              <a:gd name="connsiteX38" fmla="*/ 4073236 w 7194169"/>
              <a:gd name="connsiteY38" fmla="*/ 1805050 h 3918857"/>
              <a:gd name="connsiteX39" fmla="*/ 3966358 w 7194169"/>
              <a:gd name="connsiteY39" fmla="*/ 1876302 h 3918857"/>
              <a:gd name="connsiteX40" fmla="*/ 3811979 w 7194169"/>
              <a:gd name="connsiteY40" fmla="*/ 1971304 h 3918857"/>
              <a:gd name="connsiteX41" fmla="*/ 3705101 w 7194169"/>
              <a:gd name="connsiteY41" fmla="*/ 1995055 h 3918857"/>
              <a:gd name="connsiteX42" fmla="*/ 3325091 w 7194169"/>
              <a:gd name="connsiteY42" fmla="*/ 2090057 h 3918857"/>
              <a:gd name="connsiteX43" fmla="*/ 2956956 w 7194169"/>
              <a:gd name="connsiteY43" fmla="*/ 2137559 h 3918857"/>
              <a:gd name="connsiteX44" fmla="*/ 2493818 w 7194169"/>
              <a:gd name="connsiteY44" fmla="*/ 2161309 h 3918857"/>
              <a:gd name="connsiteX45" fmla="*/ 1959429 w 7194169"/>
              <a:gd name="connsiteY45" fmla="*/ 2137559 h 3918857"/>
              <a:gd name="connsiteX46" fmla="*/ 1852551 w 7194169"/>
              <a:gd name="connsiteY46" fmla="*/ 2101933 h 3918857"/>
              <a:gd name="connsiteX47" fmla="*/ 1757548 w 7194169"/>
              <a:gd name="connsiteY47" fmla="*/ 2066307 h 3918857"/>
              <a:gd name="connsiteX48" fmla="*/ 1615044 w 7194169"/>
              <a:gd name="connsiteY48" fmla="*/ 1971304 h 3918857"/>
              <a:gd name="connsiteX49" fmla="*/ 1531917 w 7194169"/>
              <a:gd name="connsiteY49" fmla="*/ 1900052 h 3918857"/>
              <a:gd name="connsiteX50" fmla="*/ 1472540 w 7194169"/>
              <a:gd name="connsiteY50" fmla="*/ 1793174 h 3918857"/>
              <a:gd name="connsiteX51" fmla="*/ 1413164 w 7194169"/>
              <a:gd name="connsiteY51" fmla="*/ 1615044 h 3918857"/>
              <a:gd name="connsiteX52" fmla="*/ 1425039 w 7194169"/>
              <a:gd name="connsiteY52" fmla="*/ 1140031 h 3918857"/>
              <a:gd name="connsiteX53" fmla="*/ 1472540 w 7194169"/>
              <a:gd name="connsiteY53" fmla="*/ 1045029 h 3918857"/>
              <a:gd name="connsiteX54" fmla="*/ 1615044 w 7194169"/>
              <a:gd name="connsiteY54" fmla="*/ 866899 h 3918857"/>
              <a:gd name="connsiteX55" fmla="*/ 1816925 w 7194169"/>
              <a:gd name="connsiteY55" fmla="*/ 712520 h 3918857"/>
              <a:gd name="connsiteX56" fmla="*/ 1923803 w 7194169"/>
              <a:gd name="connsiteY56" fmla="*/ 653143 h 3918857"/>
              <a:gd name="connsiteX57" fmla="*/ 2185060 w 7194169"/>
              <a:gd name="connsiteY57" fmla="*/ 558141 h 3918857"/>
              <a:gd name="connsiteX58" fmla="*/ 2363190 w 7194169"/>
              <a:gd name="connsiteY58" fmla="*/ 522515 h 3918857"/>
              <a:gd name="connsiteX59" fmla="*/ 2660073 w 7194169"/>
              <a:gd name="connsiteY59" fmla="*/ 498764 h 3918857"/>
              <a:gd name="connsiteX60" fmla="*/ 3431969 w 7194169"/>
              <a:gd name="connsiteY60" fmla="*/ 534390 h 3918857"/>
              <a:gd name="connsiteX61" fmla="*/ 3574473 w 7194169"/>
              <a:gd name="connsiteY61" fmla="*/ 593766 h 3918857"/>
              <a:gd name="connsiteX62" fmla="*/ 3716977 w 7194169"/>
              <a:gd name="connsiteY62" fmla="*/ 641268 h 3918857"/>
              <a:gd name="connsiteX63" fmla="*/ 3847605 w 7194169"/>
              <a:gd name="connsiteY63" fmla="*/ 712520 h 3918857"/>
              <a:gd name="connsiteX64" fmla="*/ 4120738 w 7194169"/>
              <a:gd name="connsiteY64" fmla="*/ 866899 h 3918857"/>
              <a:gd name="connsiteX65" fmla="*/ 4536374 w 7194169"/>
              <a:gd name="connsiteY65" fmla="*/ 1163782 h 3918857"/>
              <a:gd name="connsiteX66" fmla="*/ 4797631 w 7194169"/>
              <a:gd name="connsiteY66" fmla="*/ 1448790 h 3918857"/>
              <a:gd name="connsiteX67" fmla="*/ 5047013 w 7194169"/>
              <a:gd name="connsiteY67" fmla="*/ 1733798 h 3918857"/>
              <a:gd name="connsiteX68" fmla="*/ 5094514 w 7194169"/>
              <a:gd name="connsiteY68" fmla="*/ 1793174 h 3918857"/>
              <a:gd name="connsiteX69" fmla="*/ 5237018 w 7194169"/>
              <a:gd name="connsiteY69" fmla="*/ 2018805 h 3918857"/>
              <a:gd name="connsiteX70" fmla="*/ 5296395 w 7194169"/>
              <a:gd name="connsiteY70" fmla="*/ 2113808 h 3918857"/>
              <a:gd name="connsiteX71" fmla="*/ 5391397 w 7194169"/>
              <a:gd name="connsiteY71" fmla="*/ 2315689 h 3918857"/>
              <a:gd name="connsiteX72" fmla="*/ 5403273 w 7194169"/>
              <a:gd name="connsiteY72" fmla="*/ 2386941 h 3918857"/>
              <a:gd name="connsiteX73" fmla="*/ 5415148 w 7194169"/>
              <a:gd name="connsiteY73" fmla="*/ 2422566 h 3918857"/>
              <a:gd name="connsiteX74" fmla="*/ 5438899 w 7194169"/>
              <a:gd name="connsiteY74" fmla="*/ 2553195 h 3918857"/>
              <a:gd name="connsiteX75" fmla="*/ 5605153 w 7194169"/>
              <a:gd name="connsiteY75" fmla="*/ 2446317 h 3918857"/>
              <a:gd name="connsiteX76" fmla="*/ 5807034 w 7194169"/>
              <a:gd name="connsiteY76" fmla="*/ 2327564 h 3918857"/>
              <a:gd name="connsiteX77" fmla="*/ 5925787 w 7194169"/>
              <a:gd name="connsiteY77" fmla="*/ 2244437 h 3918857"/>
              <a:gd name="connsiteX78" fmla="*/ 6080166 w 7194169"/>
              <a:gd name="connsiteY78" fmla="*/ 2173185 h 3918857"/>
              <a:gd name="connsiteX79" fmla="*/ 6234545 w 7194169"/>
              <a:gd name="connsiteY79" fmla="*/ 2090057 h 3918857"/>
              <a:gd name="connsiteX80" fmla="*/ 6388925 w 7194169"/>
              <a:gd name="connsiteY80" fmla="*/ 2030681 h 3918857"/>
              <a:gd name="connsiteX81" fmla="*/ 6519553 w 7194169"/>
              <a:gd name="connsiteY81" fmla="*/ 1959429 h 3918857"/>
              <a:gd name="connsiteX82" fmla="*/ 6697683 w 7194169"/>
              <a:gd name="connsiteY82" fmla="*/ 1888177 h 3918857"/>
              <a:gd name="connsiteX83" fmla="*/ 6804561 w 7194169"/>
              <a:gd name="connsiteY83" fmla="*/ 1828800 h 3918857"/>
              <a:gd name="connsiteX84" fmla="*/ 6899564 w 7194169"/>
              <a:gd name="connsiteY84" fmla="*/ 1793174 h 3918857"/>
              <a:gd name="connsiteX85" fmla="*/ 6982691 w 7194169"/>
              <a:gd name="connsiteY85" fmla="*/ 1733798 h 3918857"/>
              <a:gd name="connsiteX86" fmla="*/ 7042068 w 7194169"/>
              <a:gd name="connsiteY86" fmla="*/ 1698172 h 3918857"/>
              <a:gd name="connsiteX87" fmla="*/ 7148945 w 7194169"/>
              <a:gd name="connsiteY87" fmla="*/ 1543792 h 3918857"/>
              <a:gd name="connsiteX88" fmla="*/ 7172696 w 7194169"/>
              <a:gd name="connsiteY88" fmla="*/ 1484416 h 3918857"/>
              <a:gd name="connsiteX89" fmla="*/ 7172696 w 7194169"/>
              <a:gd name="connsiteY89" fmla="*/ 1163782 h 3918857"/>
              <a:gd name="connsiteX90" fmla="*/ 7125195 w 7194169"/>
              <a:gd name="connsiteY90" fmla="*/ 1092530 h 3918857"/>
              <a:gd name="connsiteX91" fmla="*/ 6923314 w 7194169"/>
              <a:gd name="connsiteY91" fmla="*/ 914400 h 3918857"/>
              <a:gd name="connsiteX92" fmla="*/ 6852062 w 7194169"/>
              <a:gd name="connsiteY92" fmla="*/ 866899 h 3918857"/>
              <a:gd name="connsiteX93" fmla="*/ 6780810 w 7194169"/>
              <a:gd name="connsiteY93" fmla="*/ 831273 h 3918857"/>
              <a:gd name="connsiteX94" fmla="*/ 6519553 w 7194169"/>
              <a:gd name="connsiteY94" fmla="*/ 724395 h 3918857"/>
              <a:gd name="connsiteX95" fmla="*/ 6282047 w 7194169"/>
              <a:gd name="connsiteY95" fmla="*/ 665018 h 3918857"/>
              <a:gd name="connsiteX96" fmla="*/ 5735782 w 7194169"/>
              <a:gd name="connsiteY96" fmla="*/ 676894 h 3918857"/>
              <a:gd name="connsiteX97" fmla="*/ 5664530 w 7194169"/>
              <a:gd name="connsiteY97" fmla="*/ 712520 h 3918857"/>
              <a:gd name="connsiteX98" fmla="*/ 5462649 w 7194169"/>
              <a:gd name="connsiteY98" fmla="*/ 831273 h 3918857"/>
              <a:gd name="connsiteX99" fmla="*/ 5237018 w 7194169"/>
              <a:gd name="connsiteY99" fmla="*/ 961902 h 3918857"/>
              <a:gd name="connsiteX100" fmla="*/ 5070764 w 7194169"/>
              <a:gd name="connsiteY100" fmla="*/ 1080655 h 3918857"/>
              <a:gd name="connsiteX101" fmla="*/ 4952010 w 7194169"/>
              <a:gd name="connsiteY101" fmla="*/ 1151907 h 3918857"/>
              <a:gd name="connsiteX102" fmla="*/ 4857008 w 7194169"/>
              <a:gd name="connsiteY102" fmla="*/ 1235034 h 3918857"/>
              <a:gd name="connsiteX103" fmla="*/ 4750130 w 7194169"/>
              <a:gd name="connsiteY103" fmla="*/ 1294411 h 3918857"/>
              <a:gd name="connsiteX104" fmla="*/ 4607626 w 7194169"/>
              <a:gd name="connsiteY104" fmla="*/ 1425039 h 3918857"/>
              <a:gd name="connsiteX105" fmla="*/ 4560125 w 7194169"/>
              <a:gd name="connsiteY105" fmla="*/ 1448790 h 3918857"/>
              <a:gd name="connsiteX106" fmla="*/ 4488873 w 7194169"/>
              <a:gd name="connsiteY106" fmla="*/ 1520042 h 3918857"/>
              <a:gd name="connsiteX107" fmla="*/ 4429496 w 7194169"/>
              <a:gd name="connsiteY107" fmla="*/ 1567543 h 3918857"/>
              <a:gd name="connsiteX108" fmla="*/ 4263242 w 7194169"/>
              <a:gd name="connsiteY108" fmla="*/ 1745673 h 3918857"/>
              <a:gd name="connsiteX109" fmla="*/ 4215740 w 7194169"/>
              <a:gd name="connsiteY109" fmla="*/ 1793174 h 3918857"/>
              <a:gd name="connsiteX110" fmla="*/ 4144488 w 7194169"/>
              <a:gd name="connsiteY110" fmla="*/ 1888177 h 3918857"/>
              <a:gd name="connsiteX111" fmla="*/ 4108862 w 7194169"/>
              <a:gd name="connsiteY111" fmla="*/ 1935678 h 3918857"/>
              <a:gd name="connsiteX112" fmla="*/ 4049486 w 7194169"/>
              <a:gd name="connsiteY112" fmla="*/ 2066307 h 3918857"/>
              <a:gd name="connsiteX113" fmla="*/ 4061361 w 7194169"/>
              <a:gd name="connsiteY113" fmla="*/ 2375065 h 3918857"/>
              <a:gd name="connsiteX114" fmla="*/ 4085112 w 7194169"/>
              <a:gd name="connsiteY114" fmla="*/ 2434442 h 3918857"/>
              <a:gd name="connsiteX115" fmla="*/ 4108862 w 7194169"/>
              <a:gd name="connsiteY115" fmla="*/ 2505694 h 3918857"/>
              <a:gd name="connsiteX116" fmla="*/ 4132613 w 7194169"/>
              <a:gd name="connsiteY116" fmla="*/ 2660073 h 3918857"/>
              <a:gd name="connsiteX117" fmla="*/ 4108862 w 7194169"/>
              <a:gd name="connsiteY117" fmla="*/ 2790702 h 3918857"/>
              <a:gd name="connsiteX118" fmla="*/ 4073236 w 7194169"/>
              <a:gd name="connsiteY118" fmla="*/ 2826328 h 3918857"/>
              <a:gd name="connsiteX119" fmla="*/ 3918857 w 7194169"/>
              <a:gd name="connsiteY119" fmla="*/ 2945081 h 3918857"/>
              <a:gd name="connsiteX120" fmla="*/ 3823855 w 7194169"/>
              <a:gd name="connsiteY120" fmla="*/ 3016333 h 3918857"/>
              <a:gd name="connsiteX121" fmla="*/ 3764478 w 7194169"/>
              <a:gd name="connsiteY121" fmla="*/ 3051959 h 3918857"/>
              <a:gd name="connsiteX122" fmla="*/ 3479470 w 7194169"/>
              <a:gd name="connsiteY122" fmla="*/ 3230089 h 3918857"/>
              <a:gd name="connsiteX123" fmla="*/ 3194462 w 7194169"/>
              <a:gd name="connsiteY123" fmla="*/ 3348842 h 3918857"/>
              <a:gd name="connsiteX124" fmla="*/ 2897579 w 7194169"/>
              <a:gd name="connsiteY124" fmla="*/ 3443844 h 3918857"/>
              <a:gd name="connsiteX125" fmla="*/ 2861953 w 7194169"/>
              <a:gd name="connsiteY125" fmla="*/ 3218213 h 3918857"/>
              <a:gd name="connsiteX126" fmla="*/ 2838203 w 7194169"/>
              <a:gd name="connsiteY126" fmla="*/ 3158837 h 3918857"/>
              <a:gd name="connsiteX127" fmla="*/ 2826327 w 7194169"/>
              <a:gd name="connsiteY127" fmla="*/ 3087585 h 3918857"/>
              <a:gd name="connsiteX128" fmla="*/ 2778826 w 7194169"/>
              <a:gd name="connsiteY128" fmla="*/ 2992582 h 3918857"/>
              <a:gd name="connsiteX129" fmla="*/ 2731325 w 7194169"/>
              <a:gd name="connsiteY129" fmla="*/ 2909455 h 3918857"/>
              <a:gd name="connsiteX130" fmla="*/ 2695699 w 7194169"/>
              <a:gd name="connsiteY130" fmla="*/ 2861953 h 3918857"/>
              <a:gd name="connsiteX131" fmla="*/ 2671948 w 7194169"/>
              <a:gd name="connsiteY131" fmla="*/ 2826328 h 3918857"/>
              <a:gd name="connsiteX132" fmla="*/ 2600696 w 7194169"/>
              <a:gd name="connsiteY132" fmla="*/ 2790702 h 3918857"/>
              <a:gd name="connsiteX133" fmla="*/ 2565070 w 7194169"/>
              <a:gd name="connsiteY133" fmla="*/ 2766951 h 3918857"/>
              <a:gd name="connsiteX134" fmla="*/ 2517569 w 7194169"/>
              <a:gd name="connsiteY134" fmla="*/ 2755076 h 3918857"/>
              <a:gd name="connsiteX135" fmla="*/ 2351314 w 7194169"/>
              <a:gd name="connsiteY135" fmla="*/ 2731325 h 3918857"/>
              <a:gd name="connsiteX136" fmla="*/ 2208810 w 7194169"/>
              <a:gd name="connsiteY136" fmla="*/ 2707574 h 3918857"/>
              <a:gd name="connsiteX137" fmla="*/ 2078182 w 7194169"/>
              <a:gd name="connsiteY137" fmla="*/ 2660073 h 3918857"/>
              <a:gd name="connsiteX138" fmla="*/ 2042556 w 7194169"/>
              <a:gd name="connsiteY138" fmla="*/ 2636322 h 3918857"/>
              <a:gd name="connsiteX139" fmla="*/ 2090057 w 7194169"/>
              <a:gd name="connsiteY139" fmla="*/ 2588821 h 3918857"/>
              <a:gd name="connsiteX140" fmla="*/ 2173184 w 7194169"/>
              <a:gd name="connsiteY140" fmla="*/ 2576946 h 3918857"/>
              <a:gd name="connsiteX141" fmla="*/ 2422566 w 7194169"/>
              <a:gd name="connsiteY141" fmla="*/ 2565070 h 3918857"/>
              <a:gd name="connsiteX142" fmla="*/ 2897579 w 7194169"/>
              <a:gd name="connsiteY142" fmla="*/ 2588821 h 3918857"/>
              <a:gd name="connsiteX143" fmla="*/ 3004457 w 7194169"/>
              <a:gd name="connsiteY143" fmla="*/ 2612572 h 3918857"/>
              <a:gd name="connsiteX144" fmla="*/ 3170712 w 7194169"/>
              <a:gd name="connsiteY144" fmla="*/ 2683824 h 3918857"/>
              <a:gd name="connsiteX145" fmla="*/ 3336966 w 7194169"/>
              <a:gd name="connsiteY145" fmla="*/ 2790702 h 3918857"/>
              <a:gd name="connsiteX146" fmla="*/ 3420093 w 7194169"/>
              <a:gd name="connsiteY146" fmla="*/ 2885704 h 3918857"/>
              <a:gd name="connsiteX147" fmla="*/ 3467595 w 7194169"/>
              <a:gd name="connsiteY147" fmla="*/ 2933205 h 3918857"/>
              <a:gd name="connsiteX148" fmla="*/ 3526971 w 7194169"/>
              <a:gd name="connsiteY148" fmla="*/ 3051959 h 3918857"/>
              <a:gd name="connsiteX149" fmla="*/ 3574473 w 7194169"/>
              <a:gd name="connsiteY149" fmla="*/ 3182587 h 3918857"/>
              <a:gd name="connsiteX150" fmla="*/ 3586348 w 7194169"/>
              <a:gd name="connsiteY150" fmla="*/ 3230089 h 3918857"/>
              <a:gd name="connsiteX151" fmla="*/ 3621974 w 7194169"/>
              <a:gd name="connsiteY151" fmla="*/ 3348842 h 3918857"/>
              <a:gd name="connsiteX152" fmla="*/ 3562597 w 7194169"/>
              <a:gd name="connsiteY152" fmla="*/ 3479470 h 3918857"/>
              <a:gd name="connsiteX153" fmla="*/ 3491345 w 7194169"/>
              <a:gd name="connsiteY153" fmla="*/ 3550722 h 3918857"/>
              <a:gd name="connsiteX154" fmla="*/ 3467595 w 7194169"/>
              <a:gd name="connsiteY154" fmla="*/ 3586348 h 3918857"/>
              <a:gd name="connsiteX155" fmla="*/ 3325091 w 7194169"/>
              <a:gd name="connsiteY155" fmla="*/ 3716977 h 3918857"/>
              <a:gd name="connsiteX156" fmla="*/ 3241964 w 7194169"/>
              <a:gd name="connsiteY156" fmla="*/ 3764478 h 3918857"/>
              <a:gd name="connsiteX157" fmla="*/ 3182587 w 7194169"/>
              <a:gd name="connsiteY157" fmla="*/ 3776353 h 3918857"/>
              <a:gd name="connsiteX158" fmla="*/ 2956956 w 7194169"/>
              <a:gd name="connsiteY158" fmla="*/ 3823855 h 3918857"/>
              <a:gd name="connsiteX159" fmla="*/ 2707574 w 7194169"/>
              <a:gd name="connsiteY159" fmla="*/ 3859481 h 3918857"/>
              <a:gd name="connsiteX160" fmla="*/ 2565070 w 7194169"/>
              <a:gd name="connsiteY160" fmla="*/ 3883231 h 3918857"/>
              <a:gd name="connsiteX161" fmla="*/ 2291938 w 7194169"/>
              <a:gd name="connsiteY161" fmla="*/ 3906982 h 3918857"/>
              <a:gd name="connsiteX162" fmla="*/ 2137558 w 7194169"/>
              <a:gd name="connsiteY162" fmla="*/ 3918857 h 3918857"/>
              <a:gd name="connsiteX163" fmla="*/ 1163782 w 7194169"/>
              <a:gd name="connsiteY163" fmla="*/ 3906982 h 3918857"/>
              <a:gd name="connsiteX164" fmla="*/ 985652 w 7194169"/>
              <a:gd name="connsiteY164" fmla="*/ 3871356 h 3918857"/>
              <a:gd name="connsiteX165" fmla="*/ 914400 w 7194169"/>
              <a:gd name="connsiteY165" fmla="*/ 3835730 h 3918857"/>
              <a:gd name="connsiteX166" fmla="*/ 807522 w 7194169"/>
              <a:gd name="connsiteY166" fmla="*/ 3776353 h 3918857"/>
              <a:gd name="connsiteX167" fmla="*/ 771896 w 7194169"/>
              <a:gd name="connsiteY167" fmla="*/ 3728852 h 3918857"/>
              <a:gd name="connsiteX168" fmla="*/ 736270 w 7194169"/>
              <a:gd name="connsiteY168" fmla="*/ 3693226 h 3918857"/>
              <a:gd name="connsiteX169" fmla="*/ 676893 w 7194169"/>
              <a:gd name="connsiteY169" fmla="*/ 3610099 h 3918857"/>
              <a:gd name="connsiteX170" fmla="*/ 641268 w 7194169"/>
              <a:gd name="connsiteY170" fmla="*/ 3562598 h 3918857"/>
              <a:gd name="connsiteX171" fmla="*/ 593766 w 7194169"/>
              <a:gd name="connsiteY171" fmla="*/ 3491346 h 3918857"/>
              <a:gd name="connsiteX172" fmla="*/ 546265 w 7194169"/>
              <a:gd name="connsiteY172" fmla="*/ 3443844 h 3918857"/>
              <a:gd name="connsiteX173" fmla="*/ 498764 w 7194169"/>
              <a:gd name="connsiteY173" fmla="*/ 3360717 h 3918857"/>
              <a:gd name="connsiteX174" fmla="*/ 451262 w 7194169"/>
              <a:gd name="connsiteY174" fmla="*/ 3289465 h 3918857"/>
              <a:gd name="connsiteX175" fmla="*/ 415636 w 7194169"/>
              <a:gd name="connsiteY175" fmla="*/ 3253839 h 3918857"/>
              <a:gd name="connsiteX176" fmla="*/ 320634 w 7194169"/>
              <a:gd name="connsiteY176" fmla="*/ 3241964 h 3918857"/>
              <a:gd name="connsiteX177" fmla="*/ 190005 w 7194169"/>
              <a:gd name="connsiteY177" fmla="*/ 3218213 h 3918857"/>
              <a:gd name="connsiteX178" fmla="*/ 118753 w 7194169"/>
              <a:gd name="connsiteY178" fmla="*/ 3194463 h 3918857"/>
              <a:gd name="connsiteX179" fmla="*/ 83127 w 7194169"/>
              <a:gd name="connsiteY179" fmla="*/ 3158837 h 3918857"/>
              <a:gd name="connsiteX180" fmla="*/ 0 w 7194169"/>
              <a:gd name="connsiteY180" fmla="*/ 3087585 h 391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7194169" h="3918857">
                <a:moveTo>
                  <a:pt x="273132" y="296883"/>
                </a:moveTo>
                <a:cubicBezTo>
                  <a:pt x="316675" y="300842"/>
                  <a:pt x="360080" y="310658"/>
                  <a:pt x="403761" y="308759"/>
                </a:cubicBezTo>
                <a:cubicBezTo>
                  <a:pt x="451872" y="306667"/>
                  <a:pt x="498403" y="290326"/>
                  <a:pt x="546265" y="285008"/>
                </a:cubicBezTo>
                <a:lnTo>
                  <a:pt x="760021" y="261257"/>
                </a:lnTo>
                <a:cubicBezTo>
                  <a:pt x="791688" y="253340"/>
                  <a:pt x="823081" y="244232"/>
                  <a:pt x="855023" y="237507"/>
                </a:cubicBezTo>
                <a:cubicBezTo>
                  <a:pt x="950192" y="217471"/>
                  <a:pt x="1245536" y="171736"/>
                  <a:pt x="1282535" y="166255"/>
                </a:cubicBezTo>
                <a:lnTo>
                  <a:pt x="1603169" y="118753"/>
                </a:lnTo>
                <a:cubicBezTo>
                  <a:pt x="1654658" y="111030"/>
                  <a:pt x="1706816" y="106710"/>
                  <a:pt x="1757548" y="95003"/>
                </a:cubicBezTo>
                <a:cubicBezTo>
                  <a:pt x="1809008" y="83128"/>
                  <a:pt x="1859729" y="67407"/>
                  <a:pt x="1911927" y="59377"/>
                </a:cubicBezTo>
                <a:cubicBezTo>
                  <a:pt x="1962939" y="51529"/>
                  <a:pt x="2014846" y="51460"/>
                  <a:pt x="2066306" y="47502"/>
                </a:cubicBezTo>
                <a:cubicBezTo>
                  <a:pt x="2090057" y="43543"/>
                  <a:pt x="2113638" y="38386"/>
                  <a:pt x="2137558" y="35626"/>
                </a:cubicBezTo>
                <a:cubicBezTo>
                  <a:pt x="2216597" y="26506"/>
                  <a:pt x="2296301" y="23129"/>
                  <a:pt x="2375065" y="11876"/>
                </a:cubicBezTo>
                <a:lnTo>
                  <a:pt x="2458192" y="0"/>
                </a:lnTo>
                <a:lnTo>
                  <a:pt x="3420093" y="11876"/>
                </a:lnTo>
                <a:cubicBezTo>
                  <a:pt x="3507501" y="14422"/>
                  <a:pt x="3594244" y="27940"/>
                  <a:pt x="3681351" y="35626"/>
                </a:cubicBezTo>
                <a:cubicBezTo>
                  <a:pt x="3728833" y="39816"/>
                  <a:pt x="3776838" y="39666"/>
                  <a:pt x="3823855" y="47502"/>
                </a:cubicBezTo>
                <a:lnTo>
                  <a:pt x="3966358" y="71252"/>
                </a:lnTo>
                <a:lnTo>
                  <a:pt x="4037610" y="83128"/>
                </a:lnTo>
                <a:cubicBezTo>
                  <a:pt x="4057402" y="91045"/>
                  <a:pt x="4076613" y="100609"/>
                  <a:pt x="4096987" y="106878"/>
                </a:cubicBezTo>
                <a:cubicBezTo>
                  <a:pt x="4150193" y="123249"/>
                  <a:pt x="4197934" y="131818"/>
                  <a:pt x="4251366" y="142504"/>
                </a:cubicBezTo>
                <a:cubicBezTo>
                  <a:pt x="4263241" y="150421"/>
                  <a:pt x="4274226" y="159872"/>
                  <a:pt x="4286992" y="166255"/>
                </a:cubicBezTo>
                <a:cubicBezTo>
                  <a:pt x="4298188" y="171853"/>
                  <a:pt x="4310996" y="173481"/>
                  <a:pt x="4322618" y="178130"/>
                </a:cubicBezTo>
                <a:cubicBezTo>
                  <a:pt x="4348940" y="188659"/>
                  <a:pt x="4450315" y="231594"/>
                  <a:pt x="4476997" y="249382"/>
                </a:cubicBezTo>
                <a:cubicBezTo>
                  <a:pt x="4490971" y="258698"/>
                  <a:pt x="4501693" y="272257"/>
                  <a:pt x="4512623" y="285008"/>
                </a:cubicBezTo>
                <a:cubicBezTo>
                  <a:pt x="4549114" y="327581"/>
                  <a:pt x="4553208" y="342819"/>
                  <a:pt x="4583875" y="391886"/>
                </a:cubicBezTo>
                <a:cubicBezTo>
                  <a:pt x="4591439" y="403989"/>
                  <a:pt x="4599709" y="415637"/>
                  <a:pt x="4607626" y="427512"/>
                </a:cubicBezTo>
                <a:cubicBezTo>
                  <a:pt x="4624799" y="564897"/>
                  <a:pt x="4627845" y="542421"/>
                  <a:pt x="4607626" y="724395"/>
                </a:cubicBezTo>
                <a:cubicBezTo>
                  <a:pt x="4603168" y="764516"/>
                  <a:pt x="4590511" y="803329"/>
                  <a:pt x="4583875" y="843148"/>
                </a:cubicBezTo>
                <a:cubicBezTo>
                  <a:pt x="4556621" y="1006679"/>
                  <a:pt x="4578010" y="940940"/>
                  <a:pt x="4536374" y="1045029"/>
                </a:cubicBezTo>
                <a:cubicBezTo>
                  <a:pt x="4532416" y="1064821"/>
                  <a:pt x="4531995" y="1085665"/>
                  <a:pt x="4524499" y="1104405"/>
                </a:cubicBezTo>
                <a:cubicBezTo>
                  <a:pt x="4515927" y="1125836"/>
                  <a:pt x="4499195" y="1143137"/>
                  <a:pt x="4488873" y="1163782"/>
                </a:cubicBezTo>
                <a:cubicBezTo>
                  <a:pt x="4479340" y="1182849"/>
                  <a:pt x="4472407" y="1203125"/>
                  <a:pt x="4465122" y="1223159"/>
                </a:cubicBezTo>
                <a:cubicBezTo>
                  <a:pt x="4450344" y="1263797"/>
                  <a:pt x="4437289" y="1314451"/>
                  <a:pt x="4417621" y="1353787"/>
                </a:cubicBezTo>
                <a:cubicBezTo>
                  <a:pt x="4402751" y="1383528"/>
                  <a:pt x="4350968" y="1460881"/>
                  <a:pt x="4334493" y="1484416"/>
                </a:cubicBezTo>
                <a:cubicBezTo>
                  <a:pt x="4323143" y="1500630"/>
                  <a:pt x="4310218" y="1515703"/>
                  <a:pt x="4298868" y="1531917"/>
                </a:cubicBezTo>
                <a:cubicBezTo>
                  <a:pt x="4282499" y="1555302"/>
                  <a:pt x="4266691" y="1579087"/>
                  <a:pt x="4251366" y="1603169"/>
                </a:cubicBezTo>
                <a:cubicBezTo>
                  <a:pt x="4238974" y="1622642"/>
                  <a:pt x="4231075" y="1645295"/>
                  <a:pt x="4215740" y="1662546"/>
                </a:cubicBezTo>
                <a:cubicBezTo>
                  <a:pt x="4198901" y="1681490"/>
                  <a:pt x="4174286" y="1692125"/>
                  <a:pt x="4156364" y="1710047"/>
                </a:cubicBezTo>
                <a:cubicBezTo>
                  <a:pt x="4030826" y="1835585"/>
                  <a:pt x="4221258" y="1675530"/>
                  <a:pt x="4073236" y="1805050"/>
                </a:cubicBezTo>
                <a:cubicBezTo>
                  <a:pt x="4025898" y="1846471"/>
                  <a:pt x="4020982" y="1839886"/>
                  <a:pt x="3966358" y="1876302"/>
                </a:cubicBezTo>
                <a:cubicBezTo>
                  <a:pt x="3898404" y="1921605"/>
                  <a:pt x="3911140" y="1932742"/>
                  <a:pt x="3811979" y="1971304"/>
                </a:cubicBezTo>
                <a:cubicBezTo>
                  <a:pt x="3777965" y="1984531"/>
                  <a:pt x="3740057" y="1984568"/>
                  <a:pt x="3705101" y="1995055"/>
                </a:cubicBezTo>
                <a:cubicBezTo>
                  <a:pt x="3416155" y="2081739"/>
                  <a:pt x="3763892" y="2015140"/>
                  <a:pt x="3325091" y="2090057"/>
                </a:cubicBezTo>
                <a:cubicBezTo>
                  <a:pt x="3204437" y="2110656"/>
                  <a:pt x="3079875" y="2130184"/>
                  <a:pt x="2956956" y="2137559"/>
                </a:cubicBezTo>
                <a:lnTo>
                  <a:pt x="2493818" y="2161309"/>
                </a:lnTo>
                <a:cubicBezTo>
                  <a:pt x="2315688" y="2153392"/>
                  <a:pt x="2136975" y="2153998"/>
                  <a:pt x="1959429" y="2137559"/>
                </a:cubicBezTo>
                <a:cubicBezTo>
                  <a:pt x="1922036" y="2134097"/>
                  <a:pt x="1887963" y="2114431"/>
                  <a:pt x="1852551" y="2101933"/>
                </a:cubicBezTo>
                <a:cubicBezTo>
                  <a:pt x="1820658" y="2090677"/>
                  <a:pt x="1787183" y="2082606"/>
                  <a:pt x="1757548" y="2066307"/>
                </a:cubicBezTo>
                <a:cubicBezTo>
                  <a:pt x="1707525" y="2038794"/>
                  <a:pt x="1655412" y="2011672"/>
                  <a:pt x="1615044" y="1971304"/>
                </a:cubicBezTo>
                <a:cubicBezTo>
                  <a:pt x="1565423" y="1921683"/>
                  <a:pt x="1592853" y="1945755"/>
                  <a:pt x="1531917" y="1900052"/>
                </a:cubicBezTo>
                <a:cubicBezTo>
                  <a:pt x="1506222" y="1857228"/>
                  <a:pt x="1492010" y="1836983"/>
                  <a:pt x="1472540" y="1793174"/>
                </a:cubicBezTo>
                <a:cubicBezTo>
                  <a:pt x="1442465" y="1725505"/>
                  <a:pt x="1437421" y="1695900"/>
                  <a:pt x="1413164" y="1615044"/>
                </a:cubicBezTo>
                <a:cubicBezTo>
                  <a:pt x="1399555" y="1424534"/>
                  <a:pt x="1386581" y="1357958"/>
                  <a:pt x="1425039" y="1140031"/>
                </a:cubicBezTo>
                <a:cubicBezTo>
                  <a:pt x="1431192" y="1105165"/>
                  <a:pt x="1455182" y="1075887"/>
                  <a:pt x="1472540" y="1045029"/>
                </a:cubicBezTo>
                <a:cubicBezTo>
                  <a:pt x="1527128" y="947984"/>
                  <a:pt x="1532330" y="943705"/>
                  <a:pt x="1615044" y="866899"/>
                </a:cubicBezTo>
                <a:cubicBezTo>
                  <a:pt x="1680179" y="806417"/>
                  <a:pt x="1740667" y="760683"/>
                  <a:pt x="1816925" y="712520"/>
                </a:cubicBezTo>
                <a:cubicBezTo>
                  <a:pt x="1851383" y="690757"/>
                  <a:pt x="1886219" y="668904"/>
                  <a:pt x="1923803" y="653143"/>
                </a:cubicBezTo>
                <a:cubicBezTo>
                  <a:pt x="2009258" y="617307"/>
                  <a:pt x="2094195" y="576314"/>
                  <a:pt x="2185060" y="558141"/>
                </a:cubicBezTo>
                <a:cubicBezTo>
                  <a:pt x="2244437" y="546266"/>
                  <a:pt x="2303105" y="530026"/>
                  <a:pt x="2363190" y="522515"/>
                </a:cubicBezTo>
                <a:cubicBezTo>
                  <a:pt x="2461701" y="510201"/>
                  <a:pt x="2561112" y="506681"/>
                  <a:pt x="2660073" y="498764"/>
                </a:cubicBezTo>
                <a:cubicBezTo>
                  <a:pt x="2917372" y="510639"/>
                  <a:pt x="3175775" y="507773"/>
                  <a:pt x="3431969" y="534390"/>
                </a:cubicBezTo>
                <a:cubicBezTo>
                  <a:pt x="3483153" y="539708"/>
                  <a:pt x="3526290" y="575697"/>
                  <a:pt x="3574473" y="593766"/>
                </a:cubicBezTo>
                <a:cubicBezTo>
                  <a:pt x="3621356" y="611347"/>
                  <a:pt x="3671059" y="621303"/>
                  <a:pt x="3716977" y="641268"/>
                </a:cubicBezTo>
                <a:cubicBezTo>
                  <a:pt x="3762463" y="661045"/>
                  <a:pt x="3803242" y="690339"/>
                  <a:pt x="3847605" y="712520"/>
                </a:cubicBezTo>
                <a:cubicBezTo>
                  <a:pt x="4147526" y="862480"/>
                  <a:pt x="3798406" y="665442"/>
                  <a:pt x="4120738" y="866899"/>
                </a:cubicBezTo>
                <a:cubicBezTo>
                  <a:pt x="4285179" y="969675"/>
                  <a:pt x="4383758" y="997291"/>
                  <a:pt x="4536374" y="1163782"/>
                </a:cubicBezTo>
                <a:lnTo>
                  <a:pt x="4797631" y="1448790"/>
                </a:lnTo>
                <a:cubicBezTo>
                  <a:pt x="4926891" y="1590168"/>
                  <a:pt x="4918281" y="1579319"/>
                  <a:pt x="5047013" y="1733798"/>
                </a:cubicBezTo>
                <a:cubicBezTo>
                  <a:pt x="5063239" y="1753269"/>
                  <a:pt x="5079979" y="1772410"/>
                  <a:pt x="5094514" y="1793174"/>
                </a:cubicBezTo>
                <a:cubicBezTo>
                  <a:pt x="5237200" y="1997011"/>
                  <a:pt x="5123654" y="1826087"/>
                  <a:pt x="5237018" y="2018805"/>
                </a:cubicBezTo>
                <a:cubicBezTo>
                  <a:pt x="5255952" y="2050993"/>
                  <a:pt x="5278398" y="2081087"/>
                  <a:pt x="5296395" y="2113808"/>
                </a:cubicBezTo>
                <a:cubicBezTo>
                  <a:pt x="5355640" y="2221526"/>
                  <a:pt x="5356570" y="2228618"/>
                  <a:pt x="5391397" y="2315689"/>
                </a:cubicBezTo>
                <a:cubicBezTo>
                  <a:pt x="5395356" y="2339440"/>
                  <a:pt x="5398050" y="2363436"/>
                  <a:pt x="5403273" y="2386941"/>
                </a:cubicBezTo>
                <a:cubicBezTo>
                  <a:pt x="5405988" y="2399160"/>
                  <a:pt x="5412909" y="2410251"/>
                  <a:pt x="5415148" y="2422566"/>
                </a:cubicBezTo>
                <a:cubicBezTo>
                  <a:pt x="5442002" y="2570268"/>
                  <a:pt x="5411664" y="2471495"/>
                  <a:pt x="5438899" y="2553195"/>
                </a:cubicBezTo>
                <a:cubicBezTo>
                  <a:pt x="5562086" y="2522399"/>
                  <a:pt x="5391324" y="2572098"/>
                  <a:pt x="5605153" y="2446317"/>
                </a:cubicBezTo>
                <a:cubicBezTo>
                  <a:pt x="5672447" y="2406733"/>
                  <a:pt x="5743074" y="2372336"/>
                  <a:pt x="5807034" y="2327564"/>
                </a:cubicBezTo>
                <a:cubicBezTo>
                  <a:pt x="5846618" y="2299855"/>
                  <a:pt x="5883722" y="2268213"/>
                  <a:pt x="5925787" y="2244437"/>
                </a:cubicBezTo>
                <a:cubicBezTo>
                  <a:pt x="5975127" y="2216549"/>
                  <a:pt x="6029473" y="2198531"/>
                  <a:pt x="6080166" y="2173185"/>
                </a:cubicBezTo>
                <a:cubicBezTo>
                  <a:pt x="6132441" y="2147047"/>
                  <a:pt x="6181479" y="2114549"/>
                  <a:pt x="6234545" y="2090057"/>
                </a:cubicBezTo>
                <a:cubicBezTo>
                  <a:pt x="6284605" y="2066952"/>
                  <a:pt x="6338804" y="2053653"/>
                  <a:pt x="6388925" y="2030681"/>
                </a:cubicBezTo>
                <a:cubicBezTo>
                  <a:pt x="6434014" y="2010015"/>
                  <a:pt x="6474519" y="1980214"/>
                  <a:pt x="6519553" y="1959429"/>
                </a:cubicBezTo>
                <a:cubicBezTo>
                  <a:pt x="6577618" y="1932630"/>
                  <a:pt x="6641780" y="1919234"/>
                  <a:pt x="6697683" y="1888177"/>
                </a:cubicBezTo>
                <a:cubicBezTo>
                  <a:pt x="6733309" y="1868385"/>
                  <a:pt x="6767685" y="1846153"/>
                  <a:pt x="6804561" y="1828800"/>
                </a:cubicBezTo>
                <a:cubicBezTo>
                  <a:pt x="6835163" y="1814399"/>
                  <a:pt x="6869722" y="1809090"/>
                  <a:pt x="6899564" y="1793174"/>
                </a:cubicBezTo>
                <a:cubicBezTo>
                  <a:pt x="6929610" y="1777150"/>
                  <a:pt x="6954358" y="1752686"/>
                  <a:pt x="6982691" y="1733798"/>
                </a:cubicBezTo>
                <a:cubicBezTo>
                  <a:pt x="7001896" y="1720995"/>
                  <a:pt x="7022276" y="1710047"/>
                  <a:pt x="7042068" y="1698172"/>
                </a:cubicBezTo>
                <a:cubicBezTo>
                  <a:pt x="7107033" y="1614646"/>
                  <a:pt x="7116398" y="1617022"/>
                  <a:pt x="7148945" y="1543792"/>
                </a:cubicBezTo>
                <a:cubicBezTo>
                  <a:pt x="7157602" y="1524313"/>
                  <a:pt x="7164779" y="1504208"/>
                  <a:pt x="7172696" y="1484416"/>
                </a:cubicBezTo>
                <a:cubicBezTo>
                  <a:pt x="7197085" y="1362468"/>
                  <a:pt x="7205278" y="1346245"/>
                  <a:pt x="7172696" y="1163782"/>
                </a:cubicBezTo>
                <a:cubicBezTo>
                  <a:pt x="7167678" y="1135682"/>
                  <a:pt x="7142599" y="1115155"/>
                  <a:pt x="7125195" y="1092530"/>
                </a:cubicBezTo>
                <a:cubicBezTo>
                  <a:pt x="7051670" y="996947"/>
                  <a:pt x="7035118" y="988935"/>
                  <a:pt x="6923314" y="914400"/>
                </a:cubicBezTo>
                <a:cubicBezTo>
                  <a:pt x="6899563" y="898566"/>
                  <a:pt x="6876718" y="881282"/>
                  <a:pt x="6852062" y="866899"/>
                </a:cubicBezTo>
                <a:cubicBezTo>
                  <a:pt x="6829125" y="853519"/>
                  <a:pt x="6805025" y="842170"/>
                  <a:pt x="6780810" y="831273"/>
                </a:cubicBezTo>
                <a:cubicBezTo>
                  <a:pt x="6716138" y="802171"/>
                  <a:pt x="6596590" y="750074"/>
                  <a:pt x="6519553" y="724395"/>
                </a:cubicBezTo>
                <a:cubicBezTo>
                  <a:pt x="6447812" y="700481"/>
                  <a:pt x="6350579" y="680833"/>
                  <a:pt x="6282047" y="665018"/>
                </a:cubicBezTo>
                <a:cubicBezTo>
                  <a:pt x="6099959" y="668977"/>
                  <a:pt x="5917377" y="662925"/>
                  <a:pt x="5735782" y="676894"/>
                </a:cubicBezTo>
                <a:cubicBezTo>
                  <a:pt x="5709306" y="678931"/>
                  <a:pt x="5687960" y="700024"/>
                  <a:pt x="5664530" y="712520"/>
                </a:cubicBezTo>
                <a:cubicBezTo>
                  <a:pt x="5500001" y="800268"/>
                  <a:pt x="5615125" y="740916"/>
                  <a:pt x="5462649" y="831273"/>
                </a:cubicBezTo>
                <a:cubicBezTo>
                  <a:pt x="5387885" y="875578"/>
                  <a:pt x="5307736" y="911389"/>
                  <a:pt x="5237018" y="961902"/>
                </a:cubicBezTo>
                <a:cubicBezTo>
                  <a:pt x="5181600" y="1001486"/>
                  <a:pt x="5129162" y="1045616"/>
                  <a:pt x="5070764" y="1080655"/>
                </a:cubicBezTo>
                <a:cubicBezTo>
                  <a:pt x="5031179" y="1104406"/>
                  <a:pt x="4989434" y="1124879"/>
                  <a:pt x="4952010" y="1151907"/>
                </a:cubicBezTo>
                <a:cubicBezTo>
                  <a:pt x="4917898" y="1176544"/>
                  <a:pt x="4891385" y="1210768"/>
                  <a:pt x="4857008" y="1235034"/>
                </a:cubicBezTo>
                <a:cubicBezTo>
                  <a:pt x="4823713" y="1258537"/>
                  <a:pt x="4782548" y="1269712"/>
                  <a:pt x="4750130" y="1294411"/>
                </a:cubicBezTo>
                <a:cubicBezTo>
                  <a:pt x="4698873" y="1333464"/>
                  <a:pt x="4657638" y="1384404"/>
                  <a:pt x="4607626" y="1425039"/>
                </a:cubicBezTo>
                <a:cubicBezTo>
                  <a:pt x="4593887" y="1436202"/>
                  <a:pt x="4573948" y="1437731"/>
                  <a:pt x="4560125" y="1448790"/>
                </a:cubicBezTo>
                <a:cubicBezTo>
                  <a:pt x="4533897" y="1469773"/>
                  <a:pt x="4513727" y="1497448"/>
                  <a:pt x="4488873" y="1520042"/>
                </a:cubicBezTo>
                <a:cubicBezTo>
                  <a:pt x="4470118" y="1537092"/>
                  <a:pt x="4448026" y="1550249"/>
                  <a:pt x="4429496" y="1567543"/>
                </a:cubicBezTo>
                <a:cubicBezTo>
                  <a:pt x="4221551" y="1761624"/>
                  <a:pt x="4377982" y="1616591"/>
                  <a:pt x="4263242" y="1745673"/>
                </a:cubicBezTo>
                <a:cubicBezTo>
                  <a:pt x="4248365" y="1762409"/>
                  <a:pt x="4230075" y="1775972"/>
                  <a:pt x="4215740" y="1793174"/>
                </a:cubicBezTo>
                <a:cubicBezTo>
                  <a:pt x="4190399" y="1823584"/>
                  <a:pt x="4168239" y="1856509"/>
                  <a:pt x="4144488" y="1888177"/>
                </a:cubicBezTo>
                <a:cubicBezTo>
                  <a:pt x="4132613" y="1904011"/>
                  <a:pt x="4117713" y="1917975"/>
                  <a:pt x="4108862" y="1935678"/>
                </a:cubicBezTo>
                <a:cubicBezTo>
                  <a:pt x="4055763" y="2041877"/>
                  <a:pt x="4072557" y="1997092"/>
                  <a:pt x="4049486" y="2066307"/>
                </a:cubicBezTo>
                <a:cubicBezTo>
                  <a:pt x="4053444" y="2169226"/>
                  <a:pt x="4051440" y="2272549"/>
                  <a:pt x="4061361" y="2375065"/>
                </a:cubicBezTo>
                <a:cubicBezTo>
                  <a:pt x="4063414" y="2396283"/>
                  <a:pt x="4077827" y="2414408"/>
                  <a:pt x="4085112" y="2434442"/>
                </a:cubicBezTo>
                <a:cubicBezTo>
                  <a:pt x="4093668" y="2457970"/>
                  <a:pt x="4102790" y="2481406"/>
                  <a:pt x="4108862" y="2505694"/>
                </a:cubicBezTo>
                <a:cubicBezTo>
                  <a:pt x="4114357" y="2527674"/>
                  <a:pt x="4130100" y="2642482"/>
                  <a:pt x="4132613" y="2660073"/>
                </a:cubicBezTo>
                <a:cubicBezTo>
                  <a:pt x="4124696" y="2703616"/>
                  <a:pt x="4123747" y="2749023"/>
                  <a:pt x="4108862" y="2790702"/>
                </a:cubicBezTo>
                <a:cubicBezTo>
                  <a:pt x="4103213" y="2806518"/>
                  <a:pt x="4086270" y="2815738"/>
                  <a:pt x="4073236" y="2826328"/>
                </a:cubicBezTo>
                <a:cubicBezTo>
                  <a:pt x="4022848" y="2867268"/>
                  <a:pt x="3970499" y="2905735"/>
                  <a:pt x="3918857" y="2945081"/>
                </a:cubicBezTo>
                <a:cubicBezTo>
                  <a:pt x="3887370" y="2969071"/>
                  <a:pt x="3857798" y="2995967"/>
                  <a:pt x="3823855" y="3016333"/>
                </a:cubicBezTo>
                <a:cubicBezTo>
                  <a:pt x="3804063" y="3028208"/>
                  <a:pt x="3784089" y="3039787"/>
                  <a:pt x="3764478" y="3051959"/>
                </a:cubicBezTo>
                <a:cubicBezTo>
                  <a:pt x="3669291" y="3111040"/>
                  <a:pt x="3581460" y="3183730"/>
                  <a:pt x="3479470" y="3230089"/>
                </a:cubicBezTo>
                <a:cubicBezTo>
                  <a:pt x="3363927" y="3282608"/>
                  <a:pt x="3318236" y="3306498"/>
                  <a:pt x="3194462" y="3348842"/>
                </a:cubicBezTo>
                <a:cubicBezTo>
                  <a:pt x="3096151" y="3382474"/>
                  <a:pt x="2996540" y="3412177"/>
                  <a:pt x="2897579" y="3443844"/>
                </a:cubicBezTo>
                <a:cubicBezTo>
                  <a:pt x="2889380" y="3386447"/>
                  <a:pt x="2872265" y="3262040"/>
                  <a:pt x="2861953" y="3218213"/>
                </a:cubicBezTo>
                <a:cubicBezTo>
                  <a:pt x="2857071" y="3197463"/>
                  <a:pt x="2846120" y="3178629"/>
                  <a:pt x="2838203" y="3158837"/>
                </a:cubicBezTo>
                <a:cubicBezTo>
                  <a:pt x="2834244" y="3135086"/>
                  <a:pt x="2832662" y="3110815"/>
                  <a:pt x="2826327" y="3087585"/>
                </a:cubicBezTo>
                <a:cubicBezTo>
                  <a:pt x="2809793" y="3026961"/>
                  <a:pt x="2806021" y="3037907"/>
                  <a:pt x="2778826" y="2992582"/>
                </a:cubicBezTo>
                <a:cubicBezTo>
                  <a:pt x="2762406" y="2965216"/>
                  <a:pt x="2748459" y="2936380"/>
                  <a:pt x="2731325" y="2909455"/>
                </a:cubicBezTo>
                <a:cubicBezTo>
                  <a:pt x="2720699" y="2892757"/>
                  <a:pt x="2707203" y="2878059"/>
                  <a:pt x="2695699" y="2861953"/>
                </a:cubicBezTo>
                <a:cubicBezTo>
                  <a:pt x="2687403" y="2850339"/>
                  <a:pt x="2682040" y="2836420"/>
                  <a:pt x="2671948" y="2826328"/>
                </a:cubicBezTo>
                <a:cubicBezTo>
                  <a:pt x="2648926" y="2803306"/>
                  <a:pt x="2629673" y="2800361"/>
                  <a:pt x="2600696" y="2790702"/>
                </a:cubicBezTo>
                <a:cubicBezTo>
                  <a:pt x="2588821" y="2782785"/>
                  <a:pt x="2578188" y="2772573"/>
                  <a:pt x="2565070" y="2766951"/>
                </a:cubicBezTo>
                <a:cubicBezTo>
                  <a:pt x="2550069" y="2760522"/>
                  <a:pt x="2533668" y="2757759"/>
                  <a:pt x="2517569" y="2755076"/>
                </a:cubicBezTo>
                <a:cubicBezTo>
                  <a:pt x="2462350" y="2745873"/>
                  <a:pt x="2406533" y="2740528"/>
                  <a:pt x="2351314" y="2731325"/>
                </a:cubicBezTo>
                <a:cubicBezTo>
                  <a:pt x="2303813" y="2723408"/>
                  <a:pt x="2254495" y="2722802"/>
                  <a:pt x="2208810" y="2707574"/>
                </a:cubicBezTo>
                <a:cubicBezTo>
                  <a:pt x="2175549" y="2696487"/>
                  <a:pt x="2111236" y="2676600"/>
                  <a:pt x="2078182" y="2660073"/>
                </a:cubicBezTo>
                <a:cubicBezTo>
                  <a:pt x="2065416" y="2653690"/>
                  <a:pt x="2054431" y="2644239"/>
                  <a:pt x="2042556" y="2636322"/>
                </a:cubicBezTo>
                <a:cubicBezTo>
                  <a:pt x="2058390" y="2620488"/>
                  <a:pt x="2069672" y="2598087"/>
                  <a:pt x="2090057" y="2588821"/>
                </a:cubicBezTo>
                <a:cubicBezTo>
                  <a:pt x="2115538" y="2577239"/>
                  <a:pt x="2145265" y="2578940"/>
                  <a:pt x="2173184" y="2576946"/>
                </a:cubicBezTo>
                <a:cubicBezTo>
                  <a:pt x="2256194" y="2571017"/>
                  <a:pt x="2339439" y="2569029"/>
                  <a:pt x="2422566" y="2565070"/>
                </a:cubicBezTo>
                <a:cubicBezTo>
                  <a:pt x="2580904" y="2572987"/>
                  <a:pt x="2739569" y="2575922"/>
                  <a:pt x="2897579" y="2588821"/>
                </a:cubicBezTo>
                <a:cubicBezTo>
                  <a:pt x="2933953" y="2591790"/>
                  <a:pt x="2969445" y="2602274"/>
                  <a:pt x="3004457" y="2612572"/>
                </a:cubicBezTo>
                <a:cubicBezTo>
                  <a:pt x="3058093" y="2628347"/>
                  <a:pt x="3121209" y="2655978"/>
                  <a:pt x="3170712" y="2683824"/>
                </a:cubicBezTo>
                <a:cubicBezTo>
                  <a:pt x="3211384" y="2706702"/>
                  <a:pt x="3293288" y="2752484"/>
                  <a:pt x="3336966" y="2790702"/>
                </a:cubicBezTo>
                <a:cubicBezTo>
                  <a:pt x="3409245" y="2853946"/>
                  <a:pt x="3361503" y="2818744"/>
                  <a:pt x="3420093" y="2885704"/>
                </a:cubicBezTo>
                <a:cubicBezTo>
                  <a:pt x="3434839" y="2902556"/>
                  <a:pt x="3451761" y="2917371"/>
                  <a:pt x="3467595" y="2933205"/>
                </a:cubicBezTo>
                <a:cubicBezTo>
                  <a:pt x="3528596" y="3085714"/>
                  <a:pt x="3449324" y="2896666"/>
                  <a:pt x="3526971" y="3051959"/>
                </a:cubicBezTo>
                <a:cubicBezTo>
                  <a:pt x="3541136" y="3080290"/>
                  <a:pt x="3566159" y="3154873"/>
                  <a:pt x="3574473" y="3182587"/>
                </a:cubicBezTo>
                <a:cubicBezTo>
                  <a:pt x="3579163" y="3198220"/>
                  <a:pt x="3581658" y="3214456"/>
                  <a:pt x="3586348" y="3230089"/>
                </a:cubicBezTo>
                <a:cubicBezTo>
                  <a:pt x="3629718" y="3374655"/>
                  <a:pt x="3594602" y="3239353"/>
                  <a:pt x="3621974" y="3348842"/>
                </a:cubicBezTo>
                <a:cubicBezTo>
                  <a:pt x="3602182" y="3392385"/>
                  <a:pt x="3588581" y="3439314"/>
                  <a:pt x="3562597" y="3479470"/>
                </a:cubicBezTo>
                <a:cubicBezTo>
                  <a:pt x="3544350" y="3507670"/>
                  <a:pt x="3509976" y="3522774"/>
                  <a:pt x="3491345" y="3550722"/>
                </a:cubicBezTo>
                <a:cubicBezTo>
                  <a:pt x="3483428" y="3562597"/>
                  <a:pt x="3477196" y="3575787"/>
                  <a:pt x="3467595" y="3586348"/>
                </a:cubicBezTo>
                <a:cubicBezTo>
                  <a:pt x="3404315" y="3655956"/>
                  <a:pt x="3388215" y="3671888"/>
                  <a:pt x="3325091" y="3716977"/>
                </a:cubicBezTo>
                <a:cubicBezTo>
                  <a:pt x="3302286" y="3733266"/>
                  <a:pt x="3268059" y="3755780"/>
                  <a:pt x="3241964" y="3764478"/>
                </a:cubicBezTo>
                <a:cubicBezTo>
                  <a:pt x="3222815" y="3770861"/>
                  <a:pt x="3201995" y="3770808"/>
                  <a:pt x="3182587" y="3776353"/>
                </a:cubicBezTo>
                <a:cubicBezTo>
                  <a:pt x="3000883" y="3828268"/>
                  <a:pt x="3152362" y="3804313"/>
                  <a:pt x="2956956" y="3823855"/>
                </a:cubicBezTo>
                <a:cubicBezTo>
                  <a:pt x="2744856" y="3870987"/>
                  <a:pt x="2963103" y="3827540"/>
                  <a:pt x="2707574" y="3859481"/>
                </a:cubicBezTo>
                <a:cubicBezTo>
                  <a:pt x="2659789" y="3865454"/>
                  <a:pt x="2612915" y="3877763"/>
                  <a:pt x="2565070" y="3883231"/>
                </a:cubicBezTo>
                <a:cubicBezTo>
                  <a:pt x="2474273" y="3893608"/>
                  <a:pt x="2383010" y="3899393"/>
                  <a:pt x="2291938" y="3906982"/>
                </a:cubicBezTo>
                <a:lnTo>
                  <a:pt x="2137558" y="3918857"/>
                </a:lnTo>
                <a:lnTo>
                  <a:pt x="1163782" y="3906982"/>
                </a:lnTo>
                <a:cubicBezTo>
                  <a:pt x="1093595" y="3905439"/>
                  <a:pt x="1047905" y="3897295"/>
                  <a:pt x="985652" y="3871356"/>
                </a:cubicBezTo>
                <a:cubicBezTo>
                  <a:pt x="961141" y="3861143"/>
                  <a:pt x="938574" y="3846718"/>
                  <a:pt x="914400" y="3835730"/>
                </a:cubicBezTo>
                <a:cubicBezTo>
                  <a:pt x="860738" y="3811338"/>
                  <a:pt x="849709" y="3818540"/>
                  <a:pt x="807522" y="3776353"/>
                </a:cubicBezTo>
                <a:cubicBezTo>
                  <a:pt x="793527" y="3762358"/>
                  <a:pt x="784777" y="3743879"/>
                  <a:pt x="771896" y="3728852"/>
                </a:cubicBezTo>
                <a:cubicBezTo>
                  <a:pt x="760966" y="3716101"/>
                  <a:pt x="747200" y="3705977"/>
                  <a:pt x="736270" y="3693226"/>
                </a:cubicBezTo>
                <a:cubicBezTo>
                  <a:pt x="703009" y="3654421"/>
                  <a:pt x="703742" y="3647688"/>
                  <a:pt x="676893" y="3610099"/>
                </a:cubicBezTo>
                <a:cubicBezTo>
                  <a:pt x="665389" y="3593994"/>
                  <a:pt x="652618" y="3578812"/>
                  <a:pt x="641268" y="3562598"/>
                </a:cubicBezTo>
                <a:cubicBezTo>
                  <a:pt x="624899" y="3539213"/>
                  <a:pt x="613950" y="3511530"/>
                  <a:pt x="593766" y="3491346"/>
                </a:cubicBezTo>
                <a:lnTo>
                  <a:pt x="546265" y="3443844"/>
                </a:lnTo>
                <a:cubicBezTo>
                  <a:pt x="526478" y="3384482"/>
                  <a:pt x="544515" y="3426074"/>
                  <a:pt x="498764" y="3360717"/>
                </a:cubicBezTo>
                <a:cubicBezTo>
                  <a:pt x="482394" y="3337332"/>
                  <a:pt x="471446" y="3309649"/>
                  <a:pt x="451262" y="3289465"/>
                </a:cubicBezTo>
                <a:cubicBezTo>
                  <a:pt x="439387" y="3277590"/>
                  <a:pt x="431419" y="3259578"/>
                  <a:pt x="415636" y="3253839"/>
                </a:cubicBezTo>
                <a:cubicBezTo>
                  <a:pt x="385644" y="3242933"/>
                  <a:pt x="352268" y="3246182"/>
                  <a:pt x="320634" y="3241964"/>
                </a:cubicBezTo>
                <a:cubicBezTo>
                  <a:pt x="265419" y="3234602"/>
                  <a:pt x="238964" y="3232901"/>
                  <a:pt x="190005" y="3218213"/>
                </a:cubicBezTo>
                <a:cubicBezTo>
                  <a:pt x="166026" y="3211019"/>
                  <a:pt x="118753" y="3194463"/>
                  <a:pt x="118753" y="3194463"/>
                </a:cubicBezTo>
                <a:cubicBezTo>
                  <a:pt x="106878" y="3182588"/>
                  <a:pt x="96384" y="3169148"/>
                  <a:pt x="83127" y="3158837"/>
                </a:cubicBezTo>
                <a:cubicBezTo>
                  <a:pt x="-2636" y="3092132"/>
                  <a:pt x="26857" y="3141298"/>
                  <a:pt x="0" y="3087585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92D0CD2-DB48-10BA-6770-2C210EDA52E4}"/>
                  </a:ext>
                </a:extLst>
              </p:cNvPr>
              <p:cNvSpPr txBox="1"/>
              <p:nvPr/>
            </p:nvSpPr>
            <p:spPr>
              <a:xfrm>
                <a:off x="1910747" y="5791510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92D0CD2-DB48-10BA-6770-2C210EDA5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747" y="5791510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887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E5718-CDB1-64CE-7D70-0C0514D9C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7EC6-13EE-A882-FDBD-DA9E3A89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107A96-F99A-17A3-9076-F29CDCA3EBF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E1E89A9-C621-5D1D-C18E-77DBC77A4F20}"/>
              </a:ext>
            </a:extLst>
          </p:cNvPr>
          <p:cNvSpPr txBox="1"/>
          <p:nvPr/>
        </p:nvSpPr>
        <p:spPr>
          <a:xfrm>
            <a:off x="618247" y="1610818"/>
            <a:ext cx="11000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Prompt: What can we say about the shortest path tree with respect to s and w?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5EC9D3-450C-03A4-4F9D-4A0567E83616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E38EE8-287B-4DD5-3E81-07DB2A17D728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729675-D9D2-6B5D-DED8-3B3BC6C478DF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89DF62-CBB6-C8E0-BF13-7B0EC9373CD2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5DCE10-8B8B-4646-1474-C257486BFA26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0D5D3A-694E-216E-8161-013CA25E8D4D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3E00A5-8720-F885-AA59-B350A95F47A6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FD760E-09B8-3237-0219-1A1B718BAF15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9A0988-0EA2-BB22-8719-7B2727DAADE7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636E22-6AD9-0005-F4B2-E65D84669AEC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F28A37-0E1B-2E8F-8432-E49699323EBB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3065104-5089-57B0-5F29-C3DB341D5A3A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1F92F7-0CBA-FEF1-96A9-2A0765A44A5D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E1A490-0D67-0FCB-C370-839C8C55A3B4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2E394CE-CE82-9110-AAD4-F18F740EAA1E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B4B42D8-B3B7-D9AF-E282-592565022D32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45B9594-A366-8BD2-0D89-2F814E38CB30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6A0B3B4-B9AA-4377-DB95-595873E13623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B3E8C1E-FAA5-8EC3-2725-B251539B7F7A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2B8E830-0FE1-BE01-18DE-805B55AFCAE1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6C5F211-B169-508F-9FBD-02C76CB6B3AC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5161EB0-29F2-224A-2045-682E7420C998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EE5CB55-F6AB-9B2A-91B9-2B5CECDF6A37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3FD11FC-7AB8-51CC-D98C-6A2A15DBEE7B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C811ECC-DDCD-C9D4-EAA9-5F8485714C04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0D5E93C-D3F6-49E5-A794-C3B0190594C9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9C53077-1EC8-9105-8D33-4C2F89D0D4C4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FCD892-F6A7-1188-51D6-97148CDC095F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303BFF-CAE2-7D29-83D4-6D6171945D97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CBE9F1A-9EC7-9A69-1686-979B3E87A07A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C9DDFC5-EFEA-7034-B9D2-44C9587690C5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C7229DB-09F5-A8E9-CA0A-723A140DA3D9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5BDC488-69B7-D765-759E-019A3584A94C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397C379-9D2F-BF01-EC4A-3040BE0D555B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3FC88E5-69CE-3B1C-2937-4ED485B26D6C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ADDB53D-9E7E-3230-1BB6-61E8889FEEFB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ADDB53D-9E7E-3230-1BB6-61E8889FE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E3CFAF01-C59D-3BBA-4E63-80A94593BF48}"/>
              </a:ext>
            </a:extLst>
          </p:cNvPr>
          <p:cNvSpPr/>
          <p:nvPr/>
        </p:nvSpPr>
        <p:spPr>
          <a:xfrm rot="19359567">
            <a:off x="743423" y="2891486"/>
            <a:ext cx="2461885" cy="420136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4EABC3-0FC9-638F-95F6-4E9E6E278EE2}"/>
                  </a:ext>
                </a:extLst>
              </p:cNvPr>
              <p:cNvSpPr txBox="1"/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4EABC3-0FC9-638F-95F6-4E9E6E278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609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57610-1BDA-1704-ACCC-DC8E9C00B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57D8E-7237-D042-B9B7-9CB93454B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FD85DA-326F-3AEF-BEA7-C2B5B1FCD75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7215F7C-A633-9BA6-BCB8-6028B24877F4}"/>
              </a:ext>
            </a:extLst>
          </p:cNvPr>
          <p:cNvSpPr txBox="1"/>
          <p:nvPr/>
        </p:nvSpPr>
        <p:spPr>
          <a:xfrm>
            <a:off x="618247" y="1610818"/>
            <a:ext cx="11000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Observation: The shortest path tree must include an edge leaving s and/or w. Otherwise, you can’t reach everything.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C35BFD-08A2-08E9-C4FB-8D50D3565DAF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3F6FCD-9E3E-AE76-2C15-B885DA2F6510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64CE2F-771F-C34C-2DA5-80888D1C05C1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DA7DC4-F746-4BE0-0087-55024B8F1445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70EE6E-FED5-AC22-E48C-D4B47E6C6752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044B3F-43C0-76AE-4534-FC8103EC2F8E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80ED76-19F4-FC50-1B42-BD3BBC723170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097040-9E75-06EC-127B-07B8F8BD85D5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E5EBEC3-1D89-FAAE-8C16-F26189421FB8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1E21FD8-C1F2-6DB1-2DEF-D90C3D89B4B8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C1E8737-AA5A-485D-7806-E99F693E881E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B75FA37-A3C3-9E25-1DE2-36A43DAA5162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AF1E5C0-4B64-25F2-4DF6-8BD981348C1F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A4E8D00-32C8-AEA7-2889-A5D6DC7A7317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F301D03-2B15-C2CA-5728-F0E4940312BA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07AE54C-E6CB-FBB4-252C-2C6D69C7C7A3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F3B19F3-1092-9037-0563-475B19393688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A08B3B4-FECD-3A85-D41F-F1B4289631C8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7947E99-820B-C828-AB3B-D4680D65C253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D1A7A06-C062-83C2-9A8E-44A9787789F4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B997E3F-A239-7624-1F19-B79054F9467A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A273AA-6392-0417-653C-CA66CCFA9328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BC57F33-B2CB-2059-C9D1-D9550F5593F9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6E8C50-98D9-BDAD-1B7A-C2C57E315642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18647EA-54EE-3C72-4C9D-5A8EAC1DE2FD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74E28B-A63B-9104-0CED-EE7ED0A07EB1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EE1077-F01E-AA38-25E6-B33F1A40964D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FADC231-8458-9004-4200-0CDE0A37A17F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D340441-B889-24D0-545F-3C81C1F66190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7EC8797-B0CC-FA4F-D8C7-70D66311601B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B6A1A00-071C-FE02-39FD-044CE1365E0D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62801B3-664B-3B66-A7D7-0CD5B7394533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7E8CD7-E1F8-9377-C445-374DE733B211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C2A3369-1F89-03A0-DEC5-31B7AE520607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16F993E-C283-BBA8-5BD1-7706FA302E9D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E2FE14B-7656-29C4-7327-4319B84E8695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E2FE14B-7656-29C4-7327-4319B84E8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AD5171C4-40E3-A91C-7A41-AADE6716816F}"/>
              </a:ext>
            </a:extLst>
          </p:cNvPr>
          <p:cNvSpPr/>
          <p:nvPr/>
        </p:nvSpPr>
        <p:spPr>
          <a:xfrm rot="19359567">
            <a:off x="743423" y="2891486"/>
            <a:ext cx="2461885" cy="420136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1C9B61-5318-CFF4-9ED3-C5683F94AE6E}"/>
                  </a:ext>
                </a:extLst>
              </p:cNvPr>
              <p:cNvSpPr txBox="1"/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1C9B61-5318-CFF4-9ED3-C5683F94A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764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85816-CF93-850C-C8C9-D0C69F4C2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FC49-FFDC-8A51-7705-72ACD3C1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F9A2DC-96E3-6C64-E100-B4F4B2547DC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1F942C-0219-8C44-92B0-CF037BBB43D0}"/>
              </a:ext>
            </a:extLst>
          </p:cNvPr>
          <p:cNvSpPr txBox="1"/>
          <p:nvPr/>
        </p:nvSpPr>
        <p:spPr>
          <a:xfrm>
            <a:off x="618247" y="1610818"/>
            <a:ext cx="11000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Prompt: Which is closer to 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B0EECF-4459-72A8-C5A6-C5A2576DA977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6162F1-DE99-44F8-AB7B-C62CD4AD2D77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CBD9E6-D0E1-3290-CCED-03107CCB9EC6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D2BBE8-4C94-4CA4-40F3-5913243CAAA9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2A5485-21D6-6BAA-E6C7-AA3603AAA203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F79473-6175-FE5A-72A4-6467AE9E6DB6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9EBB1A-5897-BE0F-AE67-30C9A9382FDE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CC5E83-4DE0-22AE-4F61-B4416F16F0E1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EF8C4FE-1F76-6683-922D-9495D2CCDBB8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5C6FEE-C4E9-D9EC-4445-D43C01D6A542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F0A28C-AE5B-CF20-29CF-B146DE0153A5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426329-BB86-03C3-FFE4-9EA6FCDAF382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0176F29-B88F-7ACD-EAF9-8AAD52BD9375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A81FEB8-E6B7-E183-21E9-BE6101865791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4F6AB5C-31BC-AB78-E982-F58EBDF739A2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B037B63-2C54-7CF5-EA93-DA48D6C69679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BDA4230-6BBD-FECC-4DFB-F40ADD1FD554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3CDB939-14D9-C480-A662-67E882E018FA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6E16540-97D5-E93C-E9A0-4C0661077DC2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329BEBE-E657-6045-D812-2D67E82239D4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6D46493-2E77-AF57-FB8E-904BF20415E2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017A805-F890-F437-9C48-43A23EB5A21B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56377BD-F8E9-85B2-3441-E34EE315E6C2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2DE69B1-1D68-4C3F-113F-E3FF31AA00DB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381016B-4AF8-0458-3A01-172DB11F6343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8FCB64C-8EBA-E070-5239-85B1272B27D0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1B8DBC4-4AF1-DC38-E95B-96F9A7BC4539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4D99434-B05E-C934-679F-4368463C012D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1B0E553-6C35-5067-BCC5-0786B565A503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18DF8E6-5602-E48C-BBF5-163A3680745E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50447C6-39F7-DAB2-63B3-852DCC002304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B2ADD21-3CFE-632C-D529-A176949C62FB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3716D3A-D150-1C48-1A3E-DC7C3D128DE0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514A988-C638-11E9-F8B1-F961CBE2D8E3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9289AEC-DE96-6E6B-D630-27348AB91F0E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B00E70-9E47-E8ED-9A7F-52A51F0AA760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B00E70-9E47-E8ED-9A7F-52A51F0AA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9212991D-BB83-D7DF-59B2-91EE475E3BEB}"/>
              </a:ext>
            </a:extLst>
          </p:cNvPr>
          <p:cNvSpPr/>
          <p:nvPr/>
        </p:nvSpPr>
        <p:spPr>
          <a:xfrm rot="19359567">
            <a:off x="743423" y="2891486"/>
            <a:ext cx="2461885" cy="420136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FA45DA-6216-3A2F-FE5C-AA706546297C}"/>
                  </a:ext>
                </a:extLst>
              </p:cNvPr>
              <p:cNvSpPr txBox="1"/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FA45DA-6216-3A2F-FE5C-AA7065462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E3992A-B5BD-DC6F-4DB6-B7CE12E2FED3}"/>
                  </a:ext>
                </a:extLst>
              </p:cNvPr>
              <p:cNvSpPr txBox="1"/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E3992A-B5BD-DC6F-4DB6-B7CE12E2F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C6A8D3-321A-0ACE-5AF1-1232F5467A1B}"/>
                  </a:ext>
                </a:extLst>
              </p:cNvPr>
              <p:cNvSpPr txBox="1"/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C6A8D3-321A-0ACE-5AF1-1232F5467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 l="-263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228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EF4E0-3D8F-F45E-6350-8C1D68CD0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86ED-E076-F28C-B953-F89789915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599035-7E53-32E0-AFDC-173E74DE228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572A937-D711-9561-6E61-39F3229FAEED}"/>
              </a:ext>
            </a:extLst>
          </p:cNvPr>
          <p:cNvSpPr txBox="1"/>
          <p:nvPr/>
        </p:nvSpPr>
        <p:spPr>
          <a:xfrm>
            <a:off x="618247" y="1610818"/>
            <a:ext cx="11000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Observation: There are both 5 away from s. We don’t want to assume that the distance from w is the same as the distance from s.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798B239-E693-4EE4-87FB-2B3770B263D3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197996-A7ED-6F3A-D956-2586A310C39E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2AB53B-B0C2-1548-1A46-5564F21C76B8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2715AD-51AC-0582-F41F-44986A62812B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A5186F-DBF5-AC73-EFD4-77321FAD4B80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E7465B-5C41-0B78-7D60-A464556C176F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A7E6B0-D90D-D265-8671-8F569B095214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A76CE8-CBAB-CEA1-EA4E-337A0AD8BD04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27755B-B0F4-050E-1B4F-1490952DE6C7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DBE0AD-0F4D-9B8B-E1BC-D8163B38F696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71A9EB4-A878-4276-BF45-0C23D2C8B566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97BA3C-1622-B4DD-14E8-34ED4876DC4A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041963-DB6D-D5DB-B6B2-48CD47B606A4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C46F225-BEFD-8D8B-4ACD-7D001F33C2C0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719A9D0-5E76-8900-F59D-5EE9A3B70A28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96AFD34-A3CC-881D-6E5A-1388D08484AC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3279149-D45D-F694-45C0-163312B6CB3D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EAF03A3-683F-0AAA-EA38-4DFBF9CB4815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B77B1A-6FC5-482F-EECD-F2BC67E3DB9D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FEA640F-B5DD-75F0-0F97-F372D5548FF7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7C3AE2B-FC67-8649-CC6D-12BC1D72D5E7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483C087-072F-1ABC-6B0E-EB6B18787A9B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4443D7D-57CA-80F8-A06F-EA2F28A10AA8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023E276-ABF6-13E2-6B8A-CEA1747FE042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C4EEF4C-7A1C-3007-D92F-DE3945754116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E83B288-34F9-CAD1-60A5-BF90D7B68F86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036F122-D169-E4C9-33DB-E11C359E417F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55C47F0-2AA3-1F11-EDA4-BD497C111E86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9879727-BAAE-0F16-93DF-740013811F38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5CF724B-662C-EB4E-D92C-79DD236FDBA7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5DBFE0D-F81F-AC86-42A5-E3493798374C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ECE71E-BEA5-7FCB-75D5-D6FCD82D515A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C215250-7087-7729-83D5-837B676AC1A5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8F74E3A-3614-11ED-E917-8E9CC30925E2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6A70634-9567-6884-70D0-14C1372E4B7B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FF9D0F5-F6A1-F6ED-23FC-7C7300E8D787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FF9D0F5-F6A1-F6ED-23FC-7C7300E8D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0EE542BD-E018-86EB-2591-B7058D1F2733}"/>
              </a:ext>
            </a:extLst>
          </p:cNvPr>
          <p:cNvSpPr/>
          <p:nvPr/>
        </p:nvSpPr>
        <p:spPr>
          <a:xfrm rot="19359567">
            <a:off x="743423" y="2891486"/>
            <a:ext cx="2461885" cy="420136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87DEB9-DFB8-8D79-28F1-E9BB1B970894}"/>
                  </a:ext>
                </a:extLst>
              </p:cNvPr>
              <p:cNvSpPr txBox="1"/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87DEB9-DFB8-8D79-28F1-E9BB1B970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D081B3-BF9A-129F-2ED3-327DDB91122E}"/>
                  </a:ext>
                </a:extLst>
              </p:cNvPr>
              <p:cNvSpPr txBox="1"/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D081B3-BF9A-129F-2ED3-327DDB911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CC7FED-D2D1-0DFA-BF93-7A3D931CEF34}"/>
                  </a:ext>
                </a:extLst>
              </p:cNvPr>
              <p:cNvSpPr txBox="1"/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CC7FED-D2D1-0DFA-BF93-7A3D931CE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 l="-263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627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59A92-4A19-FEDA-429A-03AD24C9B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CFDD-CD59-0123-A25E-7D244F83B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F3D539-BED7-8028-5AE5-A82370036F3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7B4ABBE-F8EB-F143-D657-DF06248E0CE4}"/>
              </a:ext>
            </a:extLst>
          </p:cNvPr>
          <p:cNvSpPr txBox="1"/>
          <p:nvPr/>
        </p:nvSpPr>
        <p:spPr>
          <a:xfrm>
            <a:off x="618247" y="1610818"/>
            <a:ext cx="11000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Observation: The s to x edge and the w to y edge should both be in the shortest path tree. (We need non-negative edge weights)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3E1F9E3-BA52-0791-466A-2F8BDF620DF4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74E2EF-FF41-44B7-91DC-82C892784E3B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FC2857-D716-C387-4627-722A79D3A662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CC6CCB-1B73-308A-C93D-BC81DCFE13D8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E2CFCF-FA77-0C97-B367-9FF93371652B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3AEC8D-82B5-06D7-BCE9-4EF33CD3C21B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453072-865D-E7C3-D248-36EF36B3C160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56D0C7-F8B6-A2C0-B39C-B6115DF4E1E7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E1BDBA8-6FE7-D70B-F171-5802654E4727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B680F7-A816-0503-930F-B0816F94ABA6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F02AA1C-8B10-433D-475F-5D81651C9259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D935116-E3C9-02AD-3311-43FC254EA798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669A6DE-253F-C56A-1A6F-DE65D128DF0C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B175EC8-D367-956A-265B-2998F68253C2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26F53BB-1341-A5A2-8100-12007B302527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85FB518-A876-C1B4-BF1F-00AC3DE04106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AE82BBB-BADB-4ED1-D531-2A69AD713BBA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77FBA00-EC67-F92D-A9B5-2FC2C6B6C666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FFF561B-7366-6045-B72A-6F53811EF03B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0707B6E-7E62-7212-24A7-9383F43BABD7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C7472C0-0B4B-FE79-796E-D4318C5D5FC4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1DA1158-9F1B-A086-2449-E4DB7BFC0366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E1BCB36-E3CD-4C26-3662-51CD027E4955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4A063FD-AFB8-F8EE-45CF-C9CCCA1D4D13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32D3A92-B902-38CD-9EB6-718A6CE5E0A4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59F1DF-E6BF-8D28-FA66-F12B597E14EF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B9E3A32-AEAE-6776-5139-2C376CF024FD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180FC78-A5F6-59AE-CBEC-BFE482EF7064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B6A8AAE-2C26-D6E6-EB91-561EA39D4F0C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3360B45-BC33-9751-0349-A9A4DEF4B2D9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2E8849D-B405-1BB2-F917-32A9B36FB91E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1B066A5-6CF3-00FF-93F4-94E56896A75E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A3D293A-4FB7-6DC3-C9CB-6923A2E7A033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9ADA0D4-874D-B44F-2C18-49C57217A741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19B9BE5-9561-777D-CD71-5F6CBFA59414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49A6C7E-3E72-1703-F154-166DCA47A4AA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49A6C7E-3E72-1703-F154-166DCA47A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325B8CD4-72F1-477D-2A6C-FC79BC15A0A1}"/>
              </a:ext>
            </a:extLst>
          </p:cNvPr>
          <p:cNvSpPr/>
          <p:nvPr/>
        </p:nvSpPr>
        <p:spPr>
          <a:xfrm rot="19359567">
            <a:off x="743423" y="2891486"/>
            <a:ext cx="2461885" cy="420136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D25F06-BF24-A3EF-7DEE-D517ADF88E50}"/>
                  </a:ext>
                </a:extLst>
              </p:cNvPr>
              <p:cNvSpPr txBox="1"/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D25F06-BF24-A3EF-7DEE-D517ADF88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27D398-E70A-A9A3-490A-435026FD5AEC}"/>
                  </a:ext>
                </a:extLst>
              </p:cNvPr>
              <p:cNvSpPr txBox="1"/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27D398-E70A-A9A3-490A-435026FD5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7C0027-1CD3-D4E5-AF58-6E2CE2F6C66A}"/>
                  </a:ext>
                </a:extLst>
              </p:cNvPr>
              <p:cNvSpPr txBox="1"/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7C0027-1CD3-D4E5-AF58-6E2CE2F6C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 l="-263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937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A0D9F-814A-E62F-96E0-804AA2F34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005F3-2299-1FC1-89B5-48AB7575D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Interval Scheduling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255B2C-9F79-FE69-9821-E016AFE8B89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BF0A96D-6970-4783-FD70-574BC87312CA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84D68A-A40F-0C82-F644-9E94A03A48A6}"/>
              </a:ext>
            </a:extLst>
          </p:cNvPr>
          <p:cNvSpPr txBox="1"/>
          <p:nvPr/>
        </p:nvSpPr>
        <p:spPr>
          <a:xfrm>
            <a:off x="618247" y="1610818"/>
            <a:ext cx="109901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Consider an interval of time (e.g. Wednesday).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Consider tasks that need to be completed during specific times (e.g. classes).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 want to fit as many tasks as possible into the day such that no two overlap.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CF071C-497A-A09B-7514-B23C2324215C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41C361-7431-E3F3-74A6-E694C86F67C9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17868E-460D-4817-71BF-D24548C9F5FB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F8EDAD5-08A9-6F4C-89AD-3113639F764F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C115CD-E8F1-DB41-ACD7-F9BFA7A40B52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6269D6-9BC4-A91D-896B-1A246107E2E4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FF7038-0F72-7CD3-C018-68BB01186512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CSE 331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CEE4F1-07E7-E5BB-904B-35F16D0807AE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 110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B74DC-4945-DCB5-F180-7DECF7EBB9DC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EE 312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455A33-2579-24E6-8CFD-3F572426863B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MATH 610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4EADDC-CE9E-B209-5256-C6DCEAB3B3F5}"/>
              </a:ext>
            </a:extLst>
          </p:cNvPr>
          <p:cNvSpPr/>
          <p:nvPr/>
        </p:nvSpPr>
        <p:spPr>
          <a:xfrm>
            <a:off x="6817206" y="4662408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CSE 9001</a:t>
            </a:r>
          </a:p>
        </p:txBody>
      </p:sp>
    </p:spTree>
    <p:extLst>
      <p:ext uri="{BB962C8B-B14F-4D97-AF65-F5344CB8AC3E}">
        <p14:creationId xmlns:p14="http://schemas.microsoft.com/office/powerpoint/2010/main" val="433491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E25F6-3415-581B-D83F-C0978BF9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937B7-01B5-8E8B-C3DF-4AD07893E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95D7FB-D388-9126-932F-AA00C911728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FF87ADF-1A4D-CF8F-F34B-68D5E0407FE4}"/>
              </a:ext>
            </a:extLst>
          </p:cNvPr>
          <p:cNvSpPr txBox="1"/>
          <p:nvPr/>
        </p:nvSpPr>
        <p:spPr>
          <a:xfrm>
            <a:off x="618247" y="1610818"/>
            <a:ext cx="11000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Prompt: How do we generalize these observation as a greedy rule?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199E099-9EA2-1763-68C7-33ACE6471A1D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E8A10C-E6BF-B91D-E3BF-668018DA99A9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5A2B7F-6F58-4998-C946-922A584A37B0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532FEF-3EDB-5769-DE28-A14811EAD421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6B2159-8B3E-4D9A-0C98-50C6B7FAE16D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056CBA-96E3-94CC-E439-705C3876FB1A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A1EDC6-F546-A923-0C7D-C5A96ADAC064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F27464C-DA6D-B717-D3E7-6217E4EE4467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B5A1EB-9E8B-BD0A-5FC2-403A5571AF62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43DA60-99DD-B12A-9C19-6C907BACE1EF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BEEBCC-4C1D-6316-7EA6-5A33C7E20A7D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490F9E-BB0F-2666-9F8A-24F80E12FA8B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866CDC9-B6AD-89CF-BCB6-27C7AF55090D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FCBBA6-001A-5522-236F-C97414B0B265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6E9BF42-7137-6AE8-7810-2323ED3EF876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2A14DA0-AE2E-F969-580F-854DEB8EB7E6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4C4E30F-2F63-E0A4-50EC-708D3F808D21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03A7393-284A-E1E4-B1D2-71235CA310E9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53140D0-D2D9-053F-BFBB-43049679DBBC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205CDC7-7434-2A70-9A9C-2C503BDA83A1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267DEB8-29A6-2E18-291D-91C1C7433EF8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5D6A425-31B9-C454-1619-23AE9FB2E565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6F3605-8E6E-DD60-F12D-501B2698E2D6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1C5DA39-0BC9-3CFB-9B2D-C080F4A7514E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445C2CF-104F-ACD6-844C-7C0524D539B8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F7CE0D0-DFCC-A3E4-6402-9BCCE76686B0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758D97-14DC-1B09-31A4-ADD855A71680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44FA1C5-4924-F942-BC9E-1392754C109F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9406A86-772B-8BCF-40B8-25D4D5D4CAD0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65A5D1C-73AA-6799-B009-FE39FA58E45C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43F8952-A871-B985-3C82-6CCB8A575390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253B968-9304-9A06-9833-7B5D4ADCF7DC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37735E-821E-77C8-50C6-9C1C99445404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806B19E-735B-DB46-75DD-9D801B8BCC10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22CD02E-3671-22A3-C5C8-F26907BB0177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A138509-FC30-25F9-6004-E7A73B7DB932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A138509-FC30-25F9-6004-E7A73B7DB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C7F4FBAF-2F14-AE48-54DA-C4956FC18727}"/>
              </a:ext>
            </a:extLst>
          </p:cNvPr>
          <p:cNvSpPr/>
          <p:nvPr/>
        </p:nvSpPr>
        <p:spPr>
          <a:xfrm rot="19359567">
            <a:off x="743423" y="2891486"/>
            <a:ext cx="2461885" cy="420136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C0955C-84A5-4F99-06B4-88A64208CF02}"/>
                  </a:ext>
                </a:extLst>
              </p:cNvPr>
              <p:cNvSpPr txBox="1"/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C0955C-84A5-4F99-06B4-88A64208C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894CA65-9857-B199-87DD-E2AEDCE9BD49}"/>
                  </a:ext>
                </a:extLst>
              </p:cNvPr>
              <p:cNvSpPr txBox="1"/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894CA65-9857-B199-87DD-E2AEDCE9B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DF4F92-57D4-9F3C-5C58-74FD149F42E8}"/>
                  </a:ext>
                </a:extLst>
              </p:cNvPr>
              <p:cNvSpPr txBox="1"/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DF4F92-57D4-9F3C-5C58-74FD149F4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 l="-263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6284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B472A-F47C-0B35-08A6-A8B485B2F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A0E0E-A8CE-E845-B48B-A17E6AF4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AACDBF-CD21-4844-02CD-A315EDE31B8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4828455-E7A0-CBDB-90EF-24AB5BDF3E5B}"/>
              </a:ext>
            </a:extLst>
          </p:cNvPr>
          <p:cNvSpPr txBox="1"/>
          <p:nvPr/>
        </p:nvSpPr>
        <p:spPr>
          <a:xfrm>
            <a:off x="618247" y="1610818"/>
            <a:ext cx="11000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Algorithm Idea: In each iteration, pick an edge from my shortest path tree to the “nearest” vertex not yet in the tree.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D37493-42B9-6E86-EF7F-F337BAE74CDF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09E1AB-A2CF-8696-52D0-F1C74F1AB7A7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CB7593-664C-C106-4F26-8787F4A5E6BC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F79683-2F81-9866-106F-92358F2614B9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3C4B9A-4704-5351-7B55-D8A52BC5C0F1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1B1A71-6196-E045-24AA-C2C452F53401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2236A5-075E-BE09-0F9A-4DEC29A0DEBE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A04283-69E0-047F-671E-90F5B892824C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A1BF3F-B7FD-87CA-6B05-DFD88C8B342D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5A8E4D-5340-A413-3FFF-D69C5814D564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0A6112-4AD8-A408-503A-F0CBAE772D2A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82642D-4FE4-9781-FB0D-F0740B351962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52B1C09-A35D-87F7-9A79-AF83AD8BBE9D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5E5F3B4-4197-EE61-12AD-B0413FC3B31B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48D3FEC-9AB4-D541-72FC-C47ACAC61313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51BA57B-C609-15A5-B274-D2913B26203D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054584-9BEC-1E7F-769D-1568207ECB96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98F991C-AD35-494A-59AF-9CD8860E158A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2187E27-5E7F-0705-63E8-B96BC5B031AA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D95ED33-A16A-178F-B3C0-61D92C3C78C4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1D974B5-44F5-B8BE-F9B2-6A720D5EC10D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AE2CE3-F882-66B1-3E28-6315CF3764DA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7E9241C-7266-6B34-759B-99EEAE656286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291123C-FD56-F1A4-7232-99E95DDB1C36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F0B438F-620F-F32C-BF53-A3034F290C2D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C79C3DB-1DB8-8CB5-62CB-BA49384A9058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284A9E-0897-5D73-2CA4-0E0DC243F7A2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6A5BEE-A6F4-A485-003A-C0C1964EFA34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0C3BCB3-3445-3719-194A-529C2993585D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85E21F5-B5E1-1A42-F318-5A4C7F58208F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A80B0F0-3B09-3094-C324-44F867E1EBA1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9F9B71-36BA-4559-E8F7-5ADBBB779AC4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AE3ED04-A6FD-9851-406F-4992816AE95E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47BABBB-D881-E65F-28A8-0419A2A53F2C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7038595-B796-A300-5F7E-38F5A362A7AD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75571E7-6818-2293-CB16-05DF2B61D4DB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75571E7-6818-2293-CB16-05DF2B61D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360BD171-DBCE-D055-6885-BE95EE425FE0}"/>
              </a:ext>
            </a:extLst>
          </p:cNvPr>
          <p:cNvSpPr/>
          <p:nvPr/>
        </p:nvSpPr>
        <p:spPr>
          <a:xfrm rot="19359567">
            <a:off x="743423" y="2891486"/>
            <a:ext cx="2461885" cy="420136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850266-A456-FD78-92FF-1386AFA3E41D}"/>
                  </a:ext>
                </a:extLst>
              </p:cNvPr>
              <p:cNvSpPr txBox="1"/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850266-A456-FD78-92FF-1386AFA3E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EAC6AA-6C1C-3693-D909-AA18528C8D16}"/>
                  </a:ext>
                </a:extLst>
              </p:cNvPr>
              <p:cNvSpPr txBox="1"/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EAC6AA-6C1C-3693-D909-AA18528C8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A0844B-9DE0-1495-39F5-A8F71D2B0CA0}"/>
                  </a:ext>
                </a:extLst>
              </p:cNvPr>
              <p:cNvSpPr txBox="1"/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A0844B-9DE0-1495-39F5-A8F71D2B0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 l="-263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3190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E5650-C9B9-6A2B-24AB-26BCC5958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83020-FA4E-1211-2300-0F62AF80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AFEFD6-5855-CF6C-79E9-DDBBC103523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5ED007C-AD06-7074-C892-CB10DF6B59F7}"/>
              </a:ext>
            </a:extLst>
          </p:cNvPr>
          <p:cNvSpPr txBox="1"/>
          <p:nvPr/>
        </p:nvSpPr>
        <p:spPr>
          <a:xfrm>
            <a:off x="618247" y="1610818"/>
            <a:ext cx="11000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Algorithm Idea: Keep track of the shortest path tree. In each iteration, add an edge from the tree to the nearest neighbor (with respect to s).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F720111-FF45-6BFE-23A9-54C8192595FE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98B27B-2835-73A2-7E2A-0BF8594BE757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B55C51-82C7-4741-E699-BFFDFC7EB8A0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825B78-A630-408A-5778-4C559D81D71D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9888F5-97AD-93A0-E380-6E88B4517943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6E0070-C2F4-2437-86AA-140857A95379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F3B7B5-26AF-D6E8-B278-A4D961097C1C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EA72D3-651A-43B8-2E0F-DEDC8C548ADF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401FE3-0E0C-4F49-9F21-67A21AD48A84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91D2A3-3C39-28EB-77FB-5754DAD66AFB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9BA36D-653E-7C15-BF3B-8852787DF189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A68446C-0F08-5EAC-D9E5-E53E723491AB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90A99B-5F2C-7B7E-03A4-243563AFAFE6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6FDA21B-E993-06D7-5170-A2A08C2817B8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EC78E6F-CB69-CB1A-90CE-2A382B5F7E72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95C7B9B-73E2-4D4E-356C-F284189878A4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6945E50-A74D-9FAA-1214-27046931CA2D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6002AB2-7ADC-BBDC-C5B9-081844DB06D5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C7C8FEF-76DD-ACEB-3976-BF08AA570131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1719EE6-A33D-3B16-76E1-A79B9B4E9F99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66DA26E-A914-2E3B-5F06-1E1879EA73EC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F64199B-3313-76BC-7711-9DDAA82E1E19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876FBD-1896-613A-6054-DD1E6865D521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1A4E2B-04A9-B771-B5C6-2D4D463AFC4C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F3FA8F2-B695-FE0D-445F-A9889D7515BF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78805CD-380A-44B7-9BB1-2491B42F0B18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D4F79CB-DDF6-E867-EA30-7B5E723ED127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DDED67D-F86A-C9CA-0268-326AEB86272F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A1ED1C9-E5E6-3773-EB55-F48CA6859923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FD2F791-D4E3-F933-7D0C-ECC7B5BDE4A1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19ED74C-9C3E-EC5A-12E5-EE2CE6E2F1DA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8FFB36-CDE4-FD0F-0655-FC0719C5812D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4156F33-6F16-2C9D-8173-88DCE18536AA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6771A2E-4CE4-0550-3092-311861E8F7A0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7889BDC-EAB7-69AF-1E9C-6E9A365A1E59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C268C74-8C3E-96AE-E4A6-5444A65104D6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C268C74-8C3E-96AE-E4A6-5444A6510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1D588CD6-0D81-79E8-539D-6082B31FCB4C}"/>
              </a:ext>
            </a:extLst>
          </p:cNvPr>
          <p:cNvSpPr/>
          <p:nvPr/>
        </p:nvSpPr>
        <p:spPr>
          <a:xfrm rot="19359567">
            <a:off x="743423" y="2891486"/>
            <a:ext cx="2461885" cy="420136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C0F318-5B91-A8B0-F2A1-D6CBD212D722}"/>
                  </a:ext>
                </a:extLst>
              </p:cNvPr>
              <p:cNvSpPr txBox="1"/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C0F318-5B91-A8B0-F2A1-D6CBD212D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5E18AF-52CC-E5C8-7564-7C927B197D07}"/>
                  </a:ext>
                </a:extLst>
              </p:cNvPr>
              <p:cNvSpPr txBox="1"/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5E18AF-52CC-E5C8-7564-7C927B197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AA71A7-3E95-0882-88E2-75B6007C66EF}"/>
                  </a:ext>
                </a:extLst>
              </p:cNvPr>
              <p:cNvSpPr txBox="1"/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AA71A7-3E95-0882-88E2-75B6007C6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 l="-263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846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BDADA-17B0-3312-DCB9-EDAD218F5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F29B4-F81B-F2CC-FAD4-0410D705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8A5637-A226-3EAF-41DA-29DDBC6418D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AA68B0F4-0CDF-DCD0-E518-D5E0C5F7AC51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1E28FA-51D9-92F1-E776-8B1F1081A56F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630335-A3E0-29FD-621D-BA3A8AD82E91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060D97-E007-F115-4966-EB009079EE3D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07DB0A-D787-2287-5A54-FF9A1F583C82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DF878C-3B47-F39A-01EB-E96BDDDE4376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9ED61F8-88D6-68D9-282B-09610BB2FF50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797E83-FB1B-7F64-3ED0-208CBA04B121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77940B-D70B-7361-DF77-ADF8BC2F5517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AF3D2C-12EA-57FC-0BCE-478837AA3456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5CFAA3-68DF-FD88-A91E-C3DDB27AF639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F71C90-C8B7-6425-A966-A4D8316CC50C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497E3F-6FA8-4365-9B81-0596FF012E2C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A61B4DA-ABFC-0561-A677-26776D2FA5CD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F7D7589-594B-5642-FAAD-52C68D69A555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2A696B9-17D4-54A8-A077-C00B34B1EF06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77D00E2-10B8-907D-C196-3C87A6322DAF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F0CE39F-8590-97C1-3A78-38E0D0A00D24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0B4B5E8-1FC0-3473-48F5-137A51BAC0BF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E6FAE39-20A9-767E-DA05-349E5262E103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B8DC18F-D44B-585D-518F-EDC0D863425A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7A1D4C-64A2-9BE3-A5FE-F3FA666858F9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D4E3DA0-0713-EF7D-3AF8-474D0B515202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F59A3B-48C0-B2CC-9B1C-D6FA5837148D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CEBE11C-3187-BC91-985E-F36ECF2F78E3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49828BB-5641-1125-2E21-15DD67DFE033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933EA5-88A0-9D3E-8E66-A2195D9EA299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DF98563-F8FE-64CD-7960-DF688ADA76E7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561FBD6-B49E-598F-4CFC-F5F754D1E7CF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C8924A6-A3CA-1721-2B37-1C21FF657C19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FA8A6E6-208B-02D9-7163-D67FA8E4AB76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9E1AF40-C639-D950-2B84-5425AF61A287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7A587B2-5EC4-9DF5-B56A-83885BB799FA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8756257-C3F1-3426-E20C-201F211F8DAB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6578DCF-AB18-6007-330A-2139DEBCB5EE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3251BA2-0BEB-00D9-37AD-E2537735214B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3251BA2-0BEB-00D9-37AD-E25377352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01034470-C2E2-87D3-BD75-BE119B791732}"/>
              </a:ext>
            </a:extLst>
          </p:cNvPr>
          <p:cNvSpPr/>
          <p:nvPr/>
        </p:nvSpPr>
        <p:spPr>
          <a:xfrm rot="19359567">
            <a:off x="743423" y="2891486"/>
            <a:ext cx="2461885" cy="420136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BED6B7-33C1-AB88-0542-1D8AA459E12A}"/>
                  </a:ext>
                </a:extLst>
              </p:cNvPr>
              <p:cNvSpPr txBox="1"/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BED6B7-33C1-AB88-0542-1D8AA459E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DF60BA-F977-4AC8-363A-6C59306993EC}"/>
                  </a:ext>
                </a:extLst>
              </p:cNvPr>
              <p:cNvSpPr txBox="1"/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DF60BA-F977-4AC8-363A-6C5930699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096D7D-211E-EF5A-18E3-81C4224A736C}"/>
                  </a:ext>
                </a:extLst>
              </p:cNvPr>
              <p:cNvSpPr txBox="1"/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096D7D-211E-EF5A-18E3-81C4224A7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 l="-263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B485116F-0860-0795-4720-C4C05F7040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36" y="1925849"/>
            <a:ext cx="11710784" cy="437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46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C955B-85D3-D79A-5DDC-CB92E8BFD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3733-1A25-7DDC-01EA-90F46D84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DD3733-D088-ABC8-9A66-BA5D52BF61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EA2F50C-9F8F-5AD7-D18C-085D61D58880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51E78A-AA27-87C0-C13A-08DFCD7ED4F7}"/>
              </a:ext>
            </a:extLst>
          </p:cNvPr>
          <p:cNvSpPr/>
          <p:nvPr/>
        </p:nvSpPr>
        <p:spPr>
          <a:xfrm>
            <a:off x="3446637" y="5484545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1046B4-2F04-9B76-68E9-FF8A1BF5D2F6}"/>
              </a:ext>
            </a:extLst>
          </p:cNvPr>
          <p:cNvSpPr/>
          <p:nvPr/>
        </p:nvSpPr>
        <p:spPr>
          <a:xfrm>
            <a:off x="4009098" y="3377706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0D0D756-34CD-9E53-6FA3-840317094C49}"/>
              </a:ext>
            </a:extLst>
          </p:cNvPr>
          <p:cNvCxnSpPr>
            <a:cxnSpLocks/>
          </p:cNvCxnSpPr>
          <p:nvPr/>
        </p:nvCxnSpPr>
        <p:spPr>
          <a:xfrm flipV="1">
            <a:off x="2304607" y="3802566"/>
            <a:ext cx="1520261" cy="3359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332EFD-0056-2E62-97DA-B308DE2B2380}"/>
              </a:ext>
            </a:extLst>
          </p:cNvPr>
          <p:cNvCxnSpPr>
            <a:cxnSpLocks/>
          </p:cNvCxnSpPr>
          <p:nvPr/>
        </p:nvCxnSpPr>
        <p:spPr>
          <a:xfrm>
            <a:off x="1923803" y="5224726"/>
            <a:ext cx="1340711" cy="52891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17BE7129-6E1C-2A9D-F268-937DCA02F25A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8A13E03-5AC0-5D21-8605-884FBCD6B75E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8A13E03-5AC0-5D21-8605-884FBCD6B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672E8C7-8C34-B1DA-AD08-724FE89F6E2A}"/>
              </a:ext>
            </a:extLst>
          </p:cNvPr>
          <p:cNvSpPr/>
          <p:nvPr/>
        </p:nvSpPr>
        <p:spPr>
          <a:xfrm rot="19359567">
            <a:off x="78634" y="3184688"/>
            <a:ext cx="2461885" cy="244362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B2684F-4243-BFBD-8F86-5653D999AEE7}"/>
                  </a:ext>
                </a:extLst>
              </p:cNvPr>
              <p:cNvSpPr txBox="1"/>
              <p:nvPr/>
            </p:nvSpPr>
            <p:spPr>
              <a:xfrm>
                <a:off x="3328666" y="619822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B2684F-4243-BFBD-8F86-5653D999A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666" y="6198223"/>
                <a:ext cx="474810" cy="584775"/>
              </a:xfrm>
              <a:prstGeom prst="rect">
                <a:avLst/>
              </a:prstGeom>
              <a:blipFill>
                <a:blip r:embed="rId4"/>
                <a:stretch>
                  <a:fillRect l="-2632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A42D03-89CC-C04E-FBE3-E1FFA93D9747}"/>
                  </a:ext>
                </a:extLst>
              </p:cNvPr>
              <p:cNvSpPr txBox="1"/>
              <p:nvPr/>
            </p:nvSpPr>
            <p:spPr>
              <a:xfrm>
                <a:off x="4110837" y="2792931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A42D03-89CC-C04E-FBE3-E1FFA93D9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837" y="2792931"/>
                <a:ext cx="4667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A6386563-14BA-6625-60DF-6692EB85CF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4993" y="2973584"/>
            <a:ext cx="6946203" cy="2592084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5D939982-50C3-82D8-F5EF-EE5C2ECD2BCD}"/>
              </a:ext>
            </a:extLst>
          </p:cNvPr>
          <p:cNvSpPr/>
          <p:nvPr/>
        </p:nvSpPr>
        <p:spPr>
          <a:xfrm>
            <a:off x="3783677" y="444182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8A5A403-91C4-E8D9-3E44-C6778C856265}"/>
                  </a:ext>
                </a:extLst>
              </p:cNvPr>
              <p:cNvSpPr txBox="1"/>
              <p:nvPr/>
            </p:nvSpPr>
            <p:spPr>
              <a:xfrm>
                <a:off x="3343094" y="4138475"/>
                <a:ext cx="4539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8A5A403-91C4-E8D9-3E44-C6778C856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094" y="4138475"/>
                <a:ext cx="45397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D60B00A-09C5-4430-998A-20D2A56BB1D1}"/>
              </a:ext>
            </a:extLst>
          </p:cNvPr>
          <p:cNvCxnSpPr>
            <a:cxnSpLocks/>
          </p:cNvCxnSpPr>
          <p:nvPr/>
        </p:nvCxnSpPr>
        <p:spPr>
          <a:xfrm>
            <a:off x="2324337" y="4739268"/>
            <a:ext cx="1241734" cy="11184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A4DF43B-3800-74BC-B686-03C907364F05}"/>
              </a:ext>
            </a:extLst>
          </p:cNvPr>
          <p:cNvCxnSpPr>
            <a:cxnSpLocks/>
          </p:cNvCxnSpPr>
          <p:nvPr/>
        </p:nvCxnSpPr>
        <p:spPr>
          <a:xfrm flipV="1">
            <a:off x="2019208" y="3608094"/>
            <a:ext cx="1894270" cy="2651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75036D-F75F-E24D-3377-D2239885FEDE}"/>
                  </a:ext>
                </a:extLst>
              </p:cNvPr>
              <p:cNvSpPr txBox="1"/>
              <p:nvPr/>
            </p:nvSpPr>
            <p:spPr>
              <a:xfrm>
                <a:off x="869795" y="2479805"/>
                <a:ext cx="4716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75036D-F75F-E24D-3377-D2239885F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95" y="2479805"/>
                <a:ext cx="471603" cy="584775"/>
              </a:xfrm>
              <a:prstGeom prst="rect">
                <a:avLst/>
              </a:prstGeom>
              <a:blipFill>
                <a:blip r:embed="rId8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F53DAC7B-4084-64A0-C3F4-D86166CF707E}"/>
              </a:ext>
            </a:extLst>
          </p:cNvPr>
          <p:cNvSpPr txBox="1"/>
          <p:nvPr/>
        </p:nvSpPr>
        <p:spPr>
          <a:xfrm>
            <a:off x="618247" y="1610818"/>
            <a:ext cx="11000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Look at all neighbors of S. Determine which has the shortest path from s. Add that to S. Repeat. </a:t>
            </a:r>
          </a:p>
        </p:txBody>
      </p:sp>
    </p:spTree>
    <p:extLst>
      <p:ext uri="{BB962C8B-B14F-4D97-AF65-F5344CB8AC3E}">
        <p14:creationId xmlns:p14="http://schemas.microsoft.com/office/powerpoint/2010/main" val="5719951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34498-A1D0-FFC3-4C3C-390AD9C95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42FF4-0ADA-837C-2045-C0CC6A08A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4C84D2-80B2-137D-09F1-061BF05149D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9E06028-137A-111E-7C97-57BC3BF72098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549CAA-BDF9-2C71-2AFC-9931C81F7658}"/>
              </a:ext>
            </a:extLst>
          </p:cNvPr>
          <p:cNvSpPr/>
          <p:nvPr/>
        </p:nvSpPr>
        <p:spPr>
          <a:xfrm>
            <a:off x="3446637" y="5484545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BD0805-F237-4BB3-8466-357050C5CFAB}"/>
              </a:ext>
            </a:extLst>
          </p:cNvPr>
          <p:cNvSpPr/>
          <p:nvPr/>
        </p:nvSpPr>
        <p:spPr>
          <a:xfrm>
            <a:off x="4009098" y="3377706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1D08E2-2B35-6A90-3F0D-5E5EBD4AADEF}"/>
              </a:ext>
            </a:extLst>
          </p:cNvPr>
          <p:cNvCxnSpPr>
            <a:cxnSpLocks/>
          </p:cNvCxnSpPr>
          <p:nvPr/>
        </p:nvCxnSpPr>
        <p:spPr>
          <a:xfrm flipV="1">
            <a:off x="2304607" y="3802566"/>
            <a:ext cx="1520261" cy="3359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40A918-C914-6235-A5F8-B5D58AC3B93B}"/>
              </a:ext>
            </a:extLst>
          </p:cNvPr>
          <p:cNvCxnSpPr>
            <a:cxnSpLocks/>
          </p:cNvCxnSpPr>
          <p:nvPr/>
        </p:nvCxnSpPr>
        <p:spPr>
          <a:xfrm>
            <a:off x="1923803" y="5224726"/>
            <a:ext cx="1340711" cy="52891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AA84B8B5-33BF-2553-81A5-ACA18AF237ED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8A0862-B551-8375-7102-A54CFA50761A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8A0862-B551-8375-7102-A54CFA507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FBEBC3D3-8AD9-8C24-4B43-B44E5558B03E}"/>
              </a:ext>
            </a:extLst>
          </p:cNvPr>
          <p:cNvSpPr/>
          <p:nvPr/>
        </p:nvSpPr>
        <p:spPr>
          <a:xfrm rot="19359567">
            <a:off x="78634" y="3184688"/>
            <a:ext cx="2461885" cy="244362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93C4F0-C53C-28D1-CE90-5FD161539499}"/>
                  </a:ext>
                </a:extLst>
              </p:cNvPr>
              <p:cNvSpPr txBox="1"/>
              <p:nvPr/>
            </p:nvSpPr>
            <p:spPr>
              <a:xfrm>
                <a:off x="3328666" y="619822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93C4F0-C53C-28D1-CE90-5FD161539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666" y="6198223"/>
                <a:ext cx="474810" cy="584775"/>
              </a:xfrm>
              <a:prstGeom prst="rect">
                <a:avLst/>
              </a:prstGeom>
              <a:blipFill>
                <a:blip r:embed="rId4"/>
                <a:stretch>
                  <a:fillRect l="-2632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8F1870-BA42-8A30-712C-419BCD204D93}"/>
                  </a:ext>
                </a:extLst>
              </p:cNvPr>
              <p:cNvSpPr txBox="1"/>
              <p:nvPr/>
            </p:nvSpPr>
            <p:spPr>
              <a:xfrm>
                <a:off x="4110837" y="2792931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8F1870-BA42-8A30-712C-419BCD204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837" y="2792931"/>
                <a:ext cx="4667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42516FCF-EBD2-14BD-8D27-B7F20E2B6B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4993" y="2973584"/>
            <a:ext cx="6946203" cy="2592084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604E0591-BC15-372F-1855-3973F2EDC231}"/>
              </a:ext>
            </a:extLst>
          </p:cNvPr>
          <p:cNvSpPr/>
          <p:nvPr/>
        </p:nvSpPr>
        <p:spPr>
          <a:xfrm>
            <a:off x="3783677" y="444182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29B458-37F2-CA5D-7B41-4BC299B001FE}"/>
                  </a:ext>
                </a:extLst>
              </p:cNvPr>
              <p:cNvSpPr txBox="1"/>
              <p:nvPr/>
            </p:nvSpPr>
            <p:spPr>
              <a:xfrm>
                <a:off x="3343094" y="4138475"/>
                <a:ext cx="4539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29B458-37F2-CA5D-7B41-4BC299B00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094" y="4138475"/>
                <a:ext cx="45397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EDA0651-6D38-890C-FBCA-115B2AF0D704}"/>
              </a:ext>
            </a:extLst>
          </p:cNvPr>
          <p:cNvCxnSpPr>
            <a:cxnSpLocks/>
          </p:cNvCxnSpPr>
          <p:nvPr/>
        </p:nvCxnSpPr>
        <p:spPr>
          <a:xfrm>
            <a:off x="2324337" y="4739268"/>
            <a:ext cx="1241734" cy="11184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3A8AF16-B804-3AB4-3840-F1F8EFAC7218}"/>
              </a:ext>
            </a:extLst>
          </p:cNvPr>
          <p:cNvCxnSpPr>
            <a:cxnSpLocks/>
          </p:cNvCxnSpPr>
          <p:nvPr/>
        </p:nvCxnSpPr>
        <p:spPr>
          <a:xfrm flipV="1">
            <a:off x="2019208" y="3608094"/>
            <a:ext cx="1894270" cy="2651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A1FA19A-B21A-B41F-461F-AA72A889DC90}"/>
                  </a:ext>
                </a:extLst>
              </p:cNvPr>
              <p:cNvSpPr txBox="1"/>
              <p:nvPr/>
            </p:nvSpPr>
            <p:spPr>
              <a:xfrm>
                <a:off x="102253" y="2973584"/>
                <a:ext cx="4716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A1FA19A-B21A-B41F-461F-AA72A889D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3" y="2973584"/>
                <a:ext cx="471603" cy="584775"/>
              </a:xfrm>
              <a:prstGeom prst="rect">
                <a:avLst/>
              </a:prstGeom>
              <a:blipFill>
                <a:blip r:embed="rId8"/>
                <a:stretch>
                  <a:fillRect l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074E15E-9031-1EFA-BAC7-CEE4BC4A5570}"/>
                  </a:ext>
                </a:extLst>
              </p:cNvPr>
              <p:cNvSpPr txBox="1"/>
              <p:nvPr/>
            </p:nvSpPr>
            <p:spPr>
              <a:xfrm>
                <a:off x="573856" y="1594895"/>
                <a:ext cx="11000791" cy="2588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Key Idea: We guess the distance from s to a neighbor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𝑚𝑖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200" b="0" dirty="0"/>
                  <a:t> where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3200" b="0" dirty="0"/>
                  <a:t> is the distance from s to u.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074E15E-9031-1EFA-BAC7-CEE4BC4A5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1594895"/>
                <a:ext cx="11000791" cy="2588978"/>
              </a:xfrm>
              <a:prstGeom prst="rect">
                <a:avLst/>
              </a:prstGeom>
              <a:blipFill>
                <a:blip r:embed="rId9"/>
                <a:stretch>
                  <a:fillRect l="-1269" t="-2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9703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1957B-81D5-2E37-4CE5-72465405A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3B919-69DF-D20A-900C-C03D4066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8CFA42-77A7-42D2-319B-B70B25ADCE6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AE29F65-6E42-FFBE-1106-DDF8F745DDA5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E75E41-4D13-B03F-9B9D-6C8107553452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7DC421-2165-AC22-D9A3-B7817B6D6EBE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AA19A4-1BC8-3533-293A-9CFD262C7498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8A8F6B-107A-53AF-83EE-64E7B05AAE50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9FC506-77B4-0681-F53D-1D1263FB817E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E79DF2-71E5-9A3D-4A45-E1C1028815ED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47ADDB-F608-ED51-3FB9-5C9A487C31FB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3A68E6-60B4-9D0E-2ECE-F9EC1EA0FC8C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20E246-4807-F0B5-E6AA-19FB980C8721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C9C8DB-9781-D52E-758A-CFBC0E034792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1744DE-FDC4-1103-86EF-D5B11245B23D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72A162-5DCC-995B-9686-8348B127065E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528956-DD81-E7AB-7608-37DD0F9BE267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D55DF50-8BCB-08F7-4CC2-B7287A89847B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8871881-A018-620A-64B0-131790E25ADC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A551378-0959-21BE-883E-F90A9E434DE0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9F4EFD2-6C9F-E965-48F4-C254478F91E5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6720E75-B11E-4170-B0B8-09DFEABD25E4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F58B1A5-8C84-4A4D-9C3B-F85D9C0BD34D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51C2EE4-860E-E111-174B-FC76C61EBAE5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1373802-B51E-53A7-033B-CBF0B424B891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2D2B5A1-D87D-90F8-5E29-32AF6D6DBC6A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D68566A-B842-5208-D0D8-4EE6D7889F56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96205B0-66FC-D23C-33FB-8308CED1AE05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4B3FC9-63CC-FB9A-9E54-1D21EC6CCEAC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D2D726B-287B-F2F8-BC43-E040341C1857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DFA114A-F1D0-BFB6-BB2D-F9F122682398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CE59E4E-646B-FE1C-E6A1-6FADF6345824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D752F64-5A5E-3B37-4C47-C6BB0DAC3658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13AF511-E499-2704-C8AD-749FE951ADB0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7A0F69-62EA-9B4C-6330-4B22DF6F5BAB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4BB136D-F51E-19B5-E71D-A251F5F92599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3D9C3E5-3A53-0860-930A-7A60C440F01E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BB8212B-AB2B-DBF7-985C-66CCB8BBEAEC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27EB1F1-8A1C-8858-3FDE-4BD1D2DA6805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27EB1F1-8A1C-8858-3FDE-4BD1D2DA6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A52220FE-BCF3-0E48-3BE0-B2041AF0A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4AA085-860C-4C3B-FCB3-26D0C474DC7C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381707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 = {s}</a:t>
                </a:r>
                <a:br>
                  <a:rPr lang="en-US" sz="2400" dirty="0"/>
                </a:br>
                <a:r>
                  <a:rPr lang="en-US" sz="2400" dirty="0"/>
                  <a:t>d = [0,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]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4AA085-860C-4C3B-FCB3-26D0C474D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3817071" cy="830997"/>
              </a:xfrm>
              <a:prstGeom prst="rect">
                <a:avLst/>
              </a:prstGeom>
              <a:blipFill>
                <a:blip r:embed="rId5"/>
                <a:stretch>
                  <a:fillRect l="-2658" t="-6061" r="-166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5D037F-CFF9-B00B-8791-C0C3D6524BB8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5D037F-CFF9-B00B-8791-C0C3D6524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2B49FBB-BFA9-E119-0B4A-04C10A760088}"/>
                  </a:ext>
                </a:extLst>
              </p:cNvPr>
              <p:cNvSpPr txBox="1"/>
              <p:nvPr/>
            </p:nvSpPr>
            <p:spPr>
              <a:xfrm>
                <a:off x="3940666" y="331597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2B49FBB-BFA9-E119-0B4A-04C10A760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666" y="3315979"/>
                <a:ext cx="794320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B3EFDCB-BE58-E439-954F-8FC7A35288AE}"/>
                  </a:ext>
                </a:extLst>
              </p:cNvPr>
              <p:cNvSpPr txBox="1"/>
              <p:nvPr/>
            </p:nvSpPr>
            <p:spPr>
              <a:xfrm>
                <a:off x="5103806" y="463285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B3EFDCB-BE58-E439-954F-8FC7A3528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806" y="4632852"/>
                <a:ext cx="791114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202125-717E-AC1A-DEBB-879CFC8326E1}"/>
                  </a:ext>
                </a:extLst>
              </p:cNvPr>
              <p:cNvSpPr txBox="1"/>
              <p:nvPr/>
            </p:nvSpPr>
            <p:spPr>
              <a:xfrm>
                <a:off x="7145590" y="3647326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202125-717E-AC1A-DEBB-879CFC832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90" y="3647326"/>
                <a:ext cx="790281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1A354EA-63A9-EABB-C0B1-872F65E56F92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1A354EA-63A9-EABB-C0B1-872F65E56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402CE64-3164-0806-8707-8642025B51B1}"/>
                  </a:ext>
                </a:extLst>
              </p:cNvPr>
              <p:cNvSpPr txBox="1"/>
              <p:nvPr/>
            </p:nvSpPr>
            <p:spPr>
              <a:xfrm>
                <a:off x="9566793" y="3856611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402CE64-3164-0806-8707-8642025B5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793" y="3856611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5BE08B-8255-A582-25FF-878F06B4B97B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5BE08B-8255-A582-25FF-878F06B4B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C31BBFB-B3B8-7A7F-6A3E-AB43DECCDD9A}"/>
                  </a:ext>
                </a:extLst>
              </p:cNvPr>
              <p:cNvSpPr txBox="1"/>
              <p:nvPr/>
            </p:nvSpPr>
            <p:spPr>
              <a:xfrm>
                <a:off x="948698" y="4045550"/>
                <a:ext cx="654098" cy="1112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C31BBFB-B3B8-7A7F-6A3E-AB43DECCD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8" y="4045550"/>
                <a:ext cx="654098" cy="11125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4140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71644-0603-70D6-2FA5-5458DEF39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78AE2-D576-3187-5782-41F67BBAD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015117-FD4C-7BFA-8739-1EDD54D657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15C3B8F-DC65-A34F-2EB2-A74DC71B0FFC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CA8E54-41EC-74C3-2DAE-C2EFCF7430B9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06041E-82D6-BAFA-F650-39753DF07093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DCD7A1-AA38-A1BC-C292-74E6AE73865F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14952E-32E1-95D3-BA21-ED9CCAF334B6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27BB46-8295-FCDF-FF35-9537AAEDD1F0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ED56A2-CB89-EFE2-0B51-859F28A19897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4ED4F8-37D6-E6EC-429A-EBE45A64100B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9E654C-E4A9-5550-CA9C-3438EF4EC88B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D893F6-B831-2E15-905A-E9B34A80F9BB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E7906A-722F-3C73-DDBA-AAF98A7391A2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F143118-CF21-5BEB-3687-595C3D6A7CAF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A90A4B-2CDC-2952-4CE5-A0965FC656D0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25F1323-CFB2-67F6-6EAB-BDC79B4F075C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52EB81A-71B6-4EC3-71D0-2EF4C285690B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19CDEEB-7287-90A6-A26A-9A6C489DCB1B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F0379A5-7369-26C7-1B02-3529F657EC41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F58251F-4BEC-E229-FC53-6F5D066D59F3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70FD40F-FC03-6335-A584-FE3A3537A12A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804B8A7-8978-A790-6AAD-DF7D1EDD0E8C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A90728E-2B5E-77B6-C639-36F1A8E467B6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DA6C1A-DB4D-7C4C-71F8-74265C5CD5BF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D423828-A329-05E3-4AFF-A70AA5803506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0C0D47D-E6C9-B4DE-C0FF-D2C47BBD603C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AA58688-45F3-B1DA-C121-FFCB8730886A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9B479C5-4074-4922-114E-D1422DB33785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680AB85-6B95-9D99-479D-B67BE0304BFC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61FF2F3-F382-363B-548A-74E7120FC0FF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9012981-1302-637D-42FE-B2EBADCFD141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FD1F362-0135-3C30-0EB4-C625797C2020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6937370-4042-58A2-3D49-26CC5FA872D2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E4CCF89-45A3-AA60-03C5-02ED16FD60D0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0DE083D-97A6-F47A-6136-5342943FF88B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DBCC76F-8061-1015-5E86-5F2EDE14F263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2396827-FF03-0B25-2958-10102A09F8D8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29BD3D9-0477-BB27-D354-E6C144E5D21D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29BD3D9-0477-BB27-D354-E6C144E5D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60BE39EC-889F-35A3-7342-DE911817F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E619E5-3C1D-3B3D-E4DC-0F91230DFE14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369684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 = {s}</a:t>
                </a:r>
                <a:br>
                  <a:rPr lang="en-US" sz="2400" dirty="0"/>
                </a:br>
                <a:r>
                  <a:rPr lang="en-US" sz="2400" dirty="0"/>
                  <a:t>d = [0,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]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E619E5-3C1D-3B3D-E4DC-0F91230DF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3696846" cy="830997"/>
              </a:xfrm>
              <a:prstGeom prst="rect">
                <a:avLst/>
              </a:prstGeom>
              <a:blipFill>
                <a:blip r:embed="rId5"/>
                <a:stretch>
                  <a:fillRect l="-2749" t="-6061" r="-171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535871-5F41-A17F-1A06-077D05FB62AF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535871-5F41-A17F-1A06-077D05FB6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5BFFB8-EFF1-BCA1-3A5D-909A37A8864D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5BFFB8-EFF1-BCA1-3A5D-909A37A88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E45B524-3655-7C8C-FBA7-2E6A15E95CD5}"/>
                  </a:ext>
                </a:extLst>
              </p:cNvPr>
              <p:cNvSpPr txBox="1"/>
              <p:nvPr/>
            </p:nvSpPr>
            <p:spPr>
              <a:xfrm>
                <a:off x="5103806" y="463285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E45B524-3655-7C8C-FBA7-2E6A15E95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806" y="4632852"/>
                <a:ext cx="791114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479ACE-CE70-AC26-77A3-4495B2088E17}"/>
                  </a:ext>
                </a:extLst>
              </p:cNvPr>
              <p:cNvSpPr txBox="1"/>
              <p:nvPr/>
            </p:nvSpPr>
            <p:spPr>
              <a:xfrm>
                <a:off x="7145590" y="3647326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479ACE-CE70-AC26-77A3-4495B2088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90" y="3647326"/>
                <a:ext cx="790281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1F6C9F-206E-AB29-D523-5076DB4457E7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1F6C9F-206E-AB29-D523-5076DB445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DD1929C-5417-4B28-3E10-302043EF7BB3}"/>
                  </a:ext>
                </a:extLst>
              </p:cNvPr>
              <p:cNvSpPr txBox="1"/>
              <p:nvPr/>
            </p:nvSpPr>
            <p:spPr>
              <a:xfrm>
                <a:off x="9566793" y="3856611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DD1929C-5417-4B28-3E10-302043EF7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793" y="3856611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FFCB461-E7D4-3AE5-4229-90695455237D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FFCB461-E7D4-3AE5-4229-906954552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9A863AD-502B-FF15-BB4D-A788197EF55C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9A863AD-502B-FF15-BB4D-A788197EF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54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71A3E-CB61-A399-0E00-8D2E6BDDC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FB1F8-D296-4C92-7711-5E3514B82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1EBD4B-744C-BC61-0225-938F8A9A511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0372619A-89FB-3257-14C2-801958B395AF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5DC4312-225D-F6FE-0935-F23278E690A6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513AD3-6188-F054-0881-3557AD9C4CA9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54C3FA-3318-A82E-ECDD-B2F1600C08D1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3FEB59-3466-8EF7-30CB-E8661ABB1DF6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E838DB-32EB-70FF-3E09-192D4BD20F49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EFCF96-B5EA-2C36-4A0F-11D3644B4239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91818-E0A5-DB53-3FB3-CD8903D5A73D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5815D07-572C-1866-2307-ADC67B0C98FC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C3B706-C530-144C-248C-A4150EDDDC24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C850544-BDFE-951D-48BD-3A75C9B9FBA5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FDBD25-90AF-AE78-1107-D2D778590CE8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A535C7-4E4F-BBBF-F68D-EC17FF2AE57C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8D5541C-07C0-4C31-BBDC-A7512FA46085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DBC7BF9-C40F-79C1-3AC9-F6B4725EBEDA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C744D06-68D1-1062-BE52-C8F558BA5552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AF354E2-0842-4C61-2039-4E3EABF3AC1C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B4CCA82-BA25-2340-A15A-A57A5813B16C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2A80BB7-637A-5092-C029-925B408C5D4B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161B4F-354C-4202-99D3-01B037C3C5F4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F65F3C1-DF91-7553-59E6-C55DD8A094D1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0D3928-EFDB-538B-63E6-436D252A12A9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F2A6298-1D2B-218D-1CC1-61A58E0D63B5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258BCD5-C1F4-D3B5-18D0-AFB833DC32F0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5A0415C-BC28-0090-E226-506C56445074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47AE38-BAFD-C7AA-E181-FEE5E12450F8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4575846-208C-D502-DA4B-0B5D24DA9EE0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7AB97B-5EF5-E2F5-411B-64820975AFC7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41102D2-CE48-A1F9-40C5-0132CF57FB9F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EE2ABA8-13F1-D4A9-E676-7EFFFC59BAAC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9A653E4-51FB-9FAA-61A9-808D5BD84C00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A0CB0C2-AABD-7405-D396-F78D16C41C5C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9DA8001-F0FB-F57E-E428-C871CFA86729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DD4CF0C-4FA5-BD15-951B-26C4CE718568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6DA67A3-9FFB-AF80-604D-1BEE7941651E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899D71-6360-24A8-5C7E-1323AFF2F9F8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899D71-6360-24A8-5C7E-1323AFF2F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636E1180-D405-6CDB-1658-EC25B24DE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AFBA7D-E400-071A-AFAD-760BC69B13A6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360547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 = {s}</a:t>
                </a:r>
                <a:br>
                  <a:rPr lang="en-US" sz="2400" dirty="0"/>
                </a:br>
                <a:r>
                  <a:rPr lang="en-US" sz="2400" dirty="0"/>
                  <a:t>d = [0,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]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AFBA7D-E400-071A-AFAD-760BC69B1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3605474" cy="830997"/>
              </a:xfrm>
              <a:prstGeom prst="rect">
                <a:avLst/>
              </a:prstGeom>
              <a:blipFill>
                <a:blip r:embed="rId5"/>
                <a:stretch>
                  <a:fillRect l="-2817" t="-6061" r="-176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5DA1B4-B719-BAAA-B3B4-5CCEEAE46119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5DA1B4-B719-BAAA-B3B4-5CCEEAE46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87571C-2157-91E7-DA62-C09E91846E2D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87571C-2157-91E7-DA62-C09E91846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F996F4B-9148-5D3F-9F16-E5C3CEBA1591}"/>
                  </a:ext>
                </a:extLst>
              </p:cNvPr>
              <p:cNvSpPr txBox="1"/>
              <p:nvPr/>
            </p:nvSpPr>
            <p:spPr>
              <a:xfrm>
                <a:off x="5103806" y="463285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F996F4B-9148-5D3F-9F16-E5C3CEBA1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806" y="4632852"/>
                <a:ext cx="791114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146613-A25D-60C7-4E8C-D75D27100D6E}"/>
                  </a:ext>
                </a:extLst>
              </p:cNvPr>
              <p:cNvSpPr txBox="1"/>
              <p:nvPr/>
            </p:nvSpPr>
            <p:spPr>
              <a:xfrm>
                <a:off x="7145590" y="3647326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146613-A25D-60C7-4E8C-D75D27100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90" y="3647326"/>
                <a:ext cx="790281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D21CB6-DF64-9190-0697-6CC5DFE154AB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D21CB6-DF64-9190-0697-6CC5DFE15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BC7DDD-2DC2-78BC-FFD3-1FCDC268D771}"/>
                  </a:ext>
                </a:extLst>
              </p:cNvPr>
              <p:cNvSpPr txBox="1"/>
              <p:nvPr/>
            </p:nvSpPr>
            <p:spPr>
              <a:xfrm>
                <a:off x="9566793" y="3856611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BC7DDD-2DC2-78BC-FFD3-1FCDC268D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793" y="3856611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2F13EC-A18A-C8B3-8A93-0C1B1BEED57A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2F13EC-A18A-C8B3-8A93-0C1B1BEED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E9B9E6-363B-3C32-2273-C592CD88D249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E9B9E6-363B-3C32-2273-C592CD88D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9900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F6E87-86B7-244F-75A6-1C2543C24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8ED0D-868D-BDEA-482B-1F27CAB39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216C26-D532-9EE2-7D57-1D453EF84CF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28C36C41-1548-EDF4-5066-72A5F27A626B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798096-AC0D-4C06-C3CB-B2AD91DAC6EB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C88A99-267F-F069-42BB-782210051E3F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A2E1B7-D948-66F9-F399-7263D04F4FB8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E72EE6-84A9-59A3-DE95-F207EA90B276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CDDDA9-2962-96B1-A12A-9B83C07E117E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509FF9-8CE1-DDC4-CA67-687A8064331C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FFA797-5D3A-0988-A7AE-5D2EBF2DE525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31CF80-1D34-D128-68E5-A3AD7C91649E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557980-6132-3066-0D00-C17B356E687B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F68480-637D-BBC6-F788-29F49C28EFF3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542FE75-FC6F-863F-CF99-935F5AF0F5CD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BE5DC5-4DC8-32B8-22F5-84F0352DFC6D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1C2CB3F-4B22-7914-13F9-A532F8F7BD64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3991E2-5928-E05B-60E5-4D10341C6754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5063841-43A8-1941-083B-0353FBD421BA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F730B4D-B2E4-84CC-D0BE-CA3384522284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44ADB3B-DDC8-FB94-3764-F1B85F77BED1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9463F5C-BDD1-46B4-D533-2E188A84A396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D57D181-32A2-206D-3B78-2EC2AE1BBD88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27280C6-F710-E93C-B378-C5075439E8C0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9FFBA5-2957-EECA-35ED-CDCD0BC8DBFF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F9E4B4C-FEF4-832E-C345-8A447E9FE963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0D59368-F5C3-6210-C5BF-7C26CA244647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986A1B-5255-B439-45D4-62ADC0AE2601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AFC03EC-C995-C3A5-4764-2B774E457B31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9173E66-8548-B0B2-F18A-A42405BA262F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FC8EE99-4B15-316D-67CD-D8AA49A901E0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7D11C1C-AFD7-AC45-EDFA-BA6874D48064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36174F2-9F01-D232-A439-861F062F6771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F79207B-6871-D979-DAEE-18AC4BB91582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1C216E5-1C85-A845-59D0-C955C421903D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3F0486C-9D01-4206-5974-0F340B619C61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D45ED73-4BA5-91EE-03F5-03A19E290B23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AE0694F-023E-BB25-55A2-53D8A8B33F02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57F0FB5-2F4E-0AFF-75BC-6C43B262E986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57F0FB5-2F4E-0AFF-75BC-6C43B262E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4C748B69-5CED-0244-3EE4-A09978E63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0855FA9-6967-D6C9-5711-6DBAB111E276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35141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 = {s}</a:t>
                </a:r>
                <a:br>
                  <a:rPr lang="en-US" sz="2400" dirty="0"/>
                </a:br>
                <a:r>
                  <a:rPr lang="en-US" sz="2400" dirty="0"/>
                  <a:t>d = [0,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]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0855FA9-6967-D6C9-5711-6DBAB111E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3514104" cy="830997"/>
              </a:xfrm>
              <a:prstGeom prst="rect">
                <a:avLst/>
              </a:prstGeom>
              <a:blipFill>
                <a:blip r:embed="rId5"/>
                <a:stretch>
                  <a:fillRect l="-2888" t="-6061" r="-180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144373-E049-D4FF-E9D2-1777C14C58DD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144373-E049-D4FF-E9D2-1777C14C5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08C5BD-28A7-A65D-17A8-161BD83E4299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08C5BD-28A7-A65D-17A8-161BD83E4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F4D0B93-C026-FA00-5B90-BD1DC66F0A31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F4D0B93-C026-FA00-5B90-BD1DC66F0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389AB7-3E33-581E-B326-AFF612878B31}"/>
                  </a:ext>
                </a:extLst>
              </p:cNvPr>
              <p:cNvSpPr txBox="1"/>
              <p:nvPr/>
            </p:nvSpPr>
            <p:spPr>
              <a:xfrm>
                <a:off x="7145590" y="3647326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389AB7-3E33-581E-B326-AFF612878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90" y="3647326"/>
                <a:ext cx="790281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A036ECD-B6CA-E6BE-BF47-4AC98A87AC14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A036ECD-B6CA-E6BE-BF47-4AC98A87A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4A0734-FDE1-05BD-3B67-EA54E4C415E6}"/>
                  </a:ext>
                </a:extLst>
              </p:cNvPr>
              <p:cNvSpPr txBox="1"/>
              <p:nvPr/>
            </p:nvSpPr>
            <p:spPr>
              <a:xfrm>
                <a:off x="9566793" y="3856611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4A0734-FDE1-05BD-3B67-EA54E4C41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793" y="3856611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968D50C-850E-9346-8B77-26AA83FCA583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968D50C-850E-9346-8B77-26AA83FCA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E0F6EB4-60C6-A987-9D48-6D4E170EAE9D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E0F6EB4-60C6-A987-9D48-6D4E170EA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68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316E7-ABEC-D849-94F5-3B898D150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FBAA-F237-3586-3784-1E316E1E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Finish First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7157E6-FF1F-D1E9-5B8F-AA6C985FA02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94DED98-3525-5338-B135-7FEFD90B8421}"/>
                  </a:ext>
                </a:extLst>
              </p:cNvPr>
              <p:cNvSpPr txBox="1"/>
              <p:nvPr/>
            </p:nvSpPr>
            <p:spPr>
              <a:xfrm>
                <a:off x="618248" y="1610818"/>
                <a:ext cx="10805696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Input</a:t>
                </a:r>
                <a:r>
                  <a:rPr lang="en-US" sz="3200" dirty="0"/>
                  <a:t>: List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3200" dirty="0"/>
                  <a:t> tasks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each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be start and finish times.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Output</a:t>
                </a:r>
                <a:r>
                  <a:rPr lang="en-US" sz="3200" dirty="0"/>
                  <a:t>: List of non-conflicting tasks of maximum length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 be empty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While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 is not empty: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 with earliest finish time (</a:t>
                </a:r>
                <a:r>
                  <a:rPr lang="en-US" sz="3200" dirty="0" err="1"/>
                  <a:t>argmin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)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Add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20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Remove all tasks that conflict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from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Return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	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94DED98-3525-5338-B135-7FEFD90B8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8" y="1610818"/>
                <a:ext cx="10805696" cy="4955203"/>
              </a:xfrm>
              <a:prstGeom prst="rect">
                <a:avLst/>
              </a:prstGeom>
              <a:blipFill>
                <a:blip r:embed="rId3"/>
                <a:stretch>
                  <a:fillRect l="-1291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146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0D53C-0322-C153-A16F-3F5DF3E8F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1BF1-CE87-E1E1-2B9A-1FBFB57A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06CA96-97DC-4B49-3D6E-65D268753EA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CBFEABA1-CF45-2758-FF1A-E16B3952751B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AB3856-37EA-969F-E85D-C257BE88BFBA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57D40B-4F37-B07A-6D12-F7EE32BA3A13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751673-2831-61B1-562E-2D4531C4FF44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FC5E82-4E67-18F8-F844-8CA2528665DE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FDE7BB-317C-E402-C6B8-AECEDFB8A771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44D061-4305-0A4F-95F5-D4B691C4E2A4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679A4C-B19F-3184-E01B-3132585C0C69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DCB68D-BE42-5071-CE43-71DCE569EE0D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83D534-1BBE-2546-709A-D441A3663FCA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457363-8046-36DB-4507-C8450FE79DC2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21ACFC-0EAD-523C-F5C1-0968315DBD32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C5659D-5D4B-74C1-C99C-0588FC65EF32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1F8A623-BC20-43BE-94F2-F2304A887B70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B1B10F6-CF0C-440A-AE2A-41CE397A2EF6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FD2B592-AE8E-B7DD-7B9E-A71F7945293D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75FCF64-3B2F-D719-91C8-DFE516ADCEE4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95535D1-240E-FCA4-4322-E7F4E4F1E599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45B4B8C-FE3A-022C-DFAC-7E4538434C83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9813970-96DB-CD75-A6EE-5D51AC69BC7B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008E187-1655-9719-11D5-EBBAC5F8A2E9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7CC49C5-EC37-4ABA-6E8B-DEA7E9C15CD5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9B515E8-DA7C-9F73-BDBE-792B8D0C2171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1EAEEE2-3E37-3191-41B8-56971FEE758C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6752891-EEDB-6B5E-A1E1-85FB9C0B3B5F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23B123-C60C-2466-0A25-6DD764AD2C7E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A348BCC-D8B4-95ED-68DC-3556E5DE6213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D527427-69F3-54BB-42E7-E536A7FDE4CE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B1E5F02-B977-E6F9-549E-729B38BA6FA6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06E2E76-65D9-7B56-6C39-4A23E4B5C90C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979A0AA-9DC1-2775-B7A3-826DB9076DD9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40921C-C5CD-FAC7-B13A-C7E2AD0516A1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F34BD65-BC52-E1E5-C38E-58818F9FB93E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64E12E5-5D62-F60F-3592-175EFE971B90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4BCEA1-30BB-65AC-E4A9-1F8A2CB4698A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D21C40D-B3CF-372A-4AA2-C4212AAD74B2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D21C40D-B3CF-372A-4AA2-C4212AAD7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773BB6F3-ABEE-C000-0E52-394F5802E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836A39-CD3F-7D15-A594-AA0FF9265BF7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342273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 = {s}</a:t>
                </a:r>
                <a:br>
                  <a:rPr lang="en-US" sz="2400" dirty="0"/>
                </a:br>
                <a:r>
                  <a:rPr lang="en-US" sz="2400" dirty="0"/>
                  <a:t>d = [0,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]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836A39-CD3F-7D15-A594-AA0FF9265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3422732" cy="830997"/>
              </a:xfrm>
              <a:prstGeom prst="rect">
                <a:avLst/>
              </a:prstGeom>
              <a:blipFill>
                <a:blip r:embed="rId5"/>
                <a:stretch>
                  <a:fillRect l="-2963" t="-6061" r="-185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FBD468-69A1-9CEB-298D-3D77D67901AF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FBD468-69A1-9CEB-298D-3D77D6790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27783E-6C6C-9A9A-4E0B-142DBFBE8AB4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27783E-6C6C-9A9A-4E0B-142DBFBE8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52798EC-F6F9-4AEC-29FC-EF65B313DBC2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52798EC-F6F9-4AEC-29FC-EF65B313D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9B86AC7-9C4E-F700-08DF-7664651D7AEF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9B86AC7-9C4E-F700-08DF-7664651D7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B571555-321D-1F19-1AD9-9D8360A93C4A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B571555-321D-1F19-1AD9-9D8360A93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3ABAAFB-4EEE-6EDD-87F7-37BB9DD083D5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3ABAAFB-4EEE-6EDD-87F7-37BB9DD08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C5CD63-4084-7515-4E14-7C04A1F043DE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C5CD63-4084-7515-4E14-7C04A1F04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1D4F19-042E-ECF6-963E-7F3E596A791E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1D4F19-042E-ECF6-963E-7F3E596A7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1340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E1839-F57D-352F-B7F6-7CA3C6DE1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7507D-E67D-E270-FD9F-3FC713F10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234165-DA5E-4D3D-B144-C8FB046C4AB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2284D156-5AD3-7532-824E-034B18705D3D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437765-B2E3-AB4A-5F0F-2326FB39CBB1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1DDF80-8677-C021-901F-9D27821D76AE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85FCD5-4D6D-ED51-4168-2CB7F2F98522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DB195D-638F-6AA6-11AE-ABAE3BE14F1F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E0ECA2-F43E-CC01-A4FD-3903B3CD111C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158A27-7A6D-7C9C-C896-1BC0143909C0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03F857-09AE-D1B7-5528-09E35BD395A9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175E0C-5D9A-2CCF-4C5D-B56C2B900362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640C97-5DB1-6A1A-5B2F-695A29E4DECE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36DB276-FA12-EF69-B9FC-1D762E5D7808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D8A36D6-441C-39C5-7A70-2666580ACA7F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1366FD-B3B9-D28A-14B4-9BD45BEE054D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02EE11F-6D38-CFDB-0EFC-526F84D56926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7136522-77F4-3A4A-1363-E78289036CC2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BC0CF61-25CD-C665-1F0F-8B7ED23E0250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07A04A3-E67A-3BF0-3293-112A16EF9115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C1DE7D4-79C6-CDDA-7452-B64235800D57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9C9B182-52C1-F196-429B-04BFBC9D88F9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82C99DF-EE0B-FB10-3A26-5D23421D8BEB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F6C6FCC-5D77-C909-E0C3-9EF3CD627DE6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CE754D-04EB-3937-CD71-EC287DECA60D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E74099-54ED-88C2-74F4-E89800F613EA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60AFAD-FE27-3840-168B-80E654CE6599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AF761FF-0B22-423C-A44D-7DD843C859CB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7471C60-1BD1-F505-9332-AAF828FE3F93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0010E33-0138-BE55-0E3F-A3CEF0883726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5F9D8C-38B8-F459-7E5A-AAC4E4445120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3C114D-6583-906A-807E-3D793704325A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FFE1739-AA4D-C4AF-4C90-438EF9C4E823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7D9AEFE-549D-CD0A-FBE1-2BC3015A8A9F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D6D5815-C236-FD11-CFE0-EC756D36B38B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AB2D387-5558-B675-5DA4-6477CE699932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41FB142-C6EC-5AA5-5310-69AA11BDB3C2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43F2CA4-378B-83AB-E987-F052855ED33E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DCF1AEB-D930-1F80-27B7-BE2B83F7402B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DCF1AEB-D930-1F80-27B7-BE2B83F74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31905F10-E3A5-7CD2-97B8-019E0A9A8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0D74F8-2AA7-D5BB-8A5F-64BAA7A088BF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333136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 = {s}</a:t>
                </a:r>
                <a:br>
                  <a:rPr lang="en-US" sz="2400" dirty="0"/>
                </a:br>
                <a:r>
                  <a:rPr lang="en-US" sz="2400" dirty="0"/>
                  <a:t>d = [0,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]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0D74F8-2AA7-D5BB-8A5F-64BAA7A08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3331361" cy="830997"/>
              </a:xfrm>
              <a:prstGeom prst="rect">
                <a:avLst/>
              </a:prstGeom>
              <a:blipFill>
                <a:blip r:embed="rId5"/>
                <a:stretch>
                  <a:fillRect l="-3042" t="-6061" r="-190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AD2DF5-148E-99BD-DCEE-BC1ABA03D804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AD2DF5-148E-99BD-DCEE-BC1ABA03D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843BF0C-9B31-67CD-7D68-C52F5B32A8F7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843BF0C-9B31-67CD-7D68-C52F5B32A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A06A25-D157-DC68-3F79-A16CC27C68AF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A06A25-D157-DC68-3F79-A16CC27C6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5B3B77D-3C5E-AE0D-56FF-FFFCE55D1653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5B3B77D-3C5E-AE0D-56FF-FFFCE55D1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834B21F-2135-26B6-961A-CB8CEC58970B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834B21F-2135-26B6-961A-CB8CEC589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BE8F27-DF9A-9445-1DB8-D14789C2CA6A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BE8F27-DF9A-9445-1DB8-D14789C2C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4551E6-E4D4-F084-FA57-42284FDC4BC1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4551E6-E4D4-F084-FA57-42284FDC4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374191-B6B4-3CAB-AFF3-C55B029DA8DE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374191-B6B4-3CAB-AFF3-C55B029DA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3626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5831A-D934-7041-F447-B8ACBAC8C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6B6E-D30F-1C0A-A14D-7133AFE5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E31A05-F508-35A5-406E-3A9DE7C3CE4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A0CC1803-59FB-3E34-9D2D-1113CACEB644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C702BCB-011A-B87D-19F4-446D5A949C98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19BD4E-220D-9FB4-2B17-C771C171BD5B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72D11C-24C3-7BFD-49CD-80BECF53E930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4FCBA5-B04F-5B95-9966-936F823F7E52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21C7C7-3AF7-2137-5350-0D454BE28D2D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58C7F4-BA79-4A4B-35FB-3A162BAD82AD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20F03E-82EF-14DB-A84F-49DF9DDB08B4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FA2BB0-7467-6B85-09A5-AFB2BBFC4900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14038B-AD40-753F-78AE-9D37CC95532E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5297B6-B1E1-4792-78FF-798E81E9FDAD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571341-6254-5891-BD69-31B7CCFE4C98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DA682F6-9EDF-DD74-FCE9-7F5E0F1A0E4B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B8B58F-D7D3-D677-8A4C-E9EE7629466D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ADA338E-FA1E-6C49-9CBF-3B6BDC5C6D08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D1A772A-EDA1-E7D2-B908-5D0BB0A01722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EAE4CAC-DE6A-5DEA-F1B1-DC8BEF6C1D8D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DC24160-2259-8D3F-BA69-9D3278F34F4D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9979D2A-8251-C12C-363C-39025870EAE4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CEDC96D-CB1F-A13D-9C05-81C49ED8EBC4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809E6A5-84D1-F511-727A-633493706C2F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61A27E2-B43C-C970-02C9-95B292698E61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62FF512-78D2-2EC5-1F6B-D94050CFFEBE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34959CB-C268-0800-76C6-E6553FCEBEFB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6E860C3-61FB-63D0-AF85-4FD0A555309B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C0AC00-3853-9321-19BD-2BAC9AF9D57C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6C56BA-527D-7A53-AA8E-7559BDCAD557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0557041-C13B-8FA2-3A70-82E8F0E5CE79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2CB732A-9574-5A5D-E917-9AC7A93FB2C5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AC59360-E10A-ACD7-2D35-B594E49E55AA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90AE3C8-6080-2B8B-4959-0DF35E407C03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9A817F-89C1-4D55-FDB1-423C84366832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8DA20F-CF10-6917-0607-6C0F8D7DD0C9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EBCC719-FC9D-6571-5F69-8471926662A8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730F0A7-5301-C34A-9CC2-5065D52867A2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206F5B8-867F-C32F-E71C-144D3F7AF5B0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206F5B8-867F-C32F-E71C-144D3F7AF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A07721CC-5531-ABE4-ECD7-94B8B1053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5F8DCF-7428-A9FF-7D89-319315399898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340990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 = {s}</a:t>
                </a:r>
                <a:br>
                  <a:rPr lang="en-US" sz="2400" dirty="0"/>
                </a:br>
                <a:r>
                  <a:rPr lang="en-US" sz="2400" dirty="0"/>
                  <a:t>d = [0,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2400" dirty="0"/>
                  <a:t>]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5F8DCF-7428-A9FF-7D89-319315399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3409908" cy="830997"/>
              </a:xfrm>
              <a:prstGeom prst="rect">
                <a:avLst/>
              </a:prstGeom>
              <a:blipFill>
                <a:blip r:embed="rId5"/>
                <a:stretch>
                  <a:fillRect l="-2974" t="-6061" r="-1859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4C2938-DC1A-912E-6B94-6C5A892F139A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4C2938-DC1A-912E-6B94-6C5A892F1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5B3AF43-E25B-9034-27FD-D9AE2BFAE0E6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5B3AF43-E25B-9034-27FD-D9AE2BFAE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F8E9DCF-1BAB-F63F-19DA-E21F3AE88034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F8E9DCF-1BAB-F63F-19DA-E21F3AE88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D1C942-CF1D-C724-BFE7-CC923A4E39B8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D1C942-CF1D-C724-BFE7-CC923A4E3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11E186-904E-0FFD-2B30-522208EE4271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11E186-904E-0FFD-2B30-522208EE4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EBBF219-2051-AC0D-351D-18781BA26BB6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EBBF219-2051-AC0D-351D-18781BA26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4DA519-8A1D-24C7-C021-42BC1D7EEA96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4DA519-8A1D-24C7-C021-42BC1D7EE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10761E-73F8-C22B-ED67-07068BE67F45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10761E-73F8-C22B-ED67-07068BE67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158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687A5-3B99-04AB-E343-0DB99C0C9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CB42B-FC2E-5F4F-2334-77E887DE0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Paths?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F576F0-DDBE-6076-DB47-98D38367B7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A789A02-731D-EA7D-80FF-3AB7894F4830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53393F-F0BD-8B96-AB84-F4C94ED85793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15B34F-35F4-D194-E781-CD2F44084308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D989D4-D222-FE6D-3147-6217C1573654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F2F89E-EC58-D3A8-8B81-19C89FD7F967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C669B6-A1F6-B722-F610-AE71514E83BA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2CF766-F0AC-ADEA-309E-6F1A47011F56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6180F9-0D70-C308-7572-2A789F0A06D5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C8439C-C807-F389-AC94-2609F80ED5DF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5E00F02-6A05-6674-A03B-2F7C7F49C8B6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0B8740-6F6F-65A4-ECAE-0E4D417102C5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3C4A9-5BF1-B71C-9072-01BDA038ECB3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E2BEFA8-BB10-090B-7062-65E91CDFAEAF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46C2428-B237-BDDD-E8FE-549F368BC790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6956104-7AF8-880D-FF2E-3AB3609B54DA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68FC02-36CF-6CC3-341D-9A5DD098A0A8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CE478EC-7B9A-40F2-4891-A16C5345B30D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CDB33DB-DB5F-9DA3-C249-EE54D1633006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AF7B801-3FA8-FE98-5139-47C01DFE9171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1C5413A-3F82-4DF5-5A3F-1825B889E0B1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61A65BF-3920-A16B-6346-59B6C3094E01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873CC4-EAAD-541B-0C06-DF028DA72DE1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864451-8EA2-DF54-E7D1-24A863046AAA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5F468D-CC7F-28F4-54E2-2894D198AEA5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3E638B9-C38E-FFA0-8FC1-304B15D7FE8F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C94167C-8C8B-3833-3E3C-5BDC93BD61CF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5C842BC-9794-2BAD-91EA-F01978B775A3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7EB24C7-FC0B-2BE8-0DBB-CFEBA3E1AD99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73C5AD2-3BBA-D82A-54BA-05B5E7EEFF72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F95F0F5-6800-CA37-ADA4-557E11042DA1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210CD66-0E2B-3AF4-D99B-11C6EA0D87F8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59C8C93-EC85-E1A6-A010-3BB32AFEAC04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6839F5C-E9B4-67C5-7EF8-BA69675A324A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0C6EE05-CE64-BF68-209B-131FB47B3D46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28402DA-6679-5EBA-31B4-EE39E86635A5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37C3D14-DDD5-1D9F-E85B-EC9A817066FF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37C3D14-DDD5-1D9F-E85B-EC9A81706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4CC26FA8-F3BA-E6F0-7933-EBA2EA91E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25F3AF0-175C-4291-DBE3-76AB7B773464}"/>
              </a:ext>
            </a:extLst>
          </p:cNvPr>
          <p:cNvSpPr txBox="1"/>
          <p:nvPr/>
        </p:nvSpPr>
        <p:spPr>
          <a:xfrm>
            <a:off x="595605" y="1609968"/>
            <a:ext cx="4549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Q: </a:t>
            </a:r>
            <a:r>
              <a:rPr lang="en-US" sz="2800" dirty="0"/>
              <a:t>How do we return the paths?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F51ECDC-4CB5-B118-7FE9-55F7092D4B64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F51ECDC-4CB5-B118-7FE9-55F7092D4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4E8FDB-760A-D437-0011-506B9899D8E3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4E8FDB-760A-D437-0011-506B9899D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8F234C-378A-9695-A851-EB8B3E4AF953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8F234C-378A-9695-A851-EB8B3E4AF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E50E59-34A9-BFFF-E83E-C6C5E106A277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E50E59-34A9-BFFF-E83E-C6C5E106A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C24FF31-C069-B596-C059-8BD475DA0251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C24FF31-C069-B596-C059-8BD475DA0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F3D495-7170-2758-1143-00ED8B1BA092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F3D495-7170-2758-1143-00ED8B1BA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85148B-3506-E4E1-A114-F4D4BF74DDEA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85148B-3506-E4E1-A114-F4D4BF74D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04D57E-7BD5-37DF-B832-FDBEDB10590A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04D57E-7BD5-37DF-B832-FDBEDB105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9310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3E77B-6894-7056-0504-6C49B77F8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538B3-D613-1311-F57E-0FE368FFC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Paths?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01CB23-D3BA-C3FD-7C86-533E58D383C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8051007-142D-FE3F-83BC-87BB4A8603E5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70AE47-F05F-8190-0CE3-A702F0911B0B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429702-FD16-5BC3-0D17-A2F5265FD8F6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89EE38-40E8-4950-D3D8-7D1D70C68D96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16AE6F-C7C6-98C7-CBD3-AAA4C8CADD4D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A809F3-8AA1-3B8E-E156-6403D94F3359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C27274-79D1-09A4-2BB8-B426B4E15CC0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86770A-E9C7-4736-B852-CCB3C262F1AB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9E5099-CF4C-CFEA-7017-ACF15631A156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E2119AC-FB21-E6D9-392A-CDFADE54171B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DA0F58-4F1E-2CE3-6AC1-DD7532F20434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4786AC9-F37C-5C64-87A6-8CA6A68ED682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2593FA-9853-1DA1-B510-A2BC5E0CA3F8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096971E-250C-9005-A747-366CC6BAE917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45EC3C7-6978-A385-528D-8E92522A35DA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1711C82-C0E4-BBFE-DED3-B14C2ABF7BDE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874B62A-D03D-EA7A-6845-507ADF33B15E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B419D8-C726-3FD7-EE54-5BE94A59CEF7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3083AF1-CF62-C5B5-F92C-7ACD548BFE36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257FB28-9E8F-AABD-6936-A14E5280DD22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B4A84BE-5D90-14BF-2000-B0AF5E24BB1E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02AE04-15A0-0AD9-7D91-5B186470361C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D3947EA-A5BD-FE12-2625-807A11B4A4CB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7ECC4BC-691E-9EA8-2C01-DBF4E29BC9F4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6A87A66-95E7-0E91-2125-0FB8DCF5F640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4599BAB-D330-D8F8-A85E-A52B165EC8AA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71CBB0B-BBAA-68E3-6021-A1B4D47FDF8A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B2107EC-D1B8-8A5A-7AAB-DEB24834A414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B027CC3-550A-8FBF-9327-B48F152402CF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14079B8-AD2E-05E1-B453-2A24E2361B42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A3CA110-A71C-CA38-A024-F5667CAA472D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981ABB4-190D-590C-5668-C61A22599BE2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69E2E8D-35CB-78D1-D3C3-30761A450971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983A97B-01CF-B189-046F-EADC9EF80216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DA926E-751D-2206-8803-1136C1EB563F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D8C84BF-54D4-8DCB-849A-3E431A2A7162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D8C84BF-54D4-8DCB-849A-3E431A2A7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6E1B894A-6977-1217-BD2B-FCA5BA0D1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E86AA8C-2386-D4D6-67AE-4E0F98DEF790}"/>
              </a:ext>
            </a:extLst>
          </p:cNvPr>
          <p:cNvSpPr txBox="1"/>
          <p:nvPr/>
        </p:nvSpPr>
        <p:spPr>
          <a:xfrm>
            <a:off x="595605" y="1609968"/>
            <a:ext cx="4549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Q: </a:t>
            </a:r>
            <a:r>
              <a:rPr lang="en-US" sz="2800" dirty="0"/>
              <a:t>How do we return the paths?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D1F7218-11C9-6C15-BF2F-2B13557DBC24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D1F7218-11C9-6C15-BF2F-2B13557DB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7497F46-858C-99E8-65C5-DE3CB7795E7D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7497F46-858C-99E8-65C5-DE3CB7795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C54324D-4F5D-7D2D-481C-03822D93688B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C54324D-4F5D-7D2D-481C-03822D936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ED0B78-4404-B2AB-FF07-58E48BFC3A01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ED0B78-4404-B2AB-FF07-58E48BFC3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86DBCA2-99B6-5B8A-2EB0-B5DF7991FA36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86DBCA2-99B6-5B8A-2EB0-B5DF7991F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1BA18B7-4503-8E43-9F40-DF05542132F2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1BA18B7-4503-8E43-9F40-DF0554213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A79BF0B-E3A6-C14F-7D8A-47A3AE50CC3B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A79BF0B-E3A6-C14F-7D8A-47A3AE50C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F38430B-C76A-649C-91AA-0B82B7B6F3C2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F38430B-C76A-649C-91AA-0B82B7B6F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4085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324B8-204A-899B-C150-0A389A306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F50E-E091-BD88-680F-5E50EB97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Paths?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44CE12-A671-0DAA-9900-B3EDB02D1B3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D40CC3A-E6C5-54E8-5185-39AEABBEAAEE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109D37-09F6-4602-683B-2884CEF27563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5B8B6C-4349-89CB-A9F8-3B5737FE08F6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92E6EA-3647-D2C3-6582-1A4316FB32B2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D1A492-0917-C6FC-A52C-C4AB79F3EF2C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DE5C90-D673-2324-8AE7-E6727239F969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94369D-563C-7BAF-067D-15171165F4D9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791297-5BF4-969B-1C7D-F69AE107B14D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D95714-0D54-EC96-7542-BD20D6A9ABA0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804AB04-5955-7D70-BAEE-BEA11A84C58B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0CFC737-97E8-0B04-18C6-7CB346C00877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9FAEFF-CF86-6261-67C5-D1AB70828F7E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90434B-401A-A0C6-D8A4-2EF98DC0F40E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455993-ED6C-1CF9-0E6E-178E1900B4C6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ACFBE5-9732-0A0C-BF17-62205EF63880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7E6227A-7DA7-941C-DD72-0BCCDB0FEFF6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FF18DEC-EFE0-B28F-D687-8FD0B398D8E8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6BFF61E-575F-1193-1813-27E855D97E86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F3F3663-8815-F499-1B3E-F4CB6FCB436F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559D30F-9C75-88A2-CC8B-D9EB61FA18C8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EF408B1-7029-8B6B-776B-0147C0253A24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0DF683F-8C26-370C-4ADD-8D4A49F3D44D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B25091-AF14-50A4-4F18-0838E7E50CCD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628119-548F-063A-6963-17A6ACE893F8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4A5F419-9171-855F-E7AF-56F00649D466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99469E-540D-8D3A-03CC-BCC58C67488D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679E31-B0E1-E8DB-BAA5-A5A6A0EA93CB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57A68CC-79C3-1C8D-B856-F33FAABBE456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C75543B-B5DB-3B49-015A-826747754395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9C14844-9235-1A89-3B7A-BC591B82B259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A5854B1-6169-8473-FF1E-443ECB3F32C3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32DEFE-2EBF-818D-26E6-F81E4915F04F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A763127-E36C-6CA4-7A49-D022C93A5DE8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63DBC8B-4A90-C398-839D-26FD3D913F4E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0759E6F-8988-CE0E-7DEC-E51B22CD8F5D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5BF2952-C28B-B137-8025-3C8439DD0053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5BF2952-C28B-B137-8025-3C8439DD0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3C914A9A-E074-121B-5352-DEDE7264A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B401EEB-AD72-958D-0F29-E28666C6AD9C}"/>
              </a:ext>
            </a:extLst>
          </p:cNvPr>
          <p:cNvSpPr txBox="1"/>
          <p:nvPr/>
        </p:nvSpPr>
        <p:spPr>
          <a:xfrm>
            <a:off x="595605" y="1609968"/>
            <a:ext cx="45490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A: </a:t>
            </a:r>
            <a:r>
              <a:rPr lang="en-US" sz="2800" dirty="0"/>
              <a:t>When we add v to S, we can also keep track of what edge was used.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C8CCEF-B03E-093C-D877-89A1422E1340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C8CCEF-B03E-093C-D877-89A1422E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A5FFA-EF57-0B5B-CD67-00EF17AA389F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A5FFA-EF57-0B5B-CD67-00EF17AA3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D39E92-302C-4F9E-5F92-E3D9A79426B1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D39E92-302C-4F9E-5F92-E3D9A7942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B0D6086-32BD-3CFB-8B94-7AD1AD0ECF19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B0D6086-32BD-3CFB-8B94-7AD1AD0EC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2C977A-5989-5F50-CD6F-26A20C53EE45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2C977A-5989-5F50-CD6F-26A20C53E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AB8D2E-844F-717C-C760-259A0A765198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AB8D2E-844F-717C-C760-259A0A765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78F74B-DE71-E12A-2133-A0564C6DDBE9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78F74B-DE71-E12A-2133-A0564C6DD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931CF4D-CCBE-8D9A-3590-FCD080C3CD1B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931CF4D-CCBE-8D9A-3590-FCD080C3C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BF463EE-33AB-9413-F8EA-59B4650EA9D1}"/>
              </a:ext>
            </a:extLst>
          </p:cNvPr>
          <p:cNvCxnSpPr/>
          <p:nvPr/>
        </p:nvCxnSpPr>
        <p:spPr>
          <a:xfrm flipV="1">
            <a:off x="3245931" y="2576945"/>
            <a:ext cx="2466100" cy="17813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E5A3683-F7A5-83FD-E166-24EB8887FCB5}"/>
              </a:ext>
            </a:extLst>
          </p:cNvPr>
          <p:cNvSpPr txBox="1"/>
          <p:nvPr/>
        </p:nvSpPr>
        <p:spPr>
          <a:xfrm>
            <a:off x="8579479" y="2426426"/>
            <a:ext cx="365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Set P[v] = u such that (</a:t>
            </a:r>
            <a:r>
              <a:rPr lang="en-US" dirty="0" err="1">
                <a:solidFill>
                  <a:srgbClr val="C00000"/>
                </a:solidFill>
              </a:rPr>
              <a:t>u,v</a:t>
            </a:r>
            <a:r>
              <a:rPr lang="en-US" dirty="0">
                <a:solidFill>
                  <a:srgbClr val="C00000"/>
                </a:solidFill>
              </a:rPr>
              <a:t>) was min.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0B0434-02F0-6FCD-117C-17550D742DA2}"/>
              </a:ext>
            </a:extLst>
          </p:cNvPr>
          <p:cNvSpPr txBox="1"/>
          <p:nvPr/>
        </p:nvSpPr>
        <p:spPr>
          <a:xfrm>
            <a:off x="8506319" y="884647"/>
            <a:ext cx="2282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Let P a n length array.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94EC76-6C01-A723-4FB2-1399FBDD0E21}"/>
              </a:ext>
            </a:extLst>
          </p:cNvPr>
          <p:cNvSpPr txBox="1"/>
          <p:nvPr/>
        </p:nvSpPr>
        <p:spPr>
          <a:xfrm>
            <a:off x="7861911" y="1415503"/>
            <a:ext cx="178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Set P[s] to be -1.</a:t>
            </a:r>
          </a:p>
        </p:txBody>
      </p:sp>
    </p:spTree>
    <p:extLst>
      <p:ext uri="{BB962C8B-B14F-4D97-AF65-F5344CB8AC3E}">
        <p14:creationId xmlns:p14="http://schemas.microsoft.com/office/powerpoint/2010/main" val="39040688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A089C-0B6D-9FA5-AFEA-CE57E67D5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A4C2B-E11A-CFA8-35C7-FAB3E3B7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Paths?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A44DDD-CAB5-6908-3818-92A104ADD14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A5C41F56-7C28-6F25-B58D-5B04D43C7FF6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1B60DE-B844-ED49-29BE-ACF0EAF00E49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CAD3AE-2512-B26F-E85C-936FF543C53F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63C672-E39A-5023-B5AF-9DE63B0135FD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B79D72-791C-04EE-2633-451230FCE39C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B51908-8CC1-2A96-6AA9-681642DA3774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C56A5A-69DC-F48B-FC51-A06C76D2E9E1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045C20-FD7D-CF82-A27E-6EAED055775D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E137E91-9D03-A65E-1281-06AB303D201A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2CB245-4B10-504A-0FCD-BEE7D2625AE8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E23A26-EA0B-FCB3-01CF-9AFC3874CC01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06873C-E59E-D51C-074C-2428623403F1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4D91F4B-F939-EC4F-3FCD-A3EC24F4CC40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0289814-7688-EDC0-9A43-A6EDE145277C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1BA6721-CA09-8861-AFF3-A0C55D03E0FB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C7A1F81-F0AF-D5B6-77A8-99640DA58B1C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A4941E7-4D9A-B2B0-DB87-E702DA6C49F4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60B74AA-6500-33A7-BB9D-C6489AEAADCE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AEBD296-7E95-4E2B-62CF-4E846B477936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FE4061F-2624-3EC3-BB8C-978BDD71330B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FB5DD18-E89C-3A59-FE22-01612BAAB5FD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ED07EB2-C70F-68CD-33E3-7F676CCF86E4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006154-A4E0-EA9D-A7B0-08B2B717B97A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25397B-3ECE-056C-51A5-C5A1EA4A4BAC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5DE978-5672-5A7C-1ED4-D7C52A5CA885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DCA0345-9118-8E41-A7B1-5CEE1334C651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F6305F3-39ED-4D9C-A027-EBD4E7AE9B3D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55A347E-3F9B-564B-31E1-1468597517DA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4F9675-5B9A-30C9-99BF-AA8F58D163B2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94CCEFC-2418-D85A-CD8B-B8DB1881A73C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9B01835-EEDF-A419-23B3-2794E16CEC2A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4478BBD-AEE8-7C6B-2E32-300E5CA071B7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9F98BC2-9D0E-59D4-EE42-2AF35148F3CF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B1D4A5E-ABC3-74B9-CE54-949C3AF842D5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7D18DC8-83E6-8046-0249-3C8DCFD59F97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B9F89CA-3B9E-5B20-2BB6-F5C97D99B0A3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B9F89CA-3B9E-5B20-2BB6-F5C97D99B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0C590976-CE23-6060-4251-524DB4955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DCC8AFE-0602-F0DB-7016-61D9096B17E9}"/>
              </a:ext>
            </a:extLst>
          </p:cNvPr>
          <p:cNvSpPr txBox="1"/>
          <p:nvPr/>
        </p:nvSpPr>
        <p:spPr>
          <a:xfrm>
            <a:off x="595605" y="1609968"/>
            <a:ext cx="4549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Q: </a:t>
            </a:r>
            <a:r>
              <a:rPr lang="en-US" sz="2800" dirty="0"/>
              <a:t>How do we get the shortest path from s to w?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FE38476-C8B2-1623-3BEB-F79CBCA61B8C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FE38476-C8B2-1623-3BEB-F79CBCA61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A113E38-1009-B511-2433-BA3582C6BD77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A113E38-1009-B511-2433-BA3582C6B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A61C2B-0DAE-23FC-DDB4-0282F686F543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A61C2B-0DAE-23FC-DDB4-0282F686F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5D2F6A-1EDD-88D9-3A24-F8487924EFFB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5D2F6A-1EDD-88D9-3A24-F8487924E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D10D4B-F087-E142-4849-194120436154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D10D4B-F087-E142-4849-194120436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6402B5-01FA-91FB-54A6-17A9563D028D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6402B5-01FA-91FB-54A6-17A9563D0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6709DEC-D496-F82D-E512-C0313F0B0F58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6709DEC-D496-F82D-E512-C0313F0B0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CCA0051-5291-A9D2-D6F0-5961A5E90385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CCA0051-5291-A9D2-D6F0-5961A5E90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BB82244-8723-53D4-9941-30975EDD7678}"/>
              </a:ext>
            </a:extLst>
          </p:cNvPr>
          <p:cNvSpPr txBox="1"/>
          <p:nvPr/>
        </p:nvSpPr>
        <p:spPr>
          <a:xfrm>
            <a:off x="8579479" y="2426426"/>
            <a:ext cx="365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Set P[v] = u such that (</a:t>
            </a:r>
            <a:r>
              <a:rPr lang="en-US" dirty="0" err="1">
                <a:solidFill>
                  <a:srgbClr val="C00000"/>
                </a:solidFill>
              </a:rPr>
              <a:t>u,v</a:t>
            </a:r>
            <a:r>
              <a:rPr lang="en-US" dirty="0">
                <a:solidFill>
                  <a:srgbClr val="C00000"/>
                </a:solidFill>
              </a:rPr>
              <a:t>) was min.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16D2F8-9F85-F38A-0438-ACBA9AAE7CDE}"/>
              </a:ext>
            </a:extLst>
          </p:cNvPr>
          <p:cNvSpPr txBox="1"/>
          <p:nvPr/>
        </p:nvSpPr>
        <p:spPr>
          <a:xfrm>
            <a:off x="8506319" y="884647"/>
            <a:ext cx="2282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Let P a n length array.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CA1A55-07D0-9002-CDA0-0E8358912810}"/>
              </a:ext>
            </a:extLst>
          </p:cNvPr>
          <p:cNvSpPr txBox="1"/>
          <p:nvPr/>
        </p:nvSpPr>
        <p:spPr>
          <a:xfrm>
            <a:off x="7861911" y="1415503"/>
            <a:ext cx="178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Set P[s] to be -1.</a:t>
            </a:r>
          </a:p>
        </p:txBody>
      </p:sp>
    </p:spTree>
    <p:extLst>
      <p:ext uri="{BB962C8B-B14F-4D97-AF65-F5344CB8AC3E}">
        <p14:creationId xmlns:p14="http://schemas.microsoft.com/office/powerpoint/2010/main" val="29347495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D2471-BB2F-DBD3-D592-357BD32C0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22387-6DCE-4AD9-7750-58CB38B1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Paths?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6EFA76-590B-78A9-F391-4FC12A7C1D5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4D8977DD-F062-272E-99FE-571332DC163F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18A1EE-09D1-6316-9218-50DF9F527E11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CE05D2-92AF-A861-AAEC-F408D27724F2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9D6CEB-A048-8D41-8C8D-EC71C00FE5F6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0E580F-ECDA-5B6F-53CC-2528A39839EC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2B124D-78D5-4B44-3CA4-387C49519BB5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593A43-4B51-34DC-3C25-B66C0B5EE4A6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55D681-C758-64E5-8049-8AAA116CBC06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E74C37B-3E26-7469-B095-81CFD41AC3A6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EC6A10-694B-50B7-CAED-0619AE9A7CBD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87DEDD-A14E-1B30-0918-4A542804C5B3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DC2852-199E-5D4E-D229-825217DB0793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04217F-4365-E8CA-338D-0C58B3932533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95C4C3-19AB-2857-0ED2-5FBACFE4BAD6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2980E82-C6EF-9205-1431-78A878BF0A2F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AD4A7E9-AD49-599C-A7F5-05D0C59DF654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1D9882B-D0CD-639E-476F-4AF5D77DABE2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64684F0-B2F0-6BD7-9E45-1B3E3AAE237F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A9A8CF2-C0A3-4A6A-0F66-53BC3CFA7DD5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29159F2-3E9C-E464-572D-534C5B7F55C8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11F1EB0-7C08-D0E0-7E3B-9A9D200EF1AA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AF45A3-9E6E-845B-1CA1-03BEE85984CF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B0842E9-C3D8-F44E-20AB-EC8A080D1C9E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570AD52-F6A4-1468-B964-967BB4330B37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CB3E95F-971A-890C-4B11-4BF376B4F46C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0894D56-9090-1E7B-6DB3-2CD31874BB1B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5D5CFAF-CED3-5687-2AA4-D6970083A5F6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026F2D-91B7-9132-E87D-2CBD6F2C5ACB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B3C4B04-9A6B-3AF0-A39C-0F301115ECC5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C89751F-5B4B-7F07-6379-75AA370FA2E9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EF942E6-88A0-F44A-C0E6-8F1F357591F4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8C515E4-35D1-B1A2-C9C3-BA8386049926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BA469A1-B428-4326-0708-A9125462ACC1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C731FA1-3A2F-80AD-E841-546D3ED26FD4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5F581E0-38BE-5797-F64A-2342439BAE05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44CEA3F-6031-A0B0-9881-9D35A1A2ACE5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44CEA3F-6031-A0B0-9881-9D35A1A2A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D4AF0007-149D-0AF3-A889-621692233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8468476-3A07-0EA9-DCED-3890D9D5879D}"/>
              </a:ext>
            </a:extLst>
          </p:cNvPr>
          <p:cNvSpPr txBox="1"/>
          <p:nvPr/>
        </p:nvSpPr>
        <p:spPr>
          <a:xfrm>
            <a:off x="595605" y="1609968"/>
            <a:ext cx="4549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A: </a:t>
            </a:r>
            <a:r>
              <a:rPr lang="en-US" sz="2400" dirty="0"/>
              <a:t>We can recursively construct it by looking at taking the edge (P[w],w) and the shortest path from s to P[w].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25B9D9-47E9-ADCA-2748-FF8EE53F78BB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25B9D9-47E9-ADCA-2748-FF8EE53F7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AB2E70E-B955-356E-080C-6023E95A7A75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AB2E70E-B955-356E-080C-6023E95A7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819EA0-512F-1874-9333-B0ACAD382DD3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819EA0-512F-1874-9333-B0ACAD382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E207FB-6CE8-1D90-637C-4487BF3A9643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E207FB-6CE8-1D90-637C-4487BF3A9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01E751B-3D03-6B60-EDB7-196AA26FCA25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01E751B-3D03-6B60-EDB7-196AA26FC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D75965-823D-412B-92A5-D46709BAC287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D75965-823D-412B-92A5-D46709BAC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4F21EF4-0DA0-C735-03DF-DEB7CCA1E037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4F21EF4-0DA0-C735-03DF-DEB7CCA1E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D1FAE3C-0A08-87A5-0594-891A8757D3FC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D1FAE3C-0A08-87A5-0594-891A8757D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14A9D2D-4B09-AC25-78D3-5DA47F564A31}"/>
              </a:ext>
            </a:extLst>
          </p:cNvPr>
          <p:cNvSpPr txBox="1"/>
          <p:nvPr/>
        </p:nvSpPr>
        <p:spPr>
          <a:xfrm>
            <a:off x="8579479" y="2426426"/>
            <a:ext cx="365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Set P[v] = u such that (</a:t>
            </a:r>
            <a:r>
              <a:rPr lang="en-US" dirty="0" err="1">
                <a:solidFill>
                  <a:srgbClr val="C00000"/>
                </a:solidFill>
              </a:rPr>
              <a:t>u,v</a:t>
            </a:r>
            <a:r>
              <a:rPr lang="en-US" dirty="0">
                <a:solidFill>
                  <a:srgbClr val="C00000"/>
                </a:solidFill>
              </a:rPr>
              <a:t>) was min.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76A80C-2C8E-35FC-9A51-42B05CEA8670}"/>
              </a:ext>
            </a:extLst>
          </p:cNvPr>
          <p:cNvSpPr txBox="1"/>
          <p:nvPr/>
        </p:nvSpPr>
        <p:spPr>
          <a:xfrm>
            <a:off x="8506319" y="884647"/>
            <a:ext cx="2282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Let P a n length array.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4DBF70-2FFF-848C-1F20-4ACB360FF3EC}"/>
              </a:ext>
            </a:extLst>
          </p:cNvPr>
          <p:cNvSpPr txBox="1"/>
          <p:nvPr/>
        </p:nvSpPr>
        <p:spPr>
          <a:xfrm>
            <a:off x="7861911" y="1415503"/>
            <a:ext cx="2006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Set P[s] to be Null.</a:t>
            </a:r>
          </a:p>
        </p:txBody>
      </p:sp>
    </p:spTree>
    <p:extLst>
      <p:ext uri="{BB962C8B-B14F-4D97-AF65-F5344CB8AC3E}">
        <p14:creationId xmlns:p14="http://schemas.microsoft.com/office/powerpoint/2010/main" val="17397107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93952-CC1E-2D4A-91FF-34B3E2CB1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A281F-FAB6-968A-9244-6024C927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Paths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905170-F618-788C-F9AB-42ED6D3C2C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EF2FCC1C-6BD1-2747-3D6A-CEDB27421CA4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39EFB5-49ED-2655-97AB-0E1E727E3801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9BDF10-6D00-C531-7501-BF4F2B0D131D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CFB974-7D38-CC54-AE18-724328D82A42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159677-F736-3F35-3CB0-2BCCAD0A4D10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33D45B-C57A-4DE7-15C0-BCE2BDB9A0EB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E9C04A-8B17-529C-74E0-4379396F2F3A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8BEEB3-7CD0-C717-30E3-822559768EAE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2DA227-14AD-8CE3-5F03-C6CF0B013D08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AE0944-EEA8-BDA6-73F4-D3D049412034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1F7AB3-2B15-C9BE-EBB3-269BCC999CCB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EA15517-DF27-D7A3-783C-104AB3B2AF90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96D3AC-3E7A-1344-AF88-B6D4E1694861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656AFC1-001F-E483-1AC6-F5CFD4266B9A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68851FD-BBA6-5AC7-8AEF-3AE30A65CB0F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1A19C55-2F17-FCED-F82F-897C68EA2BF8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45CAB49-5186-AF9B-100E-536B6371EA94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B5EFF45-01E3-920A-A122-1D7567A2BAE0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16DDCF5-B989-1EA5-1448-53B280DF398C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D2698B2-77F6-6150-8FD0-54FC17EEC6D2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369E123-D8F9-4FA4-5A0A-B9C65F70A1FF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E8D90D-9E0F-9998-F225-9FB3B369D1F9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EA8B236-421C-6B6E-C6DA-995BF4E85F4F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71D42A-4258-6583-E5CA-F422DDBBC713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BB373C7-74B0-3610-CCAC-9F04FFCEBAE4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2B4A6E-44C4-FB6A-A689-21B2CE713E85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D68555B-9484-4EFB-1569-EED52C6A72B5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EEDFD5-AA5D-D8EC-0BFA-B8075B757E6E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CB5952A-00D9-0D87-9CAB-6E9AE9753614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1A8F432-D89B-469B-6F75-5D943F18E985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FB1F676-4D9E-1256-B2E5-EC6CC26B25A9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727A0D6-F6DB-A32F-5E88-0E18C153C2B0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EF6740-9A76-01DB-E262-9BFFA20888A9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B67BC58-E7D3-049B-8530-C82F674AB7D3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8CA0E38-E719-B925-BC5F-6FA92CE0BA31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5671F0-85E3-9F26-B53B-133BDB21AF94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5671F0-85E3-9F26-B53B-133BDB21A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5B9C2E19-A963-F000-923E-2D606EC27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DD08A5-BAFC-38F6-F71A-6A2DB57A6778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454903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b="0" dirty="0"/>
                  <a:t> be the path found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sz="2800" b="0" dirty="0"/>
                  <a:t> using these modifications. 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DD08A5-BAFC-38F6-F71A-6A2DB57A6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4549030" cy="1815882"/>
              </a:xfrm>
              <a:prstGeom prst="rect">
                <a:avLst/>
              </a:prstGeom>
              <a:blipFill>
                <a:blip r:embed="rId5"/>
                <a:stretch>
                  <a:fillRect l="-3064" t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D597B4-FAF5-84B6-7E45-92E0B3017871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D597B4-FAF5-84B6-7E45-92E0B3017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0EF425-2630-A8B2-2C37-74AB276D5ACC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0EF425-2630-A8B2-2C37-74AB276D5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08D46-9640-420C-6BEE-DC15C50836ED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08D46-9640-420C-6BEE-DC15C5083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DF6BD0-6091-208B-E922-AC717F76EB7B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DF6BD0-6091-208B-E922-AC717F76E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A9790D7-B9BD-B8C0-EC3F-4717A47C7586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A9790D7-B9BD-B8C0-EC3F-4717A47C7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345ABEE-4114-4A1A-6C6A-3FD6AC4EBA2D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345ABEE-4114-4A1A-6C6A-3FD6AC4EB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429A83-1369-5383-8336-E9CE9D4DEAB1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429A83-1369-5383-8336-E9CE9D4DE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CA338B0-144E-3459-C3DE-8C76FFA5371D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CA338B0-144E-3459-C3DE-8C76FFA53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94A7956-30C9-A4B1-E5B5-C6D1B5496658}"/>
              </a:ext>
            </a:extLst>
          </p:cNvPr>
          <p:cNvSpPr txBox="1"/>
          <p:nvPr/>
        </p:nvSpPr>
        <p:spPr>
          <a:xfrm>
            <a:off x="8579479" y="2426426"/>
            <a:ext cx="365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Set P[v] = u such that (</a:t>
            </a:r>
            <a:r>
              <a:rPr lang="en-US" dirty="0" err="1">
                <a:solidFill>
                  <a:srgbClr val="C00000"/>
                </a:solidFill>
              </a:rPr>
              <a:t>u,v</a:t>
            </a:r>
            <a:r>
              <a:rPr lang="en-US" dirty="0">
                <a:solidFill>
                  <a:srgbClr val="C00000"/>
                </a:solidFill>
              </a:rPr>
              <a:t>) was min.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3649CD-890F-B0CE-6ACF-D8371846B974}"/>
              </a:ext>
            </a:extLst>
          </p:cNvPr>
          <p:cNvSpPr txBox="1"/>
          <p:nvPr/>
        </p:nvSpPr>
        <p:spPr>
          <a:xfrm>
            <a:off x="8506319" y="884647"/>
            <a:ext cx="2282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Let P a n length array.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0C9782-3A18-B57B-7B53-4B233697A1CB}"/>
              </a:ext>
            </a:extLst>
          </p:cNvPr>
          <p:cNvSpPr txBox="1"/>
          <p:nvPr/>
        </p:nvSpPr>
        <p:spPr>
          <a:xfrm>
            <a:off x="7861911" y="1415503"/>
            <a:ext cx="178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Set P[s] to be -1.</a:t>
            </a:r>
          </a:p>
        </p:txBody>
      </p:sp>
    </p:spTree>
    <p:extLst>
      <p:ext uri="{BB962C8B-B14F-4D97-AF65-F5344CB8AC3E}">
        <p14:creationId xmlns:p14="http://schemas.microsoft.com/office/powerpoint/2010/main" val="41851405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BBC2E-C0D5-09E1-0CA0-1B845C500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55DA8-08CE-E0C6-FA37-3CDD8C79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Correctness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A8AFCC-668A-4DF1-6E7D-69E3AE888C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34B04F9-ED98-B800-9BD4-F475C7A6159A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357599-F09A-F0CA-F46A-FA7FAD729E5A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0A93C3-4AFE-1649-1F79-AC7FA1C50D7B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762E79-B295-4C05-1130-3535331BBA01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BCA3DD-2BDA-1D81-0A6A-F186E1185CC3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0FEA4F-8A06-9296-B401-25F28A37215C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8981CE-ACA1-2321-AE7F-B7FC82ABBBAE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1C0772-5DEE-B972-000F-7659FB733CBD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A3C916-8B7F-33F6-177B-CC6787F7955F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E75D40-2900-9C05-EA27-569486C517DD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A49FC7-7EF1-FD82-C1BA-75C445EC7225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7E0BDBF-56B7-EF8C-A982-FD55830CBDB7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703E88-8234-260C-D739-0C573EA6D43F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75D77A-B0AF-1851-64C9-D5827AD2E95A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5C2BE8-9C87-16AF-40CF-12EB8968465F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0291F47-7838-CDFE-28E2-C082F30EF69E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2C7C071-6EBB-1AC9-1C94-72599065AB54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D6F7280-B3DD-8C9D-E690-9D0ABDDDB611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2CD8EE6-791F-746B-60BF-F4196230E8CE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FDD6FE9-7D1A-F241-DD42-8E06DC47FCBC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265FFE5-6690-70C5-D585-3DCD8F9D28AA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6210BFB-C252-7AB8-A4F7-A08A18984CC0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9168E15-146E-EBF9-7F07-6BC049C050BD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D788E6-F044-AA13-17C7-FF4C1002C6A4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DE1F9E-56A6-C031-1250-925FE33663C8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D49A27-65DD-80B7-E146-4224B471D44C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D3C289-0BBB-18F9-E7C9-6EA23244995F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E45FB9A-703B-DA1F-5077-4597302119B7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FC9AEC3-BF54-1435-EFBC-BE69EE06217D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A08BABF-BA5B-4317-BCD9-3BE063AABC35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C24730B-6CBC-9E91-B0CF-4B05B7D96CA0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5537BD9-0443-2614-B8D7-1AE1BC7551BF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DC46E4D-FA70-FC9F-1A45-320AA07D26C0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E7DAFC4-6F59-2CAA-E998-A53F9C5500BE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EF9A473-9E95-BAAC-64DF-29CDFE35E61A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C40642C-5A36-0817-F82D-9F192F69D205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C40642C-5A36-0817-F82D-9F192F69D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D5C58407-D6AE-0BC9-0F08-601811FFF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0EAA6C-C9A3-823C-96BB-2012FD0397F1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4549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Claim</a:t>
                </a:r>
                <a:r>
                  <a:rPr lang="en-US" sz="2800" dirty="0"/>
                  <a:t>: At the start of each loop,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dirty="0"/>
                  <a:t> is the shortest path from s to u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0EAA6C-C9A3-823C-96BB-2012FD039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4549030" cy="1384995"/>
              </a:xfrm>
              <a:prstGeom prst="rect">
                <a:avLst/>
              </a:prstGeom>
              <a:blipFill>
                <a:blip r:embed="rId5"/>
                <a:stretch>
                  <a:fillRect l="-3064" t="-4545" r="-557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D75582-1466-3ED9-8650-F8A2C62C4549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D75582-1466-3ED9-8650-F8A2C62C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8F1AB7-5180-ACC3-4182-7C2EC6CA8B0B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8F1AB7-5180-ACC3-4182-7C2EC6CA8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780DD3D-614A-7ACC-D492-A5FDBF4A4D97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780DD3D-614A-7ACC-D492-A5FDBF4A4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56F98D-BA81-F6B6-3610-349F228D22C2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56F98D-BA81-F6B6-3610-349F228D2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571831-74BB-DB37-B26A-4E5ADE2703AA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571831-74BB-DB37-B26A-4E5ADE270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604FBF-2D99-DE63-1213-4004F98FC412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604FBF-2D99-DE63-1213-4004F98FC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A4DB0DD-0936-603B-7B66-CD4DA48C25BC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A4DB0DD-0936-603B-7B66-CD4DA48C2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114503-1345-0797-37C9-C6C58F87FA56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114503-1345-0797-37C9-C6C58F87F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68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E72A3-3A10-C2E7-CD72-1BE9BB1EE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B5E4-A557-CCD9-D288-259A4323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Claim: The Finish First Algorithm is Optimal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4E633B-11CD-47F5-C3F2-84C4AD2035D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10DEEF-70F6-9665-9FF1-703914AE92AA}"/>
                  </a:ext>
                </a:extLst>
              </p:cNvPr>
              <p:cNvSpPr txBox="1"/>
              <p:nvPr/>
            </p:nvSpPr>
            <p:spPr>
              <a:xfrm>
                <a:off x="618248" y="1610818"/>
                <a:ext cx="10805696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 Ideas: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 be the set returned by the algorithm.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3200" b="0" dirty="0"/>
                  <a:t> be the elements in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b="0" dirty="0"/>
                  <a:t> sorted by finish times. </a:t>
                </a:r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 be the optimal list.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sz="3200" b="0" dirty="0"/>
                  <a:t> be the elements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b="0" dirty="0"/>
                  <a:t> sorted by finish times.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We want to show that for every index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≤ℓ≤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0" dirty="0"/>
                  <a:t>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10DEEF-70F6-9665-9FF1-703914AE9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8" y="1610818"/>
                <a:ext cx="10805696" cy="5509200"/>
              </a:xfrm>
              <a:prstGeom prst="rect">
                <a:avLst/>
              </a:prstGeom>
              <a:blipFill>
                <a:blip r:embed="rId3"/>
                <a:stretch>
                  <a:fillRect l="-1408" t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5079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00F48-87EA-7ACE-67EB-860C7A590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11AC-D3F3-63DE-5AA3-62981AE9B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FA457A-CD33-53D2-8AC2-763CEB50DEC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F878F19-7A9D-CD2B-6BA5-8E418EE27A63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110007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proceed with induction on the size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|= 1</m:t>
                    </m:r>
                  </m:oMath>
                </a14:m>
                <a:r>
                  <a:rPr lang="en-US" sz="2800" dirty="0"/>
                  <a:t>, then…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F878F19-7A9D-CD2B-6BA5-8E418EE27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11000790" cy="954107"/>
              </a:xfrm>
              <a:prstGeom prst="rect">
                <a:avLst/>
              </a:prstGeom>
              <a:blipFill>
                <a:blip r:embed="rId3"/>
                <a:stretch>
                  <a:fillRect l="-1039" t="-6494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4262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640E0-48B8-897C-4AAF-4E42B37B8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5666C-C40E-4713-556F-F714A0FC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42B97D-928C-2F88-B73A-1AA05E982BC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EEF01A83-1E6B-BEF0-4C97-F80CCFD77593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D640BCC-BC0C-D7CB-8D6A-E3F325EDF01C}"/>
                  </a:ext>
                </a:extLst>
              </p:cNvPr>
              <p:cNvSpPr txBox="1"/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D640BCC-BC0C-D7CB-8D6A-E3F325EDF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861FF2-FF75-4158-2C78-77937C783214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110007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proceed with induction on the size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|= 1</m:t>
                    </m:r>
                  </m:oMath>
                </a14:m>
                <a:r>
                  <a:rPr lang="en-US" sz="2800" dirty="0"/>
                  <a:t>, then it is true because the shortest path from s to s is empty set. 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861FF2-FF75-4158-2C78-77937C783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11000790" cy="1384995"/>
              </a:xfrm>
              <a:prstGeom prst="rect">
                <a:avLst/>
              </a:prstGeom>
              <a:blipFill>
                <a:blip r:embed="rId4"/>
                <a:stretch>
                  <a:fillRect l="-1039" t="-4545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CE42DD67-F6D2-C9C7-0C4A-27BED1157456}"/>
              </a:ext>
            </a:extLst>
          </p:cNvPr>
          <p:cNvSpPr/>
          <p:nvPr/>
        </p:nvSpPr>
        <p:spPr>
          <a:xfrm>
            <a:off x="262174" y="3429000"/>
            <a:ext cx="2172267" cy="2172267"/>
          </a:xfrm>
          <a:custGeom>
            <a:avLst/>
            <a:gdLst>
              <a:gd name="connsiteX0" fmla="*/ 0 w 2172267"/>
              <a:gd name="connsiteY0" fmla="*/ 1086134 h 2172267"/>
              <a:gd name="connsiteX1" fmla="*/ 1086134 w 2172267"/>
              <a:gd name="connsiteY1" fmla="*/ 0 h 2172267"/>
              <a:gd name="connsiteX2" fmla="*/ 2172268 w 2172267"/>
              <a:gd name="connsiteY2" fmla="*/ 1086134 h 2172267"/>
              <a:gd name="connsiteX3" fmla="*/ 1086134 w 2172267"/>
              <a:gd name="connsiteY3" fmla="*/ 2172268 h 2172267"/>
              <a:gd name="connsiteX4" fmla="*/ 0 w 2172267"/>
              <a:gd name="connsiteY4" fmla="*/ 1086134 h 217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2267" h="2172267" extrusionOk="0">
                <a:moveTo>
                  <a:pt x="0" y="1086134"/>
                </a:moveTo>
                <a:cubicBezTo>
                  <a:pt x="-6444" y="473568"/>
                  <a:pt x="494121" y="20020"/>
                  <a:pt x="1086134" y="0"/>
                </a:cubicBezTo>
                <a:cubicBezTo>
                  <a:pt x="1675248" y="-41426"/>
                  <a:pt x="2097308" y="446023"/>
                  <a:pt x="2172268" y="1086134"/>
                </a:cubicBezTo>
                <a:cubicBezTo>
                  <a:pt x="2181115" y="1671931"/>
                  <a:pt x="1679590" y="2102022"/>
                  <a:pt x="1086134" y="2172268"/>
                </a:cubicBezTo>
                <a:cubicBezTo>
                  <a:pt x="444532" y="2128693"/>
                  <a:pt x="39905" y="1643395"/>
                  <a:pt x="0" y="1086134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825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F705F-02B4-B06B-2AC4-CCEF7BB18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CEA71-9372-20BF-94A3-DEF5C34B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6C50F6-91BB-99AB-6A1C-F8087A74619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4A279AA-CFBD-D28E-CAC3-06478A96AC86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47DFC82-EBA4-4485-AC20-372AA44942B9}"/>
                  </a:ext>
                </a:extLst>
              </p:cNvPr>
              <p:cNvSpPr txBox="1"/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47DFC82-EBA4-4485-AC20-372AA4494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089EB0-56D3-7A22-9CFF-7B2956335CA3}"/>
                  </a:ext>
                </a:extLst>
              </p:cNvPr>
              <p:cNvSpPr txBox="1"/>
              <p:nvPr/>
            </p:nvSpPr>
            <p:spPr>
              <a:xfrm>
                <a:off x="595605" y="1658010"/>
                <a:ext cx="1100079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proceed with induction on the size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Suppose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 ≤ 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b="0" dirty="0"/>
                  <a:t> is the shortest path from s to u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089EB0-56D3-7A22-9CFF-7B2956335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58010"/>
                <a:ext cx="11000790" cy="1815882"/>
              </a:xfrm>
              <a:prstGeom prst="rect">
                <a:avLst/>
              </a:prstGeom>
              <a:blipFill>
                <a:blip r:embed="rId4"/>
                <a:stretch>
                  <a:fillRect l="-1039" t="-3472" r="-1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74181942-FAA7-1F7E-B242-0A5142A904E8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EBBDED-DAD7-EBB0-EC9F-AA861E553972}"/>
                  </a:ext>
                </a:extLst>
              </p:cNvPr>
              <p:cNvSpPr txBox="1"/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EBBDED-DAD7-EBB0-EC9F-AA861E553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07CC0FB6-51AF-D0C8-BAF8-211B495B6CDD}"/>
              </a:ext>
            </a:extLst>
          </p:cNvPr>
          <p:cNvSpPr/>
          <p:nvPr/>
        </p:nvSpPr>
        <p:spPr>
          <a:xfrm>
            <a:off x="262174" y="3429000"/>
            <a:ext cx="3089629" cy="3089629"/>
          </a:xfrm>
          <a:custGeom>
            <a:avLst/>
            <a:gdLst>
              <a:gd name="connsiteX0" fmla="*/ 0 w 3089629"/>
              <a:gd name="connsiteY0" fmla="*/ 1544815 h 3089629"/>
              <a:gd name="connsiteX1" fmla="*/ 1544815 w 3089629"/>
              <a:gd name="connsiteY1" fmla="*/ 0 h 3089629"/>
              <a:gd name="connsiteX2" fmla="*/ 3089630 w 3089629"/>
              <a:gd name="connsiteY2" fmla="*/ 1544815 h 3089629"/>
              <a:gd name="connsiteX3" fmla="*/ 1544815 w 3089629"/>
              <a:gd name="connsiteY3" fmla="*/ 3089630 h 3089629"/>
              <a:gd name="connsiteX4" fmla="*/ 0 w 3089629"/>
              <a:gd name="connsiteY4" fmla="*/ 1544815 h 308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9629" h="3089629" extrusionOk="0">
                <a:moveTo>
                  <a:pt x="0" y="1544815"/>
                </a:moveTo>
                <a:cubicBezTo>
                  <a:pt x="-67073" y="559328"/>
                  <a:pt x="701382" y="24877"/>
                  <a:pt x="1544815" y="0"/>
                </a:cubicBezTo>
                <a:cubicBezTo>
                  <a:pt x="2358591" y="-151961"/>
                  <a:pt x="2995252" y="640953"/>
                  <a:pt x="3089630" y="1544815"/>
                </a:cubicBezTo>
                <a:cubicBezTo>
                  <a:pt x="3175753" y="2261142"/>
                  <a:pt x="2384341" y="2939774"/>
                  <a:pt x="1544815" y="3089630"/>
                </a:cubicBezTo>
                <a:cubicBezTo>
                  <a:pt x="674532" y="3071776"/>
                  <a:pt x="29274" y="2366746"/>
                  <a:pt x="0" y="1544815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71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1F843-0AAD-6F0D-E43E-9151C3360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847F-385F-BCDE-624B-94ECC922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11E083-3CF3-D254-46AC-3358DBA91F9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190FA9E-CB1A-A2C9-56BD-63BCF0450C96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538B473-1C82-744B-5B1C-76D06F92E19F}"/>
                  </a:ext>
                </a:extLst>
              </p:cNvPr>
              <p:cNvSpPr txBox="1"/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538B473-1C82-744B-5B1C-76D06F92E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871E86-DCE2-0AFC-C3F4-552B4D351DDC}"/>
                  </a:ext>
                </a:extLst>
              </p:cNvPr>
              <p:cNvSpPr txBox="1"/>
              <p:nvPr/>
            </p:nvSpPr>
            <p:spPr>
              <a:xfrm>
                <a:off x="595605" y="1658010"/>
                <a:ext cx="1100079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proceed with induction on the size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Suppose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 ≤ 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b="0" dirty="0"/>
                  <a:t> is the shortest path from s to u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871E86-DCE2-0AFC-C3F4-552B4D351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58010"/>
                <a:ext cx="11000790" cy="2246769"/>
              </a:xfrm>
              <a:prstGeom prst="rect">
                <a:avLst/>
              </a:prstGeom>
              <a:blipFill>
                <a:blip r:embed="rId4"/>
                <a:stretch>
                  <a:fillRect l="-1039" t="-2809" r="-1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82126B44-C05C-4020-8048-79E4A81D46CE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DD877D-6334-7B8D-4B18-3014A2D5AECA}"/>
                  </a:ext>
                </a:extLst>
              </p:cNvPr>
              <p:cNvSpPr txBox="1"/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DD877D-6334-7B8D-4B18-3014A2D5A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98C68101-8F64-F4BB-45D3-A67386683F45}"/>
              </a:ext>
            </a:extLst>
          </p:cNvPr>
          <p:cNvSpPr/>
          <p:nvPr/>
        </p:nvSpPr>
        <p:spPr>
          <a:xfrm>
            <a:off x="262174" y="3429000"/>
            <a:ext cx="3089629" cy="3089629"/>
          </a:xfrm>
          <a:custGeom>
            <a:avLst/>
            <a:gdLst>
              <a:gd name="connsiteX0" fmla="*/ 0 w 3089629"/>
              <a:gd name="connsiteY0" fmla="*/ 1544815 h 3089629"/>
              <a:gd name="connsiteX1" fmla="*/ 1544815 w 3089629"/>
              <a:gd name="connsiteY1" fmla="*/ 0 h 3089629"/>
              <a:gd name="connsiteX2" fmla="*/ 3089630 w 3089629"/>
              <a:gd name="connsiteY2" fmla="*/ 1544815 h 3089629"/>
              <a:gd name="connsiteX3" fmla="*/ 1544815 w 3089629"/>
              <a:gd name="connsiteY3" fmla="*/ 3089630 h 3089629"/>
              <a:gd name="connsiteX4" fmla="*/ 0 w 3089629"/>
              <a:gd name="connsiteY4" fmla="*/ 1544815 h 308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9629" h="3089629" extrusionOk="0">
                <a:moveTo>
                  <a:pt x="0" y="1544815"/>
                </a:moveTo>
                <a:cubicBezTo>
                  <a:pt x="-67073" y="559328"/>
                  <a:pt x="701382" y="24877"/>
                  <a:pt x="1544815" y="0"/>
                </a:cubicBezTo>
                <a:cubicBezTo>
                  <a:pt x="2358591" y="-151961"/>
                  <a:pt x="2995252" y="640953"/>
                  <a:pt x="3089630" y="1544815"/>
                </a:cubicBezTo>
                <a:cubicBezTo>
                  <a:pt x="3175753" y="2261142"/>
                  <a:pt x="2384341" y="2939774"/>
                  <a:pt x="1544815" y="3089630"/>
                </a:cubicBezTo>
                <a:cubicBezTo>
                  <a:pt x="674532" y="3071776"/>
                  <a:pt x="29274" y="2366746"/>
                  <a:pt x="0" y="1544815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3C3EAEA-5DCA-0E93-CD2F-7172E144574B}"/>
              </a:ext>
            </a:extLst>
          </p:cNvPr>
          <p:cNvSpPr/>
          <p:nvPr/>
        </p:nvSpPr>
        <p:spPr>
          <a:xfrm>
            <a:off x="2351302" y="4647939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0B7D5D-61B0-73C3-F632-9DED291B9F1E}"/>
              </a:ext>
            </a:extLst>
          </p:cNvPr>
          <p:cNvSpPr/>
          <p:nvPr/>
        </p:nvSpPr>
        <p:spPr>
          <a:xfrm>
            <a:off x="4243683" y="450187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EB97A3-D377-857D-9E4F-3BE7FE356E47}"/>
                  </a:ext>
                </a:extLst>
              </p:cNvPr>
              <p:cNvSpPr txBox="1"/>
              <p:nvPr/>
            </p:nvSpPr>
            <p:spPr>
              <a:xfrm>
                <a:off x="4367734" y="4548666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EB97A3-D377-857D-9E4F-3BE7FE356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734" y="4548666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BB1A1C-1C99-B5C8-3B72-F4C35C6352DE}"/>
                  </a:ext>
                </a:extLst>
              </p:cNvPr>
              <p:cNvSpPr txBox="1"/>
              <p:nvPr/>
            </p:nvSpPr>
            <p:spPr>
              <a:xfrm>
                <a:off x="5412178" y="3133342"/>
                <a:ext cx="6517647" cy="1415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800" b="0" dirty="0"/>
                  <a:t> be the k+1 vertex added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 and let (</a:t>
                </a:r>
                <a:r>
                  <a:rPr lang="en-US" sz="2800" b="0" dirty="0" err="1"/>
                  <a:t>u,v</a:t>
                </a:r>
                <a:r>
                  <a:rPr lang="en-US" sz="2800" b="0" dirty="0"/>
                  <a:t>) be th</a:t>
                </a:r>
                <a:r>
                  <a:rPr lang="en-US" sz="2800" dirty="0"/>
                  <a:t>e edge minimized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𝑚𝑖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b="0" dirty="0"/>
                  <a:t> 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BB1A1C-1C99-B5C8-3B72-F4C35C635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178" y="3133342"/>
                <a:ext cx="6517647" cy="1415324"/>
              </a:xfrm>
              <a:prstGeom prst="rect">
                <a:avLst/>
              </a:prstGeom>
              <a:blipFill>
                <a:blip r:embed="rId7"/>
                <a:stretch>
                  <a:fillRect l="-1751" t="-4425" r="-584" b="-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2A795B-08B8-455B-8F15-0426755087B3}"/>
                  </a:ext>
                </a:extLst>
              </p:cNvPr>
              <p:cNvSpPr txBox="1"/>
              <p:nvPr/>
            </p:nvSpPr>
            <p:spPr>
              <a:xfrm>
                <a:off x="2469838" y="4694054"/>
                <a:ext cx="4940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2A795B-08B8-455B-8F15-042675508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838" y="4694054"/>
                <a:ext cx="49404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EAC7F8-1EB6-4A4E-2591-F109D9E5F2F0}"/>
              </a:ext>
            </a:extLst>
          </p:cNvPr>
          <p:cNvCxnSpPr>
            <a:cxnSpLocks/>
          </p:cNvCxnSpPr>
          <p:nvPr/>
        </p:nvCxnSpPr>
        <p:spPr>
          <a:xfrm flipV="1">
            <a:off x="3194462" y="4916384"/>
            <a:ext cx="852033" cy="8312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F3D649A3-B53A-AF3B-C339-B0B29914BC73}"/>
              </a:ext>
            </a:extLst>
          </p:cNvPr>
          <p:cNvSpPr/>
          <p:nvPr/>
        </p:nvSpPr>
        <p:spPr>
          <a:xfrm>
            <a:off x="1674191" y="4143387"/>
            <a:ext cx="795647" cy="534389"/>
          </a:xfrm>
          <a:custGeom>
            <a:avLst/>
            <a:gdLst>
              <a:gd name="connsiteX0" fmla="*/ 0 w 795647"/>
              <a:gd name="connsiteY0" fmla="*/ 71252 h 534389"/>
              <a:gd name="connsiteX1" fmla="*/ 106878 w 795647"/>
              <a:gd name="connsiteY1" fmla="*/ 23750 h 534389"/>
              <a:gd name="connsiteX2" fmla="*/ 249382 w 795647"/>
              <a:gd name="connsiteY2" fmla="*/ 0 h 534389"/>
              <a:gd name="connsiteX3" fmla="*/ 581891 w 795647"/>
              <a:gd name="connsiteY3" fmla="*/ 11875 h 534389"/>
              <a:gd name="connsiteX4" fmla="*/ 617517 w 795647"/>
              <a:gd name="connsiteY4" fmla="*/ 23750 h 534389"/>
              <a:gd name="connsiteX5" fmla="*/ 653143 w 795647"/>
              <a:gd name="connsiteY5" fmla="*/ 59376 h 534389"/>
              <a:gd name="connsiteX6" fmla="*/ 676894 w 795647"/>
              <a:gd name="connsiteY6" fmla="*/ 130628 h 534389"/>
              <a:gd name="connsiteX7" fmla="*/ 688769 w 795647"/>
              <a:gd name="connsiteY7" fmla="*/ 166254 h 534389"/>
              <a:gd name="connsiteX8" fmla="*/ 676894 w 795647"/>
              <a:gd name="connsiteY8" fmla="*/ 320634 h 534389"/>
              <a:gd name="connsiteX9" fmla="*/ 688769 w 795647"/>
              <a:gd name="connsiteY9" fmla="*/ 368135 h 534389"/>
              <a:gd name="connsiteX10" fmla="*/ 748146 w 795647"/>
              <a:gd name="connsiteY10" fmla="*/ 475013 h 534389"/>
              <a:gd name="connsiteX11" fmla="*/ 795647 w 795647"/>
              <a:gd name="connsiteY11" fmla="*/ 534389 h 53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647" h="534389">
                <a:moveTo>
                  <a:pt x="0" y="71252"/>
                </a:moveTo>
                <a:cubicBezTo>
                  <a:pt x="35626" y="55418"/>
                  <a:pt x="70490" y="37745"/>
                  <a:pt x="106878" y="23750"/>
                </a:cubicBezTo>
                <a:cubicBezTo>
                  <a:pt x="144655" y="9220"/>
                  <a:pt x="217741" y="3955"/>
                  <a:pt x="249382" y="0"/>
                </a:cubicBezTo>
                <a:cubicBezTo>
                  <a:pt x="360218" y="3958"/>
                  <a:pt x="471214" y="4735"/>
                  <a:pt x="581891" y="11875"/>
                </a:cubicBezTo>
                <a:cubicBezTo>
                  <a:pt x="594383" y="12681"/>
                  <a:pt x="607102" y="16806"/>
                  <a:pt x="617517" y="23750"/>
                </a:cubicBezTo>
                <a:cubicBezTo>
                  <a:pt x="631491" y="33066"/>
                  <a:pt x="641268" y="47501"/>
                  <a:pt x="653143" y="59376"/>
                </a:cubicBezTo>
                <a:lnTo>
                  <a:pt x="676894" y="130628"/>
                </a:lnTo>
                <a:lnTo>
                  <a:pt x="688769" y="166254"/>
                </a:lnTo>
                <a:cubicBezTo>
                  <a:pt x="684811" y="217714"/>
                  <a:pt x="676894" y="269022"/>
                  <a:pt x="676894" y="320634"/>
                </a:cubicBezTo>
                <a:cubicBezTo>
                  <a:pt x="676894" y="336955"/>
                  <a:pt x="684285" y="352442"/>
                  <a:pt x="688769" y="368135"/>
                </a:cubicBezTo>
                <a:cubicBezTo>
                  <a:pt x="704446" y="423004"/>
                  <a:pt x="705615" y="411217"/>
                  <a:pt x="748146" y="475013"/>
                </a:cubicBezTo>
                <a:cubicBezTo>
                  <a:pt x="778109" y="519957"/>
                  <a:pt x="761802" y="500545"/>
                  <a:pt x="795647" y="534389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520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04C8F-6227-2E9F-9EC8-59689AB44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D3316-1A1A-4B6E-D2FD-E4A4B9CE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BBBC46-AE8E-5778-763A-72E564ACA2C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7053E4A-AA66-31E7-BF4F-D686666FC7A8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C92DC61-DCE1-7693-31A2-E0349FD58C20}"/>
                  </a:ext>
                </a:extLst>
              </p:cNvPr>
              <p:cNvSpPr txBox="1"/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C92DC61-DCE1-7693-31A2-E0349FD58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9AEB2D-759F-C6DA-CD44-1043B3F9595E}"/>
                  </a:ext>
                </a:extLst>
              </p:cNvPr>
              <p:cNvSpPr txBox="1"/>
              <p:nvPr/>
            </p:nvSpPr>
            <p:spPr>
              <a:xfrm>
                <a:off x="595605" y="1658010"/>
                <a:ext cx="1100079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proceed with induction on the size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Suppose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 ≤ 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b="0" dirty="0"/>
                  <a:t> is the shortest path from s to u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9AEB2D-759F-C6DA-CD44-1043B3F95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58010"/>
                <a:ext cx="11000790" cy="2246769"/>
              </a:xfrm>
              <a:prstGeom prst="rect">
                <a:avLst/>
              </a:prstGeom>
              <a:blipFill>
                <a:blip r:embed="rId4"/>
                <a:stretch>
                  <a:fillRect l="-1039" t="-2809" r="-1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B59233D8-0BA1-6744-C85D-A02748062FF7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9587A5-C74D-2E4E-C141-A0EB9877B19D}"/>
                  </a:ext>
                </a:extLst>
              </p:cNvPr>
              <p:cNvSpPr txBox="1"/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9587A5-C74D-2E4E-C141-A0EB9877B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A0C1AEB6-5417-73BF-AB01-F35B1A92F716}"/>
              </a:ext>
            </a:extLst>
          </p:cNvPr>
          <p:cNvSpPr/>
          <p:nvPr/>
        </p:nvSpPr>
        <p:spPr>
          <a:xfrm>
            <a:off x="262174" y="3429000"/>
            <a:ext cx="3089629" cy="3089629"/>
          </a:xfrm>
          <a:custGeom>
            <a:avLst/>
            <a:gdLst>
              <a:gd name="connsiteX0" fmla="*/ 0 w 3089629"/>
              <a:gd name="connsiteY0" fmla="*/ 1544815 h 3089629"/>
              <a:gd name="connsiteX1" fmla="*/ 1544815 w 3089629"/>
              <a:gd name="connsiteY1" fmla="*/ 0 h 3089629"/>
              <a:gd name="connsiteX2" fmla="*/ 3089630 w 3089629"/>
              <a:gd name="connsiteY2" fmla="*/ 1544815 h 3089629"/>
              <a:gd name="connsiteX3" fmla="*/ 1544815 w 3089629"/>
              <a:gd name="connsiteY3" fmla="*/ 3089630 h 3089629"/>
              <a:gd name="connsiteX4" fmla="*/ 0 w 3089629"/>
              <a:gd name="connsiteY4" fmla="*/ 1544815 h 308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9629" h="3089629" extrusionOk="0">
                <a:moveTo>
                  <a:pt x="0" y="1544815"/>
                </a:moveTo>
                <a:cubicBezTo>
                  <a:pt x="-67073" y="559328"/>
                  <a:pt x="701382" y="24877"/>
                  <a:pt x="1544815" y="0"/>
                </a:cubicBezTo>
                <a:cubicBezTo>
                  <a:pt x="2358591" y="-151961"/>
                  <a:pt x="2995252" y="640953"/>
                  <a:pt x="3089630" y="1544815"/>
                </a:cubicBezTo>
                <a:cubicBezTo>
                  <a:pt x="3175753" y="2261142"/>
                  <a:pt x="2384341" y="2939774"/>
                  <a:pt x="1544815" y="3089630"/>
                </a:cubicBezTo>
                <a:cubicBezTo>
                  <a:pt x="674532" y="3071776"/>
                  <a:pt x="29274" y="2366746"/>
                  <a:pt x="0" y="1544815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9741457-6C9F-5E15-1C8A-85B330E56785}"/>
              </a:ext>
            </a:extLst>
          </p:cNvPr>
          <p:cNvSpPr/>
          <p:nvPr/>
        </p:nvSpPr>
        <p:spPr>
          <a:xfrm>
            <a:off x="2351302" y="4647939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85E012-6A5F-0317-1163-20580D7712A2}"/>
              </a:ext>
            </a:extLst>
          </p:cNvPr>
          <p:cNvSpPr/>
          <p:nvPr/>
        </p:nvSpPr>
        <p:spPr>
          <a:xfrm>
            <a:off x="4243683" y="450187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726528-8908-F834-DFD2-917DE496782F}"/>
                  </a:ext>
                </a:extLst>
              </p:cNvPr>
              <p:cNvSpPr txBox="1"/>
              <p:nvPr/>
            </p:nvSpPr>
            <p:spPr>
              <a:xfrm>
                <a:off x="4367734" y="4548666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726528-8908-F834-DFD2-917DE4967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734" y="4548666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5D8242-5CDA-F17D-720A-2D287BFF535D}"/>
                  </a:ext>
                </a:extLst>
              </p:cNvPr>
              <p:cNvSpPr txBox="1"/>
              <p:nvPr/>
            </p:nvSpPr>
            <p:spPr>
              <a:xfrm>
                <a:off x="5412178" y="3133342"/>
                <a:ext cx="6517647" cy="313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800" b="0" dirty="0"/>
                  <a:t> be the k+1 vertex added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 and let (</a:t>
                </a:r>
                <a:r>
                  <a:rPr lang="en-US" sz="2800" b="0" dirty="0" err="1"/>
                  <a:t>u,v</a:t>
                </a:r>
                <a:r>
                  <a:rPr lang="en-US" sz="2800" b="0" dirty="0"/>
                  <a:t>) be th</a:t>
                </a:r>
                <a:r>
                  <a:rPr lang="en-US" sz="2800" dirty="0"/>
                  <a:t>e edge minimized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𝑚𝑖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b="0" dirty="0"/>
                  <a:t> 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∪ {(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sz="2800" b="0" dirty="0"/>
                  <a:t> is not the shortest path. Then there exists a path that must leave S via some edge (</a:t>
                </a:r>
                <a:r>
                  <a:rPr lang="en-US" sz="2800" b="0" dirty="0" err="1"/>
                  <a:t>x,y</a:t>
                </a:r>
                <a:r>
                  <a:rPr lang="en-US" sz="2800" b="0" dirty="0"/>
                  <a:t>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5D8242-5CDA-F17D-720A-2D287BFF5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178" y="3133342"/>
                <a:ext cx="6517647" cy="3138873"/>
              </a:xfrm>
              <a:prstGeom prst="rect">
                <a:avLst/>
              </a:prstGeom>
              <a:blipFill>
                <a:blip r:embed="rId7"/>
                <a:stretch>
                  <a:fillRect l="-1751" t="-2016" r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6E84C1-4C82-A9E2-9E9C-360BDC3D4DE1}"/>
                  </a:ext>
                </a:extLst>
              </p:cNvPr>
              <p:cNvSpPr txBox="1"/>
              <p:nvPr/>
            </p:nvSpPr>
            <p:spPr>
              <a:xfrm>
                <a:off x="2469838" y="4694054"/>
                <a:ext cx="4940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6E84C1-4C82-A9E2-9E9C-360BDC3D4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838" y="4694054"/>
                <a:ext cx="49404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C0599B-49EB-9232-F618-14174DC8AD6D}"/>
              </a:ext>
            </a:extLst>
          </p:cNvPr>
          <p:cNvCxnSpPr>
            <a:cxnSpLocks/>
          </p:cNvCxnSpPr>
          <p:nvPr/>
        </p:nvCxnSpPr>
        <p:spPr>
          <a:xfrm flipV="1">
            <a:off x="3194462" y="4916384"/>
            <a:ext cx="852033" cy="8312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D5D4D880-6009-FC16-6595-3A82ABF7FD67}"/>
              </a:ext>
            </a:extLst>
          </p:cNvPr>
          <p:cNvSpPr/>
          <p:nvPr/>
        </p:nvSpPr>
        <p:spPr>
          <a:xfrm>
            <a:off x="1674191" y="4143387"/>
            <a:ext cx="795647" cy="534389"/>
          </a:xfrm>
          <a:custGeom>
            <a:avLst/>
            <a:gdLst>
              <a:gd name="connsiteX0" fmla="*/ 0 w 795647"/>
              <a:gd name="connsiteY0" fmla="*/ 71252 h 534389"/>
              <a:gd name="connsiteX1" fmla="*/ 106878 w 795647"/>
              <a:gd name="connsiteY1" fmla="*/ 23750 h 534389"/>
              <a:gd name="connsiteX2" fmla="*/ 249382 w 795647"/>
              <a:gd name="connsiteY2" fmla="*/ 0 h 534389"/>
              <a:gd name="connsiteX3" fmla="*/ 581891 w 795647"/>
              <a:gd name="connsiteY3" fmla="*/ 11875 h 534389"/>
              <a:gd name="connsiteX4" fmla="*/ 617517 w 795647"/>
              <a:gd name="connsiteY4" fmla="*/ 23750 h 534389"/>
              <a:gd name="connsiteX5" fmla="*/ 653143 w 795647"/>
              <a:gd name="connsiteY5" fmla="*/ 59376 h 534389"/>
              <a:gd name="connsiteX6" fmla="*/ 676894 w 795647"/>
              <a:gd name="connsiteY6" fmla="*/ 130628 h 534389"/>
              <a:gd name="connsiteX7" fmla="*/ 688769 w 795647"/>
              <a:gd name="connsiteY7" fmla="*/ 166254 h 534389"/>
              <a:gd name="connsiteX8" fmla="*/ 676894 w 795647"/>
              <a:gd name="connsiteY8" fmla="*/ 320634 h 534389"/>
              <a:gd name="connsiteX9" fmla="*/ 688769 w 795647"/>
              <a:gd name="connsiteY9" fmla="*/ 368135 h 534389"/>
              <a:gd name="connsiteX10" fmla="*/ 748146 w 795647"/>
              <a:gd name="connsiteY10" fmla="*/ 475013 h 534389"/>
              <a:gd name="connsiteX11" fmla="*/ 795647 w 795647"/>
              <a:gd name="connsiteY11" fmla="*/ 534389 h 53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647" h="534389">
                <a:moveTo>
                  <a:pt x="0" y="71252"/>
                </a:moveTo>
                <a:cubicBezTo>
                  <a:pt x="35626" y="55418"/>
                  <a:pt x="70490" y="37745"/>
                  <a:pt x="106878" y="23750"/>
                </a:cubicBezTo>
                <a:cubicBezTo>
                  <a:pt x="144655" y="9220"/>
                  <a:pt x="217741" y="3955"/>
                  <a:pt x="249382" y="0"/>
                </a:cubicBezTo>
                <a:cubicBezTo>
                  <a:pt x="360218" y="3958"/>
                  <a:pt x="471214" y="4735"/>
                  <a:pt x="581891" y="11875"/>
                </a:cubicBezTo>
                <a:cubicBezTo>
                  <a:pt x="594383" y="12681"/>
                  <a:pt x="607102" y="16806"/>
                  <a:pt x="617517" y="23750"/>
                </a:cubicBezTo>
                <a:cubicBezTo>
                  <a:pt x="631491" y="33066"/>
                  <a:pt x="641268" y="47501"/>
                  <a:pt x="653143" y="59376"/>
                </a:cubicBezTo>
                <a:lnTo>
                  <a:pt x="676894" y="130628"/>
                </a:lnTo>
                <a:lnTo>
                  <a:pt x="688769" y="166254"/>
                </a:lnTo>
                <a:cubicBezTo>
                  <a:pt x="684811" y="217714"/>
                  <a:pt x="676894" y="269022"/>
                  <a:pt x="676894" y="320634"/>
                </a:cubicBezTo>
                <a:cubicBezTo>
                  <a:pt x="676894" y="336955"/>
                  <a:pt x="684285" y="352442"/>
                  <a:pt x="688769" y="368135"/>
                </a:cubicBezTo>
                <a:cubicBezTo>
                  <a:pt x="704446" y="423004"/>
                  <a:pt x="705615" y="411217"/>
                  <a:pt x="748146" y="475013"/>
                </a:cubicBezTo>
                <a:cubicBezTo>
                  <a:pt x="778109" y="519957"/>
                  <a:pt x="761802" y="500545"/>
                  <a:pt x="795647" y="534389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DFB256-DC31-10D7-E9E5-E9427035DFEF}"/>
              </a:ext>
            </a:extLst>
          </p:cNvPr>
          <p:cNvSpPr/>
          <p:nvPr/>
        </p:nvSpPr>
        <p:spPr>
          <a:xfrm>
            <a:off x="852528" y="551256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E0EC43-3237-72A9-16BA-7C2FB29E334F}"/>
              </a:ext>
            </a:extLst>
          </p:cNvPr>
          <p:cNvSpPr/>
          <p:nvPr/>
        </p:nvSpPr>
        <p:spPr>
          <a:xfrm>
            <a:off x="3806620" y="5820218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5DDF3B0-576A-B2AC-F762-081E5982089B}"/>
              </a:ext>
            </a:extLst>
          </p:cNvPr>
          <p:cNvSpPr/>
          <p:nvPr/>
        </p:nvSpPr>
        <p:spPr>
          <a:xfrm rot="4500000">
            <a:off x="1172598" y="4725305"/>
            <a:ext cx="795647" cy="534389"/>
          </a:xfrm>
          <a:custGeom>
            <a:avLst/>
            <a:gdLst>
              <a:gd name="connsiteX0" fmla="*/ 0 w 795647"/>
              <a:gd name="connsiteY0" fmla="*/ 71252 h 534389"/>
              <a:gd name="connsiteX1" fmla="*/ 106878 w 795647"/>
              <a:gd name="connsiteY1" fmla="*/ 23750 h 534389"/>
              <a:gd name="connsiteX2" fmla="*/ 249382 w 795647"/>
              <a:gd name="connsiteY2" fmla="*/ 0 h 534389"/>
              <a:gd name="connsiteX3" fmla="*/ 581891 w 795647"/>
              <a:gd name="connsiteY3" fmla="*/ 11875 h 534389"/>
              <a:gd name="connsiteX4" fmla="*/ 617517 w 795647"/>
              <a:gd name="connsiteY4" fmla="*/ 23750 h 534389"/>
              <a:gd name="connsiteX5" fmla="*/ 653143 w 795647"/>
              <a:gd name="connsiteY5" fmla="*/ 59376 h 534389"/>
              <a:gd name="connsiteX6" fmla="*/ 676894 w 795647"/>
              <a:gd name="connsiteY6" fmla="*/ 130628 h 534389"/>
              <a:gd name="connsiteX7" fmla="*/ 688769 w 795647"/>
              <a:gd name="connsiteY7" fmla="*/ 166254 h 534389"/>
              <a:gd name="connsiteX8" fmla="*/ 676894 w 795647"/>
              <a:gd name="connsiteY8" fmla="*/ 320634 h 534389"/>
              <a:gd name="connsiteX9" fmla="*/ 688769 w 795647"/>
              <a:gd name="connsiteY9" fmla="*/ 368135 h 534389"/>
              <a:gd name="connsiteX10" fmla="*/ 748146 w 795647"/>
              <a:gd name="connsiteY10" fmla="*/ 475013 h 534389"/>
              <a:gd name="connsiteX11" fmla="*/ 795647 w 795647"/>
              <a:gd name="connsiteY11" fmla="*/ 534389 h 53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647" h="534389">
                <a:moveTo>
                  <a:pt x="0" y="71252"/>
                </a:moveTo>
                <a:cubicBezTo>
                  <a:pt x="35626" y="55418"/>
                  <a:pt x="70490" y="37745"/>
                  <a:pt x="106878" y="23750"/>
                </a:cubicBezTo>
                <a:cubicBezTo>
                  <a:pt x="144655" y="9220"/>
                  <a:pt x="217741" y="3955"/>
                  <a:pt x="249382" y="0"/>
                </a:cubicBezTo>
                <a:cubicBezTo>
                  <a:pt x="360218" y="3958"/>
                  <a:pt x="471214" y="4735"/>
                  <a:pt x="581891" y="11875"/>
                </a:cubicBezTo>
                <a:cubicBezTo>
                  <a:pt x="594383" y="12681"/>
                  <a:pt x="607102" y="16806"/>
                  <a:pt x="617517" y="23750"/>
                </a:cubicBezTo>
                <a:cubicBezTo>
                  <a:pt x="631491" y="33066"/>
                  <a:pt x="641268" y="47501"/>
                  <a:pt x="653143" y="59376"/>
                </a:cubicBezTo>
                <a:lnTo>
                  <a:pt x="676894" y="130628"/>
                </a:lnTo>
                <a:lnTo>
                  <a:pt x="688769" y="166254"/>
                </a:lnTo>
                <a:cubicBezTo>
                  <a:pt x="684811" y="217714"/>
                  <a:pt x="676894" y="269022"/>
                  <a:pt x="676894" y="320634"/>
                </a:cubicBezTo>
                <a:cubicBezTo>
                  <a:pt x="676894" y="336955"/>
                  <a:pt x="684285" y="352442"/>
                  <a:pt x="688769" y="368135"/>
                </a:cubicBezTo>
                <a:cubicBezTo>
                  <a:pt x="704446" y="423004"/>
                  <a:pt x="705615" y="411217"/>
                  <a:pt x="748146" y="475013"/>
                </a:cubicBezTo>
                <a:cubicBezTo>
                  <a:pt x="778109" y="519957"/>
                  <a:pt x="761802" y="500545"/>
                  <a:pt x="795647" y="534389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A466DA-7A58-2BE0-31BD-FE4331DA4C50}"/>
              </a:ext>
            </a:extLst>
          </p:cNvPr>
          <p:cNvCxnSpPr>
            <a:cxnSpLocks/>
          </p:cNvCxnSpPr>
          <p:nvPr/>
        </p:nvCxnSpPr>
        <p:spPr>
          <a:xfrm>
            <a:off x="1706754" y="5945644"/>
            <a:ext cx="1886366" cy="15389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BD90B97B-CF00-F82F-5BE9-8995F3B617D9}"/>
              </a:ext>
            </a:extLst>
          </p:cNvPr>
          <p:cNvSpPr/>
          <p:nvPr/>
        </p:nvSpPr>
        <p:spPr>
          <a:xfrm rot="4783168">
            <a:off x="4483529" y="5348554"/>
            <a:ext cx="795647" cy="534389"/>
          </a:xfrm>
          <a:custGeom>
            <a:avLst/>
            <a:gdLst>
              <a:gd name="connsiteX0" fmla="*/ 0 w 795647"/>
              <a:gd name="connsiteY0" fmla="*/ 71252 h 534389"/>
              <a:gd name="connsiteX1" fmla="*/ 106878 w 795647"/>
              <a:gd name="connsiteY1" fmla="*/ 23750 h 534389"/>
              <a:gd name="connsiteX2" fmla="*/ 249382 w 795647"/>
              <a:gd name="connsiteY2" fmla="*/ 0 h 534389"/>
              <a:gd name="connsiteX3" fmla="*/ 581891 w 795647"/>
              <a:gd name="connsiteY3" fmla="*/ 11875 h 534389"/>
              <a:gd name="connsiteX4" fmla="*/ 617517 w 795647"/>
              <a:gd name="connsiteY4" fmla="*/ 23750 h 534389"/>
              <a:gd name="connsiteX5" fmla="*/ 653143 w 795647"/>
              <a:gd name="connsiteY5" fmla="*/ 59376 h 534389"/>
              <a:gd name="connsiteX6" fmla="*/ 676894 w 795647"/>
              <a:gd name="connsiteY6" fmla="*/ 130628 h 534389"/>
              <a:gd name="connsiteX7" fmla="*/ 688769 w 795647"/>
              <a:gd name="connsiteY7" fmla="*/ 166254 h 534389"/>
              <a:gd name="connsiteX8" fmla="*/ 676894 w 795647"/>
              <a:gd name="connsiteY8" fmla="*/ 320634 h 534389"/>
              <a:gd name="connsiteX9" fmla="*/ 688769 w 795647"/>
              <a:gd name="connsiteY9" fmla="*/ 368135 h 534389"/>
              <a:gd name="connsiteX10" fmla="*/ 748146 w 795647"/>
              <a:gd name="connsiteY10" fmla="*/ 475013 h 534389"/>
              <a:gd name="connsiteX11" fmla="*/ 795647 w 795647"/>
              <a:gd name="connsiteY11" fmla="*/ 534389 h 53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647" h="534389">
                <a:moveTo>
                  <a:pt x="0" y="71252"/>
                </a:moveTo>
                <a:cubicBezTo>
                  <a:pt x="35626" y="55418"/>
                  <a:pt x="70490" y="37745"/>
                  <a:pt x="106878" y="23750"/>
                </a:cubicBezTo>
                <a:cubicBezTo>
                  <a:pt x="144655" y="9220"/>
                  <a:pt x="217741" y="3955"/>
                  <a:pt x="249382" y="0"/>
                </a:cubicBezTo>
                <a:cubicBezTo>
                  <a:pt x="360218" y="3958"/>
                  <a:pt x="471214" y="4735"/>
                  <a:pt x="581891" y="11875"/>
                </a:cubicBezTo>
                <a:cubicBezTo>
                  <a:pt x="594383" y="12681"/>
                  <a:pt x="607102" y="16806"/>
                  <a:pt x="617517" y="23750"/>
                </a:cubicBezTo>
                <a:cubicBezTo>
                  <a:pt x="631491" y="33066"/>
                  <a:pt x="641268" y="47501"/>
                  <a:pt x="653143" y="59376"/>
                </a:cubicBezTo>
                <a:lnTo>
                  <a:pt x="676894" y="130628"/>
                </a:lnTo>
                <a:lnTo>
                  <a:pt x="688769" y="166254"/>
                </a:lnTo>
                <a:cubicBezTo>
                  <a:pt x="684811" y="217714"/>
                  <a:pt x="676894" y="269022"/>
                  <a:pt x="676894" y="320634"/>
                </a:cubicBezTo>
                <a:cubicBezTo>
                  <a:pt x="676894" y="336955"/>
                  <a:pt x="684285" y="352442"/>
                  <a:pt x="688769" y="368135"/>
                </a:cubicBezTo>
                <a:cubicBezTo>
                  <a:pt x="704446" y="423004"/>
                  <a:pt x="705615" y="411217"/>
                  <a:pt x="748146" y="475013"/>
                </a:cubicBezTo>
                <a:cubicBezTo>
                  <a:pt x="778109" y="519957"/>
                  <a:pt x="761802" y="500545"/>
                  <a:pt x="795647" y="534389"/>
                </a:cubicBezTo>
              </a:path>
            </a:pathLst>
          </a:cu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1E5F33-2C0B-3025-F2E2-7B5AB9B22F07}"/>
                  </a:ext>
                </a:extLst>
              </p:cNvPr>
              <p:cNvSpPr txBox="1"/>
              <p:nvPr/>
            </p:nvSpPr>
            <p:spPr>
              <a:xfrm>
                <a:off x="945796" y="5546112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1E5F33-2C0B-3025-F2E2-7B5AB9B22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96" y="5546112"/>
                <a:ext cx="46679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96C843-C234-CC00-4074-4EE14A831ADA}"/>
                  </a:ext>
                </a:extLst>
              </p:cNvPr>
              <p:cNvSpPr txBox="1"/>
              <p:nvPr/>
            </p:nvSpPr>
            <p:spPr>
              <a:xfrm>
                <a:off x="3915196" y="586940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96C843-C234-CC00-4074-4EE14A831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196" y="5869403"/>
                <a:ext cx="474810" cy="584775"/>
              </a:xfrm>
              <a:prstGeom prst="rect">
                <a:avLst/>
              </a:prstGeom>
              <a:blipFill>
                <a:blip r:embed="rId10"/>
                <a:stretch>
                  <a:fillRect l="-2632" r="-263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4433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45338-40D1-B3CE-6CAC-AE5647ED8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4051-C1AD-C12A-A26A-33D1C60D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2EC10-D053-1031-4A3C-ABD42BB90EF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B206F02F-FE3D-ABD0-D624-9F0E14166F35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26A1EDF-5A15-3BEA-C1E4-1EE786F26951}"/>
                  </a:ext>
                </a:extLst>
              </p:cNvPr>
              <p:cNvSpPr txBox="1"/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26A1EDF-5A15-3BEA-C1E4-1EE786F26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02FA82-F354-A1C3-810D-2AE517B58942}"/>
                  </a:ext>
                </a:extLst>
              </p:cNvPr>
              <p:cNvSpPr txBox="1"/>
              <p:nvPr/>
            </p:nvSpPr>
            <p:spPr>
              <a:xfrm>
                <a:off x="595605" y="1658010"/>
                <a:ext cx="1100079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proceed with induction on the size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Suppose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 ≤ 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b="0" dirty="0"/>
                  <a:t> is the shortest path from s to u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02FA82-F354-A1C3-810D-2AE517B58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58010"/>
                <a:ext cx="11000790" cy="2246769"/>
              </a:xfrm>
              <a:prstGeom prst="rect">
                <a:avLst/>
              </a:prstGeom>
              <a:blipFill>
                <a:blip r:embed="rId4"/>
                <a:stretch>
                  <a:fillRect l="-1039" t="-2809" r="-1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150D116-C525-ED6F-CA9C-B79D49174625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E0303E-2C4E-DAD0-6FD1-ABC59A7DBCFF}"/>
                  </a:ext>
                </a:extLst>
              </p:cNvPr>
              <p:cNvSpPr txBox="1"/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E0303E-2C4E-DAD0-6FD1-ABC59A7DB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98A9B7BE-7705-6654-A377-BEE5CB0DB9A0}"/>
              </a:ext>
            </a:extLst>
          </p:cNvPr>
          <p:cNvSpPr/>
          <p:nvPr/>
        </p:nvSpPr>
        <p:spPr>
          <a:xfrm>
            <a:off x="262174" y="3429000"/>
            <a:ext cx="3089629" cy="3089629"/>
          </a:xfrm>
          <a:custGeom>
            <a:avLst/>
            <a:gdLst>
              <a:gd name="connsiteX0" fmla="*/ 0 w 3089629"/>
              <a:gd name="connsiteY0" fmla="*/ 1544815 h 3089629"/>
              <a:gd name="connsiteX1" fmla="*/ 1544815 w 3089629"/>
              <a:gd name="connsiteY1" fmla="*/ 0 h 3089629"/>
              <a:gd name="connsiteX2" fmla="*/ 3089630 w 3089629"/>
              <a:gd name="connsiteY2" fmla="*/ 1544815 h 3089629"/>
              <a:gd name="connsiteX3" fmla="*/ 1544815 w 3089629"/>
              <a:gd name="connsiteY3" fmla="*/ 3089630 h 3089629"/>
              <a:gd name="connsiteX4" fmla="*/ 0 w 3089629"/>
              <a:gd name="connsiteY4" fmla="*/ 1544815 h 308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9629" h="3089629" extrusionOk="0">
                <a:moveTo>
                  <a:pt x="0" y="1544815"/>
                </a:moveTo>
                <a:cubicBezTo>
                  <a:pt x="-67073" y="559328"/>
                  <a:pt x="701382" y="24877"/>
                  <a:pt x="1544815" y="0"/>
                </a:cubicBezTo>
                <a:cubicBezTo>
                  <a:pt x="2358591" y="-151961"/>
                  <a:pt x="2995252" y="640953"/>
                  <a:pt x="3089630" y="1544815"/>
                </a:cubicBezTo>
                <a:cubicBezTo>
                  <a:pt x="3175753" y="2261142"/>
                  <a:pt x="2384341" y="2939774"/>
                  <a:pt x="1544815" y="3089630"/>
                </a:cubicBezTo>
                <a:cubicBezTo>
                  <a:pt x="674532" y="3071776"/>
                  <a:pt x="29274" y="2366746"/>
                  <a:pt x="0" y="1544815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DAD6F9-867F-66E3-45AE-A28167B15173}"/>
              </a:ext>
            </a:extLst>
          </p:cNvPr>
          <p:cNvSpPr/>
          <p:nvPr/>
        </p:nvSpPr>
        <p:spPr>
          <a:xfrm>
            <a:off x="2351302" y="4647939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18B45E-9055-641F-9B82-FE28B5A1DFD3}"/>
              </a:ext>
            </a:extLst>
          </p:cNvPr>
          <p:cNvSpPr/>
          <p:nvPr/>
        </p:nvSpPr>
        <p:spPr>
          <a:xfrm>
            <a:off x="4243683" y="450187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E0EE4D-709A-8378-104C-CD1D05A5CACA}"/>
                  </a:ext>
                </a:extLst>
              </p:cNvPr>
              <p:cNvSpPr txBox="1"/>
              <p:nvPr/>
            </p:nvSpPr>
            <p:spPr>
              <a:xfrm>
                <a:off x="4367734" y="4548666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E0EE4D-709A-8378-104C-CD1D05A5C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734" y="4548666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747F3D-575D-59A6-D71B-1BF9F4C9A869}"/>
                  </a:ext>
                </a:extLst>
              </p:cNvPr>
              <p:cNvSpPr txBox="1"/>
              <p:nvPr/>
            </p:nvSpPr>
            <p:spPr>
              <a:xfrm>
                <a:off x="5412178" y="3133342"/>
                <a:ext cx="6774571" cy="4000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800" b="0" dirty="0"/>
                  <a:t> be the k+1 vertex added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 and let (</a:t>
                </a:r>
                <a:r>
                  <a:rPr lang="en-US" sz="2800" b="0" dirty="0" err="1"/>
                  <a:t>u,v</a:t>
                </a:r>
                <a:r>
                  <a:rPr lang="en-US" sz="2800" b="0" dirty="0"/>
                  <a:t>) be th</a:t>
                </a:r>
                <a:r>
                  <a:rPr lang="en-US" sz="2800" dirty="0"/>
                  <a:t>e edge minimized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𝑚𝑖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b="0" dirty="0"/>
                  <a:t> 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∪ {(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sz="2800" b="0" dirty="0"/>
                  <a:t> is not the shortest path. Then there exists a path that must leave S via some edge (</a:t>
                </a:r>
                <a:r>
                  <a:rPr lang="en-US" sz="2800" b="0" dirty="0" err="1"/>
                  <a:t>x,y</a:t>
                </a:r>
                <a:r>
                  <a:rPr lang="en-US" sz="2800" b="0" dirty="0"/>
                  <a:t>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However, the algo picked v and so the path from s to y must be just as long. &gt;&lt;</a:t>
                </a:r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747F3D-575D-59A6-D71B-1BF9F4C9A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178" y="3133342"/>
                <a:ext cx="6774571" cy="4000647"/>
              </a:xfrm>
              <a:prstGeom prst="rect">
                <a:avLst/>
              </a:prstGeom>
              <a:blipFill>
                <a:blip r:embed="rId7"/>
                <a:stretch>
                  <a:fillRect l="-1685" t="-1582" r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31F048-9834-2452-98C5-307FDD1731DB}"/>
                  </a:ext>
                </a:extLst>
              </p:cNvPr>
              <p:cNvSpPr txBox="1"/>
              <p:nvPr/>
            </p:nvSpPr>
            <p:spPr>
              <a:xfrm>
                <a:off x="2469838" y="4694054"/>
                <a:ext cx="4940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31F048-9834-2452-98C5-307FDD173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838" y="4694054"/>
                <a:ext cx="49404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2D5D58-7C80-0C3C-B368-18B0E060DF3E}"/>
              </a:ext>
            </a:extLst>
          </p:cNvPr>
          <p:cNvCxnSpPr>
            <a:cxnSpLocks/>
          </p:cNvCxnSpPr>
          <p:nvPr/>
        </p:nvCxnSpPr>
        <p:spPr>
          <a:xfrm flipV="1">
            <a:off x="3194462" y="4916384"/>
            <a:ext cx="852033" cy="8312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2D377415-3F23-CEF6-8B79-5E520B4CF75D}"/>
              </a:ext>
            </a:extLst>
          </p:cNvPr>
          <p:cNvSpPr/>
          <p:nvPr/>
        </p:nvSpPr>
        <p:spPr>
          <a:xfrm>
            <a:off x="1674191" y="4143387"/>
            <a:ext cx="795647" cy="534389"/>
          </a:xfrm>
          <a:custGeom>
            <a:avLst/>
            <a:gdLst>
              <a:gd name="connsiteX0" fmla="*/ 0 w 795647"/>
              <a:gd name="connsiteY0" fmla="*/ 71252 h 534389"/>
              <a:gd name="connsiteX1" fmla="*/ 106878 w 795647"/>
              <a:gd name="connsiteY1" fmla="*/ 23750 h 534389"/>
              <a:gd name="connsiteX2" fmla="*/ 249382 w 795647"/>
              <a:gd name="connsiteY2" fmla="*/ 0 h 534389"/>
              <a:gd name="connsiteX3" fmla="*/ 581891 w 795647"/>
              <a:gd name="connsiteY3" fmla="*/ 11875 h 534389"/>
              <a:gd name="connsiteX4" fmla="*/ 617517 w 795647"/>
              <a:gd name="connsiteY4" fmla="*/ 23750 h 534389"/>
              <a:gd name="connsiteX5" fmla="*/ 653143 w 795647"/>
              <a:gd name="connsiteY5" fmla="*/ 59376 h 534389"/>
              <a:gd name="connsiteX6" fmla="*/ 676894 w 795647"/>
              <a:gd name="connsiteY6" fmla="*/ 130628 h 534389"/>
              <a:gd name="connsiteX7" fmla="*/ 688769 w 795647"/>
              <a:gd name="connsiteY7" fmla="*/ 166254 h 534389"/>
              <a:gd name="connsiteX8" fmla="*/ 676894 w 795647"/>
              <a:gd name="connsiteY8" fmla="*/ 320634 h 534389"/>
              <a:gd name="connsiteX9" fmla="*/ 688769 w 795647"/>
              <a:gd name="connsiteY9" fmla="*/ 368135 h 534389"/>
              <a:gd name="connsiteX10" fmla="*/ 748146 w 795647"/>
              <a:gd name="connsiteY10" fmla="*/ 475013 h 534389"/>
              <a:gd name="connsiteX11" fmla="*/ 795647 w 795647"/>
              <a:gd name="connsiteY11" fmla="*/ 534389 h 53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647" h="534389">
                <a:moveTo>
                  <a:pt x="0" y="71252"/>
                </a:moveTo>
                <a:cubicBezTo>
                  <a:pt x="35626" y="55418"/>
                  <a:pt x="70490" y="37745"/>
                  <a:pt x="106878" y="23750"/>
                </a:cubicBezTo>
                <a:cubicBezTo>
                  <a:pt x="144655" y="9220"/>
                  <a:pt x="217741" y="3955"/>
                  <a:pt x="249382" y="0"/>
                </a:cubicBezTo>
                <a:cubicBezTo>
                  <a:pt x="360218" y="3958"/>
                  <a:pt x="471214" y="4735"/>
                  <a:pt x="581891" y="11875"/>
                </a:cubicBezTo>
                <a:cubicBezTo>
                  <a:pt x="594383" y="12681"/>
                  <a:pt x="607102" y="16806"/>
                  <a:pt x="617517" y="23750"/>
                </a:cubicBezTo>
                <a:cubicBezTo>
                  <a:pt x="631491" y="33066"/>
                  <a:pt x="641268" y="47501"/>
                  <a:pt x="653143" y="59376"/>
                </a:cubicBezTo>
                <a:lnTo>
                  <a:pt x="676894" y="130628"/>
                </a:lnTo>
                <a:lnTo>
                  <a:pt x="688769" y="166254"/>
                </a:lnTo>
                <a:cubicBezTo>
                  <a:pt x="684811" y="217714"/>
                  <a:pt x="676894" y="269022"/>
                  <a:pt x="676894" y="320634"/>
                </a:cubicBezTo>
                <a:cubicBezTo>
                  <a:pt x="676894" y="336955"/>
                  <a:pt x="684285" y="352442"/>
                  <a:pt x="688769" y="368135"/>
                </a:cubicBezTo>
                <a:cubicBezTo>
                  <a:pt x="704446" y="423004"/>
                  <a:pt x="705615" y="411217"/>
                  <a:pt x="748146" y="475013"/>
                </a:cubicBezTo>
                <a:cubicBezTo>
                  <a:pt x="778109" y="519957"/>
                  <a:pt x="761802" y="500545"/>
                  <a:pt x="795647" y="534389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0C0871-2323-0DB9-FFB5-83B98A345F4B}"/>
              </a:ext>
            </a:extLst>
          </p:cNvPr>
          <p:cNvSpPr/>
          <p:nvPr/>
        </p:nvSpPr>
        <p:spPr>
          <a:xfrm>
            <a:off x="852528" y="551256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4A79DB-7385-EC20-37F9-FFD2872D825C}"/>
              </a:ext>
            </a:extLst>
          </p:cNvPr>
          <p:cNvSpPr/>
          <p:nvPr/>
        </p:nvSpPr>
        <p:spPr>
          <a:xfrm>
            <a:off x="3806620" y="5820218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0423C07-06E8-BB6E-325C-355CDA616486}"/>
              </a:ext>
            </a:extLst>
          </p:cNvPr>
          <p:cNvSpPr/>
          <p:nvPr/>
        </p:nvSpPr>
        <p:spPr>
          <a:xfrm rot="4500000">
            <a:off x="1172598" y="4725305"/>
            <a:ext cx="795647" cy="534389"/>
          </a:xfrm>
          <a:custGeom>
            <a:avLst/>
            <a:gdLst>
              <a:gd name="connsiteX0" fmla="*/ 0 w 795647"/>
              <a:gd name="connsiteY0" fmla="*/ 71252 h 534389"/>
              <a:gd name="connsiteX1" fmla="*/ 106878 w 795647"/>
              <a:gd name="connsiteY1" fmla="*/ 23750 h 534389"/>
              <a:gd name="connsiteX2" fmla="*/ 249382 w 795647"/>
              <a:gd name="connsiteY2" fmla="*/ 0 h 534389"/>
              <a:gd name="connsiteX3" fmla="*/ 581891 w 795647"/>
              <a:gd name="connsiteY3" fmla="*/ 11875 h 534389"/>
              <a:gd name="connsiteX4" fmla="*/ 617517 w 795647"/>
              <a:gd name="connsiteY4" fmla="*/ 23750 h 534389"/>
              <a:gd name="connsiteX5" fmla="*/ 653143 w 795647"/>
              <a:gd name="connsiteY5" fmla="*/ 59376 h 534389"/>
              <a:gd name="connsiteX6" fmla="*/ 676894 w 795647"/>
              <a:gd name="connsiteY6" fmla="*/ 130628 h 534389"/>
              <a:gd name="connsiteX7" fmla="*/ 688769 w 795647"/>
              <a:gd name="connsiteY7" fmla="*/ 166254 h 534389"/>
              <a:gd name="connsiteX8" fmla="*/ 676894 w 795647"/>
              <a:gd name="connsiteY8" fmla="*/ 320634 h 534389"/>
              <a:gd name="connsiteX9" fmla="*/ 688769 w 795647"/>
              <a:gd name="connsiteY9" fmla="*/ 368135 h 534389"/>
              <a:gd name="connsiteX10" fmla="*/ 748146 w 795647"/>
              <a:gd name="connsiteY10" fmla="*/ 475013 h 534389"/>
              <a:gd name="connsiteX11" fmla="*/ 795647 w 795647"/>
              <a:gd name="connsiteY11" fmla="*/ 534389 h 53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647" h="534389">
                <a:moveTo>
                  <a:pt x="0" y="71252"/>
                </a:moveTo>
                <a:cubicBezTo>
                  <a:pt x="35626" y="55418"/>
                  <a:pt x="70490" y="37745"/>
                  <a:pt x="106878" y="23750"/>
                </a:cubicBezTo>
                <a:cubicBezTo>
                  <a:pt x="144655" y="9220"/>
                  <a:pt x="217741" y="3955"/>
                  <a:pt x="249382" y="0"/>
                </a:cubicBezTo>
                <a:cubicBezTo>
                  <a:pt x="360218" y="3958"/>
                  <a:pt x="471214" y="4735"/>
                  <a:pt x="581891" y="11875"/>
                </a:cubicBezTo>
                <a:cubicBezTo>
                  <a:pt x="594383" y="12681"/>
                  <a:pt x="607102" y="16806"/>
                  <a:pt x="617517" y="23750"/>
                </a:cubicBezTo>
                <a:cubicBezTo>
                  <a:pt x="631491" y="33066"/>
                  <a:pt x="641268" y="47501"/>
                  <a:pt x="653143" y="59376"/>
                </a:cubicBezTo>
                <a:lnTo>
                  <a:pt x="676894" y="130628"/>
                </a:lnTo>
                <a:lnTo>
                  <a:pt x="688769" y="166254"/>
                </a:lnTo>
                <a:cubicBezTo>
                  <a:pt x="684811" y="217714"/>
                  <a:pt x="676894" y="269022"/>
                  <a:pt x="676894" y="320634"/>
                </a:cubicBezTo>
                <a:cubicBezTo>
                  <a:pt x="676894" y="336955"/>
                  <a:pt x="684285" y="352442"/>
                  <a:pt x="688769" y="368135"/>
                </a:cubicBezTo>
                <a:cubicBezTo>
                  <a:pt x="704446" y="423004"/>
                  <a:pt x="705615" y="411217"/>
                  <a:pt x="748146" y="475013"/>
                </a:cubicBezTo>
                <a:cubicBezTo>
                  <a:pt x="778109" y="519957"/>
                  <a:pt x="761802" y="500545"/>
                  <a:pt x="795647" y="534389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2EF26A-229F-8B2F-69CB-39C68A90E7F1}"/>
              </a:ext>
            </a:extLst>
          </p:cNvPr>
          <p:cNvCxnSpPr>
            <a:cxnSpLocks/>
          </p:cNvCxnSpPr>
          <p:nvPr/>
        </p:nvCxnSpPr>
        <p:spPr>
          <a:xfrm>
            <a:off x="1706754" y="5945644"/>
            <a:ext cx="1886366" cy="15389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30731783-F268-8FDA-77C9-9E93720616EA}"/>
              </a:ext>
            </a:extLst>
          </p:cNvPr>
          <p:cNvSpPr/>
          <p:nvPr/>
        </p:nvSpPr>
        <p:spPr>
          <a:xfrm rot="4783168">
            <a:off x="4483529" y="5348554"/>
            <a:ext cx="795647" cy="534389"/>
          </a:xfrm>
          <a:custGeom>
            <a:avLst/>
            <a:gdLst>
              <a:gd name="connsiteX0" fmla="*/ 0 w 795647"/>
              <a:gd name="connsiteY0" fmla="*/ 71252 h 534389"/>
              <a:gd name="connsiteX1" fmla="*/ 106878 w 795647"/>
              <a:gd name="connsiteY1" fmla="*/ 23750 h 534389"/>
              <a:gd name="connsiteX2" fmla="*/ 249382 w 795647"/>
              <a:gd name="connsiteY2" fmla="*/ 0 h 534389"/>
              <a:gd name="connsiteX3" fmla="*/ 581891 w 795647"/>
              <a:gd name="connsiteY3" fmla="*/ 11875 h 534389"/>
              <a:gd name="connsiteX4" fmla="*/ 617517 w 795647"/>
              <a:gd name="connsiteY4" fmla="*/ 23750 h 534389"/>
              <a:gd name="connsiteX5" fmla="*/ 653143 w 795647"/>
              <a:gd name="connsiteY5" fmla="*/ 59376 h 534389"/>
              <a:gd name="connsiteX6" fmla="*/ 676894 w 795647"/>
              <a:gd name="connsiteY6" fmla="*/ 130628 h 534389"/>
              <a:gd name="connsiteX7" fmla="*/ 688769 w 795647"/>
              <a:gd name="connsiteY7" fmla="*/ 166254 h 534389"/>
              <a:gd name="connsiteX8" fmla="*/ 676894 w 795647"/>
              <a:gd name="connsiteY8" fmla="*/ 320634 h 534389"/>
              <a:gd name="connsiteX9" fmla="*/ 688769 w 795647"/>
              <a:gd name="connsiteY9" fmla="*/ 368135 h 534389"/>
              <a:gd name="connsiteX10" fmla="*/ 748146 w 795647"/>
              <a:gd name="connsiteY10" fmla="*/ 475013 h 534389"/>
              <a:gd name="connsiteX11" fmla="*/ 795647 w 795647"/>
              <a:gd name="connsiteY11" fmla="*/ 534389 h 53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647" h="534389">
                <a:moveTo>
                  <a:pt x="0" y="71252"/>
                </a:moveTo>
                <a:cubicBezTo>
                  <a:pt x="35626" y="55418"/>
                  <a:pt x="70490" y="37745"/>
                  <a:pt x="106878" y="23750"/>
                </a:cubicBezTo>
                <a:cubicBezTo>
                  <a:pt x="144655" y="9220"/>
                  <a:pt x="217741" y="3955"/>
                  <a:pt x="249382" y="0"/>
                </a:cubicBezTo>
                <a:cubicBezTo>
                  <a:pt x="360218" y="3958"/>
                  <a:pt x="471214" y="4735"/>
                  <a:pt x="581891" y="11875"/>
                </a:cubicBezTo>
                <a:cubicBezTo>
                  <a:pt x="594383" y="12681"/>
                  <a:pt x="607102" y="16806"/>
                  <a:pt x="617517" y="23750"/>
                </a:cubicBezTo>
                <a:cubicBezTo>
                  <a:pt x="631491" y="33066"/>
                  <a:pt x="641268" y="47501"/>
                  <a:pt x="653143" y="59376"/>
                </a:cubicBezTo>
                <a:lnTo>
                  <a:pt x="676894" y="130628"/>
                </a:lnTo>
                <a:lnTo>
                  <a:pt x="688769" y="166254"/>
                </a:lnTo>
                <a:cubicBezTo>
                  <a:pt x="684811" y="217714"/>
                  <a:pt x="676894" y="269022"/>
                  <a:pt x="676894" y="320634"/>
                </a:cubicBezTo>
                <a:cubicBezTo>
                  <a:pt x="676894" y="336955"/>
                  <a:pt x="684285" y="352442"/>
                  <a:pt x="688769" y="368135"/>
                </a:cubicBezTo>
                <a:cubicBezTo>
                  <a:pt x="704446" y="423004"/>
                  <a:pt x="705615" y="411217"/>
                  <a:pt x="748146" y="475013"/>
                </a:cubicBezTo>
                <a:cubicBezTo>
                  <a:pt x="778109" y="519957"/>
                  <a:pt x="761802" y="500545"/>
                  <a:pt x="795647" y="534389"/>
                </a:cubicBezTo>
              </a:path>
            </a:pathLst>
          </a:cu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291929-744B-27F5-2C6B-AF69FFF7B1A3}"/>
                  </a:ext>
                </a:extLst>
              </p:cNvPr>
              <p:cNvSpPr txBox="1"/>
              <p:nvPr/>
            </p:nvSpPr>
            <p:spPr>
              <a:xfrm>
                <a:off x="945796" y="5546112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291929-744B-27F5-2C6B-AF69FFF7B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96" y="5546112"/>
                <a:ext cx="46679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506752-F328-AD86-C06E-97F176266F40}"/>
                  </a:ext>
                </a:extLst>
              </p:cNvPr>
              <p:cNvSpPr txBox="1"/>
              <p:nvPr/>
            </p:nvSpPr>
            <p:spPr>
              <a:xfrm>
                <a:off x="3915196" y="586940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506752-F328-AD86-C06E-97F176266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196" y="5869403"/>
                <a:ext cx="474810" cy="584775"/>
              </a:xfrm>
              <a:prstGeom prst="rect">
                <a:avLst/>
              </a:prstGeom>
              <a:blipFill>
                <a:blip r:embed="rId10"/>
                <a:stretch>
                  <a:fillRect l="-2632" r="-263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4195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65C89-70C6-2C05-F1AC-6CD85232F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318C-21AF-33CE-17E7-BB48C0724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Q: What about negative edge weights?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7D5023-DD11-7360-D342-5D753B48BE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5E43D9B5-5135-1CF8-7460-E8B9153D0595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070925-5D6C-F0EB-BB2A-166FCD641207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846285-5ACA-9F72-4351-2F0BB8917398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4B8DBF-49DD-97E6-3374-AD1DCD57F8B4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F2EE93-F59B-F389-821C-FDCF4B71DE11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4AC721-4590-1730-DEE5-D0DFB40758EA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A16E82-7107-4729-FBB6-5D7603C6DFE6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C89F16-4D2D-1ED2-1E06-AA52D6686D66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2B7D65B-5790-31AB-0EC2-12134F7E142A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A47BAC-BE11-F216-B113-2263BEDF9EB2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694B04-49D5-21FE-8A46-124966956810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20351EB-0823-F728-5C87-83EC9C08353F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9096E1B-1C31-2CB5-A48F-E65E2CAE932E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A0D1C4-C34E-C5B3-E785-7221F7974F7A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87E6863-FD88-9330-45C5-6434976F755B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910A3F0-3601-0831-B8CE-F0D64E025C69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EAB8566-747B-13E3-8022-2CC51B368492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99E08F9-29AE-C57D-E50D-C7B7AC424977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61DE297-42AC-5494-045C-8886183882D5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606997D-0EFF-2C54-98FE-09DFD5A1896A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01981E3-A973-2C47-90EF-FEE42AD62644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2EB43E9-3EDD-8E34-52ED-21D7D136F148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82A13E6-9FB0-6ADD-52E9-F8192C3A7AFB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74CEB43-9027-2940-3A34-25CBA277EE8C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E93022F-C87C-AE54-4729-66FBDFFC8111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9FF65A8-F3A6-FA0E-8B46-065974D3037E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E58031-7A2B-3140-8297-B195562309E0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D2DEEB8-E27B-E77B-9539-D7482BCB34A1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FB7FFC3-A155-D6BD-3C9D-E0213A553B6D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87BB41F-CD28-478E-8EA8-02F65AF5AD8E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D2CA51E-DBFA-4B52-FB5F-5E4BA57B560A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171F4DB-4221-F3BC-0F50-F70046B25E70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40DA428-9CB0-94D5-2A80-C8F3B72E2113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7134AF1-1045-EDC3-FD23-2B53A8444062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68BEDF5-E8B7-E5DF-0D0C-4D225360040D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D09ACE1-3FFA-4172-867F-F4068AB96525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D09ACE1-3FFA-4172-867F-F4068AB96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B670D9-222A-2D66-A47E-E86A67A43DE0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B670D9-222A-2D66-A47E-E86A67A43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7D8C05-BBCF-E472-E302-EA58F91E2288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7D8C05-BBCF-E472-E302-EA58F91E2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81470A-60C0-294D-0866-609C2BB5D882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81470A-60C0-294D-0866-609C2BB5D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D2B89BA-5B4D-3F45-114D-57C539BF6687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D2B89BA-5B4D-3F45-114D-57C539BF6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672ECE6-B5C0-EBD2-D4A4-D23D47C6DA74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672ECE6-B5C0-EBD2-D4A4-D23D47C6D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9D2C07D-86F1-E6AF-DC88-729B0A2C142E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9D2C07D-86F1-E6AF-DC88-729B0A2C1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BB26F3-7E6A-2673-AA29-65FF8857C0D7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BB26F3-7E6A-2673-AA29-65FF8857C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2F9ECDC-5080-1256-BDBF-333EA3A2580E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2F9ECDC-5080-1256-BDBF-333EA3A25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42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8FEB0-11BE-7FA4-95B1-1D45EDC1C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C61CC-B51C-C05B-77F0-55FEE0B6A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Claim: The Finish First Algorithm is Optimal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3C7B25-DDC2-F0C4-8558-3F8854251FD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E132843-5C72-49DB-976B-3F7310226E57}"/>
                  </a:ext>
                </a:extLst>
              </p:cNvPr>
              <p:cNvSpPr txBox="1"/>
              <p:nvPr/>
            </p:nvSpPr>
            <p:spPr>
              <a:xfrm>
                <a:off x="618248" y="1610818"/>
                <a:ext cx="10805696" cy="4077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 Ideas: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We want to show that for every index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≤ℓ ≤ 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0" dirty="0"/>
                  <a:t>.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That is, we want to show that our algorithm is always doing better than the optimal solution! “Stay Ahead”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If this is true, then it must be the case tha</a:t>
                </a:r>
                <a:r>
                  <a:rPr lang="en-US" sz="3200" dirty="0"/>
                  <a:t>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3200" b="0" dirty="0"/>
                  <a:t>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E132843-5C72-49DB-976B-3F7310226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8" y="1610818"/>
                <a:ext cx="10805696" cy="4077398"/>
              </a:xfrm>
              <a:prstGeom prst="rect">
                <a:avLst/>
              </a:prstGeom>
              <a:blipFill>
                <a:blip r:embed="rId3"/>
                <a:stretch>
                  <a:fillRect l="-1408" t="-1863" r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0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B4B91-EB24-3CF0-952E-7E856C090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8063-B158-A782-3087-87F1D547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Claim: The Finish First Algorithm is Optimal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7E6F64-8F72-ADFC-D57F-E9D05A8D813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26D05B9-913F-8BEC-399C-6159D72F27C1}"/>
                  </a:ext>
                </a:extLst>
              </p:cNvPr>
              <p:cNvSpPr txBox="1"/>
              <p:nvPr/>
            </p:nvSpPr>
            <p:spPr>
              <a:xfrm>
                <a:off x="618248" y="1610818"/>
                <a:ext cx="10805696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 Ideas: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We want to show that for every index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≤ℓ ≤ 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0" dirty="0"/>
                  <a:t>.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That is, we want to show that our algorithm is always doing better than the optimal solution! “Stay Ahead”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If this is true, then it must be the case tha</a:t>
                </a:r>
                <a:r>
                  <a:rPr lang="en-US" sz="3200" dirty="0"/>
                  <a:t>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3200" b="0" dirty="0"/>
                  <a:t>.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If not, then our algorithm would have added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b="0" dirty="0"/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b="0" dirty="0"/>
                  <a:t>.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26D05B9-913F-8BEC-399C-6159D72F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8" y="1610818"/>
                <a:ext cx="10805696" cy="5016758"/>
              </a:xfrm>
              <a:prstGeom prst="rect">
                <a:avLst/>
              </a:prstGeom>
              <a:blipFill>
                <a:blip r:embed="rId3"/>
                <a:stretch>
                  <a:fillRect l="-1408" t="-1515" r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38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4A24A-21E1-9721-451A-CFF3C384A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253E-1862-0EF2-122C-78B22607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Claim: The Finish First Algorithm is Optimal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44D819-8BC0-C18B-8387-7D24665370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10150A2-A6D5-B79F-BFED-936675B9EE4C}"/>
                  </a:ext>
                </a:extLst>
              </p:cNvPr>
              <p:cNvSpPr txBox="1"/>
              <p:nvPr/>
            </p:nvSpPr>
            <p:spPr>
              <a:xfrm>
                <a:off x="618248" y="1610818"/>
                <a:ext cx="10805696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 Ideas: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We want to show that for every index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≤ℓ ≤ 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0" dirty="0"/>
                  <a:t>.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That is, we want to show that our algorithm is always doing better than the optimal solution! “Stay Ahead”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If this is true, then it must be the case tha</a:t>
                </a:r>
                <a:r>
                  <a:rPr lang="en-US" sz="3200" dirty="0"/>
                  <a:t>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3200" b="0" dirty="0"/>
                  <a:t>.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If not, then our algorithm would have added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b="0" dirty="0"/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b="0" dirty="0"/>
                  <a:t>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10150A2-A6D5-B79F-BFED-936675B9E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8" y="1610818"/>
                <a:ext cx="10805696" cy="5509200"/>
              </a:xfrm>
              <a:prstGeom prst="rect">
                <a:avLst/>
              </a:prstGeom>
              <a:blipFill>
                <a:blip r:embed="rId3"/>
                <a:stretch>
                  <a:fillRect l="-1408" t="-1379" r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807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6464a8a-f8ed-40b1-99e2-5f6b50a20250}" enabled="0" method="" siteId="{96464a8a-f8ed-40b1-99e2-5f6b50a2025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3651</Words>
  <Application>Microsoft Macintosh PowerPoint</Application>
  <PresentationFormat>Widescreen</PresentationFormat>
  <Paragraphs>1025</Paragraphs>
  <Slides>66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ACADEMY ENGRAVED LET PLAIN:1.0</vt:lpstr>
      <vt:lpstr>Aptos</vt:lpstr>
      <vt:lpstr>Aptos Display</vt:lpstr>
      <vt:lpstr>Arial</vt:lpstr>
      <vt:lpstr>Cambria Math</vt:lpstr>
      <vt:lpstr>Courier New</vt:lpstr>
      <vt:lpstr>Office Theme</vt:lpstr>
      <vt:lpstr>CSE 331:  Algorithms &amp; Complexity</vt:lpstr>
      <vt:lpstr>Schedule</vt:lpstr>
      <vt:lpstr>Course Updates</vt:lpstr>
      <vt:lpstr>Interval Scheduling</vt:lpstr>
      <vt:lpstr>Finish First Algorithm</vt:lpstr>
      <vt:lpstr>Claim: The Finish First Algorithm is Optimal</vt:lpstr>
      <vt:lpstr>Claim: The Finish First Algorithm is Optimal</vt:lpstr>
      <vt:lpstr>Claim: The Finish First Algorithm is Optimal</vt:lpstr>
      <vt:lpstr>Claim: The Finish First Algorithm is Optimal</vt:lpstr>
      <vt:lpstr>Claim: The Finish First Algorithm is Optimal</vt:lpstr>
      <vt:lpstr>Claim: The Finish First Algorithm is Optimal</vt:lpstr>
      <vt:lpstr>Claim: The Finish First Algorithm is Optimal</vt:lpstr>
      <vt:lpstr>Finish First Algorithm</vt:lpstr>
      <vt:lpstr>Claim: The Finish First Algorithm is Optimal</vt:lpstr>
      <vt:lpstr>Finish First Algorithm</vt:lpstr>
      <vt:lpstr>Runtime</vt:lpstr>
      <vt:lpstr>Runtime</vt:lpstr>
      <vt:lpstr>Runtime</vt:lpstr>
      <vt:lpstr>Runtime</vt:lpstr>
      <vt:lpstr>Runtime O(nlog(n)) </vt:lpstr>
      <vt:lpstr>Shortest Path</vt:lpstr>
      <vt:lpstr>Single Pair Shortest Path</vt:lpstr>
      <vt:lpstr>Single Pair Shortest Path</vt:lpstr>
      <vt:lpstr>Single Pair Shortest Path</vt:lpstr>
      <vt:lpstr>Questions</vt:lpstr>
      <vt:lpstr>Questions</vt:lpstr>
      <vt:lpstr>Questions</vt:lpstr>
      <vt:lpstr>Questions</vt:lpstr>
      <vt:lpstr>Dijkstra’s Greedy Algorithm</vt:lpstr>
      <vt:lpstr>Dijkstra’s Algorithm Idea</vt:lpstr>
      <vt:lpstr>Dijkstra’s Algorithm Idea</vt:lpstr>
      <vt:lpstr>Dijkstra’s Algorithm Idea</vt:lpstr>
      <vt:lpstr>Dijkstra’s Algorithm Idea</vt:lpstr>
      <vt:lpstr>Dijkstra’s Algorithm Idea</vt:lpstr>
      <vt:lpstr>Dijkstra’s Algorithm Idea</vt:lpstr>
      <vt:lpstr>Dijkstra’s Algorithm Idea</vt:lpstr>
      <vt:lpstr>Dijkstra’s Algorithm Idea</vt:lpstr>
      <vt:lpstr>Dijkstra’s Algorithm Idea</vt:lpstr>
      <vt:lpstr>Dijkstra’s Algorithm Idea</vt:lpstr>
      <vt:lpstr>Dijkstra’s Algorithm Idea</vt:lpstr>
      <vt:lpstr>Dijkstra’s Algorithm Idea</vt:lpstr>
      <vt:lpstr>Dijkstra’s Algorithm Idea</vt:lpstr>
      <vt:lpstr>Dijkstra’s Algorithm</vt:lpstr>
      <vt:lpstr>Dijkstra’s Algorithm Idea</vt:lpstr>
      <vt:lpstr>Dijkstra’s Algorithm Idea</vt:lpstr>
      <vt:lpstr>Dijkstra’s Algorithm Idea</vt:lpstr>
      <vt:lpstr>Dijkstra’s Algorithm Idea</vt:lpstr>
      <vt:lpstr>Dijkstra’s Algorithm Idea</vt:lpstr>
      <vt:lpstr>Dijkstra’s Algorithm Idea</vt:lpstr>
      <vt:lpstr>Dijkstra’s Algorithm Idea</vt:lpstr>
      <vt:lpstr>Dijkstra’s Algorithm Idea</vt:lpstr>
      <vt:lpstr>Dijkstra’s Algorithm Idea</vt:lpstr>
      <vt:lpstr>Paths?</vt:lpstr>
      <vt:lpstr>Paths?</vt:lpstr>
      <vt:lpstr>Paths?</vt:lpstr>
      <vt:lpstr>Paths?</vt:lpstr>
      <vt:lpstr>Paths?</vt:lpstr>
      <vt:lpstr>Paths</vt:lpstr>
      <vt:lpstr>Correctness</vt:lpstr>
      <vt:lpstr>Proof Idea</vt:lpstr>
      <vt:lpstr>Proof Idea</vt:lpstr>
      <vt:lpstr>Proof Idea</vt:lpstr>
      <vt:lpstr>Proof Idea</vt:lpstr>
      <vt:lpstr>Proof Idea</vt:lpstr>
      <vt:lpstr>Proof Idea</vt:lpstr>
      <vt:lpstr>Q: What about negative edge weights?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Carlson</dc:creator>
  <cp:lastModifiedBy>Charlie Carlson</cp:lastModifiedBy>
  <cp:revision>1</cp:revision>
  <dcterms:created xsi:type="dcterms:W3CDTF">2025-10-10T15:18:50Z</dcterms:created>
  <dcterms:modified xsi:type="dcterms:W3CDTF">2025-10-10T20:08:00Z</dcterms:modified>
</cp:coreProperties>
</file>