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571" r:id="rId2"/>
    <p:sldId id="323" r:id="rId3"/>
    <p:sldId id="329" r:id="rId4"/>
    <p:sldId id="572" r:id="rId5"/>
    <p:sldId id="573" r:id="rId6"/>
    <p:sldId id="819" r:id="rId7"/>
    <p:sldId id="818" r:id="rId8"/>
    <p:sldId id="837" r:id="rId9"/>
    <p:sldId id="838" r:id="rId10"/>
    <p:sldId id="839" r:id="rId11"/>
    <p:sldId id="840" r:id="rId12"/>
    <p:sldId id="841" r:id="rId13"/>
    <p:sldId id="842" r:id="rId14"/>
    <p:sldId id="844" r:id="rId15"/>
    <p:sldId id="845" r:id="rId16"/>
    <p:sldId id="846" r:id="rId17"/>
    <p:sldId id="847" r:id="rId18"/>
    <p:sldId id="848" r:id="rId19"/>
    <p:sldId id="849" r:id="rId20"/>
    <p:sldId id="850" r:id="rId21"/>
    <p:sldId id="854" r:id="rId22"/>
    <p:sldId id="855" r:id="rId23"/>
    <p:sldId id="856" r:id="rId24"/>
    <p:sldId id="859" r:id="rId25"/>
    <p:sldId id="852" r:id="rId26"/>
    <p:sldId id="851" r:id="rId27"/>
    <p:sldId id="857" r:id="rId28"/>
    <p:sldId id="858" r:id="rId29"/>
    <p:sldId id="861" r:id="rId30"/>
    <p:sldId id="862" r:id="rId31"/>
    <p:sldId id="863" r:id="rId32"/>
    <p:sldId id="864" r:id="rId33"/>
    <p:sldId id="865" r:id="rId34"/>
    <p:sldId id="867" r:id="rId35"/>
    <p:sldId id="868" r:id="rId36"/>
    <p:sldId id="869" r:id="rId37"/>
    <p:sldId id="866" r:id="rId38"/>
    <p:sldId id="870" r:id="rId39"/>
    <p:sldId id="871" r:id="rId40"/>
    <p:sldId id="873" r:id="rId41"/>
    <p:sldId id="872" r:id="rId42"/>
    <p:sldId id="874" r:id="rId43"/>
    <p:sldId id="875" r:id="rId44"/>
    <p:sldId id="87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6F564-8BA8-8D4D-B70B-8249B27A8ECD}" v="184" dt="2025-10-15T19:18:01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590B5-239B-AB48-A5D6-87FF58EE33EB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717B7-A359-AD4F-AC7B-11988EF7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85D85-2206-4870-44E4-CF8FDE43D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543DF-905F-E37E-11B3-75722964D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8ACA3-8AC3-05EB-727E-A0EC96230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87DA9-73DD-A47A-3586-FD4EDC2BB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6041-DE19-3179-DBC0-AFB6C61F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3461B-8EC3-9759-CBF8-A122F7FC6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F02E-0782-E36A-EA67-CD2A9D67E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D007F-84BF-1F4A-02E6-75E8FC9E9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3E55-5873-F236-3770-6B018F94C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54F2A-8A27-91E7-279E-037A83B5E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8DAE7-BB80-89D9-037C-780827882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A98AA-585F-046C-780B-AB07E2BE1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7A49D-33B9-192E-1648-F0234FB5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99999-C2AF-1263-A735-78FB83B75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02D70-1D12-359B-9CE0-344DD4445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3C4B7-E852-E44D-0B8B-47B059D8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6AD4-48A0-67DE-79FB-56D18599F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48A20-0E07-1A22-62A6-7398FB05F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4C1CE-5A4F-1379-6977-A208DC9B9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7CF01-9DB6-B93E-F548-C0C58E772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17F3-1FCF-4C84-0705-AA8874A8F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696A3-C962-70CB-3CEF-49016993C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EC4493-16ED-5098-D7E5-842116E80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5B550-01FC-73F5-C177-184354398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1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31DD5-369E-0148-6B32-816EA5DF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01AB9-CB76-89DC-5FED-043125B34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FE589-0C32-B7DA-015A-DD9B40744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1A5D-CC21-FBD6-B42B-F03714169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34B0-2F7F-274E-540F-F085DF8CA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DFF74-5FF4-7C48-28D2-3FC90ED0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9F1E8-16F2-825D-2563-90183F5A4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4AC9-6AFA-5CC5-3E1D-EC7A5E137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3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F5BE-86C5-C5A9-AFC8-4F70FEA8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E661D-A236-5D5D-7D8A-4A70E6BB7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BC78E-46D3-24AF-6B5D-5E955A746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B3523-F5FA-C04B-5C1C-8FEDCB573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7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F707-1BB7-0911-585E-8F918753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C5FFB-2BC7-3FD5-F92C-06922CC3A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FFA92-7004-3733-FF89-9404B62CF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487C-70CC-7756-47B8-12F55727D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C6C40-71E1-33A1-AEA9-D6D119A4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39FC6-65E5-EA1A-E612-92C971E2E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6EE5C-1FCC-1D39-C9AB-6560B6175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C59E7-B507-36FB-4E80-AE7B63F7B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AD5B-BE5E-3EC0-4FDA-980AAAA50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42004-6555-C762-92A2-71B355D2B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E19F8-2A79-D9BF-3F07-763AAC128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ABEA4-AB26-311E-7A3E-7EC406AB5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0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CAF6D-A0DD-856C-39FC-56E844A1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FAC60-8432-C948-49B4-60217CC0C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9B0D0-6444-1E1C-8469-E001C45E6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98CA2-5DD2-123E-0B2C-117E9D4F2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7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BCDA-0D0A-1DCD-34F5-F6C3BE83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B575A-0135-2B97-C5B9-085A3A2E5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98CE9-5C31-B9DE-C8B0-17C076254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16D-B32E-7459-2A75-87C2BA684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C33F-C1A2-D6E8-64B2-B6727BA0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947A3-C883-7E29-0892-86AD00AD6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43F3C-3A95-4220-6D99-0B57C8D55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A2ECF-6019-0CDE-8655-B4C63F406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28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D12AB-6DC1-08C7-5F51-0848A0A9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AB0E1-7A43-E5B8-AB56-EA96579A1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3F20D-FC47-287D-FDE9-613603184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9D076-BB9D-6DF9-BA46-D3B303D55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3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EB7B-01AF-A600-450E-3FBC1570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504BE-875E-F3D7-5901-EE4A1BD7E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438A5-083C-4A00-61F8-68F7A1D7E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61D1A-EFDE-A657-6631-F112E6F14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5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A6F1-07CB-CE31-41D5-930E624F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18B5A-4149-0780-1EB8-E36C65917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89CEA3-B809-9F1D-C499-80F1AB315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90FE-FC73-AE96-4DBF-58DBF20F5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6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7E1DB-2FCF-432B-3016-BF818744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C0E2C-93B3-213A-84AF-FCE62700E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3F1D8-6A74-4EAB-3918-1BBB1F678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61669-727A-6EE0-F901-DA029345D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8578B-C14F-7D4C-4BBD-6BFACC2CE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403CE-C3FA-5E76-5003-7ADBC2B80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ADD801-8276-8DC0-8AFC-4A35BF6DE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5DE47-7511-7365-7ECB-625F523B9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58935-ACA0-F46F-A61D-E76B1BCF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0A6AA-9041-4F00-9C0F-19DFA9C99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EAC41-3D54-2A64-C785-7F0D497E5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6030B-4111-3D11-3134-F308BD950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4038-5A24-138D-1B71-4B3AC5B54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FD4BB-B966-6C0A-8C1D-DEFBF4D77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3A42F-D50F-031C-3736-86EABF9C9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D6D3E-9AB8-52AF-FB77-C58CE522A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67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276B-B7FB-830D-DCF1-94742AF8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01EFC-8AE7-5ED5-C82A-75062378D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66430-2D3F-2693-E424-410707B53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B909B-9BBA-730E-8788-E06C7A1DF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8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26B6-A2E0-B2CF-FE25-5B3E5F99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0BA69-5610-8CC1-B057-5FAE8911E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3E4DA-55C9-BFFB-0A03-02AFB8200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74E06-1653-5CB4-951D-B6388115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6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64B07-6832-D441-0C1D-D00C420C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48F40-EA41-1E81-025B-61B0EBF16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0B8548-7DA3-591B-3F67-7E50B587E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0C3DB-046B-63DC-51F7-CC144C43D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2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5479-0F7F-5EB3-0753-31AAED6A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5B722-0EDB-F825-6300-BAB526AB71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E0B81-C345-03B6-85CE-43058A7E9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EBE1-4BE0-FD1D-9281-67C0B627C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1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C39A-EBED-8C52-A4C5-C3A30E72F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4A63E-DC7C-B190-B49F-CFCF76BD3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46035-F380-D20B-312F-D36A8EF3D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F15AF-5483-D064-7745-6686F8BE8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29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D0F13-523A-ABAA-6EA9-18B829A7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6E408-0579-3B46-763E-255EF4557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DC13E-D9F4-7AE7-AB15-00152648E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C750-4CC9-011E-9502-D5719A620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3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1940C-D4BF-56B3-27E6-D441297FA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7FDC90-C022-EFE0-88C5-A4E5F317F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8651A-16FC-5DD9-B32B-2EE3B6F3D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E9317-6403-E776-E2D9-374D27D19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4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5B6B-021F-E527-4755-17701F177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2BA445-1501-26EA-F984-E797870B2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EB5DB-98D4-1135-6BA0-4E665D3E3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01CD-3B6A-D03A-4819-496C06057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22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A6C2-D397-7C8C-0584-076C647FD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CC12B-1033-D116-CC84-98EC4C6CF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11191-610B-EF78-48BE-228759779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62CFF-9C3A-E670-9BF6-6D1DE42F6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EC978-A8F4-C346-6992-55069803B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E8885-941F-E6E3-6BA3-C447D3A47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DF5F2-8E85-8BAC-CB3C-7385B660B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90213-3C2E-D161-782E-BD3229416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9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9C8D3-1013-6051-A685-EC608A39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D4346-CB5D-B50D-0A44-CBAA03FEA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A918B-F9E1-98F8-9ECA-09965FCB9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3E88F-7E2A-CF9D-C092-DA85B3309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2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5005-3B7E-5DB0-96EB-BD60FB172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134DE-8260-50CE-9DFD-B0F3E0CF5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382A7-0762-1720-1F06-9C7198CD8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56CAE-7469-EBB7-F908-90A56AADE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4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912C4-CD9E-36B0-1056-0DB3EC24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6CB65-9E9B-09E9-6404-202F10A73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DA3FC-5E6E-3B45-AE83-83818296D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15397-0ACB-7D61-A766-C00EA72F9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07909-72B4-5F8F-5815-F79FDDEC7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E70A2-4C5C-7304-A85D-0F4B49C97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3C411-5B8F-928A-8687-D906A83D0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48B11-1EC8-BB2A-F239-2EC413020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F3C58-81CD-1DA5-1ADC-B6164AAB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95D40-C7A2-FF7E-8FBB-24B9B9526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8B336-7F2A-5D6F-9E07-054F598FB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7CA08-BD6A-508F-5952-29516D5A5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80568-150D-7950-627B-0472B219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AA74A-E542-8455-6EEE-63C1162ED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D7EF4-0BF9-2814-66F2-E19FC0E62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9625-F1E6-CA98-6652-0F99CD2A8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7B9D-BD17-A6FB-6EFF-FA8B3183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7D3862-B366-74FE-5741-E04BAC682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C2C0A-93BE-05D8-AE5A-AF6C0ED6A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797C6-6F74-FE6F-C9CF-B360834FE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AD50A-131C-CE1B-83E1-D91AE901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A55A2-1A09-EA98-DB4C-324DE8EE7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72CFE-9390-6B18-3762-532A1B281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05EE-68D1-8635-BD57-86D26FB7BE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0A8B-1430-F6FB-A8E0-742961FF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DA7AB-A7C1-4470-6683-7D4FCCF28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99CB5-76A5-D7A3-F129-C4102C7E3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4E33F-508A-58A8-C920-7BDB97E0B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868F-E22C-62AE-936F-7D7DA22B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C1D2C-44CD-A2AB-5211-CA857DD48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4791-4C61-DB89-6816-C2B420E9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00AF-3BD0-929D-E817-86B28A4E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B4E0-FF77-1DDE-8426-55C2DECC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1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5242-6819-C52F-3838-7F58A610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6AA7F-1F6C-55BE-DFB3-4EABDDF14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5A4BD-2425-8586-80A8-492B867F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5DEB4-2D96-37F5-18DC-088C9B05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B0ED9-9D62-7A7B-A4F9-33BE546E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BEA0A-DEC6-A046-7018-B7D7BBDB0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030B6-C433-6992-2F52-42A886A0D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7508-CFC6-7B97-5E2B-AE29AEF6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595D-9090-294B-2F7A-9DB42183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0E38-5201-0648-A9D0-0272ADE1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78A5-1F55-EFBF-1501-BD46D33F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AB27-CBFE-B289-A227-DDFB080D8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0F08-1C05-5F67-984B-C979B07B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1F9A9-7641-0F7E-B0C0-145E815A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6D5E6-40C6-404F-298E-7EFD09F3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4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834F-B384-241B-AF5E-9C7EAF5B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CF011-72EC-F35A-AF20-10360D4F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4B65-8F9D-19AE-A8AB-F3956456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2422-6861-D567-2A00-6E8ADF14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823FA-C06B-84D0-30B3-C76073FE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EA73-FAB5-4171-F67E-2F672DDC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FAF7-E010-709E-2381-CF7242023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3AA5-48B6-0E29-0DF3-25EAE5E55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F1AA-1F08-354C-1E79-5AE21D09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31867-9AC7-6211-AB08-2CF54D5B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676A-83A3-9A95-29C1-0B2C5B36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D2EE-502D-BEB0-6757-73BBB424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507-0A82-5DDA-C8B6-BD8811C4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C2960-0FF7-34B0-27E1-A7F6BA50F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55FBC-13FE-44AB-8F28-754767D5D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E9629-060B-6019-5534-201AC2CD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17102-E03A-5BFA-797C-A9357A82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5B2E4-DCB3-C1FA-BD8E-E5292920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222DC-CEC3-2D26-B380-29FCC891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5942-67A8-C00C-7AE7-186152BC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32444-C595-996D-E692-93C6E994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715F6-A227-DB61-E8C3-0FC92C23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49021-AFFA-3F55-7A35-CE260BC3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3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8D2E2-ADCB-5E7F-DEF5-2415F92D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07892-B54F-0C82-EF34-EFAB6A50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5D1ED-D0F0-451F-9257-34B0201D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C23E-684D-693E-35CB-95330226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7DAA-CDC3-6A28-EAE8-E40AF5A6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D8006-33DA-6373-9D7D-52B10EEE2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99A4B-28E8-3A5A-9FF1-E17001B9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F5AFD-55A9-BC31-0958-362CFE53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E508E-C4A6-CE81-61DE-957582AD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B924-C2E1-8891-849B-12FC47B3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5D948-7B7F-D332-DBFD-CEA144E72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0BE0-ABB6-2962-BB90-1EB6C9A57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AAF57-7C17-2FDF-7392-0A230F26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9E9D2-0BA6-B655-B9F1-FAB94730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9C84-35ED-621D-E055-1DA6BE48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C7DF9-6950-C7E3-EA4F-4C33B998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14100-7269-C722-AC70-19F9D07FF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88813-684E-B7D6-4B52-646D8A004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0BFE2-5FD4-5748-B8BC-4A857148CF0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8B76-9C20-CFA2-0647-4D253A428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B67EC-2B7B-4C07-FD08-4286ECB45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C6548-4DC7-0D49-90DC-C415003F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7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8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59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2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6.png"/><Relationship Id="rId5" Type="http://schemas.openxmlformats.org/officeDocument/2006/relationships/image" Target="../media/image60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9.png"/><Relationship Id="rId5" Type="http://schemas.openxmlformats.org/officeDocument/2006/relationships/image" Target="../media/image33.png"/><Relationship Id="rId10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18</a:t>
            </a:r>
          </a:p>
          <a:p>
            <a:r>
              <a:rPr lang="en-US" dirty="0"/>
              <a:t>Wednesday October 15,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1927225" y="3072849"/>
            <a:ext cx="8337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</a:t>
            </a:r>
            <a:r>
              <a:rPr lang="en-US" sz="6600"/>
              <a:t>Dijkstra’s Algorithm”</a:t>
            </a:r>
            <a:endParaRPr lang="en-US" sz="66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DADA-17B0-3312-DCB9-EDAD218F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29B4-F81B-F2CC-FAD4-0410D705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8A5637-A226-3EAF-41DA-29DDBC6418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A68B0F4-0CDF-DCD0-E518-D5E0C5F7AC51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1E28FA-51D9-92F1-E776-8B1F1081A56F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630335-A3E0-29FD-621D-BA3A8AD82E91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060D97-E007-F115-4966-EB009079EE3D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07DB0A-D787-2287-5A54-FF9A1F583C82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DF878C-3B47-F39A-01EB-E96BDDDE4376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ED61F8-88D6-68D9-282B-09610BB2FF5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797E83-FB1B-7F64-3ED0-208CBA04B121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7940B-D70B-7361-DF77-ADF8BC2F5517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AF3D2C-12EA-57FC-0BCE-478837AA3456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5CFAA3-68DF-FD88-A91E-C3DDB27AF639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F71C90-C8B7-6425-A966-A4D8316CC50C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497E3F-6FA8-4365-9B81-0596FF012E2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61B4DA-ABFC-0561-A677-26776D2FA5CD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7D7589-594B-5642-FAAD-52C68D69A555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A696B9-17D4-54A8-A077-C00B34B1EF06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7D00E2-10B8-907D-C196-3C87A6322DAF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0CE39F-8590-97C1-3A78-38E0D0A00D24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B4B5E8-1FC0-3473-48F5-137A51BAC0BF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6FAE39-20A9-767E-DA05-349E5262E103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B8DC18F-D44B-585D-518F-EDC0D863425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7A1D4C-64A2-9BE3-A5FE-F3FA666858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E3DA0-0713-EF7D-3AF8-474D0B515202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F59A3B-48C0-B2CC-9B1C-D6FA5837148D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EBE11C-3187-BC91-985E-F36ECF2F78E3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9828BB-5641-1125-2E21-15DD67DFE033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933EA5-88A0-9D3E-8E66-A2195D9EA299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F98563-F8FE-64CD-7960-DF688ADA76E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61FBD6-B49E-598F-4CFC-F5F754D1E7C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C8924A6-A3CA-1721-2B37-1C21FF657C1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A8A6E6-208B-02D9-7163-D67FA8E4AB76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E1AF40-C639-D950-2B84-5425AF61A287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A587B2-5EC4-9DF5-B56A-83885BB799F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8756257-C3F1-3426-E20C-201F211F8DAB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578DCF-AB18-6007-330A-2139DEBCB5E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1034470-C2E2-87D3-BD75-BE119B791732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485116F-0860-0795-4720-C4C05F704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4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82D1-BB6A-84EE-F624-AD103E1A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712E-572E-0620-7EA5-202B7C41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7A83B7-0BFB-2606-EDAA-B5BC8847610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099A41-2F10-7C69-7548-C70C0021DC7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5E32C3-0909-0B0B-D792-2CFF6969F8C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5152A4-17FC-9AED-0F05-311529805305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D32BDA-B0A5-D6EB-6C8C-F65FD5ECA56F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D086B4-750B-F8C2-A534-686514A7001D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FE1719-73CB-F431-5550-F659254D3B1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51BB1-C004-7BE5-7E37-2FC7F226875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C90AD8-4E25-F0B8-F358-923E2E4335FF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80CEE9-21DF-63AF-7869-3881D5DBA3A5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F7F277-7957-CA0B-5C38-3D4D846583E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255B35-1E09-541B-DB71-8CC29C7118FB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20C7569-430C-6D6C-4290-14001A6E27CA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3CFE46-27B7-29B3-B56F-10CB07B2790A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FB94B0-53EA-85E2-CDA7-0EE8FA619F62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AA0AC4-7688-22CF-51A5-5980512AAADC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16989A-7836-2359-D327-FD4E12B2572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C7B28D-B6AD-89D6-DFFB-7EC617FCAC0E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AA38B60-75A2-F9AE-3F3E-A5490F9D9C12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ABFAB8-F846-F389-660A-5C422FFBBBF3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0925369-1F27-E6BC-A46D-84B638D602BD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717F8F1-D9B2-70B9-1FF1-92C0B162C359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19E582-0885-2C90-0BD8-202CD53C14E8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09CCE4-5348-1C8D-A6FF-D84997B4643D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6BBFB1-B349-F453-8A64-9F58B78B8938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FA89D6-FE01-DD42-3628-9D1328E33EC3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F7792B-3745-45CD-C8DA-D4A3347B004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74404B-C8EE-86F2-B9F6-8B0B2B1A2C81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8F7A807-16BA-D3A1-E936-65E7F13D8BB3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D43AB-A9FB-94B2-5C27-0822ABD4367A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001353E-7B5F-D486-9982-E4F73BD62977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59E2408-41C5-1AD4-7412-61F7468A979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581B66-0D16-954A-3E2F-DCD735FC2C31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35A222-CCB2-6F55-4128-8ED3BECFEF3B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1E94954-B580-17FC-4953-1B5A09B52F3C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FDBF09-56E7-22D2-23F5-9A903149ED0B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4BC40BC-DB9E-4703-2F46-92E383563F5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5273DEB-8E57-03DC-C75B-95AF7D2585A3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15A2C7-C108-13AD-6B93-49B94204AB53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A762FF-4EB5-7B86-958C-032EBA3BA93F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49694-A008-7BC4-2414-690FC50FE0ED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2BF8C92-8C02-C35D-FFD6-86FCFD402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502DD4-919E-F167-AAB2-4F75BBA3787F}"/>
              </a:ext>
            </a:extLst>
          </p:cNvPr>
          <p:cNvSpPr/>
          <p:nvPr/>
        </p:nvSpPr>
        <p:spPr>
          <a:xfrm>
            <a:off x="1841157" y="4768663"/>
            <a:ext cx="4017156" cy="473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9F41FE-98A4-D7EB-E06B-26F3A6C38C9B}"/>
              </a:ext>
            </a:extLst>
          </p:cNvPr>
          <p:cNvGrpSpPr/>
          <p:nvPr/>
        </p:nvGrpSpPr>
        <p:grpSpPr>
          <a:xfrm>
            <a:off x="6190400" y="2773760"/>
            <a:ext cx="4927761" cy="1294274"/>
            <a:chOff x="5918628" y="993102"/>
            <a:chExt cx="4927761" cy="12942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53DBDC-110A-7E8A-1465-E3E5B62F9AE7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5891D3-9115-EC8D-ED43-205A080383F6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This is the distance from s to something on the “frontier”. 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F28D1A-F802-F09B-ACF4-110664FABA1A}"/>
              </a:ext>
            </a:extLst>
          </p:cNvPr>
          <p:cNvCxnSpPr/>
          <p:nvPr/>
        </p:nvCxnSpPr>
        <p:spPr>
          <a:xfrm flipH="1">
            <a:off x="5144635" y="3897950"/>
            <a:ext cx="773993" cy="7439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9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955B-85D3-D79A-5DDC-CB92E8BF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6386563-14BA-6625-60DF-6692EB85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281" y="2973584"/>
            <a:ext cx="7449915" cy="2780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13733-1A25-7DDC-01EA-90F46D8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DD3733-D088-ABC8-9A66-BA5D52BF61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EA2F50C-9F8F-5AD7-D18C-085D61D58880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51E78A-AA27-87C0-C13A-08DFCD7ED4F7}"/>
              </a:ext>
            </a:extLst>
          </p:cNvPr>
          <p:cNvSpPr/>
          <p:nvPr/>
        </p:nvSpPr>
        <p:spPr>
          <a:xfrm>
            <a:off x="3446637" y="5484545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1046B4-2F04-9B76-68E9-FF8A1BF5D2F6}"/>
              </a:ext>
            </a:extLst>
          </p:cNvPr>
          <p:cNvSpPr/>
          <p:nvPr/>
        </p:nvSpPr>
        <p:spPr>
          <a:xfrm>
            <a:off x="4009098" y="337770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D0D756-34CD-9E53-6FA3-840317094C49}"/>
              </a:ext>
            </a:extLst>
          </p:cNvPr>
          <p:cNvCxnSpPr>
            <a:cxnSpLocks/>
          </p:cNvCxnSpPr>
          <p:nvPr/>
        </p:nvCxnSpPr>
        <p:spPr>
          <a:xfrm flipV="1">
            <a:off x="2304607" y="3802566"/>
            <a:ext cx="1520261" cy="3359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332EFD-0056-2E62-97DA-B308DE2B2380}"/>
              </a:ext>
            </a:extLst>
          </p:cNvPr>
          <p:cNvCxnSpPr>
            <a:cxnSpLocks/>
          </p:cNvCxnSpPr>
          <p:nvPr/>
        </p:nvCxnSpPr>
        <p:spPr>
          <a:xfrm>
            <a:off x="1923803" y="5224726"/>
            <a:ext cx="1340711" cy="528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17BE7129-6E1C-2A9D-F268-937DCA02F25A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13E03-5AC0-5D21-8605-884FBCD6B75E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13E03-5AC0-5D21-8605-884FBCD6B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672E8C7-8C34-B1DA-AD08-724FE89F6E2A}"/>
              </a:ext>
            </a:extLst>
          </p:cNvPr>
          <p:cNvSpPr/>
          <p:nvPr/>
        </p:nvSpPr>
        <p:spPr>
          <a:xfrm rot="19359567">
            <a:off x="78634" y="3184688"/>
            <a:ext cx="2461885" cy="24436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2684F-4243-BFBD-8F86-5653D999AEE7}"/>
                  </a:ext>
                </a:extLst>
              </p:cNvPr>
              <p:cNvSpPr txBox="1"/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2684F-4243-BFBD-8F86-5653D999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blipFill>
                <a:blip r:embed="rId5"/>
                <a:stretch>
                  <a:fillRect l="-263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42D03-89CC-C04E-FBE3-E1FFA93D9747}"/>
                  </a:ext>
                </a:extLst>
              </p:cNvPr>
              <p:cNvSpPr txBox="1"/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42D03-89CC-C04E-FBE3-E1FFA93D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5D939982-50C3-82D8-F5EF-EE5C2ECD2BCD}"/>
              </a:ext>
            </a:extLst>
          </p:cNvPr>
          <p:cNvSpPr/>
          <p:nvPr/>
        </p:nvSpPr>
        <p:spPr>
          <a:xfrm>
            <a:off x="3783677" y="444182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A5A403-91C4-E8D9-3E44-C6778C856265}"/>
                  </a:ext>
                </a:extLst>
              </p:cNvPr>
              <p:cNvSpPr txBox="1"/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A5A403-91C4-E8D9-3E44-C6778C85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60B00A-09C5-4430-998A-20D2A56BB1D1}"/>
              </a:ext>
            </a:extLst>
          </p:cNvPr>
          <p:cNvCxnSpPr>
            <a:cxnSpLocks/>
          </p:cNvCxnSpPr>
          <p:nvPr/>
        </p:nvCxnSpPr>
        <p:spPr>
          <a:xfrm>
            <a:off x="2324337" y="4739268"/>
            <a:ext cx="1241734" cy="11184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4DF43B-3800-74BC-B686-03C907364F05}"/>
              </a:ext>
            </a:extLst>
          </p:cNvPr>
          <p:cNvCxnSpPr>
            <a:cxnSpLocks/>
          </p:cNvCxnSpPr>
          <p:nvPr/>
        </p:nvCxnSpPr>
        <p:spPr>
          <a:xfrm flipV="1">
            <a:off x="2019208" y="3608094"/>
            <a:ext cx="1894270" cy="2651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75036D-F75F-E24D-3377-D2239885FEDE}"/>
                  </a:ext>
                </a:extLst>
              </p:cNvPr>
              <p:cNvSpPr txBox="1"/>
              <p:nvPr/>
            </p:nvSpPr>
            <p:spPr>
              <a:xfrm>
                <a:off x="389580" y="2661345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75036D-F75F-E24D-3377-D2239885F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2661345"/>
                <a:ext cx="471603" cy="584775"/>
              </a:xfrm>
              <a:prstGeom prst="rect">
                <a:avLst/>
              </a:prstGeom>
              <a:blipFill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53DAC7B-4084-64A0-C3F4-D86166CF707E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Look at all neighbors of S. Determine which has the shortest path from s. Add that to S. Repeat. </a:t>
            </a:r>
          </a:p>
        </p:txBody>
      </p:sp>
    </p:spTree>
    <p:extLst>
      <p:ext uri="{BB962C8B-B14F-4D97-AF65-F5344CB8AC3E}">
        <p14:creationId xmlns:p14="http://schemas.microsoft.com/office/powerpoint/2010/main" val="57199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1957B-81D5-2E37-4CE5-72465405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B919-69DF-D20A-900C-C03D4066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CFA42-77A7-42D2-319B-B70B25ADCE6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AE29F65-6E42-FFBE-1106-DDF8F745DDA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E75E41-4D13-B03F-9B9D-6C8107553452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7DC421-2165-AC22-D9A3-B7817B6D6EBE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AA19A4-1BC8-3533-293A-9CFD262C749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8A8F6B-107A-53AF-83EE-64E7B05AAE5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9FC506-77B4-0681-F53D-1D1263FB817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79DF2-71E5-9A3D-4A45-E1C1028815E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47ADDB-F608-ED51-3FB9-5C9A487C31F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A68E6-60B4-9D0E-2ECE-F9EC1EA0FC8C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20E246-4807-F0B5-E6AA-19FB980C8721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C9C8DB-9781-D52E-758A-CFBC0E03479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1744DE-FDC4-1103-86EF-D5B11245B23D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72A162-5DCC-995B-9686-8348B127065E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528956-DD81-E7AB-7608-37DD0F9BE267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D55DF50-8BCB-08F7-4CC2-B7287A89847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871881-A018-620A-64B0-131790E25ADC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A551378-0959-21BE-883E-F90A9E434DE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F4EFD2-6C9F-E965-48F4-C254478F91E5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720E75-B11E-4170-B0B8-09DFEABD25E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F58B1A5-8C84-4A4D-9C3B-F85D9C0BD34D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51C2EE4-860E-E111-174B-FC76C61EBAE5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373802-B51E-53A7-033B-CBF0B424B89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D2B5A1-D87D-90F8-5E29-32AF6D6DBC6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68566A-B842-5208-D0D8-4EE6D7889F56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6205B0-66FC-D23C-33FB-8308CED1AE05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4B3FC9-63CC-FB9A-9E54-1D21EC6CCEA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2D726B-287B-F2F8-BC43-E040341C185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FA114A-F1D0-BFB6-BB2D-F9F122682398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CE59E4E-646B-FE1C-E6A1-6FADF634582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D752F64-5A5E-3B37-4C47-C6BB0DAC3658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13AF511-E499-2704-C8AD-749FE951ADB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7A0F69-62EA-9B4C-6330-4B22DF6F5BA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BB136D-F51E-19B5-E71D-A251F5F9259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3D9C3E5-3A53-0860-930A-7A60C440F01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BB8212B-AB2B-DBF7-985C-66CCB8BBEAEC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7EB1F1-8A1C-8858-3FDE-4BD1D2DA680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7EB1F1-8A1C-8858-3FDE-4BD1D2DA6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52220FE-BCF3-0E48-3BE0-B2041AF0A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4AA085-860C-4C3B-FCB3-26D0C474DC7C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8170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4AA085-860C-4C3B-FCB3-26D0C474D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817071" cy="830997"/>
              </a:xfrm>
              <a:prstGeom prst="rect">
                <a:avLst/>
              </a:prstGeom>
              <a:blipFill>
                <a:blip r:embed="rId5"/>
                <a:stretch>
                  <a:fillRect l="-2658" t="-6061" r="-16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D037F-CFF9-B00B-8791-C0C3D6524BB8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D037F-CFF9-B00B-8791-C0C3D6524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B49FBB-BFA9-E119-0B4A-04C10A760088}"/>
                  </a:ext>
                </a:extLst>
              </p:cNvPr>
              <p:cNvSpPr txBox="1"/>
              <p:nvPr/>
            </p:nvSpPr>
            <p:spPr>
              <a:xfrm>
                <a:off x="3940666" y="331597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2B49FBB-BFA9-E119-0B4A-04C10A760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66" y="331597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3EFDCB-BE58-E439-954F-8FC7A35288AE}"/>
                  </a:ext>
                </a:extLst>
              </p:cNvPr>
              <p:cNvSpPr txBox="1"/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3EFDCB-BE58-E439-954F-8FC7A352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02125-717E-AC1A-DEBB-879CFC8326E1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02125-717E-AC1A-DEBB-879CFC83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354EA-63A9-EABB-C0B1-872F65E56F92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354EA-63A9-EABB-C0B1-872F65E5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02CE64-3164-0806-8707-8642025B51B1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02CE64-3164-0806-8707-8642025B5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5BE08B-8255-A582-25FF-878F06B4B97B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5BE08B-8255-A582-25FF-878F06B4B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31BBFB-B3B8-7A7F-6A3E-AB43DECCDD9A}"/>
                  </a:ext>
                </a:extLst>
              </p:cNvPr>
              <p:cNvSpPr txBox="1"/>
              <p:nvPr/>
            </p:nvSpPr>
            <p:spPr>
              <a:xfrm>
                <a:off x="948698" y="4045550"/>
                <a:ext cx="654098" cy="111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C31BBFB-B3B8-7A7F-6A3E-AB43DECC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8" y="4045550"/>
                <a:ext cx="654098" cy="11125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41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71644-0603-70D6-2FA5-5458DEF39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8AE2-D576-3187-5782-41F67BBA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015117-FD4C-7BFA-8739-1EDD54D657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15C3B8F-DC65-A34F-2EB2-A74DC71B0FFC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CA8E54-41EC-74C3-2DAE-C2EFCF7430B9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06041E-82D6-BAFA-F650-39753DF07093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DCD7A1-AA38-A1BC-C292-74E6AE73865F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14952E-32E1-95D3-BA21-ED9CCAF334B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27BB46-8295-FCDF-FF35-9537AAEDD1F0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D56A2-CB89-EFE2-0B51-859F28A19897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4ED4F8-37D6-E6EC-429A-EBE45A64100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E654C-E4A9-5550-CA9C-3438EF4EC88B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D893F6-B831-2E15-905A-E9B34A80F9B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E7906A-722F-3C73-DDBA-AAF98A7391A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143118-CF21-5BEB-3687-595C3D6A7CAF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90A4B-2CDC-2952-4CE5-A0965FC656D0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5F1323-CFB2-67F6-6EAB-BDC79B4F075C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2EB81A-71B6-4EC3-71D0-2EF4C285690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19CDEEB-7287-90A6-A26A-9A6C489DCB1B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F0379A5-7369-26C7-1B02-3529F657EC41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58251F-4BEC-E229-FC53-6F5D066D59F3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0FD40F-FC03-6335-A584-FE3A3537A12A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804B8A7-8978-A790-6AAD-DF7D1EDD0E8C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A90728E-2B5E-77B6-C639-36F1A8E467B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A6C1A-DB4D-7C4C-71F8-74265C5CD5BF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423828-A329-05E3-4AFF-A70AA580350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C0D47D-E6C9-B4DE-C0FF-D2C47BBD603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A58688-45F3-B1DA-C121-FFCB8730886A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B479C5-4074-4922-114E-D1422DB3378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80AB85-6B95-9D99-479D-B67BE0304BFC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1FF2F3-F382-363B-548A-74E7120FC0FF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012981-1302-637D-42FE-B2EBADCFD141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FD1F362-0135-3C30-0EB4-C625797C202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6937370-4042-58A2-3D49-26CC5FA872D2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E4CCF89-45A3-AA60-03C5-02ED16FD60D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DE083D-97A6-F47A-6136-5342943FF88B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DBCC76F-8061-1015-5E86-5F2EDE14F26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396827-FF03-0B25-2958-10102A09F8D8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29BD3D9-0477-BB27-D354-E6C144E5D21D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29BD3D9-0477-BB27-D354-E6C144E5D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0BE39EC-889F-35A3-7342-DE911817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619E5-3C1D-3B3D-E4DC-0F91230DFE14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6968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E619E5-3C1D-3B3D-E4DC-0F91230DF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696846" cy="830997"/>
              </a:xfrm>
              <a:prstGeom prst="rect">
                <a:avLst/>
              </a:prstGeom>
              <a:blipFill>
                <a:blip r:embed="rId5"/>
                <a:stretch>
                  <a:fillRect l="-2749" t="-6061" r="-17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35871-5F41-A17F-1A06-077D05FB62AF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535871-5F41-A17F-1A06-077D05FB6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5BFFB8-EFF1-BCA1-3A5D-909A37A8864D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5BFFB8-EFF1-BCA1-3A5D-909A37A88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45B524-3655-7C8C-FBA7-2E6A15E95CD5}"/>
                  </a:ext>
                </a:extLst>
              </p:cNvPr>
              <p:cNvSpPr txBox="1"/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45B524-3655-7C8C-FBA7-2E6A15E9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479ACE-CE70-AC26-77A3-4495B2088E17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479ACE-CE70-AC26-77A3-4495B2088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1F6C9F-206E-AB29-D523-5076DB4457E7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1F6C9F-206E-AB29-D523-5076DB445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D1929C-5417-4B28-3E10-302043EF7BB3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DD1929C-5417-4B28-3E10-302043EF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FCB461-E7D4-3AE5-4229-90695455237D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FCB461-E7D4-3AE5-4229-906954552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A863AD-502B-FF15-BB4D-A788197EF55C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A863AD-502B-FF15-BB4D-A788197EF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1A3E-CB61-A399-0E00-8D2E6BDDC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B1F8-D296-4C92-7711-5E3514B8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EBD4B-744C-BC61-0225-938F8A9A511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372619A-89FB-3257-14C2-801958B395A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DC4312-225D-F6FE-0935-F23278E690A6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513AD3-6188-F054-0881-3557AD9C4CA9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54C3FA-3318-A82E-ECDD-B2F1600C08D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3FEB59-3466-8EF7-30CB-E8661ABB1DF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E838DB-32EB-70FF-3E09-192D4BD20F4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EFCF96-B5EA-2C36-4A0F-11D3644B4239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091818-E0A5-DB53-3FB3-CD8903D5A73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815D07-572C-1866-2307-ADC67B0C98FC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C3B706-C530-144C-248C-A4150EDDDC2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850544-BDFE-951D-48BD-3A75C9B9FBA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FDBD25-90AF-AE78-1107-D2D778590CE8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A535C7-4E4F-BBBF-F68D-EC17FF2AE57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D5541C-07C0-4C31-BBDC-A7512FA46085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BC7BF9-C40F-79C1-3AC9-F6B4725EBED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C744D06-68D1-1062-BE52-C8F558BA555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354E2-0842-4C61-2039-4E3EABF3AC1C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4CCA82-BA25-2340-A15A-A57A5813B16C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A80BB7-637A-5092-C029-925B408C5D4B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161B4F-354C-4202-99D3-01B037C3C5F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F65F3C1-DF91-7553-59E6-C55DD8A094D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D3928-EFDB-538B-63E6-436D252A12A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2A6298-1D2B-218D-1CC1-61A58E0D63B5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58BCD5-C1F4-D3B5-18D0-AFB833DC32F0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A0415C-BC28-0090-E226-506C5644507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47AE38-BAFD-C7AA-E181-FEE5E12450F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575846-208C-D502-DA4B-0B5D24DA9EE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7AB97B-5EF5-E2F5-411B-64820975AFC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1102D2-CE48-A1F9-40C5-0132CF57FB9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EE2ABA8-13F1-D4A9-E676-7EFFFC59BAA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9A653E4-51FB-9FAA-61A9-808D5BD84C0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0CB0C2-AABD-7405-D396-F78D16C41C5C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DA8001-F0FB-F57E-E428-C871CFA8672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DD4CF0C-4FA5-BD15-951B-26C4CE718568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DA67A3-9FFB-AF80-604D-1BEE7941651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899D71-6360-24A8-5C7E-1323AFF2F9F8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899D71-6360-24A8-5C7E-1323AFF2F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36E1180-D405-6CDB-1658-EC25B24DE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AFBA7D-E400-071A-AFAD-760BC69B13A6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6054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AFBA7D-E400-071A-AFAD-760BC69B1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605474" cy="830997"/>
              </a:xfrm>
              <a:prstGeom prst="rect">
                <a:avLst/>
              </a:prstGeom>
              <a:blipFill>
                <a:blip r:embed="rId5"/>
                <a:stretch>
                  <a:fillRect l="-2817" t="-6061" r="-17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5DA1B4-B719-BAAA-B3B4-5CCEEAE46119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5DA1B4-B719-BAAA-B3B4-5CCEEAE46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87571C-2157-91E7-DA62-C09E91846E2D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87571C-2157-91E7-DA62-C09E91846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996F4B-9148-5D3F-9F16-E5C3CEBA1591}"/>
                  </a:ext>
                </a:extLst>
              </p:cNvPr>
              <p:cNvSpPr txBox="1"/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996F4B-9148-5D3F-9F16-E5C3CEBA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6" y="463285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146613-A25D-60C7-4E8C-D75D27100D6E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146613-A25D-60C7-4E8C-D75D2710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D21CB6-DF64-9190-0697-6CC5DFE154AB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D21CB6-DF64-9190-0697-6CC5DFE1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C7DDD-2DC2-78BC-FFD3-1FCDC268D771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C7DDD-2DC2-78BC-FFD3-1FCDC268D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2F13EC-A18A-C8B3-8A93-0C1B1BEED57A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2F13EC-A18A-C8B3-8A93-0C1B1BEED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9B9E6-363B-3C32-2273-C592CD88D249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E9B9E6-363B-3C32-2273-C592CD88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99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6E87-86B7-244F-75A6-1C2543C2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ED0D-868D-BDEA-482B-1F27CAB3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16C26-D532-9EE2-7D57-1D453EF84C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8C36C41-1548-EDF4-5066-72A5F27A626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798096-AC0D-4C06-C3CB-B2AD91DAC6EB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C88A99-267F-F069-42BB-782210051E3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A2E1B7-D948-66F9-F399-7263D04F4FB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72EE6-84A9-59A3-DE95-F207EA90B276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CDDDA9-2962-96B1-A12A-9B83C07E117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09FF9-8CE1-DDC4-CA67-687A8064331C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FFA797-5D3A-0988-A7AE-5D2EBF2DE525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1CF80-1D34-D128-68E5-A3AD7C91649E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557980-6132-3066-0D00-C17B356E687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F68480-637D-BBC6-F788-29F49C28EFF3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42FE75-FC6F-863F-CF99-935F5AF0F5CD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E5DC5-4DC8-32B8-22F5-84F0352DFC6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C2CB3F-4B22-7914-13F9-A532F8F7BD6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3991E2-5928-E05B-60E5-4D10341C6754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063841-43A8-1941-083B-0353FBD421BA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F730B4D-B2E4-84CC-D0BE-CA338452228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44ADB3B-DDC8-FB94-3764-F1B85F77BED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9463F5C-BDD1-46B4-D533-2E188A84A396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57D181-32A2-206D-3B78-2EC2AE1BBD88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27280C6-F710-E93C-B378-C5075439E8C0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FBA5-2957-EECA-35ED-CDCD0BC8DBFF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9E4B4C-FEF4-832E-C345-8A447E9FE963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D59368-F5C3-6210-C5BF-7C26CA24464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986A1B-5255-B439-45D4-62ADC0AE260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FC03EC-C995-C3A5-4764-2B774E457B31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173E66-8548-B0B2-F18A-A42405BA262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C8EE99-4B15-316D-67CD-D8AA49A901E0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D11C1C-AFD7-AC45-EDFA-BA6874D4806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36174F2-9F01-D232-A439-861F062F6771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F79207B-6871-D979-DAEE-18AC4BB91582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1C216E5-1C85-A845-59D0-C955C421903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3F0486C-9D01-4206-5974-0F340B619C61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45ED73-4BA5-91EE-03F5-03A19E290B2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E0694F-023E-BB25-55A2-53D8A8B33F02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57F0FB5-2F4E-0AFF-75BC-6C43B262E986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57F0FB5-2F4E-0AFF-75BC-6C43B262E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C748B69-5CED-0244-3EE4-A09978E63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855FA9-6967-D6C9-5711-6DBAB111E276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5141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855FA9-6967-D6C9-5711-6DBAB111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514104" cy="830997"/>
              </a:xfrm>
              <a:prstGeom prst="rect">
                <a:avLst/>
              </a:prstGeom>
              <a:blipFill>
                <a:blip r:embed="rId5"/>
                <a:stretch>
                  <a:fillRect l="-2888" t="-6061" r="-180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144373-E049-D4FF-E9D2-1777C14C58DD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144373-E049-D4FF-E9D2-1777C14C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08C5BD-28A7-A65D-17A8-161BD83E4299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08C5BD-28A7-A65D-17A8-161BD83E4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D0B93-C026-FA00-5B90-BD1DC66F0A31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D0B93-C026-FA00-5B90-BD1DC66F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389AB7-3E33-581E-B326-AFF612878B31}"/>
                  </a:ext>
                </a:extLst>
              </p:cNvPr>
              <p:cNvSpPr txBox="1"/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389AB7-3E33-581E-B326-AFF612878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90" y="3647326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036ECD-B6CA-E6BE-BF47-4AC98A87AC14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036ECD-B6CA-E6BE-BF47-4AC98A87A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4A0734-FDE1-05BD-3B67-EA54E4C415E6}"/>
                  </a:ext>
                </a:extLst>
              </p:cNvPr>
              <p:cNvSpPr txBox="1"/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4A0734-FDE1-05BD-3B67-EA54E4C41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3" y="3856611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68D50C-850E-9346-8B77-26AA83FCA583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68D50C-850E-9346-8B77-26AA83FCA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0F6EB4-60C6-A987-9D48-6D4E170EAE9D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0F6EB4-60C6-A987-9D48-6D4E170EA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68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D53C-0322-C153-A16F-3F5DF3E8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1BF1-CE87-E1E1-2B9A-1FBFB57A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06CA96-97DC-4B49-3D6E-65D268753E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CBFEABA1-CF45-2758-FF1A-E16B3952751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AB3856-37EA-969F-E85D-C257BE88BFBA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57D40B-4F37-B07A-6D12-F7EE32BA3A13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751673-2831-61B1-562E-2D4531C4FF4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C5E82-4E67-18F8-F844-8CA2528665DE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FDE7BB-317C-E402-C6B8-AECEDFB8A771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44D061-4305-0A4F-95F5-D4B691C4E2A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679A4C-B19F-3184-E01B-3132585C0C6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DCB68D-BE42-5071-CE43-71DCE569EE0D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83D534-1BBE-2546-709A-D441A3663FCA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457363-8046-36DB-4507-C8450FE79DC2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21ACFC-0EAD-523C-F5C1-0968315DBD3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C5659D-5D4B-74C1-C99C-0588FC65EF32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F8A623-BC20-43BE-94F2-F2304A887B7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1B10F6-CF0C-440A-AE2A-41CE397A2EF6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D2B592-AE8E-B7DD-7B9E-A71F7945293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5FCF64-3B2F-D719-91C8-DFE516ADCEE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95535D1-240E-FCA4-4322-E7F4E4F1E599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5B4B8C-FE3A-022C-DFAC-7E4538434C83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813970-96DB-CD75-A6EE-5D51AC69BC7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008E187-1655-9719-11D5-EBBAC5F8A2E9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CC49C5-EC37-4ABA-6E8B-DEA7E9C15CD5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9B515E8-DA7C-9F73-BDBE-792B8D0C217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EAEEE2-3E37-3191-41B8-56971FEE758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752891-EEDB-6B5E-A1E1-85FB9C0B3B5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23B123-C60C-2466-0A25-6DD764AD2C7E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348BCC-D8B4-95ED-68DC-3556E5DE6213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527427-69F3-54BB-42E7-E536A7FDE4C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1E5F02-B977-E6F9-549E-729B38BA6FA6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6E2E76-65D9-7B56-6C39-4A23E4B5C90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979A0AA-9DC1-2775-B7A3-826DB9076DD9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40921C-C5CD-FAC7-B13A-C7E2AD0516A1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34BD65-BC52-E1E5-C38E-58818F9FB93E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64E12E5-5D62-F60F-3592-175EFE971B90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4BCEA1-30BB-65AC-E4A9-1F8A2CB4698A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21C40D-B3CF-372A-4AA2-C4212AAD74B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D21C40D-B3CF-372A-4AA2-C4212AAD7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73BB6F3-ABEE-C000-0E52-394F5802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836A39-CD3F-7D15-A594-AA0FF9265BF7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4227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836A39-CD3F-7D15-A594-AA0FF9265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422732" cy="830997"/>
              </a:xfrm>
              <a:prstGeom prst="rect">
                <a:avLst/>
              </a:prstGeom>
              <a:blipFill>
                <a:blip r:embed="rId5"/>
                <a:stretch>
                  <a:fillRect l="-2963" t="-6061" r="-185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FBD468-69A1-9CEB-298D-3D77D67901AF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FBD468-69A1-9CEB-298D-3D77D679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27783E-6C6C-9A9A-4E0B-142DBFBE8AB4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27783E-6C6C-9A9A-4E0B-142DBFBE8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2798EC-F6F9-4AEC-29FC-EF65B313DBC2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2798EC-F6F9-4AEC-29FC-EF65B313D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86AC7-9C4E-F700-08DF-7664651D7AEF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86AC7-9C4E-F700-08DF-7664651D7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571555-321D-1F19-1AD9-9D8360A93C4A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571555-321D-1F19-1AD9-9D8360A9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ABAAFB-4EEE-6EDD-87F7-37BB9DD083D5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ABAAFB-4EEE-6EDD-87F7-37BB9DD08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C5CD63-4084-7515-4E14-7C04A1F043DE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C5CD63-4084-7515-4E14-7C04A1F0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1D4F19-042E-ECF6-963E-7F3E596A791E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1D4F19-042E-ECF6-963E-7F3E596A7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3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1839-F57D-352F-B7F6-7CA3C6DE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507D-E67D-E270-FD9F-3FC713F1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234165-DA5E-4D3D-B144-C8FB046C4A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284D156-5AD3-7532-824E-034B18705D3D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437765-B2E3-AB4A-5F0F-2326FB39CBB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DDF80-8677-C021-901F-9D27821D76AE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85FCD5-4D6D-ED51-4168-2CB7F2F9852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DB195D-638F-6AA6-11AE-ABAE3BE14F1F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0ECA2-F43E-CC01-A4FD-3903B3CD111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158A27-7A6D-7C9C-C896-1BC0143909C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03F857-09AE-D1B7-5528-09E35BD395A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175E0C-5D9A-2CCF-4C5D-B56C2B900362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640C97-5DB1-6A1A-5B2F-695A29E4DECE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6DB276-FA12-EF69-B9FC-1D762E5D7808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8A36D6-441C-39C5-7A70-2666580ACA7F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1366FD-B3B9-D28A-14B4-9BD45BEE054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2EE11F-6D38-CFDB-0EFC-526F84D5692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136522-77F4-3A4A-1363-E78289036CC2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C0CF61-25CD-C665-1F0F-8B7ED23E025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7A04A3-E67A-3BF0-3293-112A16EF9115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C1DE7D4-79C6-CDDA-7452-B64235800D57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C9B182-52C1-F196-429B-04BFBC9D88F9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2C99DF-EE0B-FB10-3A26-5D23421D8BE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F6C6FCC-5D77-C909-E0C3-9EF3CD627DE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E754D-04EB-3937-CD71-EC287DECA60D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E74099-54ED-88C2-74F4-E89800F613E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60AFAD-FE27-3840-168B-80E654CE6599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F761FF-0B22-423C-A44D-7DD843C859CB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471C60-1BD1-F505-9332-AAF828FE3F93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010E33-0138-BE55-0E3F-A3CEF088372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5F9D8C-38B8-F459-7E5A-AAC4E4445120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3C114D-6583-906A-807E-3D793704325A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FE1739-AA4D-C4AF-4C90-438EF9C4E823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7D9AEFE-549D-CD0A-FBE1-2BC3015A8A9F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6D5815-C236-FD11-CFE0-EC756D36B38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B2D387-5558-B675-5DA4-6477CE699932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1FB142-C6EC-5AA5-5310-69AA11BDB3C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3F2CA4-378B-83AB-E987-F052855ED33E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CF1AEB-D930-1F80-27B7-BE2B83F7402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DCF1AEB-D930-1F80-27B7-BE2B83F74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1905F10-E3A5-7CD2-97B8-019E0A9A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0D74F8-2AA7-D5BB-8A5F-64BAA7A088BF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3313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0D74F8-2AA7-D5BB-8A5F-64BAA7A08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331361" cy="830997"/>
              </a:xfrm>
              <a:prstGeom prst="rect">
                <a:avLst/>
              </a:prstGeom>
              <a:blipFill>
                <a:blip r:embed="rId5"/>
                <a:stretch>
                  <a:fillRect l="-3042" t="-6061" r="-190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AD2DF5-148E-99BD-DCEE-BC1ABA03D804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AD2DF5-148E-99BD-DCEE-BC1ABA03D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43BF0C-9B31-67CD-7D68-C52F5B32A8F7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43BF0C-9B31-67CD-7D68-C52F5B32A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A06A25-D157-DC68-3F79-A16CC27C68AF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A06A25-D157-DC68-3F79-A16CC27C6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B3B77D-3C5E-AE0D-56FF-FFFCE55D1653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B3B77D-3C5E-AE0D-56FF-FFFCE55D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34B21F-2135-26B6-961A-CB8CEC58970B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34B21F-2135-26B6-961A-CB8CEC589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BE8F27-DF9A-9445-1DB8-D14789C2CA6A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BE8F27-DF9A-9445-1DB8-D14789C2C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4551E6-E4D4-F084-FA57-42284FDC4BC1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4551E6-E4D4-F084-FA57-42284FDC4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374191-B6B4-3CAB-AFF3-C55B029DA8DE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374191-B6B4-3CAB-AFF3-C55B029D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36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5831A-D934-7041-F447-B8ACBAC8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6B6E-D30F-1C0A-A14D-7133AFE5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E31A05-F508-35A5-406E-3A9DE7C3CE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0CC1803-59FB-3E34-9D2D-1113CACEB64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702BCB-011A-B87D-19F4-446D5A949C98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9BD4E-220D-9FB4-2B17-C771C171BD5B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72D11C-24C3-7BFD-49CD-80BECF53E930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4FCBA5-B04F-5B95-9966-936F823F7E52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21C7C7-3AF7-2137-5350-0D454BE28D2D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58C7F4-BA79-4A4B-35FB-3A162BAD82A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20F03E-82EF-14DB-A84F-49DF9DDB08B4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FA2BB0-7467-6B85-09A5-AFB2BBFC4900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14038B-AD40-753F-78AE-9D37CC95532E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5297B6-B1E1-4792-78FF-798E81E9FDAD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571341-6254-5891-BD69-31B7CCFE4C98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A682F6-9EDF-DD74-FCE9-7F5E0F1A0E4B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B8B58F-D7D3-D677-8A4C-E9EE7629466D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A338E-FA1E-6C49-9CBF-3B6BDC5C6D08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1A772A-EDA1-E7D2-B908-5D0BB0A0172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AE4CAC-DE6A-5DEA-F1B1-DC8BEF6C1D8D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DC24160-2259-8D3F-BA69-9D3278F34F4D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979D2A-8251-C12C-363C-39025870EAE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EDC96D-CB1F-A13D-9C05-81C49ED8EBC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809E6A5-84D1-F511-727A-633493706C2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1A27E2-B43C-C970-02C9-95B292698E6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2FF512-78D2-2EC5-1F6B-D94050CFFEBE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4959CB-C268-0800-76C6-E6553FCEBEFB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E860C3-61FB-63D0-AF85-4FD0A555309B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C0AC00-3853-9321-19BD-2BAC9AF9D57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6C56BA-527D-7A53-AA8E-7559BDCAD55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557041-C13B-8FA2-3A70-82E8F0E5CE79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CB732A-9574-5A5D-E917-9AC7A93FB2C5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AC59360-E10A-ACD7-2D35-B594E49E55A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90AE3C8-6080-2B8B-4959-0DF35E407C0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9A817F-89C1-4D55-FDB1-423C8436683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8DA20F-CF10-6917-0607-6C0F8D7DD0C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BCC719-FC9D-6571-5F69-8471926662A8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30F0A7-5301-C34A-9CC2-5065D52867A2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206F5B8-867F-C32F-E71C-144D3F7AF5B0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206F5B8-867F-C32F-E71C-144D3F7A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A07721CC-5531-ABE4-ECD7-94B8B1053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5F8DCF-7428-A9FF-7D89-319315399898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34099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 = {s}</a:t>
                </a:r>
                <a:br>
                  <a:rPr lang="en-US" sz="2400" dirty="0"/>
                </a:br>
                <a:r>
                  <a:rPr lang="en-US" sz="2400" dirty="0"/>
                  <a:t>d = [0,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5F8DCF-7428-A9FF-7D89-31931539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3409908" cy="830997"/>
              </a:xfrm>
              <a:prstGeom prst="rect">
                <a:avLst/>
              </a:prstGeom>
              <a:blipFill>
                <a:blip r:embed="rId5"/>
                <a:stretch>
                  <a:fillRect l="-2974" t="-6061" r="-185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4C2938-DC1A-912E-6B94-6C5A892F139A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4C2938-DC1A-912E-6B94-6C5A892F1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B3AF43-E25B-9034-27FD-D9AE2BFAE0E6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B3AF43-E25B-9034-27FD-D9AE2BFA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8E9DCF-1BAB-F63F-19DA-E21F3AE88034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8E9DCF-1BAB-F63F-19DA-E21F3AE8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D1C942-CF1D-C724-BFE7-CC923A4E39B8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D1C942-CF1D-C724-BFE7-CC923A4E3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11E186-904E-0FFD-2B30-522208EE4271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11E186-904E-0FFD-2B30-522208EE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BBF219-2051-AC0D-351D-18781BA26BB6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BBF219-2051-AC0D-351D-18781BA26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4DA519-8A1D-24C7-C021-42BC1D7EEA96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4DA519-8A1D-24C7-C021-42BC1D7EE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10761E-73F8-C22B-ED67-07068BE67F45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10761E-73F8-C22B-ED67-07068BE6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1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Shortest Path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Dijkstra’s Algorithm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Proof of Correctness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Runtime 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687A5-3B99-04AB-E343-0DB99C0C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B42B-FC2E-5F4F-2334-77E887DE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F576F0-DDBE-6076-DB47-98D38367B7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A789A02-731D-EA7D-80FF-3AB7894F4830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53393F-F0BD-8B96-AB84-F4C94ED8579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15B34F-35F4-D194-E781-CD2F44084308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989D4-D222-FE6D-3147-6217C157365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F2F89E-EC58-D3A8-8B81-19C89FD7F967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669B6-A1F6-B722-F610-AE71514E83BA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2CF766-F0AC-ADEA-309E-6F1A47011F56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6180F9-0D70-C308-7572-2A789F0A06D5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C8439C-C807-F389-AC94-2609F80ED5DF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E00F02-6A05-6674-A03B-2F7C7F49C8B6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0B8740-6F6F-65A4-ECAE-0E4D417102C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3C4A9-5BF1-B71C-9072-01BDA038ECB3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2BEFA8-BB10-090B-7062-65E91CDFAEAF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6C2428-B237-BDDD-E8FE-549F368BC79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956104-7AF8-880D-FF2E-3AB3609B54D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8FC02-36CF-6CC3-341D-9A5DD098A0A8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E478EC-7B9A-40F2-4891-A16C5345B30D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DB33DB-DB5F-9DA3-C249-EE54D163300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F7B801-3FA8-FE98-5139-47C01DFE9171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1C5413A-3F82-4DF5-5A3F-1825B889E0B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61A65BF-3920-A16B-6346-59B6C3094E0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873CC4-EAAD-541B-0C06-DF028DA72DE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864451-8EA2-DF54-E7D1-24A863046AA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5F468D-CC7F-28F4-54E2-2894D198AEA5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E638B9-C38E-FFA0-8FC1-304B15D7FE8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94167C-8C8B-3833-3E3C-5BDC93BD61CF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C842BC-9794-2BAD-91EA-F01978B775A3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EB24C7-FC0B-2BE8-0DBB-CFEBA3E1AD99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3C5AD2-3BBA-D82A-54BA-05B5E7EEFF72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95F0F5-6800-CA37-ADA4-557E11042DA1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10CD66-0E2B-3AF4-D99B-11C6EA0D87F8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9C8C93-EC85-E1A6-A010-3BB32AFEAC0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839F5C-E9B4-67C5-7EF8-BA69675A324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0C6EE05-CE64-BF68-209B-131FB47B3D46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8402DA-6679-5EBA-31B4-EE39E86635A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7C3D14-DDD5-1D9F-E85B-EC9A817066FF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7C3D14-DDD5-1D9F-E85B-EC9A81706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CC26FA8-F3BA-E6F0-7933-EBA2EA91E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5F3AF0-175C-4291-DBE3-76AB7B773464}"/>
              </a:ext>
            </a:extLst>
          </p:cNvPr>
          <p:cNvSpPr txBox="1"/>
          <p:nvPr/>
        </p:nvSpPr>
        <p:spPr>
          <a:xfrm>
            <a:off x="595605" y="1609968"/>
            <a:ext cx="454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 </a:t>
            </a:r>
            <a:r>
              <a:rPr lang="en-US" sz="2800" dirty="0"/>
              <a:t>How do we return the paths?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51ECDC-4CB5-B118-7FE9-55F7092D4B64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51ECDC-4CB5-B118-7FE9-55F7092D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4E8FDB-760A-D437-0011-506B9899D8E3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4E8FDB-760A-D437-0011-506B9899D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8F234C-378A-9695-A851-EB8B3E4AF953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8F234C-378A-9695-A851-EB8B3E4A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E50E59-34A9-BFFF-E83E-C6C5E106A277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E50E59-34A9-BFFF-E83E-C6C5E106A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24FF31-C069-B596-C059-8BD475DA0251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24FF31-C069-B596-C059-8BD475DA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F3D495-7170-2758-1143-00ED8B1BA092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F3D495-7170-2758-1143-00ED8B1BA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85148B-3506-E4E1-A114-F4D4BF74DDEA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85148B-3506-E4E1-A114-F4D4BF74D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04D57E-7BD5-37DF-B832-FDBEDB10590A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04D57E-7BD5-37DF-B832-FDBEDB10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93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324B8-204A-899B-C150-0A389A306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F50E-E091-BD88-680F-5E50EB97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44CE12-A671-0DAA-9900-B3EDB02D1B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D40CC3A-E6C5-54E8-5185-39AEABBEAAE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109D37-09F6-4602-683B-2884CEF2756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5B8B6C-4349-89CB-A9F8-3B5737FE08F6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92E6EA-3647-D2C3-6582-1A4316FB32B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D1A492-0917-C6FC-A52C-C4AB79F3EF2C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DE5C90-D673-2324-8AE7-E6727239F969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94369D-563C-7BAF-067D-15171165F4D9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791297-5BF4-969B-1C7D-F69AE107B14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D95714-0D54-EC96-7542-BD20D6A9ABA0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04AB04-5955-7D70-BAEE-BEA11A84C58B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CFC737-97E8-0B04-18C6-7CB346C00877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9FAEFF-CF86-6261-67C5-D1AB70828F7E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90434B-401A-A0C6-D8A4-2EF98DC0F40E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455993-ED6C-1CF9-0E6E-178E1900B4C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ACFBE5-9732-0A0C-BF17-62205EF63880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E6227A-7DA7-941C-DD72-0BCCDB0FEFF6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F18DEC-EFE0-B28F-D687-8FD0B398D8E8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6BFF61E-575F-1193-1813-27E855D97E8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F3F3663-8815-F499-1B3E-F4CB6FCB436F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59D30F-9C75-88A2-CC8B-D9EB61FA18C8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EF408B1-7029-8B6B-776B-0147C0253A24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DF683F-8C26-370C-4ADD-8D4A49F3D44D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B25091-AF14-50A4-4F18-0838E7E50CCD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628119-548F-063A-6963-17A6ACE893F8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A5F419-9171-855F-E7AF-56F00649D466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99469E-540D-8D3A-03CC-BCC58C67488D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679E31-B0E1-E8DB-BAA5-A5A6A0EA93CB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7A68CC-79C3-1C8D-B856-F33FAABBE456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75543B-B5DB-3B49-015A-826747754395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9C14844-9235-1A89-3B7A-BC591B82B25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A5854B1-6169-8473-FF1E-443ECB3F32C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2DEFE-2EBF-818D-26E6-F81E4915F04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763127-E36C-6CA4-7A49-D022C93A5DE8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63DBC8B-4A90-C398-839D-26FD3D913F4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759E6F-8988-CE0E-7DEC-E51B22CD8F5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BF2952-C28B-B137-8025-3C8439DD005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BF2952-C28B-B137-8025-3C8439DD0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3C914A9A-E074-121B-5352-DEDE7264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B401EEB-AD72-958D-0F29-E28666C6AD9C}"/>
              </a:ext>
            </a:extLst>
          </p:cNvPr>
          <p:cNvSpPr txBox="1"/>
          <p:nvPr/>
        </p:nvSpPr>
        <p:spPr>
          <a:xfrm>
            <a:off x="595605" y="1609968"/>
            <a:ext cx="4549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/>
              <a:t>When we add v to S, we can also keep track of what edge was used.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C8CCEF-B03E-093C-D877-89A1422E1340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C8CCEF-B03E-093C-D877-89A1422E1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5FFA-EF57-0B5B-CD67-00EF17AA389F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5FFA-EF57-0B5B-CD67-00EF17AA3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D39E92-302C-4F9E-5F92-E3D9A79426B1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D39E92-302C-4F9E-5F92-E3D9A7942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0D6086-32BD-3CFB-8B94-7AD1AD0ECF19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0D6086-32BD-3CFB-8B94-7AD1AD0EC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2C977A-5989-5F50-CD6F-26A20C53EE45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2C977A-5989-5F50-CD6F-26A20C53E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AB8D2E-844F-717C-C760-259A0A765198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AB8D2E-844F-717C-C760-259A0A765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78F74B-DE71-E12A-2133-A0564C6DDBE9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78F74B-DE71-E12A-2133-A0564C6D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31CF4D-CCBE-8D9A-3590-FCD080C3CD1B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31CF4D-CCBE-8D9A-3590-FCD080C3C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F463EE-33AB-9413-F8EA-59B4650EA9D1}"/>
              </a:ext>
            </a:extLst>
          </p:cNvPr>
          <p:cNvCxnSpPr/>
          <p:nvPr/>
        </p:nvCxnSpPr>
        <p:spPr>
          <a:xfrm flipV="1">
            <a:off x="3245931" y="2576945"/>
            <a:ext cx="2466100" cy="17813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5A3683-F7A5-83FD-E166-24EB8887FCB5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B0434-02F0-6FCD-117C-17550D742DA2}"/>
              </a:ext>
            </a:extLst>
          </p:cNvPr>
          <p:cNvSpPr txBox="1"/>
          <p:nvPr/>
        </p:nvSpPr>
        <p:spPr>
          <a:xfrm>
            <a:off x="8506319" y="884647"/>
            <a:ext cx="299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 of Null.</a:t>
            </a:r>
          </a:p>
        </p:txBody>
      </p:sp>
    </p:spTree>
    <p:extLst>
      <p:ext uri="{BB962C8B-B14F-4D97-AF65-F5344CB8AC3E}">
        <p14:creationId xmlns:p14="http://schemas.microsoft.com/office/powerpoint/2010/main" val="390406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089C-0B6D-9FA5-AFEA-CE57E67D5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4C2B-E11A-CFA8-35C7-FAB3E3B7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44DDD-CAB5-6908-3818-92A104ADD14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C41F56-7C28-6F25-B58D-5B04D43C7FF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B60DE-B844-ED49-29BE-ACF0EAF00E49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CAD3AE-2512-B26F-E85C-936FF543C53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63C672-E39A-5023-B5AF-9DE63B0135FD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B79D72-791C-04EE-2633-451230FCE39C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B51908-8CC1-2A96-6AA9-681642DA3774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C56A5A-69DC-F48B-FC51-A06C76D2E9E1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045C20-FD7D-CF82-A27E-6EAED055775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137E91-9D03-A65E-1281-06AB303D201A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2CB245-4B10-504A-0FCD-BEE7D2625AE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E23A26-EA0B-FCB3-01CF-9AFC3874CC01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06873C-E59E-D51C-074C-2428623403F1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4D91F4B-F939-EC4F-3FCD-A3EC24F4CC40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289814-7688-EDC0-9A43-A6EDE145277C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BA6721-CA09-8861-AFF3-A0C55D03E0F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7A1F81-F0AF-D5B6-77A8-99640DA58B1C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4941E7-4D9A-B2B0-DB87-E702DA6C49F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0B74AA-6500-33A7-BB9D-C6489AEAADCE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EBD296-7E95-4E2B-62CF-4E846B477936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E4061F-2624-3EC3-BB8C-978BDD71330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FB5DD18-E89C-3A59-FE22-01612BAAB5FD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D07EB2-C70F-68CD-33E3-7F676CCF86E4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006154-A4E0-EA9D-A7B0-08B2B717B97A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25397B-3ECE-056C-51A5-C5A1EA4A4BA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5DE978-5672-5A7C-1ED4-D7C52A5CA885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CA0345-9118-8E41-A7B1-5CEE1334C651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F6305F3-39ED-4D9C-A027-EBD4E7AE9B3D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5A347E-3F9B-564B-31E1-1468597517DA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4F9675-5B9A-30C9-99BF-AA8F58D163B2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94CCEFC-2418-D85A-CD8B-B8DB1881A73C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9B01835-EEDF-A419-23B3-2794E16CEC2A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78BBD-AEE8-7C6B-2E32-300E5CA071B7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F98BC2-9D0E-59D4-EE42-2AF35148F3CF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B1D4A5E-ABC3-74B9-CE54-949C3AF842D5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D18DC8-83E6-8046-0249-3C8DCFD59F97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9F89CA-3B9E-5B20-2BB6-F5C97D99B0A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9F89CA-3B9E-5B20-2BB6-F5C97D99B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0C590976-CE23-6060-4251-524DB4955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CC8AFE-0602-F0DB-7016-61D9096B17E9}"/>
              </a:ext>
            </a:extLst>
          </p:cNvPr>
          <p:cNvSpPr txBox="1"/>
          <p:nvPr/>
        </p:nvSpPr>
        <p:spPr>
          <a:xfrm>
            <a:off x="595605" y="1609968"/>
            <a:ext cx="454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 </a:t>
            </a:r>
            <a:r>
              <a:rPr lang="en-US" sz="2800" dirty="0"/>
              <a:t>How do we get the shortest path from s to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E38476-C8B2-1623-3BEB-F79CBCA61B8C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E38476-C8B2-1623-3BEB-F79CBCA6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113E38-1009-B511-2433-BA3582C6BD77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113E38-1009-B511-2433-BA3582C6B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61C2B-0DAE-23FC-DDB4-0282F686F543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61C2B-0DAE-23FC-DDB4-0282F686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D2F6A-1EDD-88D9-3A24-F8487924EFFB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D2F6A-1EDD-88D9-3A24-F8487924E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10D4B-F087-E142-4849-194120436154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D10D4B-F087-E142-4849-194120436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402B5-01FA-91FB-54A6-17A9563D028D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6402B5-01FA-91FB-54A6-17A9563D0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709DEC-D496-F82D-E512-C0313F0B0F58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709DEC-D496-F82D-E512-C0313F0B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CA0051-5291-A9D2-D6F0-5961A5E90385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CA0051-5291-A9D2-D6F0-5961A5E90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BB82244-8723-53D4-9941-30975EDD7678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6D2F8-9F85-F38A-0438-ACBA9AAE7CDE}"/>
              </a:ext>
            </a:extLst>
          </p:cNvPr>
          <p:cNvSpPr txBox="1"/>
          <p:nvPr/>
        </p:nvSpPr>
        <p:spPr>
          <a:xfrm>
            <a:off x="8506319" y="884647"/>
            <a:ext cx="299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 of Null.</a:t>
            </a:r>
          </a:p>
        </p:txBody>
      </p:sp>
    </p:spTree>
    <p:extLst>
      <p:ext uri="{BB962C8B-B14F-4D97-AF65-F5344CB8AC3E}">
        <p14:creationId xmlns:p14="http://schemas.microsoft.com/office/powerpoint/2010/main" val="293474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2471-BB2F-DBD3-D592-357BD32C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2387-6DCE-4AD9-7750-58CB38B1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6EFA76-590B-78A9-F391-4FC12A7C1D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D8977DD-F062-272E-99FE-571332DC163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18A1EE-09D1-6316-9218-50DF9F527E1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E05D2-92AF-A861-AAEC-F408D27724F2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9D6CEB-A048-8D41-8C8D-EC71C00FE5F6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0E580F-ECDA-5B6F-53CC-2528A39839EC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2B124D-78D5-4B44-3CA4-387C49519BB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593A43-4B51-34DC-3C25-B66C0B5EE4A6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55D681-C758-64E5-8049-8AAA116CBC06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74C37B-3E26-7469-B095-81CFD41AC3A6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EC6A10-694B-50B7-CAED-0619AE9A7CB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87DEDD-A14E-1B30-0918-4A542804C5B3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DC2852-199E-5D4E-D229-825217DB0793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4217F-4365-E8CA-338D-0C58B3932533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95C4C3-19AB-2857-0ED2-5FBACFE4BAD6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980E82-C6EF-9205-1431-78A878BF0A2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D4A7E9-AD49-599C-A7F5-05D0C59DF654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1D9882B-D0CD-639E-476F-4AF5D77DABE2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4684F0-B2F0-6BD7-9E45-1B3E3AAE237F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A9A8CF2-C0A3-4A6A-0F66-53BC3CFA7DD5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9159F2-3E9C-E464-572D-534C5B7F55C8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11F1EB0-7C08-D0E0-7E3B-9A9D200EF1A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AF45A3-9E6E-845B-1CA1-03BEE85984CF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0842E9-C3D8-F44E-20AB-EC8A080D1C9E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70AD52-F6A4-1468-B964-967BB4330B3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B3E95F-971A-890C-4B11-4BF376B4F46C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0894D56-9090-1E7B-6DB3-2CD31874BB1B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D5CFAF-CED3-5687-2AA4-D6970083A5F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026F2D-91B7-9132-E87D-2CBD6F2C5AC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3C4B04-9A6B-3AF0-A39C-0F301115ECC5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89751F-5B4B-7F07-6379-75AA370FA2E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EF942E6-88A0-F44A-C0E6-8F1F357591F4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C515E4-35D1-B1A2-C9C3-BA8386049926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A469A1-B428-4326-0708-A9125462ACC1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C731FA1-3A2F-80AD-E841-546D3ED26FD4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F581E0-38BE-5797-F64A-2342439BAE05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4CEA3F-6031-A0B0-9881-9D35A1A2ACE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4CEA3F-6031-A0B0-9881-9D35A1A2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4AF0007-149D-0AF3-A889-621692233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468476-3A07-0EA9-DCED-3890D9D5879D}"/>
              </a:ext>
            </a:extLst>
          </p:cNvPr>
          <p:cNvSpPr txBox="1"/>
          <p:nvPr/>
        </p:nvSpPr>
        <p:spPr>
          <a:xfrm>
            <a:off x="595605" y="1609968"/>
            <a:ext cx="4549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A: </a:t>
            </a:r>
            <a:r>
              <a:rPr lang="en-US" sz="2400" dirty="0"/>
              <a:t>We can recursively construct it by looking at taking the edge (P[w],w) and the shortest path from s to P[w].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5B9D9-47E9-ADCA-2748-FF8EE53F78BB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25B9D9-47E9-ADCA-2748-FF8EE53F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B2E70E-B955-356E-080C-6023E95A7A75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B2E70E-B955-356E-080C-6023E95A7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819EA0-512F-1874-9333-B0ACAD382DD3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819EA0-512F-1874-9333-B0ACAD38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E207FB-6CE8-1D90-637C-4487BF3A9643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E207FB-6CE8-1D90-637C-4487BF3A9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1E751B-3D03-6B60-EDB7-196AA26FCA25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1E751B-3D03-6B60-EDB7-196AA26FC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75965-823D-412B-92A5-D46709BAC287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D75965-823D-412B-92A5-D46709BAC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F21EF4-0DA0-C735-03DF-DEB7CCA1E037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F21EF4-0DA0-C735-03DF-DEB7CCA1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1FAE3C-0A08-87A5-0594-891A8757D3FC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1FAE3C-0A08-87A5-0594-891A8757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4A9D2D-4B09-AC25-78D3-5DA47F564A31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6A80C-2C8E-35FC-9A51-42B05CEA8670}"/>
              </a:ext>
            </a:extLst>
          </p:cNvPr>
          <p:cNvSpPr txBox="1"/>
          <p:nvPr/>
        </p:nvSpPr>
        <p:spPr>
          <a:xfrm>
            <a:off x="8506319" y="884647"/>
            <a:ext cx="299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 of Null.</a:t>
            </a:r>
          </a:p>
        </p:txBody>
      </p:sp>
    </p:spTree>
    <p:extLst>
      <p:ext uri="{BB962C8B-B14F-4D97-AF65-F5344CB8AC3E}">
        <p14:creationId xmlns:p14="http://schemas.microsoft.com/office/powerpoint/2010/main" val="1739710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93952-CC1E-2D4A-91FF-34B3E2CB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281F-FAB6-968A-9244-6024C927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Paths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905170-F618-788C-F9AB-42ED6D3C2C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F2FCC1C-6BD1-2747-3D6A-CEDB27421CA4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39EFB5-49ED-2655-97AB-0E1E727E380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9BDF10-6D00-C531-7501-BF4F2B0D131D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CFB974-7D38-CC54-AE18-724328D82A42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159677-F736-3F35-3CB0-2BCCAD0A4D1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33D45B-C57A-4DE7-15C0-BCE2BDB9A0EB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9C04A-8B17-529C-74E0-4379396F2F3A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8BEEB3-7CD0-C717-30E3-822559768EA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2DA227-14AD-8CE3-5F03-C6CF0B013D08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AE0944-EEA8-BDA6-73F4-D3D04941203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1F7AB3-2B15-C9BE-EBB3-269BCC999CCB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A15517-DF27-D7A3-783C-104AB3B2AF90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6D3AC-3E7A-1344-AF88-B6D4E1694861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56AFC1-001F-E483-1AC6-F5CFD4266B9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8851FD-BBA6-5AC7-8AEF-3AE30A65CB0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19C55-2F17-FCED-F82F-897C68EA2BF8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5CAB49-5186-AF9B-100E-536B6371EA9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5EFF45-01E3-920A-A122-1D7567A2BAE0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6DDCF5-B989-1EA5-1448-53B280DF398C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2698B2-77F6-6150-8FD0-54FC17EEC6D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369E123-D8F9-4FA4-5A0A-B9C65F70A1F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E8D90D-9E0F-9998-F225-9FB3B369D1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A8B236-421C-6B6E-C6DA-995BF4E85F4F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1D42A-4258-6583-E5CA-F422DDBBC713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B373C7-74B0-3610-CCAC-9F04FFCEBAE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2B4A6E-44C4-FB6A-A689-21B2CE713E8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D68555B-9484-4EFB-1569-EED52C6A72B5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EDFD5-AA5D-D8EC-0BFA-B8075B757E6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CB5952A-00D9-0D87-9CAB-6E9AE975361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1A8F432-D89B-469B-6F75-5D943F18E985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B1F676-4D9E-1256-B2E5-EC6CC26B25A9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27A0D6-F6DB-A32F-5E88-0E18C153C2B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EF6740-9A76-01DB-E262-9BFFA20888A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B67BC58-E7D3-049B-8530-C82F674AB7D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CA0E38-E719-B925-BC5F-6FA92CE0BA3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5671F0-85E3-9F26-B53B-133BDB21AF94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5671F0-85E3-9F26-B53B-133BDB21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B9C2E19-A963-F000-923E-2D606EC2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D08A5-BAFC-38F6-F71A-6A2DB57A6778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45490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be the path found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800" b="0" dirty="0"/>
                  <a:t> using these modifications.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D08A5-BAFC-38F6-F71A-6A2DB57A6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4549030" cy="1815882"/>
              </a:xfrm>
              <a:prstGeom prst="rect">
                <a:avLst/>
              </a:prstGeom>
              <a:blipFill>
                <a:blip r:embed="rId5"/>
                <a:stretch>
                  <a:fillRect l="-3064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597B4-FAF5-84B6-7E45-92E0B3017871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D597B4-FAF5-84B6-7E45-92E0B301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EF425-2630-A8B2-2C37-74AB276D5ACC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0EF425-2630-A8B2-2C37-74AB276D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08D46-9640-420C-6BEE-DC15C50836ED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08D46-9640-420C-6BEE-DC15C5083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DF6BD0-6091-208B-E922-AC717F76EB7B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DF6BD0-6091-208B-E922-AC717F76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790D7-B9BD-B8C0-EC3F-4717A47C7586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9790D7-B9BD-B8C0-EC3F-4717A47C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45ABEE-4114-4A1A-6C6A-3FD6AC4EBA2D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45ABEE-4114-4A1A-6C6A-3FD6AC4EB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429A83-1369-5383-8336-E9CE9D4DEAB1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429A83-1369-5383-8336-E9CE9D4DE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A338B0-144E-3459-C3DE-8C76FFA5371D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A338B0-144E-3459-C3DE-8C76FFA5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94A7956-30C9-A4B1-E5B5-C6D1B5496658}"/>
              </a:ext>
            </a:extLst>
          </p:cNvPr>
          <p:cNvSpPr txBox="1"/>
          <p:nvPr/>
        </p:nvSpPr>
        <p:spPr>
          <a:xfrm>
            <a:off x="8579479" y="2426426"/>
            <a:ext cx="36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Set P[v] = u such that (</a:t>
            </a:r>
            <a:r>
              <a:rPr lang="en-US" dirty="0" err="1">
                <a:solidFill>
                  <a:srgbClr val="C00000"/>
                </a:solidFill>
              </a:rPr>
              <a:t>u,v</a:t>
            </a:r>
            <a:r>
              <a:rPr lang="en-US" dirty="0">
                <a:solidFill>
                  <a:srgbClr val="C00000"/>
                </a:solidFill>
              </a:rPr>
              <a:t>) was min.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3649CD-890F-B0CE-6ACF-D8371846B974}"/>
              </a:ext>
            </a:extLst>
          </p:cNvPr>
          <p:cNvSpPr txBox="1"/>
          <p:nvPr/>
        </p:nvSpPr>
        <p:spPr>
          <a:xfrm>
            <a:off x="8506319" y="884647"/>
            <a:ext cx="299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Let P a n length array of Null.</a:t>
            </a:r>
          </a:p>
        </p:txBody>
      </p:sp>
    </p:spTree>
    <p:extLst>
      <p:ext uri="{BB962C8B-B14F-4D97-AF65-F5344CB8AC3E}">
        <p14:creationId xmlns:p14="http://schemas.microsoft.com/office/powerpoint/2010/main" val="418514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BBC2E-C0D5-09E1-0CA0-1B845C50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5DA8-08CE-E0C6-FA37-3CDD8C79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Correctness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A8AFCC-668A-4DF1-6E7D-69E3AE888C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34B04F9-ED98-B800-9BD4-F475C7A6159A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357599-F09A-F0CA-F46A-FA7FAD729E5A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0A93C3-4AFE-1649-1F79-AC7FA1C50D7B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762E79-B295-4C05-1130-3535331BBA0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CA3DD-2BDA-1D81-0A6A-F186E1185CC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0FEA4F-8A06-9296-B401-25F28A37215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8981CE-ACA1-2321-AE7F-B7FC82ABBBA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1C0772-5DEE-B972-000F-7659FB733CBD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A3C916-8B7F-33F6-177B-CC6787F7955F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E75D40-2900-9C05-EA27-569486C517D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49FC7-7EF1-FD82-C1BA-75C445EC722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E0BDBF-56B7-EF8C-A982-FD55830CBDB7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703E88-8234-260C-D739-0C573EA6D43F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75D77A-B0AF-1851-64C9-D5827AD2E95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5C2BE8-9C87-16AF-40CF-12EB8968465F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291F47-7838-CDFE-28E2-C082F30EF69E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2C7C071-6EBB-1AC9-1C94-72599065AB5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6F7280-B3DD-8C9D-E690-9D0ABDDDB61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CD8EE6-791F-746B-60BF-F4196230E8CE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DD6FE9-7D1A-F241-DD42-8E06DC47FCBC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265FFE5-6690-70C5-D585-3DCD8F9D28AA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210BFB-C252-7AB8-A4F7-A08A18984CC0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168E15-146E-EBF9-7F07-6BC049C050BD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D788E6-F044-AA13-17C7-FF4C1002C6A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DE1F9E-56A6-C031-1250-925FE33663C8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D49A27-65DD-80B7-E146-4224B471D44C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D3C289-0BBB-18F9-E7C9-6EA23244995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45FB9A-703B-DA1F-5077-4597302119B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C9AEC3-BF54-1435-EFBC-BE69EE06217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08BABF-BA5B-4317-BCD9-3BE063AABC35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24730B-6CBC-9E91-B0CF-4B05B7D96CA0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537BD9-0443-2614-B8D7-1AE1BC7551B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C46E4D-FA70-FC9F-1A45-320AA07D26C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E7DAFC4-6F59-2CAA-E998-A53F9C5500B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F9A473-9E95-BAAC-64DF-29CDFE35E61A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40642C-5A36-0817-F82D-9F192F69D205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C40642C-5A36-0817-F82D-9F192F69D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5C58407-D6AE-0BC9-0F08-601811FF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93" y="551747"/>
            <a:ext cx="6946203" cy="2592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EAA6C-C9A3-823C-96BB-2012FD0397F1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4549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</a:t>
                </a:r>
                <a:r>
                  <a:rPr lang="en-US" sz="2800" dirty="0"/>
                  <a:t>: At the start of each loop,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is the shortest path from s to u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0EAA6C-C9A3-823C-96BB-2012FD039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4549030" cy="1384995"/>
              </a:xfrm>
              <a:prstGeom prst="rect">
                <a:avLst/>
              </a:prstGeom>
              <a:blipFill>
                <a:blip r:embed="rId5"/>
                <a:stretch>
                  <a:fillRect l="-3064" t="-4545" r="-557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75582-1466-3ED9-8650-F8A2C62C4549}"/>
                  </a:ext>
                </a:extLst>
              </p:cNvPr>
              <p:cNvSpPr txBox="1"/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75582-1466-3ED9-8650-F8A2C62C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71" y="5377785"/>
                <a:ext cx="807209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1AB7-5180-ACC3-4182-7C2EC6CA8B0B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1AB7-5180-ACC3-4182-7C2EC6CA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0DD3D-614A-7ACC-D492-A5FDBF4A4D97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80DD3D-614A-7ACC-D492-A5FDBF4A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F98D-BA81-F6B6-3610-349F228D22C2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6F98D-BA81-F6B6-3610-349F228D2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571831-74BB-DB37-B26A-4E5ADE2703AA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571831-74BB-DB37-B26A-4E5ADE27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604FBF-2D99-DE63-1213-4004F98FC412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604FBF-2D99-DE63-1213-4004F98F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4DB0DD-0936-603B-7B66-CD4DA48C25BC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4DB0DD-0936-603B-7B66-CD4DA48C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14503-1345-0797-37C9-C6C58F87FA56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114503-1345-0797-37C9-C6C58F87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68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0F48-87EA-7ACE-67EB-860C7A59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11AC-D3F3-63DE-5AA3-62981AE9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FA457A-CD33-53D2-8AC2-763CEB50DE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78F19-7A9D-CD2B-6BA5-8E418EE27A63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11000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 1</m:t>
                    </m:r>
                  </m:oMath>
                </a14:m>
                <a:r>
                  <a:rPr lang="en-US" sz="2800" dirty="0"/>
                  <a:t>, then…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878F19-7A9D-CD2B-6BA5-8E418EE2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11000790" cy="954107"/>
              </a:xfrm>
              <a:prstGeom prst="rect">
                <a:avLst/>
              </a:prstGeom>
              <a:blipFill>
                <a:blip r:embed="rId3"/>
                <a:stretch>
                  <a:fillRect l="-1039" t="-6494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26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40E0-48B8-897C-4AAF-4E42B37B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666C-C40E-4713-556F-F714A0F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42B97D-928C-2F88-B73A-1AA05E982B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EF01A83-1E6B-BEF0-4C97-F80CCFD7759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40BCC-BC0C-D7CB-8D6A-E3F325EDF01C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D640BCC-BC0C-D7CB-8D6A-E3F325EDF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861FF2-FF75-4158-2C78-77937C783214}"/>
                  </a:ext>
                </a:extLst>
              </p:cNvPr>
              <p:cNvSpPr txBox="1"/>
              <p:nvPr/>
            </p:nvSpPr>
            <p:spPr>
              <a:xfrm>
                <a:off x="595605" y="1609968"/>
                <a:ext cx="110007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|= 1</m:t>
                    </m:r>
                  </m:oMath>
                </a14:m>
                <a:r>
                  <a:rPr lang="en-US" sz="2800" dirty="0"/>
                  <a:t>, then it is true because the shortest path from s to s is empty set.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861FF2-FF75-4158-2C78-77937C783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09968"/>
                <a:ext cx="11000790" cy="1384995"/>
              </a:xfrm>
              <a:prstGeom prst="rect">
                <a:avLst/>
              </a:prstGeom>
              <a:blipFill>
                <a:blip r:embed="rId4"/>
                <a:stretch>
                  <a:fillRect l="-1039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E42DD67-F6D2-C9C7-0C4A-27BED1157456}"/>
              </a:ext>
            </a:extLst>
          </p:cNvPr>
          <p:cNvSpPr/>
          <p:nvPr/>
        </p:nvSpPr>
        <p:spPr>
          <a:xfrm>
            <a:off x="262174" y="3429000"/>
            <a:ext cx="2172267" cy="2172267"/>
          </a:xfrm>
          <a:custGeom>
            <a:avLst/>
            <a:gdLst>
              <a:gd name="connsiteX0" fmla="*/ 0 w 2172267"/>
              <a:gd name="connsiteY0" fmla="*/ 1086134 h 2172267"/>
              <a:gd name="connsiteX1" fmla="*/ 1086134 w 2172267"/>
              <a:gd name="connsiteY1" fmla="*/ 0 h 2172267"/>
              <a:gd name="connsiteX2" fmla="*/ 2172268 w 2172267"/>
              <a:gd name="connsiteY2" fmla="*/ 1086134 h 2172267"/>
              <a:gd name="connsiteX3" fmla="*/ 1086134 w 2172267"/>
              <a:gd name="connsiteY3" fmla="*/ 2172268 h 2172267"/>
              <a:gd name="connsiteX4" fmla="*/ 0 w 2172267"/>
              <a:gd name="connsiteY4" fmla="*/ 1086134 h 217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267" h="2172267" extrusionOk="0">
                <a:moveTo>
                  <a:pt x="0" y="1086134"/>
                </a:moveTo>
                <a:cubicBezTo>
                  <a:pt x="-6444" y="473568"/>
                  <a:pt x="494121" y="20020"/>
                  <a:pt x="1086134" y="0"/>
                </a:cubicBezTo>
                <a:cubicBezTo>
                  <a:pt x="1675248" y="-41426"/>
                  <a:pt x="2097308" y="446023"/>
                  <a:pt x="2172268" y="1086134"/>
                </a:cubicBezTo>
                <a:cubicBezTo>
                  <a:pt x="2181115" y="1671931"/>
                  <a:pt x="1679590" y="2102022"/>
                  <a:pt x="1086134" y="2172268"/>
                </a:cubicBezTo>
                <a:cubicBezTo>
                  <a:pt x="444532" y="2128693"/>
                  <a:pt x="39905" y="1643395"/>
                  <a:pt x="0" y="1086134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705F-02B4-B06B-2AC4-CCEF7BB18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EA71-9372-20BF-94A3-DEF5C34B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6C50F6-91BB-99AB-6A1C-F8087A7461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4A279AA-CFBD-D28E-CAC3-06478A96AC8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7DFC82-EBA4-4485-AC20-372AA44942B9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47DFC82-EBA4-4485-AC20-372AA449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89EB0-56D3-7A22-9CFF-7B2956335CA3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089EB0-56D3-7A22-9CFF-7B29563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1815882"/>
              </a:xfrm>
              <a:prstGeom prst="rect">
                <a:avLst/>
              </a:prstGeom>
              <a:blipFill>
                <a:blip r:embed="rId4"/>
                <a:stretch>
                  <a:fillRect l="-1039" t="-3472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4181942-FAA7-1F7E-B242-0A5142A904E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BBDED-DAD7-EBB0-EC9F-AA861E553972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EBBDED-DAD7-EBB0-EC9F-AA861E55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7CC0FB6-51AF-D0C8-BAF8-211B495B6CDD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1F843-0AAD-6F0D-E43E-9151C336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847F-385F-BCDE-624B-94ECC922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11E083-3CF3-D254-46AC-3358DBA91F9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190FA9E-CB1A-A2C9-56BD-63BCF0450C9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38B473-1C82-744B-5B1C-76D06F92E19F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538B473-1C82-744B-5B1C-76D06F92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71E86-DCE2-0AFC-C3F4-552B4D351DDC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71E86-DCE2-0AFC-C3F4-552B4D35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2126B44-C05C-4020-8048-79E4A81D46C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D877D-6334-7B8D-4B18-3014A2D5AECA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D877D-6334-7B8D-4B18-3014A2D5A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8C68101-8F64-F4BB-45D3-A67386683F45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C3EAEA-5DCA-0E93-CD2F-7172E144574B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0B7D5D-61B0-73C3-F632-9DED291B9F1E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B97A3-D377-857D-9E4F-3BE7FE356E47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B97A3-D377-857D-9E4F-3BE7FE356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B1A1C-1C99-B5C8-3B72-F4C35C6352DE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517647" cy="14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BB1A1C-1C99-B5C8-3B72-F4C35C635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517647" cy="1415324"/>
              </a:xfrm>
              <a:prstGeom prst="rect">
                <a:avLst/>
              </a:prstGeom>
              <a:blipFill>
                <a:blip r:embed="rId7"/>
                <a:stretch>
                  <a:fillRect l="-1751" t="-4425" r="-584" b="-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A795B-08B8-455B-8F15-0426755087B3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A795B-08B8-455B-8F15-0426755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EAC7F8-1EB6-4A4E-2591-F109D9E5F2F0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3D649A3-B53A-AF3B-C339-B0B29914BC73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455140" y="1690688"/>
            <a:ext cx="6452288" cy="405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Everything Besides Midterm Graded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Midterm Grades this week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4 Out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Next Week!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Problems Oct 31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4C8F-6227-2E9F-9EC8-59689AB4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3316-1A1A-4B6E-D2FD-E4A4B9CE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BBC46-AE8E-5778-763A-72E564ACA2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7053E4A-AA66-31E7-BF4F-D686666FC7A8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92DC61-DCE1-7693-31A2-E0349FD58C20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C92DC61-DCE1-7693-31A2-E0349FD5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9AEB2D-759F-C6DA-CD44-1043B3F9595E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9AEB2D-759F-C6DA-CD44-1043B3F9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59233D8-0BA1-6744-C85D-A02748062FF7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587A5-C74D-2E4E-C141-A0EB9877B19D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587A5-C74D-2E4E-C141-A0EB9877B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0C1AEB6-5417-73BF-AB01-F35B1A92F716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741457-6C9F-5E15-1C8A-85B330E56785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85E012-6A5F-0317-1163-20580D7712A2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26528-8908-F834-DFD2-917DE496782F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726528-8908-F834-DFD2-917DE496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D8242-5CDA-F17D-720A-2D287BFF535D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517647" cy="313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∪ {(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b="0" dirty="0"/>
                  <a:t> is not the shortest path. Then there exists a path that must leave S via some edge (</a:t>
                </a:r>
                <a:r>
                  <a:rPr lang="en-US" sz="2800" b="0" dirty="0" err="1"/>
                  <a:t>x,y</a:t>
                </a:r>
                <a:r>
                  <a:rPr lang="en-US" sz="2800" b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D8242-5CDA-F17D-720A-2D287BFF5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517647" cy="3138873"/>
              </a:xfrm>
              <a:prstGeom prst="rect">
                <a:avLst/>
              </a:prstGeom>
              <a:blipFill>
                <a:blip r:embed="rId7"/>
                <a:stretch>
                  <a:fillRect l="-1751" t="-201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E84C1-4C82-A9E2-9E9C-360BDC3D4DE1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E84C1-4C82-A9E2-9E9C-360BDC3D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C0599B-49EB-9232-F618-14174DC8AD6D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D5D4D880-6009-FC16-6595-3A82ABF7FD67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DFB256-DC31-10D7-E9E5-E9427035DFEF}"/>
              </a:ext>
            </a:extLst>
          </p:cNvPr>
          <p:cNvSpPr/>
          <p:nvPr/>
        </p:nvSpPr>
        <p:spPr>
          <a:xfrm>
            <a:off x="852528" y="55125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E0EC43-3237-72A9-16BA-7C2FB29E334F}"/>
              </a:ext>
            </a:extLst>
          </p:cNvPr>
          <p:cNvSpPr/>
          <p:nvPr/>
        </p:nvSpPr>
        <p:spPr>
          <a:xfrm>
            <a:off x="3806620" y="582021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5DDF3B0-576A-B2AC-F762-081E5982089B}"/>
              </a:ext>
            </a:extLst>
          </p:cNvPr>
          <p:cNvSpPr/>
          <p:nvPr/>
        </p:nvSpPr>
        <p:spPr>
          <a:xfrm rot="4500000">
            <a:off x="1172598" y="4725305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A466DA-7A58-2BE0-31BD-FE4331DA4C50}"/>
              </a:ext>
            </a:extLst>
          </p:cNvPr>
          <p:cNvCxnSpPr>
            <a:cxnSpLocks/>
          </p:cNvCxnSpPr>
          <p:nvPr/>
        </p:nvCxnSpPr>
        <p:spPr>
          <a:xfrm>
            <a:off x="1706754" y="5945644"/>
            <a:ext cx="1886366" cy="15389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BD90B97B-CF00-F82F-5BE9-8995F3B617D9}"/>
              </a:ext>
            </a:extLst>
          </p:cNvPr>
          <p:cNvSpPr/>
          <p:nvPr/>
        </p:nvSpPr>
        <p:spPr>
          <a:xfrm rot="4783168">
            <a:off x="4483529" y="5348554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1E5F33-2C0B-3025-F2E2-7B5AB9B22F07}"/>
                  </a:ext>
                </a:extLst>
              </p:cNvPr>
              <p:cNvSpPr txBox="1"/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1E5F33-2C0B-3025-F2E2-7B5AB9B22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6C843-C234-CC00-4074-4EE14A831ADA}"/>
                  </a:ext>
                </a:extLst>
              </p:cNvPr>
              <p:cNvSpPr txBox="1"/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96C843-C234-CC00-4074-4EE14A831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blipFill>
                <a:blip r:embed="rId10"/>
                <a:stretch>
                  <a:fillRect l="-2632" r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43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5338-40D1-B3CE-6CAC-AE5647ED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4051-C1AD-C12A-A26A-33D1C60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Proof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12EC10-D053-1031-4A3C-ABD42BB90E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206F02F-FE3D-ABD0-D624-9F0E14166F3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6A1EDF-5A15-3BEA-C1E4-1EE786F26951}"/>
                  </a:ext>
                </a:extLst>
              </p:cNvPr>
              <p:cNvSpPr txBox="1"/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6A1EDF-5A15-3BEA-C1E4-1EE786F26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6" y="3036423"/>
                <a:ext cx="4716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2FA82-F354-A1C3-810D-2AE517B58942}"/>
                  </a:ext>
                </a:extLst>
              </p:cNvPr>
              <p:cNvSpPr txBox="1"/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proceed with induction on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 ≤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 is the shortest path from s to u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02FA82-F354-A1C3-810D-2AE517B5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5" y="1658010"/>
                <a:ext cx="11000790" cy="2246769"/>
              </a:xfrm>
              <a:prstGeom prst="rect">
                <a:avLst/>
              </a:prstGeom>
              <a:blipFill>
                <a:blip r:embed="rId4"/>
                <a:stretch>
                  <a:fillRect l="-1039" t="-2809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150D116-C525-ED6F-CA9C-B79D49174625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0303E-2C4E-DAD0-6FD1-ABC59A7DBCFF}"/>
                  </a:ext>
                </a:extLst>
              </p:cNvPr>
              <p:cNvSpPr txBox="1"/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E0303E-2C4E-DAD0-6FD1-ABC59A7DB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46" y="4025590"/>
                <a:ext cx="4655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8A9B7BE-7705-6654-A377-BEE5CB0DB9A0}"/>
              </a:ext>
            </a:extLst>
          </p:cNvPr>
          <p:cNvSpPr/>
          <p:nvPr/>
        </p:nvSpPr>
        <p:spPr>
          <a:xfrm>
            <a:off x="262174" y="3429000"/>
            <a:ext cx="3089629" cy="3089629"/>
          </a:xfrm>
          <a:custGeom>
            <a:avLst/>
            <a:gdLst>
              <a:gd name="connsiteX0" fmla="*/ 0 w 3089629"/>
              <a:gd name="connsiteY0" fmla="*/ 1544815 h 3089629"/>
              <a:gd name="connsiteX1" fmla="*/ 1544815 w 3089629"/>
              <a:gd name="connsiteY1" fmla="*/ 0 h 3089629"/>
              <a:gd name="connsiteX2" fmla="*/ 3089630 w 3089629"/>
              <a:gd name="connsiteY2" fmla="*/ 1544815 h 3089629"/>
              <a:gd name="connsiteX3" fmla="*/ 1544815 w 3089629"/>
              <a:gd name="connsiteY3" fmla="*/ 3089630 h 3089629"/>
              <a:gd name="connsiteX4" fmla="*/ 0 w 3089629"/>
              <a:gd name="connsiteY4" fmla="*/ 1544815 h 308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29" h="3089629" extrusionOk="0">
                <a:moveTo>
                  <a:pt x="0" y="1544815"/>
                </a:moveTo>
                <a:cubicBezTo>
                  <a:pt x="-67073" y="559328"/>
                  <a:pt x="701382" y="24877"/>
                  <a:pt x="1544815" y="0"/>
                </a:cubicBezTo>
                <a:cubicBezTo>
                  <a:pt x="2358591" y="-151961"/>
                  <a:pt x="2995252" y="640953"/>
                  <a:pt x="3089630" y="1544815"/>
                </a:cubicBezTo>
                <a:cubicBezTo>
                  <a:pt x="3175753" y="2261142"/>
                  <a:pt x="2384341" y="2939774"/>
                  <a:pt x="1544815" y="3089630"/>
                </a:cubicBezTo>
                <a:cubicBezTo>
                  <a:pt x="674532" y="3071776"/>
                  <a:pt x="29274" y="2366746"/>
                  <a:pt x="0" y="154481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DAD6F9-867F-66E3-45AE-A28167B15173}"/>
              </a:ext>
            </a:extLst>
          </p:cNvPr>
          <p:cNvSpPr/>
          <p:nvPr/>
        </p:nvSpPr>
        <p:spPr>
          <a:xfrm>
            <a:off x="2351302" y="4647939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18B45E-9055-641F-9B82-FE28B5A1DFD3}"/>
              </a:ext>
            </a:extLst>
          </p:cNvPr>
          <p:cNvSpPr/>
          <p:nvPr/>
        </p:nvSpPr>
        <p:spPr>
          <a:xfrm>
            <a:off x="4243683" y="450187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0EE4D-709A-8378-104C-CD1D05A5CACA}"/>
                  </a:ext>
                </a:extLst>
              </p:cNvPr>
              <p:cNvSpPr txBox="1"/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E0EE4D-709A-8378-104C-CD1D05A5C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34" y="4548666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47F3D-575D-59A6-D71B-1BF9F4C9A869}"/>
                  </a:ext>
                </a:extLst>
              </p:cNvPr>
              <p:cNvSpPr txBox="1"/>
              <p:nvPr/>
            </p:nvSpPr>
            <p:spPr>
              <a:xfrm>
                <a:off x="5412178" y="3133342"/>
                <a:ext cx="6774571" cy="400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b="0" dirty="0"/>
                  <a:t> be the k+1 vertex added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b="0" dirty="0"/>
                  <a:t> and let (</a:t>
                </a:r>
                <a:r>
                  <a:rPr lang="en-US" sz="2800" b="0" dirty="0" err="1"/>
                  <a:t>u,v</a:t>
                </a:r>
                <a:r>
                  <a:rPr lang="en-US" sz="2800" b="0" dirty="0"/>
                  <a:t>) be th</a:t>
                </a:r>
                <a:r>
                  <a:rPr lang="en-US" sz="2800" dirty="0"/>
                  <a:t>e edge minimized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b="0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∪ {(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b="0" dirty="0"/>
                  <a:t> is not the shortest path. Then there exists a path that must leave S via some edge (</a:t>
                </a:r>
                <a:r>
                  <a:rPr lang="en-US" sz="2800" b="0" dirty="0" err="1"/>
                  <a:t>x,y</a:t>
                </a:r>
                <a:r>
                  <a:rPr lang="en-US" sz="2800" b="0" dirty="0"/>
                  <a:t>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However, the algo picked v and so the path from s to y must be just as long. &gt;&lt;</a:t>
                </a:r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47F3D-575D-59A6-D71B-1BF9F4C9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8" y="3133342"/>
                <a:ext cx="6774571" cy="4000647"/>
              </a:xfrm>
              <a:prstGeom prst="rect">
                <a:avLst/>
              </a:prstGeom>
              <a:blipFill>
                <a:blip r:embed="rId7"/>
                <a:stretch>
                  <a:fillRect l="-1685" t="-1582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1F048-9834-2452-98C5-307FDD1731DB}"/>
                  </a:ext>
                </a:extLst>
              </p:cNvPr>
              <p:cNvSpPr txBox="1"/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1F048-9834-2452-98C5-307FDD173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38" y="4694054"/>
                <a:ext cx="49404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2D5D58-7C80-0C3C-B368-18B0E060DF3E}"/>
              </a:ext>
            </a:extLst>
          </p:cNvPr>
          <p:cNvCxnSpPr>
            <a:cxnSpLocks/>
          </p:cNvCxnSpPr>
          <p:nvPr/>
        </p:nvCxnSpPr>
        <p:spPr>
          <a:xfrm flipV="1">
            <a:off x="3194462" y="4916384"/>
            <a:ext cx="852033" cy="8312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2D377415-3F23-CEF6-8B79-5E520B4CF75D}"/>
              </a:ext>
            </a:extLst>
          </p:cNvPr>
          <p:cNvSpPr/>
          <p:nvPr/>
        </p:nvSpPr>
        <p:spPr>
          <a:xfrm>
            <a:off x="1674191" y="4143387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0C0871-2323-0DB9-FFB5-83B98A345F4B}"/>
              </a:ext>
            </a:extLst>
          </p:cNvPr>
          <p:cNvSpPr/>
          <p:nvPr/>
        </p:nvSpPr>
        <p:spPr>
          <a:xfrm>
            <a:off x="852528" y="551256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4A79DB-7385-EC20-37F9-FFD2872D825C}"/>
              </a:ext>
            </a:extLst>
          </p:cNvPr>
          <p:cNvSpPr/>
          <p:nvPr/>
        </p:nvSpPr>
        <p:spPr>
          <a:xfrm>
            <a:off x="3806620" y="5820218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0423C07-06E8-BB6E-325C-355CDA616486}"/>
              </a:ext>
            </a:extLst>
          </p:cNvPr>
          <p:cNvSpPr/>
          <p:nvPr/>
        </p:nvSpPr>
        <p:spPr>
          <a:xfrm rot="4500000">
            <a:off x="1172598" y="4725305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2EF26A-229F-8B2F-69CB-39C68A90E7F1}"/>
              </a:ext>
            </a:extLst>
          </p:cNvPr>
          <p:cNvCxnSpPr>
            <a:cxnSpLocks/>
          </p:cNvCxnSpPr>
          <p:nvPr/>
        </p:nvCxnSpPr>
        <p:spPr>
          <a:xfrm>
            <a:off x="1706754" y="5945644"/>
            <a:ext cx="1886366" cy="15389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30731783-F268-8FDA-77C9-9E93720616EA}"/>
              </a:ext>
            </a:extLst>
          </p:cNvPr>
          <p:cNvSpPr/>
          <p:nvPr/>
        </p:nvSpPr>
        <p:spPr>
          <a:xfrm rot="4783168">
            <a:off x="4483529" y="5348554"/>
            <a:ext cx="795647" cy="534389"/>
          </a:xfrm>
          <a:custGeom>
            <a:avLst/>
            <a:gdLst>
              <a:gd name="connsiteX0" fmla="*/ 0 w 795647"/>
              <a:gd name="connsiteY0" fmla="*/ 71252 h 534389"/>
              <a:gd name="connsiteX1" fmla="*/ 106878 w 795647"/>
              <a:gd name="connsiteY1" fmla="*/ 23750 h 534389"/>
              <a:gd name="connsiteX2" fmla="*/ 249382 w 795647"/>
              <a:gd name="connsiteY2" fmla="*/ 0 h 534389"/>
              <a:gd name="connsiteX3" fmla="*/ 581891 w 795647"/>
              <a:gd name="connsiteY3" fmla="*/ 11875 h 534389"/>
              <a:gd name="connsiteX4" fmla="*/ 617517 w 795647"/>
              <a:gd name="connsiteY4" fmla="*/ 23750 h 534389"/>
              <a:gd name="connsiteX5" fmla="*/ 653143 w 795647"/>
              <a:gd name="connsiteY5" fmla="*/ 59376 h 534389"/>
              <a:gd name="connsiteX6" fmla="*/ 676894 w 795647"/>
              <a:gd name="connsiteY6" fmla="*/ 130628 h 534389"/>
              <a:gd name="connsiteX7" fmla="*/ 688769 w 795647"/>
              <a:gd name="connsiteY7" fmla="*/ 166254 h 534389"/>
              <a:gd name="connsiteX8" fmla="*/ 676894 w 795647"/>
              <a:gd name="connsiteY8" fmla="*/ 320634 h 534389"/>
              <a:gd name="connsiteX9" fmla="*/ 688769 w 795647"/>
              <a:gd name="connsiteY9" fmla="*/ 368135 h 534389"/>
              <a:gd name="connsiteX10" fmla="*/ 748146 w 795647"/>
              <a:gd name="connsiteY10" fmla="*/ 475013 h 534389"/>
              <a:gd name="connsiteX11" fmla="*/ 795647 w 795647"/>
              <a:gd name="connsiteY11" fmla="*/ 534389 h 53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5647" h="534389">
                <a:moveTo>
                  <a:pt x="0" y="71252"/>
                </a:moveTo>
                <a:cubicBezTo>
                  <a:pt x="35626" y="55418"/>
                  <a:pt x="70490" y="37745"/>
                  <a:pt x="106878" y="23750"/>
                </a:cubicBezTo>
                <a:cubicBezTo>
                  <a:pt x="144655" y="9220"/>
                  <a:pt x="217741" y="3955"/>
                  <a:pt x="249382" y="0"/>
                </a:cubicBezTo>
                <a:cubicBezTo>
                  <a:pt x="360218" y="3958"/>
                  <a:pt x="471214" y="4735"/>
                  <a:pt x="581891" y="11875"/>
                </a:cubicBezTo>
                <a:cubicBezTo>
                  <a:pt x="594383" y="12681"/>
                  <a:pt x="607102" y="16806"/>
                  <a:pt x="617517" y="23750"/>
                </a:cubicBezTo>
                <a:cubicBezTo>
                  <a:pt x="631491" y="33066"/>
                  <a:pt x="641268" y="47501"/>
                  <a:pt x="653143" y="59376"/>
                </a:cubicBezTo>
                <a:lnTo>
                  <a:pt x="676894" y="130628"/>
                </a:lnTo>
                <a:lnTo>
                  <a:pt x="688769" y="166254"/>
                </a:lnTo>
                <a:cubicBezTo>
                  <a:pt x="684811" y="217714"/>
                  <a:pt x="676894" y="269022"/>
                  <a:pt x="676894" y="320634"/>
                </a:cubicBezTo>
                <a:cubicBezTo>
                  <a:pt x="676894" y="336955"/>
                  <a:pt x="684285" y="352442"/>
                  <a:pt x="688769" y="368135"/>
                </a:cubicBezTo>
                <a:cubicBezTo>
                  <a:pt x="704446" y="423004"/>
                  <a:pt x="705615" y="411217"/>
                  <a:pt x="748146" y="475013"/>
                </a:cubicBezTo>
                <a:cubicBezTo>
                  <a:pt x="778109" y="519957"/>
                  <a:pt x="761802" y="500545"/>
                  <a:pt x="795647" y="534389"/>
                </a:cubicBezTo>
              </a:path>
            </a:pathLst>
          </a:cu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291929-744B-27F5-2C6B-AF69FFF7B1A3}"/>
                  </a:ext>
                </a:extLst>
              </p:cNvPr>
              <p:cNvSpPr txBox="1"/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291929-744B-27F5-2C6B-AF69FFF7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96" y="5546112"/>
                <a:ext cx="46679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06752-F328-AD86-C06E-97F176266F40}"/>
                  </a:ext>
                </a:extLst>
              </p:cNvPr>
              <p:cNvSpPr txBox="1"/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506752-F328-AD86-C06E-97F176266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96" y="5869403"/>
                <a:ext cx="474810" cy="584775"/>
              </a:xfrm>
              <a:prstGeom prst="rect">
                <a:avLst/>
              </a:prstGeom>
              <a:blipFill>
                <a:blip r:embed="rId10"/>
                <a:stretch>
                  <a:fillRect l="-2632" r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1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B232-DD21-A463-1230-D9D6659E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86E0-8FFD-F963-9E50-290905CD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What about negative edge weights?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F4CE8E-370B-3CB5-8306-97FCB157CD8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EFDAF2D-148D-0E27-2A5A-9040FDE15877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7039FB-ED7A-F334-BDEF-54F8D695507F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B470D-BA44-6502-6D1D-75D713EA6723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84EDC1-7DFC-0E3F-FF73-977D7B30EDC4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9ADC13-A2D4-2E61-12B8-3781C3A17DB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F6A084-F09D-895A-A1F2-350217DEA8E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CA82B9-3039-B461-8891-E625B6A5B06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C279DF-198D-E649-4401-F4043565572B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3D0919-A346-40A7-AB35-C851416D2478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26C28-3499-6294-EC8A-E34C42D9D2ED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18C3F2-0890-E71A-04B4-091E558498B9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4589F4-08AF-7744-2A54-AFA99D111F6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7A30AF-C820-4A93-1020-8B73FFF7C653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CE44F6-3BCA-7031-FB27-1E6C07FB7B9F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443A89-E9B5-CC0C-A286-B4D03C864B05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6AEED6-2408-9B37-622F-A8BEC4FB04BF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81B192-1CE4-A70F-8C2E-303E46121CB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2B4B3B-A558-9283-8441-EF51D9A22C58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11C5175-0257-8A3A-ECED-322E4FB6E107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BFD4684-44F7-B95E-48D0-FD433D056C95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448D64C-965F-CAD8-1D53-B6812E14A265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EBAE96-AC55-89C3-C86E-EB5AE201EA2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221FD-238A-0B13-3472-6C82D765BB7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7BB4A8-A395-A06F-A8F1-E2DDABC64E8F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F4C311-5C42-E409-FE06-89A6F4AE82DD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5EF85D7-22F7-6A00-2F6E-06D325933DCD}"/>
              </a:ext>
            </a:extLst>
          </p:cNvPr>
          <p:cNvSpPr txBox="1"/>
          <p:nvPr/>
        </p:nvSpPr>
        <p:spPr>
          <a:xfrm>
            <a:off x="5536114" y="3482599"/>
            <a:ext cx="837994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-11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DA5B7E-E766-BAFC-4F67-7C099B4AD7C7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0A5484-97FA-1F05-600D-0E8E6144B00E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6B2416-0936-00BF-EC08-7C3C261E060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B9D3543-12F9-8E22-0718-E756F8CE9BA4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225F824-C7CF-7534-CAA6-660188D584DD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BCD6B4-57EC-391F-829E-2EF809C71E0D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0932C7-F59F-85B7-38C5-CEDCD71D3ACA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158425-2355-FA2E-FFFA-6FD9DE529EB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EEF5DC-2586-84B2-4FEB-DE0D303C91B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301D4A-1B31-B05B-33F9-9F2CCDAF217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301D4A-1B31-B05B-33F9-9F2CCDAF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004B08-4FBD-D57E-5462-67704E2AAA05}"/>
                  </a:ext>
                </a:extLst>
              </p:cNvPr>
              <p:cNvSpPr txBox="1"/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004B08-4FBD-D57E-5462-67704E2AA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EDB41D-CC55-0034-871F-46986BADEBE8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EDB41D-CC55-0034-871F-46986BADE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F92661-BB5B-366D-32E3-85C3068A3392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F92661-BB5B-366D-32E3-85C3068A3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F1A3A8-A500-B57C-D185-62A167F39304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F1A3A8-A500-B57C-D185-62A167F3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F403F3-D7F3-5427-CBB7-EDB444F937F3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F403F3-D7F3-5427-CBB7-EDB444F93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5D3DF3-7E1A-E493-D316-257DAC07B58E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5D3DF3-7E1A-E493-D316-257DAC07B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02FAB7-DF04-A62B-CB5A-9A9284D0CA02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02FAB7-DF04-A62B-CB5A-9A9284D0C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DB6E8-0FA6-3FD4-0812-045CAEF8FD20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DB6E8-0FA6-3FD4-0812-045CAEF8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419634E-F0DE-D694-5B21-49CC39D794A6}"/>
              </a:ext>
            </a:extLst>
          </p:cNvPr>
          <p:cNvSpPr txBox="1"/>
          <p:nvPr/>
        </p:nvSpPr>
        <p:spPr>
          <a:xfrm>
            <a:off x="806644" y="1655860"/>
            <a:ext cx="983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A: If you have negative edge weights then you can have negative cycles and the minimum distance becomes “weird or hard to find."</a:t>
            </a:r>
          </a:p>
        </p:txBody>
      </p:sp>
    </p:spTree>
    <p:extLst>
      <p:ext uri="{BB962C8B-B14F-4D97-AF65-F5344CB8AC3E}">
        <p14:creationId xmlns:p14="http://schemas.microsoft.com/office/powerpoint/2010/main" val="84382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77FCF-9712-BCDF-7EC3-00455A25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2188-5E5F-8FB0-3AB1-5752F8197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Q: What about negative edge weights?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30A3-1D5D-FD5E-F52F-D52E6A6F4C0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1D9FBBB-B933-B7A4-931E-3E69DE5CB96E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190CBC-8FE0-E4BB-5CB2-D12BCA572FE2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89A042-F3F8-222E-3938-C25B04BDD1A0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B49497-C362-AAD6-69C5-62207C84CEE5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AC2DAD-6C8E-9F4E-8E91-3A0509618A73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02BA6F-15D8-1D19-F1BB-D19E2126F3F2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4ECE87-23E8-E629-D2E8-29FA38183AB8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349FE3-37C5-B8A6-CA4A-6E1D33DEAEEA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A2A1C4-81F1-5D0D-1DEF-CB472E8FA2D5}"/>
              </a:ext>
            </a:extLst>
          </p:cNvPr>
          <p:cNvCxnSpPr/>
          <p:nvPr/>
        </p:nvCxnSpPr>
        <p:spPr>
          <a:xfrm flipV="1">
            <a:off x="1693757" y="3861336"/>
            <a:ext cx="2129883" cy="423746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9870CC-C821-B36F-9D6C-503DE420D999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B122AB-40B6-8BCA-879A-15A6AF7FA3BF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9CB660-916B-C44D-53B3-A77B9A8E7C9E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2885A2-7FBC-DD7D-0E4B-7B522AC97BA1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DA0496-6D8C-79C9-EE23-B5148E0E2AD3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6E863D-40F1-C242-DC6D-A6C3E649DE0B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71948E-61ED-FA24-A144-178A13CC3871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CDEE7C-8C2B-495C-375C-1EF62D5A2A2B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704CE0-E9EE-18AA-A449-EB7DC59D189E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5FFC706-EA7C-AB69-DA29-5831BD7AF278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1B97FA-F5F7-ABBB-F0F0-1BD3001C23CB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765792A-0C58-E0C4-62AE-C9CDCA44701F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DB6B7F-7E09-9676-C769-EF8789F48260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F375C1-A003-A863-0DED-2CBAB36C98C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E9A358-0ED5-9F93-10CB-4A42D79BC249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A32F15-2544-706B-A3E3-4AF20A9D5F8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7702ED-F07A-E9F3-DF3B-9DAF287BCEC0}"/>
              </a:ext>
            </a:extLst>
          </p:cNvPr>
          <p:cNvSpPr txBox="1"/>
          <p:nvPr/>
        </p:nvSpPr>
        <p:spPr>
          <a:xfrm>
            <a:off x="5536114" y="3482599"/>
            <a:ext cx="837994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-11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3080EC-AE97-74C0-6C8A-97255928E7D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C7273B-FB8D-C9BA-DEF8-3B7C3F2D65D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DD3C0A-2069-FF12-AEBA-BDE31B95770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DD00242-ECE5-B5AA-B409-F7155487513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5B2097E-5686-810E-B5BA-84B396C6161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D38E52-E3B5-FE84-A3C1-14E280A4807B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AD8633-7941-EF9E-B64E-3101C666F8F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AF67136-1126-5774-8312-9C48FDF8A8F0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43088A-CFA6-A37D-2C32-2E8686C59374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E55003-0CF3-1EF9-D11E-90DC278FC7E0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0E55003-0CF3-1EF9-D11E-90DC278FC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EC7915-4401-DFE7-DB29-C6CAD59299F2}"/>
                  </a:ext>
                </a:extLst>
              </p:cNvPr>
              <p:cNvSpPr txBox="1"/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EC7915-4401-DFE7-DB29-C6CAD5929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408" y="5453584"/>
                <a:ext cx="807209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C167E6-62F1-59C0-7E19-623C500A41CA}"/>
                  </a:ext>
                </a:extLst>
              </p:cNvPr>
              <p:cNvSpPr txBox="1"/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C167E6-62F1-59C0-7E19-623C500A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38" y="3374749"/>
                <a:ext cx="794320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AE8332-9D59-0F5D-D42C-079D2CF005D5}"/>
                  </a:ext>
                </a:extLst>
              </p:cNvPr>
              <p:cNvSpPr txBox="1"/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AE8332-9D59-0F5D-D42C-079D2CF0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09" y="4713772"/>
                <a:ext cx="79111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B47578-C00C-89DC-25F3-35589C7BC018}"/>
                  </a:ext>
                </a:extLst>
              </p:cNvPr>
              <p:cNvSpPr txBox="1"/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B47578-C00C-89DC-25F3-35589C7BC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70" y="3707822"/>
                <a:ext cx="790281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6658E7-8CC0-FC04-DC70-189474CEA457}"/>
                  </a:ext>
                </a:extLst>
              </p:cNvPr>
              <p:cNvSpPr txBox="1"/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6658E7-8CC0-FC04-DC70-189474CEA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114" y="5627654"/>
                <a:ext cx="789512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ADB9B6-4400-B795-CAA8-B73F425AB0F6}"/>
                  </a:ext>
                </a:extLst>
              </p:cNvPr>
              <p:cNvSpPr txBox="1"/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ADB9B6-4400-B795-CAA8-B73F425AB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69" y="3900148"/>
                <a:ext cx="789512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B87A16-924F-D968-78E9-FD2288BFD0B7}"/>
                  </a:ext>
                </a:extLst>
              </p:cNvPr>
              <p:cNvSpPr txBox="1"/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B87A16-924F-D968-78E9-FD2288BF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60" y="5646609"/>
                <a:ext cx="789512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B84D66-3294-C2D1-0BE8-472A26D714E4}"/>
                  </a:ext>
                </a:extLst>
              </p:cNvPr>
              <p:cNvSpPr txBox="1"/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B84D66-3294-C2D1-0BE8-472A26D7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" y="4053918"/>
                <a:ext cx="794320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87AE7B8-FE6E-C66B-D3AA-52E438228AB8}"/>
              </a:ext>
            </a:extLst>
          </p:cNvPr>
          <p:cNvSpPr txBox="1"/>
          <p:nvPr/>
        </p:nvSpPr>
        <p:spPr>
          <a:xfrm>
            <a:off x="806644" y="1655860"/>
            <a:ext cx="983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A: If you have negative edge weights then you can have negative cycles, and the minimum distance becomes “weird or hard to find."</a:t>
            </a:r>
          </a:p>
        </p:txBody>
      </p:sp>
    </p:spTree>
    <p:extLst>
      <p:ext uri="{BB962C8B-B14F-4D97-AF65-F5344CB8AC3E}">
        <p14:creationId xmlns:p14="http://schemas.microsoft.com/office/powerpoint/2010/main" val="384492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EDE3-6B95-35D2-285C-8BEC64F9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C091-B5D0-CC90-50B6-70321B08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3E6260-FF0C-C75E-6144-2A8DE61E2F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9FBF5AC-E3A6-1914-0EA4-0C4821871789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7F5FB6-E8E4-C5F6-217D-4A8F7D085DC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65AD60-0605-3DD2-EE82-BC0001A413D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25474-6FA6-A3C7-3BB1-4E9055B658A8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DD243E-591F-36CE-6B92-1ECF0CF2DFBA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FE9DF-1A82-8F5F-40D2-0A8540FAAE58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9FB0DD-7B00-E7EB-A629-B6FE91B8146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EF4AA7-49A8-E936-C642-05F5D41D302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0147B6-2F2C-1DAB-09AD-6D29549F6A35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9FC454-FC94-4689-7530-01575C6B687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758DE8-855C-A47E-64C8-B0344167F088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DBFE21-2956-5F1B-8329-C1D10AD1915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29E9D3-DF14-46C5-8307-9BF038DA7E69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AA7379-5845-1DE5-D069-937E5BE6DD5A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BCD459-DEDB-FB88-93E4-AFEAEB90A74C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7335FE-489E-5A5F-C0DE-FFAED566B00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0031F9-7016-B565-917F-E9C44439FCF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2DA14E-DBF4-4958-62A1-A94A90BE467B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3E7F05-EED0-55DE-F8E4-44FFE5F69778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04C505-9BA0-6876-1D52-DD2BDF86E12A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C5E3298-1300-8BE7-A05E-63C954472EE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B64BCF-A9EB-FA65-32C4-86F6793F7173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4FC125-B7B0-29CD-9539-0D5B121FDB22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9EDAB5-9F12-0C9C-BB7A-09303615695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40BF57-5C23-E1A5-762C-5E52B4533922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C9756F-D113-8343-C381-7EB7E762F3D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9EC340-1A6A-3057-A304-6F5ACA445F88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4FA15EC-42D3-F7C7-6C4B-4BF945301C75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7C89D7-C27E-134C-CCC6-1BA44016E9B7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1EC49C-2D5A-F760-D189-83C0D3A0A213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34875D3-31E0-896D-75D5-B440535AFB9E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5354971-1E6D-C781-E438-795904A96A2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19EA75-AFEF-4DDC-09F5-BE75B82FD770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7D88B3D-974C-625F-FE69-0FCAA4C3F72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13E17D-E923-A05D-A069-989DB85CAFD2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30A8B41-1EE4-5046-2AB9-1000CE9B2AB2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5FE6BCB-1CB9-F594-B5CF-DF47F9799561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1ED19F-089C-0F5F-6A15-D853942B132D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CA7E22-427F-91EE-09EE-EDDEBF723CE6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6A15E4-C6BF-4F47-0F39-4867CDF23A95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96BD2BE2-84AF-ECD1-8D17-2EE568373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CA6970-CD9C-51EF-9392-DC864A0E4B9C}"/>
              </a:ext>
            </a:extLst>
          </p:cNvPr>
          <p:cNvSpPr/>
          <p:nvPr/>
        </p:nvSpPr>
        <p:spPr>
          <a:xfrm>
            <a:off x="1841157" y="4768663"/>
            <a:ext cx="4017156" cy="473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63A1C1-69E4-200D-1672-6E0E205F1F4B}"/>
              </a:ext>
            </a:extLst>
          </p:cNvPr>
          <p:cNvGrpSpPr/>
          <p:nvPr/>
        </p:nvGrpSpPr>
        <p:grpSpPr>
          <a:xfrm>
            <a:off x="6190400" y="2773760"/>
            <a:ext cx="4927761" cy="1294274"/>
            <a:chOff x="5918628" y="993102"/>
            <a:chExt cx="4927761" cy="12942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4DF0AD-175C-B765-230C-2590E2080A71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8A925D-0284-85CF-2A67-52D776F0C491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Q: How many times might we compute this?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0B38E7-AE96-EC8B-8B2C-8C50424D7F53}"/>
              </a:ext>
            </a:extLst>
          </p:cNvPr>
          <p:cNvCxnSpPr/>
          <p:nvPr/>
        </p:nvCxnSpPr>
        <p:spPr>
          <a:xfrm flipH="1">
            <a:off x="5144635" y="3897950"/>
            <a:ext cx="773993" cy="7439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13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913C-8EF3-4828-BCCD-264D103B0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55E3-3A68-2621-3198-37E88B1C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ED566-A977-4B8B-C0B9-F522F808BC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EA9697D-9872-47E3-C24A-7A4EA0FBAC5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393AC1-4486-BD01-2562-4988864246DE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0D677A-9179-58AB-1B55-FE5103BAC597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BE5690-8D94-618B-B57C-3FADC67984B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C09C03-596F-7BA2-B980-DC9161285B6E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F9C61D-6B6A-D3E4-7900-A2A081261775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416680-CDF2-934C-ABA1-3F437A1862BC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891E26-EDF3-023C-0505-CB88DC517921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3D426C-4EAC-CBD1-F109-6409F99F1A78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306A92-B0AA-7340-298B-0F8094F1E72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4019A3-9A11-A9B3-67BE-4CDE518564C1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CBB09B-0905-6A0C-3D2B-05CA1B0E5F25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48B075-E572-3C9F-FE99-0807C7DD530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92C463-1E20-B06A-F77C-6D69951D57B0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FEA28C-8917-7ACA-2399-D63A9247D4E0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EC0547-3242-1C5D-FDD2-828159EDF03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47DE6F-9AF7-36DB-004A-A7048EA52F4A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224394-3F6E-241A-A34B-A69B26A58448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D03030F-9FAF-E97A-8011-28567BA71BF5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32BDA2D-2325-61D2-A19A-F054B65AD05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3BA7C11-58B0-BAC4-5064-22C08DB2DA7B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75C775-CF54-861A-3F94-ABA5799A2FE2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680543-F427-FB63-F955-F5F067BF814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7E7EBB-C137-574A-CE48-B7D62733A7FF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94E0DD-F8B9-FB06-2FF9-0CA8A56EB9B7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138920-359E-E3EB-9854-978570320195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2C7D96-656A-CDD5-FC8F-6DCE1EB8370C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FBB0CA-8878-5287-999E-E70DDBF8AFF1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548B46-CACF-934D-A181-852E8D94EF4C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B311BE7-BEF9-4C4C-A4DD-A751417025E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AC34675-4562-9FEB-D890-1139EE06CC3C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DB9222-450E-A5E8-418A-147D6F8F831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C0C802-2FC9-1D28-804A-99A826B037E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BABC4D5-29A7-DEE0-EF11-796FF14A33E2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7E8CBD-0B49-61CA-8BD3-58D415387DD8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D04689F-4D95-72E7-A87F-4691A202B52A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3AEC5F9-7CFE-4E3A-BDEC-F09DA9075E2F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81B4C1-CC56-773D-F36E-392F094D45C8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F4D2AE-5DB7-347B-F49A-647D2EB01C53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8F9A5A-68E3-AD5B-BEC4-36394D4F114A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096D7D-211E-EF5A-18E3-81C4224A7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599867C-A3EA-3D35-09BF-2C20A427A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D05931-E569-F87A-A384-C449A85653EC}"/>
              </a:ext>
            </a:extLst>
          </p:cNvPr>
          <p:cNvSpPr/>
          <p:nvPr/>
        </p:nvSpPr>
        <p:spPr>
          <a:xfrm>
            <a:off x="1841157" y="4768663"/>
            <a:ext cx="4017156" cy="4730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0748EE-E9CF-B850-5F76-98B228CD4FDD}"/>
              </a:ext>
            </a:extLst>
          </p:cNvPr>
          <p:cNvGrpSpPr/>
          <p:nvPr/>
        </p:nvGrpSpPr>
        <p:grpSpPr>
          <a:xfrm>
            <a:off x="6190400" y="2773760"/>
            <a:ext cx="4927761" cy="1989464"/>
            <a:chOff x="5918628" y="993102"/>
            <a:chExt cx="4927761" cy="15550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E3A6A-7355-EB8D-09E3-48F1B64E1ED1}"/>
                </a:ext>
              </a:extLst>
            </p:cNvPr>
            <p:cNvSpPr/>
            <p:nvPr/>
          </p:nvSpPr>
          <p:spPr>
            <a:xfrm>
              <a:off x="5918628" y="993102"/>
              <a:ext cx="4927761" cy="129427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D82DE0-410B-49DB-A22D-F729D24AB406}"/>
                </a:ext>
              </a:extLst>
            </p:cNvPr>
            <p:cNvSpPr txBox="1"/>
            <p:nvPr/>
          </p:nvSpPr>
          <p:spPr>
            <a:xfrm>
              <a:off x="6085041" y="1163185"/>
              <a:ext cx="4566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A: We may do it several times because of large frontier. 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A12E06-4C1F-E814-9703-7D4D85A69F2D}"/>
              </a:ext>
            </a:extLst>
          </p:cNvPr>
          <p:cNvCxnSpPr/>
          <p:nvPr/>
        </p:nvCxnSpPr>
        <p:spPr>
          <a:xfrm flipH="1">
            <a:off x="5144635" y="3897950"/>
            <a:ext cx="773993" cy="7439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25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2B52-9397-2959-97E2-739523576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1776553F-4F4C-BF7F-DFCB-E2E305F8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89" y="3847353"/>
            <a:ext cx="7449915" cy="2780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9CB42-F6A7-224E-DA9A-F3877537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868D2F-7F51-A87B-41AD-1003BC4175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B562247-945C-D1D5-44AA-894E59F7D410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1E956B-708C-7190-1A7B-E6374ED4FEB0}"/>
              </a:ext>
            </a:extLst>
          </p:cNvPr>
          <p:cNvSpPr/>
          <p:nvPr/>
        </p:nvSpPr>
        <p:spPr>
          <a:xfrm>
            <a:off x="3446637" y="5484545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CB7679-7FE7-3853-B311-BAF5B121C165}"/>
              </a:ext>
            </a:extLst>
          </p:cNvPr>
          <p:cNvSpPr/>
          <p:nvPr/>
        </p:nvSpPr>
        <p:spPr>
          <a:xfrm>
            <a:off x="4009098" y="3377706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2D52DD-9496-C41C-B231-209EFFE1D2BA}"/>
              </a:ext>
            </a:extLst>
          </p:cNvPr>
          <p:cNvCxnSpPr>
            <a:cxnSpLocks/>
          </p:cNvCxnSpPr>
          <p:nvPr/>
        </p:nvCxnSpPr>
        <p:spPr>
          <a:xfrm flipV="1">
            <a:off x="2304607" y="3802566"/>
            <a:ext cx="1520261" cy="3359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095905-3329-3B3F-A64E-83D93FE2300F}"/>
              </a:ext>
            </a:extLst>
          </p:cNvPr>
          <p:cNvCxnSpPr>
            <a:cxnSpLocks/>
          </p:cNvCxnSpPr>
          <p:nvPr/>
        </p:nvCxnSpPr>
        <p:spPr>
          <a:xfrm>
            <a:off x="1923803" y="5224726"/>
            <a:ext cx="1340711" cy="5289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DE504C4C-0FA0-A7AC-8BD3-88331FE5EDB4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6AC0991-2788-7F89-39B1-80EC10D6ED04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A13E03-5AC0-5D21-8605-884FBCD6B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7C095D8-E371-8F9B-3D21-2487BA2FE727}"/>
              </a:ext>
            </a:extLst>
          </p:cNvPr>
          <p:cNvSpPr/>
          <p:nvPr/>
        </p:nvSpPr>
        <p:spPr>
          <a:xfrm rot="19359567">
            <a:off x="78634" y="3184688"/>
            <a:ext cx="2461885" cy="244362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A960D1-751C-66DA-9714-64B7F2D33F02}"/>
                  </a:ext>
                </a:extLst>
              </p:cNvPr>
              <p:cNvSpPr txBox="1"/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2684F-4243-BFBD-8F86-5653D999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666" y="6198223"/>
                <a:ext cx="474810" cy="584775"/>
              </a:xfrm>
              <a:prstGeom prst="rect">
                <a:avLst/>
              </a:prstGeom>
              <a:blipFill>
                <a:blip r:embed="rId5"/>
                <a:stretch>
                  <a:fillRect l="-2632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689953-6560-AB9F-41CB-D2693AFD837B}"/>
                  </a:ext>
                </a:extLst>
              </p:cNvPr>
              <p:cNvSpPr txBox="1"/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A42D03-89CC-C04E-FBE3-E1FFA93D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7" y="2792931"/>
                <a:ext cx="46679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B007C126-454E-060D-45BF-2CAD0FCE5B4E}"/>
              </a:ext>
            </a:extLst>
          </p:cNvPr>
          <p:cNvSpPr/>
          <p:nvPr/>
        </p:nvSpPr>
        <p:spPr>
          <a:xfrm>
            <a:off x="3783677" y="444182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969EB7-B445-8E50-D8DF-5FBB1D6CF2DE}"/>
                  </a:ext>
                </a:extLst>
              </p:cNvPr>
              <p:cNvSpPr txBox="1"/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A5A403-91C4-E8D9-3E44-C6778C856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94" y="4138475"/>
                <a:ext cx="453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8C793F-4CF9-ECA6-6D8F-0CF0A1E2EA49}"/>
              </a:ext>
            </a:extLst>
          </p:cNvPr>
          <p:cNvCxnSpPr>
            <a:cxnSpLocks/>
          </p:cNvCxnSpPr>
          <p:nvPr/>
        </p:nvCxnSpPr>
        <p:spPr>
          <a:xfrm>
            <a:off x="2324337" y="4739268"/>
            <a:ext cx="1241734" cy="11184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8DCAD4-53E3-5430-4E6B-E31B479F2275}"/>
              </a:ext>
            </a:extLst>
          </p:cNvPr>
          <p:cNvCxnSpPr>
            <a:cxnSpLocks/>
          </p:cNvCxnSpPr>
          <p:nvPr/>
        </p:nvCxnSpPr>
        <p:spPr>
          <a:xfrm flipV="1">
            <a:off x="2019208" y="3608094"/>
            <a:ext cx="1894270" cy="2651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9E567A-D860-13F4-BED8-E1C7F623EA7A}"/>
                  </a:ext>
                </a:extLst>
              </p:cNvPr>
              <p:cNvSpPr txBox="1"/>
              <p:nvPr/>
            </p:nvSpPr>
            <p:spPr>
              <a:xfrm>
                <a:off x="389580" y="2661345"/>
                <a:ext cx="47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9E567A-D860-13F4-BED8-E1C7F623E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0" y="2661345"/>
                <a:ext cx="471603" cy="584775"/>
              </a:xfrm>
              <a:prstGeom prst="rect">
                <a:avLst/>
              </a:prstGeom>
              <a:blipFill>
                <a:blip r:embed="rId8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0D0A6242-DC89-4E0C-17B3-1AF5AB736CB4}"/>
              </a:ext>
            </a:extLst>
          </p:cNvPr>
          <p:cNvSpPr/>
          <p:nvPr/>
        </p:nvSpPr>
        <p:spPr>
          <a:xfrm>
            <a:off x="3209232" y="188785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A300ED-1F88-3ADD-1E27-B9686C50A5B7}"/>
              </a:ext>
            </a:extLst>
          </p:cNvPr>
          <p:cNvSpPr/>
          <p:nvPr/>
        </p:nvSpPr>
        <p:spPr>
          <a:xfrm>
            <a:off x="1861585" y="1730843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8CF489-B2E7-F8E1-28F8-475287BE9EEE}"/>
              </a:ext>
            </a:extLst>
          </p:cNvPr>
          <p:cNvSpPr/>
          <p:nvPr/>
        </p:nvSpPr>
        <p:spPr>
          <a:xfrm>
            <a:off x="573856" y="170360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6C5786-1D24-3E8F-12A7-E15B3A2C6657}"/>
              </a:ext>
            </a:extLst>
          </p:cNvPr>
          <p:cNvCxnSpPr>
            <a:cxnSpLocks/>
          </p:cNvCxnSpPr>
          <p:nvPr/>
        </p:nvCxnSpPr>
        <p:spPr>
          <a:xfrm flipV="1">
            <a:off x="1583473" y="2556468"/>
            <a:ext cx="1575656" cy="103723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9C7DD2-F098-96FC-05D3-A4309635291B}"/>
              </a:ext>
            </a:extLst>
          </p:cNvPr>
          <p:cNvCxnSpPr>
            <a:cxnSpLocks/>
          </p:cNvCxnSpPr>
          <p:nvPr/>
        </p:nvCxnSpPr>
        <p:spPr>
          <a:xfrm flipV="1">
            <a:off x="1233149" y="2556468"/>
            <a:ext cx="786058" cy="88919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8DBC-6CA9-BBBD-7085-0B45A1C4043F}"/>
              </a:ext>
            </a:extLst>
          </p:cNvPr>
          <p:cNvCxnSpPr>
            <a:cxnSpLocks/>
          </p:cNvCxnSpPr>
          <p:nvPr/>
        </p:nvCxnSpPr>
        <p:spPr>
          <a:xfrm flipH="1" flipV="1">
            <a:off x="1015282" y="2576528"/>
            <a:ext cx="72722" cy="84188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C4FFE8-68FB-6F17-6A05-68242023437B}"/>
                  </a:ext>
                </a:extLst>
              </p:cNvPr>
              <p:cNvSpPr txBox="1"/>
              <p:nvPr/>
            </p:nvSpPr>
            <p:spPr>
              <a:xfrm>
                <a:off x="3986764" y="1832504"/>
                <a:ext cx="468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C4FFE8-68FB-6F17-6A05-682420234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764" y="1832504"/>
                <a:ext cx="46839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C43AA3-A572-3EAA-F9B2-2E066286FB8A}"/>
                  </a:ext>
                </a:extLst>
              </p:cNvPr>
              <p:cNvSpPr txBox="1"/>
              <p:nvPr/>
            </p:nvSpPr>
            <p:spPr>
              <a:xfrm>
                <a:off x="2536879" y="1663287"/>
                <a:ext cx="4924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C43AA3-A572-3EAA-F9B2-2E066286F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879" y="1663287"/>
                <a:ext cx="492443" cy="584775"/>
              </a:xfrm>
              <a:prstGeom prst="rect">
                <a:avLst/>
              </a:prstGeom>
              <a:blipFill>
                <a:blip r:embed="rId10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168E7C-9ABB-4B66-2CF4-8FD3B29405CF}"/>
                  </a:ext>
                </a:extLst>
              </p:cNvPr>
              <p:cNvSpPr txBox="1"/>
              <p:nvPr/>
            </p:nvSpPr>
            <p:spPr>
              <a:xfrm>
                <a:off x="1186160" y="1471124"/>
                <a:ext cx="449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168E7C-9ABB-4B66-2CF4-8FD3B294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60" y="1471124"/>
                <a:ext cx="44916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B2D9CB9-1B63-50CF-F267-4B420BED6BA5}"/>
              </a:ext>
            </a:extLst>
          </p:cNvPr>
          <p:cNvSpPr txBox="1"/>
          <p:nvPr/>
        </p:nvSpPr>
        <p:spPr>
          <a:xfrm>
            <a:off x="4938046" y="1706080"/>
            <a:ext cx="6658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Observation</a:t>
            </a:r>
            <a:r>
              <a:rPr lang="en-US" sz="3200" dirty="0"/>
              <a:t>: A vertex could be in the frontier a lot!</a:t>
            </a:r>
          </a:p>
          <a:p>
            <a:endParaRPr lang="en-US" sz="3200" dirty="0"/>
          </a:p>
          <a:p>
            <a:r>
              <a:rPr lang="en-US" sz="3200" b="1" dirty="0"/>
              <a:t>Idea</a:t>
            </a:r>
            <a:r>
              <a:rPr lang="en-US" sz="3200" dirty="0"/>
              <a:t>: Don’t recompute every time!</a:t>
            </a:r>
          </a:p>
        </p:txBody>
      </p:sp>
    </p:spTree>
    <p:extLst>
      <p:ext uri="{BB962C8B-B14F-4D97-AF65-F5344CB8AC3E}">
        <p14:creationId xmlns:p14="http://schemas.microsoft.com/office/powerpoint/2010/main" val="412060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35CDE-789B-583E-ADCD-098A4650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D6B3-76DF-CE20-C157-798B5E8E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Optimization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26C9DD-1009-E991-9174-1820C8575A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619AB92-6754-C1CC-086F-25796CEF7DD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5ED88F-BEFE-04EA-69A9-DBECD124E011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E213F9-0ADD-A285-D2F1-8763D66074B9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94D19B-DAA2-F566-0FBD-A29183AB4D5E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D22D8A-BC9B-AF1B-1FD9-E330162452E4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55710E-0733-897B-F5EA-19C4E7B6995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1312EF-14DA-837C-07BC-664D5E3F45AF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C27B7B-25BC-321A-4A56-0163BE25B3F3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2A14E4-D06A-0C04-9E1B-E0385619EC16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4FA2CC-1036-3B36-2D3C-BF2034308079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ACF7A8-523F-EC2E-9E2A-4A9F3E3D0145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12FA5D-A252-63E5-26ED-3F287F283E06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265FE5-139C-26D5-4F7E-79E7197DFE79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509A8D-9AB5-B923-4D87-FCF2247096A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17CCCCF-8B45-B55C-1656-7FEC30B264B9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7CD176-0CD4-44A5-1C6C-D1502B09CCE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F81F8A-6E07-23B5-4CB6-F311D2AA40CB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9991B85-2BBB-F3E7-27EB-373A3034C8C6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401BF0-4AD4-7C8F-1580-FEA7E574599B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1DD6B0B-7A93-6570-EC73-D22DF1B9EFF2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130951-F069-B60B-939B-6544AFCA7AF3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DE2568-BD14-9281-F65C-D01BA34EFD4E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C2D87B-F19E-99CD-0BB7-AA0E56752547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3634A7-EA24-C956-132D-799FF008A4BC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F0DA90-780C-9F78-AC18-ADA4414CF35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BBE7FB-5424-66E9-27A3-F6D269402A6F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E9564C-44AE-F0EF-9155-CD354F8050B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D5DEA6-F0B4-D88A-D4E9-868A8F01336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3778DC-C1E5-28C5-F355-B5292EF0C2A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023ADF-C26B-E672-C189-714E44216380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80CF14-47DE-5AD3-0B16-F68A2FE7D33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D0985D-F356-96C1-9AC7-DCD40385D0DF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F262DE-9B55-ED34-0C1C-FA3A370B5418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C84397F-34B3-5CE3-036F-B8170FB4D40E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75DA4F-FF02-0B75-FBD2-2AA654FA82F6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F5DBFEE-03E2-4BFD-1F83-2EFB4688C91E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C7A9646C-6A3F-1BD8-C023-EE9710FB847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8D3D31-7394-70B9-9B81-80BCA630FFB1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29FE7A-40EE-03BE-18C2-50415AC401DD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A806DA7-7943-EA83-2B7F-CEED6F005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FD81DF-F99C-14B6-34DE-56B2A88AF07B}"/>
                  </a:ext>
                </a:extLst>
              </p:cNvPr>
              <p:cNvSpPr txBox="1"/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neighbor w, check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 smaller than current guess and update!</a:t>
                </a:r>
              </a:p>
              <a:p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FD81DF-F99C-14B6-34DE-56B2A88AF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6E6552-EA5A-C61E-BD2E-54786445D541}"/>
                  </a:ext>
                </a:extLst>
              </p:cNvPr>
              <p:cNvSpPr txBox="1"/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everyone neighbors of s</a:t>
                </a:r>
                <a:endParaRPr lang="en-US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6E6552-EA5A-C61E-BD2E-54786445D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blipFill>
                <a:blip r:embed="rId8"/>
                <a:stretch>
                  <a:fillRect l="-862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2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4D808-4F0D-B413-0679-3D48F7FFD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FAB3-0C68-E107-20EB-56E3B4A0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Optimization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7E162-818E-18C6-2FBB-9547D8778BE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A0289C5-D03D-903C-9239-9360935C612B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F81672-6FDE-7519-0E37-1011FB35D2C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1C23E4-3BC7-65A3-4691-A752396AA1B4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BC72A-5DCE-2D90-686D-8D8D5139686B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0D81D0-8883-863D-9A97-491E2CC935C5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137A7C-1EC8-0837-E408-F82F67C6B84F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2F510E-6A4F-C35B-A7B2-35DF6DD3906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3AB368-5D63-D462-FC0E-E2A62213C239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A9820F-20DD-811F-06DD-F1C03D52F066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0EF352-8B5C-AA5B-624E-C089608F3168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C20B93-7136-4159-4949-E2551FBC1180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2A9138-4260-D335-60DA-F142CD0097D7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345CFC-A81F-820E-AF46-2044D983045C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26F2E8-8596-A2E3-D3F0-A024AB68F19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CC025E-E7DB-E7F6-0140-6ABF2D7553AE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61256F-C5B7-E2A7-9216-7FE34A6E2052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4B24FE-280A-85DA-A8B5-E1826F13EB60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D59CF8-0638-9A94-93E8-7693CB6FBD6C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8AC0D3-142F-715A-729F-8ED7C9391A2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C9A64E8-E730-AF6C-2761-43AE73765E87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489D66-C0A5-9729-88DA-FB1C8BA1015D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12E1A-1193-1BA3-2FA0-9610F4AF9B26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A515DA-B4A2-84EB-4019-2F7E0EE106B8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B31417-8339-E7FF-2A46-BDEF97877ABB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B4DE90-BE9D-0506-7338-22F496F76FB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1CC522-7CA3-358B-8FC2-E788FE9A2412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3DD771-2C49-578D-5846-86634462D4E0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39804-EBEF-71B6-84EA-881D2B3E88F7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B77DB1-6EEC-21CD-70E3-6FA7FE234196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7B7A773-1E08-D829-D753-A7BDDFA76DCA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0EA5765-B03F-88CA-2505-2E665CA54895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767BF8-9927-3A86-C4C3-576A9BEF2192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B320DE-88E6-AEA1-254F-60C431864AD9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0DE6B7A-1E60-0D48-6296-5ECE3DBA92E3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FAC1F8-7801-014A-A94E-881ED8B518A9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7906404-1FD2-3A78-78FB-6CC7FDDCC4C3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49212F4D-DAF5-B48E-E617-066DFE98A45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A7C5D9-E38D-2F0E-3BD8-DFE7808F090E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26B5FF-538E-7A28-02AB-C3678287CA81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55FA98FC-DB97-152E-31FB-4D7346947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B0C06-FDBB-7D78-69CA-0D839C262161}"/>
                  </a:ext>
                </a:extLst>
              </p:cNvPr>
              <p:cNvSpPr txBox="1"/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neighbor w, check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 smaller than current guess and update!</a:t>
                </a:r>
              </a:p>
              <a:p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B0C06-FDBB-7D78-69CA-0D839C26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EC8B99-C436-319E-0F7D-589FE10D3E6C}"/>
                  </a:ext>
                </a:extLst>
              </p:cNvPr>
              <p:cNvSpPr txBox="1"/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everyone neighbors of s</a:t>
                </a:r>
                <a:endParaRPr lang="en-US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EC8B99-C436-319E-0F7D-589FE10D3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blipFill>
                <a:blip r:embed="rId8"/>
                <a:stretch>
                  <a:fillRect l="-862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65D664A-A1DD-A164-2506-5AEBDF67EAEE}"/>
              </a:ext>
            </a:extLst>
          </p:cNvPr>
          <p:cNvSpPr/>
          <p:nvPr/>
        </p:nvSpPr>
        <p:spPr>
          <a:xfrm>
            <a:off x="6190400" y="2773760"/>
            <a:ext cx="4927761" cy="12942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F43F5B-B150-855C-5AA0-8AF8A95F0B2F}"/>
              </a:ext>
            </a:extLst>
          </p:cNvPr>
          <p:cNvSpPr txBox="1"/>
          <p:nvPr/>
        </p:nvSpPr>
        <p:spPr>
          <a:xfrm>
            <a:off x="6356813" y="2943843"/>
            <a:ext cx="456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Q: How long to find the min?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79F5AD-35EE-42E4-3E00-6DD70DBE50BC}"/>
              </a:ext>
            </a:extLst>
          </p:cNvPr>
          <p:cNvCxnSpPr>
            <a:cxnSpLocks/>
          </p:cNvCxnSpPr>
          <p:nvPr/>
        </p:nvCxnSpPr>
        <p:spPr>
          <a:xfrm>
            <a:off x="5918628" y="3897950"/>
            <a:ext cx="1626102" cy="9428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20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21F0-5351-B793-E6BC-F8DB9930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EFBB-8C8F-6BB7-C433-4D41371B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Optimization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B3E0-CDB1-7874-D404-53C07A3FFA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E55E459-83F2-11B8-9BAE-021EA69ADBC6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BACDED-42B0-965C-D724-DFDB38F8DB03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D9C673-D972-BDD2-70E1-FCA0C3C11302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7F0852-3006-8572-7B04-09A8DB669A30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647610-B2EE-93F5-B1F4-2F047F97005E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37E4B8-FA3B-B07D-8E6F-A01EAB64557C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E518D7-C289-AD94-09C9-3B99F82BED64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B7A4DE-AF75-4FBA-47C5-E186CEC400A8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090E13-F468-01B5-CAD9-F42171A227A3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E62DCE-08AF-CBFE-D4DA-EC8B060E6A3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E3BE0D-F3AB-1009-3FC1-3159A5526438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0E017E-56AE-CB45-B7C5-1C5E554D3934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ACD95D-83D6-4734-5A9A-C72FABB4F9C4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3A1AE2-2971-CD09-7600-6AEBC8B217A4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5A9480-2355-5667-D908-D6549F0E49B1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6F5C40-9CA3-E96F-4835-A5677003AF11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E25AD7-0CF4-8A42-B59D-D36BC6ACE79B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3A39B0-64A4-0C7A-0A48-94135B6F7D1A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D4BECF-E620-4E8E-A710-9230304470F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BDAF0A-3983-AD9A-4DFB-D85C3BDE860E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2D8FBF8-D961-F708-B0DA-707B50DB23C1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8DC78F-2D02-5D0B-4068-34E0144C0EF9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BDF721-180B-9EF9-2650-478AF73E1B00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2271F6-73B7-9643-BCE0-B1788645BD31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C683CD-324C-D448-D994-76E9432431B4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78754C-CF7A-E299-9E01-F12577A14E96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CBAD7D-852B-4031-94A1-FEE1FF50277D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6D68C0-ACC7-6987-8FA3-F89A2B5C62D5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D2DBDDF-FEAB-5712-DB00-E8608F92E59F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1D0EB4-3812-C304-79C9-A0277212BA43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F65ACB9-95D7-4CCB-F90E-4D42CEDFFD7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5C12EE-8695-9680-922B-669C59B844D0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F7F06C-D4E3-6017-6DA2-626255353DA7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0B32C2B-A37D-CADA-DBDE-FFEB47294749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60ECC6C-EFCC-A6CE-FF1B-DD1D10CDDF11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D42F16-E83C-3338-8894-1223C824691C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3251BA2-0BEB-00D9-37AD-E2537735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722E103-F11F-AF71-5BE7-80CA77763177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F34D06-3381-2D76-6995-35314D3514D6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BED6B7-33C1-AB88-0542-1D8AA459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842A9C-88C4-59D0-CE90-5EC06E9DACC7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DF60BA-F977-4AC8-363A-6C593069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EBEB305-D847-15FF-98F8-A4E8F80D0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6" y="1925849"/>
            <a:ext cx="11710784" cy="4370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0B2110-0A10-865A-6729-FE970FA35874}"/>
                  </a:ext>
                </a:extLst>
              </p:cNvPr>
              <p:cNvSpPr txBox="1"/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neighbor w, check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b="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is smaller than current guess and update!</a:t>
                </a:r>
              </a:p>
              <a:p>
                <a:endPara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0B2110-0A10-865A-6729-FE970FA35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52" y="5194906"/>
                <a:ext cx="5836854" cy="950004"/>
              </a:xfrm>
              <a:prstGeom prst="rect">
                <a:avLst/>
              </a:prstGeom>
              <a:blipFill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F7927-5C25-27C6-32F3-0FDF2816D1E2}"/>
                  </a:ext>
                </a:extLst>
              </p:cNvPr>
              <p:cNvSpPr txBox="1"/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everyone neighbors of s</a:t>
                </a:r>
                <a:endParaRPr lang="en-US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0F7927-5C25-27C6-32F3-0FDF2816D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21" y="3506667"/>
                <a:ext cx="5888215" cy="396006"/>
              </a:xfrm>
              <a:prstGeom prst="rect">
                <a:avLst/>
              </a:prstGeom>
              <a:blipFill>
                <a:blip r:embed="rId8"/>
                <a:stretch>
                  <a:fillRect l="-862" t="-312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5088D89-4E36-2186-DC6A-34B81B360428}"/>
              </a:ext>
            </a:extLst>
          </p:cNvPr>
          <p:cNvSpPr/>
          <p:nvPr/>
        </p:nvSpPr>
        <p:spPr>
          <a:xfrm>
            <a:off x="6190400" y="2773760"/>
            <a:ext cx="4927761" cy="12942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89EA6-B3E4-19E3-B95F-5482A9D6FD25}"/>
              </a:ext>
            </a:extLst>
          </p:cNvPr>
          <p:cNvSpPr txBox="1"/>
          <p:nvPr/>
        </p:nvSpPr>
        <p:spPr>
          <a:xfrm>
            <a:off x="6356813" y="2943843"/>
            <a:ext cx="456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A: Still loop over everything in frontier (O(n)).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7B6ACC-EC18-6A8C-AC5C-1BCF2550B6F9}"/>
              </a:ext>
            </a:extLst>
          </p:cNvPr>
          <p:cNvCxnSpPr>
            <a:cxnSpLocks/>
          </p:cNvCxnSpPr>
          <p:nvPr/>
        </p:nvCxnSpPr>
        <p:spPr>
          <a:xfrm flipH="1">
            <a:off x="3834100" y="3897950"/>
            <a:ext cx="2084528" cy="5716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3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2939C-2A4A-2391-A6C6-937C2D79B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F746-AA7F-3CDA-3C75-CF7ADC30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B8629A-70A4-8F32-809A-916BECBF353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131038-B9CD-6FE7-2C29-09B1A2E81370}"/>
              </a:ext>
            </a:extLst>
          </p:cNvPr>
          <p:cNvSpPr txBox="1"/>
          <p:nvPr/>
        </p:nvSpPr>
        <p:spPr>
          <a:xfrm>
            <a:off x="455140" y="1690688"/>
            <a:ext cx="645228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You got mid semester grades based only on HW1, HW2, HW3, and Quiz 1 (no drops).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I will give you more formal grades once midterms are graded.</a:t>
            </a: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Midterms seemed to have been a stumble for a lot of people.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This is a chance to do better and not a chance to give up.</a:t>
            </a:r>
          </a:p>
        </p:txBody>
      </p:sp>
      <p:pic>
        <p:nvPicPr>
          <p:cNvPr id="6" name="Picture 5" descr="Sad gray cat">
            <a:extLst>
              <a:ext uri="{FF2B5EF4-FFF2-40B4-BE49-F238E27FC236}">
                <a16:creationId xmlns:a16="http://schemas.microsoft.com/office/drawing/2014/main" id="{51C5F4FB-840C-E160-0FE2-5413DCE0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05" r="6530"/>
          <a:stretch>
            <a:fillRect/>
          </a:stretch>
        </p:blipFill>
        <p:spPr>
          <a:xfrm>
            <a:off x="7113163" y="1690688"/>
            <a:ext cx="4361935" cy="43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59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178A0-4823-5799-AC45-EDACCF56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46A4-AED7-671C-4AFD-70985B42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Priority Queue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D7FED9-ED46-09F0-41BA-EB96A8CAD1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D69BC7F-EAAD-79EA-9196-1348726FB300}"/>
              </a:ext>
            </a:extLst>
          </p:cNvPr>
          <p:cNvSpPr txBox="1"/>
          <p:nvPr/>
        </p:nvSpPr>
        <p:spPr>
          <a:xfrm>
            <a:off x="806644" y="1655860"/>
            <a:ext cx="9835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priority queue is a data structure that supports the following operations: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Insert(PQ, v, p):</a:t>
            </a:r>
            <a:r>
              <a:rPr lang="en-US" sz="3200" dirty="0"/>
              <a:t> Inserts element v into PQ with priority p.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Pop-Min(PQ): </a:t>
            </a:r>
            <a:r>
              <a:rPr lang="en-US" sz="3200" dirty="0"/>
              <a:t>Returns element with minimum priority and removes it from PQ.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Decrease-Key(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PQ,v,p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sz="3200" dirty="0"/>
              <a:t> Updates the priority of v in PQ to be 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Recall</a:t>
            </a:r>
            <a:r>
              <a:rPr lang="en-US" sz="3200" dirty="0"/>
              <a:t>: You can implement this using a Heap data structure. </a:t>
            </a:r>
          </a:p>
        </p:txBody>
      </p:sp>
    </p:spTree>
    <p:extLst>
      <p:ext uri="{BB962C8B-B14F-4D97-AF65-F5344CB8AC3E}">
        <p14:creationId xmlns:p14="http://schemas.microsoft.com/office/powerpoint/2010/main" val="1404763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7F72-6680-8C64-171C-E0F8A6E9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89997A7-B090-4B7D-691D-A009681E5136}"/>
              </a:ext>
            </a:extLst>
          </p:cNvPr>
          <p:cNvSpPr txBox="1"/>
          <p:nvPr/>
        </p:nvSpPr>
        <p:spPr>
          <a:xfrm>
            <a:off x="311400" y="302359"/>
            <a:ext cx="1100079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Input: graph G =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), lengths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and start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Priority Queue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arrays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Null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INFINITY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 priority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Pop-Min(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edge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leaving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Decrease-Key(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813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374B-B8A6-EB54-D7F0-67F39D55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B1BA-8CA5-422E-9D8D-9F681C36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DBED0D-FDD0-18CA-D116-2812D3EC2B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1B1B0E-F3AF-BF40-1202-FE0F23FD2F37}"/>
              </a:ext>
            </a:extLst>
          </p:cNvPr>
          <p:cNvSpPr txBox="1"/>
          <p:nvPr/>
        </p:nvSpPr>
        <p:spPr>
          <a:xfrm>
            <a:off x="806644" y="1655860"/>
            <a:ext cx="98359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runtime depends on the priority queue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Using a priority queue, Dijkstra’s Algorithm can be implemented on a graph with n nodes and m edges to run in O(m) time plus the time for n  Pop-Min and m Decrease-Priority operations.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Using the heap-based priority queue, each priority queue operation can be implemented in log(n) time giving a total runtime of O(</a:t>
            </a:r>
            <a:r>
              <a:rPr lang="en-US" sz="3200" dirty="0" err="1"/>
              <a:t>mlog</a:t>
            </a:r>
            <a:r>
              <a:rPr lang="en-US" sz="3200" dirty="0"/>
              <a:t>(n)). </a:t>
            </a:r>
          </a:p>
        </p:txBody>
      </p:sp>
    </p:spTree>
    <p:extLst>
      <p:ext uri="{BB962C8B-B14F-4D97-AF65-F5344CB8AC3E}">
        <p14:creationId xmlns:p14="http://schemas.microsoft.com/office/powerpoint/2010/main" val="396529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88D8-96EB-793C-13B1-96581A52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2CE2063-E40F-9C28-3F94-1EE20B870E2E}"/>
              </a:ext>
            </a:extLst>
          </p:cNvPr>
          <p:cNvSpPr txBox="1"/>
          <p:nvPr/>
        </p:nvSpPr>
        <p:spPr>
          <a:xfrm>
            <a:off x="311400" y="302359"/>
            <a:ext cx="1100079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Input: graph G =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), lengths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and start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Priority Queue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arrays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Null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INFINITY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with priority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Pop-Min(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edge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leaving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&gt;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Decrease-Key(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173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47E3B-295B-A4F9-A24A-815DE1D5B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05426073-AA5A-FEBE-817C-E24BB1970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" y="1462901"/>
            <a:ext cx="11870897" cy="52838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AAF06C-72A5-3A05-810E-1BF9639E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Even Better?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DF8FC6-3F2F-5B48-C9B1-7623A9C77E5A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6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0D2E7-57AC-FAF3-7C62-0D94A0CD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E04A-65EF-E43E-E351-EA7C3723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906837-7993-ACFB-5BCC-C2AF247752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DE3DF1-0677-E909-4F27-A3AC6201A83B}"/>
              </a:ext>
            </a:extLst>
          </p:cNvPr>
          <p:cNvSpPr txBox="1"/>
          <p:nvPr/>
        </p:nvSpPr>
        <p:spPr>
          <a:xfrm>
            <a:off x="838200" y="1867626"/>
            <a:ext cx="645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400" dirty="0">
                <a:solidFill>
                  <a:srgbClr val="333333"/>
                </a:solidFill>
              </a:rPr>
              <a:t>“</a:t>
            </a:r>
            <a:r>
              <a:rPr lang="en-US" sz="2400" dirty="0"/>
              <a:t>If the </a:t>
            </a:r>
            <a:r>
              <a:rPr lang="en-US" sz="2400" b="1" dirty="0"/>
              <a:t>violation involves the use of ChatGPT (or other generative AI tools)</a:t>
            </a:r>
            <a:r>
              <a:rPr lang="en-US" sz="2400" dirty="0"/>
              <a:t>, irrespective of whether it is the student's first violation or not, then it will result in an automatic F letter grade in the course.</a:t>
            </a:r>
            <a:r>
              <a:rPr lang="en-US" sz="2400" dirty="0">
                <a:solidFill>
                  <a:srgbClr val="333333"/>
                </a:solidFill>
              </a:rPr>
              <a:t>” &lt;- Course Syllabus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F83DF8-E244-A4A0-A561-B1D91EB4A1AE}"/>
              </a:ext>
            </a:extLst>
          </p:cNvPr>
          <p:cNvSpPr txBox="1"/>
          <p:nvPr/>
        </p:nvSpPr>
        <p:spPr>
          <a:xfrm rot="21083216">
            <a:off x="7881714" y="1552188"/>
            <a:ext cx="249780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AE0E2-5230-33A4-C963-6E0560656438}"/>
              </a:ext>
            </a:extLst>
          </p:cNvPr>
          <p:cNvSpPr txBox="1"/>
          <p:nvPr/>
        </p:nvSpPr>
        <p:spPr>
          <a:xfrm>
            <a:off x="838200" y="3981368"/>
            <a:ext cx="7070124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We know of a few people who are using generative AI tools on homework assignments.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</a:rPr>
              <a:t>Just because you got a grade, doesn’t mean I don’t know you cheated and you are in the clear. </a:t>
            </a:r>
          </a:p>
        </p:txBody>
      </p:sp>
    </p:spTree>
    <p:extLst>
      <p:ext uri="{BB962C8B-B14F-4D97-AF65-F5344CB8AC3E}">
        <p14:creationId xmlns:p14="http://schemas.microsoft.com/office/powerpoint/2010/main" val="102958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983A6-76EB-1951-680E-44C23C2F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37B-4320-4875-5732-4AA39F4B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Single Pair Shortest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6E37E0-82AD-80E3-E39E-28309D9362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9907C0-60C6-F614-DBA5-60B7FBBB99ED}"/>
              </a:ext>
            </a:extLst>
          </p:cNvPr>
          <p:cNvSpPr txBox="1"/>
          <p:nvPr/>
        </p:nvSpPr>
        <p:spPr>
          <a:xfrm>
            <a:off x="618247" y="1610818"/>
            <a:ext cx="11000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Input</a:t>
            </a:r>
            <a:r>
              <a:rPr lang="en-US" sz="3200" dirty="0"/>
              <a:t>: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Output</a:t>
            </a:r>
            <a:r>
              <a:rPr lang="en-US" sz="3200" dirty="0"/>
              <a:t>: 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A87B6C-CA99-7077-19EA-C6DAD10362C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C9F079-022A-84EF-3B27-A457732D944D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09118E-6FFB-0267-45C9-910CC0EACC21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4868D9-64DC-7727-ECFC-2A5018BA95A1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FB2DC1-E668-05E7-82EB-30DB5CAF5510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259BB7-254B-FD4A-45D9-27555D91756E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01F4A0-FC7B-B35C-799B-57D5B320EFEA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326C85-DB01-A859-362D-0CA8CFD86F5E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9F4EA7-AEEE-4C6B-9E4F-7E38B021CAA5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3840AC-2F5D-3D9F-8070-16BA3EA994D3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C59189-BA9E-E402-C30C-06C1174E2C6A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FC00E7-D3EF-8DC4-30C1-594C997EAD2C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A890A2-6210-B1F8-7B53-A14D87D2EC16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FD98F8-6CDB-8C6B-8D77-AE0F934F538E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261694-C1FF-34CC-6091-290AA2E9C2A9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B1E2A97-AB08-DDAD-27A9-5DCF101FCAC4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DAF333-84BD-1EEB-629D-31541DE31B84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7007D40-E084-369F-120B-7BA08FCA1855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7BB839-8409-A4CC-2E60-A6D3F990E594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B28865-3B80-C36F-C98D-ED834082081D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C002AC-990D-C993-9835-27A07CE804CC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107E9A-3F8C-CF55-8C8E-948AE6256AD1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9F6409-7478-0180-68B9-BA0A57A199F7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823565-2098-EDF0-98F8-B1AE6DF8F4F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A94650-EE60-6DDB-AB21-20C209E9DA5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B46A94-BB15-CE08-6D04-DBF2E8251644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CD06A3-48F8-F234-E04B-C7D58F746738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E7D689-8917-78B7-23A4-D339960C441A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A6E2ED-40C0-58EB-8368-9954057C4104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34B602E-66A7-0EA1-9E01-C4034A7467B9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4890310-5C0D-3878-259E-E1CBE70A995B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3A27099-92CE-9F30-54B5-93BED1D66409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0D162C-2377-6646-9C45-E322704CB7A6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1BB7DC0-5C4B-BB3A-3DBA-49D012CF39AA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FC39A2-CEDB-2E93-FE2B-8541B39147BC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2FA98F-F0A0-D8E6-9B72-DBA60FD4CC0E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4E1450-8440-2D5A-9A66-12B7F43E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2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6954B-D00D-7505-78D6-38AE08C6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9CEC-C72F-6451-C0C4-E1C55A2B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Single Pair Shortest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F941E3-0E1A-3D95-2A04-FBF84721700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8B14C2-9A7F-C518-6B0F-917AC675A47F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10007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Input</a:t>
                </a:r>
                <a:r>
                  <a:rPr lang="en-US" sz="3200" dirty="0"/>
                  <a:t>: 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edge lengths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ℓ: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3200" dirty="0"/>
                  <a:t>, and a source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Output</a:t>
                </a:r>
                <a:r>
                  <a:rPr lang="en-US" sz="3200" dirty="0"/>
                  <a:t>: Find the shortest directed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to all vertices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8B14C2-9A7F-C518-6B0F-917AC675A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1000791" cy="2062103"/>
              </a:xfrm>
              <a:prstGeom prst="rect">
                <a:avLst/>
              </a:prstGeom>
              <a:blipFill>
                <a:blip r:embed="rId3"/>
                <a:stretch>
                  <a:fillRect l="-1269" t="-3659" r="-1730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D1A0550-950A-FA34-37C1-188D97539633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0A922-AE59-0AB2-2B6F-7962C9CD1E0D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20A818-13E4-C865-1FF6-524FBD20C9E4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88296B-F7B3-7DFB-2524-B25BBB304CDB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78CE05-B42D-B332-DAE3-7147990308C9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DD1402-002A-D52B-94A7-8FD0B6584344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C261A7-A11E-F7A7-226A-9BAEA0458E50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2DF96F-AAD0-0096-A910-A58643823F74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A1A38F-0448-95A4-F2BA-B3C29434184A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FB4034-4F41-4B1E-26C3-3253CA93DB7F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2BE1D0-6030-EAB5-CE28-B4C936522A8C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B8ED4B-6EE7-B3C7-E3FC-E563F9DE3CFD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ECD8E1-8CBA-6D54-6673-59936138CFA8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FE8F22-9CBC-0562-1433-955F7864C465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3D2BFA4-5BB2-DC57-76E6-3C151271CFD0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982FF3-0B15-4133-A5DB-E9D1F143CBB0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C15B80-AD23-8F8F-9D90-CD66A429A95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18134ED-0831-3A65-CE52-2FB85D9666D1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97178AE-59ED-1354-FEDF-D1EE112F3310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58729B-7C3A-4B4E-5C65-BE885AA64C71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C4DB350-199A-BD66-E48B-13D237266E16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9FD4E3-ED84-EDBF-AFAF-C51A6537F2B8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CFD1C4-8FC4-C691-0538-C503E80F0BA3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AE41BB-60DA-3367-00B9-8984D90DC9E4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FC73A5-B870-29AD-B6EF-EAB40B9B9CCF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B2FB03-3BC1-6F72-4354-9F5AA7A6ECAB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B4A49F-E8E2-C890-024D-59FC44D4CB46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9C6473-FEFD-9EF4-9F04-2A1BAAAC70FB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987284E-F5C1-F43F-06DF-769A556EA751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21B0F9D-1A1C-3BDF-03DC-B957EBD1098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5D21885-5453-B4D3-E4E1-EE201C6D6003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8BFEC1-7717-01F0-26B9-ECBD47A93CB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C02A94A-1FA7-DA71-52C4-625398DB4653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F01B7B3-7D5A-3E1F-A9D3-EE20570C79DD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6A1E87-54CE-7187-18FF-1920BC4D864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4E1450-8440-2D5A-9A66-12B7F43E2D5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4E1450-8440-2D5A-9A66-12B7F43E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4BCD47E-D0D0-DB66-6045-5C5422B103BC}"/>
              </a:ext>
            </a:extLst>
          </p:cNvPr>
          <p:cNvSpPr txBox="1"/>
          <p:nvPr/>
        </p:nvSpPr>
        <p:spPr>
          <a:xfrm>
            <a:off x="154770" y="6233900"/>
            <a:ext cx="339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Shortest Path Tree</a:t>
            </a:r>
          </a:p>
        </p:txBody>
      </p:sp>
    </p:spTree>
    <p:extLst>
      <p:ext uri="{BB962C8B-B14F-4D97-AF65-F5344CB8AC3E}">
        <p14:creationId xmlns:p14="http://schemas.microsoft.com/office/powerpoint/2010/main" val="254692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B472A-F47C-0B35-08A6-A8B485B2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0E0E-A8CE-E845-B48B-A17E6AF4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ACDBF-CD21-4844-02CD-A315EDE31B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828455-E7A0-CBDB-90EF-24AB5BDF3E5B}"/>
              </a:ext>
            </a:extLst>
          </p:cNvPr>
          <p:cNvSpPr txBox="1"/>
          <p:nvPr/>
        </p:nvSpPr>
        <p:spPr>
          <a:xfrm>
            <a:off x="618247" y="1610818"/>
            <a:ext cx="110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Algorithm Idea: 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D37493-42B9-6E86-EF7F-F337BAE74CDF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09E1AB-A2CF-8696-52D0-F1C74F1AB7A7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CB7593-664C-C106-4F26-8787F4A5E6BC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F79683-2F81-9866-106F-92358F2614B9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3C4B9A-4704-5351-7B55-D8A52BC5C0F1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1B1A71-6196-E045-24AA-C2C452F53401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2236A5-075E-BE09-0F9A-4DEC29A0DEBE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A04283-69E0-047F-671E-90F5B892824C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A1BF3F-B7FD-87CA-6B05-DFD88C8B342D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5A8E4D-5340-A413-3FFF-D69C5814D564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0A6112-4AD8-A408-503A-F0CBAE772D2A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82642D-4FE4-9781-FB0D-F0740B351962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2B1C09-A35D-87F7-9A79-AF83AD8BBE9D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E5F3B4-4197-EE61-12AD-B0413FC3B31B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8D3FEC-9AB4-D541-72FC-C47ACAC61313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1BA57B-C609-15A5-B274-D2913B26203D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054584-9BEC-1E7F-769D-1568207ECB96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8F991C-AD35-494A-59AF-9CD8860E158A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187E27-5E7F-0705-63E8-B96BC5B031AA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95ED33-A16A-178F-B3C0-61D92C3C78C4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1D974B5-44F5-B8BE-F9B2-6A720D5EC10D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AE2CE3-F882-66B1-3E28-6315CF3764DA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E9241C-7266-6B34-759B-99EEAE656286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91123C-FD56-F1A4-7232-99E95DDB1C36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0B438F-620F-F32C-BF53-A3034F290C2D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79C3DB-1DB8-8CB5-62CB-BA49384A9058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84A9E-0897-5D73-2CA4-0E0DC243F7A2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A5BEE-A6F4-A485-003A-C0C1964EFA34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C3BCB3-3445-3719-194A-529C2993585D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5E21F5-B5E1-1A42-F318-5A4C7F58208F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A80B0F0-3B09-3094-C324-44F867E1EBA1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F9B71-36BA-4559-E8F7-5ADBBB779AC4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E3ED04-A6FD-9851-406F-4992816AE95E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47BABBB-D881-E65F-28A8-0419A2A53F2C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038595-B796-A300-5F7E-38F5A362A7AD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5571E7-6818-2293-CB16-05DF2B61D4DB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5571E7-6818-2293-CB16-05DF2B61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60BD171-DBCE-D055-6885-BE95EE425FE0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850266-A456-FD78-92FF-1386AFA3E41D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850266-A456-FD78-92FF-1386AFA3E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EAC6AA-6C1C-3693-D909-AA18528C8D16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EAC6AA-6C1C-3693-D909-AA18528C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A0844B-9DE0-1495-39F5-A8F71D2B0CA0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A0844B-9DE0-1495-39F5-A8F71D2B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31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5A05-00AA-A117-D124-2A361F7B1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475E-52D3-E0FA-273C-882982C0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Dijkstra’s Algorithm Idea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33C45A-F315-D292-C10F-EF2DC551B9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73C9DC-EC71-31FF-2A1D-5256B3A8B153}"/>
              </a:ext>
            </a:extLst>
          </p:cNvPr>
          <p:cNvSpPr txBox="1"/>
          <p:nvPr/>
        </p:nvSpPr>
        <p:spPr>
          <a:xfrm>
            <a:off x="618247" y="1610818"/>
            <a:ext cx="11000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Algorithm Idea: In each iteration, pick an edge from my shortest path tree to the “nearest” vertex not yet in the tree. Nearest means distance to the root, 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65DF04-A3CD-A524-951B-32FA8F281D22}"/>
              </a:ext>
            </a:extLst>
          </p:cNvPr>
          <p:cNvSpPr/>
          <p:nvPr/>
        </p:nvSpPr>
        <p:spPr>
          <a:xfrm>
            <a:off x="869795" y="4025590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15439" y="129306"/>
                  <a:pt x="162094" y="5953"/>
                  <a:pt x="356839" y="0"/>
                </a:cubicBezTo>
                <a:cubicBezTo>
                  <a:pt x="553288" y="-2422"/>
                  <a:pt x="703567" y="154332"/>
                  <a:pt x="713678" y="356839"/>
                </a:cubicBezTo>
                <a:cubicBezTo>
                  <a:pt x="729187" y="529271"/>
                  <a:pt x="553414" y="708167"/>
                  <a:pt x="356839" y="713678"/>
                </a:cubicBezTo>
                <a:cubicBezTo>
                  <a:pt x="156313" y="710078"/>
                  <a:pt x="8763" y="544562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AEE96B-05D9-518C-0766-165C5CEBD32C}"/>
              </a:ext>
            </a:extLst>
          </p:cNvPr>
          <p:cNvSpPr/>
          <p:nvPr/>
        </p:nvSpPr>
        <p:spPr>
          <a:xfrm>
            <a:off x="2393795" y="534644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9286" y="141696"/>
                  <a:pt x="137935" y="23364"/>
                  <a:pt x="356839" y="0"/>
                </a:cubicBezTo>
                <a:cubicBezTo>
                  <a:pt x="572589" y="11242"/>
                  <a:pt x="695846" y="125919"/>
                  <a:pt x="713678" y="356839"/>
                </a:cubicBezTo>
                <a:cubicBezTo>
                  <a:pt x="682096" y="547280"/>
                  <a:pt x="556115" y="696061"/>
                  <a:pt x="356839" y="713678"/>
                </a:cubicBezTo>
                <a:cubicBezTo>
                  <a:pt x="145025" y="693365"/>
                  <a:pt x="5144" y="546873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A54D20-A886-2E73-0F3F-079349DB317F}"/>
              </a:ext>
            </a:extLst>
          </p:cNvPr>
          <p:cNvSpPr/>
          <p:nvPr/>
        </p:nvSpPr>
        <p:spPr>
          <a:xfrm>
            <a:off x="3984702" y="3320684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4783" y="188708"/>
                  <a:pt x="160478" y="31699"/>
                  <a:pt x="356839" y="0"/>
                </a:cubicBezTo>
                <a:cubicBezTo>
                  <a:pt x="583537" y="-15689"/>
                  <a:pt x="743602" y="145135"/>
                  <a:pt x="713678" y="356839"/>
                </a:cubicBezTo>
                <a:cubicBezTo>
                  <a:pt x="742872" y="547344"/>
                  <a:pt x="552919" y="736365"/>
                  <a:pt x="356839" y="713678"/>
                </a:cubicBezTo>
                <a:cubicBezTo>
                  <a:pt x="165499" y="722766"/>
                  <a:pt x="-11699" y="541835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0AE357-A5F0-B327-EBEC-08BBFFBDDC3D}"/>
              </a:ext>
            </a:extLst>
          </p:cNvPr>
          <p:cNvSpPr/>
          <p:nvPr/>
        </p:nvSpPr>
        <p:spPr>
          <a:xfrm>
            <a:off x="5144635" y="4664107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7448" y="138941"/>
                  <a:pt x="159324" y="-5321"/>
                  <a:pt x="356839" y="0"/>
                </a:cubicBezTo>
                <a:cubicBezTo>
                  <a:pt x="540119" y="-3342"/>
                  <a:pt x="706180" y="161174"/>
                  <a:pt x="713678" y="356839"/>
                </a:cubicBezTo>
                <a:cubicBezTo>
                  <a:pt x="725409" y="578733"/>
                  <a:pt x="585104" y="700722"/>
                  <a:pt x="356839" y="713678"/>
                </a:cubicBezTo>
                <a:cubicBezTo>
                  <a:pt x="168648" y="714098"/>
                  <a:pt x="3274" y="591321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4E77D8-C7E9-EE90-6741-CF4D6485222A}"/>
              </a:ext>
            </a:extLst>
          </p:cNvPr>
          <p:cNvSpPr/>
          <p:nvPr/>
        </p:nvSpPr>
        <p:spPr>
          <a:xfrm>
            <a:off x="7136783" y="364279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4360" y="126966"/>
                  <a:pt x="168151" y="6758"/>
                  <a:pt x="356839" y="0"/>
                </a:cubicBezTo>
                <a:cubicBezTo>
                  <a:pt x="544770" y="-3458"/>
                  <a:pt x="720815" y="134738"/>
                  <a:pt x="713678" y="356839"/>
                </a:cubicBezTo>
                <a:cubicBezTo>
                  <a:pt x="729102" y="543721"/>
                  <a:pt x="540407" y="748101"/>
                  <a:pt x="356839" y="713678"/>
                </a:cubicBezTo>
                <a:cubicBezTo>
                  <a:pt x="155643" y="727206"/>
                  <a:pt x="2987" y="55128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5604E0-DD58-B627-C9EB-88B583E33F33}"/>
              </a:ext>
            </a:extLst>
          </p:cNvPr>
          <p:cNvSpPr/>
          <p:nvPr/>
        </p:nvSpPr>
        <p:spPr>
          <a:xfrm>
            <a:off x="6954647" y="5604021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5139" y="153718"/>
                  <a:pt x="179618" y="-7209"/>
                  <a:pt x="356839" y="0"/>
                </a:cubicBezTo>
                <a:cubicBezTo>
                  <a:pt x="542342" y="6503"/>
                  <a:pt x="722306" y="157187"/>
                  <a:pt x="713678" y="356839"/>
                </a:cubicBezTo>
                <a:cubicBezTo>
                  <a:pt x="707833" y="542262"/>
                  <a:pt x="548465" y="730639"/>
                  <a:pt x="356839" y="713678"/>
                </a:cubicBezTo>
                <a:cubicBezTo>
                  <a:pt x="168190" y="702052"/>
                  <a:pt x="15755" y="552619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3B9ED6-C613-250D-C364-F0B6D82F669D}"/>
              </a:ext>
            </a:extLst>
          </p:cNvPr>
          <p:cNvSpPr/>
          <p:nvPr/>
        </p:nvSpPr>
        <p:spPr>
          <a:xfrm>
            <a:off x="9581803" y="383621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33173" y="161181"/>
                  <a:pt x="177237" y="17180"/>
                  <a:pt x="356839" y="0"/>
                </a:cubicBezTo>
                <a:cubicBezTo>
                  <a:pt x="557565" y="7489"/>
                  <a:pt x="714891" y="196790"/>
                  <a:pt x="713678" y="356839"/>
                </a:cubicBezTo>
                <a:cubicBezTo>
                  <a:pt x="706193" y="542623"/>
                  <a:pt x="573838" y="737766"/>
                  <a:pt x="356839" y="713678"/>
                </a:cubicBezTo>
                <a:cubicBezTo>
                  <a:pt x="167546" y="684724"/>
                  <a:pt x="1132" y="556026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3DC48E-2619-B743-CFB8-D938A8F27D67}"/>
              </a:ext>
            </a:extLst>
          </p:cNvPr>
          <p:cNvSpPr/>
          <p:nvPr/>
        </p:nvSpPr>
        <p:spPr>
          <a:xfrm>
            <a:off x="9619793" y="5615172"/>
            <a:ext cx="713678" cy="713678"/>
          </a:xfrm>
          <a:custGeom>
            <a:avLst/>
            <a:gdLst>
              <a:gd name="connsiteX0" fmla="*/ 0 w 713678"/>
              <a:gd name="connsiteY0" fmla="*/ 356839 h 713678"/>
              <a:gd name="connsiteX1" fmla="*/ 356839 w 713678"/>
              <a:gd name="connsiteY1" fmla="*/ 0 h 713678"/>
              <a:gd name="connsiteX2" fmla="*/ 713678 w 713678"/>
              <a:gd name="connsiteY2" fmla="*/ 356839 h 713678"/>
              <a:gd name="connsiteX3" fmla="*/ 356839 w 713678"/>
              <a:gd name="connsiteY3" fmla="*/ 713678 h 713678"/>
              <a:gd name="connsiteX4" fmla="*/ 0 w 713678"/>
              <a:gd name="connsiteY4" fmla="*/ 356839 h 7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678" h="713678" extrusionOk="0">
                <a:moveTo>
                  <a:pt x="0" y="356839"/>
                </a:moveTo>
                <a:cubicBezTo>
                  <a:pt x="-26493" y="143421"/>
                  <a:pt x="123825" y="13488"/>
                  <a:pt x="356839" y="0"/>
                </a:cubicBezTo>
                <a:cubicBezTo>
                  <a:pt x="579459" y="5377"/>
                  <a:pt x="682563" y="160751"/>
                  <a:pt x="713678" y="356839"/>
                </a:cubicBezTo>
                <a:cubicBezTo>
                  <a:pt x="687977" y="579015"/>
                  <a:pt x="551131" y="729069"/>
                  <a:pt x="356839" y="713678"/>
                </a:cubicBezTo>
                <a:cubicBezTo>
                  <a:pt x="144762" y="705471"/>
                  <a:pt x="15237" y="561197"/>
                  <a:pt x="0" y="356839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AB8818-F02A-9D89-2D73-2D698CA75A91}"/>
              </a:ext>
            </a:extLst>
          </p:cNvPr>
          <p:cNvCxnSpPr/>
          <p:nvPr/>
        </p:nvCxnSpPr>
        <p:spPr>
          <a:xfrm flipV="1">
            <a:off x="1694985" y="3802566"/>
            <a:ext cx="2129883" cy="423746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AE0B7D-48A6-8481-AC77-6498C353EEDC}"/>
              </a:ext>
            </a:extLst>
          </p:cNvPr>
          <p:cNvCxnSpPr>
            <a:cxnSpLocks/>
          </p:cNvCxnSpPr>
          <p:nvPr/>
        </p:nvCxnSpPr>
        <p:spPr>
          <a:xfrm>
            <a:off x="1583473" y="4739268"/>
            <a:ext cx="810322" cy="60717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F8B472-C81E-F4F1-920A-46C1A3A4BFA4}"/>
              </a:ext>
            </a:extLst>
          </p:cNvPr>
          <p:cNvCxnSpPr>
            <a:cxnSpLocks/>
          </p:cNvCxnSpPr>
          <p:nvPr/>
        </p:nvCxnSpPr>
        <p:spPr>
          <a:xfrm>
            <a:off x="4493941" y="4179204"/>
            <a:ext cx="622874" cy="5191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6D66FE-4AB5-E4F0-D051-35DE51521669}"/>
              </a:ext>
            </a:extLst>
          </p:cNvPr>
          <p:cNvCxnSpPr>
            <a:cxnSpLocks/>
          </p:cNvCxnSpPr>
          <p:nvPr/>
        </p:nvCxnSpPr>
        <p:spPr>
          <a:xfrm>
            <a:off x="3245931" y="5604021"/>
            <a:ext cx="3571180" cy="35683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48C0BB-7627-8338-F3B6-CA774E6FE479}"/>
              </a:ext>
            </a:extLst>
          </p:cNvPr>
          <p:cNvCxnSpPr>
            <a:cxnSpLocks/>
          </p:cNvCxnSpPr>
          <p:nvPr/>
        </p:nvCxnSpPr>
        <p:spPr>
          <a:xfrm flipV="1">
            <a:off x="5918628" y="4179204"/>
            <a:ext cx="1117795" cy="6616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A659CD-A599-866E-A69B-0A2274CE03E8}"/>
              </a:ext>
            </a:extLst>
          </p:cNvPr>
          <p:cNvCxnSpPr>
            <a:cxnSpLocks/>
          </p:cNvCxnSpPr>
          <p:nvPr/>
        </p:nvCxnSpPr>
        <p:spPr>
          <a:xfrm flipH="1">
            <a:off x="3073092" y="4110880"/>
            <a:ext cx="973403" cy="12355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4BEC9C-750A-A5A4-AE05-382C44386A4A}"/>
              </a:ext>
            </a:extLst>
          </p:cNvPr>
          <p:cNvCxnSpPr>
            <a:cxnSpLocks/>
          </p:cNvCxnSpPr>
          <p:nvPr/>
        </p:nvCxnSpPr>
        <p:spPr>
          <a:xfrm>
            <a:off x="4882610" y="3737322"/>
            <a:ext cx="2072037" cy="19778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548991-615C-709F-6063-F9BF83A9395F}"/>
              </a:ext>
            </a:extLst>
          </p:cNvPr>
          <p:cNvCxnSpPr>
            <a:cxnSpLocks/>
          </p:cNvCxnSpPr>
          <p:nvPr/>
        </p:nvCxnSpPr>
        <p:spPr>
          <a:xfrm flipV="1">
            <a:off x="7357952" y="4506344"/>
            <a:ext cx="59468" cy="9354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B93F49D-30E5-0E4A-2347-E9A8740E79EF}"/>
              </a:ext>
            </a:extLst>
          </p:cNvPr>
          <p:cNvCxnSpPr>
            <a:cxnSpLocks/>
          </p:cNvCxnSpPr>
          <p:nvPr/>
        </p:nvCxnSpPr>
        <p:spPr>
          <a:xfrm flipV="1">
            <a:off x="7738949" y="4428029"/>
            <a:ext cx="1717292" cy="127525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895DF3-1E68-A35B-79CF-5CC4D4CB9FA4}"/>
              </a:ext>
            </a:extLst>
          </p:cNvPr>
          <p:cNvCxnSpPr>
            <a:cxnSpLocks/>
          </p:cNvCxnSpPr>
          <p:nvPr/>
        </p:nvCxnSpPr>
        <p:spPr>
          <a:xfrm flipV="1">
            <a:off x="7870905" y="5960860"/>
            <a:ext cx="1566752" cy="1115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FB21E88-BCFC-73E3-7018-83D1884A3838}"/>
              </a:ext>
            </a:extLst>
          </p:cNvPr>
          <p:cNvCxnSpPr>
            <a:cxnSpLocks/>
          </p:cNvCxnSpPr>
          <p:nvPr/>
        </p:nvCxnSpPr>
        <p:spPr>
          <a:xfrm>
            <a:off x="9976632" y="4648537"/>
            <a:ext cx="0" cy="80930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784146-D8AF-F7F1-1D71-E00FF9053D3E}"/>
              </a:ext>
            </a:extLst>
          </p:cNvPr>
          <p:cNvCxnSpPr>
            <a:cxnSpLocks/>
          </p:cNvCxnSpPr>
          <p:nvPr/>
        </p:nvCxnSpPr>
        <p:spPr>
          <a:xfrm>
            <a:off x="8006576" y="4110880"/>
            <a:ext cx="1392048" cy="6832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2DB9FA4-1F75-E16E-9B1B-A7258DFE0715}"/>
              </a:ext>
            </a:extLst>
          </p:cNvPr>
          <p:cNvSpPr txBox="1"/>
          <p:nvPr/>
        </p:nvSpPr>
        <p:spPr>
          <a:xfrm>
            <a:off x="2418518" y="3729324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534599-C8B9-C52E-1CF2-FFD2CF910736}"/>
              </a:ext>
            </a:extLst>
          </p:cNvPr>
          <p:cNvSpPr txBox="1"/>
          <p:nvPr/>
        </p:nvSpPr>
        <p:spPr>
          <a:xfrm>
            <a:off x="1688810" y="4649475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4C3DC44-8F36-E796-8D0E-CD3DF9D29FB1}"/>
              </a:ext>
            </a:extLst>
          </p:cNvPr>
          <p:cNvSpPr txBox="1"/>
          <p:nvPr/>
        </p:nvSpPr>
        <p:spPr>
          <a:xfrm>
            <a:off x="3342249" y="441160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CA7DA2-4924-6F9E-2649-F0EC71C18437}"/>
              </a:ext>
            </a:extLst>
          </p:cNvPr>
          <p:cNvSpPr txBox="1"/>
          <p:nvPr/>
        </p:nvSpPr>
        <p:spPr>
          <a:xfrm>
            <a:off x="4658368" y="5457846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23962C-AF0F-2CAE-A9B4-E0B25FB978E1}"/>
              </a:ext>
            </a:extLst>
          </p:cNvPr>
          <p:cNvSpPr txBox="1"/>
          <p:nvPr/>
        </p:nvSpPr>
        <p:spPr>
          <a:xfrm>
            <a:off x="6105888" y="4284641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F7D594-E425-F102-9D24-234593290ACF}"/>
              </a:ext>
            </a:extLst>
          </p:cNvPr>
          <p:cNvSpPr txBox="1"/>
          <p:nvPr/>
        </p:nvSpPr>
        <p:spPr>
          <a:xfrm>
            <a:off x="5536114" y="3482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FDF5D9A-86B1-AFD1-0AFB-340C563AF19F}"/>
              </a:ext>
            </a:extLst>
          </p:cNvPr>
          <p:cNvSpPr txBox="1"/>
          <p:nvPr/>
        </p:nvSpPr>
        <p:spPr>
          <a:xfrm>
            <a:off x="8319138" y="3820448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3B3401-D6DD-5138-99C1-3D753F49F612}"/>
              </a:ext>
            </a:extLst>
          </p:cNvPr>
          <p:cNvSpPr txBox="1"/>
          <p:nvPr/>
        </p:nvSpPr>
        <p:spPr>
          <a:xfrm>
            <a:off x="8294114" y="4785012"/>
            <a:ext cx="491851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E776726-A466-C440-4D78-2DFECC50BDDE}"/>
              </a:ext>
            </a:extLst>
          </p:cNvPr>
          <p:cNvSpPr txBox="1"/>
          <p:nvPr/>
        </p:nvSpPr>
        <p:spPr>
          <a:xfrm>
            <a:off x="8375613" y="5667599"/>
            <a:ext cx="724025" cy="649188"/>
          </a:xfrm>
          <a:prstGeom prst="ellipse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17E16CA-D334-671A-4098-9D940F15A378}"/>
              </a:ext>
            </a:extLst>
          </p:cNvPr>
          <p:cNvSpPr/>
          <p:nvPr/>
        </p:nvSpPr>
        <p:spPr>
          <a:xfrm>
            <a:off x="7226916" y="4843961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12AC164-89BE-C4A1-7BE1-F418F652DEB7}"/>
              </a:ext>
            </a:extLst>
          </p:cNvPr>
          <p:cNvSpPr/>
          <p:nvPr/>
        </p:nvSpPr>
        <p:spPr>
          <a:xfrm>
            <a:off x="4577631" y="4174719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8AA24B-C638-A134-23BB-F6B606D6D855}"/>
              </a:ext>
            </a:extLst>
          </p:cNvPr>
          <p:cNvSpPr txBox="1"/>
          <p:nvPr/>
        </p:nvSpPr>
        <p:spPr>
          <a:xfrm>
            <a:off x="7173307" y="4728597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D11B9D-7E98-86A8-75D6-A8655418B9BD}"/>
              </a:ext>
            </a:extLst>
          </p:cNvPr>
          <p:cNvSpPr txBox="1"/>
          <p:nvPr/>
        </p:nvSpPr>
        <p:spPr>
          <a:xfrm>
            <a:off x="4533437" y="4060674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E8BE84-BEE6-F5BE-1AF8-A6E94D80D1F1}"/>
              </a:ext>
            </a:extLst>
          </p:cNvPr>
          <p:cNvSpPr/>
          <p:nvPr/>
        </p:nvSpPr>
        <p:spPr>
          <a:xfrm>
            <a:off x="9813218" y="4768663"/>
            <a:ext cx="317814" cy="397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88C9C8-59A0-755B-1A1E-489B21D8519A}"/>
              </a:ext>
            </a:extLst>
          </p:cNvPr>
          <p:cNvSpPr txBox="1"/>
          <p:nvPr/>
        </p:nvSpPr>
        <p:spPr>
          <a:xfrm>
            <a:off x="9753889" y="4641853"/>
            <a:ext cx="404878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6AF6537-9CF4-1302-A561-B21EC9AFA94D}"/>
                  </a:ext>
                </a:extLst>
              </p:cNvPr>
              <p:cNvSpPr txBox="1"/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75571E7-6818-2293-CB16-05DF2B61D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3418417"/>
                <a:ext cx="46557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FEA9EAB1-1871-192E-0E8C-552EC294D91F}"/>
              </a:ext>
            </a:extLst>
          </p:cNvPr>
          <p:cNvSpPr/>
          <p:nvPr/>
        </p:nvSpPr>
        <p:spPr>
          <a:xfrm rot="19359567">
            <a:off x="743423" y="2891486"/>
            <a:ext cx="2461885" cy="4201361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90F55F-359E-4BB6-9F37-7A4E90EA554F}"/>
                  </a:ext>
                </a:extLst>
              </p:cNvPr>
              <p:cNvSpPr txBox="1"/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850266-A456-FD78-92FF-1386AFA3E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7" y="5905836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FF6F48-69B0-AC25-6F4F-C2ECD5C262D4}"/>
                  </a:ext>
                </a:extLst>
              </p:cNvPr>
              <p:cNvSpPr txBox="1"/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EAC6AA-6C1C-3693-D909-AA18528C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28" y="2709597"/>
                <a:ext cx="4667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24D3B7-3112-0153-8996-BD9DF8EF2757}"/>
                  </a:ext>
                </a:extLst>
              </p:cNvPr>
              <p:cNvSpPr txBox="1"/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A0844B-9DE0-1495-39F5-A8F71D2B0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84" y="6139293"/>
                <a:ext cx="474810" cy="584775"/>
              </a:xfrm>
              <a:prstGeom prst="rect">
                <a:avLst/>
              </a:prstGeom>
              <a:blipFill>
                <a:blip r:embed="rId6"/>
                <a:stretch>
                  <a:fillRect l="-2632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1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6464a8a-f8ed-40b1-99e2-5f6b50a20250}" enabled="0" method="" siteId="{96464a8a-f8ed-40b1-99e2-5f6b50a202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2394</Words>
  <Application>Microsoft Macintosh PowerPoint</Application>
  <PresentationFormat>Widescreen</PresentationFormat>
  <Paragraphs>732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Mid Updates</vt:lpstr>
      <vt:lpstr>Cheating!</vt:lpstr>
      <vt:lpstr>Single Pair Shortest Path</vt:lpstr>
      <vt:lpstr>Single Pair Shortest Path</vt:lpstr>
      <vt:lpstr>Dijkstra’s Algorithm Idea</vt:lpstr>
      <vt:lpstr>Dijkstra’s Algorithm Idea</vt:lpstr>
      <vt:lpstr>Dijkstra’s Algorithm</vt:lpstr>
      <vt:lpstr>Dijkstra’s Algorithm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Dijkstra’s Algorithm Idea</vt:lpstr>
      <vt:lpstr>Paths?</vt:lpstr>
      <vt:lpstr>Paths?</vt:lpstr>
      <vt:lpstr>Paths?</vt:lpstr>
      <vt:lpstr>Paths?</vt:lpstr>
      <vt:lpstr>Paths</vt:lpstr>
      <vt:lpstr>Correctness</vt:lpstr>
      <vt:lpstr>Proof Idea</vt:lpstr>
      <vt:lpstr>Proof Idea</vt:lpstr>
      <vt:lpstr>Proof Idea</vt:lpstr>
      <vt:lpstr>Proof Idea</vt:lpstr>
      <vt:lpstr>Proof Idea</vt:lpstr>
      <vt:lpstr>Proof Idea</vt:lpstr>
      <vt:lpstr>Q: What about negative edge weights?</vt:lpstr>
      <vt:lpstr>Q: What about negative edge weights?</vt:lpstr>
      <vt:lpstr>Dijkstra’s Algorithm</vt:lpstr>
      <vt:lpstr>Dijkstra’s Algorithm</vt:lpstr>
      <vt:lpstr>Dijkstra’s Algorithm Idea</vt:lpstr>
      <vt:lpstr>Dijkstra’s Algorithm Optimization</vt:lpstr>
      <vt:lpstr>Dijkstra’s Algorithm Optimization</vt:lpstr>
      <vt:lpstr>Dijkstra’s Algorithm Optimization</vt:lpstr>
      <vt:lpstr>Priority Queue</vt:lpstr>
      <vt:lpstr>PowerPoint Presentation</vt:lpstr>
      <vt:lpstr>Dijkstra’s Algorithm Runtime</vt:lpstr>
      <vt:lpstr>PowerPoint Presentation</vt:lpstr>
      <vt:lpstr>Even Better?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2025-10-15T18:00:32Z</dcterms:created>
  <dcterms:modified xsi:type="dcterms:W3CDTF">2025-10-15T19:50:57Z</dcterms:modified>
</cp:coreProperties>
</file>