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571" r:id="rId2"/>
    <p:sldId id="323" r:id="rId3"/>
    <p:sldId id="329" r:id="rId4"/>
    <p:sldId id="859" r:id="rId5"/>
    <p:sldId id="852" r:id="rId6"/>
    <p:sldId id="851" r:id="rId7"/>
    <p:sldId id="857" r:id="rId8"/>
    <p:sldId id="858" r:id="rId9"/>
    <p:sldId id="861" r:id="rId10"/>
    <p:sldId id="862" r:id="rId11"/>
    <p:sldId id="863" r:id="rId12"/>
    <p:sldId id="864" r:id="rId13"/>
    <p:sldId id="865" r:id="rId14"/>
    <p:sldId id="867" r:id="rId15"/>
    <p:sldId id="868" r:id="rId16"/>
    <p:sldId id="869" r:id="rId17"/>
    <p:sldId id="866" r:id="rId18"/>
    <p:sldId id="870" r:id="rId19"/>
    <p:sldId id="871" r:id="rId20"/>
    <p:sldId id="873" r:id="rId21"/>
    <p:sldId id="872" r:id="rId22"/>
    <p:sldId id="874" r:id="rId23"/>
    <p:sldId id="875" r:id="rId24"/>
    <p:sldId id="876" r:id="rId25"/>
    <p:sldId id="877" r:id="rId26"/>
    <p:sldId id="878" r:id="rId27"/>
    <p:sldId id="879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87" r:id="rId36"/>
    <p:sldId id="888" r:id="rId37"/>
    <p:sldId id="8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8D0D8-7385-FC49-B113-0CBBB5A509F9}" v="281" dt="2025-10-17T18:47:29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9"/>
    <p:restoredTop sz="94686"/>
  </p:normalViewPr>
  <p:slideViewPr>
    <p:cSldViewPr snapToGrid="0">
      <p:cViewPr>
        <p:scale>
          <a:sx n="93" d="100"/>
          <a:sy n="93" d="100"/>
        </p:scale>
        <p:origin x="107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B852-9B75-6C47-A137-AE1F49FFC65E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FE39-2512-9D4A-8674-BBD59970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4038-5A24-138D-1B71-4B3AC5B54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FD4BB-B966-6C0A-8C1D-DEFBF4D7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3A42F-D50F-031C-3736-86EABF9C9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D6D3E-9AB8-52AF-FB77-C58CE522A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6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276B-B7FB-830D-DCF1-94742AF8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01EFC-8AE7-5ED5-C82A-75062378D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66430-2D3F-2693-E424-410707B53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B909B-9BBA-730E-8788-E06C7A1DF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8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26B6-A2E0-B2CF-FE25-5B3E5F99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0BA69-5610-8CC1-B057-5FAE8911E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3E4DA-55C9-BFFB-0A03-02AFB8200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74E06-1653-5CB4-951D-B6388115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6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64B07-6832-D441-0C1D-D00C420C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48F40-EA41-1E81-025B-61B0EBF16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B8548-7DA3-591B-3F67-7E50B587E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0C3DB-046B-63DC-51F7-CC144C43D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2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5479-0F7F-5EB3-0753-31AAED6A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5B722-0EDB-F825-6300-BAB526AB7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E0B81-C345-03B6-85CE-43058A7E9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EBE1-4BE0-FD1D-9281-67C0B627C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C39A-EBED-8C52-A4C5-C3A30E72F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4A63E-DC7C-B190-B49F-CFCF76BD3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46035-F380-D20B-312F-D36A8EF3D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15AF-5483-D064-7745-6686F8BE8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2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D0F13-523A-ABAA-6EA9-18B829A7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6E408-0579-3B46-763E-255EF4557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DC13E-D9F4-7AE7-AB15-00152648E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C750-4CC9-011E-9502-D5719A620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1940C-D4BF-56B3-27E6-D441297FA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7FDC90-C022-EFE0-88C5-A4E5F317F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8651A-16FC-5DD9-B32B-2EE3B6F3D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E9317-6403-E776-E2D9-374D27D19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4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5B6B-021F-E527-4755-17701F177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2BA445-1501-26EA-F984-E797870B2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EB5DB-98D4-1135-6BA0-4E665D3E3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01CD-3B6A-D03A-4819-496C06057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2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A6C2-D397-7C8C-0584-076C647FD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CC12B-1033-D116-CC84-98EC4C6CF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11191-610B-EF78-48BE-228759779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62CFF-9C3A-E670-9BF6-6D1DE42F6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9C8D3-1013-6051-A685-EC608A39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D4346-CB5D-B50D-0A44-CBAA03FEA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A918B-F9E1-98F8-9ECA-09965FCB9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3E88F-7E2A-CF9D-C092-DA85B3309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5005-3B7E-5DB0-96EB-BD60FB172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134DE-8260-50CE-9DFD-B0F3E0CF5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382A7-0762-1720-1F06-9C7198CD8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56CAE-7469-EBB7-F908-90A56AADE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4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912C4-CD9E-36B0-1056-0DB3EC24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6CB65-9E9B-09E9-6404-202F10A73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DA3FC-5E6E-3B45-AE83-83818296D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15397-0ACB-7D61-A766-C00EA72F9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07909-72B4-5F8F-5815-F79FDDEC7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E70A2-4C5C-7304-A85D-0F4B49C97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3C411-5B8F-928A-8687-D906A83D0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48B11-1EC8-BB2A-F239-2EC413020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2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72AA-0FA7-511B-DF53-C939A5D6F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C18F3-6B72-27A2-B659-35615CAEE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FCB1D-78FD-DE52-93FA-76389AFCD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8D2C1-A78C-15DA-E334-A4EF3906E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7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52DC2-3EDF-D65A-E865-73EE08260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4F990-CFEC-D60C-D0F7-8A6E1DEC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988C0-AEC5-EC5A-C8D7-8AFA98A65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CFC40-0BB4-18CE-5498-9C8B960B1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65360-928A-CEF9-2043-1756E2F0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9E1C2-1018-93EB-B059-95F886AA2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31C43-F36A-31BB-EEB4-8618617C4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75303-05F6-2957-43F7-9D24120D6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9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86199-CD1F-4243-9CF4-02C8D111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20C3D-D584-B425-AC46-B2080C3BC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0781C-E542-54F1-4F8D-FBD4EACDB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8A25-1494-05C3-98C7-FF119A9EC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8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67E4-6A01-E377-17FA-4C7BD80AE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3E052-B67E-089E-0304-E8B4F227A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CC538-05E7-FFA8-EBAF-6C46EA77A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13B2-7850-5B21-2B9F-462CCD620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1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F8F30-D012-2217-FFDF-7D40429D7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C7BDC-4505-3B00-A258-1F2A9FDF5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27D7F-8290-B525-FB25-D7BD75F11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9D9ED-8D2A-4A15-FEA3-81B183104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BCDA-0D0A-1DCD-34F5-F6C3BE83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B575A-0135-2B97-C5B9-085A3A2E5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98CE9-5C31-B9DE-C8B0-17C076254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16D-B32E-7459-2A75-87C2BA684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5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DF4C4-60BF-AAD5-161D-5691D327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5E949-B98B-175F-0C6E-DD0FE8349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FBB83-A747-A9CC-E3E5-481D14594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350D2-8CB3-1AF5-E09F-3C304763D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41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5614B-5228-F277-FAE5-5B006925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BDB63-5C0B-CE9F-D381-1008A1ADF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E2BDE-5A11-EC81-9207-233F248EC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624F2-A590-5269-03AE-A7E6A7A26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9565-A068-F4BC-23B4-9410F60D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D5E1BE-85BE-9FED-58A0-FABC13C8F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8BDA6C-3521-E1D6-D9D9-98175B724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72AC-226F-2B0D-EC5A-3F084AA74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3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E756-0225-99EB-7E8F-D39359BDB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E6BD5-DCA4-91D4-01AD-13BD5D0EE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E733D-F78C-A347-BF24-C32383CB2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F095C-49B3-11B3-AD40-D8EFC8DFE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3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2F23-695F-EF27-F567-F0F47B36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5A2AB-84C6-BDAC-C7E0-9B843FF03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0CA24-1FAD-B406-81B0-E3FDF31B8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1BBD7-ECF4-BC43-730B-9A18419F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6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5044-BBB5-2D57-0B81-2AAF8059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96ABA-EB35-E157-A734-4DF08FDA6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2449C-705D-1F7A-D2AE-24BEEF650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14DFD-0183-D795-8BD6-5DD373E50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3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50D99-AE79-B3F7-E986-C9A4A268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54907-367F-7980-FF1A-56FBF9647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9CCAE-5F5A-82EF-A034-A41312EFA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417DC-2170-EE0B-61E4-3C20AF713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C33F-C1A2-D6E8-64B2-B6727BA0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947A3-C883-7E29-0892-86AD00AD6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43F3C-3A95-4220-6D99-0B57C8D55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A2ECF-6019-0CDE-8655-B4C63F406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12AB-6DC1-08C7-5F51-0848A0A9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AB0E1-7A43-E5B8-AB56-EA96579A1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3F20D-FC47-287D-FDE9-613603184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D076-BB9D-6DF9-BA46-D3B303D55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EB7B-01AF-A600-450E-3FBC1570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504BE-875E-F3D7-5901-EE4A1BD7E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438A5-083C-4A00-61F8-68F7A1D7E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61D1A-EFDE-A657-6631-F112E6F14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5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A6F1-07CB-CE31-41D5-930E624F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18B5A-4149-0780-1EB8-E36C65917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9CEA3-B809-9F1D-C499-80F1AB315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90FE-FC73-AE96-4DBF-58DBF20F5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7E1DB-2FCF-432B-3016-BF818744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C0E2C-93B3-213A-84AF-FCE62700E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3F1D8-6A74-4EAB-3918-1BBB1F678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61669-727A-6EE0-F901-DA029345D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8578B-C14F-7D4C-4BBD-6BFACC2C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403CE-C3FA-5E76-5003-7ADBC2B80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DD801-8276-8DC0-8AFC-4A35BF6DE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5DE47-7511-7365-7ECB-625F523B9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D7A3-5DBC-DCA5-BD98-89E50B333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EE356-9A85-2827-BE7D-7B7FD04F2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3FD60-9A2C-E9D4-7B7E-99D33D87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1B56-9227-A12E-295A-FC374E8C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BC261-A9E0-B8D9-5CD6-62AAC2ED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B270-2A80-F8F4-CB56-7DEC5C7D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B15EC-B874-9C3F-8F16-B9B92EDE5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0AE41-06AB-0DF5-C092-DF40247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6D87D-9C55-C061-16DB-96C99BED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B3E04-2439-A674-257F-AD612817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2CF0-15A0-9769-8FC5-4DB57757B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F3189-1D9D-0699-EF0D-8C7297D73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67EC-AC9D-726D-9D30-6D8C1CBE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F06E-6CA0-8554-BEDD-9BF47352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95FB-B45E-EC0A-6507-89EEE51C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729C-2616-BCD5-336D-240713A4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8110-08BF-F168-485F-D8B3C1D66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6741E-C0D4-F11E-D326-4CFF2916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B60B8-32ED-1D63-2ABE-FDE3B7F8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A437-7298-1898-9D0D-FA050BFF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D954-A0EB-E5D6-80DC-B807DD56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7676-4B7F-EDA7-6EF8-E1741DB6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347F-41B0-6510-0A30-A4799E9E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0F5A-7148-C4B4-E68E-FC91CCF1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8B06-D25B-3F0F-FC28-4BFD880B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76AC-4DF3-86EC-33D8-CF60DF88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32A0-13F8-8006-B72E-98E2470A2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D8702-1278-137B-78B5-109845A7A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5C427-F69D-B8C8-2F16-BA4D392B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15D8F-51FC-766D-6F13-04C40511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7D8F7-786A-382C-1EC1-DF1CCD1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640B-68A7-9A00-2B81-42D6E819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2D1C4-491F-12BA-ACB7-18F703638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0E192-5078-42AA-AC6D-9869DC1B0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7952C-3A54-C166-95B7-CDDDBFFB8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F07E6-305A-9273-5982-0F1C65D7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4CBD5-51B6-01DC-CE0A-0FC314B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68075-DBC0-3CB7-2A45-AACD99EE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5DC46-66AF-8822-03AC-CFDF5D4E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1BCA-5124-6B9F-769E-06FCD2AA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C058C-1B97-7DCF-C0CF-702536A7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CB417-7B30-BDF9-6668-3645E20D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B255D-9B14-867F-7230-895FA1A0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E0197-03AD-F4FB-37C4-765A20B0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3708E-E617-58AA-D29D-0560D3FE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6F15C-984C-2671-1450-902E941E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6211-0174-EE78-27E9-ED2FDFAF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63C9-AD0F-3BBA-9B55-2B692336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DAD6-C521-EB68-9AB9-92FDE45F7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D2013-74BB-E651-EE4E-6EA94B6A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1ED2C-DB19-05DE-CD27-664BE8C2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B231-1008-7C65-A123-30C5E78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1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CFCD-43F3-4CC3-21BB-1C34279C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310C0-923F-072A-257C-76492FB35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E34DA-3644-E67D-3296-738E28FF5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4B9E7-CDCC-9546-EB51-2035E454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45D66-E5D7-2417-D375-EB9B8341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708DB-81B5-AA12-3959-C8A514F8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7F7CD-4729-EBEA-7F54-4319C4B2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C96B7-E9AA-6FA6-16B1-AA22B7037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6049-8B68-AFE7-B4D4-2EB440988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77663E-C620-F449-8475-07A3CD821B07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A6A7A-6C40-0817-F217-464341C6A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0789-0C87-C2D1-C158-8A64C21EC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831EE-41CB-9F4B-999F-72789F2A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6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18</a:t>
            </a:r>
          </a:p>
          <a:p>
            <a:r>
              <a:rPr lang="en-US" dirty="0"/>
              <a:t>Wednesday October 15,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1927225" y="3072849"/>
            <a:ext cx="8337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</a:t>
            </a:r>
            <a:r>
              <a:rPr lang="en-US" sz="6600"/>
              <a:t>Dijkstra’s Algorithm”</a:t>
            </a:r>
            <a:endParaRPr lang="en-US" sz="66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4C8F-6227-2E9F-9EC8-59689AB4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3316-1A1A-4B6E-D2FD-E4A4B9CE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BBC46-AE8E-5778-763A-72E564ACA2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7053E4A-AA66-31E7-BF4F-D686666FC7A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92DC61-DCE1-7693-31A2-E0349FD58C20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92DC61-DCE1-7693-31A2-E0349FD5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9AEB2D-759F-C6DA-CD44-1043B3F9595E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9AEB2D-759F-C6DA-CD44-1043B3F9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59233D8-0BA1-6744-C85D-A02748062FF7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587A5-C74D-2E4E-C141-A0EB9877B19D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587A5-C74D-2E4E-C141-A0EB9877B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0C1AEB6-5417-73BF-AB01-F35B1A92F716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741457-6C9F-5E15-1C8A-85B330E56785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5E012-6A5F-0317-1163-20580D7712A2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26528-8908-F834-DFD2-917DE496782F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26528-8908-F834-DFD2-917DE496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D8242-5CDA-F17D-720A-2D287BFF535D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517647" cy="313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∪ {(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b="0" dirty="0"/>
                  <a:t> is not the shortest path. Then there exists a path that must leave S via some edge (</a:t>
                </a:r>
                <a:r>
                  <a:rPr lang="en-US" sz="2800" b="0" dirty="0" err="1"/>
                  <a:t>x,y</a:t>
                </a:r>
                <a:r>
                  <a:rPr lang="en-US" sz="2800" b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D8242-5CDA-F17D-720A-2D287BF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517647" cy="3138873"/>
              </a:xfrm>
              <a:prstGeom prst="rect">
                <a:avLst/>
              </a:prstGeom>
              <a:blipFill>
                <a:blip r:embed="rId7"/>
                <a:stretch>
                  <a:fillRect l="-1751" t="-201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E84C1-4C82-A9E2-9E9C-360BDC3D4DE1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E84C1-4C82-A9E2-9E9C-360BDC3D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C0599B-49EB-9232-F618-14174DC8AD6D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D5D4D880-6009-FC16-6595-3A82ABF7FD67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FB256-DC31-10D7-E9E5-E9427035DFEF}"/>
              </a:ext>
            </a:extLst>
          </p:cNvPr>
          <p:cNvSpPr/>
          <p:nvPr/>
        </p:nvSpPr>
        <p:spPr>
          <a:xfrm>
            <a:off x="852528" y="55125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E0EC43-3237-72A9-16BA-7C2FB29E334F}"/>
              </a:ext>
            </a:extLst>
          </p:cNvPr>
          <p:cNvSpPr/>
          <p:nvPr/>
        </p:nvSpPr>
        <p:spPr>
          <a:xfrm>
            <a:off x="3806620" y="582021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5DDF3B0-576A-B2AC-F762-081E5982089B}"/>
              </a:ext>
            </a:extLst>
          </p:cNvPr>
          <p:cNvSpPr/>
          <p:nvPr/>
        </p:nvSpPr>
        <p:spPr>
          <a:xfrm rot="4500000">
            <a:off x="1172598" y="4725305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A466DA-7A58-2BE0-31BD-FE4331DA4C50}"/>
              </a:ext>
            </a:extLst>
          </p:cNvPr>
          <p:cNvCxnSpPr>
            <a:cxnSpLocks/>
          </p:cNvCxnSpPr>
          <p:nvPr/>
        </p:nvCxnSpPr>
        <p:spPr>
          <a:xfrm>
            <a:off x="1706754" y="5945644"/>
            <a:ext cx="1886366" cy="15389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BD90B97B-CF00-F82F-5BE9-8995F3B617D9}"/>
              </a:ext>
            </a:extLst>
          </p:cNvPr>
          <p:cNvSpPr/>
          <p:nvPr/>
        </p:nvSpPr>
        <p:spPr>
          <a:xfrm rot="4783168">
            <a:off x="4483529" y="5348554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1E5F33-2C0B-3025-F2E2-7B5AB9B22F07}"/>
                  </a:ext>
                </a:extLst>
              </p:cNvPr>
              <p:cNvSpPr txBox="1"/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1E5F33-2C0B-3025-F2E2-7B5AB9B22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6C843-C234-CC00-4074-4EE14A831ADA}"/>
                  </a:ext>
                </a:extLst>
              </p:cNvPr>
              <p:cNvSpPr txBox="1"/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6C843-C234-CC00-4074-4EE14A83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blipFill>
                <a:blip r:embed="rId10"/>
                <a:stretch>
                  <a:fillRect l="-2632" r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4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5338-40D1-B3CE-6CAC-AE5647ED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4051-C1AD-C12A-A26A-33D1C60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2EC10-D053-1031-4A3C-ABD42BB90E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206F02F-FE3D-ABD0-D624-9F0E14166F3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6A1EDF-5A15-3BEA-C1E4-1EE786F26951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6A1EDF-5A15-3BEA-C1E4-1EE786F26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2FA82-F354-A1C3-810D-2AE517B58942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2FA82-F354-A1C3-810D-2AE517B5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150D116-C525-ED6F-CA9C-B79D4917462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0303E-2C4E-DAD0-6FD1-ABC59A7DBCFF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0303E-2C4E-DAD0-6FD1-ABC59A7DB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8A9B7BE-7705-6654-A377-BEE5CB0DB9A0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DAD6F9-867F-66E3-45AE-A28167B15173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18B45E-9055-641F-9B82-FE28B5A1DFD3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0EE4D-709A-8378-104C-CD1D05A5CACA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0EE4D-709A-8378-104C-CD1D05A5C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47F3D-575D-59A6-D71B-1BF9F4C9A869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774571" cy="400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∪ {(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b="0" dirty="0"/>
                  <a:t> is not the shortest path. Then there exists a path that must leave S via some edge (</a:t>
                </a:r>
                <a:r>
                  <a:rPr lang="en-US" sz="2800" b="0" dirty="0" err="1"/>
                  <a:t>x,y</a:t>
                </a:r>
                <a:r>
                  <a:rPr lang="en-US" sz="2800" b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However, the algo picked v and so the path from s to y must be just as long. &gt;&lt;</a:t>
                </a: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47F3D-575D-59A6-D71B-1BF9F4C9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774571" cy="4000647"/>
              </a:xfrm>
              <a:prstGeom prst="rect">
                <a:avLst/>
              </a:prstGeom>
              <a:blipFill>
                <a:blip r:embed="rId7"/>
                <a:stretch>
                  <a:fillRect l="-1685" t="-1582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1F048-9834-2452-98C5-307FDD1731DB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1F048-9834-2452-98C5-307FDD173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2D5D58-7C80-0C3C-B368-18B0E060DF3E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2D377415-3F23-CEF6-8B79-5E520B4CF75D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0C0871-2323-0DB9-FFB5-83B98A345F4B}"/>
              </a:ext>
            </a:extLst>
          </p:cNvPr>
          <p:cNvSpPr/>
          <p:nvPr/>
        </p:nvSpPr>
        <p:spPr>
          <a:xfrm>
            <a:off x="852528" y="55125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4A79DB-7385-EC20-37F9-FFD2872D825C}"/>
              </a:ext>
            </a:extLst>
          </p:cNvPr>
          <p:cNvSpPr/>
          <p:nvPr/>
        </p:nvSpPr>
        <p:spPr>
          <a:xfrm>
            <a:off x="3806620" y="582021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423C07-06E8-BB6E-325C-355CDA616486}"/>
              </a:ext>
            </a:extLst>
          </p:cNvPr>
          <p:cNvSpPr/>
          <p:nvPr/>
        </p:nvSpPr>
        <p:spPr>
          <a:xfrm rot="4500000">
            <a:off x="1172598" y="4725305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2EF26A-229F-8B2F-69CB-39C68A90E7F1}"/>
              </a:ext>
            </a:extLst>
          </p:cNvPr>
          <p:cNvCxnSpPr>
            <a:cxnSpLocks/>
          </p:cNvCxnSpPr>
          <p:nvPr/>
        </p:nvCxnSpPr>
        <p:spPr>
          <a:xfrm>
            <a:off x="1706754" y="5945644"/>
            <a:ext cx="1886366" cy="15389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30731783-F268-8FDA-77C9-9E93720616EA}"/>
              </a:ext>
            </a:extLst>
          </p:cNvPr>
          <p:cNvSpPr/>
          <p:nvPr/>
        </p:nvSpPr>
        <p:spPr>
          <a:xfrm rot="4783168">
            <a:off x="4483529" y="5348554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291929-744B-27F5-2C6B-AF69FFF7B1A3}"/>
                  </a:ext>
                </a:extLst>
              </p:cNvPr>
              <p:cNvSpPr txBox="1"/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291929-744B-27F5-2C6B-AF69FFF7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06752-F328-AD86-C06E-97F176266F40}"/>
                  </a:ext>
                </a:extLst>
              </p:cNvPr>
              <p:cNvSpPr txBox="1"/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06752-F328-AD86-C06E-97F176266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blipFill>
                <a:blip r:embed="rId10"/>
                <a:stretch>
                  <a:fillRect l="-2632" r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1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B232-DD21-A463-1230-D9D6659E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86E0-8FFD-F963-9E50-290905CD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What about negative edge weights?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CE8E-370B-3CB5-8306-97FCB157CD8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EFDAF2D-148D-0E27-2A5A-9040FDE15877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7039FB-ED7A-F334-BDEF-54F8D695507F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B470D-BA44-6502-6D1D-75D713EA6723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84EDC1-7DFC-0E3F-FF73-977D7B30EDC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ADC13-A2D4-2E61-12B8-3781C3A17DB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F6A084-F09D-895A-A1F2-350217DEA8E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CA82B9-3039-B461-8891-E625B6A5B06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C279DF-198D-E649-4401-F4043565572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3D0919-A346-40A7-AB35-C851416D2478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26C28-3499-6294-EC8A-E34C42D9D2E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18C3F2-0890-E71A-04B4-091E558498B9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4589F4-08AF-7744-2A54-AFA99D111F6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7A30AF-C820-4A93-1020-8B73FFF7C653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CE44F6-3BCA-7031-FB27-1E6C07FB7B9F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443A89-E9B5-CC0C-A286-B4D03C864B05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6AEED6-2408-9B37-622F-A8BEC4FB04BF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81B192-1CE4-A70F-8C2E-303E46121CB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2B4B3B-A558-9283-8441-EF51D9A22C58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11C5175-0257-8A3A-ECED-322E4FB6E107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FD4684-44F7-B95E-48D0-FD433D056C95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448D64C-965F-CAD8-1D53-B6812E14A265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EBAE96-AC55-89C3-C86E-EB5AE201EA2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221FD-238A-0B13-3472-6C82D765BB7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7BB4A8-A395-A06F-A8F1-E2DDABC64E8F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F4C311-5C42-E409-FE06-89A6F4AE82DD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EF85D7-22F7-6A00-2F6E-06D325933DCD}"/>
              </a:ext>
            </a:extLst>
          </p:cNvPr>
          <p:cNvSpPr txBox="1"/>
          <p:nvPr/>
        </p:nvSpPr>
        <p:spPr>
          <a:xfrm>
            <a:off x="5536114" y="3482599"/>
            <a:ext cx="837994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-11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DA5B7E-E766-BAFC-4F67-7C099B4AD7C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0A5484-97FA-1F05-600D-0E8E6144B00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6B2416-0936-00BF-EC08-7C3C261E060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B9D3543-12F9-8E22-0718-E756F8CE9BA4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225F824-C7CF-7534-CAA6-660188D584DD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BCD6B4-57EC-391F-829E-2EF809C71E0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0932C7-F59F-85B7-38C5-CEDCD71D3AC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158425-2355-FA2E-FFFA-6FD9DE529EB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EEF5DC-2586-84B2-4FEB-DE0D303C91B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301D4A-1B31-B05B-33F9-9F2CCDAF217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301D4A-1B31-B05B-33F9-9F2CCDAF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004B08-4FBD-D57E-5462-67704E2AAA05}"/>
                  </a:ext>
                </a:extLst>
              </p:cNvPr>
              <p:cNvSpPr txBox="1"/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004B08-4FBD-D57E-5462-67704E2AA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EDB41D-CC55-0034-871F-46986BADEBE8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EDB41D-CC55-0034-871F-46986BADE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F92661-BB5B-366D-32E3-85C3068A3392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F92661-BB5B-366D-32E3-85C3068A3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F1A3A8-A500-B57C-D185-62A167F39304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F1A3A8-A500-B57C-D185-62A167F3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F403F3-D7F3-5427-CBB7-EDB444F937F3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F403F3-D7F3-5427-CBB7-EDB444F93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5D3DF3-7E1A-E493-D316-257DAC07B58E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5D3DF3-7E1A-E493-D316-257DAC07B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02FAB7-DF04-A62B-CB5A-9A9284D0CA02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02FAB7-DF04-A62B-CB5A-9A9284D0C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DB6E8-0FA6-3FD4-0812-045CAEF8FD20}"/>
                  </a:ext>
                </a:extLst>
              </p:cNvPr>
              <p:cNvSpPr txBox="1"/>
              <p:nvPr/>
            </p:nvSpPr>
            <p:spPr>
              <a:xfrm>
                <a:off x="869795" y="4213823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DB6E8-0FA6-3FD4-0812-045CAEF8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95" y="4213823"/>
                <a:ext cx="794320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19634E-F0DE-D694-5B21-49CC39D794A6}"/>
              </a:ext>
            </a:extLst>
          </p:cNvPr>
          <p:cNvSpPr txBox="1"/>
          <p:nvPr/>
        </p:nvSpPr>
        <p:spPr>
          <a:xfrm>
            <a:off x="806644" y="1655860"/>
            <a:ext cx="983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A: If you have negative edge weights then you can have negative cycles and the minimum distance becomes “weird or hard to find."</a:t>
            </a:r>
          </a:p>
        </p:txBody>
      </p:sp>
    </p:spTree>
    <p:extLst>
      <p:ext uri="{BB962C8B-B14F-4D97-AF65-F5344CB8AC3E}">
        <p14:creationId xmlns:p14="http://schemas.microsoft.com/office/powerpoint/2010/main" val="84382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77FCF-9712-BCDF-7EC3-00455A25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2188-5E5F-8FB0-3AB1-5752F819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What about negative edge weights?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30A3-1D5D-FD5E-F52F-D52E6A6F4C0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1D9FBBB-B933-B7A4-931E-3E69DE5CB96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190CBC-8FE0-E4BB-5CB2-D12BCA572FE2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89A042-F3F8-222E-3938-C25B04BDD1A0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B49497-C362-AAD6-69C5-62207C84CEE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AC2DAD-6C8E-9F4E-8E91-3A0509618A7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02BA6F-15D8-1D19-F1BB-D19E2126F3F2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4ECE87-23E8-E629-D2E8-29FA38183AB8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49FE3-37C5-B8A6-CA4A-6E1D33DEAEEA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2A1C4-81F1-5D0D-1DEF-CB472E8FA2D5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9870CC-C821-B36F-9D6C-503DE420D999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B122AB-40B6-8BCA-879A-15A6AF7FA3BF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9CB660-916B-C44D-53B3-A77B9A8E7C9E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2885A2-7FBC-DD7D-0E4B-7B522AC97BA1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DA0496-6D8C-79C9-EE23-B5148E0E2AD3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6E863D-40F1-C242-DC6D-A6C3E649DE0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71948E-61ED-FA24-A144-178A13CC3871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CDEE7C-8C2B-495C-375C-1EF62D5A2A2B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704CE0-E9EE-18AA-A449-EB7DC59D189E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5FFC706-EA7C-AB69-DA29-5831BD7AF278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1B97FA-F5F7-ABBB-F0F0-1BD3001C23C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765792A-0C58-E0C4-62AE-C9CDCA44701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DB6B7F-7E09-9676-C769-EF8789F48260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F375C1-A003-A863-0DED-2CBAB36C98C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E9A358-0ED5-9F93-10CB-4A42D79BC249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A32F15-2544-706B-A3E3-4AF20A9D5F8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7702ED-F07A-E9F3-DF3B-9DAF287BCEC0}"/>
              </a:ext>
            </a:extLst>
          </p:cNvPr>
          <p:cNvSpPr txBox="1"/>
          <p:nvPr/>
        </p:nvSpPr>
        <p:spPr>
          <a:xfrm>
            <a:off x="5536114" y="3482599"/>
            <a:ext cx="837994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-11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3080EC-AE97-74C0-6C8A-97255928E7D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C7273B-FB8D-C9BA-DEF8-3B7C3F2D65D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DD3C0A-2069-FF12-AEBA-BDE31B95770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DD00242-ECE5-B5AA-B409-F7155487513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5B2097E-5686-810E-B5BA-84B396C6161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D38E52-E3B5-FE84-A3C1-14E280A4807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AD8633-7941-EF9E-B64E-3101C666F8F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AF67136-1126-5774-8312-9C48FDF8A8F0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43088A-CFA6-A37D-2C32-2E8686C59374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E55003-0CF3-1EF9-D11E-90DC278FC7E0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E55003-0CF3-1EF9-D11E-90DC278FC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EC7915-4401-DFE7-DB29-C6CAD59299F2}"/>
                  </a:ext>
                </a:extLst>
              </p:cNvPr>
              <p:cNvSpPr txBox="1"/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EC7915-4401-DFE7-DB29-C6CAD5929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C167E6-62F1-59C0-7E19-623C500A41CA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C167E6-62F1-59C0-7E19-623C500A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AE8332-9D59-0F5D-D42C-079D2CF005D5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AE8332-9D59-0F5D-D42C-079D2CF0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B47578-C00C-89DC-25F3-35589C7BC018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B47578-C00C-89DC-25F3-35589C7BC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6658E7-8CC0-FC04-DC70-189474CEA457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6658E7-8CC0-FC04-DC70-189474CEA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ADB9B6-4400-B795-CAA8-B73F425AB0F6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ADB9B6-4400-B795-CAA8-B73F425AB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B87A16-924F-D968-78E9-FD2288BFD0B7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B87A16-924F-D968-78E9-FD2288BF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B84D66-3294-C2D1-0BE8-472A26D714E4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B84D66-3294-C2D1-0BE8-472A26D7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87AE7B8-FE6E-C66B-D3AA-52E438228AB8}"/>
              </a:ext>
            </a:extLst>
          </p:cNvPr>
          <p:cNvSpPr txBox="1"/>
          <p:nvPr/>
        </p:nvSpPr>
        <p:spPr>
          <a:xfrm>
            <a:off x="806644" y="1655860"/>
            <a:ext cx="983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A: If you have negative edge weights then you can have negative cycles, and the minimum distance becomes “weird or hard to find."</a:t>
            </a:r>
          </a:p>
        </p:txBody>
      </p:sp>
    </p:spTree>
    <p:extLst>
      <p:ext uri="{BB962C8B-B14F-4D97-AF65-F5344CB8AC3E}">
        <p14:creationId xmlns:p14="http://schemas.microsoft.com/office/powerpoint/2010/main" val="384492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EDE3-6B95-35D2-285C-8BEC64F9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C091-B5D0-CC90-50B6-70321B08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3E6260-FF0C-C75E-6144-2A8DE61E2F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9FBF5AC-E3A6-1914-0EA4-0C4821871789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7F5FB6-E8E4-C5F6-217D-4A8F7D085DC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65AD60-0605-3DD2-EE82-BC0001A413D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25474-6FA6-A3C7-3BB1-4E9055B658A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DD243E-591F-36CE-6B92-1ECF0CF2DFBA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FE9DF-1A82-8F5F-40D2-0A8540FAAE58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9FB0DD-7B00-E7EB-A629-B6FE91B8146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EF4AA7-49A8-E936-C642-05F5D41D302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0147B6-2F2C-1DAB-09AD-6D29549F6A35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9FC454-FC94-4689-7530-01575C6B687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758DE8-855C-A47E-64C8-B0344167F088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DBFE21-2956-5F1B-8329-C1D10AD1915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29E9D3-DF14-46C5-8307-9BF038DA7E69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AA7379-5845-1DE5-D069-937E5BE6DD5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BCD459-DEDB-FB88-93E4-AFEAEB90A74C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7335FE-489E-5A5F-C0DE-FFAED566B00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0031F9-7016-B565-917F-E9C44439FCF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2DA14E-DBF4-4958-62A1-A94A90BE467B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3E7F05-EED0-55DE-F8E4-44FFE5F69778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04C505-9BA0-6876-1D52-DD2BDF86E12A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C5E3298-1300-8BE7-A05E-63C954472EE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B64BCF-A9EB-FA65-32C4-86F6793F7173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4FC125-B7B0-29CD-9539-0D5B121FDB22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9EDAB5-9F12-0C9C-BB7A-09303615695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40BF57-5C23-E1A5-762C-5E52B4533922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C9756F-D113-8343-C381-7EB7E762F3D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9EC340-1A6A-3057-A304-6F5ACA445F88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4FA15EC-42D3-F7C7-6C4B-4BF945301C75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7C89D7-C27E-134C-CCC6-1BA44016E9B7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1EC49C-2D5A-F760-D189-83C0D3A0A213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34875D3-31E0-896D-75D5-B440535AFB9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354971-1E6D-C781-E438-795904A96A2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19EA75-AFEF-4DDC-09F5-BE75B82FD77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7D88B3D-974C-625F-FE69-0FCAA4C3F72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13E17D-E923-A05D-A069-989DB85CAFD2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0A8B41-1EE4-5046-2AB9-1000CE9B2AB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5FE6BCB-1CB9-F594-B5CF-DF47F9799561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ED19F-089C-0F5F-6A15-D853942B132D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CA7E22-427F-91EE-09EE-EDDEBF723CE6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6A15E4-C6BF-4F47-0F39-4867CDF23A95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96BD2BE2-84AF-ECD1-8D17-2EE568373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CA6970-CD9C-51EF-9392-DC864A0E4B9C}"/>
              </a:ext>
            </a:extLst>
          </p:cNvPr>
          <p:cNvSpPr/>
          <p:nvPr/>
        </p:nvSpPr>
        <p:spPr>
          <a:xfrm>
            <a:off x="1841157" y="4768663"/>
            <a:ext cx="4017156" cy="473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63A1C1-69E4-200D-1672-6E0E205F1F4B}"/>
              </a:ext>
            </a:extLst>
          </p:cNvPr>
          <p:cNvGrpSpPr/>
          <p:nvPr/>
        </p:nvGrpSpPr>
        <p:grpSpPr>
          <a:xfrm>
            <a:off x="6190400" y="2773760"/>
            <a:ext cx="4927761" cy="1294274"/>
            <a:chOff x="5918628" y="993102"/>
            <a:chExt cx="4927761" cy="12942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4DF0AD-175C-B765-230C-2590E2080A71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8A925D-0284-85CF-2A67-52D776F0C491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Q: How many times might we compute this?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0B38E7-AE96-EC8B-8B2C-8C50424D7F53}"/>
              </a:ext>
            </a:extLst>
          </p:cNvPr>
          <p:cNvCxnSpPr/>
          <p:nvPr/>
        </p:nvCxnSpPr>
        <p:spPr>
          <a:xfrm flipH="1">
            <a:off x="5144635" y="3897950"/>
            <a:ext cx="773993" cy="7439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1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913C-8EF3-4828-BCCD-264D103B0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55E3-3A68-2621-3198-37E88B1C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ED566-A977-4B8B-C0B9-F522F808BC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EA9697D-9872-47E3-C24A-7A4EA0FBAC5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393AC1-4486-BD01-2562-4988864246DE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0D677A-9179-58AB-1B55-FE5103BAC597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BE5690-8D94-618B-B57C-3FADC67984B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C09C03-596F-7BA2-B980-DC9161285B6E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F9C61D-6B6A-D3E4-7900-A2A08126177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416680-CDF2-934C-ABA1-3F437A1862BC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891E26-EDF3-023C-0505-CB88DC517921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3D426C-4EAC-CBD1-F109-6409F99F1A78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306A92-B0AA-7340-298B-0F8094F1E72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4019A3-9A11-A9B3-67BE-4CDE518564C1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CBB09B-0905-6A0C-3D2B-05CA1B0E5F25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48B075-E572-3C9F-FE99-0807C7DD530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92C463-1E20-B06A-F77C-6D69951D57B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FEA28C-8917-7ACA-2399-D63A9247D4E0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EC0547-3242-1C5D-FDD2-828159EDF03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47DE6F-9AF7-36DB-004A-A7048EA52F4A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224394-3F6E-241A-A34B-A69B26A58448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D03030F-9FAF-E97A-8011-28567BA71BF5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32BDA2D-2325-61D2-A19A-F054B65AD05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3BA7C11-58B0-BAC4-5064-22C08DB2DA7B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75C775-CF54-861A-3F94-ABA5799A2FE2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680543-F427-FB63-F955-F5F067BF814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7E7EBB-C137-574A-CE48-B7D62733A7FF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94E0DD-F8B9-FB06-2FF9-0CA8A56EB9B7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138920-359E-E3EB-9854-97857032019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2C7D96-656A-CDD5-FC8F-6DCE1EB8370C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FBB0CA-8878-5287-999E-E70DDBF8AFF1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548B46-CACF-934D-A181-852E8D94EF4C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B311BE7-BEF9-4C4C-A4DD-A751417025E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AC34675-4562-9FEB-D890-1139EE06CC3C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DB9222-450E-A5E8-418A-147D6F8F831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C0C802-2FC9-1D28-804A-99A826B037E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BABC4D5-29A7-DEE0-EF11-796FF14A33E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7E8CBD-0B49-61CA-8BD3-58D415387DD8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D04689F-4D95-72E7-A87F-4691A202B52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3AEC5F9-7CFE-4E3A-BDEC-F09DA9075E2F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81B4C1-CC56-773D-F36E-392F094D45C8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F4D2AE-5DB7-347B-F49A-647D2EB01C53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8F9A5A-68E3-AD5B-BEC4-36394D4F114A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599867C-A3EA-3D35-09BF-2C20A427A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D05931-E569-F87A-A384-C449A85653EC}"/>
              </a:ext>
            </a:extLst>
          </p:cNvPr>
          <p:cNvSpPr/>
          <p:nvPr/>
        </p:nvSpPr>
        <p:spPr>
          <a:xfrm>
            <a:off x="1841157" y="4768663"/>
            <a:ext cx="4017156" cy="473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0748EE-E9CF-B850-5F76-98B228CD4FDD}"/>
              </a:ext>
            </a:extLst>
          </p:cNvPr>
          <p:cNvGrpSpPr/>
          <p:nvPr/>
        </p:nvGrpSpPr>
        <p:grpSpPr>
          <a:xfrm>
            <a:off x="6190400" y="2773760"/>
            <a:ext cx="4927761" cy="1989464"/>
            <a:chOff x="5918628" y="993102"/>
            <a:chExt cx="4927761" cy="15550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E3A6A-7355-EB8D-09E3-48F1B64E1ED1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D82DE0-410B-49DB-A22D-F729D24AB406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A: We may do it several times because of large frontier. 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A12E06-4C1F-E814-9703-7D4D85A69F2D}"/>
              </a:ext>
            </a:extLst>
          </p:cNvPr>
          <p:cNvCxnSpPr/>
          <p:nvPr/>
        </p:nvCxnSpPr>
        <p:spPr>
          <a:xfrm flipH="1">
            <a:off x="5144635" y="3897950"/>
            <a:ext cx="773993" cy="7439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2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2B52-9397-2959-97E2-739523576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1776553F-4F4C-BF7F-DFCB-E2E305F8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89" y="3847353"/>
            <a:ext cx="7449915" cy="2780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9CB42-F6A7-224E-DA9A-F3877537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868D2F-7F51-A87B-41AD-1003BC4175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B562247-945C-D1D5-44AA-894E59F7D410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1E956B-708C-7190-1A7B-E6374ED4FEB0}"/>
              </a:ext>
            </a:extLst>
          </p:cNvPr>
          <p:cNvSpPr/>
          <p:nvPr/>
        </p:nvSpPr>
        <p:spPr>
          <a:xfrm>
            <a:off x="3446637" y="5484545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CB7679-7FE7-3853-B311-BAF5B121C165}"/>
              </a:ext>
            </a:extLst>
          </p:cNvPr>
          <p:cNvSpPr/>
          <p:nvPr/>
        </p:nvSpPr>
        <p:spPr>
          <a:xfrm>
            <a:off x="4009098" y="337770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2D52DD-9496-C41C-B231-209EFFE1D2BA}"/>
              </a:ext>
            </a:extLst>
          </p:cNvPr>
          <p:cNvCxnSpPr>
            <a:cxnSpLocks/>
          </p:cNvCxnSpPr>
          <p:nvPr/>
        </p:nvCxnSpPr>
        <p:spPr>
          <a:xfrm flipV="1">
            <a:off x="2304607" y="3802566"/>
            <a:ext cx="1520261" cy="3359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095905-3329-3B3F-A64E-83D93FE2300F}"/>
              </a:ext>
            </a:extLst>
          </p:cNvPr>
          <p:cNvCxnSpPr>
            <a:cxnSpLocks/>
          </p:cNvCxnSpPr>
          <p:nvPr/>
        </p:nvCxnSpPr>
        <p:spPr>
          <a:xfrm>
            <a:off x="1923803" y="5224726"/>
            <a:ext cx="1340711" cy="528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DE504C4C-0FA0-A7AC-8BD3-88331FE5EDB4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AC0991-2788-7F89-39B1-80EC10D6ED04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13E03-5AC0-5D21-8605-884FBCD6B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7C095D8-E371-8F9B-3D21-2487BA2FE727}"/>
              </a:ext>
            </a:extLst>
          </p:cNvPr>
          <p:cNvSpPr/>
          <p:nvPr/>
        </p:nvSpPr>
        <p:spPr>
          <a:xfrm rot="19359567">
            <a:off x="78634" y="3184688"/>
            <a:ext cx="2461885" cy="24436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A960D1-751C-66DA-9714-64B7F2D33F02}"/>
                  </a:ext>
                </a:extLst>
              </p:cNvPr>
              <p:cNvSpPr txBox="1"/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2684F-4243-BFBD-8F86-5653D999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blipFill>
                <a:blip r:embed="rId5"/>
                <a:stretch>
                  <a:fillRect l="-263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689953-6560-AB9F-41CB-D2693AFD837B}"/>
                  </a:ext>
                </a:extLst>
              </p:cNvPr>
              <p:cNvSpPr txBox="1"/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42D03-89CC-C04E-FBE3-E1FFA93D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B007C126-454E-060D-45BF-2CAD0FCE5B4E}"/>
              </a:ext>
            </a:extLst>
          </p:cNvPr>
          <p:cNvSpPr/>
          <p:nvPr/>
        </p:nvSpPr>
        <p:spPr>
          <a:xfrm>
            <a:off x="3783677" y="444182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969EB7-B445-8E50-D8DF-5FBB1D6CF2DE}"/>
                  </a:ext>
                </a:extLst>
              </p:cNvPr>
              <p:cNvSpPr txBox="1"/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A5A403-91C4-E8D9-3E44-C6778C85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8C793F-4CF9-ECA6-6D8F-0CF0A1E2EA49}"/>
              </a:ext>
            </a:extLst>
          </p:cNvPr>
          <p:cNvCxnSpPr>
            <a:cxnSpLocks/>
          </p:cNvCxnSpPr>
          <p:nvPr/>
        </p:nvCxnSpPr>
        <p:spPr>
          <a:xfrm>
            <a:off x="2324337" y="4739268"/>
            <a:ext cx="1241734" cy="11184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8DCAD4-53E3-5430-4E6B-E31B479F2275}"/>
              </a:ext>
            </a:extLst>
          </p:cNvPr>
          <p:cNvCxnSpPr>
            <a:cxnSpLocks/>
          </p:cNvCxnSpPr>
          <p:nvPr/>
        </p:nvCxnSpPr>
        <p:spPr>
          <a:xfrm flipV="1">
            <a:off x="2019208" y="3608094"/>
            <a:ext cx="1894270" cy="2651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9E567A-D860-13F4-BED8-E1C7F623EA7A}"/>
                  </a:ext>
                </a:extLst>
              </p:cNvPr>
              <p:cNvSpPr txBox="1"/>
              <p:nvPr/>
            </p:nvSpPr>
            <p:spPr>
              <a:xfrm>
                <a:off x="389580" y="2661345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9E567A-D860-13F4-BED8-E1C7F623E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2661345"/>
                <a:ext cx="471603" cy="584775"/>
              </a:xfrm>
              <a:prstGeom prst="rect">
                <a:avLst/>
              </a:prstGeom>
              <a:blipFill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D0A6242-DC89-4E0C-17B3-1AF5AB736CB4}"/>
              </a:ext>
            </a:extLst>
          </p:cNvPr>
          <p:cNvSpPr/>
          <p:nvPr/>
        </p:nvSpPr>
        <p:spPr>
          <a:xfrm>
            <a:off x="3209232" y="188785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A300ED-1F88-3ADD-1E27-B9686C50A5B7}"/>
              </a:ext>
            </a:extLst>
          </p:cNvPr>
          <p:cNvSpPr/>
          <p:nvPr/>
        </p:nvSpPr>
        <p:spPr>
          <a:xfrm>
            <a:off x="1861585" y="1730843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8CF489-B2E7-F8E1-28F8-475287BE9EEE}"/>
              </a:ext>
            </a:extLst>
          </p:cNvPr>
          <p:cNvSpPr/>
          <p:nvPr/>
        </p:nvSpPr>
        <p:spPr>
          <a:xfrm>
            <a:off x="573856" y="170360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6C5786-1D24-3E8F-12A7-E15B3A2C6657}"/>
              </a:ext>
            </a:extLst>
          </p:cNvPr>
          <p:cNvCxnSpPr>
            <a:cxnSpLocks/>
          </p:cNvCxnSpPr>
          <p:nvPr/>
        </p:nvCxnSpPr>
        <p:spPr>
          <a:xfrm flipV="1">
            <a:off x="1583473" y="2556468"/>
            <a:ext cx="1575656" cy="103723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9C7DD2-F098-96FC-05D3-A4309635291B}"/>
              </a:ext>
            </a:extLst>
          </p:cNvPr>
          <p:cNvCxnSpPr>
            <a:cxnSpLocks/>
          </p:cNvCxnSpPr>
          <p:nvPr/>
        </p:nvCxnSpPr>
        <p:spPr>
          <a:xfrm flipV="1">
            <a:off x="1233149" y="2556468"/>
            <a:ext cx="786058" cy="88919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8DBC-6CA9-BBBD-7085-0B45A1C4043F}"/>
              </a:ext>
            </a:extLst>
          </p:cNvPr>
          <p:cNvCxnSpPr>
            <a:cxnSpLocks/>
          </p:cNvCxnSpPr>
          <p:nvPr/>
        </p:nvCxnSpPr>
        <p:spPr>
          <a:xfrm flipH="1" flipV="1">
            <a:off x="1015282" y="2576528"/>
            <a:ext cx="72722" cy="84188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C4FFE8-68FB-6F17-6A05-68242023437B}"/>
                  </a:ext>
                </a:extLst>
              </p:cNvPr>
              <p:cNvSpPr txBox="1"/>
              <p:nvPr/>
            </p:nvSpPr>
            <p:spPr>
              <a:xfrm>
                <a:off x="3986764" y="1832504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C4FFE8-68FB-6F17-6A05-682420234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64" y="1832504"/>
                <a:ext cx="46839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C43AA3-A572-3EAA-F9B2-2E066286FB8A}"/>
                  </a:ext>
                </a:extLst>
              </p:cNvPr>
              <p:cNvSpPr txBox="1"/>
              <p:nvPr/>
            </p:nvSpPr>
            <p:spPr>
              <a:xfrm>
                <a:off x="2536879" y="1663287"/>
                <a:ext cx="4924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C43AA3-A572-3EAA-F9B2-2E066286F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79" y="1663287"/>
                <a:ext cx="492443" cy="584775"/>
              </a:xfrm>
              <a:prstGeom prst="rect">
                <a:avLst/>
              </a:prstGeom>
              <a:blipFill>
                <a:blip r:embed="rId10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168E7C-9ABB-4B66-2CF4-8FD3B29405CF}"/>
                  </a:ext>
                </a:extLst>
              </p:cNvPr>
              <p:cNvSpPr txBox="1"/>
              <p:nvPr/>
            </p:nvSpPr>
            <p:spPr>
              <a:xfrm>
                <a:off x="1186160" y="1471124"/>
                <a:ext cx="449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168E7C-9ABB-4B66-2CF4-8FD3B294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60" y="1471124"/>
                <a:ext cx="44916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B2D9CB9-1B63-50CF-F267-4B420BED6BA5}"/>
              </a:ext>
            </a:extLst>
          </p:cNvPr>
          <p:cNvSpPr txBox="1"/>
          <p:nvPr/>
        </p:nvSpPr>
        <p:spPr>
          <a:xfrm>
            <a:off x="4938046" y="1706080"/>
            <a:ext cx="6658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Observation</a:t>
            </a:r>
            <a:r>
              <a:rPr lang="en-US" sz="3200" dirty="0"/>
              <a:t>: A vertex could be in the frontier a lot!</a:t>
            </a:r>
          </a:p>
          <a:p>
            <a:endParaRPr lang="en-US" sz="3200" dirty="0"/>
          </a:p>
          <a:p>
            <a:r>
              <a:rPr lang="en-US" sz="3200" b="1" dirty="0"/>
              <a:t>Idea</a:t>
            </a:r>
            <a:r>
              <a:rPr lang="en-US" sz="3200" dirty="0"/>
              <a:t>: Don’t recompute every time!</a:t>
            </a:r>
          </a:p>
        </p:txBody>
      </p:sp>
    </p:spTree>
    <p:extLst>
      <p:ext uri="{BB962C8B-B14F-4D97-AF65-F5344CB8AC3E}">
        <p14:creationId xmlns:p14="http://schemas.microsoft.com/office/powerpoint/2010/main" val="412060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35CDE-789B-583E-ADCD-098A4650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D6B3-76DF-CE20-C157-798B5E8E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Optimization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26C9DD-1009-E991-9174-1820C8575A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619AB92-6754-C1CC-086F-25796CEF7DD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5ED88F-BEFE-04EA-69A9-DBECD124E01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E213F9-0ADD-A285-D2F1-8763D66074B9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94D19B-DAA2-F566-0FBD-A29183AB4D5E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D22D8A-BC9B-AF1B-1FD9-E330162452E4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55710E-0733-897B-F5EA-19C4E7B6995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1312EF-14DA-837C-07BC-664D5E3F45AF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C27B7B-25BC-321A-4A56-0163BE25B3F3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2A14E4-D06A-0C04-9E1B-E0385619EC16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4FA2CC-1036-3B36-2D3C-BF2034308079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ACF7A8-523F-EC2E-9E2A-4A9F3E3D014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12FA5D-A252-63E5-26ED-3F287F283E0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265FE5-139C-26D5-4F7E-79E7197DFE79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509A8D-9AB5-B923-4D87-FCF2247096A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7CCCCF-8B45-B55C-1656-7FEC30B264B9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7CD176-0CD4-44A5-1C6C-D1502B09CCE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F81F8A-6E07-23B5-4CB6-F311D2AA40CB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9991B85-2BBB-F3E7-27EB-373A3034C8C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401BF0-4AD4-7C8F-1580-FEA7E574599B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1DD6B0B-7A93-6570-EC73-D22DF1B9EFF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130951-F069-B60B-939B-6544AFCA7AF3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DE2568-BD14-9281-F65C-D01BA34EFD4E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C2D87B-F19E-99CD-0BB7-AA0E56752547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3634A7-EA24-C956-132D-799FF008A4B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F0DA90-780C-9F78-AC18-ADA4414CF35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BBE7FB-5424-66E9-27A3-F6D269402A6F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E9564C-44AE-F0EF-9155-CD354F8050B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D5DEA6-F0B4-D88A-D4E9-868A8F01336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3778DC-C1E5-28C5-F355-B5292EF0C2A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023ADF-C26B-E672-C189-714E4421638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80CF14-47DE-5AD3-0B16-F68A2FE7D33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D0985D-F356-96C1-9AC7-DCD40385D0D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F262DE-9B55-ED34-0C1C-FA3A370B5418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C84397F-34B3-5CE3-036F-B8170FB4D40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75DA4F-FF02-0B75-FBD2-2AA654FA82F6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F5DBFEE-03E2-4BFD-1F83-2EFB4688C91E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7A9646C-6A3F-1BD8-C023-EE9710FB847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8D3D31-7394-70B9-9B81-80BCA630FFB1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9FE7A-40EE-03BE-18C2-50415AC401DD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A806DA7-7943-EA83-2B7F-CEED6F005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FD81DF-F99C-14B6-34DE-56B2A88AF07B}"/>
                  </a:ext>
                </a:extLst>
              </p:cNvPr>
              <p:cNvSpPr txBox="1"/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neighbor w, check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 smaller than current guess and update!</a:t>
                </a:r>
              </a:p>
              <a:p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FD81DF-F99C-14B6-34DE-56B2A88AF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6E6552-EA5A-C61E-BD2E-54786445D541}"/>
                  </a:ext>
                </a:extLst>
              </p:cNvPr>
              <p:cNvSpPr txBox="1"/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everyone neighbors of s</a:t>
                </a:r>
                <a:endParaRPr lang="en-US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6E6552-EA5A-C61E-BD2E-54786445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blipFill>
                <a:blip r:embed="rId8"/>
                <a:stretch>
                  <a:fillRect l="-862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2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4D808-4F0D-B413-0679-3D48F7FFD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FAB3-0C68-E107-20EB-56E3B4A0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Optimization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7E162-818E-18C6-2FBB-9547D8778BE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A0289C5-D03D-903C-9239-9360935C612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F81672-6FDE-7519-0E37-1011FB35D2C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1C23E4-3BC7-65A3-4691-A752396AA1B4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BC72A-5DCE-2D90-686D-8D8D5139686B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0D81D0-8883-863D-9A97-491E2CC935C5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137A7C-1EC8-0837-E408-F82F67C6B84F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F510E-6A4F-C35B-A7B2-35DF6DD3906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3AB368-5D63-D462-FC0E-E2A62213C23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A9820F-20DD-811F-06DD-F1C03D52F066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0EF352-8B5C-AA5B-624E-C089608F316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C20B93-7136-4159-4949-E2551FBC1180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2A9138-4260-D335-60DA-F142CD0097D7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345CFC-A81F-820E-AF46-2044D983045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26F2E8-8596-A2E3-D3F0-A024AB68F19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CC025E-E7DB-E7F6-0140-6ABF2D7553AE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61256F-C5B7-E2A7-9216-7FE34A6E205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4B24FE-280A-85DA-A8B5-E1826F13EB6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D59CF8-0638-9A94-93E8-7693CB6FBD6C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8AC0D3-142F-715A-729F-8ED7C9391A2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C9A64E8-E730-AF6C-2761-43AE73765E87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489D66-C0A5-9729-88DA-FB1C8BA1015D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12E1A-1193-1BA3-2FA0-9610F4AF9B26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A515DA-B4A2-84EB-4019-2F7E0EE106B8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B31417-8339-E7FF-2A46-BDEF97877ABB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B4DE90-BE9D-0506-7338-22F496F76FB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1CC522-7CA3-358B-8FC2-E788FE9A2412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3DD771-2C49-578D-5846-86634462D4E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39804-EBEF-71B6-84EA-881D2B3E88F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B77DB1-6EEC-21CD-70E3-6FA7FE234196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7B7A773-1E08-D829-D753-A7BDDFA76DC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0EA5765-B03F-88CA-2505-2E665CA5489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767BF8-9927-3A86-C4C3-576A9BEF219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B320DE-88E6-AEA1-254F-60C431864AD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DE6B7A-1E60-0D48-6296-5ECE3DBA92E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FAC1F8-7801-014A-A94E-881ED8B518A9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7906404-1FD2-3A78-78FB-6CC7FDDCC4C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49212F4D-DAF5-B48E-E617-066DFE98A45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A7C5D9-E38D-2F0E-3BD8-DFE7808F090E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26B5FF-538E-7A28-02AB-C3678287CA81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5FA98FC-DB97-152E-31FB-4D7346947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B0C06-FDBB-7D78-69CA-0D839C262161}"/>
                  </a:ext>
                </a:extLst>
              </p:cNvPr>
              <p:cNvSpPr txBox="1"/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neighbor w, check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 smaller than current guess and update!</a:t>
                </a:r>
              </a:p>
              <a:p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B0C06-FDBB-7D78-69CA-0D839C26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EC8B99-C436-319E-0F7D-589FE10D3E6C}"/>
                  </a:ext>
                </a:extLst>
              </p:cNvPr>
              <p:cNvSpPr txBox="1"/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everyone neighbors of s</a:t>
                </a:r>
                <a:endParaRPr lang="en-US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EC8B99-C436-319E-0F7D-589FE10D3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blipFill>
                <a:blip r:embed="rId8"/>
                <a:stretch>
                  <a:fillRect l="-862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65D664A-A1DD-A164-2506-5AEBDF67EAEE}"/>
              </a:ext>
            </a:extLst>
          </p:cNvPr>
          <p:cNvSpPr/>
          <p:nvPr/>
        </p:nvSpPr>
        <p:spPr>
          <a:xfrm>
            <a:off x="6190400" y="2773760"/>
            <a:ext cx="4927761" cy="12942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F43F5B-B150-855C-5AA0-8AF8A95F0B2F}"/>
              </a:ext>
            </a:extLst>
          </p:cNvPr>
          <p:cNvSpPr txBox="1"/>
          <p:nvPr/>
        </p:nvSpPr>
        <p:spPr>
          <a:xfrm>
            <a:off x="6356813" y="2943843"/>
            <a:ext cx="456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Q: How long to find the min?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79F5AD-35EE-42E4-3E00-6DD70DBE50BC}"/>
              </a:ext>
            </a:extLst>
          </p:cNvPr>
          <p:cNvCxnSpPr>
            <a:cxnSpLocks/>
          </p:cNvCxnSpPr>
          <p:nvPr/>
        </p:nvCxnSpPr>
        <p:spPr>
          <a:xfrm>
            <a:off x="5918628" y="3897950"/>
            <a:ext cx="1626102" cy="9428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2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21F0-5351-B793-E6BC-F8DB9930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EFBB-8C8F-6BB7-C433-4D41371B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Optimization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B3E0-CDB1-7874-D404-53C07A3FFA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E55E459-83F2-11B8-9BAE-021EA69ADBC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BACDED-42B0-965C-D724-DFDB38F8DB0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D9C673-D972-BDD2-70E1-FCA0C3C11302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7F0852-3006-8572-7B04-09A8DB669A30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647610-B2EE-93F5-B1F4-2F047F97005E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37E4B8-FA3B-B07D-8E6F-A01EAB64557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E518D7-C289-AD94-09C9-3B99F82BED6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B7A4DE-AF75-4FBA-47C5-E186CEC400A8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090E13-F468-01B5-CAD9-F42171A227A3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E62DCE-08AF-CBFE-D4DA-EC8B060E6A3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E3BE0D-F3AB-1009-3FC1-3159A5526438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0E017E-56AE-CB45-B7C5-1C5E554D3934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ACD95D-83D6-4734-5A9A-C72FABB4F9C4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3A1AE2-2971-CD09-7600-6AEBC8B217A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5A9480-2355-5667-D908-D6549F0E49B1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6F5C40-9CA3-E96F-4835-A5677003AF11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E25AD7-0CF4-8A42-B59D-D36BC6ACE79B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3A39B0-64A4-0C7A-0A48-94135B6F7D1A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D4BECF-E620-4E8E-A710-9230304470F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BDAF0A-3983-AD9A-4DFB-D85C3BDE860E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2D8FBF8-D961-F708-B0DA-707B50DB23C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8DC78F-2D02-5D0B-4068-34E0144C0E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BDF721-180B-9EF9-2650-478AF73E1B00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2271F6-73B7-9643-BCE0-B1788645BD31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C683CD-324C-D448-D994-76E9432431B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78754C-CF7A-E299-9E01-F12577A14E96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CBAD7D-852B-4031-94A1-FEE1FF50277D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6D68C0-ACC7-6987-8FA3-F89A2B5C62D5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2DBDDF-FEAB-5712-DB00-E8608F92E59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1D0EB4-3812-C304-79C9-A0277212BA43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F65ACB9-95D7-4CCB-F90E-4D42CEDFFD7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5C12EE-8695-9680-922B-669C59B844D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F7F06C-D4E3-6017-6DA2-626255353DA7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0B32C2B-A37D-CADA-DBDE-FFEB47294749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0ECC6C-EFCC-A6CE-FF1B-DD1D10CDDF1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D42F16-E83C-3338-8894-1223C824691C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722E103-F11F-AF71-5BE7-80CA7776317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F34D06-3381-2D76-6995-35314D3514D6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842A9C-88C4-59D0-CE90-5EC06E9DACC7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EBEB305-D847-15FF-98F8-A4E8F80D0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0B2110-0A10-865A-6729-FE970FA35874}"/>
                  </a:ext>
                </a:extLst>
              </p:cNvPr>
              <p:cNvSpPr txBox="1"/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neighbor w, check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 smaller than current guess and update!</a:t>
                </a:r>
              </a:p>
              <a:p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0B2110-0A10-865A-6729-FE970FA35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F7927-5C25-27C6-32F3-0FDF2816D1E2}"/>
                  </a:ext>
                </a:extLst>
              </p:cNvPr>
              <p:cNvSpPr txBox="1"/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everyone neighbors of s</a:t>
                </a:r>
                <a:endParaRPr lang="en-US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F7927-5C25-27C6-32F3-0FDF2816D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blipFill>
                <a:blip r:embed="rId8"/>
                <a:stretch>
                  <a:fillRect l="-862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5088D89-4E36-2186-DC6A-34B81B360428}"/>
              </a:ext>
            </a:extLst>
          </p:cNvPr>
          <p:cNvSpPr/>
          <p:nvPr/>
        </p:nvSpPr>
        <p:spPr>
          <a:xfrm>
            <a:off x="6190400" y="2773760"/>
            <a:ext cx="4927761" cy="12942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89EA6-B3E4-19E3-B95F-5482A9D6FD25}"/>
              </a:ext>
            </a:extLst>
          </p:cNvPr>
          <p:cNvSpPr txBox="1"/>
          <p:nvPr/>
        </p:nvSpPr>
        <p:spPr>
          <a:xfrm>
            <a:off x="6356813" y="2943843"/>
            <a:ext cx="456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A: Still loop over everything in frontier (O(n)).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7B6ACC-EC18-6A8C-AC5C-1BCF2550B6F9}"/>
              </a:ext>
            </a:extLst>
          </p:cNvPr>
          <p:cNvCxnSpPr>
            <a:cxnSpLocks/>
          </p:cNvCxnSpPr>
          <p:nvPr/>
        </p:nvCxnSpPr>
        <p:spPr>
          <a:xfrm flipH="1">
            <a:off x="3834100" y="3897950"/>
            <a:ext cx="2084528" cy="5716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3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Dijkstra’s Algorithm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Proof of Correctness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Min Spanning Trees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Kruskal’s Algorithm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Prim’s Algorithm</a:t>
            </a: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178A0-4823-5799-AC45-EDACCF56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46A4-AED7-671C-4AFD-70985B42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Priority Queue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D7FED9-ED46-09F0-41BA-EB96A8CAD1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D69BC7F-EAAD-79EA-9196-1348726FB300}"/>
              </a:ext>
            </a:extLst>
          </p:cNvPr>
          <p:cNvSpPr txBox="1"/>
          <p:nvPr/>
        </p:nvSpPr>
        <p:spPr>
          <a:xfrm>
            <a:off x="806644" y="1655860"/>
            <a:ext cx="9835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priority queue is a data structure that supports the following operations: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Insert(PQ, v, p):</a:t>
            </a:r>
            <a:r>
              <a:rPr lang="en-US" sz="3200" dirty="0"/>
              <a:t> Inserts element v into PQ with priority 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Pop-Min(PQ): </a:t>
            </a:r>
            <a:r>
              <a:rPr lang="en-US" sz="3200" dirty="0"/>
              <a:t>Returns element with minimum priority and removes it from PQ.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Decrease-Key(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PQ,v,p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sz="3200" dirty="0"/>
              <a:t> Updates the priority of v in PQ to be 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Recall</a:t>
            </a:r>
            <a:r>
              <a:rPr lang="en-US" sz="3200" dirty="0"/>
              <a:t>: You can implement this using a Heap data structure. </a:t>
            </a:r>
          </a:p>
        </p:txBody>
      </p:sp>
    </p:spTree>
    <p:extLst>
      <p:ext uri="{BB962C8B-B14F-4D97-AF65-F5344CB8AC3E}">
        <p14:creationId xmlns:p14="http://schemas.microsoft.com/office/powerpoint/2010/main" val="140476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7F72-6680-8C64-171C-E0F8A6E9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89997A7-B090-4B7D-691D-A009681E5136}"/>
              </a:ext>
            </a:extLst>
          </p:cNvPr>
          <p:cNvSpPr txBox="1"/>
          <p:nvPr/>
        </p:nvSpPr>
        <p:spPr>
          <a:xfrm>
            <a:off x="311400" y="302359"/>
            <a:ext cx="1100079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Input: graph G =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), lengths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and start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Priority Queue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arrays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Null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INFINITY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 priority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Pop-Min(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edge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leaving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Decrease-Key(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81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374B-B8A6-EB54-D7F0-67F39D55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B1BA-8CA5-422E-9D8D-9F681C36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DBED0D-FDD0-18CA-D116-2812D3EC2B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1B1B0E-F3AF-BF40-1202-FE0F23FD2F37}"/>
              </a:ext>
            </a:extLst>
          </p:cNvPr>
          <p:cNvSpPr txBox="1"/>
          <p:nvPr/>
        </p:nvSpPr>
        <p:spPr>
          <a:xfrm>
            <a:off x="806644" y="1655860"/>
            <a:ext cx="98359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runtime depends on the priority queue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Using a priority queue, Dijkstra’s Algorithm can be implemented on a graph with n nodes and m edges to run in O(m) time plus the time for n  Pop-Min and m Decrease-Priority operations.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Using the heap-based priority queue, each priority queue operation can be implemented in log(n) time giving a total runtime of O(</a:t>
            </a:r>
            <a:r>
              <a:rPr lang="en-US" sz="3200" dirty="0" err="1"/>
              <a:t>mlog</a:t>
            </a:r>
            <a:r>
              <a:rPr lang="en-US" sz="3200" dirty="0"/>
              <a:t>(n)). </a:t>
            </a:r>
          </a:p>
        </p:txBody>
      </p:sp>
    </p:spTree>
    <p:extLst>
      <p:ext uri="{BB962C8B-B14F-4D97-AF65-F5344CB8AC3E}">
        <p14:creationId xmlns:p14="http://schemas.microsoft.com/office/powerpoint/2010/main" val="39652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88D8-96EB-793C-13B1-96581A52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2CE2063-E40F-9C28-3F94-1EE20B870E2E}"/>
              </a:ext>
            </a:extLst>
          </p:cNvPr>
          <p:cNvSpPr txBox="1"/>
          <p:nvPr/>
        </p:nvSpPr>
        <p:spPr>
          <a:xfrm>
            <a:off x="311400" y="302359"/>
            <a:ext cx="1100079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Input: graph G =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), lengths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and start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Priority Queue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arrays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Null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INFINITY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 priority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Pop-Min(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edge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leaving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Decrease-Key(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17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47E3B-295B-A4F9-A24A-815DE1D5B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05426073-AA5A-FEBE-817C-E24BB1970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" y="1462901"/>
            <a:ext cx="11870897" cy="52838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AAF06C-72A5-3A05-810E-1BF9639E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Even Better?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DF8FC6-3F2F-5B48-C9B1-7623A9C77E5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6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B89EF-EC8E-2020-83C0-4BEA499B6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EF1F0-6A4D-4A5F-94B8-3AA1DE79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85E48-4D0A-8099-072B-2AE8E1532DF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D534FA3-7ABA-9584-1478-325B8F46FA9B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D534FA3-7ABA-9584-1478-325B8F46F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6B75D7-0FC8-2567-519A-0A9D8585DB71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6B75D7-0FC8-2567-519A-0A9D8585D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FC6784A-6537-6272-0E08-93DBD3192E1C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FC6784A-6537-6272-0E08-93DBD3192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20A951-25FF-37E1-3AF5-C73B71ACC7F3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20A951-25FF-37E1-3AF5-C73B71ACC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936A21D-3207-5BCA-C4B2-D8E063DB6005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936A21D-3207-5BCA-C4B2-D8E063DB6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B316096-377C-5BCD-F476-0B6D559506FB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B316096-377C-5BCD-F476-0B6D55950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005FCE2-854C-69C4-80E4-3D4F25E524E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005FCE2-854C-69C4-80E4-3D4F25E52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496207-A4A1-5875-9146-3927895ED0E7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E9EB15-6838-031B-82DF-7841351D1975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037848-E12C-CF79-E6F3-E9ED7145CBDA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013A0-B7CE-F28E-743F-099B77F7218C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FB122E-B29F-026C-508C-2EAD91184045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3DCBE5-B78D-6815-BD18-2E9EEC3E8B0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CDE5F0-67C9-5B22-B5CE-CA3E9B3C686A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4A75BC-662A-C7C2-ADE1-11E48539C168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EF073F-6778-38FA-48CA-7C0F4F3FEF45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36CFD9-064C-56EC-CE51-2C8C07A18956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456FB28-D5D1-A496-FC8D-181F60A7D2B3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456FB28-D5D1-A496-FC8D-181F60A7D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5BD4D0-C5D6-11A2-A7A5-02760949CB2B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857F78-9954-5B4B-4009-FB7BDF9AA3D8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70F9741-6F45-A5FC-64A5-972BC1549DDE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70F9741-6F45-A5FC-64A5-972BC1549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37B2A5-8D4E-7CAF-73A6-E337295A4582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000560-1C12-4617-C292-CE191E12B4CD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A43806-AAA6-8830-8126-9AE63556CC39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B1F7D14-9413-08C0-8151-46C94657C6C7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spanning tree of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subgraph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800" dirty="0"/>
                  <a:t> that is both </a:t>
                </a:r>
                <a:r>
                  <a:rPr lang="en-US" sz="2800" b="1" dirty="0"/>
                  <a:t>acyclic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connected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B1F7D14-9413-08C0-8151-46C94657C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r="-148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5C83C6E3-40E1-48B6-AB31-5E1A3C16945E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109630-D2E2-3723-1F9A-825416F6E4CF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Super Graph</a:t>
            </a:r>
          </a:p>
        </p:txBody>
      </p:sp>
    </p:spTree>
    <p:extLst>
      <p:ext uri="{BB962C8B-B14F-4D97-AF65-F5344CB8AC3E}">
        <p14:creationId xmlns:p14="http://schemas.microsoft.com/office/powerpoint/2010/main" val="318975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6142-77DE-2F83-44D8-73815F5B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64E62C-C3F0-BFF0-B103-DC625446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50F8C9-D286-55B6-EA4D-840213763DB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3F66191-7D40-C828-F8B4-8A46F7350934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3F66191-7D40-C828-F8B4-8A46F7350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5348FD-3DFA-579E-739D-514328C507D4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5348FD-3DFA-579E-739D-514328C50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5E55F8A-2E9E-283E-E984-B060DAEFD4CE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5E55F8A-2E9E-283E-E984-B060DAEFD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9C2B217-156C-85FA-3C53-2E74C14CF8AA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9C2B217-156C-85FA-3C53-2E74C14CF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DC75BFB-6E75-9E25-4CF5-1935BE4F515E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DC75BFB-6E75-9E25-4CF5-1935BE4F5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8EB3C45-9BB2-D2C9-DCC7-EBA5040B002E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8EB3C45-9BB2-D2C9-DCC7-EBA5040B0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E98BAAC-DC9B-4623-BDBF-436012CBBAC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E98BAAC-DC9B-4623-BDBF-436012CBB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2CB7D8-452F-1472-7B59-80996453BBA3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A28EAF-E8FB-61B9-A8FC-F8CD961B447F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659EC1-C851-31D2-6E58-17193630749B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C14339-FD61-3362-C8AE-A978167A27E0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AFAF9E-8838-029C-6AAE-9BF0E273400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811630-FD8C-773F-395E-D5D5BED12BA9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F27BF-5B67-0806-05F1-8B4EC337374E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97B4D3-F911-F014-7DE5-83C8DFC2EBB1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3AB356-EF67-4DE3-7FCC-914CCDCA3261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0BBB10-9C72-FEAE-54D3-CDF1F8FD8856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149B992-D8FC-7252-2D70-E881DD2928CC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149B992-D8FC-7252-2D70-E881DD292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22DD92-F71B-7DD3-8D17-77FC8543CF97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8718D0-25D6-DCB6-60F9-976420C56A87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046A263-9D7D-87EA-4834-BCFAC63C3043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046A263-9D7D-87EA-4834-BCFAC63C3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AE37E1-D3F5-CB96-C516-B683CE4B692B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599D99-56AF-5945-C0AD-1EC56DD5ED43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7C6F9F-D591-AEC6-3244-7839BE342BC8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46204B1-79D6-8B41-AD41-8AD132B63CC7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spanning tree of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subgraph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800" dirty="0"/>
                  <a:t> that is both </a:t>
                </a:r>
                <a:r>
                  <a:rPr lang="en-US" sz="2800" b="1" dirty="0"/>
                  <a:t>acyclic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connected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46204B1-79D6-8B41-AD41-8AD132B63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r="-148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7CD77B1-5FBE-E9CE-84B5-EFBE9986E908}"/>
              </a:ext>
            </a:extLst>
          </p:cNvPr>
          <p:cNvGrpSpPr/>
          <p:nvPr/>
        </p:nvGrpSpPr>
        <p:grpSpPr>
          <a:xfrm>
            <a:off x="9034761" y="1903210"/>
            <a:ext cx="2561635" cy="655240"/>
            <a:chOff x="5918628" y="993102"/>
            <a:chExt cx="4927761" cy="1294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E6B7F4-703A-CA16-F0CC-859859C1C8D7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BEB5CF-9143-C76E-7A6D-B64ED177D28D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39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24D0-309E-82F5-C698-947F180F9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6AC9A7-2F8B-6DD3-6990-67CA0888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How many edges does a spanning tree have?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11D62B-BE61-474A-9B09-D5CAC885EF4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E12D8EC-2472-569E-60FE-9EE565C8DCBA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E12D8EC-2472-569E-60FE-9EE565C8D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CFECFD-473F-A9F9-50B6-376AB874357E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CFECFD-473F-A9F9-50B6-376AB8743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D5ED036-3C21-A82F-05BF-3CECE2F35A31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D5ED036-3C21-A82F-05BF-3CECE2F35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8EADA88-0640-7CFF-4006-5F29E9F84656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8EADA88-0640-7CFF-4006-5F29E9F84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0B3DE8-9FBF-A94E-F646-56E3CC66AB9A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0B3DE8-9FBF-A94E-F646-56E3CC66A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AE9260-B414-2E32-2862-4FDF4328EBA9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AE9260-B414-2E32-2862-4FDF4328E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6501C7F-5523-A0DE-3B90-2BBC3111C64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6501C7F-5523-A0DE-3B90-2BBC3111C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33AD53-AABA-E8C8-18B1-2978E5C89EF6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79E858-E69F-0673-9B91-BB6EAB152D35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FF40F3-6B72-9513-6A57-F7A2D843150F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C1DE93-7542-C663-45E8-1AA0B2C37F9C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AC2030-5515-DA27-085E-055570D5F0C1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75CC03-AD2B-F362-1F63-743D692EF910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493480-9A0D-EBB9-5815-5AF0F03AB06D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338BFC-355C-583F-F904-CCA82132FAA2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DE44F3-150A-0A43-E5FA-A4C4F5EFBBB0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483205-1474-6430-B04D-622178B7A515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9FE971-05C2-D656-62D2-65A6F538F79C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9FE971-05C2-D656-62D2-65A6F538F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75F251-A478-1D0A-BCBF-7940D410973E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DA9841-5F77-6A68-5843-A3927EDB60F2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96DBE3B-1ECA-FC18-F458-F6DB127CF38E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96DBE3B-1ECA-FC18-F458-F6DB127CF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B6596C-E16B-C5B8-D5D7-85D129E1694F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963CC0-0E75-8B62-1525-94060AC24C6E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BD0EF90-84C7-50B6-4CEE-92159BECD818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CB2A00-1DC1-6A77-0852-ADCB26B01C4A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spanning tree of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subgraph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800" dirty="0"/>
                  <a:t> that is both </a:t>
                </a:r>
                <a:r>
                  <a:rPr lang="en-US" sz="2800" b="1" dirty="0"/>
                  <a:t>acyclic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connected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CB2A00-1DC1-6A77-0852-ADCB26B01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r="-148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F9E3758-EF25-8E44-1635-BBC07DB2DC38}"/>
              </a:ext>
            </a:extLst>
          </p:cNvPr>
          <p:cNvGrpSpPr/>
          <p:nvPr/>
        </p:nvGrpSpPr>
        <p:grpSpPr>
          <a:xfrm>
            <a:off x="9034761" y="1903210"/>
            <a:ext cx="2561635" cy="655240"/>
            <a:chOff x="5918628" y="993102"/>
            <a:chExt cx="4927761" cy="1294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13C533-A7ED-C24F-921A-6782D641FE31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E85B51-16F7-8F88-8152-80F1FBD89DA2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50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4549-17AB-E94B-D7EE-BA86410BF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14BE08-6E95-F7CB-4740-47C1F05C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A: It has |V| - 1 because it is a tree!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9B3A00-C9FC-C854-8E34-43213B65010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7285137-0358-AD6A-3D47-6861EFB10167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7285137-0358-AD6A-3D47-6861EFB10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7F4A1F-0613-6FFF-6671-6F24A7BC7A66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7F4A1F-0613-6FFF-6671-6F24A7BC7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6461FC4-EC46-DDD1-D97A-521A2AEF5055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6461FC4-EC46-DDD1-D97A-521A2AEF5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E838885-F708-795B-732D-8A92F23C416B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E838885-F708-795B-732D-8A92F23C4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2FF5F2C-31CC-B0B2-DEF7-30E74325558C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2FF5F2C-31CC-B0B2-DEF7-30E743255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AABD5A7-887F-0B69-4734-0DDFCA36052F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AABD5A7-887F-0B69-4734-0DDFCA360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F21BCB-8216-114B-93BD-6854AA08FF9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F21BCB-8216-114B-93BD-6854AA08F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CFEC84-1287-9936-8A6D-64F6DCE74FFD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18FD7D-45D6-603E-DB27-DC4CC6F6CC64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FE7E8A-DA2C-63E1-9865-418ED7F39F17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2B2078-1D6D-B564-E8F7-8BD85CFB2722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537A50-B38F-DA9D-6A14-0644D6D3A08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3CF28C-1582-2282-ABAA-D3B448E1A9EA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CDF336-3BDF-2F06-19F5-B8AF6174C196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3FF806-6EB9-EF54-6176-CD69B881365E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29EDD52-D4C2-6994-FE86-8C9D9F309B35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7F4A1F-EDCE-692E-A374-6559DFFC50A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C9CAC5-54F8-193B-2989-44F0984A5A94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C9CAC5-54F8-193B-2989-44F0984A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E14123-4469-CA6D-BF8A-7F76B1984E63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04EBDDA-3360-4F9B-6FC6-DE117DEC9DC1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1300887-303C-6DE8-F032-86525784691C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1300887-303C-6DE8-F032-865257846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CD5F832-BE22-B8FD-2855-B3D47BACFBC4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61132F-95E1-6650-C410-7D9FDA6617A4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393EC50-3196-1677-D638-3195566F1023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145C57-9616-DA69-01BE-E3937A714888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spanning tree of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subgraph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800" dirty="0"/>
                  <a:t> that is both </a:t>
                </a:r>
                <a:r>
                  <a:rPr lang="en-US" sz="2800" b="1" dirty="0"/>
                  <a:t>acyclic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connected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145C57-9616-DA69-01BE-E3937A714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r="-148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AF46136-2709-C4C1-4DEA-DF15491834E7}"/>
              </a:ext>
            </a:extLst>
          </p:cNvPr>
          <p:cNvGrpSpPr/>
          <p:nvPr/>
        </p:nvGrpSpPr>
        <p:grpSpPr>
          <a:xfrm>
            <a:off x="9034761" y="1903210"/>
            <a:ext cx="2561635" cy="655240"/>
            <a:chOff x="5918628" y="993102"/>
            <a:chExt cx="4927761" cy="1294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C32810-2C48-574A-F980-7121D76F1978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EEB16-9DD0-F527-9C9D-ABBD58FF1D01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45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329F-8DAE-67F8-EC3C-63B79E5B4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45732F-2159-243F-5C86-5893EF05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Can you have more than one spanning tree?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B2A66-9BB6-4D65-1011-8B16A406EAF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C964CC8-5A3F-BE78-5753-5606BB5BB225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C964CC8-5A3F-BE78-5753-5606BB5BB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0B384F6-6358-A883-653C-D73B6F65B67B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0B384F6-6358-A883-653C-D73B6F65B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CA6230-152C-0291-7F67-47E4871ACCE0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CA6230-152C-0291-7F67-47E4871AC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8B78F60-B5F6-2827-25D7-2F3CB93CA14E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8B78F60-B5F6-2827-25D7-2F3CB93CA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AA9ACF-FEEE-08AC-3F3B-3C6DE175E7BD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AA9ACF-FEEE-08AC-3F3B-3C6DE175E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E48E1B3-FE20-056B-BDD4-813CCD172CFE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E48E1B3-FE20-056B-BDD4-813CCD172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5D1E0AE-27B7-0FB5-93C1-07D6F69F69D2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5D1E0AE-27B7-0FB5-93C1-07D6F69F6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AE30FC-7C3F-87E0-3E40-2A1C7153257A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690577-DC72-8DDC-AB88-96D9A925E006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18B9C-7D18-C167-3934-A81673B03474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2E5D42-2E75-5699-1F6F-0532341CACDD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938FA5-BB46-4687-F9B0-3F08EFFD37B5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B5064A-F6B9-D373-2697-69F62F19B249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EE1633-5ABC-536B-4E58-19A7AF5DE338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54C620-0300-C819-0C08-CFC39C4A818B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52886D-48CE-2EA4-19AE-117A0730478A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851067-91B7-5337-8B07-5132F2D35DFA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7B5DA1-19B6-2D75-711F-63045EE140DC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7B5DA1-19B6-2D75-711F-63045EE14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8BD950-7B64-90F5-B4F8-E86D4FDC82AA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CCC7E4-D2E9-A0B2-A3FC-50FBB53FF329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EC5BB74-57F7-0C0B-A4D8-31FD14D4B633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EC5BB74-57F7-0C0B-A4D8-31FD14D4B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DF604C-2030-CBB5-0BD8-392A437698E8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C08122E-753E-D3FF-178B-7CAE2BBCE665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2B551EB-3EA9-6747-9A5F-44CB2D2E54DA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183C19F-5216-36EC-4CC4-246EE3C60A90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spanning tree of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subgraph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800" dirty="0"/>
                  <a:t> that is both </a:t>
                </a:r>
                <a:r>
                  <a:rPr lang="en-US" sz="2800" b="1" dirty="0"/>
                  <a:t>acyclic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connected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183C19F-5216-36EC-4CC4-246EE3C6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r="-148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E65DE2-9CE0-A074-EF91-57109A6396C1}"/>
              </a:ext>
            </a:extLst>
          </p:cNvPr>
          <p:cNvGrpSpPr/>
          <p:nvPr/>
        </p:nvGrpSpPr>
        <p:grpSpPr>
          <a:xfrm>
            <a:off x="9034761" y="1903210"/>
            <a:ext cx="2561635" cy="655240"/>
            <a:chOff x="5918628" y="993102"/>
            <a:chExt cx="4927761" cy="1294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2A22FA-D10E-63C2-4380-D2F9056D0DA0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1ACA31-11D2-06C2-8D89-6E114506E2D5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6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452288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Everything Besides Midterm Graded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Midterm Grades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4 Out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Next Week!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Problems </a:t>
            </a:r>
            <a:r>
              <a:rPr lang="en-US" sz="3200">
                <a:solidFill>
                  <a:srgbClr val="333333"/>
                </a:solidFill>
              </a:rPr>
              <a:t>Oct 31</a:t>
            </a:r>
            <a:r>
              <a:rPr lang="en-US" sz="3200" baseline="30000">
                <a:solidFill>
                  <a:srgbClr val="333333"/>
                </a:solidFill>
              </a:rPr>
              <a:t>st</a:t>
            </a:r>
            <a:endParaRPr lang="en-US" sz="3200" baseline="300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13055-ECC1-8583-0F82-036BF18FB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C07E0B-4C7E-6766-F7DD-58248ADF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A: Can you have more than one spanning tree?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45C902-4371-BB8E-C90E-8B3BB847975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2F39363-76D9-6B9C-FC77-EDA62471DAAA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2F39363-76D9-6B9C-FC77-EDA62471D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CF1ADED-74A1-C43D-4812-1DCAD4B0DA8D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CF1ADED-74A1-C43D-4812-1DCAD4B0D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190DC8-1B83-D17E-54E6-718EFBC37319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190DC8-1B83-D17E-54E6-718EFBC37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72C38C-BB43-7AD5-9FD8-E354B7503DF7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72C38C-BB43-7AD5-9FD8-E354B7503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82E385-603A-FBD7-C51B-8AD60D89BB5A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82E385-603A-FBD7-C51B-8AD60D89B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AA56F0-2E8B-FF3B-C939-A4049D093C83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AA56F0-2E8B-FF3B-C939-A4049D093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DCEEF9-8CC5-D333-33AA-5BA961F30826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DCEEF9-8CC5-D333-33AA-5BA961F30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F07D35-C4B3-7915-4A94-E443359C76E8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7239B8-6D11-CE42-CA80-3D6187C12341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4D10AF-083F-8F2E-8D59-697ED0469621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244625-471B-FA2D-349A-920497C7C28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1FAB4E-93D8-50DF-983A-B381C416EDE3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BA335E-23A7-2F6E-F0E0-5DEA47DB180B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2D30E7-675F-633C-3FD2-85B3FD4FBCA5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704496-862E-517A-6604-25063CCFCE5A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30CFDF-10B6-4822-F9F2-B1057C787580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2A6D1A0-C655-05B4-B15D-26A00AD6F1CE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01BAF1-73A9-F950-3211-6FA1F5B580B8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01BAF1-73A9-F950-3211-6FA1F5B58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189039-CAC0-17E7-4901-5C2765B2DD48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37A81E4-C487-4E12-401B-3B40EA3FC380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0926004-FA76-B48F-9C0E-8C497119AD52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0926004-FA76-B48F-9C0E-8C497119A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513362-0A3E-C749-3CD4-7496AF00638F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5542382-260D-9A5A-4E1A-D1783A2EBC16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A6994B-02B5-3D28-D7AB-03384C5C6812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F9FA4E0-1A4E-0BC0-EA38-5F4CA2073C66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spanning tree of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subgraph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800" dirty="0"/>
                  <a:t> that is both </a:t>
                </a:r>
                <a:r>
                  <a:rPr lang="en-US" sz="2800" b="1" dirty="0"/>
                  <a:t>acyclic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connected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F9FA4E0-1A4E-0BC0-EA38-5F4CA2073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r="-148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8451ABD-7F40-CAC8-A638-B22E1563B137}"/>
              </a:ext>
            </a:extLst>
          </p:cNvPr>
          <p:cNvGrpSpPr/>
          <p:nvPr/>
        </p:nvGrpSpPr>
        <p:grpSpPr>
          <a:xfrm>
            <a:off x="9034761" y="1903210"/>
            <a:ext cx="2561635" cy="655240"/>
            <a:chOff x="5918628" y="993102"/>
            <a:chExt cx="4927761" cy="1294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83E84E-2249-6B9C-EDA9-72D017217690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2B3225-E5AD-6414-B3E7-3845987B419D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61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72CA2-B382-86CD-0791-5A2EBA32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68BEED-3A42-4D55-7747-5EC09FC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Minimum Spanning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A7DCF-DAA9-B690-ED9D-7EFE4BB6E97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CA9A7DE-F0A5-69FC-CDEE-35464F1C52B8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CA9A7DE-F0A5-69FC-CDEE-35464F1C5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FA4F760-38D2-8825-744E-4E2C833ED9F1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FA4F760-38D2-8825-744E-4E2C833ED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855A8D6-B29C-E686-E27D-DEB86725A2AC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855A8D6-B29C-E686-E27D-DEB86725A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EA6F83B-FE0E-765F-10E3-C4028785FE2D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EA6F83B-FE0E-765F-10E3-C4028785F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7620447-95BE-E6E7-DC50-0D6F8C7A68FD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7620447-95BE-E6E7-DC50-0D6F8C7A6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B4A8E6-A76A-F5EC-A001-C5AAA9854D43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B4A8E6-A76A-F5EC-A001-C5AAA9854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019E700-8472-93C7-0BA1-203859A5956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019E700-8472-93C7-0BA1-203859A59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732179-1402-2792-C63E-0DA28F15945F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95943A-ECC6-8D12-A2C7-E53B3DAC0B9A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452078-DFF5-16EF-D5F3-8A074534EC85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29C218-B6C6-7B6B-9B37-C4F91F339A6C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BCD966-A6C6-D549-B6FC-76FA10F924FA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053170-88DA-CD20-BC81-595CAC1301D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91820E-F17A-940B-CF06-D7355F20965C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557D84-17F2-683B-6EC9-A4B2C4671C1F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DFB8D6-C55A-DC17-0297-DE308CEBC394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49340B-378A-F8B4-AC64-E67604910F4E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1448295-F589-5F03-CF9D-4A8DB338BA91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1448295-F589-5F03-CF9D-4A8DB338B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AD541E-D276-ECEB-EE4F-080D6B4274EC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341BBD-8F4F-1425-6584-963D69617A26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5662723-AE74-69C7-E61A-5FBEA580B5AC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5662723-AE74-69C7-E61A-5FBEA580B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0BDF8A-C09A-7A90-7226-B9506F121E17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E8E5CD5-E006-13E6-461A-910DACDB4A95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C20F851-2206-CE7D-E2F9-4F5E756A5FCE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25C4EF3-3E08-C0D8-E03F-6BD6781089FC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The minimum spanning tree of an undirected, connected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with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is the spanning tree with the min total edge sum.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25C4EF3-3E08-C0D8-E03F-6BD678108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2246769"/>
              </a:xfrm>
              <a:prstGeom prst="rect">
                <a:avLst/>
              </a:prstGeom>
              <a:blipFill>
                <a:blip r:embed="rId12"/>
                <a:stretch>
                  <a:fillRect l="-2123" t="-2809" r="-63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C33D1A43-2801-08F9-21AD-CA345F328FC6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2F0968-2946-19B0-2108-EDB16BC25A75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Super 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304CE-E6BC-7783-52E9-B00F39E834C8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D3CDE-E3A2-8A3E-EB37-9C6052E8BC5C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62B49-B2BC-7DF4-7B3A-35C74AA09B24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E403E-7146-76BA-1073-B96453CC3FC6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F0221-493A-F1BC-424B-8C1A05E0FC75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6379B-506A-635E-1F3C-868F6BE1916C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37F92-7DEA-BA43-89B2-7E6C9380DDC9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B8884-6E9A-1984-AC30-0D344289BB03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0C8368-835F-B0DF-1078-1F5EB7AAB6FD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210D0-3E2C-D36B-A149-58293CFF122B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D8B57E-792E-0172-B97D-C1415766794C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E5A442-6248-701B-F370-323F2D695D78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52019D-CAE3-B83D-96AB-517C3A90B899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4E316D-ED0D-B229-AE99-D3D96B85FF70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24A41-B1F0-1431-416C-6C5C48ECB05E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4932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CB4C4-295E-86B7-4ACB-899462920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24EA08-549A-F898-6455-796A1764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Minimum Spanning Trees (MST)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5ADB25-A9EC-5952-BF42-1E0BE717C68E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F0B4C-0BC8-E72A-5FAF-13BCE632D823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A2FE65-1837-7885-48E4-6AA64832E461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30C147-FD4F-A410-F3B2-CC3E3428102F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D12694-A746-7E9A-4081-549A4808F82C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FA5D46-F231-17FD-BEED-79BD3FCCB1FD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6308B1-C614-0A7D-E84B-F92EA0560973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FB614D-9756-A488-7B1F-4EA4F6ABE9F9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9CC50C-5711-0370-F3F4-B4567974AAC7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5C4C6C-35DC-1B7F-3B1E-A25B3CF5F2F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3E0AFB-6FAA-0789-D376-523C903A8E3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166E21-7653-A072-540E-CC58F39E8544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956704-D812-AB7F-7A95-532C54556C72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10336F6-5ABE-45E2-C86F-34889366CE7C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8F989AA-2CBB-82CB-6E94-E4A20CD6709A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A4A36CF-8741-7F6A-812C-56BAFE618752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B39ADD3-C573-A503-B14F-2C2B9855420D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The minimum spanning tree of an undirected, connected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with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is the spanning tree with the min total edge sum.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B39ADD3-C573-A503-B14F-2C2B98554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2246769"/>
              </a:xfrm>
              <a:prstGeom prst="rect">
                <a:avLst/>
              </a:prstGeom>
              <a:blipFill>
                <a:blip r:embed="rId12"/>
                <a:stretch>
                  <a:fillRect l="-2123" t="-2809" r="-63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74F84081-8CC6-BD3C-18D2-B6370F2BE152}"/>
              </a:ext>
            </a:extLst>
          </p:cNvPr>
          <p:cNvSpPr/>
          <p:nvPr/>
        </p:nvSpPr>
        <p:spPr>
          <a:xfrm>
            <a:off x="9034761" y="1903210"/>
            <a:ext cx="972839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00C8AD-9AF7-2AAE-604D-E8B0325C2F01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5D351-EDAD-55DB-1F6A-818694AFBBE7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D34A5-29DE-1A14-7633-7AF6CE9DDA52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E7224-1574-E961-EA8C-9B95D039B29E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7D138-5838-5047-5893-269219A8386C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99834-33D0-84F4-C6FB-0532FE621FA2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8A2FF-E376-1F9B-8A8C-5D3078401562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E0A14-CEE4-DA85-CFFE-50AC37F66B17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0CADA-15D6-8B7D-7538-B147A5878624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C787FF-83E9-C77F-9997-2D13FF9957E3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3353DF-5CB2-7BA1-B2A3-36600A2CEE05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9E0A97-B2D0-078D-81D3-7BD4A32901F7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D9A7B-A80F-2649-82BA-6695C52D010E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47866-54F5-F2FD-CF99-4B6874610B03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86DC9-5527-33D3-9FBD-6EB9C957472C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2B939F-F5BF-E1DC-2981-9015D976434A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3101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19AF-4AC8-85EF-1A4E-99126F07D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05E9D4-D8BB-7740-A522-8588B1CF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Minimum Spanning Trees (MST)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DC200-FB00-9526-7C9D-7D5FBCF5506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7E8A07-4E26-BABC-D2ED-A8CCD43E3EDF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941A55-6E4F-4294-5303-574EE4BEC442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481460-C2D7-BF08-CE2D-F7CEC54132C2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FF0C89-333F-761C-E366-A6F4465B22AD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A0824B-CD79-D947-08A4-431993BF8AD6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DDC41B-4666-FF12-30C7-400927329383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0F3E79-33BA-802D-78AE-6544CB364BB5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4561E1-5E54-FB3E-F7CC-705C70250792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59CD3E-7829-F6F0-512B-052ED03D0C9A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9A777F-D0DA-656D-51D1-CE04C0959FB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ADF1AC-ACCE-D6AD-5F44-F77E13F5BC52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58CEE5-D407-8EBA-0401-25C0ADEA3FFB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F0454A-7138-9623-5A45-70FCDC563F4C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3B28C62-92AE-1209-082A-A0544001238B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919832F-1F7E-9347-E85C-31F800A4A0E2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B381D07-20D8-5DD6-0786-F48E730A28E8}"/>
              </a:ext>
            </a:extLst>
          </p:cNvPr>
          <p:cNvSpPr txBox="1"/>
          <p:nvPr/>
        </p:nvSpPr>
        <p:spPr>
          <a:xfrm>
            <a:off x="5446827" y="4813879"/>
            <a:ext cx="6149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Q: </a:t>
            </a:r>
            <a:r>
              <a:rPr lang="en-US" sz="2800" dirty="0"/>
              <a:t>What if I add 100 to each edge?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Q: </a:t>
            </a:r>
            <a:r>
              <a:rPr lang="en-US" sz="2800" dirty="0"/>
              <a:t>What if I </a:t>
            </a:r>
            <a:r>
              <a:rPr lang="en-US" sz="2800" dirty="0" err="1"/>
              <a:t>mult</a:t>
            </a:r>
            <a:r>
              <a:rPr lang="en-US" sz="2800" dirty="0"/>
              <a:t> each edge by 23?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Q: </a:t>
            </a:r>
            <a:r>
              <a:rPr lang="en-US" sz="2800" dirty="0"/>
              <a:t>What if I take log of each edge?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AA3036-1E7C-618C-C7A9-08ACF838513B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FBFA-EC67-7301-ADA1-2BB84CCB3C0F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EA758-454C-D239-5AC2-CA603C35AD10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1C949-6545-D016-9953-26A9B3B547BA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FCAF4-3294-ADC7-77BA-1B7F973E9A65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9E513-EEE0-9ADF-99E7-3782B4D2DD33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80D3C-DA1E-0FF4-AC21-FBE7E89AFC62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104579-1128-F8BA-3A7F-F1336860D2DD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1ED2B-58DB-37A5-1D54-11DAE77EBE66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CC21E-D2D8-0A6C-1EE4-7705FA31E7D8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AFA05-9052-7D9D-CECB-6C8AC15855A8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A73F5-818E-F81F-BAD3-CE12C6EE0419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BE2BC7-C339-5954-21C3-ED9F9599E9A9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A7411B-6B79-8744-432F-9B6CD53329AB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EF1E1A-3193-A054-8345-6C8F4E77775B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A95826-DDB5-B7FB-1F05-8C13CB83205B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616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E1245-85E2-7357-2E5F-0426C07F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4F69C8-18F3-D138-64D4-90ECF890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MST Algorithms (Greedy) Ideas: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F19365-AA84-F744-4BE3-512D5EA162C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7871892-77AA-CA39-6FCD-C7DB1A659E1D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pic>
        <p:nvPicPr>
          <p:cNvPr id="85" name="Picture 84" descr="A diagram of a network&#10;&#10;AI-generated content may be incorrect.">
            <a:extLst>
              <a:ext uri="{FF2B5EF4-FFF2-40B4-BE49-F238E27FC236}">
                <a16:creationId xmlns:a16="http://schemas.microsoft.com/office/drawing/2014/main" id="{69B2B9F3-F6AC-867F-A04D-F5514FC5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1744">
            <a:off x="6124368" y="2908496"/>
            <a:ext cx="4434949" cy="288169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BD9FDBE1-2B3D-E4F3-7C18-48388059BBA7}"/>
              </a:ext>
            </a:extLst>
          </p:cNvPr>
          <p:cNvSpPr txBox="1"/>
          <p:nvPr/>
        </p:nvSpPr>
        <p:spPr>
          <a:xfrm>
            <a:off x="696660" y="1820038"/>
            <a:ext cx="59734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with empty graph: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Kruskal: </a:t>
            </a:r>
            <a:r>
              <a:rPr lang="en-US" sz="2800" dirty="0"/>
              <a:t>Add small edge that connect components.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Prim: </a:t>
            </a:r>
            <a:r>
              <a:rPr lang="en-US" sz="2800" dirty="0"/>
              <a:t>Grow a component by taking smallest edge leaving 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Borůvka</a:t>
            </a:r>
            <a:r>
              <a:rPr lang="en-US" sz="2800" dirty="0"/>
              <a:t>: Add min weight edge leaving each component.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With G: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Reverse Kruskal</a:t>
            </a:r>
            <a:r>
              <a:rPr lang="en-US" sz="2800" dirty="0"/>
              <a:t>: Remove big edges that aren’t needed.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58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F1FE5-C65E-7A84-6878-568A0FC4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6FD618-42A2-1457-7C24-F7C19A8B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Cut (Sets)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0C190-61AF-C792-AD17-30CFA0C609B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8C96E7C-40FF-4E7F-EC37-CEE5D307AC50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5A5873-D9A7-685C-F389-6B19865B8C9D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5A5873-D9A7-685C-F389-6B19865B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F8F8F4-8EB5-932C-B6C3-7BFEE2F7EA8E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F8F8F4-8EB5-932C-B6C3-7BFEE2F7E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06CB35-7AB2-9EC1-74F8-27E3B4D23F5D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06CB35-7AB2-9EC1-74F8-27E3B4D23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A3BEC77-3983-2D0F-2EBE-D8D527A46425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A3BEC77-3983-2D0F-2EBE-D8D527A46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DB6344-39AF-97F1-6861-3049386790E8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DB6344-39AF-97F1-6861-304938679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F4B24F-0904-0FC1-4192-8A320C92FA78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F4B24F-0904-0FC1-4192-8A320C92F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B6C798-0945-68E1-3C06-2968DD4AD85B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B6C798-0945-68E1-3C06-2968DD4AD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386C77-E25D-0701-11C1-EFFD33A27056}"/>
              </a:ext>
            </a:extLst>
          </p:cNvPr>
          <p:cNvCxnSpPr>
            <a:stCxn id="2" idx="6"/>
            <a:endCxn id="6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400B72-4068-182F-AABC-0A2747DD3E72}"/>
              </a:ext>
            </a:extLst>
          </p:cNvPr>
          <p:cNvCxnSpPr>
            <a:cxnSpLocks/>
            <a:stCxn id="2" idx="5"/>
            <a:endCxn id="9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D42793-D3C5-D6ED-0A55-1383758A8AA4}"/>
              </a:ext>
            </a:extLst>
          </p:cNvPr>
          <p:cNvCxnSpPr>
            <a:cxnSpLocks/>
            <a:stCxn id="3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F4830D-02F0-EA82-E595-EAEC564B174F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F4DDF2-9879-9BF5-8510-96A7BDF605CE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8A475A-ACC7-2987-6858-4DC656CB79EE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43CBB4-F7C1-0197-7850-3C243777BD35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F7AA56-E241-6A39-E5EE-F4BD0ED5FAA0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37263C-A48D-8191-B50D-2D64453AF461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CE6B83-B700-0C5E-0DE0-E75DE93D401A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5E565B-E0AB-2B23-79E9-31EEDE1CD629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5E565B-E0AB-2B23-79E9-31EEDE1CD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0506E2-5275-715C-4FAD-4E9A8E2BD028}"/>
              </a:ext>
            </a:extLst>
          </p:cNvPr>
          <p:cNvCxnSpPr>
            <a:cxnSpLocks/>
            <a:stCxn id="21" idx="2"/>
            <a:endCxn id="3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243836-7D97-8721-1C40-DE5294DE7871}"/>
              </a:ext>
            </a:extLst>
          </p:cNvPr>
          <p:cNvCxnSpPr>
            <a:cxnSpLocks/>
            <a:stCxn id="21" idx="7"/>
            <a:endCxn id="7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147546-2F31-DA7B-6821-F64F96886647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147546-2F31-DA7B-6821-F64F96886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391328-CDD5-3B95-2ADF-6E2C6693BD42}"/>
              </a:ext>
            </a:extLst>
          </p:cNvPr>
          <p:cNvCxnSpPr>
            <a:cxnSpLocks/>
            <a:stCxn id="6" idx="7"/>
            <a:endCxn id="24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8598BA-D41A-454E-BE61-8F052FCEA376}"/>
              </a:ext>
            </a:extLst>
          </p:cNvPr>
          <p:cNvCxnSpPr>
            <a:cxnSpLocks/>
            <a:stCxn id="24" idx="6"/>
            <a:endCxn id="8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559D93-90BC-A5B4-C5BE-339FFA6929AB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015149-B69C-303F-8FD7-A0476BD407A5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</a:t>
                </a:r>
                <a:r>
                  <a:rPr lang="en-US" sz="2800" b="1" i="1" dirty="0"/>
                  <a:t>cut</a:t>
                </a:r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partitioning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two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</a:t>
                </a:r>
                <a:r>
                  <a:rPr lang="en-US" sz="2800" b="1" i="1" dirty="0" err="1"/>
                  <a:t>cutset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is the set of edges with exactly on endpoint in S.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015149-B69C-303F-8FD7-A0476BD40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1060E72-D47B-4991-8C7E-7FE81A3563C6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ACAF86-016A-4656-BF58-BB297D43C950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Super Graph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6BDF3A-2E05-0EFE-0EAE-0636F186475C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8FAA08-D052-0C15-F754-ECD9300512C6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94591-7B2A-88FB-8EF5-6759D31EE04D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ECE9D-0A54-179E-7E90-BDDAF56B2BF4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9A445-FE7B-6972-8725-A03A79DC7E2A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E6F9CD-9693-F3FE-9E81-E83B618C4D19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6D24AD-F7D4-7CCF-C527-4C2C683EC8A7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89BAAF-5E38-BCC9-12AD-4AB6E6500169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232952-A593-AC5E-9F86-37A84762E9CC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BB47B0-E7B2-1036-8163-B70C57B73EA6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78009A-353A-A4C9-B693-BEBF2898E11C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C3FEAA-3D37-5893-D5F5-11B1231AE0DB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5B42A8-A712-0FBC-D3B1-4F43BAAA578C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A85F11-92CB-ED23-C0A6-594A18E1C307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30667-31BA-FC51-5746-D416341607C3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8995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EF374-3C95-86C6-226C-C6A8F501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CD48293C-5732-B752-6BE4-5E61E0A86E11}"/>
              </a:ext>
            </a:extLst>
          </p:cNvPr>
          <p:cNvSpPr/>
          <p:nvPr/>
        </p:nvSpPr>
        <p:spPr>
          <a:xfrm>
            <a:off x="3325092" y="1188053"/>
            <a:ext cx="5443788" cy="3189337"/>
          </a:xfrm>
          <a:custGeom>
            <a:avLst/>
            <a:gdLst>
              <a:gd name="connsiteX0" fmla="*/ 3643745 w 5458691"/>
              <a:gd name="connsiteY0" fmla="*/ 2881745 h 2895638"/>
              <a:gd name="connsiteX1" fmla="*/ 3643745 w 5458691"/>
              <a:gd name="connsiteY1" fmla="*/ 2881745 h 2895638"/>
              <a:gd name="connsiteX2" fmla="*/ 3491345 w 5458691"/>
              <a:gd name="connsiteY2" fmla="*/ 2895600 h 2895638"/>
              <a:gd name="connsiteX3" fmla="*/ 2604654 w 5458691"/>
              <a:gd name="connsiteY3" fmla="*/ 2854036 h 2895638"/>
              <a:gd name="connsiteX4" fmla="*/ 2535382 w 5458691"/>
              <a:gd name="connsiteY4" fmla="*/ 2826327 h 2895638"/>
              <a:gd name="connsiteX5" fmla="*/ 2369127 w 5458691"/>
              <a:gd name="connsiteY5" fmla="*/ 2770909 h 2895638"/>
              <a:gd name="connsiteX6" fmla="*/ 2299854 w 5458691"/>
              <a:gd name="connsiteY6" fmla="*/ 2743200 h 2895638"/>
              <a:gd name="connsiteX7" fmla="*/ 2216727 w 5458691"/>
              <a:gd name="connsiteY7" fmla="*/ 2715491 h 2895638"/>
              <a:gd name="connsiteX8" fmla="*/ 2105891 w 5458691"/>
              <a:gd name="connsiteY8" fmla="*/ 2687782 h 2895638"/>
              <a:gd name="connsiteX9" fmla="*/ 2036618 w 5458691"/>
              <a:gd name="connsiteY9" fmla="*/ 2646218 h 2895638"/>
              <a:gd name="connsiteX10" fmla="*/ 1995054 w 5458691"/>
              <a:gd name="connsiteY10" fmla="*/ 2632363 h 2895638"/>
              <a:gd name="connsiteX11" fmla="*/ 1925782 w 5458691"/>
              <a:gd name="connsiteY11" fmla="*/ 2590800 h 2895638"/>
              <a:gd name="connsiteX12" fmla="*/ 1814945 w 5458691"/>
              <a:gd name="connsiteY12" fmla="*/ 2521527 h 2895638"/>
              <a:gd name="connsiteX13" fmla="*/ 1690254 w 5458691"/>
              <a:gd name="connsiteY13" fmla="*/ 2369127 h 2895638"/>
              <a:gd name="connsiteX14" fmla="*/ 1676400 w 5458691"/>
              <a:gd name="connsiteY14" fmla="*/ 2313709 h 2895638"/>
              <a:gd name="connsiteX15" fmla="*/ 1648691 w 5458691"/>
              <a:gd name="connsiteY15" fmla="*/ 2272145 h 2895638"/>
              <a:gd name="connsiteX16" fmla="*/ 1620982 w 5458691"/>
              <a:gd name="connsiteY16" fmla="*/ 2216727 h 2895638"/>
              <a:gd name="connsiteX17" fmla="*/ 1607127 w 5458691"/>
              <a:gd name="connsiteY17" fmla="*/ 2175163 h 2895638"/>
              <a:gd name="connsiteX18" fmla="*/ 1579418 w 5458691"/>
              <a:gd name="connsiteY18" fmla="*/ 2105891 h 2895638"/>
              <a:gd name="connsiteX19" fmla="*/ 1537854 w 5458691"/>
              <a:gd name="connsiteY19" fmla="*/ 2022763 h 2895638"/>
              <a:gd name="connsiteX20" fmla="*/ 1496291 w 5458691"/>
              <a:gd name="connsiteY20" fmla="*/ 1981200 h 2895638"/>
              <a:gd name="connsiteX21" fmla="*/ 1413164 w 5458691"/>
              <a:gd name="connsiteY21" fmla="*/ 1953491 h 2895638"/>
              <a:gd name="connsiteX22" fmla="*/ 1246909 w 5458691"/>
              <a:gd name="connsiteY22" fmla="*/ 1911927 h 2895638"/>
              <a:gd name="connsiteX23" fmla="*/ 1191491 w 5458691"/>
              <a:gd name="connsiteY23" fmla="*/ 1884218 h 2895638"/>
              <a:gd name="connsiteX24" fmla="*/ 1122218 w 5458691"/>
              <a:gd name="connsiteY24" fmla="*/ 1870363 h 2895638"/>
              <a:gd name="connsiteX25" fmla="*/ 955964 w 5458691"/>
              <a:gd name="connsiteY25" fmla="*/ 1801091 h 2895638"/>
              <a:gd name="connsiteX26" fmla="*/ 872836 w 5458691"/>
              <a:gd name="connsiteY26" fmla="*/ 1759527 h 2895638"/>
              <a:gd name="connsiteX27" fmla="*/ 803564 w 5458691"/>
              <a:gd name="connsiteY27" fmla="*/ 1717963 h 2895638"/>
              <a:gd name="connsiteX28" fmla="*/ 720436 w 5458691"/>
              <a:gd name="connsiteY28" fmla="*/ 1690254 h 2895638"/>
              <a:gd name="connsiteX29" fmla="*/ 609600 w 5458691"/>
              <a:gd name="connsiteY29" fmla="*/ 1620982 h 2895638"/>
              <a:gd name="connsiteX30" fmla="*/ 498764 w 5458691"/>
              <a:gd name="connsiteY30" fmla="*/ 1565563 h 2895638"/>
              <a:gd name="connsiteX31" fmla="*/ 443345 w 5458691"/>
              <a:gd name="connsiteY31" fmla="*/ 1551709 h 2895638"/>
              <a:gd name="connsiteX32" fmla="*/ 318654 w 5458691"/>
              <a:gd name="connsiteY32" fmla="*/ 1496291 h 2895638"/>
              <a:gd name="connsiteX33" fmla="*/ 263236 w 5458691"/>
              <a:gd name="connsiteY33" fmla="*/ 1482436 h 2895638"/>
              <a:gd name="connsiteX34" fmla="*/ 166254 w 5458691"/>
              <a:gd name="connsiteY34" fmla="*/ 1454727 h 2895638"/>
              <a:gd name="connsiteX35" fmla="*/ 124691 w 5458691"/>
              <a:gd name="connsiteY35" fmla="*/ 1413163 h 2895638"/>
              <a:gd name="connsiteX36" fmla="*/ 41564 w 5458691"/>
              <a:gd name="connsiteY36" fmla="*/ 1343891 h 2895638"/>
              <a:gd name="connsiteX37" fmla="*/ 0 w 5458691"/>
              <a:gd name="connsiteY37" fmla="*/ 1205345 h 2895638"/>
              <a:gd name="connsiteX38" fmla="*/ 13854 w 5458691"/>
              <a:gd name="connsiteY38" fmla="*/ 955963 h 2895638"/>
              <a:gd name="connsiteX39" fmla="*/ 110836 w 5458691"/>
              <a:gd name="connsiteY39" fmla="*/ 858982 h 2895638"/>
              <a:gd name="connsiteX40" fmla="*/ 152400 w 5458691"/>
              <a:gd name="connsiteY40" fmla="*/ 817418 h 2895638"/>
              <a:gd name="connsiteX41" fmla="*/ 193964 w 5458691"/>
              <a:gd name="connsiteY41" fmla="*/ 789709 h 2895638"/>
              <a:gd name="connsiteX42" fmla="*/ 332509 w 5458691"/>
              <a:gd name="connsiteY42" fmla="*/ 692727 h 2895638"/>
              <a:gd name="connsiteX43" fmla="*/ 415636 w 5458691"/>
              <a:gd name="connsiteY43" fmla="*/ 651163 h 2895638"/>
              <a:gd name="connsiteX44" fmla="*/ 471054 w 5458691"/>
              <a:gd name="connsiteY44" fmla="*/ 637309 h 2895638"/>
              <a:gd name="connsiteX45" fmla="*/ 789709 w 5458691"/>
              <a:gd name="connsiteY45" fmla="*/ 623454 h 2895638"/>
              <a:gd name="connsiteX46" fmla="*/ 858982 w 5458691"/>
              <a:gd name="connsiteY46" fmla="*/ 609600 h 2895638"/>
              <a:gd name="connsiteX47" fmla="*/ 942109 w 5458691"/>
              <a:gd name="connsiteY47" fmla="*/ 595745 h 2895638"/>
              <a:gd name="connsiteX48" fmla="*/ 997527 w 5458691"/>
              <a:gd name="connsiteY48" fmla="*/ 581891 h 2895638"/>
              <a:gd name="connsiteX49" fmla="*/ 1302327 w 5458691"/>
              <a:gd name="connsiteY49" fmla="*/ 554182 h 2895638"/>
              <a:gd name="connsiteX50" fmla="*/ 1413164 w 5458691"/>
              <a:gd name="connsiteY50" fmla="*/ 540327 h 2895638"/>
              <a:gd name="connsiteX51" fmla="*/ 1579418 w 5458691"/>
              <a:gd name="connsiteY51" fmla="*/ 526473 h 2895638"/>
              <a:gd name="connsiteX52" fmla="*/ 1662545 w 5458691"/>
              <a:gd name="connsiteY52" fmla="*/ 498763 h 2895638"/>
              <a:gd name="connsiteX53" fmla="*/ 1704109 w 5458691"/>
              <a:gd name="connsiteY53" fmla="*/ 484909 h 2895638"/>
              <a:gd name="connsiteX54" fmla="*/ 1759527 w 5458691"/>
              <a:gd name="connsiteY54" fmla="*/ 471054 h 2895638"/>
              <a:gd name="connsiteX55" fmla="*/ 1842654 w 5458691"/>
              <a:gd name="connsiteY55" fmla="*/ 429491 h 2895638"/>
              <a:gd name="connsiteX56" fmla="*/ 1898073 w 5458691"/>
              <a:gd name="connsiteY56" fmla="*/ 401782 h 2895638"/>
              <a:gd name="connsiteX57" fmla="*/ 1981200 w 5458691"/>
              <a:gd name="connsiteY57" fmla="*/ 374073 h 2895638"/>
              <a:gd name="connsiteX58" fmla="*/ 2022764 w 5458691"/>
              <a:gd name="connsiteY58" fmla="*/ 360218 h 2895638"/>
              <a:gd name="connsiteX59" fmla="*/ 2078182 w 5458691"/>
              <a:gd name="connsiteY59" fmla="*/ 346363 h 2895638"/>
              <a:gd name="connsiteX60" fmla="*/ 2230582 w 5458691"/>
              <a:gd name="connsiteY60" fmla="*/ 304800 h 2895638"/>
              <a:gd name="connsiteX61" fmla="*/ 2369127 w 5458691"/>
              <a:gd name="connsiteY61" fmla="*/ 235527 h 2895638"/>
              <a:gd name="connsiteX62" fmla="*/ 2673927 w 5458691"/>
              <a:gd name="connsiteY62" fmla="*/ 124691 h 2895638"/>
              <a:gd name="connsiteX63" fmla="*/ 2770909 w 5458691"/>
              <a:gd name="connsiteY63" fmla="*/ 110836 h 2895638"/>
              <a:gd name="connsiteX64" fmla="*/ 2867891 w 5458691"/>
              <a:gd name="connsiteY64" fmla="*/ 83127 h 2895638"/>
              <a:gd name="connsiteX65" fmla="*/ 3061854 w 5458691"/>
              <a:gd name="connsiteY65" fmla="*/ 55418 h 2895638"/>
              <a:gd name="connsiteX66" fmla="*/ 3158836 w 5458691"/>
              <a:gd name="connsiteY66" fmla="*/ 27709 h 2895638"/>
              <a:gd name="connsiteX67" fmla="*/ 3408218 w 5458691"/>
              <a:gd name="connsiteY67" fmla="*/ 0 h 2895638"/>
              <a:gd name="connsiteX68" fmla="*/ 4031673 w 5458691"/>
              <a:gd name="connsiteY68" fmla="*/ 13854 h 2895638"/>
              <a:gd name="connsiteX69" fmla="*/ 4073236 w 5458691"/>
              <a:gd name="connsiteY69" fmla="*/ 27709 h 2895638"/>
              <a:gd name="connsiteX70" fmla="*/ 4211782 w 5458691"/>
              <a:gd name="connsiteY70" fmla="*/ 55418 h 2895638"/>
              <a:gd name="connsiteX71" fmla="*/ 4322618 w 5458691"/>
              <a:gd name="connsiteY71" fmla="*/ 83127 h 2895638"/>
              <a:gd name="connsiteX72" fmla="*/ 4544291 w 5458691"/>
              <a:gd name="connsiteY72" fmla="*/ 110836 h 2895638"/>
              <a:gd name="connsiteX73" fmla="*/ 4668982 w 5458691"/>
              <a:gd name="connsiteY73" fmla="*/ 152400 h 2895638"/>
              <a:gd name="connsiteX74" fmla="*/ 4779818 w 5458691"/>
              <a:gd name="connsiteY74" fmla="*/ 235527 h 2895638"/>
              <a:gd name="connsiteX75" fmla="*/ 4959927 w 5458691"/>
              <a:gd name="connsiteY75" fmla="*/ 401782 h 2895638"/>
              <a:gd name="connsiteX76" fmla="*/ 5015345 w 5458691"/>
              <a:gd name="connsiteY76" fmla="*/ 457200 h 2895638"/>
              <a:gd name="connsiteX77" fmla="*/ 5098473 w 5458691"/>
              <a:gd name="connsiteY77" fmla="*/ 609600 h 2895638"/>
              <a:gd name="connsiteX78" fmla="*/ 5126182 w 5458691"/>
              <a:gd name="connsiteY78" fmla="*/ 651163 h 2895638"/>
              <a:gd name="connsiteX79" fmla="*/ 5181600 w 5458691"/>
              <a:gd name="connsiteY79" fmla="*/ 775854 h 2895638"/>
              <a:gd name="connsiteX80" fmla="*/ 5223164 w 5458691"/>
              <a:gd name="connsiteY80" fmla="*/ 858982 h 2895638"/>
              <a:gd name="connsiteX81" fmla="*/ 5250873 w 5458691"/>
              <a:gd name="connsiteY81" fmla="*/ 955963 h 2895638"/>
              <a:gd name="connsiteX82" fmla="*/ 5306291 w 5458691"/>
              <a:gd name="connsiteY82" fmla="*/ 1066800 h 2895638"/>
              <a:gd name="connsiteX83" fmla="*/ 5334000 w 5458691"/>
              <a:gd name="connsiteY83" fmla="*/ 1122218 h 2895638"/>
              <a:gd name="connsiteX84" fmla="*/ 5389418 w 5458691"/>
              <a:gd name="connsiteY84" fmla="*/ 1260763 h 2895638"/>
              <a:gd name="connsiteX85" fmla="*/ 5430982 w 5458691"/>
              <a:gd name="connsiteY85" fmla="*/ 1371600 h 2895638"/>
              <a:gd name="connsiteX86" fmla="*/ 5444836 w 5458691"/>
              <a:gd name="connsiteY86" fmla="*/ 1440873 h 2895638"/>
              <a:gd name="connsiteX87" fmla="*/ 5458691 w 5458691"/>
              <a:gd name="connsiteY87" fmla="*/ 1482436 h 2895638"/>
              <a:gd name="connsiteX88" fmla="*/ 5444836 w 5458691"/>
              <a:gd name="connsiteY88" fmla="*/ 1759527 h 2895638"/>
              <a:gd name="connsiteX89" fmla="*/ 5417127 w 5458691"/>
              <a:gd name="connsiteY89" fmla="*/ 1828800 h 2895638"/>
              <a:gd name="connsiteX90" fmla="*/ 5403273 w 5458691"/>
              <a:gd name="connsiteY90" fmla="*/ 1870363 h 2895638"/>
              <a:gd name="connsiteX91" fmla="*/ 5375564 w 5458691"/>
              <a:gd name="connsiteY91" fmla="*/ 1898073 h 2895638"/>
              <a:gd name="connsiteX92" fmla="*/ 5320145 w 5458691"/>
              <a:gd name="connsiteY92" fmla="*/ 1981200 h 2895638"/>
              <a:gd name="connsiteX93" fmla="*/ 5278582 w 5458691"/>
              <a:gd name="connsiteY93" fmla="*/ 2022763 h 2895638"/>
              <a:gd name="connsiteX94" fmla="*/ 5167745 w 5458691"/>
              <a:gd name="connsiteY94" fmla="*/ 2147454 h 2895638"/>
              <a:gd name="connsiteX95" fmla="*/ 5112327 w 5458691"/>
              <a:gd name="connsiteY95" fmla="*/ 2189018 h 2895638"/>
              <a:gd name="connsiteX96" fmla="*/ 5029200 w 5458691"/>
              <a:gd name="connsiteY96" fmla="*/ 2286000 h 2895638"/>
              <a:gd name="connsiteX97" fmla="*/ 4973782 w 5458691"/>
              <a:gd name="connsiteY97" fmla="*/ 2327563 h 2895638"/>
              <a:gd name="connsiteX98" fmla="*/ 4862945 w 5458691"/>
              <a:gd name="connsiteY98" fmla="*/ 2424545 h 2895638"/>
              <a:gd name="connsiteX99" fmla="*/ 4793673 w 5458691"/>
              <a:gd name="connsiteY99" fmla="*/ 2466109 h 2895638"/>
              <a:gd name="connsiteX100" fmla="*/ 4585854 w 5458691"/>
              <a:gd name="connsiteY100" fmla="*/ 2590800 h 2895638"/>
              <a:gd name="connsiteX101" fmla="*/ 4447309 w 5458691"/>
              <a:gd name="connsiteY101" fmla="*/ 2673927 h 2895638"/>
              <a:gd name="connsiteX102" fmla="*/ 4391891 w 5458691"/>
              <a:gd name="connsiteY102" fmla="*/ 2687782 h 2895638"/>
              <a:gd name="connsiteX103" fmla="*/ 4239491 w 5458691"/>
              <a:gd name="connsiteY103" fmla="*/ 2770909 h 2895638"/>
              <a:gd name="connsiteX104" fmla="*/ 4073236 w 5458691"/>
              <a:gd name="connsiteY104" fmla="*/ 2840182 h 2895638"/>
              <a:gd name="connsiteX105" fmla="*/ 3893127 w 5458691"/>
              <a:gd name="connsiteY105" fmla="*/ 2895600 h 2895638"/>
              <a:gd name="connsiteX106" fmla="*/ 3574473 w 5458691"/>
              <a:gd name="connsiteY106" fmla="*/ 2895600 h 2895638"/>
              <a:gd name="connsiteX107" fmla="*/ 3643745 w 5458691"/>
              <a:gd name="connsiteY107" fmla="*/ 2881745 h 289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458691" h="2895638">
                <a:moveTo>
                  <a:pt x="3643745" y="2881745"/>
                </a:moveTo>
                <a:lnTo>
                  <a:pt x="3643745" y="2881745"/>
                </a:lnTo>
                <a:cubicBezTo>
                  <a:pt x="3592945" y="2886363"/>
                  <a:pt x="3542349" y="2896339"/>
                  <a:pt x="3491345" y="2895600"/>
                </a:cubicBezTo>
                <a:cubicBezTo>
                  <a:pt x="2768953" y="2885131"/>
                  <a:pt x="2940698" y="2910045"/>
                  <a:pt x="2604654" y="2854036"/>
                </a:cubicBezTo>
                <a:cubicBezTo>
                  <a:pt x="2581563" y="2844800"/>
                  <a:pt x="2558834" y="2834604"/>
                  <a:pt x="2535382" y="2826327"/>
                </a:cubicBezTo>
                <a:cubicBezTo>
                  <a:pt x="2480296" y="2806885"/>
                  <a:pt x="2423365" y="2792604"/>
                  <a:pt x="2369127" y="2770909"/>
                </a:cubicBezTo>
                <a:cubicBezTo>
                  <a:pt x="2346036" y="2761673"/>
                  <a:pt x="2323226" y="2751699"/>
                  <a:pt x="2299854" y="2743200"/>
                </a:cubicBezTo>
                <a:cubicBezTo>
                  <a:pt x="2272405" y="2733218"/>
                  <a:pt x="2244811" y="2723515"/>
                  <a:pt x="2216727" y="2715491"/>
                </a:cubicBezTo>
                <a:cubicBezTo>
                  <a:pt x="2180110" y="2705029"/>
                  <a:pt x="2105891" y="2687782"/>
                  <a:pt x="2105891" y="2687782"/>
                </a:cubicBezTo>
                <a:cubicBezTo>
                  <a:pt x="2082800" y="2673927"/>
                  <a:pt x="2060704" y="2658261"/>
                  <a:pt x="2036618" y="2646218"/>
                </a:cubicBezTo>
                <a:cubicBezTo>
                  <a:pt x="2023556" y="2639687"/>
                  <a:pt x="2008116" y="2638894"/>
                  <a:pt x="1995054" y="2632363"/>
                </a:cubicBezTo>
                <a:cubicBezTo>
                  <a:pt x="1970969" y="2620320"/>
                  <a:pt x="1949321" y="2603877"/>
                  <a:pt x="1925782" y="2590800"/>
                </a:cubicBezTo>
                <a:cubicBezTo>
                  <a:pt x="1881953" y="2566451"/>
                  <a:pt x="1850838" y="2560181"/>
                  <a:pt x="1814945" y="2521527"/>
                </a:cubicBezTo>
                <a:cubicBezTo>
                  <a:pt x="1770282" y="2473429"/>
                  <a:pt x="1690254" y="2369127"/>
                  <a:pt x="1690254" y="2369127"/>
                </a:cubicBezTo>
                <a:cubicBezTo>
                  <a:pt x="1685636" y="2350654"/>
                  <a:pt x="1683901" y="2331211"/>
                  <a:pt x="1676400" y="2313709"/>
                </a:cubicBezTo>
                <a:cubicBezTo>
                  <a:pt x="1669841" y="2298404"/>
                  <a:pt x="1656952" y="2286602"/>
                  <a:pt x="1648691" y="2272145"/>
                </a:cubicBezTo>
                <a:cubicBezTo>
                  <a:pt x="1638444" y="2254213"/>
                  <a:pt x="1629118" y="2235710"/>
                  <a:pt x="1620982" y="2216727"/>
                </a:cubicBezTo>
                <a:cubicBezTo>
                  <a:pt x="1615229" y="2203304"/>
                  <a:pt x="1612255" y="2188837"/>
                  <a:pt x="1607127" y="2175163"/>
                </a:cubicBezTo>
                <a:cubicBezTo>
                  <a:pt x="1598395" y="2151877"/>
                  <a:pt x="1588150" y="2129177"/>
                  <a:pt x="1579418" y="2105891"/>
                </a:cubicBezTo>
                <a:cubicBezTo>
                  <a:pt x="1562376" y="2060444"/>
                  <a:pt x="1571297" y="2062894"/>
                  <a:pt x="1537854" y="2022763"/>
                </a:cubicBezTo>
                <a:cubicBezTo>
                  <a:pt x="1525311" y="2007711"/>
                  <a:pt x="1513418" y="1990715"/>
                  <a:pt x="1496291" y="1981200"/>
                </a:cubicBezTo>
                <a:cubicBezTo>
                  <a:pt x="1470759" y="1967015"/>
                  <a:pt x="1413164" y="1953491"/>
                  <a:pt x="1413164" y="1953491"/>
                </a:cubicBezTo>
                <a:cubicBezTo>
                  <a:pt x="1321366" y="1892293"/>
                  <a:pt x="1426922" y="1953469"/>
                  <a:pt x="1246909" y="1911927"/>
                </a:cubicBezTo>
                <a:cubicBezTo>
                  <a:pt x="1226785" y="1907283"/>
                  <a:pt x="1211084" y="1890749"/>
                  <a:pt x="1191491" y="1884218"/>
                </a:cubicBezTo>
                <a:cubicBezTo>
                  <a:pt x="1169151" y="1876771"/>
                  <a:pt x="1145309" y="1874981"/>
                  <a:pt x="1122218" y="1870363"/>
                </a:cubicBezTo>
                <a:cubicBezTo>
                  <a:pt x="1066800" y="1847272"/>
                  <a:pt x="1009662" y="1827940"/>
                  <a:pt x="955964" y="1801091"/>
                </a:cubicBezTo>
                <a:cubicBezTo>
                  <a:pt x="928255" y="1787236"/>
                  <a:pt x="900033" y="1774362"/>
                  <a:pt x="872836" y="1759527"/>
                </a:cubicBezTo>
                <a:cubicBezTo>
                  <a:pt x="849196" y="1746632"/>
                  <a:pt x="828079" y="1729106"/>
                  <a:pt x="803564" y="1717963"/>
                </a:cubicBezTo>
                <a:cubicBezTo>
                  <a:pt x="776974" y="1705877"/>
                  <a:pt x="747555" y="1701102"/>
                  <a:pt x="720436" y="1690254"/>
                </a:cubicBezTo>
                <a:cubicBezTo>
                  <a:pt x="627368" y="1653027"/>
                  <a:pt x="700544" y="1674033"/>
                  <a:pt x="609600" y="1620982"/>
                </a:cubicBezTo>
                <a:cubicBezTo>
                  <a:pt x="573921" y="1600169"/>
                  <a:pt x="536893" y="1581450"/>
                  <a:pt x="498764" y="1565563"/>
                </a:cubicBezTo>
                <a:cubicBezTo>
                  <a:pt x="481187" y="1558239"/>
                  <a:pt x="461409" y="1557730"/>
                  <a:pt x="443345" y="1551709"/>
                </a:cubicBezTo>
                <a:cubicBezTo>
                  <a:pt x="215926" y="1475904"/>
                  <a:pt x="511729" y="1568694"/>
                  <a:pt x="318654" y="1496291"/>
                </a:cubicBezTo>
                <a:cubicBezTo>
                  <a:pt x="300825" y="1489605"/>
                  <a:pt x="281545" y="1487667"/>
                  <a:pt x="263236" y="1482436"/>
                </a:cubicBezTo>
                <a:cubicBezTo>
                  <a:pt x="124114" y="1442687"/>
                  <a:pt x="339492" y="1498037"/>
                  <a:pt x="166254" y="1454727"/>
                </a:cubicBezTo>
                <a:cubicBezTo>
                  <a:pt x="152400" y="1440872"/>
                  <a:pt x="139743" y="1425706"/>
                  <a:pt x="124691" y="1413163"/>
                </a:cubicBezTo>
                <a:cubicBezTo>
                  <a:pt x="8951" y="1316712"/>
                  <a:pt x="162999" y="1465326"/>
                  <a:pt x="41564" y="1343891"/>
                </a:cubicBezTo>
                <a:cubicBezTo>
                  <a:pt x="7833" y="1242699"/>
                  <a:pt x="20938" y="1289099"/>
                  <a:pt x="0" y="1205345"/>
                </a:cubicBezTo>
                <a:cubicBezTo>
                  <a:pt x="4618" y="1122218"/>
                  <a:pt x="-1039" y="1037876"/>
                  <a:pt x="13854" y="955963"/>
                </a:cubicBezTo>
                <a:cubicBezTo>
                  <a:pt x="21243" y="915323"/>
                  <a:pt x="84974" y="881149"/>
                  <a:pt x="110836" y="858982"/>
                </a:cubicBezTo>
                <a:cubicBezTo>
                  <a:pt x="125712" y="846231"/>
                  <a:pt x="137348" y="829961"/>
                  <a:pt x="152400" y="817418"/>
                </a:cubicBezTo>
                <a:cubicBezTo>
                  <a:pt x="165192" y="806758"/>
                  <a:pt x="180414" y="799387"/>
                  <a:pt x="193964" y="789709"/>
                </a:cubicBezTo>
                <a:cubicBezTo>
                  <a:pt x="337572" y="687132"/>
                  <a:pt x="141403" y="820130"/>
                  <a:pt x="332509" y="692727"/>
                </a:cubicBezTo>
                <a:cubicBezTo>
                  <a:pt x="378046" y="662369"/>
                  <a:pt x="365449" y="665502"/>
                  <a:pt x="415636" y="651163"/>
                </a:cubicBezTo>
                <a:cubicBezTo>
                  <a:pt x="433945" y="645932"/>
                  <a:pt x="452065" y="638716"/>
                  <a:pt x="471054" y="637309"/>
                </a:cubicBezTo>
                <a:cubicBezTo>
                  <a:pt x="577082" y="629455"/>
                  <a:pt x="683491" y="628072"/>
                  <a:pt x="789709" y="623454"/>
                </a:cubicBezTo>
                <a:lnTo>
                  <a:pt x="858982" y="609600"/>
                </a:lnTo>
                <a:cubicBezTo>
                  <a:pt x="886620" y="604575"/>
                  <a:pt x="914563" y="601254"/>
                  <a:pt x="942109" y="595745"/>
                </a:cubicBezTo>
                <a:cubicBezTo>
                  <a:pt x="960780" y="592011"/>
                  <a:pt x="978707" y="584786"/>
                  <a:pt x="997527" y="581891"/>
                </a:cubicBezTo>
                <a:cubicBezTo>
                  <a:pt x="1095665" y="566793"/>
                  <a:pt x="1204923" y="563459"/>
                  <a:pt x="1302327" y="554182"/>
                </a:cubicBezTo>
                <a:cubicBezTo>
                  <a:pt x="1339392" y="550652"/>
                  <a:pt x="1376116" y="544032"/>
                  <a:pt x="1413164" y="540327"/>
                </a:cubicBezTo>
                <a:cubicBezTo>
                  <a:pt x="1468498" y="534794"/>
                  <a:pt x="1524000" y="531091"/>
                  <a:pt x="1579418" y="526473"/>
                </a:cubicBezTo>
                <a:lnTo>
                  <a:pt x="1662545" y="498763"/>
                </a:lnTo>
                <a:cubicBezTo>
                  <a:pt x="1676400" y="494145"/>
                  <a:pt x="1689941" y="488451"/>
                  <a:pt x="1704109" y="484909"/>
                </a:cubicBezTo>
                <a:lnTo>
                  <a:pt x="1759527" y="471054"/>
                </a:lnTo>
                <a:cubicBezTo>
                  <a:pt x="1839403" y="417804"/>
                  <a:pt x="1762350" y="463906"/>
                  <a:pt x="1842654" y="429491"/>
                </a:cubicBezTo>
                <a:cubicBezTo>
                  <a:pt x="1861637" y="421355"/>
                  <a:pt x="1878897" y="409452"/>
                  <a:pt x="1898073" y="401782"/>
                </a:cubicBezTo>
                <a:cubicBezTo>
                  <a:pt x="1925192" y="390935"/>
                  <a:pt x="1953491" y="383309"/>
                  <a:pt x="1981200" y="374073"/>
                </a:cubicBezTo>
                <a:cubicBezTo>
                  <a:pt x="1995055" y="369455"/>
                  <a:pt x="2008596" y="363760"/>
                  <a:pt x="2022764" y="360218"/>
                </a:cubicBezTo>
                <a:cubicBezTo>
                  <a:pt x="2041237" y="355600"/>
                  <a:pt x="2059944" y="351835"/>
                  <a:pt x="2078182" y="346363"/>
                </a:cubicBezTo>
                <a:cubicBezTo>
                  <a:pt x="2218796" y="304178"/>
                  <a:pt x="2104331" y="330049"/>
                  <a:pt x="2230582" y="304800"/>
                </a:cubicBezTo>
                <a:cubicBezTo>
                  <a:pt x="2390468" y="198209"/>
                  <a:pt x="2246571" y="280679"/>
                  <a:pt x="2369127" y="235527"/>
                </a:cubicBezTo>
                <a:cubicBezTo>
                  <a:pt x="2483630" y="193341"/>
                  <a:pt x="2561324" y="148820"/>
                  <a:pt x="2673927" y="124691"/>
                </a:cubicBezTo>
                <a:cubicBezTo>
                  <a:pt x="2705858" y="117849"/>
                  <a:pt x="2738978" y="117678"/>
                  <a:pt x="2770909" y="110836"/>
                </a:cubicBezTo>
                <a:cubicBezTo>
                  <a:pt x="2803784" y="103791"/>
                  <a:pt x="2834864" y="89418"/>
                  <a:pt x="2867891" y="83127"/>
                </a:cubicBezTo>
                <a:cubicBezTo>
                  <a:pt x="2932048" y="70907"/>
                  <a:pt x="2999056" y="73360"/>
                  <a:pt x="3061854" y="55418"/>
                </a:cubicBezTo>
                <a:cubicBezTo>
                  <a:pt x="3094181" y="46182"/>
                  <a:pt x="3125961" y="34754"/>
                  <a:pt x="3158836" y="27709"/>
                </a:cubicBezTo>
                <a:cubicBezTo>
                  <a:pt x="3220939" y="14401"/>
                  <a:pt x="3356657" y="4687"/>
                  <a:pt x="3408218" y="0"/>
                </a:cubicBezTo>
                <a:lnTo>
                  <a:pt x="4031673" y="13854"/>
                </a:lnTo>
                <a:cubicBezTo>
                  <a:pt x="4046264" y="14462"/>
                  <a:pt x="4059006" y="24425"/>
                  <a:pt x="4073236" y="27709"/>
                </a:cubicBezTo>
                <a:cubicBezTo>
                  <a:pt x="4119126" y="38299"/>
                  <a:pt x="4166092" y="43995"/>
                  <a:pt x="4211782" y="55418"/>
                </a:cubicBezTo>
                <a:cubicBezTo>
                  <a:pt x="4248727" y="64654"/>
                  <a:pt x="4284769" y="78921"/>
                  <a:pt x="4322618" y="83127"/>
                </a:cubicBezTo>
                <a:cubicBezTo>
                  <a:pt x="4382097" y="89736"/>
                  <a:pt x="4482176" y="99542"/>
                  <a:pt x="4544291" y="110836"/>
                </a:cubicBezTo>
                <a:cubicBezTo>
                  <a:pt x="4578253" y="117011"/>
                  <a:pt x="4641566" y="135529"/>
                  <a:pt x="4668982" y="152400"/>
                </a:cubicBezTo>
                <a:cubicBezTo>
                  <a:pt x="4708313" y="176604"/>
                  <a:pt x="4743213" y="207370"/>
                  <a:pt x="4779818" y="235527"/>
                </a:cubicBezTo>
                <a:cubicBezTo>
                  <a:pt x="4875217" y="308911"/>
                  <a:pt x="4854107" y="295962"/>
                  <a:pt x="4959927" y="401782"/>
                </a:cubicBezTo>
                <a:cubicBezTo>
                  <a:pt x="4978400" y="420255"/>
                  <a:pt x="5003662" y="433834"/>
                  <a:pt x="5015345" y="457200"/>
                </a:cubicBezTo>
                <a:cubicBezTo>
                  <a:pt x="5050600" y="527710"/>
                  <a:pt x="5049222" y="527516"/>
                  <a:pt x="5098473" y="609600"/>
                </a:cubicBezTo>
                <a:cubicBezTo>
                  <a:pt x="5107040" y="623878"/>
                  <a:pt x="5116946" y="637309"/>
                  <a:pt x="5126182" y="651163"/>
                </a:cubicBezTo>
                <a:cubicBezTo>
                  <a:pt x="5157389" y="744789"/>
                  <a:pt x="5117474" y="631570"/>
                  <a:pt x="5181600" y="775854"/>
                </a:cubicBezTo>
                <a:cubicBezTo>
                  <a:pt x="5219841" y="861897"/>
                  <a:pt x="5165551" y="772564"/>
                  <a:pt x="5223164" y="858982"/>
                </a:cubicBezTo>
                <a:cubicBezTo>
                  <a:pt x="5229045" y="882505"/>
                  <a:pt x="5239828" y="931665"/>
                  <a:pt x="5250873" y="955963"/>
                </a:cubicBezTo>
                <a:cubicBezTo>
                  <a:pt x="5267966" y="993567"/>
                  <a:pt x="5287818" y="1029854"/>
                  <a:pt x="5306291" y="1066800"/>
                </a:cubicBezTo>
                <a:cubicBezTo>
                  <a:pt x="5315527" y="1085273"/>
                  <a:pt x="5326330" y="1103042"/>
                  <a:pt x="5334000" y="1122218"/>
                </a:cubicBezTo>
                <a:cubicBezTo>
                  <a:pt x="5352473" y="1168400"/>
                  <a:pt x="5379663" y="1211990"/>
                  <a:pt x="5389418" y="1260763"/>
                </a:cubicBezTo>
                <a:cubicBezTo>
                  <a:pt x="5406539" y="1346364"/>
                  <a:pt x="5390211" y="1310443"/>
                  <a:pt x="5430982" y="1371600"/>
                </a:cubicBezTo>
                <a:cubicBezTo>
                  <a:pt x="5435600" y="1394691"/>
                  <a:pt x="5439125" y="1418028"/>
                  <a:pt x="5444836" y="1440873"/>
                </a:cubicBezTo>
                <a:cubicBezTo>
                  <a:pt x="5448378" y="1455041"/>
                  <a:pt x="5458691" y="1467832"/>
                  <a:pt x="5458691" y="1482436"/>
                </a:cubicBezTo>
                <a:cubicBezTo>
                  <a:pt x="5458691" y="1574915"/>
                  <a:pt x="5455855" y="1667707"/>
                  <a:pt x="5444836" y="1759527"/>
                </a:cubicBezTo>
                <a:cubicBezTo>
                  <a:pt x="5441873" y="1784220"/>
                  <a:pt x="5425859" y="1805514"/>
                  <a:pt x="5417127" y="1828800"/>
                </a:cubicBezTo>
                <a:cubicBezTo>
                  <a:pt x="5411999" y="1842474"/>
                  <a:pt x="5410786" y="1857840"/>
                  <a:pt x="5403273" y="1870363"/>
                </a:cubicBezTo>
                <a:cubicBezTo>
                  <a:pt x="5396553" y="1881564"/>
                  <a:pt x="5383401" y="1887623"/>
                  <a:pt x="5375564" y="1898073"/>
                </a:cubicBezTo>
                <a:cubicBezTo>
                  <a:pt x="5355583" y="1924715"/>
                  <a:pt x="5343693" y="1957652"/>
                  <a:pt x="5320145" y="1981200"/>
                </a:cubicBezTo>
                <a:cubicBezTo>
                  <a:pt x="5306291" y="1995054"/>
                  <a:pt x="5291125" y="2007711"/>
                  <a:pt x="5278582" y="2022763"/>
                </a:cubicBezTo>
                <a:cubicBezTo>
                  <a:pt x="5218573" y="2094775"/>
                  <a:pt x="5287507" y="2057631"/>
                  <a:pt x="5167745" y="2147454"/>
                </a:cubicBezTo>
                <a:cubicBezTo>
                  <a:pt x="5149272" y="2161309"/>
                  <a:pt x="5128655" y="2172690"/>
                  <a:pt x="5112327" y="2189018"/>
                </a:cubicBezTo>
                <a:cubicBezTo>
                  <a:pt x="5002828" y="2298519"/>
                  <a:pt x="5134763" y="2195518"/>
                  <a:pt x="5029200" y="2286000"/>
                </a:cubicBezTo>
                <a:cubicBezTo>
                  <a:pt x="5011668" y="2301027"/>
                  <a:pt x="4991160" y="2312358"/>
                  <a:pt x="4973782" y="2327563"/>
                </a:cubicBezTo>
                <a:cubicBezTo>
                  <a:pt x="4893514" y="2397798"/>
                  <a:pt x="4946796" y="2368644"/>
                  <a:pt x="4862945" y="2424545"/>
                </a:cubicBezTo>
                <a:cubicBezTo>
                  <a:pt x="4840539" y="2439482"/>
                  <a:pt x="4815585" y="2450457"/>
                  <a:pt x="4793673" y="2466109"/>
                </a:cubicBezTo>
                <a:cubicBezTo>
                  <a:pt x="4621304" y="2589230"/>
                  <a:pt x="4732593" y="2541887"/>
                  <a:pt x="4585854" y="2590800"/>
                </a:cubicBezTo>
                <a:cubicBezTo>
                  <a:pt x="4527754" y="2634375"/>
                  <a:pt x="4521437" y="2644275"/>
                  <a:pt x="4447309" y="2673927"/>
                </a:cubicBezTo>
                <a:cubicBezTo>
                  <a:pt x="4429630" y="2680999"/>
                  <a:pt x="4410364" y="2683164"/>
                  <a:pt x="4391891" y="2687782"/>
                </a:cubicBezTo>
                <a:cubicBezTo>
                  <a:pt x="4299466" y="2757100"/>
                  <a:pt x="4371207" y="2710116"/>
                  <a:pt x="4239491" y="2770909"/>
                </a:cubicBezTo>
                <a:cubicBezTo>
                  <a:pt x="4050379" y="2858192"/>
                  <a:pt x="4261048" y="2771887"/>
                  <a:pt x="4073236" y="2840182"/>
                </a:cubicBezTo>
                <a:cubicBezTo>
                  <a:pt x="4018734" y="2860001"/>
                  <a:pt x="3951328" y="2895600"/>
                  <a:pt x="3893127" y="2895600"/>
                </a:cubicBezTo>
                <a:lnTo>
                  <a:pt x="3574473" y="2895600"/>
                </a:lnTo>
                <a:lnTo>
                  <a:pt x="3643745" y="2881745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A36904-9B98-91D0-A36E-FCDE01A6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Cut (Sets)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B37A8D-94FE-FDEE-1B0F-B2E8788E87E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16194FC-60C4-2F62-C06E-B09C67335658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9F1248D-63B0-F172-A772-AD63EFE329C8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9F1248D-63B0-F172-A772-AD63EFE32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10FB1E-05FC-7241-4E4B-558262BD0CC5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10FB1E-05FC-7241-4E4B-558262BD0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F29FEB-6397-251E-38A3-C0B6DB6DCD5F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F29FEB-6397-251E-38A3-C0B6DB6D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51F1B0-F5B5-7388-3F78-E9CFB396EC3C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51F1B0-F5B5-7388-3F78-E9CFB396E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2D612F7-077A-B482-9F2C-BCAA83B5DB31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2D612F7-077A-B482-9F2C-BCAA83B5D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A2CF7A-7E3A-A103-A629-7C386A22D9F0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A2CF7A-7E3A-A103-A629-7C386A22D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58BF86-0295-5474-C7F4-054E762F985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58BF86-0295-5474-C7F4-054E762F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4EE02-C49B-6E33-CAE3-73704935AD24}"/>
              </a:ext>
            </a:extLst>
          </p:cNvPr>
          <p:cNvCxnSpPr>
            <a:stCxn id="2" idx="6"/>
            <a:endCxn id="6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53102A-9EC9-028E-0A67-08F00DEDF5B6}"/>
              </a:ext>
            </a:extLst>
          </p:cNvPr>
          <p:cNvCxnSpPr>
            <a:cxnSpLocks/>
            <a:stCxn id="2" idx="5"/>
            <a:endCxn id="9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0A1ECB-5F1D-F608-9420-9995D7E580E8}"/>
              </a:ext>
            </a:extLst>
          </p:cNvPr>
          <p:cNvCxnSpPr>
            <a:cxnSpLocks/>
            <a:stCxn id="3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07F41F-B4D0-5DC0-44CA-E07146EF81B8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09EADC-A646-FC92-1AE8-9A0066D87193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C4BDDC-EB2C-CA3E-F9F0-3D3C6864F4C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807663-E7AB-483C-BEE2-463130D72D11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35A9A5-3BDC-B991-AAC4-68162AC892AA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0567BC-462A-B84C-E535-6A9011E06826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D6D717-05AF-1604-5840-5DE1AB2DDFAC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C5E15A7-FB05-6F71-5E94-E1D11503D3E4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C5E15A7-FB05-6F71-5E94-E1D11503D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FC5146-5A4A-A1B1-281B-F042A48E8C8E}"/>
              </a:ext>
            </a:extLst>
          </p:cNvPr>
          <p:cNvCxnSpPr>
            <a:cxnSpLocks/>
            <a:stCxn id="21" idx="2"/>
            <a:endCxn id="3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2096D2-6F93-7DE4-6322-1C223F1853B3}"/>
              </a:ext>
            </a:extLst>
          </p:cNvPr>
          <p:cNvCxnSpPr>
            <a:cxnSpLocks/>
            <a:stCxn id="21" idx="7"/>
            <a:endCxn id="7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62FF106-0E25-F039-8D7F-7D803A8D30E5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62FF106-0E25-F039-8D7F-7D803A8D3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0EF8EF-8872-32A9-CD0C-D82B3A32038D}"/>
              </a:ext>
            </a:extLst>
          </p:cNvPr>
          <p:cNvCxnSpPr>
            <a:cxnSpLocks/>
            <a:stCxn id="6" idx="7"/>
            <a:endCxn id="24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2819EA-D740-FA21-DD3A-407005C50B4C}"/>
              </a:ext>
            </a:extLst>
          </p:cNvPr>
          <p:cNvCxnSpPr>
            <a:cxnSpLocks/>
            <a:stCxn id="24" idx="6"/>
            <a:endCxn id="8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B6694-34C6-E469-1843-A8CFD3985162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F669F4-E74E-0B37-3BD9-7E026A78D2A4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</a:t>
                </a:r>
                <a:r>
                  <a:rPr lang="en-US" sz="2800" b="1" i="1" dirty="0"/>
                  <a:t>cut</a:t>
                </a:r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partitioning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two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</a:t>
                </a:r>
                <a:r>
                  <a:rPr lang="en-US" sz="2800" b="1" i="1" dirty="0" err="1"/>
                  <a:t>cutset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is the set of edges with exactly on endpoint in S.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F669F4-E74E-0B37-3BD9-7E026A78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55453F96-30FA-166E-F10F-4A875FCCF46F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5B3EA1-8B16-E233-0C64-2BAEDAB4B3DB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Cut Set of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B9E06-690B-3D20-5757-594BCF6F64CF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F2C524-B35E-B440-9DBC-45F25B87927A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71F72E-FC5D-B3ED-8CD5-CE5F65357542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9B18CF-638B-29FF-FF80-A75553411380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FA2F61-5FEB-2446-1AA6-7C1F496659D0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92C96-E807-2C88-8F86-E913F16347B7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15C4F5-8E28-067B-A224-DA1B513D0912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8B0DB2-0402-241D-8262-CB97A8AA7CCC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268195-D511-6790-D433-23EC8FF9D54A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A9A83-B84F-5D95-E590-AAFBB3B47A86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176E12-777B-5240-0572-EFA1CA50A017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2BD5CE-BFF9-F461-40FD-ED3004BD614D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10096C-6B58-7401-352A-1D1E2DFEA671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59D97-C498-9DF6-8E96-794759A6C41D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2B7F45-8154-0FB3-3131-FDC5435B5565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81131D-B682-078A-4503-1D104F69B7C8}"/>
              </a:ext>
            </a:extLst>
          </p:cNvPr>
          <p:cNvSpPr txBox="1"/>
          <p:nvPr/>
        </p:nvSpPr>
        <p:spPr>
          <a:xfrm>
            <a:off x="7191578" y="541722"/>
            <a:ext cx="44595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3507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D583-0D74-EB93-014C-5CEC75E22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FCD50C62-3F76-A8FF-AF62-AB5EA34B5488}"/>
              </a:ext>
            </a:extLst>
          </p:cNvPr>
          <p:cNvSpPr/>
          <p:nvPr/>
        </p:nvSpPr>
        <p:spPr>
          <a:xfrm>
            <a:off x="3325092" y="1188053"/>
            <a:ext cx="5443788" cy="3189337"/>
          </a:xfrm>
          <a:custGeom>
            <a:avLst/>
            <a:gdLst>
              <a:gd name="connsiteX0" fmla="*/ 3643745 w 5458691"/>
              <a:gd name="connsiteY0" fmla="*/ 2881745 h 2895638"/>
              <a:gd name="connsiteX1" fmla="*/ 3643745 w 5458691"/>
              <a:gd name="connsiteY1" fmla="*/ 2881745 h 2895638"/>
              <a:gd name="connsiteX2" fmla="*/ 3491345 w 5458691"/>
              <a:gd name="connsiteY2" fmla="*/ 2895600 h 2895638"/>
              <a:gd name="connsiteX3" fmla="*/ 2604654 w 5458691"/>
              <a:gd name="connsiteY3" fmla="*/ 2854036 h 2895638"/>
              <a:gd name="connsiteX4" fmla="*/ 2535382 w 5458691"/>
              <a:gd name="connsiteY4" fmla="*/ 2826327 h 2895638"/>
              <a:gd name="connsiteX5" fmla="*/ 2369127 w 5458691"/>
              <a:gd name="connsiteY5" fmla="*/ 2770909 h 2895638"/>
              <a:gd name="connsiteX6" fmla="*/ 2299854 w 5458691"/>
              <a:gd name="connsiteY6" fmla="*/ 2743200 h 2895638"/>
              <a:gd name="connsiteX7" fmla="*/ 2216727 w 5458691"/>
              <a:gd name="connsiteY7" fmla="*/ 2715491 h 2895638"/>
              <a:gd name="connsiteX8" fmla="*/ 2105891 w 5458691"/>
              <a:gd name="connsiteY8" fmla="*/ 2687782 h 2895638"/>
              <a:gd name="connsiteX9" fmla="*/ 2036618 w 5458691"/>
              <a:gd name="connsiteY9" fmla="*/ 2646218 h 2895638"/>
              <a:gd name="connsiteX10" fmla="*/ 1995054 w 5458691"/>
              <a:gd name="connsiteY10" fmla="*/ 2632363 h 2895638"/>
              <a:gd name="connsiteX11" fmla="*/ 1925782 w 5458691"/>
              <a:gd name="connsiteY11" fmla="*/ 2590800 h 2895638"/>
              <a:gd name="connsiteX12" fmla="*/ 1814945 w 5458691"/>
              <a:gd name="connsiteY12" fmla="*/ 2521527 h 2895638"/>
              <a:gd name="connsiteX13" fmla="*/ 1690254 w 5458691"/>
              <a:gd name="connsiteY13" fmla="*/ 2369127 h 2895638"/>
              <a:gd name="connsiteX14" fmla="*/ 1676400 w 5458691"/>
              <a:gd name="connsiteY14" fmla="*/ 2313709 h 2895638"/>
              <a:gd name="connsiteX15" fmla="*/ 1648691 w 5458691"/>
              <a:gd name="connsiteY15" fmla="*/ 2272145 h 2895638"/>
              <a:gd name="connsiteX16" fmla="*/ 1620982 w 5458691"/>
              <a:gd name="connsiteY16" fmla="*/ 2216727 h 2895638"/>
              <a:gd name="connsiteX17" fmla="*/ 1607127 w 5458691"/>
              <a:gd name="connsiteY17" fmla="*/ 2175163 h 2895638"/>
              <a:gd name="connsiteX18" fmla="*/ 1579418 w 5458691"/>
              <a:gd name="connsiteY18" fmla="*/ 2105891 h 2895638"/>
              <a:gd name="connsiteX19" fmla="*/ 1537854 w 5458691"/>
              <a:gd name="connsiteY19" fmla="*/ 2022763 h 2895638"/>
              <a:gd name="connsiteX20" fmla="*/ 1496291 w 5458691"/>
              <a:gd name="connsiteY20" fmla="*/ 1981200 h 2895638"/>
              <a:gd name="connsiteX21" fmla="*/ 1413164 w 5458691"/>
              <a:gd name="connsiteY21" fmla="*/ 1953491 h 2895638"/>
              <a:gd name="connsiteX22" fmla="*/ 1246909 w 5458691"/>
              <a:gd name="connsiteY22" fmla="*/ 1911927 h 2895638"/>
              <a:gd name="connsiteX23" fmla="*/ 1191491 w 5458691"/>
              <a:gd name="connsiteY23" fmla="*/ 1884218 h 2895638"/>
              <a:gd name="connsiteX24" fmla="*/ 1122218 w 5458691"/>
              <a:gd name="connsiteY24" fmla="*/ 1870363 h 2895638"/>
              <a:gd name="connsiteX25" fmla="*/ 955964 w 5458691"/>
              <a:gd name="connsiteY25" fmla="*/ 1801091 h 2895638"/>
              <a:gd name="connsiteX26" fmla="*/ 872836 w 5458691"/>
              <a:gd name="connsiteY26" fmla="*/ 1759527 h 2895638"/>
              <a:gd name="connsiteX27" fmla="*/ 803564 w 5458691"/>
              <a:gd name="connsiteY27" fmla="*/ 1717963 h 2895638"/>
              <a:gd name="connsiteX28" fmla="*/ 720436 w 5458691"/>
              <a:gd name="connsiteY28" fmla="*/ 1690254 h 2895638"/>
              <a:gd name="connsiteX29" fmla="*/ 609600 w 5458691"/>
              <a:gd name="connsiteY29" fmla="*/ 1620982 h 2895638"/>
              <a:gd name="connsiteX30" fmla="*/ 498764 w 5458691"/>
              <a:gd name="connsiteY30" fmla="*/ 1565563 h 2895638"/>
              <a:gd name="connsiteX31" fmla="*/ 443345 w 5458691"/>
              <a:gd name="connsiteY31" fmla="*/ 1551709 h 2895638"/>
              <a:gd name="connsiteX32" fmla="*/ 318654 w 5458691"/>
              <a:gd name="connsiteY32" fmla="*/ 1496291 h 2895638"/>
              <a:gd name="connsiteX33" fmla="*/ 263236 w 5458691"/>
              <a:gd name="connsiteY33" fmla="*/ 1482436 h 2895638"/>
              <a:gd name="connsiteX34" fmla="*/ 166254 w 5458691"/>
              <a:gd name="connsiteY34" fmla="*/ 1454727 h 2895638"/>
              <a:gd name="connsiteX35" fmla="*/ 124691 w 5458691"/>
              <a:gd name="connsiteY35" fmla="*/ 1413163 h 2895638"/>
              <a:gd name="connsiteX36" fmla="*/ 41564 w 5458691"/>
              <a:gd name="connsiteY36" fmla="*/ 1343891 h 2895638"/>
              <a:gd name="connsiteX37" fmla="*/ 0 w 5458691"/>
              <a:gd name="connsiteY37" fmla="*/ 1205345 h 2895638"/>
              <a:gd name="connsiteX38" fmla="*/ 13854 w 5458691"/>
              <a:gd name="connsiteY38" fmla="*/ 955963 h 2895638"/>
              <a:gd name="connsiteX39" fmla="*/ 110836 w 5458691"/>
              <a:gd name="connsiteY39" fmla="*/ 858982 h 2895638"/>
              <a:gd name="connsiteX40" fmla="*/ 152400 w 5458691"/>
              <a:gd name="connsiteY40" fmla="*/ 817418 h 2895638"/>
              <a:gd name="connsiteX41" fmla="*/ 193964 w 5458691"/>
              <a:gd name="connsiteY41" fmla="*/ 789709 h 2895638"/>
              <a:gd name="connsiteX42" fmla="*/ 332509 w 5458691"/>
              <a:gd name="connsiteY42" fmla="*/ 692727 h 2895638"/>
              <a:gd name="connsiteX43" fmla="*/ 415636 w 5458691"/>
              <a:gd name="connsiteY43" fmla="*/ 651163 h 2895638"/>
              <a:gd name="connsiteX44" fmla="*/ 471054 w 5458691"/>
              <a:gd name="connsiteY44" fmla="*/ 637309 h 2895638"/>
              <a:gd name="connsiteX45" fmla="*/ 789709 w 5458691"/>
              <a:gd name="connsiteY45" fmla="*/ 623454 h 2895638"/>
              <a:gd name="connsiteX46" fmla="*/ 858982 w 5458691"/>
              <a:gd name="connsiteY46" fmla="*/ 609600 h 2895638"/>
              <a:gd name="connsiteX47" fmla="*/ 942109 w 5458691"/>
              <a:gd name="connsiteY47" fmla="*/ 595745 h 2895638"/>
              <a:gd name="connsiteX48" fmla="*/ 997527 w 5458691"/>
              <a:gd name="connsiteY48" fmla="*/ 581891 h 2895638"/>
              <a:gd name="connsiteX49" fmla="*/ 1302327 w 5458691"/>
              <a:gd name="connsiteY49" fmla="*/ 554182 h 2895638"/>
              <a:gd name="connsiteX50" fmla="*/ 1413164 w 5458691"/>
              <a:gd name="connsiteY50" fmla="*/ 540327 h 2895638"/>
              <a:gd name="connsiteX51" fmla="*/ 1579418 w 5458691"/>
              <a:gd name="connsiteY51" fmla="*/ 526473 h 2895638"/>
              <a:gd name="connsiteX52" fmla="*/ 1662545 w 5458691"/>
              <a:gd name="connsiteY52" fmla="*/ 498763 h 2895638"/>
              <a:gd name="connsiteX53" fmla="*/ 1704109 w 5458691"/>
              <a:gd name="connsiteY53" fmla="*/ 484909 h 2895638"/>
              <a:gd name="connsiteX54" fmla="*/ 1759527 w 5458691"/>
              <a:gd name="connsiteY54" fmla="*/ 471054 h 2895638"/>
              <a:gd name="connsiteX55" fmla="*/ 1842654 w 5458691"/>
              <a:gd name="connsiteY55" fmla="*/ 429491 h 2895638"/>
              <a:gd name="connsiteX56" fmla="*/ 1898073 w 5458691"/>
              <a:gd name="connsiteY56" fmla="*/ 401782 h 2895638"/>
              <a:gd name="connsiteX57" fmla="*/ 1981200 w 5458691"/>
              <a:gd name="connsiteY57" fmla="*/ 374073 h 2895638"/>
              <a:gd name="connsiteX58" fmla="*/ 2022764 w 5458691"/>
              <a:gd name="connsiteY58" fmla="*/ 360218 h 2895638"/>
              <a:gd name="connsiteX59" fmla="*/ 2078182 w 5458691"/>
              <a:gd name="connsiteY59" fmla="*/ 346363 h 2895638"/>
              <a:gd name="connsiteX60" fmla="*/ 2230582 w 5458691"/>
              <a:gd name="connsiteY60" fmla="*/ 304800 h 2895638"/>
              <a:gd name="connsiteX61" fmla="*/ 2369127 w 5458691"/>
              <a:gd name="connsiteY61" fmla="*/ 235527 h 2895638"/>
              <a:gd name="connsiteX62" fmla="*/ 2673927 w 5458691"/>
              <a:gd name="connsiteY62" fmla="*/ 124691 h 2895638"/>
              <a:gd name="connsiteX63" fmla="*/ 2770909 w 5458691"/>
              <a:gd name="connsiteY63" fmla="*/ 110836 h 2895638"/>
              <a:gd name="connsiteX64" fmla="*/ 2867891 w 5458691"/>
              <a:gd name="connsiteY64" fmla="*/ 83127 h 2895638"/>
              <a:gd name="connsiteX65" fmla="*/ 3061854 w 5458691"/>
              <a:gd name="connsiteY65" fmla="*/ 55418 h 2895638"/>
              <a:gd name="connsiteX66" fmla="*/ 3158836 w 5458691"/>
              <a:gd name="connsiteY66" fmla="*/ 27709 h 2895638"/>
              <a:gd name="connsiteX67" fmla="*/ 3408218 w 5458691"/>
              <a:gd name="connsiteY67" fmla="*/ 0 h 2895638"/>
              <a:gd name="connsiteX68" fmla="*/ 4031673 w 5458691"/>
              <a:gd name="connsiteY68" fmla="*/ 13854 h 2895638"/>
              <a:gd name="connsiteX69" fmla="*/ 4073236 w 5458691"/>
              <a:gd name="connsiteY69" fmla="*/ 27709 h 2895638"/>
              <a:gd name="connsiteX70" fmla="*/ 4211782 w 5458691"/>
              <a:gd name="connsiteY70" fmla="*/ 55418 h 2895638"/>
              <a:gd name="connsiteX71" fmla="*/ 4322618 w 5458691"/>
              <a:gd name="connsiteY71" fmla="*/ 83127 h 2895638"/>
              <a:gd name="connsiteX72" fmla="*/ 4544291 w 5458691"/>
              <a:gd name="connsiteY72" fmla="*/ 110836 h 2895638"/>
              <a:gd name="connsiteX73" fmla="*/ 4668982 w 5458691"/>
              <a:gd name="connsiteY73" fmla="*/ 152400 h 2895638"/>
              <a:gd name="connsiteX74" fmla="*/ 4779818 w 5458691"/>
              <a:gd name="connsiteY74" fmla="*/ 235527 h 2895638"/>
              <a:gd name="connsiteX75" fmla="*/ 4959927 w 5458691"/>
              <a:gd name="connsiteY75" fmla="*/ 401782 h 2895638"/>
              <a:gd name="connsiteX76" fmla="*/ 5015345 w 5458691"/>
              <a:gd name="connsiteY76" fmla="*/ 457200 h 2895638"/>
              <a:gd name="connsiteX77" fmla="*/ 5098473 w 5458691"/>
              <a:gd name="connsiteY77" fmla="*/ 609600 h 2895638"/>
              <a:gd name="connsiteX78" fmla="*/ 5126182 w 5458691"/>
              <a:gd name="connsiteY78" fmla="*/ 651163 h 2895638"/>
              <a:gd name="connsiteX79" fmla="*/ 5181600 w 5458691"/>
              <a:gd name="connsiteY79" fmla="*/ 775854 h 2895638"/>
              <a:gd name="connsiteX80" fmla="*/ 5223164 w 5458691"/>
              <a:gd name="connsiteY80" fmla="*/ 858982 h 2895638"/>
              <a:gd name="connsiteX81" fmla="*/ 5250873 w 5458691"/>
              <a:gd name="connsiteY81" fmla="*/ 955963 h 2895638"/>
              <a:gd name="connsiteX82" fmla="*/ 5306291 w 5458691"/>
              <a:gd name="connsiteY82" fmla="*/ 1066800 h 2895638"/>
              <a:gd name="connsiteX83" fmla="*/ 5334000 w 5458691"/>
              <a:gd name="connsiteY83" fmla="*/ 1122218 h 2895638"/>
              <a:gd name="connsiteX84" fmla="*/ 5389418 w 5458691"/>
              <a:gd name="connsiteY84" fmla="*/ 1260763 h 2895638"/>
              <a:gd name="connsiteX85" fmla="*/ 5430982 w 5458691"/>
              <a:gd name="connsiteY85" fmla="*/ 1371600 h 2895638"/>
              <a:gd name="connsiteX86" fmla="*/ 5444836 w 5458691"/>
              <a:gd name="connsiteY86" fmla="*/ 1440873 h 2895638"/>
              <a:gd name="connsiteX87" fmla="*/ 5458691 w 5458691"/>
              <a:gd name="connsiteY87" fmla="*/ 1482436 h 2895638"/>
              <a:gd name="connsiteX88" fmla="*/ 5444836 w 5458691"/>
              <a:gd name="connsiteY88" fmla="*/ 1759527 h 2895638"/>
              <a:gd name="connsiteX89" fmla="*/ 5417127 w 5458691"/>
              <a:gd name="connsiteY89" fmla="*/ 1828800 h 2895638"/>
              <a:gd name="connsiteX90" fmla="*/ 5403273 w 5458691"/>
              <a:gd name="connsiteY90" fmla="*/ 1870363 h 2895638"/>
              <a:gd name="connsiteX91" fmla="*/ 5375564 w 5458691"/>
              <a:gd name="connsiteY91" fmla="*/ 1898073 h 2895638"/>
              <a:gd name="connsiteX92" fmla="*/ 5320145 w 5458691"/>
              <a:gd name="connsiteY92" fmla="*/ 1981200 h 2895638"/>
              <a:gd name="connsiteX93" fmla="*/ 5278582 w 5458691"/>
              <a:gd name="connsiteY93" fmla="*/ 2022763 h 2895638"/>
              <a:gd name="connsiteX94" fmla="*/ 5167745 w 5458691"/>
              <a:gd name="connsiteY94" fmla="*/ 2147454 h 2895638"/>
              <a:gd name="connsiteX95" fmla="*/ 5112327 w 5458691"/>
              <a:gd name="connsiteY95" fmla="*/ 2189018 h 2895638"/>
              <a:gd name="connsiteX96" fmla="*/ 5029200 w 5458691"/>
              <a:gd name="connsiteY96" fmla="*/ 2286000 h 2895638"/>
              <a:gd name="connsiteX97" fmla="*/ 4973782 w 5458691"/>
              <a:gd name="connsiteY97" fmla="*/ 2327563 h 2895638"/>
              <a:gd name="connsiteX98" fmla="*/ 4862945 w 5458691"/>
              <a:gd name="connsiteY98" fmla="*/ 2424545 h 2895638"/>
              <a:gd name="connsiteX99" fmla="*/ 4793673 w 5458691"/>
              <a:gd name="connsiteY99" fmla="*/ 2466109 h 2895638"/>
              <a:gd name="connsiteX100" fmla="*/ 4585854 w 5458691"/>
              <a:gd name="connsiteY100" fmla="*/ 2590800 h 2895638"/>
              <a:gd name="connsiteX101" fmla="*/ 4447309 w 5458691"/>
              <a:gd name="connsiteY101" fmla="*/ 2673927 h 2895638"/>
              <a:gd name="connsiteX102" fmla="*/ 4391891 w 5458691"/>
              <a:gd name="connsiteY102" fmla="*/ 2687782 h 2895638"/>
              <a:gd name="connsiteX103" fmla="*/ 4239491 w 5458691"/>
              <a:gd name="connsiteY103" fmla="*/ 2770909 h 2895638"/>
              <a:gd name="connsiteX104" fmla="*/ 4073236 w 5458691"/>
              <a:gd name="connsiteY104" fmla="*/ 2840182 h 2895638"/>
              <a:gd name="connsiteX105" fmla="*/ 3893127 w 5458691"/>
              <a:gd name="connsiteY105" fmla="*/ 2895600 h 2895638"/>
              <a:gd name="connsiteX106" fmla="*/ 3574473 w 5458691"/>
              <a:gd name="connsiteY106" fmla="*/ 2895600 h 2895638"/>
              <a:gd name="connsiteX107" fmla="*/ 3643745 w 5458691"/>
              <a:gd name="connsiteY107" fmla="*/ 2881745 h 289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458691" h="2895638">
                <a:moveTo>
                  <a:pt x="3643745" y="2881745"/>
                </a:moveTo>
                <a:lnTo>
                  <a:pt x="3643745" y="2881745"/>
                </a:lnTo>
                <a:cubicBezTo>
                  <a:pt x="3592945" y="2886363"/>
                  <a:pt x="3542349" y="2896339"/>
                  <a:pt x="3491345" y="2895600"/>
                </a:cubicBezTo>
                <a:cubicBezTo>
                  <a:pt x="2768953" y="2885131"/>
                  <a:pt x="2940698" y="2910045"/>
                  <a:pt x="2604654" y="2854036"/>
                </a:cubicBezTo>
                <a:cubicBezTo>
                  <a:pt x="2581563" y="2844800"/>
                  <a:pt x="2558834" y="2834604"/>
                  <a:pt x="2535382" y="2826327"/>
                </a:cubicBezTo>
                <a:cubicBezTo>
                  <a:pt x="2480296" y="2806885"/>
                  <a:pt x="2423365" y="2792604"/>
                  <a:pt x="2369127" y="2770909"/>
                </a:cubicBezTo>
                <a:cubicBezTo>
                  <a:pt x="2346036" y="2761673"/>
                  <a:pt x="2323226" y="2751699"/>
                  <a:pt x="2299854" y="2743200"/>
                </a:cubicBezTo>
                <a:cubicBezTo>
                  <a:pt x="2272405" y="2733218"/>
                  <a:pt x="2244811" y="2723515"/>
                  <a:pt x="2216727" y="2715491"/>
                </a:cubicBezTo>
                <a:cubicBezTo>
                  <a:pt x="2180110" y="2705029"/>
                  <a:pt x="2105891" y="2687782"/>
                  <a:pt x="2105891" y="2687782"/>
                </a:cubicBezTo>
                <a:cubicBezTo>
                  <a:pt x="2082800" y="2673927"/>
                  <a:pt x="2060704" y="2658261"/>
                  <a:pt x="2036618" y="2646218"/>
                </a:cubicBezTo>
                <a:cubicBezTo>
                  <a:pt x="2023556" y="2639687"/>
                  <a:pt x="2008116" y="2638894"/>
                  <a:pt x="1995054" y="2632363"/>
                </a:cubicBezTo>
                <a:cubicBezTo>
                  <a:pt x="1970969" y="2620320"/>
                  <a:pt x="1949321" y="2603877"/>
                  <a:pt x="1925782" y="2590800"/>
                </a:cubicBezTo>
                <a:cubicBezTo>
                  <a:pt x="1881953" y="2566451"/>
                  <a:pt x="1850838" y="2560181"/>
                  <a:pt x="1814945" y="2521527"/>
                </a:cubicBezTo>
                <a:cubicBezTo>
                  <a:pt x="1770282" y="2473429"/>
                  <a:pt x="1690254" y="2369127"/>
                  <a:pt x="1690254" y="2369127"/>
                </a:cubicBezTo>
                <a:cubicBezTo>
                  <a:pt x="1685636" y="2350654"/>
                  <a:pt x="1683901" y="2331211"/>
                  <a:pt x="1676400" y="2313709"/>
                </a:cubicBezTo>
                <a:cubicBezTo>
                  <a:pt x="1669841" y="2298404"/>
                  <a:pt x="1656952" y="2286602"/>
                  <a:pt x="1648691" y="2272145"/>
                </a:cubicBezTo>
                <a:cubicBezTo>
                  <a:pt x="1638444" y="2254213"/>
                  <a:pt x="1629118" y="2235710"/>
                  <a:pt x="1620982" y="2216727"/>
                </a:cubicBezTo>
                <a:cubicBezTo>
                  <a:pt x="1615229" y="2203304"/>
                  <a:pt x="1612255" y="2188837"/>
                  <a:pt x="1607127" y="2175163"/>
                </a:cubicBezTo>
                <a:cubicBezTo>
                  <a:pt x="1598395" y="2151877"/>
                  <a:pt x="1588150" y="2129177"/>
                  <a:pt x="1579418" y="2105891"/>
                </a:cubicBezTo>
                <a:cubicBezTo>
                  <a:pt x="1562376" y="2060444"/>
                  <a:pt x="1571297" y="2062894"/>
                  <a:pt x="1537854" y="2022763"/>
                </a:cubicBezTo>
                <a:cubicBezTo>
                  <a:pt x="1525311" y="2007711"/>
                  <a:pt x="1513418" y="1990715"/>
                  <a:pt x="1496291" y="1981200"/>
                </a:cubicBezTo>
                <a:cubicBezTo>
                  <a:pt x="1470759" y="1967015"/>
                  <a:pt x="1413164" y="1953491"/>
                  <a:pt x="1413164" y="1953491"/>
                </a:cubicBezTo>
                <a:cubicBezTo>
                  <a:pt x="1321366" y="1892293"/>
                  <a:pt x="1426922" y="1953469"/>
                  <a:pt x="1246909" y="1911927"/>
                </a:cubicBezTo>
                <a:cubicBezTo>
                  <a:pt x="1226785" y="1907283"/>
                  <a:pt x="1211084" y="1890749"/>
                  <a:pt x="1191491" y="1884218"/>
                </a:cubicBezTo>
                <a:cubicBezTo>
                  <a:pt x="1169151" y="1876771"/>
                  <a:pt x="1145309" y="1874981"/>
                  <a:pt x="1122218" y="1870363"/>
                </a:cubicBezTo>
                <a:cubicBezTo>
                  <a:pt x="1066800" y="1847272"/>
                  <a:pt x="1009662" y="1827940"/>
                  <a:pt x="955964" y="1801091"/>
                </a:cubicBezTo>
                <a:cubicBezTo>
                  <a:pt x="928255" y="1787236"/>
                  <a:pt x="900033" y="1774362"/>
                  <a:pt x="872836" y="1759527"/>
                </a:cubicBezTo>
                <a:cubicBezTo>
                  <a:pt x="849196" y="1746632"/>
                  <a:pt x="828079" y="1729106"/>
                  <a:pt x="803564" y="1717963"/>
                </a:cubicBezTo>
                <a:cubicBezTo>
                  <a:pt x="776974" y="1705877"/>
                  <a:pt x="747555" y="1701102"/>
                  <a:pt x="720436" y="1690254"/>
                </a:cubicBezTo>
                <a:cubicBezTo>
                  <a:pt x="627368" y="1653027"/>
                  <a:pt x="700544" y="1674033"/>
                  <a:pt x="609600" y="1620982"/>
                </a:cubicBezTo>
                <a:cubicBezTo>
                  <a:pt x="573921" y="1600169"/>
                  <a:pt x="536893" y="1581450"/>
                  <a:pt x="498764" y="1565563"/>
                </a:cubicBezTo>
                <a:cubicBezTo>
                  <a:pt x="481187" y="1558239"/>
                  <a:pt x="461409" y="1557730"/>
                  <a:pt x="443345" y="1551709"/>
                </a:cubicBezTo>
                <a:cubicBezTo>
                  <a:pt x="215926" y="1475904"/>
                  <a:pt x="511729" y="1568694"/>
                  <a:pt x="318654" y="1496291"/>
                </a:cubicBezTo>
                <a:cubicBezTo>
                  <a:pt x="300825" y="1489605"/>
                  <a:pt x="281545" y="1487667"/>
                  <a:pt x="263236" y="1482436"/>
                </a:cubicBezTo>
                <a:cubicBezTo>
                  <a:pt x="124114" y="1442687"/>
                  <a:pt x="339492" y="1498037"/>
                  <a:pt x="166254" y="1454727"/>
                </a:cubicBezTo>
                <a:cubicBezTo>
                  <a:pt x="152400" y="1440872"/>
                  <a:pt x="139743" y="1425706"/>
                  <a:pt x="124691" y="1413163"/>
                </a:cubicBezTo>
                <a:cubicBezTo>
                  <a:pt x="8951" y="1316712"/>
                  <a:pt x="162999" y="1465326"/>
                  <a:pt x="41564" y="1343891"/>
                </a:cubicBezTo>
                <a:cubicBezTo>
                  <a:pt x="7833" y="1242699"/>
                  <a:pt x="20938" y="1289099"/>
                  <a:pt x="0" y="1205345"/>
                </a:cubicBezTo>
                <a:cubicBezTo>
                  <a:pt x="4618" y="1122218"/>
                  <a:pt x="-1039" y="1037876"/>
                  <a:pt x="13854" y="955963"/>
                </a:cubicBezTo>
                <a:cubicBezTo>
                  <a:pt x="21243" y="915323"/>
                  <a:pt x="84974" y="881149"/>
                  <a:pt x="110836" y="858982"/>
                </a:cubicBezTo>
                <a:cubicBezTo>
                  <a:pt x="125712" y="846231"/>
                  <a:pt x="137348" y="829961"/>
                  <a:pt x="152400" y="817418"/>
                </a:cubicBezTo>
                <a:cubicBezTo>
                  <a:pt x="165192" y="806758"/>
                  <a:pt x="180414" y="799387"/>
                  <a:pt x="193964" y="789709"/>
                </a:cubicBezTo>
                <a:cubicBezTo>
                  <a:pt x="337572" y="687132"/>
                  <a:pt x="141403" y="820130"/>
                  <a:pt x="332509" y="692727"/>
                </a:cubicBezTo>
                <a:cubicBezTo>
                  <a:pt x="378046" y="662369"/>
                  <a:pt x="365449" y="665502"/>
                  <a:pt x="415636" y="651163"/>
                </a:cubicBezTo>
                <a:cubicBezTo>
                  <a:pt x="433945" y="645932"/>
                  <a:pt x="452065" y="638716"/>
                  <a:pt x="471054" y="637309"/>
                </a:cubicBezTo>
                <a:cubicBezTo>
                  <a:pt x="577082" y="629455"/>
                  <a:pt x="683491" y="628072"/>
                  <a:pt x="789709" y="623454"/>
                </a:cubicBezTo>
                <a:lnTo>
                  <a:pt x="858982" y="609600"/>
                </a:lnTo>
                <a:cubicBezTo>
                  <a:pt x="886620" y="604575"/>
                  <a:pt x="914563" y="601254"/>
                  <a:pt x="942109" y="595745"/>
                </a:cubicBezTo>
                <a:cubicBezTo>
                  <a:pt x="960780" y="592011"/>
                  <a:pt x="978707" y="584786"/>
                  <a:pt x="997527" y="581891"/>
                </a:cubicBezTo>
                <a:cubicBezTo>
                  <a:pt x="1095665" y="566793"/>
                  <a:pt x="1204923" y="563459"/>
                  <a:pt x="1302327" y="554182"/>
                </a:cubicBezTo>
                <a:cubicBezTo>
                  <a:pt x="1339392" y="550652"/>
                  <a:pt x="1376116" y="544032"/>
                  <a:pt x="1413164" y="540327"/>
                </a:cubicBezTo>
                <a:cubicBezTo>
                  <a:pt x="1468498" y="534794"/>
                  <a:pt x="1524000" y="531091"/>
                  <a:pt x="1579418" y="526473"/>
                </a:cubicBezTo>
                <a:lnTo>
                  <a:pt x="1662545" y="498763"/>
                </a:lnTo>
                <a:cubicBezTo>
                  <a:pt x="1676400" y="494145"/>
                  <a:pt x="1689941" y="488451"/>
                  <a:pt x="1704109" y="484909"/>
                </a:cubicBezTo>
                <a:lnTo>
                  <a:pt x="1759527" y="471054"/>
                </a:lnTo>
                <a:cubicBezTo>
                  <a:pt x="1839403" y="417804"/>
                  <a:pt x="1762350" y="463906"/>
                  <a:pt x="1842654" y="429491"/>
                </a:cubicBezTo>
                <a:cubicBezTo>
                  <a:pt x="1861637" y="421355"/>
                  <a:pt x="1878897" y="409452"/>
                  <a:pt x="1898073" y="401782"/>
                </a:cubicBezTo>
                <a:cubicBezTo>
                  <a:pt x="1925192" y="390935"/>
                  <a:pt x="1953491" y="383309"/>
                  <a:pt x="1981200" y="374073"/>
                </a:cubicBezTo>
                <a:cubicBezTo>
                  <a:pt x="1995055" y="369455"/>
                  <a:pt x="2008596" y="363760"/>
                  <a:pt x="2022764" y="360218"/>
                </a:cubicBezTo>
                <a:cubicBezTo>
                  <a:pt x="2041237" y="355600"/>
                  <a:pt x="2059944" y="351835"/>
                  <a:pt x="2078182" y="346363"/>
                </a:cubicBezTo>
                <a:cubicBezTo>
                  <a:pt x="2218796" y="304178"/>
                  <a:pt x="2104331" y="330049"/>
                  <a:pt x="2230582" y="304800"/>
                </a:cubicBezTo>
                <a:cubicBezTo>
                  <a:pt x="2390468" y="198209"/>
                  <a:pt x="2246571" y="280679"/>
                  <a:pt x="2369127" y="235527"/>
                </a:cubicBezTo>
                <a:cubicBezTo>
                  <a:pt x="2483630" y="193341"/>
                  <a:pt x="2561324" y="148820"/>
                  <a:pt x="2673927" y="124691"/>
                </a:cubicBezTo>
                <a:cubicBezTo>
                  <a:pt x="2705858" y="117849"/>
                  <a:pt x="2738978" y="117678"/>
                  <a:pt x="2770909" y="110836"/>
                </a:cubicBezTo>
                <a:cubicBezTo>
                  <a:pt x="2803784" y="103791"/>
                  <a:pt x="2834864" y="89418"/>
                  <a:pt x="2867891" y="83127"/>
                </a:cubicBezTo>
                <a:cubicBezTo>
                  <a:pt x="2932048" y="70907"/>
                  <a:pt x="2999056" y="73360"/>
                  <a:pt x="3061854" y="55418"/>
                </a:cubicBezTo>
                <a:cubicBezTo>
                  <a:pt x="3094181" y="46182"/>
                  <a:pt x="3125961" y="34754"/>
                  <a:pt x="3158836" y="27709"/>
                </a:cubicBezTo>
                <a:cubicBezTo>
                  <a:pt x="3220939" y="14401"/>
                  <a:pt x="3356657" y="4687"/>
                  <a:pt x="3408218" y="0"/>
                </a:cubicBezTo>
                <a:lnTo>
                  <a:pt x="4031673" y="13854"/>
                </a:lnTo>
                <a:cubicBezTo>
                  <a:pt x="4046264" y="14462"/>
                  <a:pt x="4059006" y="24425"/>
                  <a:pt x="4073236" y="27709"/>
                </a:cubicBezTo>
                <a:cubicBezTo>
                  <a:pt x="4119126" y="38299"/>
                  <a:pt x="4166092" y="43995"/>
                  <a:pt x="4211782" y="55418"/>
                </a:cubicBezTo>
                <a:cubicBezTo>
                  <a:pt x="4248727" y="64654"/>
                  <a:pt x="4284769" y="78921"/>
                  <a:pt x="4322618" y="83127"/>
                </a:cubicBezTo>
                <a:cubicBezTo>
                  <a:pt x="4382097" y="89736"/>
                  <a:pt x="4482176" y="99542"/>
                  <a:pt x="4544291" y="110836"/>
                </a:cubicBezTo>
                <a:cubicBezTo>
                  <a:pt x="4578253" y="117011"/>
                  <a:pt x="4641566" y="135529"/>
                  <a:pt x="4668982" y="152400"/>
                </a:cubicBezTo>
                <a:cubicBezTo>
                  <a:pt x="4708313" y="176604"/>
                  <a:pt x="4743213" y="207370"/>
                  <a:pt x="4779818" y="235527"/>
                </a:cubicBezTo>
                <a:cubicBezTo>
                  <a:pt x="4875217" y="308911"/>
                  <a:pt x="4854107" y="295962"/>
                  <a:pt x="4959927" y="401782"/>
                </a:cubicBezTo>
                <a:cubicBezTo>
                  <a:pt x="4978400" y="420255"/>
                  <a:pt x="5003662" y="433834"/>
                  <a:pt x="5015345" y="457200"/>
                </a:cubicBezTo>
                <a:cubicBezTo>
                  <a:pt x="5050600" y="527710"/>
                  <a:pt x="5049222" y="527516"/>
                  <a:pt x="5098473" y="609600"/>
                </a:cubicBezTo>
                <a:cubicBezTo>
                  <a:pt x="5107040" y="623878"/>
                  <a:pt x="5116946" y="637309"/>
                  <a:pt x="5126182" y="651163"/>
                </a:cubicBezTo>
                <a:cubicBezTo>
                  <a:pt x="5157389" y="744789"/>
                  <a:pt x="5117474" y="631570"/>
                  <a:pt x="5181600" y="775854"/>
                </a:cubicBezTo>
                <a:cubicBezTo>
                  <a:pt x="5219841" y="861897"/>
                  <a:pt x="5165551" y="772564"/>
                  <a:pt x="5223164" y="858982"/>
                </a:cubicBezTo>
                <a:cubicBezTo>
                  <a:pt x="5229045" y="882505"/>
                  <a:pt x="5239828" y="931665"/>
                  <a:pt x="5250873" y="955963"/>
                </a:cubicBezTo>
                <a:cubicBezTo>
                  <a:pt x="5267966" y="993567"/>
                  <a:pt x="5287818" y="1029854"/>
                  <a:pt x="5306291" y="1066800"/>
                </a:cubicBezTo>
                <a:cubicBezTo>
                  <a:pt x="5315527" y="1085273"/>
                  <a:pt x="5326330" y="1103042"/>
                  <a:pt x="5334000" y="1122218"/>
                </a:cubicBezTo>
                <a:cubicBezTo>
                  <a:pt x="5352473" y="1168400"/>
                  <a:pt x="5379663" y="1211990"/>
                  <a:pt x="5389418" y="1260763"/>
                </a:cubicBezTo>
                <a:cubicBezTo>
                  <a:pt x="5406539" y="1346364"/>
                  <a:pt x="5390211" y="1310443"/>
                  <a:pt x="5430982" y="1371600"/>
                </a:cubicBezTo>
                <a:cubicBezTo>
                  <a:pt x="5435600" y="1394691"/>
                  <a:pt x="5439125" y="1418028"/>
                  <a:pt x="5444836" y="1440873"/>
                </a:cubicBezTo>
                <a:cubicBezTo>
                  <a:pt x="5448378" y="1455041"/>
                  <a:pt x="5458691" y="1467832"/>
                  <a:pt x="5458691" y="1482436"/>
                </a:cubicBezTo>
                <a:cubicBezTo>
                  <a:pt x="5458691" y="1574915"/>
                  <a:pt x="5455855" y="1667707"/>
                  <a:pt x="5444836" y="1759527"/>
                </a:cubicBezTo>
                <a:cubicBezTo>
                  <a:pt x="5441873" y="1784220"/>
                  <a:pt x="5425859" y="1805514"/>
                  <a:pt x="5417127" y="1828800"/>
                </a:cubicBezTo>
                <a:cubicBezTo>
                  <a:pt x="5411999" y="1842474"/>
                  <a:pt x="5410786" y="1857840"/>
                  <a:pt x="5403273" y="1870363"/>
                </a:cubicBezTo>
                <a:cubicBezTo>
                  <a:pt x="5396553" y="1881564"/>
                  <a:pt x="5383401" y="1887623"/>
                  <a:pt x="5375564" y="1898073"/>
                </a:cubicBezTo>
                <a:cubicBezTo>
                  <a:pt x="5355583" y="1924715"/>
                  <a:pt x="5343693" y="1957652"/>
                  <a:pt x="5320145" y="1981200"/>
                </a:cubicBezTo>
                <a:cubicBezTo>
                  <a:pt x="5306291" y="1995054"/>
                  <a:pt x="5291125" y="2007711"/>
                  <a:pt x="5278582" y="2022763"/>
                </a:cubicBezTo>
                <a:cubicBezTo>
                  <a:pt x="5218573" y="2094775"/>
                  <a:pt x="5287507" y="2057631"/>
                  <a:pt x="5167745" y="2147454"/>
                </a:cubicBezTo>
                <a:cubicBezTo>
                  <a:pt x="5149272" y="2161309"/>
                  <a:pt x="5128655" y="2172690"/>
                  <a:pt x="5112327" y="2189018"/>
                </a:cubicBezTo>
                <a:cubicBezTo>
                  <a:pt x="5002828" y="2298519"/>
                  <a:pt x="5134763" y="2195518"/>
                  <a:pt x="5029200" y="2286000"/>
                </a:cubicBezTo>
                <a:cubicBezTo>
                  <a:pt x="5011668" y="2301027"/>
                  <a:pt x="4991160" y="2312358"/>
                  <a:pt x="4973782" y="2327563"/>
                </a:cubicBezTo>
                <a:cubicBezTo>
                  <a:pt x="4893514" y="2397798"/>
                  <a:pt x="4946796" y="2368644"/>
                  <a:pt x="4862945" y="2424545"/>
                </a:cubicBezTo>
                <a:cubicBezTo>
                  <a:pt x="4840539" y="2439482"/>
                  <a:pt x="4815585" y="2450457"/>
                  <a:pt x="4793673" y="2466109"/>
                </a:cubicBezTo>
                <a:cubicBezTo>
                  <a:pt x="4621304" y="2589230"/>
                  <a:pt x="4732593" y="2541887"/>
                  <a:pt x="4585854" y="2590800"/>
                </a:cubicBezTo>
                <a:cubicBezTo>
                  <a:pt x="4527754" y="2634375"/>
                  <a:pt x="4521437" y="2644275"/>
                  <a:pt x="4447309" y="2673927"/>
                </a:cubicBezTo>
                <a:cubicBezTo>
                  <a:pt x="4429630" y="2680999"/>
                  <a:pt x="4410364" y="2683164"/>
                  <a:pt x="4391891" y="2687782"/>
                </a:cubicBezTo>
                <a:cubicBezTo>
                  <a:pt x="4299466" y="2757100"/>
                  <a:pt x="4371207" y="2710116"/>
                  <a:pt x="4239491" y="2770909"/>
                </a:cubicBezTo>
                <a:cubicBezTo>
                  <a:pt x="4050379" y="2858192"/>
                  <a:pt x="4261048" y="2771887"/>
                  <a:pt x="4073236" y="2840182"/>
                </a:cubicBezTo>
                <a:cubicBezTo>
                  <a:pt x="4018734" y="2860001"/>
                  <a:pt x="3951328" y="2895600"/>
                  <a:pt x="3893127" y="2895600"/>
                </a:cubicBezTo>
                <a:lnTo>
                  <a:pt x="3574473" y="2895600"/>
                </a:lnTo>
                <a:lnTo>
                  <a:pt x="3643745" y="2881745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773893-939C-39F9-CFFD-0D74D30F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5" y="221031"/>
            <a:ext cx="11618862" cy="1325563"/>
          </a:xfrm>
        </p:spPr>
        <p:txBody>
          <a:bodyPr/>
          <a:lstStyle/>
          <a:p>
            <a:r>
              <a:rPr lang="en-US" dirty="0"/>
              <a:t>Q: Can a cycle intersect a cut set an odd number of times?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EA085C-8FBA-B9B5-4570-43C7EDC3A93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5F6C71D-9019-02CA-F5EA-41F116F6631B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FF9FA4A-C190-5CB7-E281-1CDE44E4BA0D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FF9FA4A-C190-5CB7-E281-1CDE44E4B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5F7C343-8F5A-6645-9E7C-F8B6A90B591F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5F7C343-8F5A-6645-9E7C-F8B6A90B5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D97AD7-6FBD-093A-F780-1D139EBE9580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D97AD7-6FBD-093A-F780-1D139EBE9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641722E-285C-251E-ABFD-E9B2B23606AD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641722E-285C-251E-ABFD-E9B2B236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7F092F-DA39-5997-13AA-FF49C3C72C0C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7F092F-DA39-5997-13AA-FF49C3C72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8C4F51E-2B90-4F6A-2E6B-F3A683EDF612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8C4F51E-2B90-4F6A-2E6B-F3A683EDF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20ED37B-2CCF-846A-D795-1615E21FF86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20ED37B-2CCF-846A-D795-1615E21FF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F91760-214A-CF9F-9577-B08B79C5D2D6}"/>
              </a:ext>
            </a:extLst>
          </p:cNvPr>
          <p:cNvCxnSpPr>
            <a:stCxn id="2" idx="6"/>
            <a:endCxn id="6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744A11-4B0A-B52C-60B4-E5596319B423}"/>
              </a:ext>
            </a:extLst>
          </p:cNvPr>
          <p:cNvCxnSpPr>
            <a:cxnSpLocks/>
            <a:stCxn id="2" idx="5"/>
            <a:endCxn id="9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C726DC-17A7-E5A6-FCDA-D0A62CC2BA43}"/>
              </a:ext>
            </a:extLst>
          </p:cNvPr>
          <p:cNvCxnSpPr>
            <a:cxnSpLocks/>
            <a:stCxn id="3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7F9054-1024-10E6-4303-23E4189427BA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2C1A4-54EE-2DC9-F892-048C2EEA2F66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8973FD-1F41-31CE-C085-8760F47C7B19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B4E10B-B134-09BA-3278-5EC2E3F974AA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BAEDED-FDF4-6703-427B-1D024E70669D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BEAA16-BB51-714F-F572-50DC5720286A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92F78F-8406-0A83-F16F-32F60C101CDA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0B256A-798A-18A4-B38C-ABC7620A1F6A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0B256A-798A-18A4-B38C-ABC7620A1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BC309-6904-1F9B-A29A-AA5EEA5DF948}"/>
              </a:ext>
            </a:extLst>
          </p:cNvPr>
          <p:cNvCxnSpPr>
            <a:cxnSpLocks/>
            <a:stCxn id="21" idx="2"/>
            <a:endCxn id="3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4704D2-DEDF-32B5-5AC0-5F9EEB170845}"/>
              </a:ext>
            </a:extLst>
          </p:cNvPr>
          <p:cNvCxnSpPr>
            <a:cxnSpLocks/>
            <a:stCxn id="21" idx="7"/>
            <a:endCxn id="7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DD0F8E-C679-CD9E-4E2D-8D9E4C1F5645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DD0F8E-C679-CD9E-4E2D-8D9E4C1F5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3FE49A-6150-A4DF-3999-130A0EEAA73D}"/>
              </a:ext>
            </a:extLst>
          </p:cNvPr>
          <p:cNvCxnSpPr>
            <a:cxnSpLocks/>
            <a:stCxn id="6" idx="7"/>
            <a:endCxn id="24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1AE7-D141-45B8-6C01-9887E74EB31E}"/>
              </a:ext>
            </a:extLst>
          </p:cNvPr>
          <p:cNvCxnSpPr>
            <a:cxnSpLocks/>
            <a:stCxn id="24" idx="6"/>
            <a:endCxn id="8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7007AB-2FFE-AD7C-0DAD-2CA9C03F9B32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7DFF3B-D60E-01A7-B744-FB292F80D63A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</a:t>
                </a:r>
                <a:r>
                  <a:rPr lang="en-US" sz="2800" b="1" i="1" dirty="0"/>
                  <a:t>cut</a:t>
                </a:r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partitioning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two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</a:t>
                </a:r>
                <a:r>
                  <a:rPr lang="en-US" sz="2800" b="1" i="1" dirty="0" err="1"/>
                  <a:t>cutset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is the set of edges with exactly on endpoint in S.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7DFF3B-D60E-01A7-B744-FB292F80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6C87532-9FE4-DCAF-7B78-D050586A1A47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B932BB-5C6C-39FE-A5F2-DED360AC7BBA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Cut Set of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0C652-BF0A-749A-0387-35A2757170A4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00231A-9799-72AE-D3D1-813B2EAF443F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01AF5D-2E3A-9BB2-5B9E-A1D5020BB05B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6FA589-D61C-6EA7-5739-8FDBBB937A71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14CE28-542E-22B1-DC73-03DDB3CFC616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66324-9536-5E4C-F94F-913D72F12FCF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5A3110-9E5B-4ECB-229A-DB79891D4389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49181C-1C53-0919-1DD9-AE5EEE94AF37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896EB6-BD35-BC04-4FC4-1DBCFC5B1653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85BEC-7DC8-23A8-FAB1-2A8FDA7D0F50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89D9F-7A46-DB93-B987-0312ECB93BED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198465-9B3D-004E-5EB8-5F972877B949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23C5D6-5020-7E73-7476-BB489F2C7206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D425E-0AD7-D109-70F3-77ED28E1C42B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9C09CA-F008-9825-8560-F6CDA3D53422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059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93952-CC1E-2D4A-91FF-34B3E2CB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281F-FAB6-968A-9244-6024C927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905170-F618-788C-F9AB-42ED6D3C2C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F2FCC1C-6BD1-2747-3D6A-CEDB27421CA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39EFB5-49ED-2655-97AB-0E1E727E380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9BDF10-6D00-C531-7501-BF4F2B0D131D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CFB974-7D38-CC54-AE18-724328D82A4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159677-F736-3F35-3CB0-2BCCAD0A4D1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33D45B-C57A-4DE7-15C0-BCE2BDB9A0EB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9C04A-8B17-529C-74E0-4379396F2F3A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8BEEB3-7CD0-C717-30E3-822559768EA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2DA227-14AD-8CE3-5F03-C6CF0B013D08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AE0944-EEA8-BDA6-73F4-D3D04941203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1F7AB3-2B15-C9BE-EBB3-269BCC999CCB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A15517-DF27-D7A3-783C-104AB3B2AF90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6D3AC-3E7A-1344-AF88-B6D4E1694861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56AFC1-001F-E483-1AC6-F5CFD4266B9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8851FD-BBA6-5AC7-8AEF-3AE30A65CB0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19C55-2F17-FCED-F82F-897C68EA2BF8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5CAB49-5186-AF9B-100E-536B6371EA9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5EFF45-01E3-920A-A122-1D7567A2BAE0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6DDCF5-B989-1EA5-1448-53B280DF398C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2698B2-77F6-6150-8FD0-54FC17EEC6D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369E123-D8F9-4FA4-5A0A-B9C65F70A1F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E8D90D-9E0F-9998-F225-9FB3B369D1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A8B236-421C-6B6E-C6DA-995BF4E85F4F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1D42A-4258-6583-E5CA-F422DDBBC713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B373C7-74B0-3610-CCAC-9F04FFCEBAE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2B4A6E-44C4-FB6A-A689-21B2CE713E8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68555B-9484-4EFB-1569-EED52C6A72B5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EDFD5-AA5D-D8EC-0BFA-B8075B757E6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B5952A-00D9-0D87-9CAB-6E9AE975361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1A8F432-D89B-469B-6F75-5D943F18E985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B1F676-4D9E-1256-B2E5-EC6CC26B25A9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27A0D6-F6DB-A32F-5E88-0E18C153C2B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EF6740-9A76-01DB-E262-9BFFA20888A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B67BC58-E7D3-049B-8530-C82F674AB7D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CA0E38-E719-B925-BC5F-6FA92CE0BA3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5671F0-85E3-9F26-B53B-133BDB21AF94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5671F0-85E3-9F26-B53B-133BDB21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B9C2E19-A963-F000-923E-2D606EC2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D08A5-BAFC-38F6-F71A-6A2DB57A6778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45490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be the path found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800" b="0" dirty="0"/>
                  <a:t> using these modifications.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D08A5-BAFC-38F6-F71A-6A2DB57A6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4549030" cy="1815882"/>
              </a:xfrm>
              <a:prstGeom prst="rect">
                <a:avLst/>
              </a:prstGeom>
              <a:blipFill>
                <a:blip r:embed="rId5"/>
                <a:stretch>
                  <a:fillRect l="-3064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597B4-FAF5-84B6-7E45-92E0B3017871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597B4-FAF5-84B6-7E45-92E0B301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EF425-2630-A8B2-2C37-74AB276D5ACC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EF425-2630-A8B2-2C37-74AB276D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08D46-9640-420C-6BEE-DC15C50836ED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08D46-9640-420C-6BEE-DC15C5083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DF6BD0-6091-208B-E922-AC717F76EB7B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DF6BD0-6091-208B-E922-AC717F76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790D7-B9BD-B8C0-EC3F-4717A47C7586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790D7-B9BD-B8C0-EC3F-4717A47C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45ABEE-4114-4A1A-6C6A-3FD6AC4EBA2D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45ABEE-4114-4A1A-6C6A-3FD6AC4EB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429A83-1369-5383-8336-E9CE9D4DEAB1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429A83-1369-5383-8336-E9CE9D4DE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A338B0-144E-3459-C3DE-8C76FFA5371D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A338B0-144E-3459-C3DE-8C76FFA5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94A7956-30C9-A4B1-E5B5-C6D1B5496658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649CD-890F-B0CE-6ACF-D8371846B974}"/>
              </a:ext>
            </a:extLst>
          </p:cNvPr>
          <p:cNvSpPr txBox="1"/>
          <p:nvPr/>
        </p:nvSpPr>
        <p:spPr>
          <a:xfrm>
            <a:off x="8506319" y="884647"/>
            <a:ext cx="299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 of Null.</a:t>
            </a:r>
          </a:p>
        </p:txBody>
      </p:sp>
    </p:spTree>
    <p:extLst>
      <p:ext uri="{BB962C8B-B14F-4D97-AF65-F5344CB8AC3E}">
        <p14:creationId xmlns:p14="http://schemas.microsoft.com/office/powerpoint/2010/main" val="418514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BC2E-C0D5-09E1-0CA0-1B845C50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5DA8-08CE-E0C6-FA37-3CDD8C79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Correctness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A8AFCC-668A-4DF1-6E7D-69E3AE888C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34B04F9-ED98-B800-9BD4-F475C7A6159A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357599-F09A-F0CA-F46A-FA7FAD729E5A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0A93C3-4AFE-1649-1F79-AC7FA1C50D7B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762E79-B295-4C05-1130-3535331BBA0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CA3DD-2BDA-1D81-0A6A-F186E1185CC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0FEA4F-8A06-9296-B401-25F28A37215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8981CE-ACA1-2321-AE7F-B7FC82ABBBA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1C0772-5DEE-B972-000F-7659FB733CB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A3C916-8B7F-33F6-177B-CC6787F7955F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E75D40-2900-9C05-EA27-569486C517D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49FC7-7EF1-FD82-C1BA-75C445EC722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E0BDBF-56B7-EF8C-A982-FD55830CBDB7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703E88-8234-260C-D739-0C573EA6D43F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75D77A-B0AF-1851-64C9-D5827AD2E95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5C2BE8-9C87-16AF-40CF-12EB8968465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291F47-7838-CDFE-28E2-C082F30EF69E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2C7C071-6EBB-1AC9-1C94-72599065AB5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6F7280-B3DD-8C9D-E690-9D0ABDDDB61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CD8EE6-791F-746B-60BF-F4196230E8CE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DD6FE9-7D1A-F241-DD42-8E06DC47FCBC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265FFE5-6690-70C5-D585-3DCD8F9D28A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210BFB-C252-7AB8-A4F7-A08A18984CC0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168E15-146E-EBF9-7F07-6BC049C050BD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D788E6-F044-AA13-17C7-FF4C1002C6A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DE1F9E-56A6-C031-1250-925FE33663C8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D49A27-65DD-80B7-E146-4224B471D44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D3C289-0BBB-18F9-E7C9-6EA23244995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45FB9A-703B-DA1F-5077-4597302119B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C9AEC3-BF54-1435-EFBC-BE69EE06217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08BABF-BA5B-4317-BCD9-3BE063AABC35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24730B-6CBC-9E91-B0CF-4B05B7D96CA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537BD9-0443-2614-B8D7-1AE1BC7551B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C46E4D-FA70-FC9F-1A45-320AA07D26C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E7DAFC4-6F59-2CAA-E998-A53F9C5500B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F9A473-9E95-BAAC-64DF-29CDFE35E61A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40642C-5A36-0817-F82D-9F192F69D20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40642C-5A36-0817-F82D-9F192F69D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5C58407-D6AE-0BC9-0F08-601811FF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EAA6C-C9A3-823C-96BB-2012FD0397F1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4549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</a:t>
                </a:r>
                <a:r>
                  <a:rPr lang="en-US" sz="2800" dirty="0"/>
                  <a:t>: At the start of each loop,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is the shortest path from s to u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EAA6C-C9A3-823C-96BB-2012FD03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4549030" cy="1384995"/>
              </a:xfrm>
              <a:prstGeom prst="rect">
                <a:avLst/>
              </a:prstGeom>
              <a:blipFill>
                <a:blip r:embed="rId5"/>
                <a:stretch>
                  <a:fillRect l="-3064" t="-4545" r="-557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75582-1466-3ED9-8650-F8A2C62C4549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75582-1466-3ED9-8650-F8A2C62C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1AB7-5180-ACC3-4182-7C2EC6CA8B0B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1AB7-5180-ACC3-4182-7C2EC6CA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0DD3D-614A-7ACC-D492-A5FDBF4A4D97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0DD3D-614A-7ACC-D492-A5FDBF4A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F98D-BA81-F6B6-3610-349F228D22C2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F98D-BA81-F6B6-3610-349F228D2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571831-74BB-DB37-B26A-4E5ADE2703AA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571831-74BB-DB37-B26A-4E5ADE27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604FBF-2D99-DE63-1213-4004F98FC412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604FBF-2D99-DE63-1213-4004F98F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4DB0DD-0936-603B-7B66-CD4DA48C25BC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4DB0DD-0936-603B-7B66-CD4DA48C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14503-1345-0797-37C9-C6C58F87FA56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14503-1345-0797-37C9-C6C58F87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68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0F48-87EA-7ACE-67EB-860C7A59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11AC-D3F3-63DE-5AA3-62981AE9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FA457A-CD33-53D2-8AC2-763CEB50DE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78F19-7A9D-CD2B-6BA5-8E418EE27A63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11000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 1</m:t>
                    </m:r>
                  </m:oMath>
                </a14:m>
                <a:r>
                  <a:rPr lang="en-US" sz="2800" dirty="0"/>
                  <a:t>, then…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78F19-7A9D-CD2B-6BA5-8E418EE2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11000790" cy="954107"/>
              </a:xfrm>
              <a:prstGeom prst="rect">
                <a:avLst/>
              </a:prstGeom>
              <a:blipFill>
                <a:blip r:embed="rId3"/>
                <a:stretch>
                  <a:fillRect l="-1039" t="-6494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2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0E0-48B8-897C-4AAF-4E42B37B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666C-C40E-4713-556F-F714A0F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42B97D-928C-2F88-B73A-1AA05E982B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EF01A83-1E6B-BEF0-4C97-F80CCFD7759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40BCC-BC0C-D7CB-8D6A-E3F325EDF01C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40BCC-BC0C-D7CB-8D6A-E3F325EDF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861FF2-FF75-4158-2C78-77937C783214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110007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 1</m:t>
                    </m:r>
                  </m:oMath>
                </a14:m>
                <a:r>
                  <a:rPr lang="en-US" sz="2800" dirty="0"/>
                  <a:t>, then it is true because the shortest path from s to s is empty set.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861FF2-FF75-4158-2C78-77937C78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11000790" cy="1384995"/>
              </a:xfrm>
              <a:prstGeom prst="rect">
                <a:avLst/>
              </a:prstGeom>
              <a:blipFill>
                <a:blip r:embed="rId4"/>
                <a:stretch>
                  <a:fillRect l="-1039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E42DD67-F6D2-C9C7-0C4A-27BED1157456}"/>
              </a:ext>
            </a:extLst>
          </p:cNvPr>
          <p:cNvSpPr/>
          <p:nvPr/>
        </p:nvSpPr>
        <p:spPr>
          <a:xfrm>
            <a:off x="262174" y="3429000"/>
            <a:ext cx="2172267" cy="2172267"/>
          </a:xfrm>
          <a:custGeom>
            <a:avLst/>
            <a:gdLst>
              <a:gd name="connsiteX0" fmla="*/ 0 w 2172267"/>
              <a:gd name="connsiteY0" fmla="*/ 1086134 h 2172267"/>
              <a:gd name="connsiteX1" fmla="*/ 1086134 w 2172267"/>
              <a:gd name="connsiteY1" fmla="*/ 0 h 2172267"/>
              <a:gd name="connsiteX2" fmla="*/ 2172268 w 2172267"/>
              <a:gd name="connsiteY2" fmla="*/ 1086134 h 2172267"/>
              <a:gd name="connsiteX3" fmla="*/ 1086134 w 2172267"/>
              <a:gd name="connsiteY3" fmla="*/ 2172268 h 2172267"/>
              <a:gd name="connsiteX4" fmla="*/ 0 w 2172267"/>
              <a:gd name="connsiteY4" fmla="*/ 1086134 h 217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267" h="2172267" extrusionOk="0">
                <a:moveTo>
                  <a:pt x="0" y="1086134"/>
                </a:moveTo>
                <a:cubicBezTo>
                  <a:pt x="-6444" y="473568"/>
                  <a:pt x="494121" y="20020"/>
                  <a:pt x="1086134" y="0"/>
                </a:cubicBezTo>
                <a:cubicBezTo>
                  <a:pt x="1675248" y="-41426"/>
                  <a:pt x="2097308" y="446023"/>
                  <a:pt x="2172268" y="1086134"/>
                </a:cubicBezTo>
                <a:cubicBezTo>
                  <a:pt x="2181115" y="1671931"/>
                  <a:pt x="1679590" y="2102022"/>
                  <a:pt x="1086134" y="2172268"/>
                </a:cubicBezTo>
                <a:cubicBezTo>
                  <a:pt x="444532" y="2128693"/>
                  <a:pt x="39905" y="1643395"/>
                  <a:pt x="0" y="108613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705F-02B4-B06B-2AC4-CCEF7BB18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EA71-9372-20BF-94A3-DEF5C34B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6C50F6-91BB-99AB-6A1C-F8087A7461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4A279AA-CFBD-D28E-CAC3-06478A96AC8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7DFC82-EBA4-4485-AC20-372AA44942B9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7DFC82-EBA4-4485-AC20-372AA449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89EB0-56D3-7A22-9CFF-7B2956335CA3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89EB0-56D3-7A22-9CFF-7B29563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1815882"/>
              </a:xfrm>
              <a:prstGeom prst="rect">
                <a:avLst/>
              </a:prstGeom>
              <a:blipFill>
                <a:blip r:embed="rId4"/>
                <a:stretch>
                  <a:fillRect l="-1039" t="-3472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4181942-FAA7-1F7E-B242-0A5142A904E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BBDED-DAD7-EBB0-EC9F-AA861E553972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BBDED-DAD7-EBB0-EC9F-AA861E55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7CC0FB6-51AF-D0C8-BAF8-211B495B6CDD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1F843-0AAD-6F0D-E43E-9151C336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847F-385F-BCDE-624B-94ECC922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11E083-3CF3-D254-46AC-3358DBA91F9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190FA9E-CB1A-A2C9-56BD-63BCF0450C9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38B473-1C82-744B-5B1C-76D06F92E19F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38B473-1C82-744B-5B1C-76D06F9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71E86-DCE2-0AFC-C3F4-552B4D351DDC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71E86-DCE2-0AFC-C3F4-552B4D35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2126B44-C05C-4020-8048-79E4A81D46C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D877D-6334-7B8D-4B18-3014A2D5AECA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D877D-6334-7B8D-4B18-3014A2D5A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8C68101-8F64-F4BB-45D3-A67386683F45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C3EAEA-5DCA-0E93-CD2F-7172E144574B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0B7D5D-61B0-73C3-F632-9DED291B9F1E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B97A3-D377-857D-9E4F-3BE7FE356E47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B97A3-D377-857D-9E4F-3BE7FE356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B1A1C-1C99-B5C8-3B72-F4C35C6352DE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517647" cy="14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B1A1C-1C99-B5C8-3B72-F4C35C635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517647" cy="1415324"/>
              </a:xfrm>
              <a:prstGeom prst="rect">
                <a:avLst/>
              </a:prstGeom>
              <a:blipFill>
                <a:blip r:embed="rId7"/>
                <a:stretch>
                  <a:fillRect l="-1751" t="-4425" r="-584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A795B-08B8-455B-8F15-0426755087B3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A795B-08B8-455B-8F15-0426755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EAC7F8-1EB6-4A4E-2591-F109D9E5F2F0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3D649A3-B53A-AF3B-C339-B0B29914BC73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464a8a-f8ed-40b1-99e2-5f6b50a20250}" enabled="0" method="" siteId="{96464a8a-f8ed-40b1-99e2-5f6b50a202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2201</Words>
  <Application>Microsoft Macintosh PowerPoint</Application>
  <PresentationFormat>Widescreen</PresentationFormat>
  <Paragraphs>594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Paths</vt:lpstr>
      <vt:lpstr>Correctness</vt:lpstr>
      <vt:lpstr>Proof Idea</vt:lpstr>
      <vt:lpstr>Proof Idea</vt:lpstr>
      <vt:lpstr>Proof Idea</vt:lpstr>
      <vt:lpstr>Proof Idea</vt:lpstr>
      <vt:lpstr>Proof Idea</vt:lpstr>
      <vt:lpstr>Proof Idea</vt:lpstr>
      <vt:lpstr>Q: What about negative edge weights?</vt:lpstr>
      <vt:lpstr>Q: What about negative edge weights?</vt:lpstr>
      <vt:lpstr>Dijkstra’s Algorithm</vt:lpstr>
      <vt:lpstr>Dijkstra’s Algorithm</vt:lpstr>
      <vt:lpstr>Dijkstra’s Algorithm Idea</vt:lpstr>
      <vt:lpstr>Dijkstra’s Algorithm Optimization</vt:lpstr>
      <vt:lpstr>Dijkstra’s Algorithm Optimization</vt:lpstr>
      <vt:lpstr>Dijkstra’s Algorithm Optimization</vt:lpstr>
      <vt:lpstr>Priority Queue</vt:lpstr>
      <vt:lpstr>PowerPoint Presentation</vt:lpstr>
      <vt:lpstr>Dijkstra’s Algorithm Runtime</vt:lpstr>
      <vt:lpstr>PowerPoint Presentation</vt:lpstr>
      <vt:lpstr>Even Better?</vt:lpstr>
      <vt:lpstr>Spanning Trees</vt:lpstr>
      <vt:lpstr>Spanning Trees</vt:lpstr>
      <vt:lpstr>Q: How many edges does a spanning tree have?</vt:lpstr>
      <vt:lpstr>A: It has |V| - 1 because it is a tree!</vt:lpstr>
      <vt:lpstr>Q: Can you have more than one spanning tree?</vt:lpstr>
      <vt:lpstr>A: Can you have more than one spanning tree?</vt:lpstr>
      <vt:lpstr>Minimum Spanning Trees</vt:lpstr>
      <vt:lpstr>Minimum Spanning Trees (MST)</vt:lpstr>
      <vt:lpstr>Minimum Spanning Trees (MST)</vt:lpstr>
      <vt:lpstr>MST Algorithms (Greedy) Ideas:</vt:lpstr>
      <vt:lpstr>Cut (Sets)</vt:lpstr>
      <vt:lpstr>Cut (Sets)</vt:lpstr>
      <vt:lpstr>Q: Can a cycle intersect a cut set an odd number of times?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2025-10-17T15:58:45Z</dcterms:created>
  <dcterms:modified xsi:type="dcterms:W3CDTF">2025-10-17T19:58:33Z</dcterms:modified>
</cp:coreProperties>
</file>