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571" r:id="rId2"/>
    <p:sldId id="323" r:id="rId3"/>
    <p:sldId id="329" r:id="rId4"/>
    <p:sldId id="937" r:id="rId5"/>
    <p:sldId id="938" r:id="rId6"/>
    <p:sldId id="940" r:id="rId7"/>
    <p:sldId id="939" r:id="rId8"/>
    <p:sldId id="897" r:id="rId9"/>
    <p:sldId id="918" r:id="rId10"/>
    <p:sldId id="929" r:id="rId11"/>
    <p:sldId id="928" r:id="rId12"/>
    <p:sldId id="930" r:id="rId13"/>
    <p:sldId id="931" r:id="rId14"/>
    <p:sldId id="932" r:id="rId15"/>
    <p:sldId id="934" r:id="rId16"/>
    <p:sldId id="933" r:id="rId17"/>
    <p:sldId id="935" r:id="rId18"/>
    <p:sldId id="936" r:id="rId19"/>
    <p:sldId id="941" r:id="rId20"/>
    <p:sldId id="942" r:id="rId21"/>
    <p:sldId id="943" r:id="rId22"/>
    <p:sldId id="946" r:id="rId23"/>
    <p:sldId id="944" r:id="rId24"/>
    <p:sldId id="945" r:id="rId25"/>
    <p:sldId id="947" r:id="rId26"/>
    <p:sldId id="948" r:id="rId27"/>
    <p:sldId id="951" r:id="rId28"/>
    <p:sldId id="952" r:id="rId29"/>
    <p:sldId id="953" r:id="rId30"/>
    <p:sldId id="949" r:id="rId31"/>
    <p:sldId id="950" r:id="rId32"/>
    <p:sldId id="957" r:id="rId33"/>
    <p:sldId id="956" r:id="rId34"/>
    <p:sldId id="958" r:id="rId35"/>
    <p:sldId id="959" r:id="rId36"/>
    <p:sldId id="960" r:id="rId37"/>
    <p:sldId id="961" r:id="rId38"/>
    <p:sldId id="962" r:id="rId39"/>
    <p:sldId id="96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184367-B54E-C64F-ACA5-DF10C216625B}" v="439" dt="2025-10-22T19:10:23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8"/>
    <p:restoredTop sz="94055"/>
  </p:normalViewPr>
  <p:slideViewPr>
    <p:cSldViewPr snapToGrid="0">
      <p:cViewPr varScale="1">
        <p:scale>
          <a:sx n="124" d="100"/>
          <a:sy n="124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custSel modSld">
      <pc:chgData name="Charlie Carlson" userId="a45f0fe5-4880-4e9f-8dc9-a7e9880fcf38" providerId="ADAL" clId="{CF5F65C6-D1F7-5BF4-B801-409E4ECF63BD}" dt="2025-10-24T19:12:29.518" v="6" actId="27636"/>
      <pc:docMkLst>
        <pc:docMk/>
      </pc:docMkLst>
      <pc:sldChg chg="modSp mod">
        <pc:chgData name="Charlie Carlson" userId="a45f0fe5-4880-4e9f-8dc9-a7e9880fcf38" providerId="ADAL" clId="{CF5F65C6-D1F7-5BF4-B801-409E4ECF63BD}" dt="2025-10-24T19:12:29.518" v="6" actId="27636"/>
        <pc:sldMkLst>
          <pc:docMk/>
          <pc:sldMk cId="812292823" sldId="571"/>
        </pc:sldMkLst>
        <pc:spChg chg="mod">
          <ac:chgData name="Charlie Carlson" userId="a45f0fe5-4880-4e9f-8dc9-a7e9880fcf38" providerId="ADAL" clId="{CF5F65C6-D1F7-5BF4-B801-409E4ECF63BD}" dt="2025-10-24T19:12:29.518" v="6" actId="27636"/>
          <ac:spMkLst>
            <pc:docMk/>
            <pc:sldMk cId="812292823" sldId="571"/>
            <ac:spMk id="3" creationId="{6527245D-D8CD-3070-6518-375D6D7A29F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arlie/Downloads/cse331-f25%20(4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arlie/Downloads/cse331-f25%20(4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Sheet2!$B$2:$B$121</c:f>
              <c:numCache>
                <c:formatCode>General</c:formatCode>
                <c:ptCount val="120"/>
                <c:pt idx="0">
                  <c:v>90</c:v>
                </c:pt>
                <c:pt idx="1">
                  <c:v>85.7</c:v>
                </c:pt>
                <c:pt idx="2">
                  <c:v>83.9</c:v>
                </c:pt>
                <c:pt idx="3">
                  <c:v>83.5</c:v>
                </c:pt>
                <c:pt idx="4">
                  <c:v>75.5</c:v>
                </c:pt>
                <c:pt idx="5">
                  <c:v>73.599999999999994</c:v>
                </c:pt>
                <c:pt idx="6">
                  <c:v>72.5</c:v>
                </c:pt>
                <c:pt idx="7">
                  <c:v>72.400000000000006</c:v>
                </c:pt>
                <c:pt idx="8">
                  <c:v>71.8</c:v>
                </c:pt>
                <c:pt idx="9">
                  <c:v>70.5</c:v>
                </c:pt>
                <c:pt idx="10">
                  <c:v>67.3</c:v>
                </c:pt>
                <c:pt idx="11">
                  <c:v>61.1</c:v>
                </c:pt>
                <c:pt idx="12">
                  <c:v>58.3</c:v>
                </c:pt>
                <c:pt idx="13">
                  <c:v>57.3</c:v>
                </c:pt>
                <c:pt idx="14">
                  <c:v>56.999999999999993</c:v>
                </c:pt>
                <c:pt idx="15">
                  <c:v>56.000000000000007</c:v>
                </c:pt>
                <c:pt idx="16">
                  <c:v>55.500000000000007</c:v>
                </c:pt>
                <c:pt idx="17">
                  <c:v>54.79999999999999</c:v>
                </c:pt>
                <c:pt idx="18">
                  <c:v>54.500000000000007</c:v>
                </c:pt>
                <c:pt idx="19">
                  <c:v>54.29999999999999</c:v>
                </c:pt>
                <c:pt idx="20">
                  <c:v>53.29999999999999</c:v>
                </c:pt>
                <c:pt idx="21">
                  <c:v>51</c:v>
                </c:pt>
                <c:pt idx="22">
                  <c:v>50.5</c:v>
                </c:pt>
                <c:pt idx="23">
                  <c:v>49.5</c:v>
                </c:pt>
                <c:pt idx="24">
                  <c:v>49.5</c:v>
                </c:pt>
                <c:pt idx="25">
                  <c:v>49.3</c:v>
                </c:pt>
                <c:pt idx="26">
                  <c:v>48.7</c:v>
                </c:pt>
                <c:pt idx="27">
                  <c:v>48.4</c:v>
                </c:pt>
                <c:pt idx="28">
                  <c:v>48</c:v>
                </c:pt>
                <c:pt idx="29">
                  <c:v>47.8</c:v>
                </c:pt>
                <c:pt idx="30">
                  <c:v>46.5</c:v>
                </c:pt>
                <c:pt idx="31">
                  <c:v>46.5</c:v>
                </c:pt>
                <c:pt idx="32">
                  <c:v>46</c:v>
                </c:pt>
                <c:pt idx="33">
                  <c:v>45.9</c:v>
                </c:pt>
                <c:pt idx="34">
                  <c:v>42.8</c:v>
                </c:pt>
                <c:pt idx="35">
                  <c:v>42.5</c:v>
                </c:pt>
                <c:pt idx="36">
                  <c:v>42</c:v>
                </c:pt>
                <c:pt idx="37">
                  <c:v>41.8</c:v>
                </c:pt>
                <c:pt idx="38">
                  <c:v>41.5</c:v>
                </c:pt>
                <c:pt idx="39">
                  <c:v>41.5</c:v>
                </c:pt>
                <c:pt idx="40">
                  <c:v>41.4</c:v>
                </c:pt>
                <c:pt idx="41">
                  <c:v>40.5</c:v>
                </c:pt>
                <c:pt idx="42">
                  <c:v>40</c:v>
                </c:pt>
                <c:pt idx="43">
                  <c:v>39.5</c:v>
                </c:pt>
                <c:pt idx="44">
                  <c:v>38.5</c:v>
                </c:pt>
                <c:pt idx="45">
                  <c:v>38.299999999999997</c:v>
                </c:pt>
                <c:pt idx="46">
                  <c:v>37.5</c:v>
                </c:pt>
                <c:pt idx="47">
                  <c:v>36.299999999999997</c:v>
                </c:pt>
                <c:pt idx="48">
                  <c:v>35.799999999999997</c:v>
                </c:pt>
                <c:pt idx="49">
                  <c:v>35.5</c:v>
                </c:pt>
                <c:pt idx="50">
                  <c:v>35.5</c:v>
                </c:pt>
                <c:pt idx="51">
                  <c:v>35</c:v>
                </c:pt>
                <c:pt idx="52">
                  <c:v>34.9</c:v>
                </c:pt>
                <c:pt idx="53">
                  <c:v>34.799999999999997</c:v>
                </c:pt>
                <c:pt idx="54">
                  <c:v>34.5</c:v>
                </c:pt>
                <c:pt idx="55">
                  <c:v>34.5</c:v>
                </c:pt>
                <c:pt idx="56">
                  <c:v>33</c:v>
                </c:pt>
                <c:pt idx="57">
                  <c:v>32.799999999999997</c:v>
                </c:pt>
                <c:pt idx="58">
                  <c:v>32.799999999999997</c:v>
                </c:pt>
                <c:pt idx="59">
                  <c:v>31.5</c:v>
                </c:pt>
                <c:pt idx="60">
                  <c:v>31.5</c:v>
                </c:pt>
                <c:pt idx="61">
                  <c:v>31</c:v>
                </c:pt>
                <c:pt idx="62">
                  <c:v>30</c:v>
                </c:pt>
                <c:pt idx="63">
                  <c:v>29.299999999999997</c:v>
                </c:pt>
                <c:pt idx="64">
                  <c:v>27.800000000000004</c:v>
                </c:pt>
                <c:pt idx="65">
                  <c:v>27.800000000000004</c:v>
                </c:pt>
                <c:pt idx="66">
                  <c:v>26.8</c:v>
                </c:pt>
                <c:pt idx="67">
                  <c:v>26</c:v>
                </c:pt>
                <c:pt idx="68">
                  <c:v>26</c:v>
                </c:pt>
                <c:pt idx="69">
                  <c:v>25.8</c:v>
                </c:pt>
                <c:pt idx="70">
                  <c:v>25.5</c:v>
                </c:pt>
                <c:pt idx="71">
                  <c:v>25.3</c:v>
                </c:pt>
                <c:pt idx="72">
                  <c:v>25.3</c:v>
                </c:pt>
                <c:pt idx="73">
                  <c:v>25</c:v>
                </c:pt>
                <c:pt idx="74">
                  <c:v>24.3</c:v>
                </c:pt>
                <c:pt idx="75">
                  <c:v>24.3</c:v>
                </c:pt>
                <c:pt idx="76">
                  <c:v>24</c:v>
                </c:pt>
                <c:pt idx="77">
                  <c:v>23.8</c:v>
                </c:pt>
                <c:pt idx="78">
                  <c:v>23</c:v>
                </c:pt>
                <c:pt idx="79">
                  <c:v>23</c:v>
                </c:pt>
                <c:pt idx="80">
                  <c:v>22.8</c:v>
                </c:pt>
                <c:pt idx="81">
                  <c:v>22.8</c:v>
                </c:pt>
                <c:pt idx="82">
                  <c:v>22.3</c:v>
                </c:pt>
                <c:pt idx="83">
                  <c:v>22</c:v>
                </c:pt>
                <c:pt idx="84">
                  <c:v>20.5</c:v>
                </c:pt>
                <c:pt idx="85">
                  <c:v>20</c:v>
                </c:pt>
                <c:pt idx="86">
                  <c:v>20</c:v>
                </c:pt>
                <c:pt idx="87">
                  <c:v>19.3</c:v>
                </c:pt>
                <c:pt idx="88">
                  <c:v>19.3</c:v>
                </c:pt>
                <c:pt idx="89">
                  <c:v>19</c:v>
                </c:pt>
                <c:pt idx="90">
                  <c:v>18.5</c:v>
                </c:pt>
                <c:pt idx="91">
                  <c:v>18.5</c:v>
                </c:pt>
                <c:pt idx="92">
                  <c:v>18.3</c:v>
                </c:pt>
                <c:pt idx="93">
                  <c:v>18</c:v>
                </c:pt>
                <c:pt idx="94">
                  <c:v>17</c:v>
                </c:pt>
                <c:pt idx="95">
                  <c:v>16.5</c:v>
                </c:pt>
                <c:pt idx="96">
                  <c:v>16.5</c:v>
                </c:pt>
                <c:pt idx="97">
                  <c:v>16.3</c:v>
                </c:pt>
                <c:pt idx="98">
                  <c:v>16.3</c:v>
                </c:pt>
                <c:pt idx="99">
                  <c:v>16</c:v>
                </c:pt>
                <c:pt idx="100">
                  <c:v>15.8</c:v>
                </c:pt>
                <c:pt idx="101">
                  <c:v>15.5</c:v>
                </c:pt>
                <c:pt idx="102">
                  <c:v>14.800000000000002</c:v>
                </c:pt>
                <c:pt idx="103">
                  <c:v>14.800000000000002</c:v>
                </c:pt>
                <c:pt idx="104">
                  <c:v>14.3</c:v>
                </c:pt>
                <c:pt idx="105">
                  <c:v>14.3</c:v>
                </c:pt>
                <c:pt idx="106">
                  <c:v>14.3</c:v>
                </c:pt>
                <c:pt idx="107">
                  <c:v>13.8</c:v>
                </c:pt>
                <c:pt idx="108">
                  <c:v>13.5</c:v>
                </c:pt>
                <c:pt idx="109">
                  <c:v>13.5</c:v>
                </c:pt>
                <c:pt idx="110">
                  <c:v>13</c:v>
                </c:pt>
                <c:pt idx="111">
                  <c:v>13</c:v>
                </c:pt>
                <c:pt idx="112">
                  <c:v>12.5</c:v>
                </c:pt>
                <c:pt idx="113">
                  <c:v>11.8</c:v>
                </c:pt>
                <c:pt idx="114">
                  <c:v>9.3000000000000007</c:v>
                </c:pt>
                <c:pt idx="115">
                  <c:v>8</c:v>
                </c:pt>
                <c:pt idx="116">
                  <c:v>7.0000000000000009</c:v>
                </c:pt>
                <c:pt idx="117">
                  <c:v>6.3</c:v>
                </c:pt>
                <c:pt idx="118">
                  <c:v>5</c:v>
                </c:pt>
                <c:pt idx="119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5B-E643-AEBA-A3A4D4BE8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7792319"/>
        <c:axId val="1609466656"/>
      </c:scatterChart>
      <c:valAx>
        <c:axId val="177779231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1609466656"/>
        <c:crosses val="autoZero"/>
        <c:crossBetween val="midCat"/>
      </c:valAx>
      <c:valAx>
        <c:axId val="160946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Raw Grades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77923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Sheet4!$A$1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Sheet4!$A$2:$A$130</c:f>
              <c:numCache>
                <c:formatCode>General</c:formatCode>
                <c:ptCount val="129"/>
                <c:pt idx="0">
                  <c:v>0.91397272727272716</c:v>
                </c:pt>
                <c:pt idx="1">
                  <c:v>0.91069090909090911</c:v>
                </c:pt>
                <c:pt idx="2">
                  <c:v>0.89163636363636378</c:v>
                </c:pt>
                <c:pt idx="3">
                  <c:v>0.87760000000000005</c:v>
                </c:pt>
                <c:pt idx="4">
                  <c:v>0.82954545454545459</c:v>
                </c:pt>
                <c:pt idx="5">
                  <c:v>0.80505454545454558</c:v>
                </c:pt>
                <c:pt idx="6">
                  <c:v>0.78649999999999998</c:v>
                </c:pt>
                <c:pt idx="7">
                  <c:v>0.76787272727272737</c:v>
                </c:pt>
                <c:pt idx="8">
                  <c:v>0.7624545454545455</c:v>
                </c:pt>
                <c:pt idx="9">
                  <c:v>0.75768181818181812</c:v>
                </c:pt>
                <c:pt idx="10">
                  <c:v>0.72909090909090912</c:v>
                </c:pt>
                <c:pt idx="11">
                  <c:v>0.6759090909090909</c:v>
                </c:pt>
                <c:pt idx="12">
                  <c:v>0.65996363636363642</c:v>
                </c:pt>
                <c:pt idx="13">
                  <c:v>0.65968181818181815</c:v>
                </c:pt>
                <c:pt idx="14">
                  <c:v>0.65454545454545454</c:v>
                </c:pt>
                <c:pt idx="15">
                  <c:v>0.65360909090909092</c:v>
                </c:pt>
                <c:pt idx="16">
                  <c:v>0.65028181818181818</c:v>
                </c:pt>
                <c:pt idx="17">
                  <c:v>0.64928181818181807</c:v>
                </c:pt>
                <c:pt idx="18">
                  <c:v>0.64145454545454539</c:v>
                </c:pt>
                <c:pt idx="19">
                  <c:v>0.6307454545454545</c:v>
                </c:pt>
                <c:pt idx="20">
                  <c:v>0.62568181818181812</c:v>
                </c:pt>
                <c:pt idx="21">
                  <c:v>0.62345454545454559</c:v>
                </c:pt>
                <c:pt idx="22">
                  <c:v>0.62330909090909081</c:v>
                </c:pt>
                <c:pt idx="23">
                  <c:v>0.62285454545454544</c:v>
                </c:pt>
                <c:pt idx="24">
                  <c:v>0.61087272727272723</c:v>
                </c:pt>
                <c:pt idx="25">
                  <c:v>0.60590909090909084</c:v>
                </c:pt>
                <c:pt idx="26">
                  <c:v>0.60573636363636374</c:v>
                </c:pt>
                <c:pt idx="27">
                  <c:v>0.60086363636363638</c:v>
                </c:pt>
                <c:pt idx="28">
                  <c:v>0.59299999999999986</c:v>
                </c:pt>
                <c:pt idx="29">
                  <c:v>0.58831818181818185</c:v>
                </c:pt>
                <c:pt idx="30">
                  <c:v>0.58722727272727271</c:v>
                </c:pt>
                <c:pt idx="31">
                  <c:v>0.5834818181818181</c:v>
                </c:pt>
                <c:pt idx="32">
                  <c:v>0.57692727272727273</c:v>
                </c:pt>
                <c:pt idx="33">
                  <c:v>0.57632727272727269</c:v>
                </c:pt>
                <c:pt idx="34">
                  <c:v>0.57533636363636365</c:v>
                </c:pt>
                <c:pt idx="35">
                  <c:v>0.57122727272727269</c:v>
                </c:pt>
                <c:pt idx="36">
                  <c:v>0.56978181818181828</c:v>
                </c:pt>
                <c:pt idx="37">
                  <c:v>0.56372727272727274</c:v>
                </c:pt>
                <c:pt idx="38">
                  <c:v>0.5623636363636364</c:v>
                </c:pt>
                <c:pt idx="39">
                  <c:v>0.55480909090909092</c:v>
                </c:pt>
                <c:pt idx="40">
                  <c:v>0.55223636363636364</c:v>
                </c:pt>
                <c:pt idx="41">
                  <c:v>0.54710000000000003</c:v>
                </c:pt>
                <c:pt idx="42">
                  <c:v>0.5457727272727273</c:v>
                </c:pt>
                <c:pt idx="43">
                  <c:v>0.54000909090909099</c:v>
                </c:pt>
                <c:pt idx="44">
                  <c:v>0.53809090909090906</c:v>
                </c:pt>
                <c:pt idx="45">
                  <c:v>0.52858181818181815</c:v>
                </c:pt>
                <c:pt idx="46">
                  <c:v>0.52627272727272723</c:v>
                </c:pt>
                <c:pt idx="47">
                  <c:v>0.51729090909090902</c:v>
                </c:pt>
                <c:pt idx="48">
                  <c:v>0.51668181818181813</c:v>
                </c:pt>
                <c:pt idx="49">
                  <c:v>0.50929090909090913</c:v>
                </c:pt>
                <c:pt idx="50">
                  <c:v>0.50631818181818178</c:v>
                </c:pt>
                <c:pt idx="51">
                  <c:v>0.49719090909090913</c:v>
                </c:pt>
                <c:pt idx="52">
                  <c:v>0.497</c:v>
                </c:pt>
                <c:pt idx="53">
                  <c:v>0.49490909090909091</c:v>
                </c:pt>
                <c:pt idx="54">
                  <c:v>0.49050000000000005</c:v>
                </c:pt>
                <c:pt idx="55">
                  <c:v>0.48800000000000004</c:v>
                </c:pt>
                <c:pt idx="56">
                  <c:v>0.48459999999999998</c:v>
                </c:pt>
                <c:pt idx="57">
                  <c:v>0.47270000000000001</c:v>
                </c:pt>
                <c:pt idx="58">
                  <c:v>0.46690909090909088</c:v>
                </c:pt>
                <c:pt idx="59">
                  <c:v>0.46013636363636357</c:v>
                </c:pt>
                <c:pt idx="60">
                  <c:v>0.45640909090909082</c:v>
                </c:pt>
                <c:pt idx="61">
                  <c:v>0.45604545454545448</c:v>
                </c:pt>
                <c:pt idx="62">
                  <c:v>0.44391818181818177</c:v>
                </c:pt>
                <c:pt idx="63">
                  <c:v>0.438</c:v>
                </c:pt>
                <c:pt idx="64">
                  <c:v>0.43715454545454541</c:v>
                </c:pt>
                <c:pt idx="65">
                  <c:v>0.41555454545454545</c:v>
                </c:pt>
                <c:pt idx="66">
                  <c:v>0.40309090909090906</c:v>
                </c:pt>
                <c:pt idx="67">
                  <c:v>0.39936363636363637</c:v>
                </c:pt>
                <c:pt idx="68">
                  <c:v>0.38382727272727274</c:v>
                </c:pt>
                <c:pt idx="69">
                  <c:v>0.37750909090909096</c:v>
                </c:pt>
                <c:pt idx="70">
                  <c:v>0.37373636363636359</c:v>
                </c:pt>
                <c:pt idx="71">
                  <c:v>0.35827272727272724</c:v>
                </c:pt>
                <c:pt idx="72">
                  <c:v>0.35337272727272728</c:v>
                </c:pt>
                <c:pt idx="73">
                  <c:v>0.35004545454545455</c:v>
                </c:pt>
                <c:pt idx="74">
                  <c:v>0.34536363636363637</c:v>
                </c:pt>
                <c:pt idx="75">
                  <c:v>0.34363636363636363</c:v>
                </c:pt>
                <c:pt idx="76">
                  <c:v>0.3430545454545455</c:v>
                </c:pt>
                <c:pt idx="77">
                  <c:v>0.34006363636363635</c:v>
                </c:pt>
                <c:pt idx="78">
                  <c:v>0.33904545454545454</c:v>
                </c:pt>
                <c:pt idx="79">
                  <c:v>0.33764545454545453</c:v>
                </c:pt>
                <c:pt idx="80">
                  <c:v>0.32899999999999996</c:v>
                </c:pt>
                <c:pt idx="81">
                  <c:v>0.32163636363636361</c:v>
                </c:pt>
                <c:pt idx="82">
                  <c:v>0.32082727272727274</c:v>
                </c:pt>
                <c:pt idx="83">
                  <c:v>0.32037272727272725</c:v>
                </c:pt>
                <c:pt idx="84">
                  <c:v>0.31272727272727269</c:v>
                </c:pt>
                <c:pt idx="85">
                  <c:v>0.30372727272727273</c:v>
                </c:pt>
                <c:pt idx="86">
                  <c:v>0.29759999999999998</c:v>
                </c:pt>
                <c:pt idx="87">
                  <c:v>0.29072727272727272</c:v>
                </c:pt>
                <c:pt idx="88">
                  <c:v>0.27800000000000002</c:v>
                </c:pt>
                <c:pt idx="89">
                  <c:v>0.2763181818181818</c:v>
                </c:pt>
                <c:pt idx="90">
                  <c:v>0.2759636363636363</c:v>
                </c:pt>
                <c:pt idx="91">
                  <c:v>0.26828181818181818</c:v>
                </c:pt>
                <c:pt idx="92">
                  <c:v>0.26004545454545452</c:v>
                </c:pt>
                <c:pt idx="93">
                  <c:v>0.25850909090909091</c:v>
                </c:pt>
                <c:pt idx="94">
                  <c:v>0.24681818181818183</c:v>
                </c:pt>
                <c:pt idx="95">
                  <c:v>0.24323636363636364</c:v>
                </c:pt>
                <c:pt idx="96">
                  <c:v>0.23609090909090907</c:v>
                </c:pt>
                <c:pt idx="97">
                  <c:v>0.23572727272727273</c:v>
                </c:pt>
                <c:pt idx="98">
                  <c:v>0.23482727272727272</c:v>
                </c:pt>
                <c:pt idx="99">
                  <c:v>0.22409999999999997</c:v>
                </c:pt>
                <c:pt idx="100">
                  <c:v>0.22019090909090905</c:v>
                </c:pt>
                <c:pt idx="101">
                  <c:v>0.21109090909090908</c:v>
                </c:pt>
                <c:pt idx="102">
                  <c:v>0.20863636363636362</c:v>
                </c:pt>
                <c:pt idx="103">
                  <c:v>0.20429090909090911</c:v>
                </c:pt>
                <c:pt idx="104">
                  <c:v>0.19618181818181821</c:v>
                </c:pt>
                <c:pt idx="105">
                  <c:v>0.1873272727272727</c:v>
                </c:pt>
                <c:pt idx="106">
                  <c:v>0.17545454545454547</c:v>
                </c:pt>
                <c:pt idx="107">
                  <c:v>0.16028181818181819</c:v>
                </c:pt>
                <c:pt idx="108">
                  <c:v>0.15845454545454546</c:v>
                </c:pt>
                <c:pt idx="109">
                  <c:v>0.15787272727272728</c:v>
                </c:pt>
                <c:pt idx="110">
                  <c:v>0.13954545454545456</c:v>
                </c:pt>
                <c:pt idx="111">
                  <c:v>0.115</c:v>
                </c:pt>
                <c:pt idx="112">
                  <c:v>0.11468181818181816</c:v>
                </c:pt>
                <c:pt idx="113">
                  <c:v>0.10909090909090909</c:v>
                </c:pt>
                <c:pt idx="114">
                  <c:v>0.10477272727272728</c:v>
                </c:pt>
                <c:pt idx="115">
                  <c:v>9.0909090909090912E-2</c:v>
                </c:pt>
                <c:pt idx="116">
                  <c:v>8.136363636363636E-2</c:v>
                </c:pt>
                <c:pt idx="117">
                  <c:v>8.0454545454545445E-2</c:v>
                </c:pt>
                <c:pt idx="118">
                  <c:v>7.3636363636363639E-2</c:v>
                </c:pt>
                <c:pt idx="119">
                  <c:v>7.045454545454545E-2</c:v>
                </c:pt>
                <c:pt idx="120">
                  <c:v>6.2272727272727271E-2</c:v>
                </c:pt>
                <c:pt idx="121">
                  <c:v>5.4636363636363636E-2</c:v>
                </c:pt>
                <c:pt idx="122">
                  <c:v>5.3636363636363642E-2</c:v>
                </c:pt>
                <c:pt idx="123">
                  <c:v>5.3181818181818184E-2</c:v>
                </c:pt>
                <c:pt idx="124">
                  <c:v>2.8636363636363637E-2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FC-DF4B-B48D-95F9C5AF3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1182496"/>
        <c:axId val="1854235295"/>
      </c:scatterChart>
      <c:valAx>
        <c:axId val="15511824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1854235295"/>
        <c:crosses val="autoZero"/>
        <c:crossBetween val="midCat"/>
      </c:valAx>
      <c:valAx>
        <c:axId val="1854235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Raw Grade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1182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6515-4B77-6F4D-9EAF-A07B4947C628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20F5-AF55-8C4F-B499-40490E7F2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7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130C5-7B50-4385-C3C8-C759A9C18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C851F-D014-FCEF-2F50-6252CBBF6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C0263-68BD-DB6E-E12B-2EA4B340A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9DE8C-56E9-C5D2-460C-639C328EB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0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B939-A6E4-3A6A-6F6C-9CE5AAAE3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A30B6-8F21-6C6A-0D29-C5AC108FC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206CA-6833-DE33-1D2D-359D5360A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16ADE-0A5E-D529-EF67-C1EB9B360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6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E08C7-3A1A-687F-CE19-584D8D503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3F487-E588-1BEB-C2E7-C52807116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45B0D-378D-73CF-A6D3-8363B78F7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98F48-99DC-4A8F-079F-02B95CFB2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98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3955-7412-D21E-688D-21A400E41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75185-C301-2C64-207E-6CA731EAF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8E753-E6C6-DA61-8DD6-08081BE39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BE415-C1B6-AA7F-8ACB-BCC211763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D1396-7B46-8878-9025-33B49B09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C7F578-FBD9-8359-E56C-47091F822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9A911-E357-F69D-1307-507F97624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E4CB3-6679-CB88-463B-F7EB92B231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0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B8AE3-E94C-58F1-BBFA-511547BA3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3D5CB-AC19-AB2C-7DD9-C2DD52651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DC37E-9953-6318-DD15-F4C7962EF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1C3BA-14F8-E66B-C2F6-AEC50A0B9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65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9B57-6F8E-A2F6-8893-EFBE13BB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6C218-4B05-8B51-0558-ADC8670A5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81B85-8277-7295-9656-02C5126C0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2D43E-B2BD-BCD2-5A35-2361AF7B6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58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5B385-5F52-2339-FF8D-ABC4A8B9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BB4457-6923-D65B-7A36-37CE62DC6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761AEA-C242-7B6B-4B74-B555E3955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F09A4-F0FE-C0D5-7A85-7BFA83565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49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40228-3591-221D-5674-E868F0832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6EC530-983C-6559-6A63-BA3ADADBF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61CB3-AE16-679C-A6EF-A029C03D9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F693C-2CBC-2017-0741-EF2F9FC92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03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4A95D-6056-77A1-5D90-F87E5F41C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57472-D182-6588-FE2A-FEB238F6D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0AE9B-2B74-17B7-8BA7-0CB69F1CA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56962-7266-9FEF-0B97-DB5F52CE8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7104E-884C-B526-A7BE-90722D28A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5799D9-F6E0-6358-2A68-3711311B8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6CAA4-4F8F-6E30-1635-A8D2FA08E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37310-3B16-126E-BE1A-5C5491C00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81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BC52-680F-B9A1-3AFA-9623CAB77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F0D52-9EA7-FCC9-C6A3-B96C3BED7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1C134E-4C40-65BC-39B8-BDF598E97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10F19-4F57-9B50-1286-24C4E3E2A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3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3ECA-D670-DBAB-EFCE-7134015B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360DB-C330-FE26-4B05-67C3D8BB0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71593-06E0-9681-A28D-5C0A06EDC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FFC36-FE83-F876-31F5-BB7909B7A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5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6E981-E7F1-E011-F1CC-204CD766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8FFCE-6A3D-7AF0-ACB0-B65810C86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A54DC-1850-A9D8-1516-90C5C7D57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77A8-1516-FA6F-51D3-13C2141E0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82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75259-86C4-75A9-00DC-838AB3D2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BD38F-D1B3-61E3-15A4-0AE82EC5C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88994-DF94-43B9-0CC6-DF455618A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A772A-2BA6-0944-A620-16FDFE7FE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50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7E7C8-3DBC-E848-7F62-25F2F541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555572-8B6D-4D8F-957B-FB4D51529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58DCA9-9C9B-1034-8EAC-4B1D07139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2357A-3B60-D350-306B-0CB7D2075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4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834AC-27A0-9004-BFF5-30F87292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F39BAC-24A9-4E31-BCBD-BC61D5983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8C6B1-6ABD-EACF-59BF-EEEE91058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2DBA6-4C85-2B5B-83CE-B46516C7B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70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D09D0-DAC0-E47A-9A45-31770916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FAE8C-010B-A8E2-0066-EE989CA51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CD2B1-1EB2-AC21-AD46-079F6F18C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2D56D-787B-986B-2DFB-7D58B3269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9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90C7-0EDD-FA0D-15C1-89886059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1BD7E-5BB4-1160-7188-D0799FAD6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47874-6362-971F-C09A-06DE28E1A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BB723-E710-720E-1A4D-E591FB7A4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28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DC21C-2563-FF8C-44E1-1497BE865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30EB8-2E9F-3407-894F-8F113FDE4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E366D-27AA-60CA-18CA-C9DEFFBEF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30C18-2DB1-6CBF-3568-74E43AED2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363A3-16E2-7105-6CFC-382DB7C09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8F16D-7E6E-3AD4-FEF3-6DE2DB9F5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85827-EDB2-0A09-7CC6-CDE08A205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A9B0F-C776-CEDB-AD04-D2EF3279A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71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86B3-B655-DA9F-2460-DE9D9B3E4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606D5-BA42-D009-2A4E-DCD6A490F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A9D5A-5F57-4744-DC62-0DC60B112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CCCB6-B750-2A02-1F53-15282FEFC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4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6139-D63B-971A-28F6-184CA02B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5A667-6468-206A-914D-4FC57DB88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076D65-2DAF-283D-CB50-1193EF6DA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94D2-8E9E-18BF-9F64-DE372F92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76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61F83-DA23-512F-ACF8-A22A88B2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6E2D1-ADCB-4CB5-7340-7DA79EBAB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F3FED-D15E-0B1A-D1ED-B0AD01947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B32C8-F9C4-0FBC-DEA3-468FD2D1F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2DE5-71D4-73FF-5454-CFFC3925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98042-8BB8-F260-34CB-B5A5FE345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42B87-C192-9F8A-EBD1-4166E5D15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FFB6E-EB60-7D4E-036A-C9F9C74BD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66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421F0-504D-0349-BD3B-6235C7EE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6718A3-1CC7-58D6-3C55-BEDF656E3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92CCA-6E30-9AA4-92EE-72E725A81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78456-94EC-C8E4-A1C6-F719512EC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0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6FE63-9F02-FFFA-37F5-847586DC8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7B395-AB1A-D85B-970C-5E9DC1D34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371FB-982D-0EDB-00B4-A2E61DB8E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5F152-476C-5888-9F25-DB0F52181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2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43CB-17B8-1412-FCDE-12E46E08D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71424-413C-FFB1-3CA0-8A4994F28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CCEF5-ED63-E146-366E-AE83A633E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37405-C21C-2D52-28FC-36A4AD3F0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97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7EFCB-99C3-7184-B86D-774577932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4D034-B1BC-BB79-A6AE-0FB9082C2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15AC6-5041-67FA-CC85-FA0E3759F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88D74-8FAE-15F5-0C04-50D6CAA3B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06F6-7ECC-9E91-6741-38D08CCB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70A21-D5E7-FB7B-FF20-017921827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DF620-170D-5B05-3579-A696D1E7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1ED4-5DDD-E809-6EFE-1BC172BD4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0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20B5-04BC-DE66-E956-49231433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E2821-014B-4758-28A6-03001347E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7F655-411C-9479-E031-A7CD4E041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54827-5140-5D07-2F01-827DD24CC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8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ADF25-48C3-7F68-BBC9-2D2016A4D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3629A-7FB5-822B-A33F-2F260A42C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70A68-0C64-4484-AC8E-BE13A228D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C6C60-3FD6-A4C8-63EB-43717D6C4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3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38F0-4E3E-3E24-B491-03C7B85C2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C956E-62CF-A8D9-0682-D173492B7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44409-5DA8-C6CC-5863-6CD9BA408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07EFD-6668-2D64-07F8-474F2953F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EE131-07BE-4DC0-8D68-0C0AEBD87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40097-E9FA-7FD8-B709-36B2AE9EC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4485F-6099-BAE0-F0D0-0F52625B4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7E94A-FFBD-BCF2-9EF1-7F262D193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3EDA4-8FD2-8332-4FF5-C7CE9114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E5D4B4-1B16-39C0-8CB6-154EAD3BD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D39F4-9209-9888-CE36-A6796ED53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CF1D-E4C0-35B9-D354-39B4834CA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67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B2C2-F190-0158-5A87-3E8ADC89B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35E33-7C86-9508-5A72-616C78E5D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C2FE9-D882-7969-F549-F0B435F33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4294F-F222-8591-2C8C-DC881CA25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A9C8-42C8-F157-C94D-4A7CC6E13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C95AF-0B69-E54F-FCB9-5E8AA5CC7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70B3E-32A5-20C6-3D2D-0069CAE3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34398-A4F6-4F37-4C6A-6D061CE5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F1175-24A0-4517-2C81-1DD7A3C8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0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80D0-030C-D8D8-B9D1-48995C72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49E26-36BF-2614-412D-D1712E665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A187F-2425-C436-3DF0-39926AF44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368C8-FAA1-60D2-E96A-B2BFFE32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02710-67DE-F1F8-8271-4DFF1424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2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EB9FB7-5796-365D-AD8D-CDCF4B60E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9BED4-4BAF-6B65-7AA7-E3C6B19E3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E692C-CBEA-D964-25FD-22C6876AA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B524B-0B39-60D7-8DB0-83168D51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A54D1-CD78-A9C1-648D-3208084E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2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E05B-A767-C25B-3244-CA96F4656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F48A1-77B1-3AD2-5414-956E7046A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2EBC4-91F7-C34D-E33C-D0F6A94C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EC217-2F6D-BCC7-98A3-932EFEA9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F6E24-C739-DBC2-6D35-E97A9EB6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4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4785-4BE8-55EC-87B4-5ECDDB97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77AF8-E3E5-0907-5AE2-26C29CF17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BDF0B-9A05-6877-03EE-B2438978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46CE-66BA-BE0E-D202-F3514DA0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D3E0D-DEC2-838E-1456-A0579963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0F06-23C0-F8D1-3B55-3A444000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85A53-5C65-C11E-8AF9-DCCAB069A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A96D8-D5E0-4E24-E1C8-CD3AAC5DB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65CFE-C27F-15C4-988B-5F05D032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A92A-0CDE-9CCD-7D1B-85F153AB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4517B-6E9C-A8BD-BDDB-C1CB8973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1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645B-43B3-1C58-3AFF-1AD8E4D1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B5AB9-4B4F-6A34-06AA-C46317C8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EAD8B-B33D-EA2A-FC63-E496BF7A8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EB8D16-DE98-4C5F-75AC-05C890839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1594A-AA41-1D83-5AA2-AFA641541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D004B-5FED-F6C5-6FCE-27AF2BB2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547DC-A8D8-4B1E-4D3E-E5D93AEC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8F698-2FC9-39ED-0508-FA59217EF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05C2-5880-B678-F2C9-CD5B764B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0C459-99FD-3254-384A-D3FD8070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FE7CC-48F9-F5BD-1655-114EAE4F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9E741-20A8-777F-DBAB-24DE3CB8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2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E3D53-2D3A-09AA-5C3B-1BDBDC04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3A0AC-239A-112F-4DE4-CBBD4E3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66ABD-E638-30FE-1977-D1E7EE11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4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A4C8-0402-B4D1-E730-1B87341F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0887C-17EC-85D6-1E55-6DC7A917B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37AA5-98EF-88AD-A1DE-1B2F9A85F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26C36-0AA7-F983-41C0-31200605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0761B-A662-DE46-6C60-80E4A811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ED284-D9A9-6923-1D08-27AD4B53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B178-0178-F8F5-3BF3-58021723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7111E3-0190-8FC1-0105-E34F06C67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6BB2D-89B6-1968-C43D-22F935C4B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AF87C-2FE4-6FBA-8F47-C85FE0EF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60C44-F7CC-C0D6-8830-1D0EBB0A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E5490-C347-853F-64BD-B43DC633E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8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E7B2A-6943-2218-ABBA-0A09DE41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385E4-8B47-9878-608D-C9734004E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AF415-E013-09EE-E955-6C93038CC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0B14E7-8426-BC44-BFA8-2E7BB2386C64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CF5F1-F5BE-A599-DF70-B8E241574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D1471-DEF6-CAE7-CAF4-FCCF9FBAA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B658C-8A10-0241-AAAA-B8E55A0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>
            <a:normAutofit/>
          </a:bodyPr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21</a:t>
            </a:r>
          </a:p>
          <a:p>
            <a:r>
              <a:rPr lang="en-US" dirty="0"/>
              <a:t>Wednesday October 22</a:t>
            </a:r>
            <a:r>
              <a:rPr lang="en-US" baseline="30000" dirty="0"/>
              <a:t>nd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1524000" y="3017077"/>
            <a:ext cx="10043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“MST Correctness”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69385-9E0A-E5D4-C113-8C4CC1F2A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77E957-7E06-456D-555E-C644303B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Kruskal’s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409E71-A91D-62E3-7016-C99941A7B874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8718549-F212-2E22-0410-5AD81501A404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Input: </a:t>
            </a:r>
            <a:r>
              <a:rPr lang="en-US" sz="2800" dirty="0"/>
              <a:t>Undirected graph G = (V,E) and weights 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Output: </a:t>
            </a:r>
            <a:r>
              <a:rPr lang="en-US" sz="2800" dirty="0"/>
              <a:t>MST of 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Sort E using values in 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Break ties arbitrarily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T be an empty graph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For e in 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If adding e to T doesn’t case a cycle, add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34A6A6-87B4-9D2C-BD45-6E9E98ED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90" y="1687337"/>
            <a:ext cx="4426947" cy="455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FCDBA6AE-B67A-5AE7-F098-BBF8C9C63459}"/>
              </a:ext>
            </a:extLst>
          </p:cNvPr>
          <p:cNvSpPr txBox="1"/>
          <p:nvPr/>
        </p:nvSpPr>
        <p:spPr>
          <a:xfrm>
            <a:off x="7083973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File:KruskalDemo.gif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9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6022A-D120-F584-0E71-686CBAE6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746CC5-10FF-F8ED-53E0-61749AEB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Kruskal’s Algorithm is Correct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D8DB55-0333-93F4-51B4-4CB9576A12E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C56321B9-5075-9ACA-99F4-781F32428C6D}"/>
              </a:ext>
            </a:extLst>
          </p:cNvPr>
          <p:cNvSpPr txBox="1"/>
          <p:nvPr/>
        </p:nvSpPr>
        <p:spPr>
          <a:xfrm>
            <a:off x="9121269" y="1989316"/>
            <a:ext cx="237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4334D9-CE49-7E19-BD00-3C1F4F98ECF1}"/>
              </a:ext>
            </a:extLst>
          </p:cNvPr>
          <p:cNvSpPr txBox="1"/>
          <p:nvPr/>
        </p:nvSpPr>
        <p:spPr>
          <a:xfrm>
            <a:off x="595605" y="1689049"/>
            <a:ext cx="108997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Proof: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e = (</a:t>
            </a:r>
            <a:r>
              <a:rPr lang="en-US" sz="2800" dirty="0" err="1"/>
              <a:t>u,v</a:t>
            </a:r>
            <a:r>
              <a:rPr lang="en-US" sz="2800" dirty="0"/>
              <a:t>) be an edge added by Kruskal’s algorithm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the T just before adding 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S be the connected component of T that contains 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Then e was the minimum weight edge leaving S and by the Cut Property it must be in the MST.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Hence, Kruskal’s algorithm only adds edges that must be in the MST.</a:t>
            </a:r>
          </a:p>
        </p:txBody>
      </p:sp>
    </p:spTree>
    <p:extLst>
      <p:ext uri="{BB962C8B-B14F-4D97-AF65-F5344CB8AC3E}">
        <p14:creationId xmlns:p14="http://schemas.microsoft.com/office/powerpoint/2010/main" val="416450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628C7-E68B-E9FA-F4EA-2FEDB211D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284816-3B34-CB47-BD53-B6833CD8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Kruskal’s Algorithm is Correct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5E5726-C6C0-7B2E-11B4-8215D115E643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E5D4E4DC-C0A2-DC3B-C670-72FF3DA420C9}"/>
              </a:ext>
            </a:extLst>
          </p:cNvPr>
          <p:cNvSpPr txBox="1"/>
          <p:nvPr/>
        </p:nvSpPr>
        <p:spPr>
          <a:xfrm>
            <a:off x="9121269" y="1989316"/>
            <a:ext cx="237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AC5ECF-CFFD-4155-A3F6-F28F821B6176}"/>
              </a:ext>
            </a:extLst>
          </p:cNvPr>
          <p:cNvSpPr txBox="1"/>
          <p:nvPr/>
        </p:nvSpPr>
        <p:spPr>
          <a:xfrm>
            <a:off x="595605" y="1689049"/>
            <a:ext cx="108997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Proof: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e = (</a:t>
            </a:r>
            <a:r>
              <a:rPr lang="en-US" sz="2800" dirty="0" err="1"/>
              <a:t>u,v</a:t>
            </a:r>
            <a:r>
              <a:rPr lang="en-US" sz="2800" dirty="0"/>
              <a:t>) be an edge added by Kruskal’s algorithm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the T just before adding 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S be the connected component of T that contains 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Then e was the minimum weight edge leaving S and by the Cut Property it must be in the MST.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Hence, Kruskal’s algorithm only adds edges that must be in the MST.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Finally, we note that if T was not connected then there would have been edge that could have been added without forming a cycle.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It follows that T is the MST at the end of the algorithm.</a:t>
            </a:r>
          </a:p>
        </p:txBody>
      </p:sp>
    </p:spTree>
    <p:extLst>
      <p:ext uri="{BB962C8B-B14F-4D97-AF65-F5344CB8AC3E}">
        <p14:creationId xmlns:p14="http://schemas.microsoft.com/office/powerpoint/2010/main" val="73721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431B2-ED2A-43EB-E076-52189F843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6A2D0D-7CA0-54A9-B517-8A34F128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Prim’s Algorithm is Correct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F6311-58D3-E889-5CE4-0621CCF1014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76F0E18-4966-29FC-2ECC-8DB1746E0CEE}"/>
              </a:ext>
            </a:extLst>
          </p:cNvPr>
          <p:cNvSpPr txBox="1"/>
          <p:nvPr/>
        </p:nvSpPr>
        <p:spPr>
          <a:xfrm>
            <a:off x="9121269" y="1989316"/>
            <a:ext cx="237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03B03-4EB7-3168-B26D-53C41A8FB1D8}"/>
              </a:ext>
            </a:extLst>
          </p:cNvPr>
          <p:cNvSpPr txBox="1"/>
          <p:nvPr/>
        </p:nvSpPr>
        <p:spPr>
          <a:xfrm>
            <a:off x="595605" y="1689049"/>
            <a:ext cx="10899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Proof: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e = (</a:t>
            </a:r>
            <a:r>
              <a:rPr lang="en-US" sz="2800" dirty="0" err="1"/>
              <a:t>u,v</a:t>
            </a:r>
            <a:r>
              <a:rPr lang="en-US" sz="2800" dirty="0"/>
              <a:t>) be an edge added by Kruskal’s algorithm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the T just before adding 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S be the connected component of T that contains 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Then e was the minimum weight edge leaving S and by the Cut Property it must be in the MST.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Hence, Prim’s algorithm only adds edges that must be in the MST.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Finally, we note that if T was not connected then there would have been edge that could have been added without forming a cycle.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It follows that T is the MST at the end of the algorithm.</a:t>
            </a:r>
          </a:p>
        </p:txBody>
      </p:sp>
    </p:spTree>
    <p:extLst>
      <p:ext uri="{BB962C8B-B14F-4D97-AF65-F5344CB8AC3E}">
        <p14:creationId xmlns:p14="http://schemas.microsoft.com/office/powerpoint/2010/main" val="20233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76620-51BC-1734-D75F-6580E4D02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2888FD-E23D-7BA2-B95F-46E690AE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Prim’s Algorithm Runtime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0FB5C5-AFDB-38E5-3337-5B19A70D9B1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E71517-ABE8-DDC6-366D-0E8AAA2B7245}"/>
              </a:ext>
            </a:extLst>
          </p:cNvPr>
          <p:cNvSpPr txBox="1"/>
          <p:nvPr/>
        </p:nvSpPr>
        <p:spPr>
          <a:xfrm>
            <a:off x="595605" y="1820038"/>
            <a:ext cx="62256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Input: </a:t>
            </a:r>
            <a:r>
              <a:rPr lang="en-US" sz="2800" dirty="0"/>
              <a:t>Undirected graph G = (V,E) and weights 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Output: </a:t>
            </a:r>
            <a:r>
              <a:rPr lang="en-US" sz="2800" dirty="0"/>
              <a:t>MST of 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Pick s in V arbitrarily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S = {s}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While S != V: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Find minimum weight edge e = (</a:t>
            </a:r>
            <a:r>
              <a:rPr lang="en-US" sz="2800" dirty="0" err="1"/>
              <a:t>u,v</a:t>
            </a:r>
            <a:r>
              <a:rPr lang="en-US" sz="2800" dirty="0"/>
              <a:t>) where u is in S but v is not.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Add v to 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05808A-22C7-9F03-C143-AB3BE503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52" y="1687337"/>
            <a:ext cx="39878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8C5DA-E2DA-3A3C-1129-0160E5647EF3}"/>
              </a:ext>
            </a:extLst>
          </p:cNvPr>
          <p:cNvSpPr txBox="1"/>
          <p:nvPr/>
        </p:nvSpPr>
        <p:spPr>
          <a:xfrm>
            <a:off x="6897852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File:PrimAlgDemo.gif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0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F8916-BCAB-2CAB-902F-DBFFE411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142B22-55A7-F065-2AA3-2A3707A8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Prim’s Algorithm Runtime O(m log(n))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1A1BAD-F091-DA6B-1D95-DF031767F93C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885DB02-B5C7-9440-44FB-5EC3381BFFA6}"/>
              </a:ext>
            </a:extLst>
          </p:cNvPr>
          <p:cNvSpPr txBox="1"/>
          <p:nvPr/>
        </p:nvSpPr>
        <p:spPr>
          <a:xfrm>
            <a:off x="595605" y="1820038"/>
            <a:ext cx="62256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Claim: </a:t>
            </a:r>
            <a:r>
              <a:rPr lang="en-US" sz="2800" dirty="0"/>
              <a:t>Using a priority queue, Prim’s Algorithm can be implemented on a graph with n nodes and m  edges to run in O(m) time, plus the time for n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PopMin</a:t>
            </a:r>
            <a:r>
              <a:rPr lang="en-US" sz="2800" dirty="0"/>
              <a:t> and m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DecreasePriority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dirty="0"/>
              <a:t>operations. </a:t>
            </a:r>
          </a:p>
          <a:p>
            <a:endParaRPr lang="en-US" sz="2800" dirty="0"/>
          </a:p>
          <a:p>
            <a:r>
              <a:rPr lang="en-US" sz="2800" b="1" dirty="0"/>
              <a:t>Corollary</a:t>
            </a:r>
            <a:r>
              <a:rPr lang="en-US" sz="2800" dirty="0"/>
              <a:t>: Using a heap-based priority queue we get a running time of O(m log(n)).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D1CB40-D94E-DC0F-6AF3-1F1AB1CF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52" y="1687337"/>
            <a:ext cx="39878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016EA-ED15-F1BF-9BE9-3EA4A0FA8B1B}"/>
              </a:ext>
            </a:extLst>
          </p:cNvPr>
          <p:cNvSpPr txBox="1"/>
          <p:nvPr/>
        </p:nvSpPr>
        <p:spPr>
          <a:xfrm>
            <a:off x="6897852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File:PrimAlgDemo.gif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3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6FF10-C18E-B1C8-1659-AF5C96112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C7BB7D-B604-D96C-212B-73EB89D1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Kruskal’s Algorithm Runtime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025E7D-0F27-D364-B867-72427289D7B8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52519F2-93B8-4592-6CF1-AD2521ABF290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Input: </a:t>
            </a:r>
            <a:r>
              <a:rPr lang="en-US" sz="2800" dirty="0"/>
              <a:t>Undirected graph G = (V,E) and weights 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Output: </a:t>
            </a:r>
            <a:r>
              <a:rPr lang="en-US" sz="2800" dirty="0"/>
              <a:t>MST of 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Sort E using values in 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Break ties arbitrarily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T be an empty graph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For e in 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If adding e to T doesn’t case a cycle, add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C3CF3B-5743-8F8C-B386-343A51CF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90" y="1687337"/>
            <a:ext cx="4426947" cy="455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478D5C4C-DC28-3034-59BD-27DEFDEBAC50}"/>
              </a:ext>
            </a:extLst>
          </p:cNvPr>
          <p:cNvSpPr txBox="1"/>
          <p:nvPr/>
        </p:nvSpPr>
        <p:spPr>
          <a:xfrm>
            <a:off x="7083973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File:KruskalDemo.gif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8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5A82B-B846-7560-9541-1DA92500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BA3B7D-C16E-8967-B852-20888D3D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Kruskal’s Algorithm Runtime O(m log(n))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14545F-C8FE-17A7-DEA8-A44A687ACC85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3791D41-4AD8-972E-2FD3-212D439BE16A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Input: </a:t>
            </a:r>
            <a:r>
              <a:rPr lang="en-US" sz="2800" dirty="0"/>
              <a:t>Undirected graph G = (V,E) and weights 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Output: </a:t>
            </a:r>
            <a:r>
              <a:rPr lang="en-US" sz="2800" dirty="0"/>
              <a:t>MST of 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Sort E using values in 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Break ties arbitrarily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T be an empty graph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For e in 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If adding e to T doesn’t case a cycle, add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902ACF-10DC-97B3-23B3-3AEF78BD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90" y="1687337"/>
            <a:ext cx="4426947" cy="455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5B4C25FE-DC68-B766-39BA-6202633B44E7}"/>
              </a:ext>
            </a:extLst>
          </p:cNvPr>
          <p:cNvSpPr txBox="1"/>
          <p:nvPr/>
        </p:nvSpPr>
        <p:spPr>
          <a:xfrm>
            <a:off x="7083973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File:KruskalDemo.gif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70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D3579-887C-4738-6E69-1BFDDCCD6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E10F2-E880-13F9-F9E1-DFCD9A3E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Kruskal’s Algorithm Runtime O(m log(n))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468B65-CC52-E5BF-9553-30D0D7F05A4F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116522-D3E6-5DEA-20DF-E9C2761246EF}"/>
              </a:ext>
            </a:extLst>
          </p:cNvPr>
          <p:cNvSpPr txBox="1"/>
          <p:nvPr/>
        </p:nvSpPr>
        <p:spPr>
          <a:xfrm>
            <a:off x="595605" y="1820038"/>
            <a:ext cx="5500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 prove this running time, we need a Union-Find data structure.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Keeps track of which elements in a ground set belong to the same subsets.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Find(u)</a:t>
            </a:r>
            <a:r>
              <a:rPr lang="en-US" sz="2800" dirty="0"/>
              <a:t>: Returns name of set that contains u.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Union(A,B)</a:t>
            </a:r>
            <a:r>
              <a:rPr lang="en-US" sz="2800" dirty="0"/>
              <a:t> combine sets A and B into one set.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Read KT 4.6!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99EC2F-C65E-7DD5-BE50-97AF979D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590" y="1687337"/>
            <a:ext cx="4426947" cy="455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1B9-D68E-F454-F2D6-3CCAB5987E8B}"/>
              </a:ext>
            </a:extLst>
          </p:cNvPr>
          <p:cNvSpPr txBox="1"/>
          <p:nvPr/>
        </p:nvSpPr>
        <p:spPr>
          <a:xfrm>
            <a:off x="7083973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File:KruskalDemo.gif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70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162AC-2906-3D75-7AF6-3FEF9D27D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F89814-387D-EB93-17EB-4832E8E7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Divide &amp; Conquer (KT 5.1 and KT 5.2)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68E2AC-F4E7-CEF0-4F1A-4426D62844A3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2E1EDC2-9A0D-A100-9048-2EB66393BE4A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6192C4-679F-5DD6-D113-ABF674EA2475}"/>
              </a:ext>
            </a:extLst>
          </p:cNvPr>
          <p:cNvSpPr/>
          <p:nvPr/>
        </p:nvSpPr>
        <p:spPr>
          <a:xfrm>
            <a:off x="1175066" y="3206486"/>
            <a:ext cx="2427890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F7002-37BD-43ED-1FDB-1A13835FD5E9}"/>
              </a:ext>
            </a:extLst>
          </p:cNvPr>
          <p:cNvSpPr/>
          <p:nvPr/>
        </p:nvSpPr>
        <p:spPr>
          <a:xfrm>
            <a:off x="3697549" y="3206484"/>
            <a:ext cx="2427890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F2A1D-9AA7-8952-FFEE-C9DF5026DC51}"/>
              </a:ext>
            </a:extLst>
          </p:cNvPr>
          <p:cNvSpPr/>
          <p:nvPr/>
        </p:nvSpPr>
        <p:spPr>
          <a:xfrm>
            <a:off x="8753024" y="3206484"/>
            <a:ext cx="2427890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94C3E-798B-8D33-437D-9DE559A914D0}"/>
              </a:ext>
            </a:extLst>
          </p:cNvPr>
          <p:cNvSpPr/>
          <p:nvPr/>
        </p:nvSpPr>
        <p:spPr>
          <a:xfrm>
            <a:off x="1175066" y="4405492"/>
            <a:ext cx="2427890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9E010-6E47-F3AD-6987-76A170FABD4D}"/>
              </a:ext>
            </a:extLst>
          </p:cNvPr>
          <p:cNvSpPr/>
          <p:nvPr/>
        </p:nvSpPr>
        <p:spPr>
          <a:xfrm>
            <a:off x="3697549" y="4405490"/>
            <a:ext cx="2427890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D5321F-9C96-C7B8-4F2A-D5C5E1E060B2}"/>
              </a:ext>
            </a:extLst>
          </p:cNvPr>
          <p:cNvSpPr/>
          <p:nvPr/>
        </p:nvSpPr>
        <p:spPr>
          <a:xfrm>
            <a:off x="8753024" y="4405490"/>
            <a:ext cx="2427890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CCF265-6150-1D58-5F9D-0932EFD9F8AD}"/>
              </a:ext>
            </a:extLst>
          </p:cNvPr>
          <p:cNvSpPr/>
          <p:nvPr/>
        </p:nvSpPr>
        <p:spPr>
          <a:xfrm>
            <a:off x="1175066" y="5549873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B416F0-B64E-FD07-E96F-2C10AAE233D4}"/>
              </a:ext>
            </a:extLst>
          </p:cNvPr>
          <p:cNvSpPr/>
          <p:nvPr/>
        </p:nvSpPr>
        <p:spPr>
          <a:xfrm>
            <a:off x="6838050" y="3538599"/>
            <a:ext cx="147145" cy="14714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57C102-8973-C569-60EE-CE49F623DB33}"/>
              </a:ext>
            </a:extLst>
          </p:cNvPr>
          <p:cNvSpPr/>
          <p:nvPr/>
        </p:nvSpPr>
        <p:spPr>
          <a:xfrm>
            <a:off x="7365659" y="3538598"/>
            <a:ext cx="147145" cy="14714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31CE9D-7417-B92E-9BED-B1DD89567637}"/>
              </a:ext>
            </a:extLst>
          </p:cNvPr>
          <p:cNvSpPr/>
          <p:nvPr/>
        </p:nvSpPr>
        <p:spPr>
          <a:xfrm>
            <a:off x="7893268" y="3551466"/>
            <a:ext cx="147145" cy="14714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B7E292-0389-173D-8298-28D626BCEB66}"/>
              </a:ext>
            </a:extLst>
          </p:cNvPr>
          <p:cNvSpPr/>
          <p:nvPr/>
        </p:nvSpPr>
        <p:spPr>
          <a:xfrm>
            <a:off x="6838050" y="4699095"/>
            <a:ext cx="147145" cy="14714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CC0439-E94F-BAFF-3E02-6A158E198E2B}"/>
              </a:ext>
            </a:extLst>
          </p:cNvPr>
          <p:cNvSpPr/>
          <p:nvPr/>
        </p:nvSpPr>
        <p:spPr>
          <a:xfrm>
            <a:off x="7365659" y="4699094"/>
            <a:ext cx="147145" cy="14714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052C84-E0C4-4E23-1D41-01EEC5E48B0D}"/>
              </a:ext>
            </a:extLst>
          </p:cNvPr>
          <p:cNvSpPr/>
          <p:nvPr/>
        </p:nvSpPr>
        <p:spPr>
          <a:xfrm>
            <a:off x="7893268" y="4711962"/>
            <a:ext cx="147145" cy="14714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3D25E7-90D6-7326-BCF2-D15E96C2D13D}"/>
              </a:ext>
            </a:extLst>
          </p:cNvPr>
          <p:cNvSpPr txBox="1"/>
          <p:nvPr/>
        </p:nvSpPr>
        <p:spPr>
          <a:xfrm>
            <a:off x="123432" y="2661345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Divide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D74B2A-D055-8CCB-B1E9-E3C9D4632DF8}"/>
              </a:ext>
            </a:extLst>
          </p:cNvPr>
          <p:cNvSpPr txBox="1"/>
          <p:nvPr/>
        </p:nvSpPr>
        <p:spPr>
          <a:xfrm>
            <a:off x="0" y="3944826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Conquer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7861B9-8BD2-B08E-4F00-7FE0AD3D6869}"/>
              </a:ext>
            </a:extLst>
          </p:cNvPr>
          <p:cNvSpPr txBox="1"/>
          <p:nvPr/>
        </p:nvSpPr>
        <p:spPr>
          <a:xfrm>
            <a:off x="171025" y="5139987"/>
            <a:ext cx="1014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3846EE6-5E0B-CE85-8703-1A5F18A2E9B1}"/>
              </a:ext>
            </a:extLst>
          </p:cNvPr>
          <p:cNvCxnSpPr/>
          <p:nvPr/>
        </p:nvCxnSpPr>
        <p:spPr>
          <a:xfrm>
            <a:off x="2420471" y="2728691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5CEA99-4DCD-059A-68E0-E23E111EFA80}"/>
              </a:ext>
            </a:extLst>
          </p:cNvPr>
          <p:cNvCxnSpPr/>
          <p:nvPr/>
        </p:nvCxnSpPr>
        <p:spPr>
          <a:xfrm>
            <a:off x="4870257" y="2728691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631935-C186-96FC-3C7B-99B95C8542F7}"/>
              </a:ext>
            </a:extLst>
          </p:cNvPr>
          <p:cNvCxnSpPr/>
          <p:nvPr/>
        </p:nvCxnSpPr>
        <p:spPr>
          <a:xfrm>
            <a:off x="9955047" y="2738117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8EC92D-8E0F-A917-2FDD-E6087B6CF9E1}"/>
              </a:ext>
            </a:extLst>
          </p:cNvPr>
          <p:cNvCxnSpPr/>
          <p:nvPr/>
        </p:nvCxnSpPr>
        <p:spPr>
          <a:xfrm>
            <a:off x="2420471" y="3924779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1EE161-39E1-20A2-FBD9-CDBE966CD1AE}"/>
              </a:ext>
            </a:extLst>
          </p:cNvPr>
          <p:cNvCxnSpPr/>
          <p:nvPr/>
        </p:nvCxnSpPr>
        <p:spPr>
          <a:xfrm>
            <a:off x="4870257" y="3924779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5AF996-6A5C-EC6F-78AE-08316FA42171}"/>
              </a:ext>
            </a:extLst>
          </p:cNvPr>
          <p:cNvCxnSpPr/>
          <p:nvPr/>
        </p:nvCxnSpPr>
        <p:spPr>
          <a:xfrm>
            <a:off x="9955047" y="3934205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F59DBC-5D66-9947-9AD1-A1709D5443C2}"/>
              </a:ext>
            </a:extLst>
          </p:cNvPr>
          <p:cNvCxnSpPr/>
          <p:nvPr/>
        </p:nvCxnSpPr>
        <p:spPr>
          <a:xfrm>
            <a:off x="2389011" y="5093999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F51FC0-A2B1-7A4B-17DB-61AB1DB2EAA9}"/>
              </a:ext>
            </a:extLst>
          </p:cNvPr>
          <p:cNvCxnSpPr/>
          <p:nvPr/>
        </p:nvCxnSpPr>
        <p:spPr>
          <a:xfrm>
            <a:off x="4838797" y="5093999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B86C00-011D-937A-15DC-ED225024BEDC}"/>
              </a:ext>
            </a:extLst>
          </p:cNvPr>
          <p:cNvCxnSpPr/>
          <p:nvPr/>
        </p:nvCxnSpPr>
        <p:spPr>
          <a:xfrm>
            <a:off x="9923587" y="5103425"/>
            <a:ext cx="0" cy="455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086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Cut Property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Kruskal’s Algorithm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Prim’s Algorithm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Divide &amp; Conquer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1689" y="0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7A040-2D5E-056B-7983-53F3557C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3890BF-4089-7615-FDAA-D4870263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Why Divide &amp; Conquer?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21AC76-B3ED-C039-6EDE-35425181CF2C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98E7634-018F-339A-4896-E1DB807BE90E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63A34-45DD-529C-3F91-1A19E01F2152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0C643-3CC9-0FAA-493E-01CA735AFC7B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585B4-CF15-9ACB-5319-EF3CFDA4AC29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F8A41B-B499-ADFC-752A-9055C3BFBF7F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8B424-F885-EA68-DA29-4E050B834761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F884C3-D7D3-89EE-29B0-F0E228EA9E1B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411A9A-3EF9-2501-06FF-1FF28559F7F6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63B68F-1F83-1455-C768-A83FA17D395F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156975-E26C-3EAC-603D-66C515213D5E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9D34C9-52C4-5DB6-A289-E5BC2075678B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667797E-F0F3-FFD5-331C-0F86E399BF6C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6D94A6-DADD-CB96-C659-89758DB5D86B}"/>
              </a:ext>
            </a:extLst>
          </p:cNvPr>
          <p:cNvSpPr txBox="1"/>
          <p:nvPr/>
        </p:nvSpPr>
        <p:spPr>
          <a:xfrm>
            <a:off x="167442" y="258736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20303-5F7F-A1AB-6F67-785972ED555F}"/>
              </a:ext>
            </a:extLst>
          </p:cNvPr>
          <p:cNvSpPr txBox="1"/>
          <p:nvPr/>
        </p:nvSpPr>
        <p:spPr>
          <a:xfrm>
            <a:off x="202249" y="485174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5655C9-2FA2-3CF4-90D4-CEE98CF6BDC2}"/>
              </a:ext>
            </a:extLst>
          </p:cNvPr>
          <p:cNvSpPr txBox="1"/>
          <p:nvPr/>
        </p:nvSpPr>
        <p:spPr>
          <a:xfrm rot="16200000">
            <a:off x="65876" y="3748329"/>
            <a:ext cx="1753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Recursion</a:t>
            </a:r>
          </a:p>
        </p:txBody>
      </p:sp>
    </p:spTree>
    <p:extLst>
      <p:ext uri="{BB962C8B-B14F-4D97-AF65-F5344CB8AC3E}">
        <p14:creationId xmlns:p14="http://schemas.microsoft.com/office/powerpoint/2010/main" val="608982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D613F-C894-27AE-0181-250D5A84E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D2394E-C2E5-8FC9-5F77-A6FDD1F5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Why Divide &amp; Conquer?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B58CAB-ED00-7DE4-AF10-0BFA189E062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7A8F8AA-7C94-62F0-25A4-6F995F67AC7E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C9A424-1269-6F09-8DCA-3C3A16F477D9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5EC84-01BC-7C66-2FAC-2C17AB70DE16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F06D2-19C4-7FC3-0F2A-2A1505AC6EC3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8D11CA-4372-5340-4F28-AB79BA593B57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88F311-23C2-CB08-BA6C-E0C37F5BA4D5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672892-36AA-7977-19AA-B9C9931F6B7F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82CBBA-2085-5995-D272-FA876278F518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E459C0-07A9-D9FF-4411-B986EB4C268A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BC30F6-C8AA-F77B-2E78-DF09F4EF93B4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7A6C9C-361B-F30A-A50F-71B2B050ABA6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E548303-26A8-1904-9AE6-5E8F14C90F7D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1D1BDA-AF5E-0609-8205-35C40CE572E1}"/>
              </a:ext>
            </a:extLst>
          </p:cNvPr>
          <p:cNvSpPr txBox="1"/>
          <p:nvPr/>
        </p:nvSpPr>
        <p:spPr>
          <a:xfrm>
            <a:off x="167442" y="258736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2C270-4714-1420-850D-C27655052A09}"/>
              </a:ext>
            </a:extLst>
          </p:cNvPr>
          <p:cNvSpPr txBox="1"/>
          <p:nvPr/>
        </p:nvSpPr>
        <p:spPr>
          <a:xfrm>
            <a:off x="202249" y="485174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E7F98A-7BF4-7665-DABC-C1671B91DDD9}"/>
              </a:ext>
            </a:extLst>
          </p:cNvPr>
          <p:cNvSpPr txBox="1"/>
          <p:nvPr/>
        </p:nvSpPr>
        <p:spPr>
          <a:xfrm rot="16200000">
            <a:off x="65876" y="3748329"/>
            <a:ext cx="1753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Recursion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B734E-DAA5-D0B0-74AF-CD50496280C3}"/>
              </a:ext>
            </a:extLst>
          </p:cNvPr>
          <p:cNvSpPr/>
          <p:nvPr/>
        </p:nvSpPr>
        <p:spPr>
          <a:xfrm>
            <a:off x="1857467" y="2150993"/>
            <a:ext cx="8477066" cy="35398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Idea</a:t>
            </a:r>
            <a:r>
              <a:rPr lang="en-US" sz="3200" dirty="0">
                <a:solidFill>
                  <a:sysClr val="windowText" lastClr="000000"/>
                </a:solidFill>
              </a:rPr>
              <a:t>: If you can easily break apart problems and combine those solutions then recursion can let you avoid slow algorithms on big problems and instead only run slow algorithms on small problems.</a:t>
            </a:r>
          </a:p>
        </p:txBody>
      </p:sp>
    </p:spTree>
    <p:extLst>
      <p:ext uri="{BB962C8B-B14F-4D97-AF65-F5344CB8AC3E}">
        <p14:creationId xmlns:p14="http://schemas.microsoft.com/office/powerpoint/2010/main" val="1579413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AACA3-3F80-1F48-AD55-C6FEFBAA7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E6234E-97F3-616A-51F0-FD051C5F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Why Divide &amp; Conquer?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A5E3B9-7347-DC0A-6626-4CB742E80FF1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DC8DD6C-FF7D-7449-29E2-E01D68CDF1B9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 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13D32-CBC2-1C7E-9E34-0D4DC50B38A9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 N/2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77A4C-5658-B1F1-C08E-01CA416B22D8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2 N/2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45ECD-A611-A20D-5991-079F0E0FC900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ADA773-F588-66FF-D9F1-5EA1172EA8F6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10994-5AC4-0ED2-CF82-3599DF44B0D4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699AD3B-B21E-27E1-4A39-45995C08DC7F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310415-E623-F1FD-0110-67A067385536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F95E00-6291-1419-542E-A805F7D55F77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24A79B-C5E8-A803-4D6E-8BB50E2797C3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F573D25-937D-91AF-65CE-43900C9F6AEC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214608-9D97-A3EC-5A9B-85265DDC41FC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9CE5DD-3FCF-57AE-521B-842FF906FE64}"/>
              </a:ext>
            </a:extLst>
          </p:cNvPr>
          <p:cNvSpPr txBox="1"/>
          <p:nvPr/>
        </p:nvSpPr>
        <p:spPr>
          <a:xfrm>
            <a:off x="167442" y="258736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DCAFB-46B3-8323-35F5-1A9B60BD75A6}"/>
              </a:ext>
            </a:extLst>
          </p:cNvPr>
          <p:cNvSpPr txBox="1"/>
          <p:nvPr/>
        </p:nvSpPr>
        <p:spPr>
          <a:xfrm>
            <a:off x="202249" y="485174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65DC4-1F7C-56C0-A681-20886F1AFFB0}"/>
              </a:ext>
            </a:extLst>
          </p:cNvPr>
          <p:cNvSpPr txBox="1"/>
          <p:nvPr/>
        </p:nvSpPr>
        <p:spPr>
          <a:xfrm rot="16200000">
            <a:off x="15180" y="3768712"/>
            <a:ext cx="1753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Recursion</a:t>
            </a:r>
          </a:p>
        </p:txBody>
      </p:sp>
    </p:spTree>
    <p:extLst>
      <p:ext uri="{BB962C8B-B14F-4D97-AF65-F5344CB8AC3E}">
        <p14:creationId xmlns:p14="http://schemas.microsoft.com/office/powerpoint/2010/main" val="3152762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DE0B2-7297-ECA2-FEF6-EE947B47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AFA48D-385B-0633-DD63-E1AE4AF5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Why Divide &amp; Conquer?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98E1EB-BA45-369E-F329-FCA3D6E803E4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99F8A3A-6C47-A2B0-D0BE-3B1B761CD1F0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 1 N/2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01C50C-6E22-13E7-C8A6-AD0869E0E2C0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 N/4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0E3A6-FB04-F6B2-56B4-6BE605AB7A63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12 N/4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70E698-E9C4-67D6-55CF-B18BC8FFDA45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9F3E32-2983-5FC9-EE07-2447ACDCF5C3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AAAAEE-5816-E0C2-0424-8E0703EA256C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 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FC535E-1F12-C8AD-A7C1-908C15B62DCF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93F9F2-40E8-1E83-679E-09388018E915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2E9FCD4-56A5-9C7E-9390-1E4999A14879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DF5B58-7AD8-51E0-A5B0-A44885D31BAC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1C7A68-CED6-AD37-B611-6E2F6CAD09DF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5E8A72-8144-1DD2-8726-9B8A73A8C6C8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67A190-BC16-7900-A10D-A125DE8358A5}"/>
              </a:ext>
            </a:extLst>
          </p:cNvPr>
          <p:cNvSpPr txBox="1"/>
          <p:nvPr/>
        </p:nvSpPr>
        <p:spPr>
          <a:xfrm>
            <a:off x="167442" y="258736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4EB74-1C21-1CFC-5BF8-4BBB0C3A08F3}"/>
              </a:ext>
            </a:extLst>
          </p:cNvPr>
          <p:cNvSpPr txBox="1"/>
          <p:nvPr/>
        </p:nvSpPr>
        <p:spPr>
          <a:xfrm>
            <a:off x="202249" y="4851743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O(n)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B2C6A-49BA-F85B-4BD1-3968ED3EB0BC}"/>
              </a:ext>
            </a:extLst>
          </p:cNvPr>
          <p:cNvSpPr txBox="1"/>
          <p:nvPr/>
        </p:nvSpPr>
        <p:spPr>
          <a:xfrm rot="16200000">
            <a:off x="65876" y="3748329"/>
            <a:ext cx="1753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Recursion</a:t>
            </a:r>
          </a:p>
        </p:txBody>
      </p:sp>
    </p:spTree>
    <p:extLst>
      <p:ext uri="{BB962C8B-B14F-4D97-AF65-F5344CB8AC3E}">
        <p14:creationId xmlns:p14="http://schemas.microsoft.com/office/powerpoint/2010/main" val="3051559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73904-007A-22A7-AA51-D80D8C2D3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523DD4-D786-2756-35A7-BDA228F1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Why Divide &amp; Conquer?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B45F7D-0597-06A4-8BCC-3253ED6D96C5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5F441D7-ABB2-3631-4714-6D887E66A01F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 111…1 O(1)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578260-B78A-B94F-3325-A6B9A1827CB4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111…11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2DBCD-3B00-570B-D600-CA1EDC07455F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111…12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5F504-1657-0D67-4DFB-3CCC7E7AAF77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111…11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008CE0-6D5B-1CB5-4EA8-EEC70C64150C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111…12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D5A56C-06A5-EFDB-9C80-981335CA0DFE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 111…1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484A19-7A19-7B72-8185-EBD538B3E945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CB7C6D-7E8E-D27E-07F8-2BD2BBA3DDD9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1C9519-7380-87FF-7F34-561B21BC42EF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143A03-EB77-FB51-E730-369F1985A55A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560ABC2-9746-8269-538E-D885941617F0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DF745F-03D0-1C2E-903C-6E79E0950837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255F852-5196-3E79-DBBE-FA4ABC43F0CE}"/>
              </a:ext>
            </a:extLst>
          </p:cNvPr>
          <p:cNvSpPr txBox="1"/>
          <p:nvPr/>
        </p:nvSpPr>
        <p:spPr>
          <a:xfrm>
            <a:off x="167442" y="258736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0CD85-364A-A0E1-1FED-D91FA0A202A5}"/>
              </a:ext>
            </a:extLst>
          </p:cNvPr>
          <p:cNvSpPr txBox="1"/>
          <p:nvPr/>
        </p:nvSpPr>
        <p:spPr>
          <a:xfrm>
            <a:off x="202249" y="485174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D3F04F-0B7F-B2C4-7E3D-127FB1854699}"/>
              </a:ext>
            </a:extLst>
          </p:cNvPr>
          <p:cNvSpPr txBox="1"/>
          <p:nvPr/>
        </p:nvSpPr>
        <p:spPr>
          <a:xfrm rot="16200000">
            <a:off x="-44088" y="3748329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Brute Force</a:t>
            </a:r>
          </a:p>
        </p:txBody>
      </p:sp>
    </p:spTree>
    <p:extLst>
      <p:ext uri="{BB962C8B-B14F-4D97-AF65-F5344CB8AC3E}">
        <p14:creationId xmlns:p14="http://schemas.microsoft.com/office/powerpoint/2010/main" val="2820127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21F7-7DB5-E609-AA62-B29FEA3B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76FB99-2188-EFB2-3731-55B35D7F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How many times can you split in half?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D66717-9D7C-FD71-21E3-03A2879F16A2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A917112-0B5F-9333-4B22-764C143F2031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 111…1 O(1)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45AEEA-2D48-1EAC-D53B-0801994A852E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111…11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2A4EB-AACE-5F3B-0F12-5589E394C48C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111…12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EDDC9C-CD85-8B8D-F265-1DB9BDE02217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111…11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A8EAC-90DC-1694-98D8-D232E2EED8FD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111…12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87B7EF-8C39-2B94-60ED-478186DDFDA8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 111…1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789DB1-3DF4-F92B-8CC3-2C180ED56CC4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789882-3589-7477-C6FB-5221C1C90D88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369F2B-2DBB-A6EE-8CC1-BA04FA1F7398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A395C1-86A7-88E4-6E24-38E16C0F5DC8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E59D11-DE7C-6B61-0761-3692A85CD9D2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F6E2F1-641E-E289-3666-81D29E54214C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0A9E5C-98AB-6579-BA81-B86F3969B794}"/>
              </a:ext>
            </a:extLst>
          </p:cNvPr>
          <p:cNvSpPr txBox="1"/>
          <p:nvPr/>
        </p:nvSpPr>
        <p:spPr>
          <a:xfrm>
            <a:off x="167442" y="258736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875C7-DAFA-663C-25D6-CF0B74288A2D}"/>
              </a:ext>
            </a:extLst>
          </p:cNvPr>
          <p:cNvSpPr txBox="1"/>
          <p:nvPr/>
        </p:nvSpPr>
        <p:spPr>
          <a:xfrm>
            <a:off x="202249" y="485174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422BE3-82B2-98D3-DD43-2CAEC270E359}"/>
              </a:ext>
            </a:extLst>
          </p:cNvPr>
          <p:cNvSpPr txBox="1"/>
          <p:nvPr/>
        </p:nvSpPr>
        <p:spPr>
          <a:xfrm rot="16200000">
            <a:off x="-44088" y="3748329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Brute Force</a:t>
            </a:r>
          </a:p>
        </p:txBody>
      </p:sp>
    </p:spTree>
    <p:extLst>
      <p:ext uri="{BB962C8B-B14F-4D97-AF65-F5344CB8AC3E}">
        <p14:creationId xmlns:p14="http://schemas.microsoft.com/office/powerpoint/2010/main" val="2139458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E98C7-1200-5C88-E01F-5601393D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F6D446-95F6-533A-5C10-06DB3D8A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A: After log times, you will get a constant!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3E488B-8550-229E-6377-36EF76668B8B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236223F-08A5-5E88-FC04-170B9BB214BF}"/>
              </a:ext>
            </a:extLst>
          </p:cNvPr>
          <p:cNvSpPr/>
          <p:nvPr/>
        </p:nvSpPr>
        <p:spPr>
          <a:xfrm>
            <a:off x="1175066" y="1782338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Problem 111…1 O(1)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272454-3311-413B-09EB-C3AA459B7BA6}"/>
              </a:ext>
            </a:extLst>
          </p:cNvPr>
          <p:cNvSpPr/>
          <p:nvPr/>
        </p:nvSpPr>
        <p:spPr>
          <a:xfrm>
            <a:off x="1175065" y="3067983"/>
            <a:ext cx="4950365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111…11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022C5-CE5D-9862-5288-820B6E3D4242}"/>
              </a:ext>
            </a:extLst>
          </p:cNvPr>
          <p:cNvSpPr/>
          <p:nvPr/>
        </p:nvSpPr>
        <p:spPr>
          <a:xfrm>
            <a:off x="6357777" y="3071229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Problem 111…12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47F01-6156-5D45-A4E4-C0ABC3E3E688}"/>
              </a:ext>
            </a:extLst>
          </p:cNvPr>
          <p:cNvSpPr/>
          <p:nvPr/>
        </p:nvSpPr>
        <p:spPr>
          <a:xfrm>
            <a:off x="1175064" y="4149960"/>
            <a:ext cx="4950366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111…11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9EE75-4760-A6DF-0434-615E96E6C7D1}"/>
              </a:ext>
            </a:extLst>
          </p:cNvPr>
          <p:cNvSpPr/>
          <p:nvPr/>
        </p:nvSpPr>
        <p:spPr>
          <a:xfrm>
            <a:off x="6357776" y="4161186"/>
            <a:ext cx="4865179" cy="80184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Solution 111…12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3D295-7839-0532-847E-C41A34F00D73}"/>
              </a:ext>
            </a:extLst>
          </p:cNvPr>
          <p:cNvSpPr/>
          <p:nvPr/>
        </p:nvSpPr>
        <p:spPr>
          <a:xfrm>
            <a:off x="1175066" y="5335454"/>
            <a:ext cx="10047890" cy="9463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Solution 111…1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F3891B-B07B-16CC-630E-10EB626E7A46}"/>
              </a:ext>
            </a:extLst>
          </p:cNvPr>
          <p:cNvCxnSpPr/>
          <p:nvPr/>
        </p:nvCxnSpPr>
        <p:spPr>
          <a:xfrm>
            <a:off x="3602956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BF8C5F-5993-D21F-1915-E89C111DD5CD}"/>
              </a:ext>
            </a:extLst>
          </p:cNvPr>
          <p:cNvCxnSpPr/>
          <p:nvPr/>
        </p:nvCxnSpPr>
        <p:spPr>
          <a:xfrm>
            <a:off x="8968920" y="2728691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452AB8-AEBB-090F-2DFE-BBF6B6279486}"/>
              </a:ext>
            </a:extLst>
          </p:cNvPr>
          <p:cNvCxnSpPr/>
          <p:nvPr/>
        </p:nvCxnSpPr>
        <p:spPr>
          <a:xfrm>
            <a:off x="3602956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957936-6806-9939-C1B9-6F148EBB0F47}"/>
              </a:ext>
            </a:extLst>
          </p:cNvPr>
          <p:cNvCxnSpPr/>
          <p:nvPr/>
        </p:nvCxnSpPr>
        <p:spPr>
          <a:xfrm>
            <a:off x="8968920" y="3782003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3BE40E-540A-65E2-8C12-D126BCFDAC2B}"/>
              </a:ext>
            </a:extLst>
          </p:cNvPr>
          <p:cNvCxnSpPr/>
          <p:nvPr/>
        </p:nvCxnSpPr>
        <p:spPr>
          <a:xfrm>
            <a:off x="3602956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7A0D7C-BC90-7F2A-2412-FD5AFCEED3F4}"/>
              </a:ext>
            </a:extLst>
          </p:cNvPr>
          <p:cNvCxnSpPr/>
          <p:nvPr/>
        </p:nvCxnSpPr>
        <p:spPr>
          <a:xfrm>
            <a:off x="8968920" y="4879580"/>
            <a:ext cx="0" cy="4558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5FB8F8-BA1D-7579-A9EF-88A24E61E88A}"/>
              </a:ext>
            </a:extLst>
          </p:cNvPr>
          <p:cNvSpPr txBox="1"/>
          <p:nvPr/>
        </p:nvSpPr>
        <p:spPr>
          <a:xfrm>
            <a:off x="167442" y="2587365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7D86F-8FD9-A1A4-0C2F-806589EB88ED}"/>
              </a:ext>
            </a:extLst>
          </p:cNvPr>
          <p:cNvSpPr txBox="1"/>
          <p:nvPr/>
        </p:nvSpPr>
        <p:spPr>
          <a:xfrm>
            <a:off x="202249" y="4851743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O(1)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9333BE-2647-46E3-C61B-07C2CB37F3EC}"/>
              </a:ext>
            </a:extLst>
          </p:cNvPr>
          <p:cNvSpPr txBox="1"/>
          <p:nvPr/>
        </p:nvSpPr>
        <p:spPr>
          <a:xfrm rot="16200000">
            <a:off x="-44088" y="3748329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Brute Force</a:t>
            </a:r>
          </a:p>
        </p:txBody>
      </p:sp>
    </p:spTree>
    <p:extLst>
      <p:ext uri="{BB962C8B-B14F-4D97-AF65-F5344CB8AC3E}">
        <p14:creationId xmlns:p14="http://schemas.microsoft.com/office/powerpoint/2010/main" val="168958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56CAF-3C45-18BE-D9F3-E28720AB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6BB143-2BA0-A024-2064-1CCBB68E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1911C3-CF02-6EE6-F136-64AD762B8FB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560F4F-ADA4-973E-9ADD-EA0D6F14CA45}"/>
              </a:ext>
            </a:extLst>
          </p:cNvPr>
          <p:cNvSpPr txBox="1"/>
          <p:nvPr/>
        </p:nvSpPr>
        <p:spPr>
          <a:xfrm>
            <a:off x="595605" y="1820038"/>
            <a:ext cx="55003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a list of n numbers L, rearrange them in ascending order.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E.g.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</a:t>
            </a:r>
            <a:r>
              <a:rPr lang="en-US" sz="2800" dirty="0"/>
              <a:t>: [3,2,5,5,1,6,7,8]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</a:t>
            </a:r>
            <a:r>
              <a:rPr lang="en-US" sz="2800" dirty="0"/>
              <a:t>: [1,2,3,5,5,6,7,8]</a:t>
            </a:r>
          </a:p>
        </p:txBody>
      </p:sp>
      <p:pic>
        <p:nvPicPr>
          <p:cNvPr id="3" name="Picture 2" descr="A pile of 3D yellow numbers">
            <a:extLst>
              <a:ext uri="{FF2B5EF4-FFF2-40B4-BE49-F238E27FC236}">
                <a16:creationId xmlns:a16="http://schemas.microsoft.com/office/drawing/2014/main" id="{C1FBF463-58EA-6FF2-76FE-73D729A4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60"/>
          <a:stretch>
            <a:fillRect/>
          </a:stretch>
        </p:blipFill>
        <p:spPr>
          <a:xfrm>
            <a:off x="7368987" y="1820038"/>
            <a:ext cx="4227407" cy="46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3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66BE0-FE75-9605-4306-DAA390364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648639-8004-5515-EE6D-BCEABA5A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68A964-EBBE-9595-8D17-3BD62685297C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093C58-E773-87DF-CA1D-A908F4B4DFF4}"/>
              </a:ext>
            </a:extLst>
          </p:cNvPr>
          <p:cNvSpPr txBox="1"/>
          <p:nvPr/>
        </p:nvSpPr>
        <p:spPr>
          <a:xfrm>
            <a:off x="595605" y="1820038"/>
            <a:ext cx="5500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a list of n numbers L, rearrange them in ascending order.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Sorting Algorithms: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Bubble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Insertion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Mergesort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Radix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Quicksort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Introsort</a:t>
            </a:r>
            <a:endParaRPr lang="en-US" sz="2800" dirty="0"/>
          </a:p>
        </p:txBody>
      </p:sp>
      <p:pic>
        <p:nvPicPr>
          <p:cNvPr id="3" name="Picture 2" descr="A pile of 3D yellow numbers">
            <a:extLst>
              <a:ext uri="{FF2B5EF4-FFF2-40B4-BE49-F238E27FC236}">
                <a16:creationId xmlns:a16="http://schemas.microsoft.com/office/drawing/2014/main" id="{26C81F09-F4B9-0995-F204-977A282F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60"/>
          <a:stretch>
            <a:fillRect/>
          </a:stretch>
        </p:blipFill>
        <p:spPr>
          <a:xfrm>
            <a:off x="7368987" y="1820038"/>
            <a:ext cx="4227407" cy="46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10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D2137-9C95-5DBC-33A1-326DF74C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60E42A-07F8-AD38-B277-1314B4EF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55654-8E28-845E-69AE-5DD415417711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879196-CDCF-DCD5-2520-CF125442A0A2}"/>
              </a:ext>
            </a:extLst>
          </p:cNvPr>
          <p:cNvSpPr txBox="1"/>
          <p:nvPr/>
        </p:nvSpPr>
        <p:spPr>
          <a:xfrm>
            <a:off x="595605" y="1820038"/>
            <a:ext cx="5500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a list of n numbers L, rearrange them in ascending order.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Sorting Algorithms: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Bubble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Insertion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Mergesort</a:t>
            </a:r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Radix 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Quicksort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Introsort</a:t>
            </a:r>
            <a:endParaRPr lang="en-US" sz="2800" dirty="0"/>
          </a:p>
        </p:txBody>
      </p:sp>
      <p:pic>
        <p:nvPicPr>
          <p:cNvPr id="3" name="Picture 2" descr="A pile of 3D yellow numbers">
            <a:extLst>
              <a:ext uri="{FF2B5EF4-FFF2-40B4-BE49-F238E27FC236}">
                <a16:creationId xmlns:a16="http://schemas.microsoft.com/office/drawing/2014/main" id="{06C8D1DA-2E49-0147-1C0F-2EB63195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60"/>
          <a:stretch>
            <a:fillRect/>
          </a:stretch>
        </p:blipFill>
        <p:spPr>
          <a:xfrm>
            <a:off x="7368987" y="1820038"/>
            <a:ext cx="4227407" cy="467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4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455140" y="1690688"/>
            <a:ext cx="6452288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 Out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Post Midterm Grades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5 Out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Problems Oct 31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F5E8C-DD77-C749-07C6-D60FE903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0F123C-A2DC-2EE3-030B-E468D4D5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 err="1"/>
              <a:t>Mergesort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DD15D7-8382-E9D2-2CE0-C22F8C33374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482713-B0B7-B71E-CD3B-A8182AFEE0CA}"/>
              </a:ext>
            </a:extLst>
          </p:cNvPr>
          <p:cNvSpPr txBox="1"/>
          <p:nvPr/>
        </p:nvSpPr>
        <p:spPr>
          <a:xfrm>
            <a:off x="595605" y="1820038"/>
            <a:ext cx="55003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78BEA4-5589-5FEE-230C-0E0F8D41625C}"/>
              </a:ext>
            </a:extLst>
          </p:cNvPr>
          <p:cNvGrpSpPr/>
          <p:nvPr/>
        </p:nvGrpSpPr>
        <p:grpSpPr>
          <a:xfrm>
            <a:off x="6852621" y="3046410"/>
            <a:ext cx="4324576" cy="2403414"/>
            <a:chOff x="6852621" y="1820038"/>
            <a:chExt cx="4324576" cy="24034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9B34D3-DB99-1364-5C5E-AD0D58F83851}"/>
                </a:ext>
              </a:extLst>
            </p:cNvPr>
            <p:cNvSpPr/>
            <p:nvPr/>
          </p:nvSpPr>
          <p:spPr>
            <a:xfrm>
              <a:off x="6852621" y="1820038"/>
              <a:ext cx="432457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350ADC-59CF-9052-B1EC-D7AB21449751}"/>
                </a:ext>
              </a:extLst>
            </p:cNvPr>
            <p:cNvSpPr/>
            <p:nvPr/>
          </p:nvSpPr>
          <p:spPr>
            <a:xfrm>
              <a:off x="6852621" y="2327261"/>
              <a:ext cx="208698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07E038-D0FA-2A9F-2FF5-4E28F0FD5D2A}"/>
                </a:ext>
              </a:extLst>
            </p:cNvPr>
            <p:cNvSpPr/>
            <p:nvPr/>
          </p:nvSpPr>
          <p:spPr>
            <a:xfrm>
              <a:off x="6852622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8E4A65-7E7A-A253-E895-68743EC499B4}"/>
                </a:ext>
              </a:extLst>
            </p:cNvPr>
            <p:cNvSpPr/>
            <p:nvPr/>
          </p:nvSpPr>
          <p:spPr>
            <a:xfrm>
              <a:off x="6852623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04D248-B795-6355-A1D3-01B76A0DF943}"/>
                </a:ext>
              </a:extLst>
            </p:cNvPr>
            <p:cNvSpPr/>
            <p:nvPr/>
          </p:nvSpPr>
          <p:spPr>
            <a:xfrm>
              <a:off x="685262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17DDB3-6A1A-779B-07A2-DAE4D178AF8F}"/>
                </a:ext>
              </a:extLst>
            </p:cNvPr>
            <p:cNvSpPr/>
            <p:nvPr/>
          </p:nvSpPr>
          <p:spPr>
            <a:xfrm>
              <a:off x="9090213" y="2327261"/>
              <a:ext cx="2086984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A12A33-6D43-8163-3122-76545C9886C9}"/>
                </a:ext>
              </a:extLst>
            </p:cNvPr>
            <p:cNvSpPr/>
            <p:nvPr/>
          </p:nvSpPr>
          <p:spPr>
            <a:xfrm>
              <a:off x="797141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864BEF-7103-E38D-3C9F-E59E30B8C5E8}"/>
                </a:ext>
              </a:extLst>
            </p:cNvPr>
            <p:cNvSpPr/>
            <p:nvPr/>
          </p:nvSpPr>
          <p:spPr>
            <a:xfrm>
              <a:off x="9090213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FC2BCF-F232-FBDA-A5A2-6DDE5FB1C754}"/>
                </a:ext>
              </a:extLst>
            </p:cNvPr>
            <p:cNvSpPr/>
            <p:nvPr/>
          </p:nvSpPr>
          <p:spPr>
            <a:xfrm>
              <a:off x="1020900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9A9A465-8F68-DAB0-27AE-AB1A58490488}"/>
                </a:ext>
              </a:extLst>
            </p:cNvPr>
            <p:cNvSpPr/>
            <p:nvPr/>
          </p:nvSpPr>
          <p:spPr>
            <a:xfrm>
              <a:off x="7412021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06F231-FDDA-D663-FF71-133D3765B878}"/>
                </a:ext>
              </a:extLst>
            </p:cNvPr>
            <p:cNvSpPr/>
            <p:nvPr/>
          </p:nvSpPr>
          <p:spPr>
            <a:xfrm>
              <a:off x="7971418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DAA7E0B-8793-91D4-F6F1-8998497A8604}"/>
                </a:ext>
              </a:extLst>
            </p:cNvPr>
            <p:cNvSpPr/>
            <p:nvPr/>
          </p:nvSpPr>
          <p:spPr>
            <a:xfrm>
              <a:off x="8530816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5361236-9126-00D5-6CF7-686CD993DEF8}"/>
                </a:ext>
              </a:extLst>
            </p:cNvPr>
            <p:cNvSpPr/>
            <p:nvPr/>
          </p:nvSpPr>
          <p:spPr>
            <a:xfrm>
              <a:off x="9090213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F04BD6-F34D-1AD7-2C97-54A2B11298E2}"/>
                </a:ext>
              </a:extLst>
            </p:cNvPr>
            <p:cNvSpPr/>
            <p:nvPr/>
          </p:nvSpPr>
          <p:spPr>
            <a:xfrm>
              <a:off x="9649611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9FD3B3-719C-9A4B-CE38-3AA3DA981EF6}"/>
                </a:ext>
              </a:extLst>
            </p:cNvPr>
            <p:cNvSpPr/>
            <p:nvPr/>
          </p:nvSpPr>
          <p:spPr>
            <a:xfrm>
              <a:off x="10209008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11A7070-BAC0-9E85-6797-A84FD252068F}"/>
                </a:ext>
              </a:extLst>
            </p:cNvPr>
            <p:cNvSpPr/>
            <p:nvPr/>
          </p:nvSpPr>
          <p:spPr>
            <a:xfrm>
              <a:off x="10768406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11C3EF0-25EF-7E97-5929-402B0D65B2AE}"/>
                </a:ext>
              </a:extLst>
            </p:cNvPr>
            <p:cNvSpPr/>
            <p:nvPr/>
          </p:nvSpPr>
          <p:spPr>
            <a:xfrm>
              <a:off x="710901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C8AF12F-80D3-4C91-605F-ABDCC1F3F8F2}"/>
                </a:ext>
              </a:extLst>
            </p:cNvPr>
            <p:cNvSpPr/>
            <p:nvPr/>
          </p:nvSpPr>
          <p:spPr>
            <a:xfrm>
              <a:off x="742277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C64438-F213-576F-0A56-274C4B56F295}"/>
                </a:ext>
              </a:extLst>
            </p:cNvPr>
            <p:cNvSpPr/>
            <p:nvPr/>
          </p:nvSpPr>
          <p:spPr>
            <a:xfrm>
              <a:off x="767917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F61187-1E67-BDEB-A91D-47125B00DA64}"/>
                </a:ext>
              </a:extLst>
            </p:cNvPr>
            <p:cNvSpPr/>
            <p:nvPr/>
          </p:nvSpPr>
          <p:spPr>
            <a:xfrm>
              <a:off x="796962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99CC63F-DBE3-245B-2853-590AC7F142D0}"/>
                </a:ext>
              </a:extLst>
            </p:cNvPr>
            <p:cNvSpPr/>
            <p:nvPr/>
          </p:nvSpPr>
          <p:spPr>
            <a:xfrm>
              <a:off x="822602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6A70F9D-03FE-6DEF-D912-CF8F4C20E5B4}"/>
                </a:ext>
              </a:extLst>
            </p:cNvPr>
            <p:cNvSpPr/>
            <p:nvPr/>
          </p:nvSpPr>
          <p:spPr>
            <a:xfrm>
              <a:off x="853081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CB79950-043B-1794-6932-EE08D308715C}"/>
                </a:ext>
              </a:extLst>
            </p:cNvPr>
            <p:cNvSpPr/>
            <p:nvPr/>
          </p:nvSpPr>
          <p:spPr>
            <a:xfrm>
              <a:off x="878720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2BE5A4F-5903-EFD4-19A2-10D2761B065B}"/>
                </a:ext>
              </a:extLst>
            </p:cNvPr>
            <p:cNvSpPr/>
            <p:nvPr/>
          </p:nvSpPr>
          <p:spPr>
            <a:xfrm>
              <a:off x="909021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935B43-FB5F-D98F-5535-45E34A475F67}"/>
                </a:ext>
              </a:extLst>
            </p:cNvPr>
            <p:cNvSpPr/>
            <p:nvPr/>
          </p:nvSpPr>
          <p:spPr>
            <a:xfrm>
              <a:off x="934660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AC98A8-326C-4457-B038-63EF02A67A3B}"/>
                </a:ext>
              </a:extLst>
            </p:cNvPr>
            <p:cNvSpPr/>
            <p:nvPr/>
          </p:nvSpPr>
          <p:spPr>
            <a:xfrm>
              <a:off x="9649610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E17512F-8A0C-1A06-8930-D661268ECA51}"/>
                </a:ext>
              </a:extLst>
            </p:cNvPr>
            <p:cNvSpPr/>
            <p:nvPr/>
          </p:nvSpPr>
          <p:spPr>
            <a:xfrm>
              <a:off x="9906001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D839ED4-6D11-D9A3-1505-94FFAE10C73B}"/>
                </a:ext>
              </a:extLst>
            </p:cNvPr>
            <p:cNvSpPr/>
            <p:nvPr/>
          </p:nvSpPr>
          <p:spPr>
            <a:xfrm>
              <a:off x="10209008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3D0D6FA-1BBD-8A40-9C81-71AD786AD3CD}"/>
                </a:ext>
              </a:extLst>
            </p:cNvPr>
            <p:cNvSpPr/>
            <p:nvPr/>
          </p:nvSpPr>
          <p:spPr>
            <a:xfrm>
              <a:off x="10465399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0DE04D5-3399-EAA0-24A0-8AD4E8749019}"/>
                </a:ext>
              </a:extLst>
            </p:cNvPr>
            <p:cNvSpPr/>
            <p:nvPr/>
          </p:nvSpPr>
          <p:spPr>
            <a:xfrm>
              <a:off x="1076840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FE32078-79C5-0FE9-F4B1-BAE7C506D727}"/>
                </a:ext>
              </a:extLst>
            </p:cNvPr>
            <p:cNvSpPr/>
            <p:nvPr/>
          </p:nvSpPr>
          <p:spPr>
            <a:xfrm>
              <a:off x="1102479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9431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F6AB-62E1-15CB-A800-9EEA51275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40B3BF-473A-1ED4-B86F-0A3C3016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 err="1"/>
              <a:t>Mergesort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569E27-4547-5BE6-6EBA-467F066BDBC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26E10AE-8120-F022-F755-07ABB68B8E81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5ECA388-E886-70BB-BFB3-D6C89DA33218}"/>
              </a:ext>
            </a:extLst>
          </p:cNvPr>
          <p:cNvGrpSpPr/>
          <p:nvPr/>
        </p:nvGrpSpPr>
        <p:grpSpPr>
          <a:xfrm>
            <a:off x="6852621" y="3046410"/>
            <a:ext cx="4324576" cy="2403414"/>
            <a:chOff x="6852621" y="1820038"/>
            <a:chExt cx="4324576" cy="24034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E452CB-60FD-8456-27F3-62A98FBAE753}"/>
                </a:ext>
              </a:extLst>
            </p:cNvPr>
            <p:cNvSpPr/>
            <p:nvPr/>
          </p:nvSpPr>
          <p:spPr>
            <a:xfrm>
              <a:off x="6852621" y="1820038"/>
              <a:ext cx="432457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8BAD2C-8F3E-2953-9F3F-4D1EFBCCB8D5}"/>
                </a:ext>
              </a:extLst>
            </p:cNvPr>
            <p:cNvSpPr/>
            <p:nvPr/>
          </p:nvSpPr>
          <p:spPr>
            <a:xfrm>
              <a:off x="6852621" y="2327261"/>
              <a:ext cx="2086985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5D3AA2-A862-6F8D-BF15-CA853EFF7861}"/>
                </a:ext>
              </a:extLst>
            </p:cNvPr>
            <p:cNvSpPr/>
            <p:nvPr/>
          </p:nvSpPr>
          <p:spPr>
            <a:xfrm>
              <a:off x="6852622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040D96-DE61-B552-84BC-D632927F3962}"/>
                </a:ext>
              </a:extLst>
            </p:cNvPr>
            <p:cNvSpPr/>
            <p:nvPr/>
          </p:nvSpPr>
          <p:spPr>
            <a:xfrm>
              <a:off x="6852623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02E2B0-D879-1E8F-9371-42ABA23B0D44}"/>
                </a:ext>
              </a:extLst>
            </p:cNvPr>
            <p:cNvSpPr/>
            <p:nvPr/>
          </p:nvSpPr>
          <p:spPr>
            <a:xfrm>
              <a:off x="685262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9C77AE-8559-492A-2C02-BA8076392F1D}"/>
                </a:ext>
              </a:extLst>
            </p:cNvPr>
            <p:cNvSpPr/>
            <p:nvPr/>
          </p:nvSpPr>
          <p:spPr>
            <a:xfrm>
              <a:off x="9090213" y="2327261"/>
              <a:ext cx="2086984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8E0EE2-D506-C869-5C01-8EB0FBDC17D1}"/>
                </a:ext>
              </a:extLst>
            </p:cNvPr>
            <p:cNvSpPr/>
            <p:nvPr/>
          </p:nvSpPr>
          <p:spPr>
            <a:xfrm>
              <a:off x="797141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3DC5C9-4D85-3B50-A7B5-23D3690B31F5}"/>
                </a:ext>
              </a:extLst>
            </p:cNvPr>
            <p:cNvSpPr/>
            <p:nvPr/>
          </p:nvSpPr>
          <p:spPr>
            <a:xfrm>
              <a:off x="9090213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B7A6014-E159-CF14-2ABA-023F57852E7C}"/>
                </a:ext>
              </a:extLst>
            </p:cNvPr>
            <p:cNvSpPr/>
            <p:nvPr/>
          </p:nvSpPr>
          <p:spPr>
            <a:xfrm>
              <a:off x="10209008" y="2834484"/>
              <a:ext cx="968188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9E4F19-A776-66B3-751C-354C9F59C70A}"/>
                </a:ext>
              </a:extLst>
            </p:cNvPr>
            <p:cNvSpPr/>
            <p:nvPr/>
          </p:nvSpPr>
          <p:spPr>
            <a:xfrm>
              <a:off x="7412021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A46A0C-A2F8-E66E-5B56-4CCFF0D7FF51}"/>
                </a:ext>
              </a:extLst>
            </p:cNvPr>
            <p:cNvSpPr/>
            <p:nvPr/>
          </p:nvSpPr>
          <p:spPr>
            <a:xfrm>
              <a:off x="7971418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0F48A8-AF11-5821-2F32-AE8A2177F192}"/>
                </a:ext>
              </a:extLst>
            </p:cNvPr>
            <p:cNvSpPr/>
            <p:nvPr/>
          </p:nvSpPr>
          <p:spPr>
            <a:xfrm>
              <a:off x="8530816" y="3325032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72B9A4-7B1E-335A-2F86-D46924F40F03}"/>
                </a:ext>
              </a:extLst>
            </p:cNvPr>
            <p:cNvSpPr/>
            <p:nvPr/>
          </p:nvSpPr>
          <p:spPr>
            <a:xfrm>
              <a:off x="9090213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05D215-60C0-C92A-0BFE-32ED5292A0C8}"/>
                </a:ext>
              </a:extLst>
            </p:cNvPr>
            <p:cNvSpPr/>
            <p:nvPr/>
          </p:nvSpPr>
          <p:spPr>
            <a:xfrm>
              <a:off x="9649611" y="3334713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E0CFB2E-18EF-6766-3001-A408345C0F28}"/>
                </a:ext>
              </a:extLst>
            </p:cNvPr>
            <p:cNvSpPr/>
            <p:nvPr/>
          </p:nvSpPr>
          <p:spPr>
            <a:xfrm>
              <a:off x="10209008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25D7A76-4F9F-D091-6012-EE773DB0E068}"/>
                </a:ext>
              </a:extLst>
            </p:cNvPr>
            <p:cNvSpPr/>
            <p:nvPr/>
          </p:nvSpPr>
          <p:spPr>
            <a:xfrm>
              <a:off x="10768406" y="3341707"/>
              <a:ext cx="40879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B1569E-D282-B430-BADC-BE73D0A6C991}"/>
                </a:ext>
              </a:extLst>
            </p:cNvPr>
            <p:cNvSpPr/>
            <p:nvPr/>
          </p:nvSpPr>
          <p:spPr>
            <a:xfrm>
              <a:off x="710901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CEEC5C-70BC-130E-D695-D8696A4F49AA}"/>
                </a:ext>
              </a:extLst>
            </p:cNvPr>
            <p:cNvSpPr/>
            <p:nvPr/>
          </p:nvSpPr>
          <p:spPr>
            <a:xfrm>
              <a:off x="742277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0E74D28-D690-6309-5D44-4EF0A57E5817}"/>
                </a:ext>
              </a:extLst>
            </p:cNvPr>
            <p:cNvSpPr/>
            <p:nvPr/>
          </p:nvSpPr>
          <p:spPr>
            <a:xfrm>
              <a:off x="767917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71BABE-3231-6821-2683-3F06D942CB59}"/>
                </a:ext>
              </a:extLst>
            </p:cNvPr>
            <p:cNvSpPr/>
            <p:nvPr/>
          </p:nvSpPr>
          <p:spPr>
            <a:xfrm>
              <a:off x="7969629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2C25503-B272-B7A7-8764-225AD670624F}"/>
                </a:ext>
              </a:extLst>
            </p:cNvPr>
            <p:cNvSpPr/>
            <p:nvPr/>
          </p:nvSpPr>
          <p:spPr>
            <a:xfrm>
              <a:off x="8226020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13C014-3DB6-EFC8-F23A-74B038163EFF}"/>
                </a:ext>
              </a:extLst>
            </p:cNvPr>
            <p:cNvSpPr/>
            <p:nvPr/>
          </p:nvSpPr>
          <p:spPr>
            <a:xfrm>
              <a:off x="853081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3F1E54C-4673-C712-CD00-9D47A965C0E8}"/>
                </a:ext>
              </a:extLst>
            </p:cNvPr>
            <p:cNvSpPr/>
            <p:nvPr/>
          </p:nvSpPr>
          <p:spPr>
            <a:xfrm>
              <a:off x="878720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7F72874-A71C-4AB8-A80C-D0999D8FA002}"/>
                </a:ext>
              </a:extLst>
            </p:cNvPr>
            <p:cNvSpPr/>
            <p:nvPr/>
          </p:nvSpPr>
          <p:spPr>
            <a:xfrm>
              <a:off x="9090212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4A1355-C515-5A74-9F71-EE6E39277EF7}"/>
                </a:ext>
              </a:extLst>
            </p:cNvPr>
            <p:cNvSpPr/>
            <p:nvPr/>
          </p:nvSpPr>
          <p:spPr>
            <a:xfrm>
              <a:off x="9346603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E0203B7-2AA8-DE11-41FF-035B08A3AE4C}"/>
                </a:ext>
              </a:extLst>
            </p:cNvPr>
            <p:cNvSpPr/>
            <p:nvPr/>
          </p:nvSpPr>
          <p:spPr>
            <a:xfrm>
              <a:off x="9649610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31C4960-05CF-923F-B928-D0C50F25104B}"/>
                </a:ext>
              </a:extLst>
            </p:cNvPr>
            <p:cNvSpPr/>
            <p:nvPr/>
          </p:nvSpPr>
          <p:spPr>
            <a:xfrm>
              <a:off x="9906001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F2DFEB8-DFE9-565F-7A0E-A97F530C6C4A}"/>
                </a:ext>
              </a:extLst>
            </p:cNvPr>
            <p:cNvSpPr/>
            <p:nvPr/>
          </p:nvSpPr>
          <p:spPr>
            <a:xfrm>
              <a:off x="10209008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AC9FE7B-5FCF-2B74-D4D7-15961F2AB9F6}"/>
                </a:ext>
              </a:extLst>
            </p:cNvPr>
            <p:cNvSpPr/>
            <p:nvPr/>
          </p:nvSpPr>
          <p:spPr>
            <a:xfrm>
              <a:off x="10465399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4B11293-0976-CCC5-DFEE-6151FD367577}"/>
                </a:ext>
              </a:extLst>
            </p:cNvPr>
            <p:cNvSpPr/>
            <p:nvPr/>
          </p:nvSpPr>
          <p:spPr>
            <a:xfrm>
              <a:off x="10768405" y="3848930"/>
              <a:ext cx="182879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59FCFF-5C01-E1E7-DDCB-BE4A25B71B62}"/>
                </a:ext>
              </a:extLst>
            </p:cNvPr>
            <p:cNvSpPr/>
            <p:nvPr/>
          </p:nvSpPr>
          <p:spPr>
            <a:xfrm>
              <a:off x="11024796" y="3848930"/>
              <a:ext cx="152400" cy="37452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6086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0A1CA-6850-8C79-21A9-90B25EA46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42809C-111B-E9BC-9EAE-30105060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Sorting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317842-45C8-6555-DC54-985A081E4C17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BC6037-6584-D7DE-C723-96E3BECCB4FB}"/>
              </a:ext>
            </a:extLst>
          </p:cNvPr>
          <p:cNvSpPr txBox="1"/>
          <p:nvPr/>
        </p:nvSpPr>
        <p:spPr>
          <a:xfrm>
            <a:off x="595605" y="1820038"/>
            <a:ext cx="5500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Problem</a:t>
            </a:r>
            <a:r>
              <a:rPr lang="en-US" sz="2800" dirty="0"/>
              <a:t>: Given two sorted lists A and B, find a sorted list of their union.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Graphic 5" descr="Questions outline">
            <a:extLst>
              <a:ext uri="{FF2B5EF4-FFF2-40B4-BE49-F238E27FC236}">
                <a16:creationId xmlns:a16="http://schemas.microsoft.com/office/drawing/2014/main" id="{D2243D3E-B671-8ABB-7D82-131F36647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578" y="2837122"/>
            <a:ext cx="4471247" cy="4471247"/>
          </a:xfrm>
          <a:prstGeom prst="rect">
            <a:avLst/>
          </a:prstGeom>
        </p:spPr>
      </p:pic>
      <p:pic>
        <p:nvPicPr>
          <p:cNvPr id="9" name="Picture 8" descr="A white electrical box with wires">
            <a:extLst>
              <a:ext uri="{FF2B5EF4-FFF2-40B4-BE49-F238E27FC236}">
                <a16:creationId xmlns:a16="http://schemas.microsoft.com/office/drawing/2014/main" id="{7F54BFD3-F176-00E8-2AB7-7415B6229C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6434"/>
          <a:stretch>
            <a:fillRect/>
          </a:stretch>
        </p:blipFill>
        <p:spPr>
          <a:xfrm rot="5400000">
            <a:off x="7152570" y="2042689"/>
            <a:ext cx="4344094" cy="38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8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277E9-824A-3DA8-CBCB-6C267B67D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292C9B-C979-F06C-CFCD-9C247D5B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Merging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61EC56-3407-4E0D-10B3-914A2BE4B3F3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7F4ED1-828C-E341-DC40-FB7A2678EB29}"/>
              </a:ext>
            </a:extLst>
          </p:cNvPr>
          <p:cNvSpPr txBox="1"/>
          <p:nvPr/>
        </p:nvSpPr>
        <p:spPr>
          <a:xfrm>
            <a:off x="595605" y="1820038"/>
            <a:ext cx="110007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</a:t>
            </a:r>
            <a:r>
              <a:rPr lang="en-US" sz="2800" dirty="0"/>
              <a:t>: Two sorted lists A and B of length n/2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</a:t>
            </a:r>
            <a:r>
              <a:rPr lang="en-US" sz="2800" dirty="0"/>
              <a:t>: Sorted list of A and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Initialize list C to be empty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</a:t>
            </a:r>
            <a:r>
              <a:rPr lang="en-US" sz="2800" dirty="0" err="1"/>
              <a:t>i</a:t>
            </a:r>
            <a:r>
              <a:rPr lang="en-US" sz="2800" dirty="0"/>
              <a:t> = 0 and j = 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While (</a:t>
            </a:r>
            <a:r>
              <a:rPr lang="en-US" sz="2800" dirty="0" err="1"/>
              <a:t>i</a:t>
            </a:r>
            <a:r>
              <a:rPr lang="en-US" sz="2800" dirty="0"/>
              <a:t> &lt; n/2 or j &lt; n/2):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If j == n/2 or A[</a:t>
            </a:r>
            <a:r>
              <a:rPr lang="en-US" sz="2800" dirty="0" err="1"/>
              <a:t>i</a:t>
            </a:r>
            <a:r>
              <a:rPr lang="en-US" sz="2800" dirty="0"/>
              <a:t>] &lt;= B[j]: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C.append</a:t>
            </a:r>
            <a:r>
              <a:rPr lang="en-US" sz="2800" dirty="0"/>
              <a:t>(A[</a:t>
            </a:r>
            <a:r>
              <a:rPr lang="en-US" sz="2800" dirty="0" err="1"/>
              <a:t>i</a:t>
            </a:r>
            <a:r>
              <a:rPr lang="en-US" sz="2800" dirty="0"/>
              <a:t>])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</a:t>
            </a:r>
            <a:r>
              <a:rPr lang="en-US" sz="2800" dirty="0"/>
              <a:t> += 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Else: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C.append</a:t>
            </a:r>
            <a:r>
              <a:rPr lang="en-US" sz="2800" dirty="0"/>
              <a:t>(B[j])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j += 1</a:t>
            </a:r>
          </a:p>
          <a:p>
            <a:endParaRPr lang="en-US" sz="2800" dirty="0"/>
          </a:p>
        </p:txBody>
      </p:sp>
      <p:pic>
        <p:nvPicPr>
          <p:cNvPr id="2" name="Graphic 1" descr="Questions outline">
            <a:extLst>
              <a:ext uri="{FF2B5EF4-FFF2-40B4-BE49-F238E27FC236}">
                <a16:creationId xmlns:a16="http://schemas.microsoft.com/office/drawing/2014/main" id="{5F493FF3-B2D1-2C15-D34D-60F063A4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3675" y="2661345"/>
            <a:ext cx="4471247" cy="44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54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B7FBB-8B5D-DB00-1E0C-5871CA923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E726C8-159A-D2E1-67BE-909752E6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 err="1"/>
              <a:t>Mergesort</a:t>
            </a:r>
            <a:r>
              <a:rPr lang="en-US" dirty="0"/>
              <a:t> Runtime?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E49026-02DA-F4CC-215D-61C5E797C00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0BDAADD-7B5C-E022-26A2-043C578867BB}"/>
              </a:ext>
            </a:extLst>
          </p:cNvPr>
          <p:cNvSpPr txBox="1"/>
          <p:nvPr/>
        </p:nvSpPr>
        <p:spPr>
          <a:xfrm>
            <a:off x="595605" y="1820038"/>
            <a:ext cx="5500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</a:p>
        </p:txBody>
      </p:sp>
    </p:spTree>
    <p:extLst>
      <p:ext uri="{BB962C8B-B14F-4D97-AF65-F5344CB8AC3E}">
        <p14:creationId xmlns:p14="http://schemas.microsoft.com/office/powerpoint/2010/main" val="1868548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AE90C-BD19-9C74-B85C-D1451E29C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285348-7915-DAF8-8272-E4FCE6D0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5AB669-4B92-5459-C97F-BDA02FBC453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59761E-DBBA-4E34-0955-8313859B3684}"/>
              </a:ext>
            </a:extLst>
          </p:cNvPr>
          <p:cNvSpPr txBox="1"/>
          <p:nvPr/>
        </p:nvSpPr>
        <p:spPr>
          <a:xfrm>
            <a:off x="595605" y="1820038"/>
            <a:ext cx="11412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  <a:r>
              <a:rPr lang="en-US" sz="2800" b="1" dirty="0"/>
              <a:t>O(1)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  <a:r>
              <a:rPr lang="en-US" sz="2800" b="1" dirty="0"/>
              <a:t>O(n)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 </a:t>
            </a:r>
            <a:r>
              <a:rPr lang="en-US" sz="2800" b="1" dirty="0"/>
              <a:t>T(n/2)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  <a:r>
              <a:rPr lang="en-US" sz="2800" b="1" dirty="0"/>
              <a:t>O(n)</a:t>
            </a:r>
          </a:p>
        </p:txBody>
      </p:sp>
    </p:spTree>
    <p:extLst>
      <p:ext uri="{BB962C8B-B14F-4D97-AF65-F5344CB8AC3E}">
        <p14:creationId xmlns:p14="http://schemas.microsoft.com/office/powerpoint/2010/main" val="189927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01DA4-4A09-76D8-C65F-BC24B64D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D28EC-1951-ED9C-3069-E7F1E286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534CDD-725C-95F8-7B3A-1FA08483AE6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A75E1-38CD-1211-930F-546639E135A1}"/>
                  </a:ext>
                </a:extLst>
              </p:cNvPr>
              <p:cNvSpPr txBox="1"/>
              <p:nvPr/>
            </p:nvSpPr>
            <p:spPr>
              <a:xfrm>
                <a:off x="595605" y="1820038"/>
                <a:ext cx="11412837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Base Case: </a:t>
                </a:r>
                <a:r>
                  <a:rPr lang="en-US" sz="2800" dirty="0"/>
                  <a:t>If array has length less than 2, brute force. </a:t>
                </a:r>
                <a:r>
                  <a:rPr lang="en-US" sz="2800" b="1" dirty="0"/>
                  <a:t>O(1)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Divides</a:t>
                </a:r>
                <a:r>
                  <a:rPr lang="en-US" sz="2800" dirty="0"/>
                  <a:t>: Divides input into two pieces of equal size in linear time. </a:t>
                </a:r>
                <a:r>
                  <a:rPr lang="en-US" sz="2800" b="1" dirty="0"/>
                  <a:t>O(n)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even length for now.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Conquer</a:t>
                </a:r>
                <a:r>
                  <a:rPr lang="en-US" sz="2800" dirty="0"/>
                  <a:t>: Recursively calls </a:t>
                </a:r>
                <a:r>
                  <a:rPr lang="en-US" sz="2800" dirty="0" err="1"/>
                  <a:t>mergesort</a:t>
                </a:r>
                <a:r>
                  <a:rPr lang="en-US" sz="2800" dirty="0"/>
                  <a:t> on each piece. </a:t>
                </a:r>
                <a:r>
                  <a:rPr lang="en-US" sz="2800" b="1" dirty="0"/>
                  <a:t>T(n/2)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Unite</a:t>
                </a:r>
                <a:r>
                  <a:rPr lang="en-US" sz="2800" dirty="0"/>
                  <a:t>: Merges the two sorted lists in linear time. </a:t>
                </a:r>
                <a:r>
                  <a:rPr lang="en-US" sz="2800" b="1" dirty="0"/>
                  <a:t>O(n)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</a:rPr>
                        <m:t>) ≤ ? 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A75E1-38CD-1211-930F-546639E13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820038"/>
                <a:ext cx="11412837" cy="3939540"/>
              </a:xfrm>
              <a:prstGeom prst="rect">
                <a:avLst/>
              </a:prstGeom>
              <a:blipFill>
                <a:blip r:embed="rId3"/>
                <a:stretch>
                  <a:fillRect l="-1001" t="-1608" r="-111" b="-8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24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5CE7F-2A68-8C28-E150-E5132C65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5A475E-2E2D-4678-27EB-37697C50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ED9684-EA58-3AC1-C829-0F554C9FBC7A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1ACE37-7C6F-9E7E-06A8-77E059B3B096}"/>
              </a:ext>
            </a:extLst>
          </p:cNvPr>
          <p:cNvSpPr txBox="1"/>
          <p:nvPr/>
        </p:nvSpPr>
        <p:spPr>
          <a:xfrm>
            <a:off x="595605" y="1820038"/>
            <a:ext cx="114128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  <a:r>
              <a:rPr lang="en-US" sz="2800" b="1" dirty="0"/>
              <a:t>O(1)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  <a:r>
              <a:rPr lang="en-US" sz="2800" b="1" dirty="0"/>
              <a:t>O(n)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Assume even length for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 </a:t>
            </a:r>
            <a:r>
              <a:rPr lang="en-US" sz="2800" b="1" dirty="0"/>
              <a:t>T(n/2)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  <a:r>
              <a:rPr lang="en-US" sz="2800" b="1" dirty="0"/>
              <a:t>O(n)</a:t>
            </a:r>
          </a:p>
          <a:p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192CB-4E5B-6D7B-9446-F46B636F3014}"/>
                  </a:ext>
                </a:extLst>
              </p:cNvPr>
              <p:cNvSpPr txBox="1"/>
              <p:nvPr/>
            </p:nvSpPr>
            <p:spPr>
              <a:xfrm>
                <a:off x="8687597" y="4630395"/>
                <a:ext cx="209307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i</a:t>
                </a:r>
                <a:r>
                  <a:rPr lang="en-US" sz="4400" b="0" dirty="0"/>
                  <a:t>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≤2</m:t>
                    </m:r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192CB-4E5B-6D7B-9446-F46B636F3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597" y="4630395"/>
                <a:ext cx="2093073" cy="769441"/>
              </a:xfrm>
              <a:prstGeom prst="rect">
                <a:avLst/>
              </a:prstGeom>
              <a:blipFill>
                <a:blip r:embed="rId3"/>
                <a:stretch>
                  <a:fillRect l="-12121" t="-16129" r="-424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7CE2FC4-F6C3-D450-C269-36DB949FE5FF}"/>
              </a:ext>
            </a:extLst>
          </p:cNvPr>
          <p:cNvSpPr txBox="1"/>
          <p:nvPr/>
        </p:nvSpPr>
        <p:spPr>
          <a:xfrm>
            <a:off x="8687597" y="5238261"/>
            <a:ext cx="1144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o.w</a:t>
            </a:r>
            <a:r>
              <a:rPr lang="en-US" sz="44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9B8F3E-F6B6-49DA-90FB-653149FE30BD}"/>
                  </a:ext>
                </a:extLst>
              </p:cNvPr>
              <p:cNvSpPr txBox="1"/>
              <p:nvPr/>
            </p:nvSpPr>
            <p:spPr>
              <a:xfrm>
                <a:off x="1053602" y="4545099"/>
                <a:ext cx="7633995" cy="1602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e>
                            <m:e>
                              <m: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/2) + </m:t>
                              </m:r>
                              <m:r>
                                <m:rPr>
                                  <m:sty m:val="p"/>
                                </m:r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4400" b="1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9B8F3E-F6B6-49DA-90FB-653149FE3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602" y="4545099"/>
                <a:ext cx="7633995" cy="1602683"/>
              </a:xfrm>
              <a:prstGeom prst="rect">
                <a:avLst/>
              </a:prstGeom>
              <a:blipFill>
                <a:blip r:embed="rId4"/>
                <a:stretch>
                  <a:fillRect l="-1331" t="-211905" b="-30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9462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B51A6-6DFF-723A-3009-D29C408B0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8636DD-F5E3-B621-671B-AB600E637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Let T(n) be runtime of </a:t>
            </a:r>
            <a:r>
              <a:rPr lang="en-US" dirty="0" err="1"/>
              <a:t>Mergesort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557A2A-EC7F-AA90-FFD9-9A54C56A0384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4C02B6F-E9DC-70E3-B810-F49320ECCBC0}"/>
              </a:ext>
            </a:extLst>
          </p:cNvPr>
          <p:cNvSpPr txBox="1"/>
          <p:nvPr/>
        </p:nvSpPr>
        <p:spPr>
          <a:xfrm>
            <a:off x="595605" y="1820038"/>
            <a:ext cx="11412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Base Case: </a:t>
            </a:r>
            <a:r>
              <a:rPr lang="en-US" sz="2800" dirty="0"/>
              <a:t>If array has length less than 2, brute force. </a:t>
            </a:r>
            <a:r>
              <a:rPr lang="en-US" sz="2800" b="1" dirty="0"/>
              <a:t>O(1)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Divides</a:t>
            </a:r>
            <a:r>
              <a:rPr lang="en-US" sz="2800" dirty="0"/>
              <a:t>: Divides input into two pieces of equal size in linear time. </a:t>
            </a:r>
            <a:r>
              <a:rPr lang="en-US" sz="2800" b="1" dirty="0"/>
              <a:t>O(n)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Conquer</a:t>
            </a:r>
            <a:r>
              <a:rPr lang="en-US" sz="2800" dirty="0"/>
              <a:t>: Recursively calls </a:t>
            </a:r>
            <a:r>
              <a:rPr lang="en-US" sz="2800" dirty="0" err="1"/>
              <a:t>mergesort</a:t>
            </a:r>
            <a:r>
              <a:rPr lang="en-US" sz="2800" dirty="0"/>
              <a:t> on each piece. </a:t>
            </a:r>
            <a:r>
              <a:rPr lang="en-US" sz="2800" b="1" dirty="0"/>
              <a:t>T(n/2)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Unite</a:t>
            </a:r>
            <a:r>
              <a:rPr lang="en-US" sz="2800" dirty="0"/>
              <a:t>: Merges the two sorted lists in linear time. </a:t>
            </a:r>
            <a:r>
              <a:rPr lang="en-US" sz="2800" b="1" dirty="0"/>
              <a:t>O(n)</a:t>
            </a:r>
          </a:p>
          <a:p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60954A-9C0C-89C8-3BE3-5022FB32C882}"/>
                  </a:ext>
                </a:extLst>
              </p:cNvPr>
              <p:cNvSpPr txBox="1"/>
              <p:nvPr/>
            </p:nvSpPr>
            <p:spPr>
              <a:xfrm>
                <a:off x="8687597" y="4791760"/>
                <a:ext cx="17459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i</a:t>
                </a:r>
                <a:r>
                  <a:rPr lang="en-US" sz="3600" b="0" dirty="0"/>
                  <a:t>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≤2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60954A-9C0C-89C8-3BE3-5022FB32C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597" y="4791760"/>
                <a:ext cx="1745991" cy="646331"/>
              </a:xfrm>
              <a:prstGeom prst="rect">
                <a:avLst/>
              </a:prstGeom>
              <a:blipFill>
                <a:blip r:embed="rId3"/>
                <a:stretch>
                  <a:fillRect l="-10870" t="-13462" r="-2899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991AF68-EFF7-CF61-4F65-3E12B5A97301}"/>
              </a:ext>
            </a:extLst>
          </p:cNvPr>
          <p:cNvSpPr txBox="1"/>
          <p:nvPr/>
        </p:nvSpPr>
        <p:spPr>
          <a:xfrm>
            <a:off x="8676491" y="5193983"/>
            <a:ext cx="968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o.w</a:t>
            </a:r>
            <a:r>
              <a:rPr lang="en-US" sz="3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4CC17B-0F3E-6CC0-2F3E-6B71EA52EDA0}"/>
                  </a:ext>
                </a:extLst>
              </p:cNvPr>
              <p:cNvSpPr txBox="1"/>
              <p:nvPr/>
            </p:nvSpPr>
            <p:spPr>
              <a:xfrm>
                <a:off x="389580" y="4674673"/>
                <a:ext cx="8298017" cy="1328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(⌊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/2⌋) + 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(⌈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/2⌉+ 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4CC17B-0F3E-6CC0-2F3E-6B71EA52E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4674673"/>
                <a:ext cx="8298017" cy="1328120"/>
              </a:xfrm>
              <a:prstGeom prst="rect">
                <a:avLst/>
              </a:prstGeom>
              <a:blipFill>
                <a:blip r:embed="rId4"/>
                <a:stretch>
                  <a:fillRect t="-208571" b="-29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563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26BB3-BE03-9B6C-42BE-5F8FFE22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65B2C4-B3ED-E395-8C67-58BA8FCF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How do you solve a recurrence?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DA11F-E086-FD4C-C609-D62C3FAB735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266476-CC1D-DE6F-E8CE-1CDE6AAA2C57}"/>
              </a:ext>
            </a:extLst>
          </p:cNvPr>
          <p:cNvSpPr txBox="1"/>
          <p:nvPr/>
        </p:nvSpPr>
        <p:spPr>
          <a:xfrm>
            <a:off x="595605" y="1820038"/>
            <a:ext cx="11412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Unrolling: </a:t>
            </a:r>
            <a:r>
              <a:rPr lang="en-US" sz="2800" dirty="0"/>
              <a:t>We analyze the first few ”levels” of the recursion, find a pattern and then prove that the pattern is correct.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Guess and Check: </a:t>
            </a:r>
            <a:r>
              <a:rPr lang="en-US" sz="2800" dirty="0"/>
              <a:t>We guess what the answer and the substitute it in to check that it works. That is, we prove it works.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will talk about these next time but read KT 5.1 and KT 5.2!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DFE5BA-42D2-6EF5-8038-9DE6A0CB2EF4}"/>
                  </a:ext>
                </a:extLst>
              </p:cNvPr>
              <p:cNvSpPr txBox="1"/>
              <p:nvPr/>
            </p:nvSpPr>
            <p:spPr>
              <a:xfrm>
                <a:off x="8687597" y="4791760"/>
                <a:ext cx="17459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i</a:t>
                </a:r>
                <a:r>
                  <a:rPr lang="en-US" sz="3600" b="0" dirty="0"/>
                  <a:t>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≤2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ADFE5BA-42D2-6EF5-8038-9DE6A0CB2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597" y="4791760"/>
                <a:ext cx="1745991" cy="646331"/>
              </a:xfrm>
              <a:prstGeom prst="rect">
                <a:avLst/>
              </a:prstGeom>
              <a:blipFill>
                <a:blip r:embed="rId3"/>
                <a:stretch>
                  <a:fillRect l="-10870" t="-13462" r="-2899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D6A0868-0B05-43C0-B8FD-F9DE8ECF2CE6}"/>
              </a:ext>
            </a:extLst>
          </p:cNvPr>
          <p:cNvSpPr txBox="1"/>
          <p:nvPr/>
        </p:nvSpPr>
        <p:spPr>
          <a:xfrm>
            <a:off x="8676491" y="5193983"/>
            <a:ext cx="968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o.w</a:t>
            </a:r>
            <a:r>
              <a:rPr lang="en-US" sz="3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C75A20-F52B-D11B-1FBC-740EB96A5556}"/>
                  </a:ext>
                </a:extLst>
              </p:cNvPr>
              <p:cNvSpPr txBox="1"/>
              <p:nvPr/>
            </p:nvSpPr>
            <p:spPr>
              <a:xfrm>
                <a:off x="389580" y="4674673"/>
                <a:ext cx="8298017" cy="1328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) ≤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(⌊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/2⌋) + 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(⌈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/2⌉+ 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  <m:r>
                                <m:rPr>
                                  <m:sty m:val="p"/>
                                </m:rPr>
                                <a:rPr lang="en-US" sz="3600" b="1" i="1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C75A20-F52B-D11B-1FBC-740EB96A5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4674673"/>
                <a:ext cx="8298017" cy="1328120"/>
              </a:xfrm>
              <a:prstGeom prst="rect">
                <a:avLst/>
              </a:prstGeom>
              <a:blipFill>
                <a:blip r:embed="rId4"/>
                <a:stretch>
                  <a:fillRect t="-208571" b="-29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28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58DB-4D36-2B73-94F5-760613AD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DBBE-DA02-86C1-2A95-1286DE23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Grades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C19DB1-F017-FE5E-8B3A-4FEA3620EA9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33A99B-5F72-22E1-4B04-2B84CD4E34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461441"/>
              </p:ext>
            </p:extLst>
          </p:nvPr>
        </p:nvGraphicFramePr>
        <p:xfrm>
          <a:off x="3313032" y="1690688"/>
          <a:ext cx="8040768" cy="4898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51B5628-D50D-4073-AFCE-793383218141}"/>
              </a:ext>
            </a:extLst>
          </p:cNvPr>
          <p:cNvSpPr txBox="1"/>
          <p:nvPr/>
        </p:nvSpPr>
        <p:spPr>
          <a:xfrm>
            <a:off x="455140" y="1690688"/>
            <a:ext cx="6452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Grade = (P1+P2)</a:t>
            </a:r>
            <a:endParaRPr lang="en-US" sz="3200" baseline="30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0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CDC5B-E095-1D93-2DCD-0975739C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8FDD-1ACA-1554-B494-77C838F1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Evals Grades (One HW Drop)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12C65F-67F3-B49C-4343-62A8DA15903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71DCC0A-89F8-7A08-0997-486F68FD6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367148"/>
              </p:ext>
            </p:extLst>
          </p:nvPr>
        </p:nvGraphicFramePr>
        <p:xfrm>
          <a:off x="3592749" y="1690688"/>
          <a:ext cx="8003645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BC2460-98A9-AD7A-E945-6D40F76951B4}"/>
              </a:ext>
            </a:extLst>
          </p:cNvPr>
          <p:cNvSpPr txBox="1"/>
          <p:nvPr/>
        </p:nvSpPr>
        <p:spPr>
          <a:xfrm>
            <a:off x="455140" y="1690688"/>
            <a:ext cx="645228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en-US" sz="3200" dirty="0">
                <a:solidFill>
                  <a:srgbClr val="333333"/>
                </a:solidFill>
              </a:rPr>
              <a:t>Grade Includes: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 (45%)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Top HW (49%)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Up To HW 3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Per Part</a:t>
            </a:r>
          </a:p>
          <a:p>
            <a:pPr marL="457200" indent="-4572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QUIZ (6%)</a:t>
            </a:r>
          </a:p>
          <a:p>
            <a:pPr marL="914400" lvl="1" indent="-4572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1284356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B440-29C7-7C00-4F09-E9CC071DF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CDB55-7C1D-E80F-F97F-E64B6905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1-on-1 Meeting With 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1FD409-6236-7A69-C33A-C84703B14D8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E20C6C7-2BEF-9A0E-6B2B-F7AE17EB4F95}"/>
              </a:ext>
            </a:extLst>
          </p:cNvPr>
          <p:cNvSpPr txBox="1"/>
          <p:nvPr/>
        </p:nvSpPr>
        <p:spPr>
          <a:xfrm>
            <a:off x="838200" y="1690687"/>
            <a:ext cx="10617730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I am happy to meet to discuss your course performance and help make a plan on how to move forward.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When I make a plan for pushing out midterm eval grades, I will also make a piazza post with specific instructions on how to set up a meeting with me.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You are free to email me now but please include a long list of times you are available so we can schedule a zoom chat. </a:t>
            </a:r>
          </a:p>
        </p:txBody>
      </p:sp>
    </p:spTree>
    <p:extLst>
      <p:ext uri="{BB962C8B-B14F-4D97-AF65-F5344CB8AC3E}">
        <p14:creationId xmlns:p14="http://schemas.microsoft.com/office/powerpoint/2010/main" val="64602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D2DBE-348C-0AEA-2EDB-2989C0C2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9945-C4CD-A076-332E-C51C2F7C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Survey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69D915-4077-6859-6807-68E3D5EA59F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artoon checklist and pencil">
            <a:extLst>
              <a:ext uri="{FF2B5EF4-FFF2-40B4-BE49-F238E27FC236}">
                <a16:creationId xmlns:a16="http://schemas.microsoft.com/office/drawing/2014/main" id="{3BCE376E-F812-7FE8-33EA-4BBB9FECC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56" y="1690688"/>
            <a:ext cx="6452288" cy="48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92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AC43C-7A3A-EAE8-2E92-C97C47D4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E16358-3BC0-D8C3-5CDF-DFB19F31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Cut Property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D565AC-6DF5-98EE-5D6D-2804E0696716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55D0421-BE31-6F82-5F47-1FA63303C865}"/>
                  </a:ext>
                </a:extLst>
              </p:cNvPr>
              <p:cNvSpPr txBox="1"/>
              <p:nvPr/>
            </p:nvSpPr>
            <p:spPr>
              <a:xfrm>
                <a:off x="595605" y="1820038"/>
                <a:ext cx="1100079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Lemma</a:t>
                </a:r>
                <a:r>
                  <a:rPr lang="en-US" sz="2800" dirty="0"/>
                  <a:t>: Fix a graph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/>
                  <a:t>with edge weights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800" dirty="0"/>
                  <a:t>. Assume that all edges are distinct. Let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 be any subset of nodes that is neither empty or equal to all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/>
                  <a:t>, and let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/>
                  <a:t>be the minimum-cost edge with on end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 and the other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. Then every minimum spanning tree contains the edge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800" dirty="0"/>
                  <a:t>.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55D0421-BE31-6F82-5F47-1FA63303C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820038"/>
                <a:ext cx="11000791" cy="2246769"/>
              </a:xfrm>
              <a:prstGeom prst="rect">
                <a:avLst/>
              </a:prstGeom>
              <a:blipFill>
                <a:blip r:embed="rId3"/>
                <a:stretch>
                  <a:fillRect l="-1270" t="-280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2" name="Picture 131">
            <a:extLst>
              <a:ext uri="{FF2B5EF4-FFF2-40B4-BE49-F238E27FC236}">
                <a16:creationId xmlns:a16="http://schemas.microsoft.com/office/drawing/2014/main" id="{C3A734F9-7929-2AF8-A5DF-B59E4B66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4482855" y="2895371"/>
            <a:ext cx="6122546" cy="49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0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6488-588C-E8DF-6056-A60F71832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47AFF7-AE31-7CA4-3004-088BA7F2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Prim’s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E02E9-97E0-FB73-CC67-A88B14072BB5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793631B-9C25-11E1-C611-8124F874D4A4}"/>
              </a:ext>
            </a:extLst>
          </p:cNvPr>
          <p:cNvSpPr txBox="1"/>
          <p:nvPr/>
        </p:nvSpPr>
        <p:spPr>
          <a:xfrm>
            <a:off x="595605" y="1820038"/>
            <a:ext cx="62256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Input: </a:t>
            </a:r>
            <a:r>
              <a:rPr lang="en-US" sz="2800" dirty="0"/>
              <a:t>Undirected graph G = (V,E) and weights 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Output: </a:t>
            </a:r>
            <a:r>
              <a:rPr lang="en-US" sz="2800" dirty="0"/>
              <a:t>MST of 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Pick s in V arbitrarily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Let S = {s}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While S != V: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Find minimum weight edge e = (</a:t>
            </a:r>
            <a:r>
              <a:rPr lang="en-US" sz="2800" dirty="0" err="1"/>
              <a:t>u,v</a:t>
            </a:r>
            <a:r>
              <a:rPr lang="en-US" sz="2800" dirty="0"/>
              <a:t>) where u is in S but v is not.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/>
              <a:t>Add v to 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C88E4C-FFA7-B2E2-3AB7-E79D343B9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852" y="1687337"/>
            <a:ext cx="39878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E49B8-788C-942C-926F-20E9A13234D6}"/>
              </a:ext>
            </a:extLst>
          </p:cNvPr>
          <p:cNvSpPr txBox="1"/>
          <p:nvPr/>
        </p:nvSpPr>
        <p:spPr>
          <a:xfrm>
            <a:off x="6897852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File:PrimAlgDemo.gif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92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6464a8a-f8ed-40b1-99e2-5f6b50a20250}" enabled="0" method="" siteId="{96464a8a-f8ed-40b1-99e2-5f6b50a2025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2238</Words>
  <Application>Microsoft Macintosh PowerPoint</Application>
  <PresentationFormat>Widescreen</PresentationFormat>
  <Paragraphs>338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Midterm Grades</vt:lpstr>
      <vt:lpstr>Midterm Evals Grades (One HW Drop)</vt:lpstr>
      <vt:lpstr>1-on-1 Meeting With Me</vt:lpstr>
      <vt:lpstr>Feedback Survey</vt:lpstr>
      <vt:lpstr>Cut Property</vt:lpstr>
      <vt:lpstr>Prim’s Algorithm</vt:lpstr>
      <vt:lpstr>Kruskal’s Algorithm</vt:lpstr>
      <vt:lpstr>Claim: Kruskal’s Algorithm is Correct</vt:lpstr>
      <vt:lpstr>Claim: Kruskal’s Algorithm is Correct</vt:lpstr>
      <vt:lpstr>Claim: Prim’s Algorithm is Correct</vt:lpstr>
      <vt:lpstr>Prim’s Algorithm Runtime</vt:lpstr>
      <vt:lpstr>Prim’s Algorithm Runtime O(m log(n))</vt:lpstr>
      <vt:lpstr>Kruskal’s Algorithm Runtime</vt:lpstr>
      <vt:lpstr>Kruskal’s Algorithm Runtime O(m log(n))</vt:lpstr>
      <vt:lpstr>Kruskal’s Algorithm Runtime O(m log(n))</vt:lpstr>
      <vt:lpstr>Divide &amp; Conquer (KT 5.1 and KT 5.2)</vt:lpstr>
      <vt:lpstr>Why Divide &amp; Conquer?</vt:lpstr>
      <vt:lpstr>Why Divide &amp; Conquer?</vt:lpstr>
      <vt:lpstr>Why Divide &amp; Conquer?</vt:lpstr>
      <vt:lpstr>Why Divide &amp; Conquer?</vt:lpstr>
      <vt:lpstr>Why Divide &amp; Conquer?</vt:lpstr>
      <vt:lpstr>Q: How many times can you split in half?</vt:lpstr>
      <vt:lpstr>A: After log times, you will get a constant!</vt:lpstr>
      <vt:lpstr>Sorting</vt:lpstr>
      <vt:lpstr>Sorting</vt:lpstr>
      <vt:lpstr>Sorting</vt:lpstr>
      <vt:lpstr>Mergesort</vt:lpstr>
      <vt:lpstr>Mergesort</vt:lpstr>
      <vt:lpstr>Sorting</vt:lpstr>
      <vt:lpstr>Merging</vt:lpstr>
      <vt:lpstr>Mergesort Runtime?</vt:lpstr>
      <vt:lpstr>Let T(n) be runtime of Mergesort.</vt:lpstr>
      <vt:lpstr>Let T(n) be runtime of Mergesort.</vt:lpstr>
      <vt:lpstr>Let T(n) be runtime of Mergesort.</vt:lpstr>
      <vt:lpstr>Let T(n) be runtime of Mergesort.</vt:lpstr>
      <vt:lpstr>How do you solve a recurrence?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2025-10-22T16:29:25Z</dcterms:created>
  <dcterms:modified xsi:type="dcterms:W3CDTF">2025-10-24T19:12:30Z</dcterms:modified>
</cp:coreProperties>
</file>