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sldIdLst>
    <p:sldId id="571" r:id="rId2"/>
    <p:sldId id="323" r:id="rId3"/>
    <p:sldId id="329" r:id="rId4"/>
    <p:sldId id="938" r:id="rId5"/>
    <p:sldId id="939" r:id="rId6"/>
    <p:sldId id="997" r:id="rId7"/>
    <p:sldId id="932" r:id="rId8"/>
    <p:sldId id="934" r:id="rId9"/>
    <p:sldId id="933" r:id="rId10"/>
    <p:sldId id="935" r:id="rId11"/>
    <p:sldId id="936" r:id="rId12"/>
    <p:sldId id="941" r:id="rId13"/>
    <p:sldId id="942" r:id="rId14"/>
    <p:sldId id="943" r:id="rId15"/>
    <p:sldId id="946" r:id="rId16"/>
    <p:sldId id="944" r:id="rId17"/>
    <p:sldId id="945" r:id="rId18"/>
    <p:sldId id="947" r:id="rId19"/>
    <p:sldId id="948" r:id="rId20"/>
    <p:sldId id="965" r:id="rId21"/>
    <p:sldId id="964" r:id="rId22"/>
    <p:sldId id="966" r:id="rId23"/>
    <p:sldId id="967" r:id="rId24"/>
    <p:sldId id="968" r:id="rId25"/>
    <p:sldId id="969" r:id="rId26"/>
    <p:sldId id="970" r:id="rId27"/>
    <p:sldId id="971" r:id="rId28"/>
    <p:sldId id="951" r:id="rId29"/>
    <p:sldId id="952" r:id="rId30"/>
    <p:sldId id="953" r:id="rId31"/>
    <p:sldId id="949" r:id="rId32"/>
    <p:sldId id="950" r:id="rId33"/>
    <p:sldId id="957" r:id="rId34"/>
    <p:sldId id="956" r:id="rId35"/>
    <p:sldId id="958" r:id="rId36"/>
    <p:sldId id="959" r:id="rId37"/>
    <p:sldId id="960" r:id="rId38"/>
    <p:sldId id="961" r:id="rId39"/>
    <p:sldId id="962" r:id="rId40"/>
    <p:sldId id="963" r:id="rId41"/>
    <p:sldId id="972" r:id="rId42"/>
    <p:sldId id="973" r:id="rId43"/>
    <p:sldId id="975" r:id="rId44"/>
    <p:sldId id="976" r:id="rId45"/>
    <p:sldId id="977" r:id="rId46"/>
    <p:sldId id="978" r:id="rId47"/>
    <p:sldId id="979" r:id="rId48"/>
    <p:sldId id="980" r:id="rId49"/>
    <p:sldId id="981" r:id="rId50"/>
    <p:sldId id="982" r:id="rId51"/>
    <p:sldId id="983" r:id="rId52"/>
    <p:sldId id="984" r:id="rId53"/>
    <p:sldId id="985" r:id="rId54"/>
    <p:sldId id="986" r:id="rId55"/>
    <p:sldId id="987" r:id="rId56"/>
    <p:sldId id="988" r:id="rId57"/>
    <p:sldId id="989" r:id="rId58"/>
    <p:sldId id="990" r:id="rId59"/>
    <p:sldId id="991" r:id="rId60"/>
    <p:sldId id="992" r:id="rId61"/>
    <p:sldId id="993" r:id="rId62"/>
    <p:sldId id="994" r:id="rId63"/>
    <p:sldId id="995" r:id="rId64"/>
    <p:sldId id="996" r:id="rId65"/>
    <p:sldId id="998"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p:scale>
          <a:sx n="110" d="100"/>
          <a:sy n="110" d="100"/>
        </p:scale>
        <p:origin x="-24" y="4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Users/charlie/Downloads/cse331-f25%20(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charlie/Downloads/cse331-f25%20(4).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Sheet4!$A$1</c:f>
              <c:strCache>
                <c:ptCount val="1"/>
                <c:pt idx="0">
                  <c:v>Total</c:v>
                </c:pt>
              </c:strCache>
            </c:strRef>
          </c:tx>
          <c:spPr>
            <a:ln w="38100" cap="rnd">
              <a:noFill/>
              <a:round/>
            </a:ln>
            <a:effectLst/>
          </c:spPr>
          <c:marker>
            <c:symbol val="circle"/>
            <c:size val="5"/>
            <c:spPr>
              <a:solidFill>
                <a:schemeClr val="accent1"/>
              </a:solidFill>
              <a:ln w="9525">
                <a:solidFill>
                  <a:schemeClr val="accent1"/>
                </a:solidFill>
              </a:ln>
              <a:effectLst/>
            </c:spPr>
          </c:marker>
          <c:yVal>
            <c:numRef>
              <c:f>Sheet4!$A$2:$A$130</c:f>
              <c:numCache>
                <c:formatCode>General</c:formatCode>
                <c:ptCount val="129"/>
                <c:pt idx="0">
                  <c:v>0.91397272727272716</c:v>
                </c:pt>
                <c:pt idx="1">
                  <c:v>0.91069090909090911</c:v>
                </c:pt>
                <c:pt idx="2">
                  <c:v>0.89163636363636378</c:v>
                </c:pt>
                <c:pt idx="3">
                  <c:v>0.87760000000000005</c:v>
                </c:pt>
                <c:pt idx="4">
                  <c:v>0.82954545454545459</c:v>
                </c:pt>
                <c:pt idx="5">
                  <c:v>0.80505454545454558</c:v>
                </c:pt>
                <c:pt idx="6">
                  <c:v>0.78649999999999998</c:v>
                </c:pt>
                <c:pt idx="7">
                  <c:v>0.76787272727272737</c:v>
                </c:pt>
                <c:pt idx="8">
                  <c:v>0.7624545454545455</c:v>
                </c:pt>
                <c:pt idx="9">
                  <c:v>0.75768181818181812</c:v>
                </c:pt>
                <c:pt idx="10">
                  <c:v>0.72909090909090912</c:v>
                </c:pt>
                <c:pt idx="11">
                  <c:v>0.6759090909090909</c:v>
                </c:pt>
                <c:pt idx="12">
                  <c:v>0.65996363636363642</c:v>
                </c:pt>
                <c:pt idx="13">
                  <c:v>0.65968181818181815</c:v>
                </c:pt>
                <c:pt idx="14">
                  <c:v>0.65454545454545454</c:v>
                </c:pt>
                <c:pt idx="15">
                  <c:v>0.65360909090909092</c:v>
                </c:pt>
                <c:pt idx="16">
                  <c:v>0.65028181818181818</c:v>
                </c:pt>
                <c:pt idx="17">
                  <c:v>0.64928181818181807</c:v>
                </c:pt>
                <c:pt idx="18">
                  <c:v>0.64145454545454539</c:v>
                </c:pt>
                <c:pt idx="19">
                  <c:v>0.6307454545454545</c:v>
                </c:pt>
                <c:pt idx="20">
                  <c:v>0.62568181818181812</c:v>
                </c:pt>
                <c:pt idx="21">
                  <c:v>0.62345454545454559</c:v>
                </c:pt>
                <c:pt idx="22">
                  <c:v>0.62330909090909081</c:v>
                </c:pt>
                <c:pt idx="23">
                  <c:v>0.62285454545454544</c:v>
                </c:pt>
                <c:pt idx="24">
                  <c:v>0.61087272727272723</c:v>
                </c:pt>
                <c:pt idx="25">
                  <c:v>0.60590909090909084</c:v>
                </c:pt>
                <c:pt idx="26">
                  <c:v>0.60573636363636374</c:v>
                </c:pt>
                <c:pt idx="27">
                  <c:v>0.60086363636363638</c:v>
                </c:pt>
                <c:pt idx="28">
                  <c:v>0.59299999999999986</c:v>
                </c:pt>
                <c:pt idx="29">
                  <c:v>0.58831818181818185</c:v>
                </c:pt>
                <c:pt idx="30">
                  <c:v>0.58722727272727271</c:v>
                </c:pt>
                <c:pt idx="31">
                  <c:v>0.5834818181818181</c:v>
                </c:pt>
                <c:pt idx="32">
                  <c:v>0.57692727272727273</c:v>
                </c:pt>
                <c:pt idx="33">
                  <c:v>0.57632727272727269</c:v>
                </c:pt>
                <c:pt idx="34">
                  <c:v>0.57533636363636365</c:v>
                </c:pt>
                <c:pt idx="35">
                  <c:v>0.57122727272727269</c:v>
                </c:pt>
                <c:pt idx="36">
                  <c:v>0.56978181818181828</c:v>
                </c:pt>
                <c:pt idx="37">
                  <c:v>0.56372727272727274</c:v>
                </c:pt>
                <c:pt idx="38">
                  <c:v>0.5623636363636364</c:v>
                </c:pt>
                <c:pt idx="39">
                  <c:v>0.55480909090909092</c:v>
                </c:pt>
                <c:pt idx="40">
                  <c:v>0.55223636363636364</c:v>
                </c:pt>
                <c:pt idx="41">
                  <c:v>0.54710000000000003</c:v>
                </c:pt>
                <c:pt idx="42">
                  <c:v>0.5457727272727273</c:v>
                </c:pt>
                <c:pt idx="43">
                  <c:v>0.54000909090909099</c:v>
                </c:pt>
                <c:pt idx="44">
                  <c:v>0.53809090909090906</c:v>
                </c:pt>
                <c:pt idx="45">
                  <c:v>0.52858181818181815</c:v>
                </c:pt>
                <c:pt idx="46">
                  <c:v>0.52627272727272723</c:v>
                </c:pt>
                <c:pt idx="47">
                  <c:v>0.51729090909090902</c:v>
                </c:pt>
                <c:pt idx="48">
                  <c:v>0.51668181818181813</c:v>
                </c:pt>
                <c:pt idx="49">
                  <c:v>0.50929090909090913</c:v>
                </c:pt>
                <c:pt idx="50">
                  <c:v>0.50631818181818178</c:v>
                </c:pt>
                <c:pt idx="51">
                  <c:v>0.49719090909090913</c:v>
                </c:pt>
                <c:pt idx="52">
                  <c:v>0.497</c:v>
                </c:pt>
                <c:pt idx="53">
                  <c:v>0.49490909090909091</c:v>
                </c:pt>
                <c:pt idx="54">
                  <c:v>0.49050000000000005</c:v>
                </c:pt>
                <c:pt idx="55">
                  <c:v>0.48800000000000004</c:v>
                </c:pt>
                <c:pt idx="56">
                  <c:v>0.48459999999999998</c:v>
                </c:pt>
                <c:pt idx="57">
                  <c:v>0.47270000000000001</c:v>
                </c:pt>
                <c:pt idx="58">
                  <c:v>0.46690909090909088</c:v>
                </c:pt>
                <c:pt idx="59">
                  <c:v>0.46013636363636357</c:v>
                </c:pt>
                <c:pt idx="60">
                  <c:v>0.45640909090909082</c:v>
                </c:pt>
                <c:pt idx="61">
                  <c:v>0.45604545454545448</c:v>
                </c:pt>
                <c:pt idx="62">
                  <c:v>0.44391818181818177</c:v>
                </c:pt>
                <c:pt idx="63">
                  <c:v>0.438</c:v>
                </c:pt>
                <c:pt idx="64">
                  <c:v>0.43715454545454541</c:v>
                </c:pt>
                <c:pt idx="65">
                  <c:v>0.41555454545454545</c:v>
                </c:pt>
                <c:pt idx="66">
                  <c:v>0.40309090909090906</c:v>
                </c:pt>
                <c:pt idx="67">
                  <c:v>0.39936363636363637</c:v>
                </c:pt>
                <c:pt idx="68">
                  <c:v>0.38382727272727274</c:v>
                </c:pt>
                <c:pt idx="69">
                  <c:v>0.37750909090909096</c:v>
                </c:pt>
                <c:pt idx="70">
                  <c:v>0.37373636363636359</c:v>
                </c:pt>
                <c:pt idx="71">
                  <c:v>0.35827272727272724</c:v>
                </c:pt>
                <c:pt idx="72">
                  <c:v>0.35337272727272728</c:v>
                </c:pt>
                <c:pt idx="73">
                  <c:v>0.35004545454545455</c:v>
                </c:pt>
                <c:pt idx="74">
                  <c:v>0.34536363636363637</c:v>
                </c:pt>
                <c:pt idx="75">
                  <c:v>0.34363636363636363</c:v>
                </c:pt>
                <c:pt idx="76">
                  <c:v>0.3430545454545455</c:v>
                </c:pt>
                <c:pt idx="77">
                  <c:v>0.34006363636363635</c:v>
                </c:pt>
                <c:pt idx="78">
                  <c:v>0.33904545454545454</c:v>
                </c:pt>
                <c:pt idx="79">
                  <c:v>0.33764545454545453</c:v>
                </c:pt>
                <c:pt idx="80">
                  <c:v>0.32899999999999996</c:v>
                </c:pt>
                <c:pt idx="81">
                  <c:v>0.32163636363636361</c:v>
                </c:pt>
                <c:pt idx="82">
                  <c:v>0.32082727272727274</c:v>
                </c:pt>
                <c:pt idx="83">
                  <c:v>0.32037272727272725</c:v>
                </c:pt>
                <c:pt idx="84">
                  <c:v>0.31272727272727269</c:v>
                </c:pt>
                <c:pt idx="85">
                  <c:v>0.30372727272727273</c:v>
                </c:pt>
                <c:pt idx="86">
                  <c:v>0.29759999999999998</c:v>
                </c:pt>
                <c:pt idx="87">
                  <c:v>0.29072727272727272</c:v>
                </c:pt>
                <c:pt idx="88">
                  <c:v>0.27800000000000002</c:v>
                </c:pt>
                <c:pt idx="89">
                  <c:v>0.2763181818181818</c:v>
                </c:pt>
                <c:pt idx="90">
                  <c:v>0.2759636363636363</c:v>
                </c:pt>
                <c:pt idx="91">
                  <c:v>0.26828181818181818</c:v>
                </c:pt>
                <c:pt idx="92">
                  <c:v>0.26004545454545452</c:v>
                </c:pt>
                <c:pt idx="93">
                  <c:v>0.25850909090909091</c:v>
                </c:pt>
                <c:pt idx="94">
                  <c:v>0.24681818181818183</c:v>
                </c:pt>
                <c:pt idx="95">
                  <c:v>0.24323636363636364</c:v>
                </c:pt>
                <c:pt idx="96">
                  <c:v>0.23609090909090907</c:v>
                </c:pt>
                <c:pt idx="97">
                  <c:v>0.23572727272727273</c:v>
                </c:pt>
                <c:pt idx="98">
                  <c:v>0.23482727272727272</c:v>
                </c:pt>
                <c:pt idx="99">
                  <c:v>0.22409999999999997</c:v>
                </c:pt>
                <c:pt idx="100">
                  <c:v>0.22019090909090905</c:v>
                </c:pt>
                <c:pt idx="101">
                  <c:v>0.21109090909090908</c:v>
                </c:pt>
                <c:pt idx="102">
                  <c:v>0.20863636363636362</c:v>
                </c:pt>
                <c:pt idx="103">
                  <c:v>0.20429090909090911</c:v>
                </c:pt>
                <c:pt idx="104">
                  <c:v>0.19618181818181821</c:v>
                </c:pt>
                <c:pt idx="105">
                  <c:v>0.1873272727272727</c:v>
                </c:pt>
                <c:pt idx="106">
                  <c:v>0.17545454545454547</c:v>
                </c:pt>
                <c:pt idx="107">
                  <c:v>0.16028181818181819</c:v>
                </c:pt>
                <c:pt idx="108">
                  <c:v>0.15845454545454546</c:v>
                </c:pt>
                <c:pt idx="109">
                  <c:v>0.15787272727272728</c:v>
                </c:pt>
                <c:pt idx="110">
                  <c:v>0.13954545454545456</c:v>
                </c:pt>
                <c:pt idx="111">
                  <c:v>0.115</c:v>
                </c:pt>
                <c:pt idx="112">
                  <c:v>0.11468181818181816</c:v>
                </c:pt>
                <c:pt idx="113">
                  <c:v>0.10909090909090909</c:v>
                </c:pt>
                <c:pt idx="114">
                  <c:v>0.10477272727272728</c:v>
                </c:pt>
                <c:pt idx="115">
                  <c:v>9.0909090909090912E-2</c:v>
                </c:pt>
                <c:pt idx="116">
                  <c:v>8.136363636363636E-2</c:v>
                </c:pt>
                <c:pt idx="117">
                  <c:v>8.0454545454545445E-2</c:v>
                </c:pt>
                <c:pt idx="118">
                  <c:v>7.3636363636363639E-2</c:v>
                </c:pt>
                <c:pt idx="119">
                  <c:v>7.045454545454545E-2</c:v>
                </c:pt>
                <c:pt idx="120">
                  <c:v>6.2272727272727271E-2</c:v>
                </c:pt>
                <c:pt idx="121">
                  <c:v>5.4636363636363636E-2</c:v>
                </c:pt>
                <c:pt idx="122">
                  <c:v>5.3636363636363642E-2</c:v>
                </c:pt>
                <c:pt idx="123">
                  <c:v>5.3181818181818184E-2</c:v>
                </c:pt>
                <c:pt idx="124">
                  <c:v>2.8636363636363637E-2</c:v>
                </c:pt>
                <c:pt idx="125">
                  <c:v>0</c:v>
                </c:pt>
                <c:pt idx="126">
                  <c:v>0</c:v>
                </c:pt>
                <c:pt idx="127">
                  <c:v>0</c:v>
                </c:pt>
              </c:numCache>
            </c:numRef>
          </c:yVal>
          <c:smooth val="0"/>
          <c:extLst>
            <c:ext xmlns:c16="http://schemas.microsoft.com/office/drawing/2014/chart" uri="{C3380CC4-5D6E-409C-BE32-E72D297353CC}">
              <c16:uniqueId val="{00000000-90FC-DF4B-B48D-95F9C5AF3725}"/>
            </c:ext>
          </c:extLst>
        </c:ser>
        <c:dLbls>
          <c:showLegendKey val="0"/>
          <c:showVal val="0"/>
          <c:showCatName val="0"/>
          <c:showSerName val="0"/>
          <c:showPercent val="0"/>
          <c:showBubbleSize val="0"/>
        </c:dLbls>
        <c:axId val="1551182496"/>
        <c:axId val="1854235295"/>
      </c:scatterChart>
      <c:valAx>
        <c:axId val="1551182496"/>
        <c:scaling>
          <c:orientation val="minMax"/>
        </c:scaling>
        <c:delete val="1"/>
        <c:axPos val="b"/>
        <c:majorGridlines>
          <c:spPr>
            <a:ln w="9525" cap="flat" cmpd="sng" algn="ctr">
              <a:solidFill>
                <a:schemeClr val="tx1">
                  <a:lumMod val="15000"/>
                  <a:lumOff val="85000"/>
                </a:schemeClr>
              </a:solidFill>
              <a:round/>
            </a:ln>
            <a:effectLst/>
          </c:spPr>
        </c:majorGridlines>
        <c:majorTickMark val="none"/>
        <c:minorTickMark val="none"/>
        <c:tickLblPos val="nextTo"/>
        <c:crossAx val="1854235295"/>
        <c:crosses val="autoZero"/>
        <c:crossBetween val="midCat"/>
      </c:valAx>
      <c:valAx>
        <c:axId val="18542352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Raw Grade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118249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Sheet4!$A$1</c:f>
              <c:strCache>
                <c:ptCount val="1"/>
                <c:pt idx="0">
                  <c:v>Total</c:v>
                </c:pt>
              </c:strCache>
            </c:strRef>
          </c:tx>
          <c:spPr>
            <a:ln w="38100" cap="rnd">
              <a:noFill/>
              <a:round/>
            </a:ln>
            <a:effectLst/>
          </c:spPr>
          <c:marker>
            <c:symbol val="circle"/>
            <c:size val="5"/>
            <c:spPr>
              <a:solidFill>
                <a:schemeClr val="accent1"/>
              </a:solidFill>
              <a:ln w="9525">
                <a:solidFill>
                  <a:schemeClr val="accent1"/>
                </a:solidFill>
              </a:ln>
              <a:effectLst/>
            </c:spPr>
          </c:marker>
          <c:yVal>
            <c:numRef>
              <c:f>Sheet4!$A$2:$A$130</c:f>
              <c:numCache>
                <c:formatCode>General</c:formatCode>
                <c:ptCount val="129"/>
                <c:pt idx="0">
                  <c:v>0.91397272727272716</c:v>
                </c:pt>
                <c:pt idx="1">
                  <c:v>0.91069090909090911</c:v>
                </c:pt>
                <c:pt idx="2">
                  <c:v>0.89163636363636378</c:v>
                </c:pt>
                <c:pt idx="3">
                  <c:v>0.87760000000000005</c:v>
                </c:pt>
                <c:pt idx="4">
                  <c:v>0.82954545454545459</c:v>
                </c:pt>
                <c:pt idx="5">
                  <c:v>0.80505454545454558</c:v>
                </c:pt>
                <c:pt idx="6">
                  <c:v>0.78649999999999998</c:v>
                </c:pt>
                <c:pt idx="7">
                  <c:v>0.76787272727272737</c:v>
                </c:pt>
                <c:pt idx="8">
                  <c:v>0.7624545454545455</c:v>
                </c:pt>
                <c:pt idx="9">
                  <c:v>0.75768181818181812</c:v>
                </c:pt>
                <c:pt idx="10">
                  <c:v>0.72909090909090912</c:v>
                </c:pt>
                <c:pt idx="11">
                  <c:v>0.6759090909090909</c:v>
                </c:pt>
                <c:pt idx="12">
                  <c:v>0.65996363636363642</c:v>
                </c:pt>
                <c:pt idx="13">
                  <c:v>0.65968181818181815</c:v>
                </c:pt>
                <c:pt idx="14">
                  <c:v>0.65454545454545454</c:v>
                </c:pt>
                <c:pt idx="15">
                  <c:v>0.65360909090909092</c:v>
                </c:pt>
                <c:pt idx="16">
                  <c:v>0.65028181818181818</c:v>
                </c:pt>
                <c:pt idx="17">
                  <c:v>0.64928181818181807</c:v>
                </c:pt>
                <c:pt idx="18">
                  <c:v>0.64145454545454539</c:v>
                </c:pt>
                <c:pt idx="19">
                  <c:v>0.6307454545454545</c:v>
                </c:pt>
                <c:pt idx="20">
                  <c:v>0.62568181818181812</c:v>
                </c:pt>
                <c:pt idx="21">
                  <c:v>0.62345454545454559</c:v>
                </c:pt>
                <c:pt idx="22">
                  <c:v>0.62330909090909081</c:v>
                </c:pt>
                <c:pt idx="23">
                  <c:v>0.62285454545454544</c:v>
                </c:pt>
                <c:pt idx="24">
                  <c:v>0.61087272727272723</c:v>
                </c:pt>
                <c:pt idx="25">
                  <c:v>0.60590909090909084</c:v>
                </c:pt>
                <c:pt idx="26">
                  <c:v>0.60573636363636374</c:v>
                </c:pt>
                <c:pt idx="27">
                  <c:v>0.60086363636363638</c:v>
                </c:pt>
                <c:pt idx="28">
                  <c:v>0.59299999999999986</c:v>
                </c:pt>
                <c:pt idx="29">
                  <c:v>0.58831818181818185</c:v>
                </c:pt>
                <c:pt idx="30">
                  <c:v>0.58722727272727271</c:v>
                </c:pt>
                <c:pt idx="31">
                  <c:v>0.5834818181818181</c:v>
                </c:pt>
                <c:pt idx="32">
                  <c:v>0.57692727272727273</c:v>
                </c:pt>
                <c:pt idx="33">
                  <c:v>0.57632727272727269</c:v>
                </c:pt>
                <c:pt idx="34">
                  <c:v>0.57533636363636365</c:v>
                </c:pt>
                <c:pt idx="35">
                  <c:v>0.57122727272727269</c:v>
                </c:pt>
                <c:pt idx="36">
                  <c:v>0.56978181818181828</c:v>
                </c:pt>
                <c:pt idx="37">
                  <c:v>0.56372727272727274</c:v>
                </c:pt>
                <c:pt idx="38">
                  <c:v>0.5623636363636364</c:v>
                </c:pt>
                <c:pt idx="39">
                  <c:v>0.55480909090909092</c:v>
                </c:pt>
                <c:pt idx="40">
                  <c:v>0.55223636363636364</c:v>
                </c:pt>
                <c:pt idx="41">
                  <c:v>0.54710000000000003</c:v>
                </c:pt>
                <c:pt idx="42">
                  <c:v>0.5457727272727273</c:v>
                </c:pt>
                <c:pt idx="43">
                  <c:v>0.54000909090909099</c:v>
                </c:pt>
                <c:pt idx="44">
                  <c:v>0.53809090909090906</c:v>
                </c:pt>
                <c:pt idx="45">
                  <c:v>0.52858181818181815</c:v>
                </c:pt>
                <c:pt idx="46">
                  <c:v>0.52627272727272723</c:v>
                </c:pt>
                <c:pt idx="47">
                  <c:v>0.51729090909090902</c:v>
                </c:pt>
                <c:pt idx="48">
                  <c:v>0.51668181818181813</c:v>
                </c:pt>
                <c:pt idx="49">
                  <c:v>0.50929090909090913</c:v>
                </c:pt>
                <c:pt idx="50">
                  <c:v>0.50631818181818178</c:v>
                </c:pt>
                <c:pt idx="51">
                  <c:v>0.49719090909090913</c:v>
                </c:pt>
                <c:pt idx="52">
                  <c:v>0.497</c:v>
                </c:pt>
                <c:pt idx="53">
                  <c:v>0.49490909090909091</c:v>
                </c:pt>
                <c:pt idx="54">
                  <c:v>0.49050000000000005</c:v>
                </c:pt>
                <c:pt idx="55">
                  <c:v>0.48800000000000004</c:v>
                </c:pt>
                <c:pt idx="56">
                  <c:v>0.48459999999999998</c:v>
                </c:pt>
                <c:pt idx="57">
                  <c:v>0.47270000000000001</c:v>
                </c:pt>
                <c:pt idx="58">
                  <c:v>0.46690909090909088</c:v>
                </c:pt>
                <c:pt idx="59">
                  <c:v>0.46013636363636357</c:v>
                </c:pt>
                <c:pt idx="60">
                  <c:v>0.45640909090909082</c:v>
                </c:pt>
                <c:pt idx="61">
                  <c:v>0.45604545454545448</c:v>
                </c:pt>
                <c:pt idx="62">
                  <c:v>0.44391818181818177</c:v>
                </c:pt>
                <c:pt idx="63">
                  <c:v>0.438</c:v>
                </c:pt>
                <c:pt idx="64">
                  <c:v>0.43715454545454541</c:v>
                </c:pt>
                <c:pt idx="65">
                  <c:v>0.41555454545454545</c:v>
                </c:pt>
                <c:pt idx="66">
                  <c:v>0.40309090909090906</c:v>
                </c:pt>
                <c:pt idx="67">
                  <c:v>0.39936363636363637</c:v>
                </c:pt>
                <c:pt idx="68">
                  <c:v>0.38382727272727274</c:v>
                </c:pt>
                <c:pt idx="69">
                  <c:v>0.37750909090909096</c:v>
                </c:pt>
                <c:pt idx="70">
                  <c:v>0.37373636363636359</c:v>
                </c:pt>
                <c:pt idx="71">
                  <c:v>0.35827272727272724</c:v>
                </c:pt>
                <c:pt idx="72">
                  <c:v>0.35337272727272728</c:v>
                </c:pt>
                <c:pt idx="73">
                  <c:v>0.35004545454545455</c:v>
                </c:pt>
                <c:pt idx="74">
                  <c:v>0.34536363636363637</c:v>
                </c:pt>
                <c:pt idx="75">
                  <c:v>0.34363636363636363</c:v>
                </c:pt>
                <c:pt idx="76">
                  <c:v>0.3430545454545455</c:v>
                </c:pt>
                <c:pt idx="77">
                  <c:v>0.34006363636363635</c:v>
                </c:pt>
                <c:pt idx="78">
                  <c:v>0.33904545454545454</c:v>
                </c:pt>
                <c:pt idx="79">
                  <c:v>0.33764545454545453</c:v>
                </c:pt>
                <c:pt idx="80">
                  <c:v>0.32899999999999996</c:v>
                </c:pt>
                <c:pt idx="81">
                  <c:v>0.32163636363636361</c:v>
                </c:pt>
                <c:pt idx="82">
                  <c:v>0.32082727272727274</c:v>
                </c:pt>
                <c:pt idx="83">
                  <c:v>0.32037272727272725</c:v>
                </c:pt>
                <c:pt idx="84">
                  <c:v>0.31272727272727269</c:v>
                </c:pt>
                <c:pt idx="85">
                  <c:v>0.30372727272727273</c:v>
                </c:pt>
                <c:pt idx="86">
                  <c:v>0.29759999999999998</c:v>
                </c:pt>
                <c:pt idx="87">
                  <c:v>0.29072727272727272</c:v>
                </c:pt>
                <c:pt idx="88">
                  <c:v>0.27800000000000002</c:v>
                </c:pt>
                <c:pt idx="89">
                  <c:v>0.2763181818181818</c:v>
                </c:pt>
                <c:pt idx="90">
                  <c:v>0.2759636363636363</c:v>
                </c:pt>
                <c:pt idx="91">
                  <c:v>0.26828181818181818</c:v>
                </c:pt>
                <c:pt idx="92">
                  <c:v>0.26004545454545452</c:v>
                </c:pt>
                <c:pt idx="93">
                  <c:v>0.25850909090909091</c:v>
                </c:pt>
                <c:pt idx="94">
                  <c:v>0.24681818181818183</c:v>
                </c:pt>
                <c:pt idx="95">
                  <c:v>0.24323636363636364</c:v>
                </c:pt>
                <c:pt idx="96">
                  <c:v>0.23609090909090907</c:v>
                </c:pt>
                <c:pt idx="97">
                  <c:v>0.23572727272727273</c:v>
                </c:pt>
                <c:pt idx="98">
                  <c:v>0.23482727272727272</c:v>
                </c:pt>
                <c:pt idx="99">
                  <c:v>0.22409999999999997</c:v>
                </c:pt>
                <c:pt idx="100">
                  <c:v>0.22019090909090905</c:v>
                </c:pt>
                <c:pt idx="101">
                  <c:v>0.21109090909090908</c:v>
                </c:pt>
                <c:pt idx="102">
                  <c:v>0.20863636363636362</c:v>
                </c:pt>
                <c:pt idx="103">
                  <c:v>0.20429090909090911</c:v>
                </c:pt>
                <c:pt idx="104">
                  <c:v>0.19618181818181821</c:v>
                </c:pt>
                <c:pt idx="105">
                  <c:v>0.1873272727272727</c:v>
                </c:pt>
                <c:pt idx="106">
                  <c:v>0.17545454545454547</c:v>
                </c:pt>
                <c:pt idx="107">
                  <c:v>0.16028181818181819</c:v>
                </c:pt>
                <c:pt idx="108">
                  <c:v>0.15845454545454546</c:v>
                </c:pt>
                <c:pt idx="109">
                  <c:v>0.15787272727272728</c:v>
                </c:pt>
                <c:pt idx="110">
                  <c:v>0.13954545454545456</c:v>
                </c:pt>
                <c:pt idx="111">
                  <c:v>0.115</c:v>
                </c:pt>
                <c:pt idx="112">
                  <c:v>0.11468181818181816</c:v>
                </c:pt>
                <c:pt idx="113">
                  <c:v>0.10909090909090909</c:v>
                </c:pt>
                <c:pt idx="114">
                  <c:v>0.10477272727272728</c:v>
                </c:pt>
                <c:pt idx="115">
                  <c:v>9.0909090909090912E-2</c:v>
                </c:pt>
                <c:pt idx="116">
                  <c:v>8.136363636363636E-2</c:v>
                </c:pt>
                <c:pt idx="117">
                  <c:v>8.0454545454545445E-2</c:v>
                </c:pt>
                <c:pt idx="118">
                  <c:v>7.3636363636363639E-2</c:v>
                </c:pt>
                <c:pt idx="119">
                  <c:v>7.045454545454545E-2</c:v>
                </c:pt>
                <c:pt idx="120">
                  <c:v>6.2272727272727271E-2</c:v>
                </c:pt>
                <c:pt idx="121">
                  <c:v>5.4636363636363636E-2</c:v>
                </c:pt>
                <c:pt idx="122">
                  <c:v>5.3636363636363642E-2</c:v>
                </c:pt>
                <c:pt idx="123">
                  <c:v>5.3181818181818184E-2</c:v>
                </c:pt>
                <c:pt idx="124">
                  <c:v>2.8636363636363637E-2</c:v>
                </c:pt>
                <c:pt idx="125">
                  <c:v>0</c:v>
                </c:pt>
                <c:pt idx="126">
                  <c:v>0</c:v>
                </c:pt>
                <c:pt idx="127">
                  <c:v>0</c:v>
                </c:pt>
              </c:numCache>
            </c:numRef>
          </c:yVal>
          <c:smooth val="0"/>
          <c:extLst>
            <c:ext xmlns:c16="http://schemas.microsoft.com/office/drawing/2014/chart" uri="{C3380CC4-5D6E-409C-BE32-E72D297353CC}">
              <c16:uniqueId val="{00000000-90FC-DF4B-B48D-95F9C5AF3725}"/>
            </c:ext>
          </c:extLst>
        </c:ser>
        <c:dLbls>
          <c:showLegendKey val="0"/>
          <c:showVal val="0"/>
          <c:showCatName val="0"/>
          <c:showSerName val="0"/>
          <c:showPercent val="0"/>
          <c:showBubbleSize val="0"/>
        </c:dLbls>
        <c:axId val="1551182496"/>
        <c:axId val="1854235295"/>
      </c:scatterChart>
      <c:valAx>
        <c:axId val="1551182496"/>
        <c:scaling>
          <c:orientation val="minMax"/>
        </c:scaling>
        <c:delete val="1"/>
        <c:axPos val="b"/>
        <c:majorGridlines>
          <c:spPr>
            <a:ln w="9525" cap="flat" cmpd="sng" algn="ctr">
              <a:solidFill>
                <a:schemeClr val="tx1">
                  <a:lumMod val="15000"/>
                  <a:lumOff val="85000"/>
                </a:schemeClr>
              </a:solidFill>
              <a:round/>
            </a:ln>
            <a:effectLst/>
          </c:spPr>
        </c:majorGridlines>
        <c:majorTickMark val="none"/>
        <c:minorTickMark val="none"/>
        <c:tickLblPos val="nextTo"/>
        <c:crossAx val="1854235295"/>
        <c:crosses val="autoZero"/>
        <c:crossBetween val="midCat"/>
      </c:valAx>
      <c:valAx>
        <c:axId val="18542352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Raw Grade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118249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F4E3BF-9BAF-F34F-B7CC-08A6DACECA89}" type="datetimeFigureOut">
              <a:rPr lang="en-US" smtClean="0"/>
              <a:t>10/24/25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DDF03A-2727-F145-B4E3-A484A75C0B9A}" type="slidenum">
              <a:rPr lang="en-US" smtClean="0"/>
              <a:t>‹#›</a:t>
            </a:fld>
            <a:endParaRPr lang="en-US"/>
          </a:p>
        </p:txBody>
      </p:sp>
    </p:spTree>
    <p:extLst>
      <p:ext uri="{BB962C8B-B14F-4D97-AF65-F5344CB8AC3E}">
        <p14:creationId xmlns:p14="http://schemas.microsoft.com/office/powerpoint/2010/main" val="4103694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6EFCA-A7FA-50FD-ED8C-39E8D343AC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4E1C71-F95D-B3F8-C3F1-9B44266409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B8E2B-0280-9D7E-6A53-086144AB32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58ADF2-86B4-A8D1-BAE5-936B2BBDB561}"/>
              </a:ext>
            </a:extLst>
          </p:cNvPr>
          <p:cNvSpPr>
            <a:spLocks noGrp="1"/>
          </p:cNvSpPr>
          <p:nvPr>
            <p:ph type="sldNum" sz="quarter" idx="5"/>
          </p:nvPr>
        </p:nvSpPr>
        <p:spPr/>
        <p:txBody>
          <a:bodyPr/>
          <a:lstStyle/>
          <a:p>
            <a:fld id="{ED078F30-6A29-FA41-9A54-DA9C8909F2EF}" type="slidenum">
              <a:rPr lang="en-US" smtClean="0"/>
              <a:t>2</a:t>
            </a:fld>
            <a:endParaRPr lang="en-US"/>
          </a:p>
        </p:txBody>
      </p:sp>
    </p:spTree>
    <p:extLst>
      <p:ext uri="{BB962C8B-B14F-4D97-AF65-F5344CB8AC3E}">
        <p14:creationId xmlns:p14="http://schemas.microsoft.com/office/powerpoint/2010/main" val="28770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5B385-5F52-2339-FF8D-ABC4A8B97C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B4457-6923-D65B-7A36-37CE62DC6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761AEA-C242-7B6B-4B74-B555E39556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4F09A4-F0FE-C0D5-7A85-7BFA8356511F}"/>
              </a:ext>
            </a:extLst>
          </p:cNvPr>
          <p:cNvSpPr>
            <a:spLocks noGrp="1"/>
          </p:cNvSpPr>
          <p:nvPr>
            <p:ph type="sldNum" sz="quarter" idx="5"/>
          </p:nvPr>
        </p:nvSpPr>
        <p:spPr/>
        <p:txBody>
          <a:bodyPr/>
          <a:lstStyle/>
          <a:p>
            <a:fld id="{ED078F30-6A29-FA41-9A54-DA9C8909F2EF}" type="slidenum">
              <a:rPr lang="en-US" smtClean="0"/>
              <a:t>11</a:t>
            </a:fld>
            <a:endParaRPr lang="en-US"/>
          </a:p>
        </p:txBody>
      </p:sp>
    </p:spTree>
    <p:extLst>
      <p:ext uri="{BB962C8B-B14F-4D97-AF65-F5344CB8AC3E}">
        <p14:creationId xmlns:p14="http://schemas.microsoft.com/office/powerpoint/2010/main" val="2049049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40228-3591-221D-5674-E868F08322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6EC530-983C-6559-6A63-BA3ADADBF6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761CB3-AE16-679C-A6EF-A029C03D92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3F693C-2CBC-2017-0741-EF2F9FC92CDD}"/>
              </a:ext>
            </a:extLst>
          </p:cNvPr>
          <p:cNvSpPr>
            <a:spLocks noGrp="1"/>
          </p:cNvSpPr>
          <p:nvPr>
            <p:ph type="sldNum" sz="quarter" idx="5"/>
          </p:nvPr>
        </p:nvSpPr>
        <p:spPr/>
        <p:txBody>
          <a:bodyPr/>
          <a:lstStyle/>
          <a:p>
            <a:fld id="{ED078F30-6A29-FA41-9A54-DA9C8909F2EF}" type="slidenum">
              <a:rPr lang="en-US" smtClean="0"/>
              <a:t>12</a:t>
            </a:fld>
            <a:endParaRPr lang="en-US"/>
          </a:p>
        </p:txBody>
      </p:sp>
    </p:spTree>
    <p:extLst>
      <p:ext uri="{BB962C8B-B14F-4D97-AF65-F5344CB8AC3E}">
        <p14:creationId xmlns:p14="http://schemas.microsoft.com/office/powerpoint/2010/main" val="3585203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4A95D-6056-77A1-5D90-F87E5F41CA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57472-D182-6588-FE2A-FEB238F6DA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10AE9B-2B74-17B7-8BA7-0CB69F1CAC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556962-7266-9FEF-0B97-DB5F52CE864B}"/>
              </a:ext>
            </a:extLst>
          </p:cNvPr>
          <p:cNvSpPr>
            <a:spLocks noGrp="1"/>
          </p:cNvSpPr>
          <p:nvPr>
            <p:ph type="sldNum" sz="quarter" idx="5"/>
          </p:nvPr>
        </p:nvSpPr>
        <p:spPr/>
        <p:txBody>
          <a:bodyPr/>
          <a:lstStyle/>
          <a:p>
            <a:fld id="{ED078F30-6A29-FA41-9A54-DA9C8909F2EF}" type="slidenum">
              <a:rPr lang="en-US" smtClean="0"/>
              <a:t>13</a:t>
            </a:fld>
            <a:endParaRPr lang="en-US"/>
          </a:p>
        </p:txBody>
      </p:sp>
    </p:spTree>
    <p:extLst>
      <p:ext uri="{BB962C8B-B14F-4D97-AF65-F5344CB8AC3E}">
        <p14:creationId xmlns:p14="http://schemas.microsoft.com/office/powerpoint/2010/main" val="906418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7104E-884C-B526-A7BE-90722D28A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5799D9-F6E0-6358-2A68-3711311B81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6CAA4-4F8F-6E30-1635-A8D2FA08E2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237310-3B16-126E-BE1A-5C5491C005B7}"/>
              </a:ext>
            </a:extLst>
          </p:cNvPr>
          <p:cNvSpPr>
            <a:spLocks noGrp="1"/>
          </p:cNvSpPr>
          <p:nvPr>
            <p:ph type="sldNum" sz="quarter" idx="5"/>
          </p:nvPr>
        </p:nvSpPr>
        <p:spPr/>
        <p:txBody>
          <a:bodyPr/>
          <a:lstStyle/>
          <a:p>
            <a:fld id="{ED078F30-6A29-FA41-9A54-DA9C8909F2EF}" type="slidenum">
              <a:rPr lang="en-US" smtClean="0"/>
              <a:t>14</a:t>
            </a:fld>
            <a:endParaRPr lang="en-US"/>
          </a:p>
        </p:txBody>
      </p:sp>
    </p:spTree>
    <p:extLst>
      <p:ext uri="{BB962C8B-B14F-4D97-AF65-F5344CB8AC3E}">
        <p14:creationId xmlns:p14="http://schemas.microsoft.com/office/powerpoint/2010/main" val="2473381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FBC52-680F-B9A1-3AFA-9623CAB77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4F0D52-9EA7-FCC9-C6A3-B96C3BED76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1C134E-4C40-65BC-39B8-BDF598E972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610F19-4F57-9B50-1286-24C4E3E2A7D4}"/>
              </a:ext>
            </a:extLst>
          </p:cNvPr>
          <p:cNvSpPr>
            <a:spLocks noGrp="1"/>
          </p:cNvSpPr>
          <p:nvPr>
            <p:ph type="sldNum" sz="quarter" idx="5"/>
          </p:nvPr>
        </p:nvSpPr>
        <p:spPr/>
        <p:txBody>
          <a:bodyPr/>
          <a:lstStyle/>
          <a:p>
            <a:fld id="{ED078F30-6A29-FA41-9A54-DA9C8909F2EF}" type="slidenum">
              <a:rPr lang="en-US" smtClean="0"/>
              <a:t>15</a:t>
            </a:fld>
            <a:endParaRPr lang="en-US"/>
          </a:p>
        </p:txBody>
      </p:sp>
    </p:spTree>
    <p:extLst>
      <p:ext uri="{BB962C8B-B14F-4D97-AF65-F5344CB8AC3E}">
        <p14:creationId xmlns:p14="http://schemas.microsoft.com/office/powerpoint/2010/main" val="1503823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E3ECA-D670-DBAB-EFCE-7134015BF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360DB-C330-FE26-4B05-67C3D8BB00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971593-06E0-9681-A28D-5C0A06EDC4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DFFC36-FE83-F876-31F5-BB7909B7ADC4}"/>
              </a:ext>
            </a:extLst>
          </p:cNvPr>
          <p:cNvSpPr>
            <a:spLocks noGrp="1"/>
          </p:cNvSpPr>
          <p:nvPr>
            <p:ph type="sldNum" sz="quarter" idx="5"/>
          </p:nvPr>
        </p:nvSpPr>
        <p:spPr/>
        <p:txBody>
          <a:bodyPr/>
          <a:lstStyle/>
          <a:p>
            <a:fld id="{ED078F30-6A29-FA41-9A54-DA9C8909F2EF}" type="slidenum">
              <a:rPr lang="en-US" smtClean="0"/>
              <a:t>16</a:t>
            </a:fld>
            <a:endParaRPr lang="en-US"/>
          </a:p>
        </p:txBody>
      </p:sp>
    </p:spTree>
    <p:extLst>
      <p:ext uri="{BB962C8B-B14F-4D97-AF65-F5344CB8AC3E}">
        <p14:creationId xmlns:p14="http://schemas.microsoft.com/office/powerpoint/2010/main" val="3534495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6E981-E7F1-E011-F1CC-204CD7662B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78FFCE-6A3D-7AF0-ACB0-B65810C86B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4A54DC-1850-A9D8-1516-90C5C7D576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DA77A8-1516-FA6F-51D3-13C2141E02EE}"/>
              </a:ext>
            </a:extLst>
          </p:cNvPr>
          <p:cNvSpPr>
            <a:spLocks noGrp="1"/>
          </p:cNvSpPr>
          <p:nvPr>
            <p:ph type="sldNum" sz="quarter" idx="5"/>
          </p:nvPr>
        </p:nvSpPr>
        <p:spPr/>
        <p:txBody>
          <a:bodyPr/>
          <a:lstStyle/>
          <a:p>
            <a:fld id="{ED078F30-6A29-FA41-9A54-DA9C8909F2EF}" type="slidenum">
              <a:rPr lang="en-US" smtClean="0"/>
              <a:t>17</a:t>
            </a:fld>
            <a:endParaRPr lang="en-US"/>
          </a:p>
        </p:txBody>
      </p:sp>
    </p:spTree>
    <p:extLst>
      <p:ext uri="{BB962C8B-B14F-4D97-AF65-F5344CB8AC3E}">
        <p14:creationId xmlns:p14="http://schemas.microsoft.com/office/powerpoint/2010/main" val="2822682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75259-86C4-75A9-00DC-838AB3D21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BBD38F-D1B3-61E3-15A4-0AE82EC5CF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088994-DF94-43B9-0CC6-DF455618AC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0A772A-2BA6-0944-A620-16FDFE7FEBBD}"/>
              </a:ext>
            </a:extLst>
          </p:cNvPr>
          <p:cNvSpPr>
            <a:spLocks noGrp="1"/>
          </p:cNvSpPr>
          <p:nvPr>
            <p:ph type="sldNum" sz="quarter" idx="5"/>
          </p:nvPr>
        </p:nvSpPr>
        <p:spPr/>
        <p:txBody>
          <a:bodyPr/>
          <a:lstStyle/>
          <a:p>
            <a:fld id="{ED078F30-6A29-FA41-9A54-DA9C8909F2EF}" type="slidenum">
              <a:rPr lang="en-US" smtClean="0"/>
              <a:t>18</a:t>
            </a:fld>
            <a:endParaRPr lang="en-US"/>
          </a:p>
        </p:txBody>
      </p:sp>
    </p:spTree>
    <p:extLst>
      <p:ext uri="{BB962C8B-B14F-4D97-AF65-F5344CB8AC3E}">
        <p14:creationId xmlns:p14="http://schemas.microsoft.com/office/powerpoint/2010/main" val="3413550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7E7C8-3DBC-E848-7F62-25F2F5419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555572-8B6D-4D8F-957B-FB4D515293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58DCA9-9C9B-1034-8EAC-4B1D071392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52357A-3B60-D350-306B-0CB7D2075CD5}"/>
              </a:ext>
            </a:extLst>
          </p:cNvPr>
          <p:cNvSpPr>
            <a:spLocks noGrp="1"/>
          </p:cNvSpPr>
          <p:nvPr>
            <p:ph type="sldNum" sz="quarter" idx="5"/>
          </p:nvPr>
        </p:nvSpPr>
        <p:spPr/>
        <p:txBody>
          <a:bodyPr/>
          <a:lstStyle/>
          <a:p>
            <a:fld id="{ED078F30-6A29-FA41-9A54-DA9C8909F2EF}" type="slidenum">
              <a:rPr lang="en-US" smtClean="0"/>
              <a:t>19</a:t>
            </a:fld>
            <a:endParaRPr lang="en-US"/>
          </a:p>
        </p:txBody>
      </p:sp>
    </p:spTree>
    <p:extLst>
      <p:ext uri="{BB962C8B-B14F-4D97-AF65-F5344CB8AC3E}">
        <p14:creationId xmlns:p14="http://schemas.microsoft.com/office/powerpoint/2010/main" val="4266954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3B50B-BC3F-0E1F-8909-6F195272A7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DD44B-0BFE-C8FB-B225-8B4CCC2C0F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543270-0135-75E0-1381-430C7C0F78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FDE7A1-8AF7-63CB-D8DD-A3B01A49047D}"/>
              </a:ext>
            </a:extLst>
          </p:cNvPr>
          <p:cNvSpPr>
            <a:spLocks noGrp="1"/>
          </p:cNvSpPr>
          <p:nvPr>
            <p:ph type="sldNum" sz="quarter" idx="5"/>
          </p:nvPr>
        </p:nvSpPr>
        <p:spPr/>
        <p:txBody>
          <a:bodyPr/>
          <a:lstStyle/>
          <a:p>
            <a:fld id="{ED078F30-6A29-FA41-9A54-DA9C8909F2EF}" type="slidenum">
              <a:rPr lang="en-US" smtClean="0"/>
              <a:t>20</a:t>
            </a:fld>
            <a:endParaRPr lang="en-US"/>
          </a:p>
        </p:txBody>
      </p:sp>
    </p:spTree>
    <p:extLst>
      <p:ext uri="{BB962C8B-B14F-4D97-AF65-F5344CB8AC3E}">
        <p14:creationId xmlns:p14="http://schemas.microsoft.com/office/powerpoint/2010/main" val="1070076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27139-8BFE-926F-A718-56AFECD43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D5A78A-DEE3-000B-F112-14D474DBDC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989723-3C53-AEDC-4E32-8EC23B99BF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75396C-5842-7FC1-435F-3573466CF0E7}"/>
              </a:ext>
            </a:extLst>
          </p:cNvPr>
          <p:cNvSpPr>
            <a:spLocks noGrp="1"/>
          </p:cNvSpPr>
          <p:nvPr>
            <p:ph type="sldNum" sz="quarter" idx="5"/>
          </p:nvPr>
        </p:nvSpPr>
        <p:spPr/>
        <p:txBody>
          <a:bodyPr/>
          <a:lstStyle/>
          <a:p>
            <a:fld id="{ED078F30-6A29-FA41-9A54-DA9C8909F2EF}" type="slidenum">
              <a:rPr lang="en-US" smtClean="0"/>
              <a:t>3</a:t>
            </a:fld>
            <a:endParaRPr lang="en-US"/>
          </a:p>
        </p:txBody>
      </p:sp>
    </p:spTree>
    <p:extLst>
      <p:ext uri="{BB962C8B-B14F-4D97-AF65-F5344CB8AC3E}">
        <p14:creationId xmlns:p14="http://schemas.microsoft.com/office/powerpoint/2010/main" val="3904559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9F8B2-C3BC-215D-C41E-49C2C66E03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908CC-4087-D645-C1D8-695518AE2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1EEFB6-59BC-B107-6637-70B4CC9B13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90EE70-BE69-06E8-43D8-07AC386EF20D}"/>
              </a:ext>
            </a:extLst>
          </p:cNvPr>
          <p:cNvSpPr>
            <a:spLocks noGrp="1"/>
          </p:cNvSpPr>
          <p:nvPr>
            <p:ph type="sldNum" sz="quarter" idx="5"/>
          </p:nvPr>
        </p:nvSpPr>
        <p:spPr/>
        <p:txBody>
          <a:bodyPr/>
          <a:lstStyle/>
          <a:p>
            <a:fld id="{ED078F30-6A29-FA41-9A54-DA9C8909F2EF}" type="slidenum">
              <a:rPr lang="en-US" smtClean="0"/>
              <a:t>21</a:t>
            </a:fld>
            <a:endParaRPr lang="en-US"/>
          </a:p>
        </p:txBody>
      </p:sp>
    </p:spTree>
    <p:extLst>
      <p:ext uri="{BB962C8B-B14F-4D97-AF65-F5344CB8AC3E}">
        <p14:creationId xmlns:p14="http://schemas.microsoft.com/office/powerpoint/2010/main" val="1506121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039C3-0E5F-159F-0410-9345F06954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3F45D4-A973-D909-B908-2337F15054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ECFC7-D169-56B1-AAA1-E758E59481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D78E96-2ECC-5BB4-9DE1-F270F2D2C0D6}"/>
              </a:ext>
            </a:extLst>
          </p:cNvPr>
          <p:cNvSpPr>
            <a:spLocks noGrp="1"/>
          </p:cNvSpPr>
          <p:nvPr>
            <p:ph type="sldNum" sz="quarter" idx="5"/>
          </p:nvPr>
        </p:nvSpPr>
        <p:spPr/>
        <p:txBody>
          <a:bodyPr/>
          <a:lstStyle/>
          <a:p>
            <a:fld id="{ED078F30-6A29-FA41-9A54-DA9C8909F2EF}" type="slidenum">
              <a:rPr lang="en-US" smtClean="0"/>
              <a:t>22</a:t>
            </a:fld>
            <a:endParaRPr lang="en-US"/>
          </a:p>
        </p:txBody>
      </p:sp>
    </p:spTree>
    <p:extLst>
      <p:ext uri="{BB962C8B-B14F-4D97-AF65-F5344CB8AC3E}">
        <p14:creationId xmlns:p14="http://schemas.microsoft.com/office/powerpoint/2010/main" val="2135339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04470-8131-675D-CA04-736D3C4524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C0965-CF0B-718F-72C6-3573188C8F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2BE772-90A1-C073-59EE-26415FCC33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506281-DEBD-5251-6DFD-E1AA07076F0A}"/>
              </a:ext>
            </a:extLst>
          </p:cNvPr>
          <p:cNvSpPr>
            <a:spLocks noGrp="1"/>
          </p:cNvSpPr>
          <p:nvPr>
            <p:ph type="sldNum" sz="quarter" idx="5"/>
          </p:nvPr>
        </p:nvSpPr>
        <p:spPr/>
        <p:txBody>
          <a:bodyPr/>
          <a:lstStyle/>
          <a:p>
            <a:fld id="{ED078F30-6A29-FA41-9A54-DA9C8909F2EF}" type="slidenum">
              <a:rPr lang="en-US" smtClean="0"/>
              <a:t>23</a:t>
            </a:fld>
            <a:endParaRPr lang="en-US"/>
          </a:p>
        </p:txBody>
      </p:sp>
    </p:spTree>
    <p:extLst>
      <p:ext uri="{BB962C8B-B14F-4D97-AF65-F5344CB8AC3E}">
        <p14:creationId xmlns:p14="http://schemas.microsoft.com/office/powerpoint/2010/main" val="1464080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A9819-D415-4AA5-7470-540598D84E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CC253-87CB-74BE-15D9-F68320E1EF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210617-FA25-A609-75E9-70F316C4CE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63FE0B-1AC0-B9BC-B681-D16D5C3E74CD}"/>
              </a:ext>
            </a:extLst>
          </p:cNvPr>
          <p:cNvSpPr>
            <a:spLocks noGrp="1"/>
          </p:cNvSpPr>
          <p:nvPr>
            <p:ph type="sldNum" sz="quarter" idx="5"/>
          </p:nvPr>
        </p:nvSpPr>
        <p:spPr/>
        <p:txBody>
          <a:bodyPr/>
          <a:lstStyle/>
          <a:p>
            <a:fld id="{ED078F30-6A29-FA41-9A54-DA9C8909F2EF}" type="slidenum">
              <a:rPr lang="en-US" smtClean="0"/>
              <a:t>24</a:t>
            </a:fld>
            <a:endParaRPr lang="en-US"/>
          </a:p>
        </p:txBody>
      </p:sp>
    </p:spTree>
    <p:extLst>
      <p:ext uri="{BB962C8B-B14F-4D97-AF65-F5344CB8AC3E}">
        <p14:creationId xmlns:p14="http://schemas.microsoft.com/office/powerpoint/2010/main" val="3219495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CFB28-3418-D5EF-7322-830A0A92D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628327-F4F2-C291-0FDA-21818C6C59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052F31-A313-E591-189E-2727807226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BA7B53-19B7-1B81-3C1A-0C1E47CB5B7D}"/>
              </a:ext>
            </a:extLst>
          </p:cNvPr>
          <p:cNvSpPr>
            <a:spLocks noGrp="1"/>
          </p:cNvSpPr>
          <p:nvPr>
            <p:ph type="sldNum" sz="quarter" idx="5"/>
          </p:nvPr>
        </p:nvSpPr>
        <p:spPr/>
        <p:txBody>
          <a:bodyPr/>
          <a:lstStyle/>
          <a:p>
            <a:fld id="{ED078F30-6A29-FA41-9A54-DA9C8909F2EF}" type="slidenum">
              <a:rPr lang="en-US" smtClean="0"/>
              <a:t>25</a:t>
            </a:fld>
            <a:endParaRPr lang="en-US"/>
          </a:p>
        </p:txBody>
      </p:sp>
    </p:spTree>
    <p:extLst>
      <p:ext uri="{BB962C8B-B14F-4D97-AF65-F5344CB8AC3E}">
        <p14:creationId xmlns:p14="http://schemas.microsoft.com/office/powerpoint/2010/main" val="2969458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0ECC0-5BE5-CBE1-629E-76FA77D507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65D578-C70F-A42A-AC4C-303AD407C8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D16FD4-AEA7-930C-37AE-FF38920E00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B1722D-92C6-7C38-75C2-1763E9F3D062}"/>
              </a:ext>
            </a:extLst>
          </p:cNvPr>
          <p:cNvSpPr>
            <a:spLocks noGrp="1"/>
          </p:cNvSpPr>
          <p:nvPr>
            <p:ph type="sldNum" sz="quarter" idx="5"/>
          </p:nvPr>
        </p:nvSpPr>
        <p:spPr/>
        <p:txBody>
          <a:bodyPr/>
          <a:lstStyle/>
          <a:p>
            <a:fld id="{ED078F30-6A29-FA41-9A54-DA9C8909F2EF}" type="slidenum">
              <a:rPr lang="en-US" smtClean="0"/>
              <a:t>26</a:t>
            </a:fld>
            <a:endParaRPr lang="en-US"/>
          </a:p>
        </p:txBody>
      </p:sp>
    </p:spTree>
    <p:extLst>
      <p:ext uri="{BB962C8B-B14F-4D97-AF65-F5344CB8AC3E}">
        <p14:creationId xmlns:p14="http://schemas.microsoft.com/office/powerpoint/2010/main" val="1002269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0749B-8BC4-CFF5-1CFD-A82C00985B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C8EFAC-D6D2-77DF-97EE-ABABA4F8C7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872C9-7DC0-876C-255D-143F3071B0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2A9A3B-4649-22BF-58A4-D5B2514CA7C9}"/>
              </a:ext>
            </a:extLst>
          </p:cNvPr>
          <p:cNvSpPr>
            <a:spLocks noGrp="1"/>
          </p:cNvSpPr>
          <p:nvPr>
            <p:ph type="sldNum" sz="quarter" idx="5"/>
          </p:nvPr>
        </p:nvSpPr>
        <p:spPr/>
        <p:txBody>
          <a:bodyPr/>
          <a:lstStyle/>
          <a:p>
            <a:fld id="{ED078F30-6A29-FA41-9A54-DA9C8909F2EF}" type="slidenum">
              <a:rPr lang="en-US" smtClean="0"/>
              <a:t>27</a:t>
            </a:fld>
            <a:endParaRPr lang="en-US"/>
          </a:p>
        </p:txBody>
      </p:sp>
    </p:spTree>
    <p:extLst>
      <p:ext uri="{BB962C8B-B14F-4D97-AF65-F5344CB8AC3E}">
        <p14:creationId xmlns:p14="http://schemas.microsoft.com/office/powerpoint/2010/main" val="104628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834AC-27A0-9004-BFF5-30F8729299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F39BAC-24A9-4E31-BCBD-BC61D59833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A8C6B1-6ABD-EACF-59BF-EEEE91058E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22DBA6-4C85-2B5B-83CE-B46516C7B016}"/>
              </a:ext>
            </a:extLst>
          </p:cNvPr>
          <p:cNvSpPr>
            <a:spLocks noGrp="1"/>
          </p:cNvSpPr>
          <p:nvPr>
            <p:ph type="sldNum" sz="quarter" idx="5"/>
          </p:nvPr>
        </p:nvSpPr>
        <p:spPr/>
        <p:txBody>
          <a:bodyPr/>
          <a:lstStyle/>
          <a:p>
            <a:fld id="{ED078F30-6A29-FA41-9A54-DA9C8909F2EF}" type="slidenum">
              <a:rPr lang="en-US" smtClean="0"/>
              <a:t>28</a:t>
            </a:fld>
            <a:endParaRPr lang="en-US"/>
          </a:p>
        </p:txBody>
      </p:sp>
    </p:spTree>
    <p:extLst>
      <p:ext uri="{BB962C8B-B14F-4D97-AF65-F5344CB8AC3E}">
        <p14:creationId xmlns:p14="http://schemas.microsoft.com/office/powerpoint/2010/main" val="3784070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D09D0-DAC0-E47A-9A45-317709161A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FAE8C-010B-A8E2-0066-EE989CA513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5CD2B1-1EB2-AC21-AD46-079F6F18C0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A2D56D-787B-986B-2DFB-7D58B3269B52}"/>
              </a:ext>
            </a:extLst>
          </p:cNvPr>
          <p:cNvSpPr>
            <a:spLocks noGrp="1"/>
          </p:cNvSpPr>
          <p:nvPr>
            <p:ph type="sldNum" sz="quarter" idx="5"/>
          </p:nvPr>
        </p:nvSpPr>
        <p:spPr/>
        <p:txBody>
          <a:bodyPr/>
          <a:lstStyle/>
          <a:p>
            <a:fld id="{ED078F30-6A29-FA41-9A54-DA9C8909F2EF}" type="slidenum">
              <a:rPr lang="en-US" smtClean="0"/>
              <a:t>29</a:t>
            </a:fld>
            <a:endParaRPr lang="en-US"/>
          </a:p>
        </p:txBody>
      </p:sp>
    </p:spTree>
    <p:extLst>
      <p:ext uri="{BB962C8B-B14F-4D97-AF65-F5344CB8AC3E}">
        <p14:creationId xmlns:p14="http://schemas.microsoft.com/office/powerpoint/2010/main" val="3360190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290C7-0EDD-FA0D-15C1-89886059BF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A1BD7E-5BB4-1160-7188-D0799FAD64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847874-6362-971F-C09A-06DE28E1AC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8BB723-E710-720E-1A4D-E591FB7A4D65}"/>
              </a:ext>
            </a:extLst>
          </p:cNvPr>
          <p:cNvSpPr>
            <a:spLocks noGrp="1"/>
          </p:cNvSpPr>
          <p:nvPr>
            <p:ph type="sldNum" sz="quarter" idx="5"/>
          </p:nvPr>
        </p:nvSpPr>
        <p:spPr/>
        <p:txBody>
          <a:bodyPr/>
          <a:lstStyle/>
          <a:p>
            <a:fld id="{ED078F30-6A29-FA41-9A54-DA9C8909F2EF}" type="slidenum">
              <a:rPr lang="en-US" smtClean="0"/>
              <a:t>30</a:t>
            </a:fld>
            <a:endParaRPr lang="en-US"/>
          </a:p>
        </p:txBody>
      </p:sp>
    </p:spTree>
    <p:extLst>
      <p:ext uri="{BB962C8B-B14F-4D97-AF65-F5344CB8AC3E}">
        <p14:creationId xmlns:p14="http://schemas.microsoft.com/office/powerpoint/2010/main" val="1276728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520B5-04BC-DE66-E956-49231433E2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CE2821-014B-4758-28A6-03001347E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D7F655-411C-9479-E031-A7CD4E041D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D54827-5140-5D07-2F01-827DD24CC16E}"/>
              </a:ext>
            </a:extLst>
          </p:cNvPr>
          <p:cNvSpPr>
            <a:spLocks noGrp="1"/>
          </p:cNvSpPr>
          <p:nvPr>
            <p:ph type="sldNum" sz="quarter" idx="5"/>
          </p:nvPr>
        </p:nvSpPr>
        <p:spPr/>
        <p:txBody>
          <a:bodyPr/>
          <a:lstStyle/>
          <a:p>
            <a:fld id="{ED078F30-6A29-FA41-9A54-DA9C8909F2EF}" type="slidenum">
              <a:rPr lang="en-US" smtClean="0"/>
              <a:t>4</a:t>
            </a:fld>
            <a:endParaRPr lang="en-US"/>
          </a:p>
        </p:txBody>
      </p:sp>
    </p:spTree>
    <p:extLst>
      <p:ext uri="{BB962C8B-B14F-4D97-AF65-F5344CB8AC3E}">
        <p14:creationId xmlns:p14="http://schemas.microsoft.com/office/powerpoint/2010/main" val="1395785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DC21C-2563-FF8C-44E1-1497BE8655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30EB8-2E9F-3407-894F-8F113FDE40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EE366D-27AA-60CA-18CA-C9DEFFBEFE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A30C18-2DB1-6CBF-3568-74E43AED2FC5}"/>
              </a:ext>
            </a:extLst>
          </p:cNvPr>
          <p:cNvSpPr>
            <a:spLocks noGrp="1"/>
          </p:cNvSpPr>
          <p:nvPr>
            <p:ph type="sldNum" sz="quarter" idx="5"/>
          </p:nvPr>
        </p:nvSpPr>
        <p:spPr/>
        <p:txBody>
          <a:bodyPr/>
          <a:lstStyle/>
          <a:p>
            <a:fld id="{ED078F30-6A29-FA41-9A54-DA9C8909F2EF}" type="slidenum">
              <a:rPr lang="en-US" smtClean="0"/>
              <a:t>31</a:t>
            </a:fld>
            <a:endParaRPr lang="en-US"/>
          </a:p>
        </p:txBody>
      </p:sp>
    </p:spTree>
    <p:extLst>
      <p:ext uri="{BB962C8B-B14F-4D97-AF65-F5344CB8AC3E}">
        <p14:creationId xmlns:p14="http://schemas.microsoft.com/office/powerpoint/2010/main" val="4158033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586B3-B655-DA9F-2460-DE9D9B3E4C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5606D5-BA42-D009-2A4E-DCD6A490FC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BA9D5A-5F57-4744-DC62-0DC60B1124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ACCCB6-B750-2A02-1F53-15282FEFC2F9}"/>
              </a:ext>
            </a:extLst>
          </p:cNvPr>
          <p:cNvSpPr>
            <a:spLocks noGrp="1"/>
          </p:cNvSpPr>
          <p:nvPr>
            <p:ph type="sldNum" sz="quarter" idx="5"/>
          </p:nvPr>
        </p:nvSpPr>
        <p:spPr/>
        <p:txBody>
          <a:bodyPr/>
          <a:lstStyle/>
          <a:p>
            <a:fld id="{ED078F30-6A29-FA41-9A54-DA9C8909F2EF}" type="slidenum">
              <a:rPr lang="en-US" smtClean="0"/>
              <a:t>32</a:t>
            </a:fld>
            <a:endParaRPr lang="en-US"/>
          </a:p>
        </p:txBody>
      </p:sp>
    </p:spTree>
    <p:extLst>
      <p:ext uri="{BB962C8B-B14F-4D97-AF65-F5344CB8AC3E}">
        <p14:creationId xmlns:p14="http://schemas.microsoft.com/office/powerpoint/2010/main" val="2349004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76139-D63B-971A-28F6-184CA02BC9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5A667-6468-206A-914D-4FC57DB882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076D65-2DAF-283D-CB50-1193EF6DAC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D094D2-8E9E-18BF-9F64-DE372F92B0C2}"/>
              </a:ext>
            </a:extLst>
          </p:cNvPr>
          <p:cNvSpPr>
            <a:spLocks noGrp="1"/>
          </p:cNvSpPr>
          <p:nvPr>
            <p:ph type="sldNum" sz="quarter" idx="5"/>
          </p:nvPr>
        </p:nvSpPr>
        <p:spPr/>
        <p:txBody>
          <a:bodyPr/>
          <a:lstStyle/>
          <a:p>
            <a:fld id="{ED078F30-6A29-FA41-9A54-DA9C8909F2EF}" type="slidenum">
              <a:rPr lang="en-US" smtClean="0"/>
              <a:t>33</a:t>
            </a:fld>
            <a:endParaRPr lang="en-US"/>
          </a:p>
        </p:txBody>
      </p:sp>
    </p:spTree>
    <p:extLst>
      <p:ext uri="{BB962C8B-B14F-4D97-AF65-F5344CB8AC3E}">
        <p14:creationId xmlns:p14="http://schemas.microsoft.com/office/powerpoint/2010/main" val="780776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61F83-DA23-512F-ACF8-A22A88B2BF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46E2D1-ADCB-4CB5-7340-7DA79EBABE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0F3FED-D15E-0B1A-D1ED-B0AD019478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AB32C8-F9C4-0FBC-DEA3-468FD2D1FC86}"/>
              </a:ext>
            </a:extLst>
          </p:cNvPr>
          <p:cNvSpPr>
            <a:spLocks noGrp="1"/>
          </p:cNvSpPr>
          <p:nvPr>
            <p:ph type="sldNum" sz="quarter" idx="5"/>
          </p:nvPr>
        </p:nvSpPr>
        <p:spPr/>
        <p:txBody>
          <a:bodyPr/>
          <a:lstStyle/>
          <a:p>
            <a:fld id="{ED078F30-6A29-FA41-9A54-DA9C8909F2EF}" type="slidenum">
              <a:rPr lang="en-US" smtClean="0"/>
              <a:t>34</a:t>
            </a:fld>
            <a:endParaRPr lang="en-US"/>
          </a:p>
        </p:txBody>
      </p:sp>
    </p:spTree>
    <p:extLst>
      <p:ext uri="{BB962C8B-B14F-4D97-AF65-F5344CB8AC3E}">
        <p14:creationId xmlns:p14="http://schemas.microsoft.com/office/powerpoint/2010/main" val="18432330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A2DE5-71D4-73FF-5454-CFFC39257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98042-8BB8-F260-34CB-B5A5FE345F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142B87-C192-9F8A-EBD1-4166E5D155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0FFB6E-EB60-7D4E-036A-C9F9C74BDCFB}"/>
              </a:ext>
            </a:extLst>
          </p:cNvPr>
          <p:cNvSpPr>
            <a:spLocks noGrp="1"/>
          </p:cNvSpPr>
          <p:nvPr>
            <p:ph type="sldNum" sz="quarter" idx="5"/>
          </p:nvPr>
        </p:nvSpPr>
        <p:spPr/>
        <p:txBody>
          <a:bodyPr/>
          <a:lstStyle/>
          <a:p>
            <a:fld id="{ED078F30-6A29-FA41-9A54-DA9C8909F2EF}" type="slidenum">
              <a:rPr lang="en-US" smtClean="0"/>
              <a:t>35</a:t>
            </a:fld>
            <a:endParaRPr lang="en-US"/>
          </a:p>
        </p:txBody>
      </p:sp>
    </p:spTree>
    <p:extLst>
      <p:ext uri="{BB962C8B-B14F-4D97-AF65-F5344CB8AC3E}">
        <p14:creationId xmlns:p14="http://schemas.microsoft.com/office/powerpoint/2010/main" val="9213661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421F0-504D-0349-BD3B-6235C7EEE3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6718A3-1CC7-58D6-3C55-BEDF656E3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992CCA-6E30-9AA4-92EE-72E725A818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A78456-94EC-C8E4-A1C6-F719512EC294}"/>
              </a:ext>
            </a:extLst>
          </p:cNvPr>
          <p:cNvSpPr>
            <a:spLocks noGrp="1"/>
          </p:cNvSpPr>
          <p:nvPr>
            <p:ph type="sldNum" sz="quarter" idx="5"/>
          </p:nvPr>
        </p:nvSpPr>
        <p:spPr/>
        <p:txBody>
          <a:bodyPr/>
          <a:lstStyle/>
          <a:p>
            <a:fld id="{ED078F30-6A29-FA41-9A54-DA9C8909F2EF}" type="slidenum">
              <a:rPr lang="en-US" smtClean="0"/>
              <a:t>36</a:t>
            </a:fld>
            <a:endParaRPr lang="en-US"/>
          </a:p>
        </p:txBody>
      </p:sp>
    </p:spTree>
    <p:extLst>
      <p:ext uri="{BB962C8B-B14F-4D97-AF65-F5344CB8AC3E}">
        <p14:creationId xmlns:p14="http://schemas.microsoft.com/office/powerpoint/2010/main" val="907810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6FE63-9F02-FFFA-37F5-847586DC85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7B395-AB1A-D85B-970C-5E9DC1D340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F371FB-982D-0EDB-00B4-A2E61DB8E2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D5F152-476C-5888-9F25-DB0F52181251}"/>
              </a:ext>
            </a:extLst>
          </p:cNvPr>
          <p:cNvSpPr>
            <a:spLocks noGrp="1"/>
          </p:cNvSpPr>
          <p:nvPr>
            <p:ph type="sldNum" sz="quarter" idx="5"/>
          </p:nvPr>
        </p:nvSpPr>
        <p:spPr/>
        <p:txBody>
          <a:bodyPr/>
          <a:lstStyle/>
          <a:p>
            <a:fld id="{ED078F30-6A29-FA41-9A54-DA9C8909F2EF}" type="slidenum">
              <a:rPr lang="en-US" smtClean="0"/>
              <a:t>37</a:t>
            </a:fld>
            <a:endParaRPr lang="en-US"/>
          </a:p>
        </p:txBody>
      </p:sp>
    </p:spTree>
    <p:extLst>
      <p:ext uri="{BB962C8B-B14F-4D97-AF65-F5344CB8AC3E}">
        <p14:creationId xmlns:p14="http://schemas.microsoft.com/office/powerpoint/2010/main" val="84532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C43CB-17B8-1412-FCDE-12E46E08D2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71424-413C-FFB1-3CA0-8A4994F28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7CCEF5-ED63-E146-366E-AE83A633E0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A37405-C21C-2D52-28FC-36A4AD3F079C}"/>
              </a:ext>
            </a:extLst>
          </p:cNvPr>
          <p:cNvSpPr>
            <a:spLocks noGrp="1"/>
          </p:cNvSpPr>
          <p:nvPr>
            <p:ph type="sldNum" sz="quarter" idx="5"/>
          </p:nvPr>
        </p:nvSpPr>
        <p:spPr/>
        <p:txBody>
          <a:bodyPr/>
          <a:lstStyle/>
          <a:p>
            <a:fld id="{ED078F30-6A29-FA41-9A54-DA9C8909F2EF}" type="slidenum">
              <a:rPr lang="en-US" smtClean="0"/>
              <a:t>38</a:t>
            </a:fld>
            <a:endParaRPr lang="en-US"/>
          </a:p>
        </p:txBody>
      </p:sp>
    </p:spTree>
    <p:extLst>
      <p:ext uri="{BB962C8B-B14F-4D97-AF65-F5344CB8AC3E}">
        <p14:creationId xmlns:p14="http://schemas.microsoft.com/office/powerpoint/2010/main" val="26999997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7EFCB-99C3-7184-B86D-774577932A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4D034-B1BC-BB79-A6AE-0FB9082C2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315AC6-5041-67FA-CC85-FA0E3759F4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588D74-8FAE-15F5-0C04-50D6CAA3B269}"/>
              </a:ext>
            </a:extLst>
          </p:cNvPr>
          <p:cNvSpPr>
            <a:spLocks noGrp="1"/>
          </p:cNvSpPr>
          <p:nvPr>
            <p:ph type="sldNum" sz="quarter" idx="5"/>
          </p:nvPr>
        </p:nvSpPr>
        <p:spPr/>
        <p:txBody>
          <a:bodyPr/>
          <a:lstStyle/>
          <a:p>
            <a:fld id="{ED078F30-6A29-FA41-9A54-DA9C8909F2EF}" type="slidenum">
              <a:rPr lang="en-US" smtClean="0"/>
              <a:t>39</a:t>
            </a:fld>
            <a:endParaRPr lang="en-US"/>
          </a:p>
        </p:txBody>
      </p:sp>
    </p:spTree>
    <p:extLst>
      <p:ext uri="{BB962C8B-B14F-4D97-AF65-F5344CB8AC3E}">
        <p14:creationId xmlns:p14="http://schemas.microsoft.com/office/powerpoint/2010/main" val="277122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406F6-7ECC-9E91-6741-38D08CCB6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E70A21-D5E7-FB7B-FF20-0179218274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6DF620-170D-5B05-3579-A696D1E763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AF1ED4-5DDD-E809-6EFE-1BC172BD4F4A}"/>
              </a:ext>
            </a:extLst>
          </p:cNvPr>
          <p:cNvSpPr>
            <a:spLocks noGrp="1"/>
          </p:cNvSpPr>
          <p:nvPr>
            <p:ph type="sldNum" sz="quarter" idx="5"/>
          </p:nvPr>
        </p:nvSpPr>
        <p:spPr/>
        <p:txBody>
          <a:bodyPr/>
          <a:lstStyle/>
          <a:p>
            <a:fld id="{ED078F30-6A29-FA41-9A54-DA9C8909F2EF}" type="slidenum">
              <a:rPr lang="en-US" smtClean="0"/>
              <a:t>40</a:t>
            </a:fld>
            <a:endParaRPr lang="en-US"/>
          </a:p>
        </p:txBody>
      </p:sp>
    </p:spTree>
    <p:extLst>
      <p:ext uri="{BB962C8B-B14F-4D97-AF65-F5344CB8AC3E}">
        <p14:creationId xmlns:p14="http://schemas.microsoft.com/office/powerpoint/2010/main" val="2952600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2CFF1-AA01-AE43-3811-6B94E2B241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FDCA6C-5D25-FCAF-7694-7BE0BFF41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768F94-6375-59D5-7732-2A11AC1635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0EF311-4375-344B-1BCE-338FFCCB46B4}"/>
              </a:ext>
            </a:extLst>
          </p:cNvPr>
          <p:cNvSpPr>
            <a:spLocks noGrp="1"/>
          </p:cNvSpPr>
          <p:nvPr>
            <p:ph type="sldNum" sz="quarter" idx="5"/>
          </p:nvPr>
        </p:nvSpPr>
        <p:spPr/>
        <p:txBody>
          <a:bodyPr/>
          <a:lstStyle/>
          <a:p>
            <a:fld id="{ED078F30-6A29-FA41-9A54-DA9C8909F2EF}" type="slidenum">
              <a:rPr lang="en-US" smtClean="0"/>
              <a:t>5</a:t>
            </a:fld>
            <a:endParaRPr lang="en-US"/>
          </a:p>
        </p:txBody>
      </p:sp>
    </p:spTree>
    <p:extLst>
      <p:ext uri="{BB962C8B-B14F-4D97-AF65-F5344CB8AC3E}">
        <p14:creationId xmlns:p14="http://schemas.microsoft.com/office/powerpoint/2010/main" val="36786287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3B837-89D9-EF73-00B1-C2094AF57A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54A62-99B5-7B5F-ED20-E543F79285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1031A8-5144-FD99-56F9-BC86192533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4CAB53-1B88-EF30-EEC1-AE65F63E9563}"/>
              </a:ext>
            </a:extLst>
          </p:cNvPr>
          <p:cNvSpPr>
            <a:spLocks noGrp="1"/>
          </p:cNvSpPr>
          <p:nvPr>
            <p:ph type="sldNum" sz="quarter" idx="5"/>
          </p:nvPr>
        </p:nvSpPr>
        <p:spPr/>
        <p:txBody>
          <a:bodyPr/>
          <a:lstStyle/>
          <a:p>
            <a:fld id="{ED078F30-6A29-FA41-9A54-DA9C8909F2EF}" type="slidenum">
              <a:rPr lang="en-US" smtClean="0"/>
              <a:t>41</a:t>
            </a:fld>
            <a:endParaRPr lang="en-US"/>
          </a:p>
        </p:txBody>
      </p:sp>
    </p:spTree>
    <p:extLst>
      <p:ext uri="{BB962C8B-B14F-4D97-AF65-F5344CB8AC3E}">
        <p14:creationId xmlns:p14="http://schemas.microsoft.com/office/powerpoint/2010/main" val="38802678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6C26D-CE06-312B-048E-D9B7722F91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B5B69F-1578-7336-4735-359CF7782C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214985-E516-E642-D664-FFBCE4EA48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CFF250-2C36-FE80-0B21-F441C78094CB}"/>
              </a:ext>
            </a:extLst>
          </p:cNvPr>
          <p:cNvSpPr>
            <a:spLocks noGrp="1"/>
          </p:cNvSpPr>
          <p:nvPr>
            <p:ph type="sldNum" sz="quarter" idx="5"/>
          </p:nvPr>
        </p:nvSpPr>
        <p:spPr/>
        <p:txBody>
          <a:bodyPr/>
          <a:lstStyle/>
          <a:p>
            <a:fld id="{ED078F30-6A29-FA41-9A54-DA9C8909F2EF}" type="slidenum">
              <a:rPr lang="en-US" smtClean="0"/>
              <a:t>42</a:t>
            </a:fld>
            <a:endParaRPr lang="en-US"/>
          </a:p>
        </p:txBody>
      </p:sp>
    </p:spTree>
    <p:extLst>
      <p:ext uri="{BB962C8B-B14F-4D97-AF65-F5344CB8AC3E}">
        <p14:creationId xmlns:p14="http://schemas.microsoft.com/office/powerpoint/2010/main" val="4070141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31828-21E3-2902-7E77-37E5B3706E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B7B24-EEC0-47C3-EA63-D90B760096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66B9A2-E641-FEE2-E1DA-6814D8E3F4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330D3A-CBB6-64A5-6F1F-EDB12086326C}"/>
              </a:ext>
            </a:extLst>
          </p:cNvPr>
          <p:cNvSpPr>
            <a:spLocks noGrp="1"/>
          </p:cNvSpPr>
          <p:nvPr>
            <p:ph type="sldNum" sz="quarter" idx="5"/>
          </p:nvPr>
        </p:nvSpPr>
        <p:spPr/>
        <p:txBody>
          <a:bodyPr/>
          <a:lstStyle/>
          <a:p>
            <a:fld id="{ED078F30-6A29-FA41-9A54-DA9C8909F2EF}" type="slidenum">
              <a:rPr lang="en-US" smtClean="0"/>
              <a:t>43</a:t>
            </a:fld>
            <a:endParaRPr lang="en-US"/>
          </a:p>
        </p:txBody>
      </p:sp>
    </p:spTree>
    <p:extLst>
      <p:ext uri="{BB962C8B-B14F-4D97-AF65-F5344CB8AC3E}">
        <p14:creationId xmlns:p14="http://schemas.microsoft.com/office/powerpoint/2010/main" val="33017066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0AD53-2430-5313-FADC-2C3CB21245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905C81-5DE1-E975-3B89-472143635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8BC48-FF0D-743F-5020-190EF795EA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96D68B-241B-EE1B-53AC-D37892CAB473}"/>
              </a:ext>
            </a:extLst>
          </p:cNvPr>
          <p:cNvSpPr>
            <a:spLocks noGrp="1"/>
          </p:cNvSpPr>
          <p:nvPr>
            <p:ph type="sldNum" sz="quarter" idx="5"/>
          </p:nvPr>
        </p:nvSpPr>
        <p:spPr/>
        <p:txBody>
          <a:bodyPr/>
          <a:lstStyle/>
          <a:p>
            <a:fld id="{ED078F30-6A29-FA41-9A54-DA9C8909F2EF}" type="slidenum">
              <a:rPr lang="en-US" smtClean="0"/>
              <a:t>44</a:t>
            </a:fld>
            <a:endParaRPr lang="en-US"/>
          </a:p>
        </p:txBody>
      </p:sp>
    </p:spTree>
    <p:extLst>
      <p:ext uri="{BB962C8B-B14F-4D97-AF65-F5344CB8AC3E}">
        <p14:creationId xmlns:p14="http://schemas.microsoft.com/office/powerpoint/2010/main" val="41666359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003D6-82DB-2BC4-485E-835CD7B67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814383-E105-B1B6-397A-9E3041665D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34B18E-8F73-541B-0168-EC5E2C4CBE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EFC0D8-9CCB-637E-43D8-86010A4FB902}"/>
              </a:ext>
            </a:extLst>
          </p:cNvPr>
          <p:cNvSpPr>
            <a:spLocks noGrp="1"/>
          </p:cNvSpPr>
          <p:nvPr>
            <p:ph type="sldNum" sz="quarter" idx="5"/>
          </p:nvPr>
        </p:nvSpPr>
        <p:spPr/>
        <p:txBody>
          <a:bodyPr/>
          <a:lstStyle/>
          <a:p>
            <a:fld id="{ED078F30-6A29-FA41-9A54-DA9C8909F2EF}" type="slidenum">
              <a:rPr lang="en-US" smtClean="0"/>
              <a:t>45</a:t>
            </a:fld>
            <a:endParaRPr lang="en-US"/>
          </a:p>
        </p:txBody>
      </p:sp>
    </p:spTree>
    <p:extLst>
      <p:ext uri="{BB962C8B-B14F-4D97-AF65-F5344CB8AC3E}">
        <p14:creationId xmlns:p14="http://schemas.microsoft.com/office/powerpoint/2010/main" val="34645908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E15E3-2639-6F43-B0DC-1C19C7F09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5EE73E-7B99-66BA-D8DB-0E07246C63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99887-E431-4EF3-AC0C-D8588912E8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3A2AC5-43BF-7878-5C39-7A048C2E9747}"/>
              </a:ext>
            </a:extLst>
          </p:cNvPr>
          <p:cNvSpPr>
            <a:spLocks noGrp="1"/>
          </p:cNvSpPr>
          <p:nvPr>
            <p:ph type="sldNum" sz="quarter" idx="5"/>
          </p:nvPr>
        </p:nvSpPr>
        <p:spPr/>
        <p:txBody>
          <a:bodyPr/>
          <a:lstStyle/>
          <a:p>
            <a:fld id="{ED078F30-6A29-FA41-9A54-DA9C8909F2EF}" type="slidenum">
              <a:rPr lang="en-US" smtClean="0"/>
              <a:t>46</a:t>
            </a:fld>
            <a:endParaRPr lang="en-US"/>
          </a:p>
        </p:txBody>
      </p:sp>
    </p:spTree>
    <p:extLst>
      <p:ext uri="{BB962C8B-B14F-4D97-AF65-F5344CB8AC3E}">
        <p14:creationId xmlns:p14="http://schemas.microsoft.com/office/powerpoint/2010/main" val="22409078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0E8F0-5209-75B6-2F6B-2362E45FA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61B5F7-2C19-3E9D-A464-EB63E26A97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C9C3C-78CA-8B83-3A39-8AC0D05287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AC61F8-D9D3-DE49-3BF4-DEDE76C1EFDA}"/>
              </a:ext>
            </a:extLst>
          </p:cNvPr>
          <p:cNvSpPr>
            <a:spLocks noGrp="1"/>
          </p:cNvSpPr>
          <p:nvPr>
            <p:ph type="sldNum" sz="quarter" idx="5"/>
          </p:nvPr>
        </p:nvSpPr>
        <p:spPr/>
        <p:txBody>
          <a:bodyPr/>
          <a:lstStyle/>
          <a:p>
            <a:fld id="{ED078F30-6A29-FA41-9A54-DA9C8909F2EF}" type="slidenum">
              <a:rPr lang="en-US" smtClean="0"/>
              <a:t>47</a:t>
            </a:fld>
            <a:endParaRPr lang="en-US"/>
          </a:p>
        </p:txBody>
      </p:sp>
    </p:spTree>
    <p:extLst>
      <p:ext uri="{BB962C8B-B14F-4D97-AF65-F5344CB8AC3E}">
        <p14:creationId xmlns:p14="http://schemas.microsoft.com/office/powerpoint/2010/main" val="4146525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78B2C-F450-7D36-239C-8E5F1C1950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8D57E4-7722-A705-EAE6-3F2A163363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CFB814-7589-A12B-AB64-C0265D9214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D47366-A58F-4E8D-A71B-3CE15BBAF527}"/>
              </a:ext>
            </a:extLst>
          </p:cNvPr>
          <p:cNvSpPr>
            <a:spLocks noGrp="1"/>
          </p:cNvSpPr>
          <p:nvPr>
            <p:ph type="sldNum" sz="quarter" idx="5"/>
          </p:nvPr>
        </p:nvSpPr>
        <p:spPr/>
        <p:txBody>
          <a:bodyPr/>
          <a:lstStyle/>
          <a:p>
            <a:fld id="{ED078F30-6A29-FA41-9A54-DA9C8909F2EF}" type="slidenum">
              <a:rPr lang="en-US" smtClean="0"/>
              <a:t>48</a:t>
            </a:fld>
            <a:endParaRPr lang="en-US"/>
          </a:p>
        </p:txBody>
      </p:sp>
    </p:spTree>
    <p:extLst>
      <p:ext uri="{BB962C8B-B14F-4D97-AF65-F5344CB8AC3E}">
        <p14:creationId xmlns:p14="http://schemas.microsoft.com/office/powerpoint/2010/main" val="29832239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5278A-7B95-65FA-0369-5B780977EF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C228A7-96B8-AA1B-E9B1-BEED5DE5ED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9A8184-2818-4175-A65F-CFF674ACE5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581C7B-B206-9C93-9426-2E3CF73876AA}"/>
              </a:ext>
            </a:extLst>
          </p:cNvPr>
          <p:cNvSpPr>
            <a:spLocks noGrp="1"/>
          </p:cNvSpPr>
          <p:nvPr>
            <p:ph type="sldNum" sz="quarter" idx="5"/>
          </p:nvPr>
        </p:nvSpPr>
        <p:spPr/>
        <p:txBody>
          <a:bodyPr/>
          <a:lstStyle/>
          <a:p>
            <a:fld id="{ED078F30-6A29-FA41-9A54-DA9C8909F2EF}" type="slidenum">
              <a:rPr lang="en-US" smtClean="0"/>
              <a:t>49</a:t>
            </a:fld>
            <a:endParaRPr lang="en-US"/>
          </a:p>
        </p:txBody>
      </p:sp>
    </p:spTree>
    <p:extLst>
      <p:ext uri="{BB962C8B-B14F-4D97-AF65-F5344CB8AC3E}">
        <p14:creationId xmlns:p14="http://schemas.microsoft.com/office/powerpoint/2010/main" val="33948840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5E618-2759-D213-53A6-2C92633C49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F14D6-7E99-20B9-0240-5B499125A8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20E701-5C3F-AFCC-5114-A95CC272C9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851C6D-26A7-33FC-4E9C-A7C6DD253123}"/>
              </a:ext>
            </a:extLst>
          </p:cNvPr>
          <p:cNvSpPr>
            <a:spLocks noGrp="1"/>
          </p:cNvSpPr>
          <p:nvPr>
            <p:ph type="sldNum" sz="quarter" idx="5"/>
          </p:nvPr>
        </p:nvSpPr>
        <p:spPr/>
        <p:txBody>
          <a:bodyPr/>
          <a:lstStyle/>
          <a:p>
            <a:fld id="{ED078F30-6A29-FA41-9A54-DA9C8909F2EF}" type="slidenum">
              <a:rPr lang="en-US" smtClean="0"/>
              <a:t>50</a:t>
            </a:fld>
            <a:endParaRPr lang="en-US"/>
          </a:p>
        </p:txBody>
      </p:sp>
    </p:spTree>
    <p:extLst>
      <p:ext uri="{BB962C8B-B14F-4D97-AF65-F5344CB8AC3E}">
        <p14:creationId xmlns:p14="http://schemas.microsoft.com/office/powerpoint/2010/main" val="4182830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F7F3B-564A-EF84-EC44-29909C0950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279727-4091-4FDE-5846-A66EFCD6BB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48D0A-8EB5-E909-14BE-DDB87B6D0F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E9B4AA-133B-164B-907F-80E32818CD64}"/>
              </a:ext>
            </a:extLst>
          </p:cNvPr>
          <p:cNvSpPr>
            <a:spLocks noGrp="1"/>
          </p:cNvSpPr>
          <p:nvPr>
            <p:ph type="sldNum" sz="quarter" idx="5"/>
          </p:nvPr>
        </p:nvSpPr>
        <p:spPr/>
        <p:txBody>
          <a:bodyPr/>
          <a:lstStyle/>
          <a:p>
            <a:fld id="{ED078F30-6A29-FA41-9A54-DA9C8909F2EF}" type="slidenum">
              <a:rPr lang="en-US" smtClean="0"/>
              <a:t>6</a:t>
            </a:fld>
            <a:endParaRPr lang="en-US"/>
          </a:p>
        </p:txBody>
      </p:sp>
    </p:spTree>
    <p:extLst>
      <p:ext uri="{BB962C8B-B14F-4D97-AF65-F5344CB8AC3E}">
        <p14:creationId xmlns:p14="http://schemas.microsoft.com/office/powerpoint/2010/main" val="36264392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A2644-3856-D9B0-14B2-242E3BD8C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8166AD-1B7A-3865-728D-645C1D20A2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22EA01-B070-800B-FFF3-33B69F7AAB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EB11DB-DDE1-8B87-C05B-60F183966861}"/>
              </a:ext>
            </a:extLst>
          </p:cNvPr>
          <p:cNvSpPr>
            <a:spLocks noGrp="1"/>
          </p:cNvSpPr>
          <p:nvPr>
            <p:ph type="sldNum" sz="quarter" idx="5"/>
          </p:nvPr>
        </p:nvSpPr>
        <p:spPr/>
        <p:txBody>
          <a:bodyPr/>
          <a:lstStyle/>
          <a:p>
            <a:fld id="{ED078F30-6A29-FA41-9A54-DA9C8909F2EF}" type="slidenum">
              <a:rPr lang="en-US" smtClean="0"/>
              <a:t>51</a:t>
            </a:fld>
            <a:endParaRPr lang="en-US"/>
          </a:p>
        </p:txBody>
      </p:sp>
    </p:spTree>
    <p:extLst>
      <p:ext uri="{BB962C8B-B14F-4D97-AF65-F5344CB8AC3E}">
        <p14:creationId xmlns:p14="http://schemas.microsoft.com/office/powerpoint/2010/main" val="3484362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5A70A-7618-55F2-149B-D825BD2DA1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097BCD-B672-C5B3-72C0-71F3936F16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9D91E6-4F2B-C996-4F65-2ADD69FFB1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E680A4-B7EC-827F-7342-F017ED3BDCB6}"/>
              </a:ext>
            </a:extLst>
          </p:cNvPr>
          <p:cNvSpPr>
            <a:spLocks noGrp="1"/>
          </p:cNvSpPr>
          <p:nvPr>
            <p:ph type="sldNum" sz="quarter" idx="5"/>
          </p:nvPr>
        </p:nvSpPr>
        <p:spPr/>
        <p:txBody>
          <a:bodyPr/>
          <a:lstStyle/>
          <a:p>
            <a:fld id="{ED078F30-6A29-FA41-9A54-DA9C8909F2EF}" type="slidenum">
              <a:rPr lang="en-US" smtClean="0"/>
              <a:t>52</a:t>
            </a:fld>
            <a:endParaRPr lang="en-US"/>
          </a:p>
        </p:txBody>
      </p:sp>
    </p:spTree>
    <p:extLst>
      <p:ext uri="{BB962C8B-B14F-4D97-AF65-F5344CB8AC3E}">
        <p14:creationId xmlns:p14="http://schemas.microsoft.com/office/powerpoint/2010/main" val="35629147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7809C-8087-93BD-5AE1-491DC0474F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00797-71CF-4EFE-4701-711892CFE5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A6FBDF-B6F4-23A0-FC73-AFA3913DE7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7F4713-5C88-5349-B965-183C775BFDA0}"/>
              </a:ext>
            </a:extLst>
          </p:cNvPr>
          <p:cNvSpPr>
            <a:spLocks noGrp="1"/>
          </p:cNvSpPr>
          <p:nvPr>
            <p:ph type="sldNum" sz="quarter" idx="5"/>
          </p:nvPr>
        </p:nvSpPr>
        <p:spPr/>
        <p:txBody>
          <a:bodyPr/>
          <a:lstStyle/>
          <a:p>
            <a:fld id="{ED078F30-6A29-FA41-9A54-DA9C8909F2EF}" type="slidenum">
              <a:rPr lang="en-US" smtClean="0"/>
              <a:t>53</a:t>
            </a:fld>
            <a:endParaRPr lang="en-US"/>
          </a:p>
        </p:txBody>
      </p:sp>
    </p:spTree>
    <p:extLst>
      <p:ext uri="{BB962C8B-B14F-4D97-AF65-F5344CB8AC3E}">
        <p14:creationId xmlns:p14="http://schemas.microsoft.com/office/powerpoint/2010/main" val="13430141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59A4A-31AE-CE5D-81C8-3F273064B5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6AD735-5E25-7661-05D8-07270E9FE7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969529-9E00-A247-8500-9C0170C06F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93AF94-29CD-E24D-92D1-904E03B149FD}"/>
              </a:ext>
            </a:extLst>
          </p:cNvPr>
          <p:cNvSpPr>
            <a:spLocks noGrp="1"/>
          </p:cNvSpPr>
          <p:nvPr>
            <p:ph type="sldNum" sz="quarter" idx="5"/>
          </p:nvPr>
        </p:nvSpPr>
        <p:spPr/>
        <p:txBody>
          <a:bodyPr/>
          <a:lstStyle/>
          <a:p>
            <a:fld id="{ED078F30-6A29-FA41-9A54-DA9C8909F2EF}" type="slidenum">
              <a:rPr lang="en-US" smtClean="0"/>
              <a:t>54</a:t>
            </a:fld>
            <a:endParaRPr lang="en-US"/>
          </a:p>
        </p:txBody>
      </p:sp>
    </p:spTree>
    <p:extLst>
      <p:ext uri="{BB962C8B-B14F-4D97-AF65-F5344CB8AC3E}">
        <p14:creationId xmlns:p14="http://schemas.microsoft.com/office/powerpoint/2010/main" val="35317100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20372-1005-FA87-2A89-60E7D1A0E5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BA07AD-905F-E35B-6FD1-FB4C63D91E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916299-D5C0-F31D-165A-D0D0F664AE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72B524-A8D2-12D1-A98D-15277EA35FC2}"/>
              </a:ext>
            </a:extLst>
          </p:cNvPr>
          <p:cNvSpPr>
            <a:spLocks noGrp="1"/>
          </p:cNvSpPr>
          <p:nvPr>
            <p:ph type="sldNum" sz="quarter" idx="5"/>
          </p:nvPr>
        </p:nvSpPr>
        <p:spPr/>
        <p:txBody>
          <a:bodyPr/>
          <a:lstStyle/>
          <a:p>
            <a:fld id="{ED078F30-6A29-FA41-9A54-DA9C8909F2EF}" type="slidenum">
              <a:rPr lang="en-US" smtClean="0"/>
              <a:t>55</a:t>
            </a:fld>
            <a:endParaRPr lang="en-US"/>
          </a:p>
        </p:txBody>
      </p:sp>
    </p:spTree>
    <p:extLst>
      <p:ext uri="{BB962C8B-B14F-4D97-AF65-F5344CB8AC3E}">
        <p14:creationId xmlns:p14="http://schemas.microsoft.com/office/powerpoint/2010/main" val="18915951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0CC93-DB3D-1A6C-4AF1-DA186C20F1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A375E-7D67-AA78-B19D-94D999EC8C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529E37-1591-14DB-0340-73AC8CB04D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9207DC-03F6-D7E4-9837-DE218CAE3232}"/>
              </a:ext>
            </a:extLst>
          </p:cNvPr>
          <p:cNvSpPr>
            <a:spLocks noGrp="1"/>
          </p:cNvSpPr>
          <p:nvPr>
            <p:ph type="sldNum" sz="quarter" idx="5"/>
          </p:nvPr>
        </p:nvSpPr>
        <p:spPr/>
        <p:txBody>
          <a:bodyPr/>
          <a:lstStyle/>
          <a:p>
            <a:fld id="{ED078F30-6A29-FA41-9A54-DA9C8909F2EF}" type="slidenum">
              <a:rPr lang="en-US" smtClean="0"/>
              <a:t>56</a:t>
            </a:fld>
            <a:endParaRPr lang="en-US"/>
          </a:p>
        </p:txBody>
      </p:sp>
    </p:spTree>
    <p:extLst>
      <p:ext uri="{BB962C8B-B14F-4D97-AF65-F5344CB8AC3E}">
        <p14:creationId xmlns:p14="http://schemas.microsoft.com/office/powerpoint/2010/main" val="40308295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D6D20-6F04-61E9-8B0B-73D8F9C051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A2905-CD27-E805-C73E-072965D89C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698CD2-18B9-7915-5700-6E40E1E910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3F3994-D5BF-7CB1-BC1F-57593D63C389}"/>
              </a:ext>
            </a:extLst>
          </p:cNvPr>
          <p:cNvSpPr>
            <a:spLocks noGrp="1"/>
          </p:cNvSpPr>
          <p:nvPr>
            <p:ph type="sldNum" sz="quarter" idx="5"/>
          </p:nvPr>
        </p:nvSpPr>
        <p:spPr/>
        <p:txBody>
          <a:bodyPr/>
          <a:lstStyle/>
          <a:p>
            <a:fld id="{ED078F30-6A29-FA41-9A54-DA9C8909F2EF}" type="slidenum">
              <a:rPr lang="en-US" smtClean="0"/>
              <a:t>57</a:t>
            </a:fld>
            <a:endParaRPr lang="en-US"/>
          </a:p>
        </p:txBody>
      </p:sp>
    </p:spTree>
    <p:extLst>
      <p:ext uri="{BB962C8B-B14F-4D97-AF65-F5344CB8AC3E}">
        <p14:creationId xmlns:p14="http://schemas.microsoft.com/office/powerpoint/2010/main" val="28790634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6AF77-DB90-00DD-6455-382C48C70E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973A83-4ED5-BDB8-2F9D-10B2747A97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7EE824-F29B-C663-4FC4-936D86E254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FCA896-CCDD-4E43-C514-ABD13E0FF610}"/>
              </a:ext>
            </a:extLst>
          </p:cNvPr>
          <p:cNvSpPr>
            <a:spLocks noGrp="1"/>
          </p:cNvSpPr>
          <p:nvPr>
            <p:ph type="sldNum" sz="quarter" idx="5"/>
          </p:nvPr>
        </p:nvSpPr>
        <p:spPr/>
        <p:txBody>
          <a:bodyPr/>
          <a:lstStyle/>
          <a:p>
            <a:fld id="{ED078F30-6A29-FA41-9A54-DA9C8909F2EF}" type="slidenum">
              <a:rPr lang="en-US" smtClean="0"/>
              <a:t>58</a:t>
            </a:fld>
            <a:endParaRPr lang="en-US"/>
          </a:p>
        </p:txBody>
      </p:sp>
    </p:spTree>
    <p:extLst>
      <p:ext uri="{BB962C8B-B14F-4D97-AF65-F5344CB8AC3E}">
        <p14:creationId xmlns:p14="http://schemas.microsoft.com/office/powerpoint/2010/main" val="3575415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5BF01-E6AD-5966-7394-E98CC22BA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719809-AB9D-ED9C-BE11-3EFB84A889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FA2481-4932-D49F-E810-98A5B28378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CB3C17-0458-2BA4-B9BF-610FBF7DD409}"/>
              </a:ext>
            </a:extLst>
          </p:cNvPr>
          <p:cNvSpPr>
            <a:spLocks noGrp="1"/>
          </p:cNvSpPr>
          <p:nvPr>
            <p:ph type="sldNum" sz="quarter" idx="5"/>
          </p:nvPr>
        </p:nvSpPr>
        <p:spPr/>
        <p:txBody>
          <a:bodyPr/>
          <a:lstStyle/>
          <a:p>
            <a:fld id="{ED078F30-6A29-FA41-9A54-DA9C8909F2EF}" type="slidenum">
              <a:rPr lang="en-US" smtClean="0"/>
              <a:t>59</a:t>
            </a:fld>
            <a:endParaRPr lang="en-US"/>
          </a:p>
        </p:txBody>
      </p:sp>
    </p:spTree>
    <p:extLst>
      <p:ext uri="{BB962C8B-B14F-4D97-AF65-F5344CB8AC3E}">
        <p14:creationId xmlns:p14="http://schemas.microsoft.com/office/powerpoint/2010/main" val="16180056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668C2-14FB-60E9-C74D-9FFDC3474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1CA473-D7B8-A132-A075-8EC78AE107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01C27F-136B-7424-818E-9E72651688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35AFBF-23ED-C774-D900-6FAC2FA41ED7}"/>
              </a:ext>
            </a:extLst>
          </p:cNvPr>
          <p:cNvSpPr>
            <a:spLocks noGrp="1"/>
          </p:cNvSpPr>
          <p:nvPr>
            <p:ph type="sldNum" sz="quarter" idx="5"/>
          </p:nvPr>
        </p:nvSpPr>
        <p:spPr/>
        <p:txBody>
          <a:bodyPr/>
          <a:lstStyle/>
          <a:p>
            <a:fld id="{ED078F30-6A29-FA41-9A54-DA9C8909F2EF}" type="slidenum">
              <a:rPr lang="en-US" smtClean="0"/>
              <a:t>60</a:t>
            </a:fld>
            <a:endParaRPr lang="en-US"/>
          </a:p>
        </p:txBody>
      </p:sp>
    </p:spTree>
    <p:extLst>
      <p:ext uri="{BB962C8B-B14F-4D97-AF65-F5344CB8AC3E}">
        <p14:creationId xmlns:p14="http://schemas.microsoft.com/office/powerpoint/2010/main" val="778207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D3955-7412-D21E-688D-21A400E410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75185-C301-2C64-207E-6CA731EAF1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C8E753-E6C6-DA61-8DD6-08081BE394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CBE415-C1B6-AA7F-8ACB-BCC211763C54}"/>
              </a:ext>
            </a:extLst>
          </p:cNvPr>
          <p:cNvSpPr>
            <a:spLocks noGrp="1"/>
          </p:cNvSpPr>
          <p:nvPr>
            <p:ph type="sldNum" sz="quarter" idx="5"/>
          </p:nvPr>
        </p:nvSpPr>
        <p:spPr/>
        <p:txBody>
          <a:bodyPr/>
          <a:lstStyle/>
          <a:p>
            <a:fld id="{ED078F30-6A29-FA41-9A54-DA9C8909F2EF}" type="slidenum">
              <a:rPr lang="en-US" smtClean="0"/>
              <a:t>7</a:t>
            </a:fld>
            <a:endParaRPr lang="en-US"/>
          </a:p>
        </p:txBody>
      </p:sp>
    </p:spTree>
    <p:extLst>
      <p:ext uri="{BB962C8B-B14F-4D97-AF65-F5344CB8AC3E}">
        <p14:creationId xmlns:p14="http://schemas.microsoft.com/office/powerpoint/2010/main" val="37157387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B6C56-5E6E-A46F-715C-E575CC4593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180FC-38C4-45FB-02E5-369050E6F4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256206-F7F5-7E4E-3915-D1C7E43B10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5F1BD4-F611-2690-35C8-CD32A7C6AD1F}"/>
              </a:ext>
            </a:extLst>
          </p:cNvPr>
          <p:cNvSpPr>
            <a:spLocks noGrp="1"/>
          </p:cNvSpPr>
          <p:nvPr>
            <p:ph type="sldNum" sz="quarter" idx="5"/>
          </p:nvPr>
        </p:nvSpPr>
        <p:spPr/>
        <p:txBody>
          <a:bodyPr/>
          <a:lstStyle/>
          <a:p>
            <a:fld id="{ED078F30-6A29-FA41-9A54-DA9C8909F2EF}" type="slidenum">
              <a:rPr lang="en-US" smtClean="0"/>
              <a:t>61</a:t>
            </a:fld>
            <a:endParaRPr lang="en-US"/>
          </a:p>
        </p:txBody>
      </p:sp>
    </p:spTree>
    <p:extLst>
      <p:ext uri="{BB962C8B-B14F-4D97-AF65-F5344CB8AC3E}">
        <p14:creationId xmlns:p14="http://schemas.microsoft.com/office/powerpoint/2010/main" val="9493709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59376-44A1-985B-6EF0-445F760B0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3CF7A-CA2F-2B81-0C52-8B4A03816E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F93F05-D81C-A4F4-ED89-D154E7F82A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B46666-12F5-FEF1-3FC2-8D9E53C78E88}"/>
              </a:ext>
            </a:extLst>
          </p:cNvPr>
          <p:cNvSpPr>
            <a:spLocks noGrp="1"/>
          </p:cNvSpPr>
          <p:nvPr>
            <p:ph type="sldNum" sz="quarter" idx="5"/>
          </p:nvPr>
        </p:nvSpPr>
        <p:spPr/>
        <p:txBody>
          <a:bodyPr/>
          <a:lstStyle/>
          <a:p>
            <a:fld id="{ED078F30-6A29-FA41-9A54-DA9C8909F2EF}" type="slidenum">
              <a:rPr lang="en-US" smtClean="0"/>
              <a:t>62</a:t>
            </a:fld>
            <a:endParaRPr lang="en-US"/>
          </a:p>
        </p:txBody>
      </p:sp>
    </p:spTree>
    <p:extLst>
      <p:ext uri="{BB962C8B-B14F-4D97-AF65-F5344CB8AC3E}">
        <p14:creationId xmlns:p14="http://schemas.microsoft.com/office/powerpoint/2010/main" val="26742044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7FF67-AEBA-D31B-9C13-C0331643BC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2C4E8-8D50-267B-F0FC-17BBA6B78B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D34F1-BC84-B18A-59A0-346C90352B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CF01B6-211F-D585-0872-D82F944D9D25}"/>
              </a:ext>
            </a:extLst>
          </p:cNvPr>
          <p:cNvSpPr>
            <a:spLocks noGrp="1"/>
          </p:cNvSpPr>
          <p:nvPr>
            <p:ph type="sldNum" sz="quarter" idx="5"/>
          </p:nvPr>
        </p:nvSpPr>
        <p:spPr/>
        <p:txBody>
          <a:bodyPr/>
          <a:lstStyle/>
          <a:p>
            <a:fld id="{ED078F30-6A29-FA41-9A54-DA9C8909F2EF}" type="slidenum">
              <a:rPr lang="en-US" smtClean="0"/>
              <a:t>63</a:t>
            </a:fld>
            <a:endParaRPr lang="en-US"/>
          </a:p>
        </p:txBody>
      </p:sp>
    </p:spTree>
    <p:extLst>
      <p:ext uri="{BB962C8B-B14F-4D97-AF65-F5344CB8AC3E}">
        <p14:creationId xmlns:p14="http://schemas.microsoft.com/office/powerpoint/2010/main" val="5702688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9C831-EB38-5D68-0EA1-CE1C4578FD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6B6B7A-A099-F994-3636-30E63597CD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F70527-92FA-B530-C237-480D4ACCAE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FB68E2-5EA2-E44F-667D-5CACC5A41FA3}"/>
              </a:ext>
            </a:extLst>
          </p:cNvPr>
          <p:cNvSpPr>
            <a:spLocks noGrp="1"/>
          </p:cNvSpPr>
          <p:nvPr>
            <p:ph type="sldNum" sz="quarter" idx="5"/>
          </p:nvPr>
        </p:nvSpPr>
        <p:spPr/>
        <p:txBody>
          <a:bodyPr/>
          <a:lstStyle/>
          <a:p>
            <a:fld id="{ED078F30-6A29-FA41-9A54-DA9C8909F2EF}" type="slidenum">
              <a:rPr lang="en-US" smtClean="0"/>
              <a:t>64</a:t>
            </a:fld>
            <a:endParaRPr lang="en-US"/>
          </a:p>
        </p:txBody>
      </p:sp>
    </p:spTree>
    <p:extLst>
      <p:ext uri="{BB962C8B-B14F-4D97-AF65-F5344CB8AC3E}">
        <p14:creationId xmlns:p14="http://schemas.microsoft.com/office/powerpoint/2010/main" val="35937636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9B5EC-3662-AA54-0505-F0911529EC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0C1181-EF18-C159-7F74-AE0F28EA89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E0E104-F768-C026-B301-6ADED0F4EB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AB4792-06DA-661E-EA5D-8D90604AABDB}"/>
              </a:ext>
            </a:extLst>
          </p:cNvPr>
          <p:cNvSpPr>
            <a:spLocks noGrp="1"/>
          </p:cNvSpPr>
          <p:nvPr>
            <p:ph type="sldNum" sz="quarter" idx="5"/>
          </p:nvPr>
        </p:nvSpPr>
        <p:spPr/>
        <p:txBody>
          <a:bodyPr/>
          <a:lstStyle/>
          <a:p>
            <a:fld id="{ED078F30-6A29-FA41-9A54-DA9C8909F2EF}" type="slidenum">
              <a:rPr lang="en-US" smtClean="0"/>
              <a:t>65</a:t>
            </a:fld>
            <a:endParaRPr lang="en-US"/>
          </a:p>
        </p:txBody>
      </p:sp>
    </p:spTree>
    <p:extLst>
      <p:ext uri="{BB962C8B-B14F-4D97-AF65-F5344CB8AC3E}">
        <p14:creationId xmlns:p14="http://schemas.microsoft.com/office/powerpoint/2010/main" val="3726186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D1396-7B46-8878-9025-33B49B0985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7F578-FBD9-8359-E56C-47091F8223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29A911-E357-F69D-1307-507F976244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2E4CB3-6679-CB88-463B-F7EB92B2310E}"/>
              </a:ext>
            </a:extLst>
          </p:cNvPr>
          <p:cNvSpPr>
            <a:spLocks noGrp="1"/>
          </p:cNvSpPr>
          <p:nvPr>
            <p:ph type="sldNum" sz="quarter" idx="5"/>
          </p:nvPr>
        </p:nvSpPr>
        <p:spPr/>
        <p:txBody>
          <a:bodyPr/>
          <a:lstStyle/>
          <a:p>
            <a:fld id="{ED078F30-6A29-FA41-9A54-DA9C8909F2EF}" type="slidenum">
              <a:rPr lang="en-US" smtClean="0"/>
              <a:t>8</a:t>
            </a:fld>
            <a:endParaRPr lang="en-US"/>
          </a:p>
        </p:txBody>
      </p:sp>
    </p:spTree>
    <p:extLst>
      <p:ext uri="{BB962C8B-B14F-4D97-AF65-F5344CB8AC3E}">
        <p14:creationId xmlns:p14="http://schemas.microsoft.com/office/powerpoint/2010/main" val="2923801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B8AE3-E94C-58F1-BBFA-511547BA3E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B3D5CB-AC19-AB2C-7DD9-C2DD526518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FDC37E-9953-6318-DD15-F4C7962EF4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31C3BA-14F8-E66B-C2F6-AEC50A0B9E79}"/>
              </a:ext>
            </a:extLst>
          </p:cNvPr>
          <p:cNvSpPr>
            <a:spLocks noGrp="1"/>
          </p:cNvSpPr>
          <p:nvPr>
            <p:ph type="sldNum" sz="quarter" idx="5"/>
          </p:nvPr>
        </p:nvSpPr>
        <p:spPr/>
        <p:txBody>
          <a:bodyPr/>
          <a:lstStyle/>
          <a:p>
            <a:fld id="{ED078F30-6A29-FA41-9A54-DA9C8909F2EF}" type="slidenum">
              <a:rPr lang="en-US" smtClean="0"/>
              <a:t>9</a:t>
            </a:fld>
            <a:endParaRPr lang="en-US"/>
          </a:p>
        </p:txBody>
      </p:sp>
    </p:spTree>
    <p:extLst>
      <p:ext uri="{BB962C8B-B14F-4D97-AF65-F5344CB8AC3E}">
        <p14:creationId xmlns:p14="http://schemas.microsoft.com/office/powerpoint/2010/main" val="581665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49B57-6F8E-A2F6-8893-EFBE13BB9E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36C218-4B05-8B51-0558-ADC8670A52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281B85-8277-7295-9656-02C5126C04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A2D43E-B2BD-BCD2-5A35-2361AF7B6E79}"/>
              </a:ext>
            </a:extLst>
          </p:cNvPr>
          <p:cNvSpPr>
            <a:spLocks noGrp="1"/>
          </p:cNvSpPr>
          <p:nvPr>
            <p:ph type="sldNum" sz="quarter" idx="5"/>
          </p:nvPr>
        </p:nvSpPr>
        <p:spPr/>
        <p:txBody>
          <a:bodyPr/>
          <a:lstStyle/>
          <a:p>
            <a:fld id="{ED078F30-6A29-FA41-9A54-DA9C8909F2EF}" type="slidenum">
              <a:rPr lang="en-US" smtClean="0"/>
              <a:t>10</a:t>
            </a:fld>
            <a:endParaRPr lang="en-US"/>
          </a:p>
        </p:txBody>
      </p:sp>
    </p:spTree>
    <p:extLst>
      <p:ext uri="{BB962C8B-B14F-4D97-AF65-F5344CB8AC3E}">
        <p14:creationId xmlns:p14="http://schemas.microsoft.com/office/powerpoint/2010/main" val="2429858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3E11D-BA22-7DBB-E7CD-B469B00B69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49FCC2-86B1-5566-D83A-EC0868772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A7B195-28CF-042D-B696-0AC850631C41}"/>
              </a:ext>
            </a:extLst>
          </p:cNvPr>
          <p:cNvSpPr>
            <a:spLocks noGrp="1"/>
          </p:cNvSpPr>
          <p:nvPr>
            <p:ph type="dt" sz="half" idx="10"/>
          </p:nvPr>
        </p:nvSpPr>
        <p:spPr/>
        <p:txBody>
          <a:bodyPr/>
          <a:lstStyle/>
          <a:p>
            <a:fld id="{C917D6F9-CD90-7C45-963B-0EFDB7BB548D}" type="datetimeFigureOut">
              <a:rPr lang="en-US" smtClean="0"/>
              <a:t>10/24/25</a:t>
            </a:fld>
            <a:endParaRPr lang="en-US"/>
          </a:p>
        </p:txBody>
      </p:sp>
      <p:sp>
        <p:nvSpPr>
          <p:cNvPr id="5" name="Footer Placeholder 4">
            <a:extLst>
              <a:ext uri="{FF2B5EF4-FFF2-40B4-BE49-F238E27FC236}">
                <a16:creationId xmlns:a16="http://schemas.microsoft.com/office/drawing/2014/main" id="{4B24BCD0-BEEC-C047-B191-B89770C1E9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F00A9-780A-06AB-1749-B646F96FBFE2}"/>
              </a:ext>
            </a:extLst>
          </p:cNvPr>
          <p:cNvSpPr>
            <a:spLocks noGrp="1"/>
          </p:cNvSpPr>
          <p:nvPr>
            <p:ph type="sldNum" sz="quarter" idx="12"/>
          </p:nvPr>
        </p:nvSpPr>
        <p:spPr/>
        <p:txBody>
          <a:bodyPr/>
          <a:lstStyle/>
          <a:p>
            <a:fld id="{FDB8B418-5E95-094C-BE45-B0388F69E63C}" type="slidenum">
              <a:rPr lang="en-US" smtClean="0"/>
              <a:t>‹#›</a:t>
            </a:fld>
            <a:endParaRPr lang="en-US"/>
          </a:p>
        </p:txBody>
      </p:sp>
    </p:spTree>
    <p:extLst>
      <p:ext uri="{BB962C8B-B14F-4D97-AF65-F5344CB8AC3E}">
        <p14:creationId xmlns:p14="http://schemas.microsoft.com/office/powerpoint/2010/main" val="3071226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80936-9211-BD3C-2EE0-5C5E0B7817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FF8882-0321-E383-6238-98E1FEB908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56CF7-6C03-6E2F-C701-23C7CB629886}"/>
              </a:ext>
            </a:extLst>
          </p:cNvPr>
          <p:cNvSpPr>
            <a:spLocks noGrp="1"/>
          </p:cNvSpPr>
          <p:nvPr>
            <p:ph type="dt" sz="half" idx="10"/>
          </p:nvPr>
        </p:nvSpPr>
        <p:spPr/>
        <p:txBody>
          <a:bodyPr/>
          <a:lstStyle/>
          <a:p>
            <a:fld id="{C917D6F9-CD90-7C45-963B-0EFDB7BB548D}" type="datetimeFigureOut">
              <a:rPr lang="en-US" smtClean="0"/>
              <a:t>10/24/25</a:t>
            </a:fld>
            <a:endParaRPr lang="en-US"/>
          </a:p>
        </p:txBody>
      </p:sp>
      <p:sp>
        <p:nvSpPr>
          <p:cNvPr id="5" name="Footer Placeholder 4">
            <a:extLst>
              <a:ext uri="{FF2B5EF4-FFF2-40B4-BE49-F238E27FC236}">
                <a16:creationId xmlns:a16="http://schemas.microsoft.com/office/drawing/2014/main" id="{FF6F4E6E-C543-7FE5-97A0-0FBA8778E8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42909E-CF5A-9048-1D93-672651FDFD10}"/>
              </a:ext>
            </a:extLst>
          </p:cNvPr>
          <p:cNvSpPr>
            <a:spLocks noGrp="1"/>
          </p:cNvSpPr>
          <p:nvPr>
            <p:ph type="sldNum" sz="quarter" idx="12"/>
          </p:nvPr>
        </p:nvSpPr>
        <p:spPr/>
        <p:txBody>
          <a:bodyPr/>
          <a:lstStyle/>
          <a:p>
            <a:fld id="{FDB8B418-5E95-094C-BE45-B0388F69E63C}" type="slidenum">
              <a:rPr lang="en-US" smtClean="0"/>
              <a:t>‹#›</a:t>
            </a:fld>
            <a:endParaRPr lang="en-US"/>
          </a:p>
        </p:txBody>
      </p:sp>
    </p:spTree>
    <p:extLst>
      <p:ext uri="{BB962C8B-B14F-4D97-AF65-F5344CB8AC3E}">
        <p14:creationId xmlns:p14="http://schemas.microsoft.com/office/powerpoint/2010/main" val="3698444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437D3A-0C39-894C-B060-EA351D2792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FFDA6C-9736-9A65-A3BB-FA69DFC91B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6BEE8-42AC-77E8-1017-B36430207BEA}"/>
              </a:ext>
            </a:extLst>
          </p:cNvPr>
          <p:cNvSpPr>
            <a:spLocks noGrp="1"/>
          </p:cNvSpPr>
          <p:nvPr>
            <p:ph type="dt" sz="half" idx="10"/>
          </p:nvPr>
        </p:nvSpPr>
        <p:spPr/>
        <p:txBody>
          <a:bodyPr/>
          <a:lstStyle/>
          <a:p>
            <a:fld id="{C917D6F9-CD90-7C45-963B-0EFDB7BB548D}" type="datetimeFigureOut">
              <a:rPr lang="en-US" smtClean="0"/>
              <a:t>10/24/25</a:t>
            </a:fld>
            <a:endParaRPr lang="en-US"/>
          </a:p>
        </p:txBody>
      </p:sp>
      <p:sp>
        <p:nvSpPr>
          <p:cNvPr id="5" name="Footer Placeholder 4">
            <a:extLst>
              <a:ext uri="{FF2B5EF4-FFF2-40B4-BE49-F238E27FC236}">
                <a16:creationId xmlns:a16="http://schemas.microsoft.com/office/drawing/2014/main" id="{F1777080-0C57-AF68-83FB-981FEC537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FC816-5762-B0BB-4561-116F17147C5A}"/>
              </a:ext>
            </a:extLst>
          </p:cNvPr>
          <p:cNvSpPr>
            <a:spLocks noGrp="1"/>
          </p:cNvSpPr>
          <p:nvPr>
            <p:ph type="sldNum" sz="quarter" idx="12"/>
          </p:nvPr>
        </p:nvSpPr>
        <p:spPr/>
        <p:txBody>
          <a:bodyPr/>
          <a:lstStyle/>
          <a:p>
            <a:fld id="{FDB8B418-5E95-094C-BE45-B0388F69E63C}" type="slidenum">
              <a:rPr lang="en-US" smtClean="0"/>
              <a:t>‹#›</a:t>
            </a:fld>
            <a:endParaRPr lang="en-US"/>
          </a:p>
        </p:txBody>
      </p:sp>
    </p:spTree>
    <p:extLst>
      <p:ext uri="{BB962C8B-B14F-4D97-AF65-F5344CB8AC3E}">
        <p14:creationId xmlns:p14="http://schemas.microsoft.com/office/powerpoint/2010/main" val="4215925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08A3B-8D53-718E-7D76-D46D408A39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7BF3F9-6104-6ABF-F49A-E8C74E04B6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4D3EC9-7297-A942-5DF6-E4748201CC29}"/>
              </a:ext>
            </a:extLst>
          </p:cNvPr>
          <p:cNvSpPr>
            <a:spLocks noGrp="1"/>
          </p:cNvSpPr>
          <p:nvPr>
            <p:ph type="dt" sz="half" idx="10"/>
          </p:nvPr>
        </p:nvSpPr>
        <p:spPr/>
        <p:txBody>
          <a:bodyPr/>
          <a:lstStyle/>
          <a:p>
            <a:fld id="{C917D6F9-CD90-7C45-963B-0EFDB7BB548D}" type="datetimeFigureOut">
              <a:rPr lang="en-US" smtClean="0"/>
              <a:t>10/24/25</a:t>
            </a:fld>
            <a:endParaRPr lang="en-US"/>
          </a:p>
        </p:txBody>
      </p:sp>
      <p:sp>
        <p:nvSpPr>
          <p:cNvPr id="5" name="Footer Placeholder 4">
            <a:extLst>
              <a:ext uri="{FF2B5EF4-FFF2-40B4-BE49-F238E27FC236}">
                <a16:creationId xmlns:a16="http://schemas.microsoft.com/office/drawing/2014/main" id="{4819DAC8-84DB-C497-8580-BA0C68F8FA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A37C5D-A7E0-5754-9748-A3D7B2F4D0A7}"/>
              </a:ext>
            </a:extLst>
          </p:cNvPr>
          <p:cNvSpPr>
            <a:spLocks noGrp="1"/>
          </p:cNvSpPr>
          <p:nvPr>
            <p:ph type="sldNum" sz="quarter" idx="12"/>
          </p:nvPr>
        </p:nvSpPr>
        <p:spPr/>
        <p:txBody>
          <a:bodyPr/>
          <a:lstStyle/>
          <a:p>
            <a:fld id="{FDB8B418-5E95-094C-BE45-B0388F69E63C}" type="slidenum">
              <a:rPr lang="en-US" smtClean="0"/>
              <a:t>‹#›</a:t>
            </a:fld>
            <a:endParaRPr lang="en-US"/>
          </a:p>
        </p:txBody>
      </p:sp>
    </p:spTree>
    <p:extLst>
      <p:ext uri="{BB962C8B-B14F-4D97-AF65-F5344CB8AC3E}">
        <p14:creationId xmlns:p14="http://schemas.microsoft.com/office/powerpoint/2010/main" val="2584067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67D30-53C6-9FA7-9A3A-B8AE1D9B52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DA82F7-D9B8-FEF0-24B6-72C4D51B530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24482B-197B-078E-580A-ADD9CE21E93C}"/>
              </a:ext>
            </a:extLst>
          </p:cNvPr>
          <p:cNvSpPr>
            <a:spLocks noGrp="1"/>
          </p:cNvSpPr>
          <p:nvPr>
            <p:ph type="dt" sz="half" idx="10"/>
          </p:nvPr>
        </p:nvSpPr>
        <p:spPr/>
        <p:txBody>
          <a:bodyPr/>
          <a:lstStyle/>
          <a:p>
            <a:fld id="{C917D6F9-CD90-7C45-963B-0EFDB7BB548D}" type="datetimeFigureOut">
              <a:rPr lang="en-US" smtClean="0"/>
              <a:t>10/24/25</a:t>
            </a:fld>
            <a:endParaRPr lang="en-US"/>
          </a:p>
        </p:txBody>
      </p:sp>
      <p:sp>
        <p:nvSpPr>
          <p:cNvPr id="5" name="Footer Placeholder 4">
            <a:extLst>
              <a:ext uri="{FF2B5EF4-FFF2-40B4-BE49-F238E27FC236}">
                <a16:creationId xmlns:a16="http://schemas.microsoft.com/office/drawing/2014/main" id="{891B958B-94FA-A68A-8DD0-D19584E06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84F326-E530-8985-A965-65FEE210DCBF}"/>
              </a:ext>
            </a:extLst>
          </p:cNvPr>
          <p:cNvSpPr>
            <a:spLocks noGrp="1"/>
          </p:cNvSpPr>
          <p:nvPr>
            <p:ph type="sldNum" sz="quarter" idx="12"/>
          </p:nvPr>
        </p:nvSpPr>
        <p:spPr/>
        <p:txBody>
          <a:bodyPr/>
          <a:lstStyle/>
          <a:p>
            <a:fld id="{FDB8B418-5E95-094C-BE45-B0388F69E63C}" type="slidenum">
              <a:rPr lang="en-US" smtClean="0"/>
              <a:t>‹#›</a:t>
            </a:fld>
            <a:endParaRPr lang="en-US"/>
          </a:p>
        </p:txBody>
      </p:sp>
    </p:spTree>
    <p:extLst>
      <p:ext uri="{BB962C8B-B14F-4D97-AF65-F5344CB8AC3E}">
        <p14:creationId xmlns:p14="http://schemas.microsoft.com/office/powerpoint/2010/main" val="1657445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85CD-DB47-A366-083C-10FED87043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85656-C977-1F5F-1B7F-DB4DCDCB28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8D225F-2A22-481C-628A-19B88F58F7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565091-C973-CA9F-D9C7-30ED270DE969}"/>
              </a:ext>
            </a:extLst>
          </p:cNvPr>
          <p:cNvSpPr>
            <a:spLocks noGrp="1"/>
          </p:cNvSpPr>
          <p:nvPr>
            <p:ph type="dt" sz="half" idx="10"/>
          </p:nvPr>
        </p:nvSpPr>
        <p:spPr/>
        <p:txBody>
          <a:bodyPr/>
          <a:lstStyle/>
          <a:p>
            <a:fld id="{C917D6F9-CD90-7C45-963B-0EFDB7BB548D}" type="datetimeFigureOut">
              <a:rPr lang="en-US" smtClean="0"/>
              <a:t>10/24/25</a:t>
            </a:fld>
            <a:endParaRPr lang="en-US"/>
          </a:p>
        </p:txBody>
      </p:sp>
      <p:sp>
        <p:nvSpPr>
          <p:cNvPr id="6" name="Footer Placeholder 5">
            <a:extLst>
              <a:ext uri="{FF2B5EF4-FFF2-40B4-BE49-F238E27FC236}">
                <a16:creationId xmlns:a16="http://schemas.microsoft.com/office/drawing/2014/main" id="{EC7B1764-6084-2F70-0DF4-74AB16176F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2B13D-212A-BCDA-6202-98DD9EF83501}"/>
              </a:ext>
            </a:extLst>
          </p:cNvPr>
          <p:cNvSpPr>
            <a:spLocks noGrp="1"/>
          </p:cNvSpPr>
          <p:nvPr>
            <p:ph type="sldNum" sz="quarter" idx="12"/>
          </p:nvPr>
        </p:nvSpPr>
        <p:spPr/>
        <p:txBody>
          <a:bodyPr/>
          <a:lstStyle/>
          <a:p>
            <a:fld id="{FDB8B418-5E95-094C-BE45-B0388F69E63C}" type="slidenum">
              <a:rPr lang="en-US" smtClean="0"/>
              <a:t>‹#›</a:t>
            </a:fld>
            <a:endParaRPr lang="en-US"/>
          </a:p>
        </p:txBody>
      </p:sp>
    </p:spTree>
    <p:extLst>
      <p:ext uri="{BB962C8B-B14F-4D97-AF65-F5344CB8AC3E}">
        <p14:creationId xmlns:p14="http://schemas.microsoft.com/office/powerpoint/2010/main" val="24371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623B4-F171-558B-0241-1767F58BD7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6BED56-1169-9424-B68C-0479421D38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3A84CE-4758-E335-3472-34D52B3C24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8B4B8D-A44C-F6FB-477B-0D6580ACA0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D0C2C2-7F0C-E393-6BD1-0093ED2658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81FBFA-EB58-F70F-564A-B498CD06C710}"/>
              </a:ext>
            </a:extLst>
          </p:cNvPr>
          <p:cNvSpPr>
            <a:spLocks noGrp="1"/>
          </p:cNvSpPr>
          <p:nvPr>
            <p:ph type="dt" sz="half" idx="10"/>
          </p:nvPr>
        </p:nvSpPr>
        <p:spPr/>
        <p:txBody>
          <a:bodyPr/>
          <a:lstStyle/>
          <a:p>
            <a:fld id="{C917D6F9-CD90-7C45-963B-0EFDB7BB548D}" type="datetimeFigureOut">
              <a:rPr lang="en-US" smtClean="0"/>
              <a:t>10/24/25</a:t>
            </a:fld>
            <a:endParaRPr lang="en-US"/>
          </a:p>
        </p:txBody>
      </p:sp>
      <p:sp>
        <p:nvSpPr>
          <p:cNvPr id="8" name="Footer Placeholder 7">
            <a:extLst>
              <a:ext uri="{FF2B5EF4-FFF2-40B4-BE49-F238E27FC236}">
                <a16:creationId xmlns:a16="http://schemas.microsoft.com/office/drawing/2014/main" id="{AB00F8C8-FC80-B9E6-C07E-739BFE851D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354454-FA7C-E731-EE94-F155476F2ECD}"/>
              </a:ext>
            </a:extLst>
          </p:cNvPr>
          <p:cNvSpPr>
            <a:spLocks noGrp="1"/>
          </p:cNvSpPr>
          <p:nvPr>
            <p:ph type="sldNum" sz="quarter" idx="12"/>
          </p:nvPr>
        </p:nvSpPr>
        <p:spPr/>
        <p:txBody>
          <a:bodyPr/>
          <a:lstStyle/>
          <a:p>
            <a:fld id="{FDB8B418-5E95-094C-BE45-B0388F69E63C}" type="slidenum">
              <a:rPr lang="en-US" smtClean="0"/>
              <a:t>‹#›</a:t>
            </a:fld>
            <a:endParaRPr lang="en-US"/>
          </a:p>
        </p:txBody>
      </p:sp>
    </p:spTree>
    <p:extLst>
      <p:ext uri="{BB962C8B-B14F-4D97-AF65-F5344CB8AC3E}">
        <p14:creationId xmlns:p14="http://schemas.microsoft.com/office/powerpoint/2010/main" val="1565269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EE783-3662-DDB2-D5A7-A79A0574BA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094D43-FBAD-0559-408B-BE443F98BB19}"/>
              </a:ext>
            </a:extLst>
          </p:cNvPr>
          <p:cNvSpPr>
            <a:spLocks noGrp="1"/>
          </p:cNvSpPr>
          <p:nvPr>
            <p:ph type="dt" sz="half" idx="10"/>
          </p:nvPr>
        </p:nvSpPr>
        <p:spPr/>
        <p:txBody>
          <a:bodyPr/>
          <a:lstStyle/>
          <a:p>
            <a:fld id="{C917D6F9-CD90-7C45-963B-0EFDB7BB548D}" type="datetimeFigureOut">
              <a:rPr lang="en-US" smtClean="0"/>
              <a:t>10/24/25</a:t>
            </a:fld>
            <a:endParaRPr lang="en-US"/>
          </a:p>
        </p:txBody>
      </p:sp>
      <p:sp>
        <p:nvSpPr>
          <p:cNvPr id="4" name="Footer Placeholder 3">
            <a:extLst>
              <a:ext uri="{FF2B5EF4-FFF2-40B4-BE49-F238E27FC236}">
                <a16:creationId xmlns:a16="http://schemas.microsoft.com/office/drawing/2014/main" id="{645C5D66-DF55-8616-4493-04FCD4FD14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60DD70-E6C7-CBCA-0E41-64E1833B8FF9}"/>
              </a:ext>
            </a:extLst>
          </p:cNvPr>
          <p:cNvSpPr>
            <a:spLocks noGrp="1"/>
          </p:cNvSpPr>
          <p:nvPr>
            <p:ph type="sldNum" sz="quarter" idx="12"/>
          </p:nvPr>
        </p:nvSpPr>
        <p:spPr/>
        <p:txBody>
          <a:bodyPr/>
          <a:lstStyle/>
          <a:p>
            <a:fld id="{FDB8B418-5E95-094C-BE45-B0388F69E63C}" type="slidenum">
              <a:rPr lang="en-US" smtClean="0"/>
              <a:t>‹#›</a:t>
            </a:fld>
            <a:endParaRPr lang="en-US"/>
          </a:p>
        </p:txBody>
      </p:sp>
    </p:spTree>
    <p:extLst>
      <p:ext uri="{BB962C8B-B14F-4D97-AF65-F5344CB8AC3E}">
        <p14:creationId xmlns:p14="http://schemas.microsoft.com/office/powerpoint/2010/main" val="3560441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BDA344-CC54-DB31-5A38-43BA0B7CCBC1}"/>
              </a:ext>
            </a:extLst>
          </p:cNvPr>
          <p:cNvSpPr>
            <a:spLocks noGrp="1"/>
          </p:cNvSpPr>
          <p:nvPr>
            <p:ph type="dt" sz="half" idx="10"/>
          </p:nvPr>
        </p:nvSpPr>
        <p:spPr/>
        <p:txBody>
          <a:bodyPr/>
          <a:lstStyle/>
          <a:p>
            <a:fld id="{C917D6F9-CD90-7C45-963B-0EFDB7BB548D}" type="datetimeFigureOut">
              <a:rPr lang="en-US" smtClean="0"/>
              <a:t>10/24/25</a:t>
            </a:fld>
            <a:endParaRPr lang="en-US"/>
          </a:p>
        </p:txBody>
      </p:sp>
      <p:sp>
        <p:nvSpPr>
          <p:cNvPr id="3" name="Footer Placeholder 2">
            <a:extLst>
              <a:ext uri="{FF2B5EF4-FFF2-40B4-BE49-F238E27FC236}">
                <a16:creationId xmlns:a16="http://schemas.microsoft.com/office/drawing/2014/main" id="{029E7E51-B36C-A75E-7BF3-009FA5E011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D97B5D-65DB-546C-A9F3-B3A5088A1835}"/>
              </a:ext>
            </a:extLst>
          </p:cNvPr>
          <p:cNvSpPr>
            <a:spLocks noGrp="1"/>
          </p:cNvSpPr>
          <p:nvPr>
            <p:ph type="sldNum" sz="quarter" idx="12"/>
          </p:nvPr>
        </p:nvSpPr>
        <p:spPr/>
        <p:txBody>
          <a:bodyPr/>
          <a:lstStyle/>
          <a:p>
            <a:fld id="{FDB8B418-5E95-094C-BE45-B0388F69E63C}" type="slidenum">
              <a:rPr lang="en-US" smtClean="0"/>
              <a:t>‹#›</a:t>
            </a:fld>
            <a:endParaRPr lang="en-US"/>
          </a:p>
        </p:txBody>
      </p:sp>
    </p:spTree>
    <p:extLst>
      <p:ext uri="{BB962C8B-B14F-4D97-AF65-F5344CB8AC3E}">
        <p14:creationId xmlns:p14="http://schemas.microsoft.com/office/powerpoint/2010/main" val="197488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2DEFE-8EF2-98FE-7537-937B8BA0CD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40E99C-C114-C736-27E6-977F729CBB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471A94-E1EE-890E-8E46-38728C7B7E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2790C3-A681-1E0F-7F85-547528483077}"/>
              </a:ext>
            </a:extLst>
          </p:cNvPr>
          <p:cNvSpPr>
            <a:spLocks noGrp="1"/>
          </p:cNvSpPr>
          <p:nvPr>
            <p:ph type="dt" sz="half" idx="10"/>
          </p:nvPr>
        </p:nvSpPr>
        <p:spPr/>
        <p:txBody>
          <a:bodyPr/>
          <a:lstStyle/>
          <a:p>
            <a:fld id="{C917D6F9-CD90-7C45-963B-0EFDB7BB548D}" type="datetimeFigureOut">
              <a:rPr lang="en-US" smtClean="0"/>
              <a:t>10/24/25</a:t>
            </a:fld>
            <a:endParaRPr lang="en-US"/>
          </a:p>
        </p:txBody>
      </p:sp>
      <p:sp>
        <p:nvSpPr>
          <p:cNvPr id="6" name="Footer Placeholder 5">
            <a:extLst>
              <a:ext uri="{FF2B5EF4-FFF2-40B4-BE49-F238E27FC236}">
                <a16:creationId xmlns:a16="http://schemas.microsoft.com/office/drawing/2014/main" id="{AC8EF817-F077-AFC9-28CA-FC8A8CCE56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249FE3-34D8-D0BF-549B-81F36765E5C9}"/>
              </a:ext>
            </a:extLst>
          </p:cNvPr>
          <p:cNvSpPr>
            <a:spLocks noGrp="1"/>
          </p:cNvSpPr>
          <p:nvPr>
            <p:ph type="sldNum" sz="quarter" idx="12"/>
          </p:nvPr>
        </p:nvSpPr>
        <p:spPr/>
        <p:txBody>
          <a:bodyPr/>
          <a:lstStyle/>
          <a:p>
            <a:fld id="{FDB8B418-5E95-094C-BE45-B0388F69E63C}" type="slidenum">
              <a:rPr lang="en-US" smtClean="0"/>
              <a:t>‹#›</a:t>
            </a:fld>
            <a:endParaRPr lang="en-US"/>
          </a:p>
        </p:txBody>
      </p:sp>
    </p:spTree>
    <p:extLst>
      <p:ext uri="{BB962C8B-B14F-4D97-AF65-F5344CB8AC3E}">
        <p14:creationId xmlns:p14="http://schemas.microsoft.com/office/powerpoint/2010/main" val="1526344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5C4B-ACBA-222C-1FB8-14C4948459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677DCB-4EA5-89E3-FA42-8614254965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75B93F-1DD3-700E-36AF-0B2A7EB4B5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96C38C-1938-F884-5450-49B0DAF9D09E}"/>
              </a:ext>
            </a:extLst>
          </p:cNvPr>
          <p:cNvSpPr>
            <a:spLocks noGrp="1"/>
          </p:cNvSpPr>
          <p:nvPr>
            <p:ph type="dt" sz="half" idx="10"/>
          </p:nvPr>
        </p:nvSpPr>
        <p:spPr/>
        <p:txBody>
          <a:bodyPr/>
          <a:lstStyle/>
          <a:p>
            <a:fld id="{C917D6F9-CD90-7C45-963B-0EFDB7BB548D}" type="datetimeFigureOut">
              <a:rPr lang="en-US" smtClean="0"/>
              <a:t>10/24/25</a:t>
            </a:fld>
            <a:endParaRPr lang="en-US"/>
          </a:p>
        </p:txBody>
      </p:sp>
      <p:sp>
        <p:nvSpPr>
          <p:cNvPr id="6" name="Footer Placeholder 5">
            <a:extLst>
              <a:ext uri="{FF2B5EF4-FFF2-40B4-BE49-F238E27FC236}">
                <a16:creationId xmlns:a16="http://schemas.microsoft.com/office/drawing/2014/main" id="{37A03864-91A9-879D-311B-5B4500B96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BC3FF8-0E1F-21EE-255A-D8198FA08E6B}"/>
              </a:ext>
            </a:extLst>
          </p:cNvPr>
          <p:cNvSpPr>
            <a:spLocks noGrp="1"/>
          </p:cNvSpPr>
          <p:nvPr>
            <p:ph type="sldNum" sz="quarter" idx="12"/>
          </p:nvPr>
        </p:nvSpPr>
        <p:spPr/>
        <p:txBody>
          <a:bodyPr/>
          <a:lstStyle/>
          <a:p>
            <a:fld id="{FDB8B418-5E95-094C-BE45-B0388F69E63C}" type="slidenum">
              <a:rPr lang="en-US" smtClean="0"/>
              <a:t>‹#›</a:t>
            </a:fld>
            <a:endParaRPr lang="en-US"/>
          </a:p>
        </p:txBody>
      </p:sp>
    </p:spTree>
    <p:extLst>
      <p:ext uri="{BB962C8B-B14F-4D97-AF65-F5344CB8AC3E}">
        <p14:creationId xmlns:p14="http://schemas.microsoft.com/office/powerpoint/2010/main" val="662441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6DA96B-BC64-7018-8BFD-1452E8015E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A39655-8E46-7B69-1BE2-34F9A78E41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4B8BF-EAD9-B577-D472-A4DBF7CC42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17D6F9-CD90-7C45-963B-0EFDB7BB548D}" type="datetimeFigureOut">
              <a:rPr lang="en-US" smtClean="0"/>
              <a:t>10/24/25</a:t>
            </a:fld>
            <a:endParaRPr lang="en-US"/>
          </a:p>
        </p:txBody>
      </p:sp>
      <p:sp>
        <p:nvSpPr>
          <p:cNvPr id="5" name="Footer Placeholder 4">
            <a:extLst>
              <a:ext uri="{FF2B5EF4-FFF2-40B4-BE49-F238E27FC236}">
                <a16:creationId xmlns:a16="http://schemas.microsoft.com/office/drawing/2014/main" id="{A5A68B5C-AEF4-917A-053B-0E6CADCD20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0639B47-E82C-1EE5-4875-5923F30499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B8B418-5E95-094C-BE45-B0388F69E63C}" type="slidenum">
              <a:rPr lang="en-US" smtClean="0"/>
              <a:t>‹#›</a:t>
            </a:fld>
            <a:endParaRPr lang="en-US"/>
          </a:p>
        </p:txBody>
      </p:sp>
    </p:spTree>
    <p:extLst>
      <p:ext uri="{BB962C8B-B14F-4D97-AF65-F5344CB8AC3E}">
        <p14:creationId xmlns:p14="http://schemas.microsoft.com/office/powerpoint/2010/main" val="208847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sv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41.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4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42.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4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43.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4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44.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4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45.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51A5D-E899-A07B-B4A2-6B162A8ED3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91169D-C299-9BB7-AF9C-D033BBDE8B78}"/>
              </a:ext>
            </a:extLst>
          </p:cNvPr>
          <p:cNvSpPr>
            <a:spLocks noGrp="1"/>
          </p:cNvSpPr>
          <p:nvPr>
            <p:ph type="ctrTitle"/>
          </p:nvPr>
        </p:nvSpPr>
        <p:spPr>
          <a:xfrm>
            <a:off x="0" y="916664"/>
            <a:ext cx="12192000" cy="2122802"/>
          </a:xfrm>
        </p:spPr>
        <p:txBody>
          <a:bodyPr>
            <a:normAutofit fontScale="90000"/>
          </a:bodyPr>
          <a:lstStyle/>
          <a:p>
            <a:r>
              <a:rPr lang="en-US" sz="6600" dirty="0">
                <a:latin typeface="Courier New" panose="02070309020205020404" pitchFamily="49" charset="0"/>
                <a:cs typeface="Courier New" panose="02070309020205020404" pitchFamily="49" charset="0"/>
              </a:rPr>
              <a:t>CSE 331</a:t>
            </a:r>
            <a:r>
              <a:rPr lang="en-US" sz="6600" dirty="0"/>
              <a:t>: </a:t>
            </a:r>
            <a:br>
              <a:rPr lang="en-US" sz="6600" dirty="0"/>
            </a:br>
            <a:r>
              <a:rPr lang="en-US" sz="8800" dirty="0">
                <a:latin typeface="ACADEMY ENGRAVED LET PLAIN:1.0" panose="02000000000000000000" pitchFamily="2" charset="0"/>
              </a:rPr>
              <a:t>Algorithms &amp; Complexity</a:t>
            </a:r>
            <a:endParaRPr lang="en-US" sz="6600" dirty="0"/>
          </a:p>
        </p:txBody>
      </p:sp>
      <p:sp>
        <p:nvSpPr>
          <p:cNvPr id="3" name="Subtitle 2">
            <a:extLst>
              <a:ext uri="{FF2B5EF4-FFF2-40B4-BE49-F238E27FC236}">
                <a16:creationId xmlns:a16="http://schemas.microsoft.com/office/drawing/2014/main" id="{6527245D-D8CD-3070-6518-375D6D7A29FE}"/>
              </a:ext>
            </a:extLst>
          </p:cNvPr>
          <p:cNvSpPr>
            <a:spLocks noGrp="1"/>
          </p:cNvSpPr>
          <p:nvPr>
            <p:ph type="subTitle" idx="1"/>
          </p:nvPr>
        </p:nvSpPr>
        <p:spPr>
          <a:xfrm>
            <a:off x="1524000" y="4274283"/>
            <a:ext cx="9144000" cy="1536769"/>
          </a:xfrm>
        </p:spPr>
        <p:txBody>
          <a:bodyPr/>
          <a:lstStyle/>
          <a:p>
            <a:r>
              <a:rPr lang="en-US" dirty="0"/>
              <a:t>Prof. Charlie Anne Carlson (She/Her)</a:t>
            </a:r>
          </a:p>
          <a:p>
            <a:r>
              <a:rPr lang="en-US" b="1" dirty="0"/>
              <a:t>Lecture 22</a:t>
            </a:r>
          </a:p>
          <a:p>
            <a:r>
              <a:rPr lang="en-US" dirty="0"/>
              <a:t>Friday October 24th, 2025</a:t>
            </a:r>
          </a:p>
        </p:txBody>
      </p:sp>
      <p:pic>
        <p:nvPicPr>
          <p:cNvPr id="1028" name="Picture 4">
            <a:extLst>
              <a:ext uri="{FF2B5EF4-FFF2-40B4-BE49-F238E27FC236}">
                <a16:creationId xmlns:a16="http://schemas.microsoft.com/office/drawing/2014/main" id="{52608FE2-70E6-1F91-A167-AD50248D9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35" y="5844435"/>
            <a:ext cx="2985571" cy="9361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D211BFA-4993-D122-82F4-97CE7B3EEE6A}"/>
              </a:ext>
            </a:extLst>
          </p:cNvPr>
          <p:cNvSpPr txBox="1"/>
          <p:nvPr/>
        </p:nvSpPr>
        <p:spPr>
          <a:xfrm>
            <a:off x="1524000" y="3017077"/>
            <a:ext cx="10043102" cy="1107996"/>
          </a:xfrm>
          <a:prstGeom prst="rect">
            <a:avLst/>
          </a:prstGeom>
          <a:noFill/>
        </p:spPr>
        <p:txBody>
          <a:bodyPr wrap="square">
            <a:spAutoFit/>
          </a:bodyPr>
          <a:lstStyle/>
          <a:p>
            <a:pPr algn="ctr"/>
            <a:r>
              <a:rPr lang="en-US" sz="6600" dirty="0"/>
              <a:t>“Divide &amp; Conquer”</a:t>
            </a:r>
          </a:p>
        </p:txBody>
      </p:sp>
      <p:sp>
        <p:nvSpPr>
          <p:cNvPr id="11" name="Right Triangle 10">
            <a:extLst>
              <a:ext uri="{FF2B5EF4-FFF2-40B4-BE49-F238E27FC236}">
                <a16:creationId xmlns:a16="http://schemas.microsoft.com/office/drawing/2014/main" id="{A50E4851-A18B-7AAA-2C47-273630AA23FC}"/>
              </a:ext>
            </a:extLst>
          </p:cNvPr>
          <p:cNvSpPr/>
          <p:nvPr/>
        </p:nvSpPr>
        <p:spPr>
          <a:xfrm rot="5400000">
            <a:off x="88135" y="77266"/>
            <a:ext cx="1938969" cy="1938969"/>
          </a:xfrm>
          <a:prstGeom prst="rtTriangle">
            <a:avLst/>
          </a:prstGeom>
          <a:solidFill>
            <a:srgbClr val="005B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83608D9-3BFB-9B5D-4AE7-FEC8482A08B0}"/>
              </a:ext>
            </a:extLst>
          </p:cNvPr>
          <p:cNvSpPr/>
          <p:nvPr/>
        </p:nvSpPr>
        <p:spPr>
          <a:xfrm rot="16200000">
            <a:off x="10164896" y="4841567"/>
            <a:ext cx="1938969" cy="1938969"/>
          </a:xfrm>
          <a:prstGeom prst="rtTriangle">
            <a:avLst/>
          </a:prstGeom>
          <a:solidFill>
            <a:srgbClr val="005B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2292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5A82B-B846-7560-9541-1DA925000BA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5BA3B7D-C16E-8967-B852-20888D3D7D66}"/>
              </a:ext>
            </a:extLst>
          </p:cNvPr>
          <p:cNvSpPr>
            <a:spLocks noGrp="1"/>
          </p:cNvSpPr>
          <p:nvPr>
            <p:ph type="title"/>
          </p:nvPr>
        </p:nvSpPr>
        <p:spPr>
          <a:xfrm>
            <a:off x="389580" y="361774"/>
            <a:ext cx="11618862" cy="1325563"/>
          </a:xfrm>
        </p:spPr>
        <p:txBody>
          <a:bodyPr/>
          <a:lstStyle/>
          <a:p>
            <a:r>
              <a:rPr lang="en-US" dirty="0"/>
              <a:t>Kruskal’s Algorithm Runtime O(m log(n))</a:t>
            </a:r>
          </a:p>
        </p:txBody>
      </p:sp>
      <p:cxnSp>
        <p:nvCxnSpPr>
          <p:cNvPr id="5" name="Straight Connector 4">
            <a:extLst>
              <a:ext uri="{FF2B5EF4-FFF2-40B4-BE49-F238E27FC236}">
                <a16:creationId xmlns:a16="http://schemas.microsoft.com/office/drawing/2014/main" id="{CE14545F-C8FE-17A7-DEA8-A44A687ACC85}"/>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F3791D41-4AD8-972E-2FD3-212D439BE16A}"/>
              </a:ext>
            </a:extLst>
          </p:cNvPr>
          <p:cNvSpPr txBox="1"/>
          <p:nvPr/>
        </p:nvSpPr>
        <p:spPr>
          <a:xfrm>
            <a:off x="595605" y="1820038"/>
            <a:ext cx="5500395" cy="4401205"/>
          </a:xfrm>
          <a:prstGeom prst="rect">
            <a:avLst/>
          </a:prstGeom>
          <a:noFill/>
        </p:spPr>
        <p:txBody>
          <a:bodyPr wrap="square" rtlCol="0">
            <a:spAutoFit/>
          </a:bodyPr>
          <a:lstStyle/>
          <a:p>
            <a:pPr marL="457200" indent="-457200">
              <a:buFont typeface="Arial" panose="020B0604020202020204" pitchFamily="34" charset="0"/>
              <a:buChar char="•"/>
            </a:pPr>
            <a:r>
              <a:rPr lang="en-US" sz="2800" b="1" dirty="0"/>
              <a:t>Input: </a:t>
            </a:r>
            <a:r>
              <a:rPr lang="en-US" sz="2800" dirty="0"/>
              <a:t>Undirected graph G = (V,E) and weights L</a:t>
            </a:r>
          </a:p>
          <a:p>
            <a:pPr marL="457200" indent="-457200">
              <a:buFont typeface="Arial" panose="020B0604020202020204" pitchFamily="34" charset="0"/>
              <a:buChar char="•"/>
            </a:pPr>
            <a:r>
              <a:rPr lang="en-US" sz="2800" b="1" dirty="0"/>
              <a:t>Output: </a:t>
            </a:r>
            <a:r>
              <a:rPr lang="en-US" sz="2800" dirty="0"/>
              <a:t>MST of G</a:t>
            </a:r>
          </a:p>
          <a:p>
            <a:pPr marL="914400" lvl="1" indent="-457200">
              <a:buFont typeface="Arial" panose="020B0604020202020204" pitchFamily="34" charset="0"/>
              <a:buChar char="•"/>
            </a:pPr>
            <a:r>
              <a:rPr lang="en-US" sz="2800" dirty="0"/>
              <a:t>Sort E using values in L</a:t>
            </a:r>
          </a:p>
          <a:p>
            <a:pPr marL="1371600" lvl="2" indent="-457200">
              <a:buFont typeface="Arial" panose="020B0604020202020204" pitchFamily="34" charset="0"/>
              <a:buChar char="•"/>
            </a:pPr>
            <a:r>
              <a:rPr lang="en-US" sz="2800" dirty="0"/>
              <a:t>Break ties arbitrarily </a:t>
            </a:r>
          </a:p>
          <a:p>
            <a:pPr marL="914400" lvl="1" indent="-457200">
              <a:buFont typeface="Arial" panose="020B0604020202020204" pitchFamily="34" charset="0"/>
              <a:buChar char="•"/>
            </a:pPr>
            <a:r>
              <a:rPr lang="en-US" sz="2800" dirty="0"/>
              <a:t>Let T be an empty graph</a:t>
            </a:r>
          </a:p>
          <a:p>
            <a:pPr marL="914400" lvl="1" indent="-457200">
              <a:buFont typeface="Arial" panose="020B0604020202020204" pitchFamily="34" charset="0"/>
              <a:buChar char="•"/>
            </a:pPr>
            <a:r>
              <a:rPr lang="en-US" sz="2800" dirty="0"/>
              <a:t>For e in E:</a:t>
            </a:r>
          </a:p>
          <a:p>
            <a:pPr marL="1371600" lvl="2" indent="-457200">
              <a:buFont typeface="Arial" panose="020B0604020202020204" pitchFamily="34" charset="0"/>
              <a:buChar char="•"/>
            </a:pPr>
            <a:r>
              <a:rPr lang="en-US" sz="2800" dirty="0"/>
              <a:t>If adding e to T doesn’t case a cycle, add it.</a:t>
            </a:r>
          </a:p>
          <a:p>
            <a:pPr marL="457200" indent="-457200">
              <a:buFont typeface="Arial" panose="020B0604020202020204" pitchFamily="34" charset="0"/>
              <a:buChar char="•"/>
            </a:pPr>
            <a:endParaRPr lang="en-US" sz="2800" b="1" dirty="0"/>
          </a:p>
        </p:txBody>
      </p:sp>
      <p:pic>
        <p:nvPicPr>
          <p:cNvPr id="1026" name="Picture 2">
            <a:extLst>
              <a:ext uri="{FF2B5EF4-FFF2-40B4-BE49-F238E27FC236}">
                <a16:creationId xmlns:a16="http://schemas.microsoft.com/office/drawing/2014/main" id="{E3902ACF-10DC-97B3-23B3-3AEF78BDB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7590" y="1687337"/>
            <a:ext cx="4426947" cy="4553834"/>
          </a:xfrm>
          <a:prstGeom prst="rect">
            <a:avLst/>
          </a:prstGeom>
          <a:noFill/>
          <a:extLst>
            <a:ext uri="{909E8E84-426E-40DD-AFC4-6F175D3DCCD1}">
              <a14:hiddenFill xmlns:a14="http://schemas.microsoft.com/office/drawing/2010/main">
                <a:solidFill>
                  <a:srgbClr val="FFFFFF"/>
                </a:solidFill>
              </a14:hiddenFill>
            </a:ext>
          </a:extLst>
        </p:spPr>
      </p:pic>
      <p:sp>
        <p:nvSpPr>
          <p:cNvPr id="139" name="TextBox 138">
            <a:extLst>
              <a:ext uri="{FF2B5EF4-FFF2-40B4-BE49-F238E27FC236}">
                <a16:creationId xmlns:a16="http://schemas.microsoft.com/office/drawing/2014/main" id="{5B4C25FE-DC68-B766-39BA-6202633B44E7}"/>
              </a:ext>
            </a:extLst>
          </p:cNvPr>
          <p:cNvSpPr txBox="1"/>
          <p:nvPr/>
        </p:nvSpPr>
        <p:spPr>
          <a:xfrm>
            <a:off x="7083973" y="6488668"/>
            <a:ext cx="6096000" cy="369332"/>
          </a:xfrm>
          <a:prstGeom prst="rect">
            <a:avLst/>
          </a:prstGeom>
          <a:noFill/>
        </p:spPr>
        <p:txBody>
          <a:bodyPr wrap="square">
            <a:spAutoFit/>
          </a:bodyPr>
          <a:lstStyle/>
          <a:p>
            <a:r>
              <a:rPr lang="en-US" dirty="0"/>
              <a:t>https://</a:t>
            </a:r>
            <a:r>
              <a:rPr lang="en-US" dirty="0" err="1"/>
              <a:t>en.wikipedia.org</a:t>
            </a:r>
            <a:r>
              <a:rPr lang="en-US" dirty="0"/>
              <a:t>/wiki/</a:t>
            </a:r>
            <a:r>
              <a:rPr lang="en-US" dirty="0" err="1"/>
              <a:t>File:KruskalDemo.gif</a:t>
            </a:r>
            <a:endParaRPr lang="en-US" dirty="0"/>
          </a:p>
        </p:txBody>
      </p:sp>
    </p:spTree>
    <p:extLst>
      <p:ext uri="{BB962C8B-B14F-4D97-AF65-F5344CB8AC3E}">
        <p14:creationId xmlns:p14="http://schemas.microsoft.com/office/powerpoint/2010/main" val="3678970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D3579-887C-4738-6E69-1BFDDCCD6ED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61E10F2-E880-13F9-F9E1-DFCD9A3E4C05}"/>
              </a:ext>
            </a:extLst>
          </p:cNvPr>
          <p:cNvSpPr>
            <a:spLocks noGrp="1"/>
          </p:cNvSpPr>
          <p:nvPr>
            <p:ph type="title"/>
          </p:nvPr>
        </p:nvSpPr>
        <p:spPr>
          <a:xfrm>
            <a:off x="389580" y="361774"/>
            <a:ext cx="11618862" cy="1325563"/>
          </a:xfrm>
        </p:spPr>
        <p:txBody>
          <a:bodyPr/>
          <a:lstStyle/>
          <a:p>
            <a:r>
              <a:rPr lang="en-US" dirty="0"/>
              <a:t>Kruskal’s Algorithm Runtime O(m log(n))</a:t>
            </a:r>
          </a:p>
        </p:txBody>
      </p:sp>
      <p:cxnSp>
        <p:nvCxnSpPr>
          <p:cNvPr id="5" name="Straight Connector 4">
            <a:extLst>
              <a:ext uri="{FF2B5EF4-FFF2-40B4-BE49-F238E27FC236}">
                <a16:creationId xmlns:a16="http://schemas.microsoft.com/office/drawing/2014/main" id="{BF468B65-CC52-E5BF-9553-30D0D7F05A4F}"/>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CD116522-D3E6-5DEA-20DF-E9C2761246EF}"/>
              </a:ext>
            </a:extLst>
          </p:cNvPr>
          <p:cNvSpPr txBox="1"/>
          <p:nvPr/>
        </p:nvSpPr>
        <p:spPr>
          <a:xfrm>
            <a:off x="595605" y="1820038"/>
            <a:ext cx="5500395"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t>To prove this running time, we need a Union-Find data structure.</a:t>
            </a:r>
          </a:p>
          <a:p>
            <a:pPr marL="914400" lvl="1" indent="-457200">
              <a:buFont typeface="Arial" panose="020B0604020202020204" pitchFamily="34" charset="0"/>
              <a:buChar char="•"/>
            </a:pPr>
            <a:r>
              <a:rPr lang="en-US" sz="2800" dirty="0"/>
              <a:t>Keeps track of which elements in a ground set belong to the same subsets.</a:t>
            </a:r>
          </a:p>
          <a:p>
            <a:pPr marL="914400" lvl="1" indent="-457200">
              <a:buFont typeface="Arial" panose="020B0604020202020204" pitchFamily="34" charset="0"/>
              <a:buChar char="•"/>
            </a:pPr>
            <a:r>
              <a:rPr lang="en-US" sz="2800" dirty="0">
                <a:latin typeface="Courier New" panose="02070309020205020404" pitchFamily="49" charset="0"/>
                <a:cs typeface="Courier New" panose="02070309020205020404" pitchFamily="49" charset="0"/>
              </a:rPr>
              <a:t>Find(u)</a:t>
            </a:r>
            <a:r>
              <a:rPr lang="en-US" sz="2800" dirty="0"/>
              <a:t>: Returns name of set that contains u. </a:t>
            </a:r>
          </a:p>
          <a:p>
            <a:pPr marL="914400" lvl="1" indent="-457200">
              <a:buFont typeface="Arial" panose="020B0604020202020204" pitchFamily="34" charset="0"/>
              <a:buChar char="•"/>
            </a:pPr>
            <a:r>
              <a:rPr lang="en-US" sz="2800" dirty="0">
                <a:latin typeface="Courier New" panose="02070309020205020404" pitchFamily="49" charset="0"/>
                <a:cs typeface="Courier New" panose="02070309020205020404" pitchFamily="49" charset="0"/>
              </a:rPr>
              <a:t>Union(A,B)</a:t>
            </a:r>
            <a:r>
              <a:rPr lang="en-US" sz="2800" dirty="0"/>
              <a:t> combine sets A and B into one set. </a:t>
            </a:r>
          </a:p>
          <a:p>
            <a:pPr marL="914400" lvl="1" indent="-457200">
              <a:buFont typeface="Arial" panose="020B0604020202020204" pitchFamily="34" charset="0"/>
              <a:buChar char="•"/>
            </a:pPr>
            <a:r>
              <a:rPr lang="en-US" sz="2800" dirty="0"/>
              <a:t>Read KT 4.6!</a:t>
            </a:r>
          </a:p>
        </p:txBody>
      </p:sp>
      <p:pic>
        <p:nvPicPr>
          <p:cNvPr id="1026" name="Picture 2">
            <a:extLst>
              <a:ext uri="{FF2B5EF4-FFF2-40B4-BE49-F238E27FC236}">
                <a16:creationId xmlns:a16="http://schemas.microsoft.com/office/drawing/2014/main" id="{CB99EC2F-C65E-7DD5-BE50-97AF979D0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7590" y="1687337"/>
            <a:ext cx="4426947" cy="4553834"/>
          </a:xfrm>
          <a:prstGeom prst="rect">
            <a:avLst/>
          </a:prstGeom>
          <a:noFill/>
          <a:extLst>
            <a:ext uri="{909E8E84-426E-40DD-AFC4-6F175D3DCCD1}">
              <a14:hiddenFill xmlns:a14="http://schemas.microsoft.com/office/drawing/2010/main">
                <a:solidFill>
                  <a:srgbClr val="FFFFFF"/>
                </a:solidFill>
              </a14:hiddenFill>
            </a:ext>
          </a:extLst>
        </p:spPr>
      </p:pic>
      <p:sp>
        <p:nvSpPr>
          <p:cNvPr id="139" name="TextBox 138">
            <a:extLst>
              <a:ext uri="{FF2B5EF4-FFF2-40B4-BE49-F238E27FC236}">
                <a16:creationId xmlns:a16="http://schemas.microsoft.com/office/drawing/2014/main" id="{6BF911B9-D68E-F454-F2D6-3CCAB5987E8B}"/>
              </a:ext>
            </a:extLst>
          </p:cNvPr>
          <p:cNvSpPr txBox="1"/>
          <p:nvPr/>
        </p:nvSpPr>
        <p:spPr>
          <a:xfrm>
            <a:off x="7083973" y="6488668"/>
            <a:ext cx="6096000" cy="369332"/>
          </a:xfrm>
          <a:prstGeom prst="rect">
            <a:avLst/>
          </a:prstGeom>
          <a:noFill/>
        </p:spPr>
        <p:txBody>
          <a:bodyPr wrap="square">
            <a:spAutoFit/>
          </a:bodyPr>
          <a:lstStyle/>
          <a:p>
            <a:r>
              <a:rPr lang="en-US" dirty="0"/>
              <a:t>https://</a:t>
            </a:r>
            <a:r>
              <a:rPr lang="en-US" dirty="0" err="1"/>
              <a:t>en.wikipedia.org</a:t>
            </a:r>
            <a:r>
              <a:rPr lang="en-US" dirty="0"/>
              <a:t>/wiki/</a:t>
            </a:r>
            <a:r>
              <a:rPr lang="en-US" dirty="0" err="1"/>
              <a:t>File:KruskalDemo.gif</a:t>
            </a:r>
            <a:endParaRPr lang="en-US" dirty="0"/>
          </a:p>
        </p:txBody>
      </p:sp>
    </p:spTree>
    <p:extLst>
      <p:ext uri="{BB962C8B-B14F-4D97-AF65-F5344CB8AC3E}">
        <p14:creationId xmlns:p14="http://schemas.microsoft.com/office/powerpoint/2010/main" val="898970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162AC-2906-3D75-7AF6-3FEF9D27D9E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8F89814-387D-EB93-17EB-4832E8E71A86}"/>
              </a:ext>
            </a:extLst>
          </p:cNvPr>
          <p:cNvSpPr>
            <a:spLocks noGrp="1"/>
          </p:cNvSpPr>
          <p:nvPr>
            <p:ph type="title"/>
          </p:nvPr>
        </p:nvSpPr>
        <p:spPr>
          <a:xfrm>
            <a:off x="389580" y="361774"/>
            <a:ext cx="11618862" cy="1325563"/>
          </a:xfrm>
        </p:spPr>
        <p:txBody>
          <a:bodyPr/>
          <a:lstStyle/>
          <a:p>
            <a:r>
              <a:rPr lang="en-US" dirty="0"/>
              <a:t>Divide &amp; Conquer (KT 5.1 and KT 5.2)</a:t>
            </a:r>
          </a:p>
        </p:txBody>
      </p:sp>
      <p:cxnSp>
        <p:nvCxnSpPr>
          <p:cNvPr id="5" name="Straight Connector 4">
            <a:extLst>
              <a:ext uri="{FF2B5EF4-FFF2-40B4-BE49-F238E27FC236}">
                <a16:creationId xmlns:a16="http://schemas.microsoft.com/office/drawing/2014/main" id="{2C68E2AC-F4E7-CEF0-4F1A-4426D62844A3}"/>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72E1EDC2-9A0D-A100-9048-2EB66393BE4A}"/>
              </a:ext>
            </a:extLst>
          </p:cNvPr>
          <p:cNvSpPr/>
          <p:nvPr/>
        </p:nvSpPr>
        <p:spPr>
          <a:xfrm>
            <a:off x="1175066" y="1782338"/>
            <a:ext cx="10047890" cy="94635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t>Problem</a:t>
            </a:r>
          </a:p>
        </p:txBody>
      </p:sp>
      <p:sp>
        <p:nvSpPr>
          <p:cNvPr id="3" name="Rectangle 2">
            <a:extLst>
              <a:ext uri="{FF2B5EF4-FFF2-40B4-BE49-F238E27FC236}">
                <a16:creationId xmlns:a16="http://schemas.microsoft.com/office/drawing/2014/main" id="{9A6192C4-679F-5DD6-D113-ABF674EA2475}"/>
              </a:ext>
            </a:extLst>
          </p:cNvPr>
          <p:cNvSpPr/>
          <p:nvPr/>
        </p:nvSpPr>
        <p:spPr>
          <a:xfrm>
            <a:off x="1175066" y="3206486"/>
            <a:ext cx="2427890"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Problem 1</a:t>
            </a:r>
          </a:p>
        </p:txBody>
      </p:sp>
      <p:sp>
        <p:nvSpPr>
          <p:cNvPr id="6" name="Rectangle 5">
            <a:extLst>
              <a:ext uri="{FF2B5EF4-FFF2-40B4-BE49-F238E27FC236}">
                <a16:creationId xmlns:a16="http://schemas.microsoft.com/office/drawing/2014/main" id="{85EF7002-37BD-43ED-1FDB-1A13835FD5E9}"/>
              </a:ext>
            </a:extLst>
          </p:cNvPr>
          <p:cNvSpPr/>
          <p:nvPr/>
        </p:nvSpPr>
        <p:spPr>
          <a:xfrm>
            <a:off x="3697549" y="3206484"/>
            <a:ext cx="2427890"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Problem 2</a:t>
            </a:r>
          </a:p>
        </p:txBody>
      </p:sp>
      <p:sp>
        <p:nvSpPr>
          <p:cNvPr id="8" name="Rectangle 7">
            <a:extLst>
              <a:ext uri="{FF2B5EF4-FFF2-40B4-BE49-F238E27FC236}">
                <a16:creationId xmlns:a16="http://schemas.microsoft.com/office/drawing/2014/main" id="{C89F2A1D-9AA7-8952-FFEE-C9DF5026DC51}"/>
              </a:ext>
            </a:extLst>
          </p:cNvPr>
          <p:cNvSpPr/>
          <p:nvPr/>
        </p:nvSpPr>
        <p:spPr>
          <a:xfrm>
            <a:off x="8753024" y="3206484"/>
            <a:ext cx="2427890"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Problem k</a:t>
            </a:r>
          </a:p>
        </p:txBody>
      </p:sp>
      <p:sp>
        <p:nvSpPr>
          <p:cNvPr id="9" name="Rectangle 8">
            <a:extLst>
              <a:ext uri="{FF2B5EF4-FFF2-40B4-BE49-F238E27FC236}">
                <a16:creationId xmlns:a16="http://schemas.microsoft.com/office/drawing/2014/main" id="{7FF94C3E-798B-8D33-437D-9DE559A914D0}"/>
              </a:ext>
            </a:extLst>
          </p:cNvPr>
          <p:cNvSpPr/>
          <p:nvPr/>
        </p:nvSpPr>
        <p:spPr>
          <a:xfrm>
            <a:off x="1175066" y="4405492"/>
            <a:ext cx="2427890"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Solution 1</a:t>
            </a:r>
          </a:p>
        </p:txBody>
      </p:sp>
      <p:sp>
        <p:nvSpPr>
          <p:cNvPr id="10" name="Rectangle 9">
            <a:extLst>
              <a:ext uri="{FF2B5EF4-FFF2-40B4-BE49-F238E27FC236}">
                <a16:creationId xmlns:a16="http://schemas.microsoft.com/office/drawing/2014/main" id="{CE79E010-6E47-F3AD-6987-76A170FABD4D}"/>
              </a:ext>
            </a:extLst>
          </p:cNvPr>
          <p:cNvSpPr/>
          <p:nvPr/>
        </p:nvSpPr>
        <p:spPr>
          <a:xfrm>
            <a:off x="3697549" y="4405490"/>
            <a:ext cx="2427890"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Solution 2</a:t>
            </a:r>
          </a:p>
        </p:txBody>
      </p:sp>
      <p:sp>
        <p:nvSpPr>
          <p:cNvPr id="12" name="Rectangle 11">
            <a:extLst>
              <a:ext uri="{FF2B5EF4-FFF2-40B4-BE49-F238E27FC236}">
                <a16:creationId xmlns:a16="http://schemas.microsoft.com/office/drawing/2014/main" id="{C5D5321F-9C96-C7B8-4F2A-D5C5E1E060B2}"/>
              </a:ext>
            </a:extLst>
          </p:cNvPr>
          <p:cNvSpPr/>
          <p:nvPr/>
        </p:nvSpPr>
        <p:spPr>
          <a:xfrm>
            <a:off x="8753024" y="4405490"/>
            <a:ext cx="2427890"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Solution k</a:t>
            </a:r>
          </a:p>
        </p:txBody>
      </p:sp>
      <p:sp>
        <p:nvSpPr>
          <p:cNvPr id="13" name="Rectangle 12">
            <a:extLst>
              <a:ext uri="{FF2B5EF4-FFF2-40B4-BE49-F238E27FC236}">
                <a16:creationId xmlns:a16="http://schemas.microsoft.com/office/drawing/2014/main" id="{F9CCF265-6150-1D58-5F9D-0932EFD9F8AD}"/>
              </a:ext>
            </a:extLst>
          </p:cNvPr>
          <p:cNvSpPr/>
          <p:nvPr/>
        </p:nvSpPr>
        <p:spPr>
          <a:xfrm>
            <a:off x="1175066" y="5549873"/>
            <a:ext cx="10047890" cy="94635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t>Solution</a:t>
            </a:r>
          </a:p>
        </p:txBody>
      </p:sp>
      <p:sp>
        <p:nvSpPr>
          <p:cNvPr id="14" name="Oval 13">
            <a:extLst>
              <a:ext uri="{FF2B5EF4-FFF2-40B4-BE49-F238E27FC236}">
                <a16:creationId xmlns:a16="http://schemas.microsoft.com/office/drawing/2014/main" id="{27B416F0-B64E-FD07-E96F-2C10AAE233D4}"/>
              </a:ext>
            </a:extLst>
          </p:cNvPr>
          <p:cNvSpPr/>
          <p:nvPr/>
        </p:nvSpPr>
        <p:spPr>
          <a:xfrm>
            <a:off x="6838050" y="3538599"/>
            <a:ext cx="147145" cy="14714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157C102-8973-C569-60EE-CE49F623DB33}"/>
              </a:ext>
            </a:extLst>
          </p:cNvPr>
          <p:cNvSpPr/>
          <p:nvPr/>
        </p:nvSpPr>
        <p:spPr>
          <a:xfrm>
            <a:off x="7365659" y="3538598"/>
            <a:ext cx="147145" cy="14714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831CE9D-7417-B92E-9BED-B1DD89567637}"/>
              </a:ext>
            </a:extLst>
          </p:cNvPr>
          <p:cNvSpPr/>
          <p:nvPr/>
        </p:nvSpPr>
        <p:spPr>
          <a:xfrm>
            <a:off x="7893268" y="3551466"/>
            <a:ext cx="147145" cy="14714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3B7E292-0389-173D-8298-28D626BCEB66}"/>
              </a:ext>
            </a:extLst>
          </p:cNvPr>
          <p:cNvSpPr/>
          <p:nvPr/>
        </p:nvSpPr>
        <p:spPr>
          <a:xfrm>
            <a:off x="6838050" y="4699095"/>
            <a:ext cx="147145" cy="14714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2CC0439-E94F-BAFF-3E02-6A158E198E2B}"/>
              </a:ext>
            </a:extLst>
          </p:cNvPr>
          <p:cNvSpPr/>
          <p:nvPr/>
        </p:nvSpPr>
        <p:spPr>
          <a:xfrm>
            <a:off x="7365659" y="4699094"/>
            <a:ext cx="147145" cy="14714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7052C84-E0C4-4E23-1D41-01EEC5E48B0D}"/>
              </a:ext>
            </a:extLst>
          </p:cNvPr>
          <p:cNvSpPr/>
          <p:nvPr/>
        </p:nvSpPr>
        <p:spPr>
          <a:xfrm>
            <a:off x="7893268" y="4711962"/>
            <a:ext cx="147145" cy="14714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03D25E7-90D6-7326-BCF2-D15E96C2D13D}"/>
              </a:ext>
            </a:extLst>
          </p:cNvPr>
          <p:cNvSpPr txBox="1"/>
          <p:nvPr/>
        </p:nvSpPr>
        <p:spPr>
          <a:xfrm>
            <a:off x="123432" y="2661345"/>
            <a:ext cx="1154483" cy="523220"/>
          </a:xfrm>
          <a:prstGeom prst="rect">
            <a:avLst/>
          </a:prstGeom>
          <a:noFill/>
        </p:spPr>
        <p:txBody>
          <a:bodyPr wrap="none" rtlCol="0">
            <a:spAutoFit/>
          </a:bodyPr>
          <a:lstStyle/>
          <a:p>
            <a:r>
              <a:rPr lang="en-US" sz="2800" dirty="0"/>
              <a:t>Divide</a:t>
            </a:r>
          </a:p>
        </p:txBody>
      </p:sp>
      <p:sp>
        <p:nvSpPr>
          <p:cNvPr id="21" name="TextBox 20">
            <a:extLst>
              <a:ext uri="{FF2B5EF4-FFF2-40B4-BE49-F238E27FC236}">
                <a16:creationId xmlns:a16="http://schemas.microsoft.com/office/drawing/2014/main" id="{32D74B2A-D055-8CCB-B1E9-E3C9D4632DF8}"/>
              </a:ext>
            </a:extLst>
          </p:cNvPr>
          <p:cNvSpPr txBox="1"/>
          <p:nvPr/>
        </p:nvSpPr>
        <p:spPr>
          <a:xfrm>
            <a:off x="0" y="3944826"/>
            <a:ext cx="1540806" cy="523220"/>
          </a:xfrm>
          <a:prstGeom prst="rect">
            <a:avLst/>
          </a:prstGeom>
          <a:noFill/>
        </p:spPr>
        <p:txBody>
          <a:bodyPr wrap="none" rtlCol="0">
            <a:spAutoFit/>
          </a:bodyPr>
          <a:lstStyle/>
          <a:p>
            <a:r>
              <a:rPr lang="en-US" sz="2800" dirty="0"/>
              <a:t>Conquer</a:t>
            </a:r>
          </a:p>
        </p:txBody>
      </p:sp>
      <p:sp>
        <p:nvSpPr>
          <p:cNvPr id="22" name="TextBox 21">
            <a:extLst>
              <a:ext uri="{FF2B5EF4-FFF2-40B4-BE49-F238E27FC236}">
                <a16:creationId xmlns:a16="http://schemas.microsoft.com/office/drawing/2014/main" id="{D47861B9-8BD2-B08E-4F00-7FE0AD3D6869}"/>
              </a:ext>
            </a:extLst>
          </p:cNvPr>
          <p:cNvSpPr txBox="1"/>
          <p:nvPr/>
        </p:nvSpPr>
        <p:spPr>
          <a:xfrm>
            <a:off x="171025" y="5139987"/>
            <a:ext cx="1014893" cy="523220"/>
          </a:xfrm>
          <a:prstGeom prst="rect">
            <a:avLst/>
          </a:prstGeom>
          <a:noFill/>
        </p:spPr>
        <p:txBody>
          <a:bodyPr wrap="none" rtlCol="0">
            <a:spAutoFit/>
          </a:bodyPr>
          <a:lstStyle/>
          <a:p>
            <a:r>
              <a:rPr lang="en-US" sz="2800" dirty="0"/>
              <a:t>Unite</a:t>
            </a:r>
          </a:p>
        </p:txBody>
      </p:sp>
      <p:cxnSp>
        <p:nvCxnSpPr>
          <p:cNvPr id="24" name="Straight Arrow Connector 23">
            <a:extLst>
              <a:ext uri="{FF2B5EF4-FFF2-40B4-BE49-F238E27FC236}">
                <a16:creationId xmlns:a16="http://schemas.microsoft.com/office/drawing/2014/main" id="{B3846EE6-5E0B-CE85-8703-1A5F18A2E9B1}"/>
              </a:ext>
            </a:extLst>
          </p:cNvPr>
          <p:cNvCxnSpPr/>
          <p:nvPr/>
        </p:nvCxnSpPr>
        <p:spPr>
          <a:xfrm>
            <a:off x="2420471" y="2728691"/>
            <a:ext cx="0" cy="455874"/>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8E5CEA99-4DCD-059A-68E0-E23E111EFA80}"/>
              </a:ext>
            </a:extLst>
          </p:cNvPr>
          <p:cNvCxnSpPr/>
          <p:nvPr/>
        </p:nvCxnSpPr>
        <p:spPr>
          <a:xfrm>
            <a:off x="4870257" y="2728691"/>
            <a:ext cx="0" cy="455874"/>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30631935-C186-96FC-3C7B-99B95C8542F7}"/>
              </a:ext>
            </a:extLst>
          </p:cNvPr>
          <p:cNvCxnSpPr/>
          <p:nvPr/>
        </p:nvCxnSpPr>
        <p:spPr>
          <a:xfrm>
            <a:off x="9955047" y="2738117"/>
            <a:ext cx="0" cy="455874"/>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018EC92D-8E0F-A917-2FDD-E6087B6CF9E1}"/>
              </a:ext>
            </a:extLst>
          </p:cNvPr>
          <p:cNvCxnSpPr/>
          <p:nvPr/>
        </p:nvCxnSpPr>
        <p:spPr>
          <a:xfrm>
            <a:off x="2420471" y="3924779"/>
            <a:ext cx="0" cy="455874"/>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031EE161-39E1-20A2-FBD9-CDBE966CD1AE}"/>
              </a:ext>
            </a:extLst>
          </p:cNvPr>
          <p:cNvCxnSpPr/>
          <p:nvPr/>
        </p:nvCxnSpPr>
        <p:spPr>
          <a:xfrm>
            <a:off x="4870257" y="3924779"/>
            <a:ext cx="0" cy="455874"/>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3A5AF996-6A5C-EC6F-78AE-08316FA42171}"/>
              </a:ext>
            </a:extLst>
          </p:cNvPr>
          <p:cNvCxnSpPr/>
          <p:nvPr/>
        </p:nvCxnSpPr>
        <p:spPr>
          <a:xfrm>
            <a:off x="9955047" y="3934205"/>
            <a:ext cx="0" cy="455874"/>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EAF59DBC-5D66-9947-9AD1-A1709D5443C2}"/>
              </a:ext>
            </a:extLst>
          </p:cNvPr>
          <p:cNvCxnSpPr/>
          <p:nvPr/>
        </p:nvCxnSpPr>
        <p:spPr>
          <a:xfrm>
            <a:off x="2389011" y="5093999"/>
            <a:ext cx="0" cy="455874"/>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B2F51FC0-A2B1-7A4B-17DB-61AB1DB2EAA9}"/>
              </a:ext>
            </a:extLst>
          </p:cNvPr>
          <p:cNvCxnSpPr/>
          <p:nvPr/>
        </p:nvCxnSpPr>
        <p:spPr>
          <a:xfrm>
            <a:off x="4838797" y="5093999"/>
            <a:ext cx="0" cy="455874"/>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7CB86C00-011D-937A-15DC-ED225024BEDC}"/>
              </a:ext>
            </a:extLst>
          </p:cNvPr>
          <p:cNvCxnSpPr/>
          <p:nvPr/>
        </p:nvCxnSpPr>
        <p:spPr>
          <a:xfrm>
            <a:off x="9923587" y="5103425"/>
            <a:ext cx="0" cy="455874"/>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03086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7A040-2D5E-056B-7983-53F3557C5F8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93890BF-4089-7615-FDAA-D4870263A845}"/>
              </a:ext>
            </a:extLst>
          </p:cNvPr>
          <p:cNvSpPr>
            <a:spLocks noGrp="1"/>
          </p:cNvSpPr>
          <p:nvPr>
            <p:ph type="title"/>
          </p:nvPr>
        </p:nvSpPr>
        <p:spPr>
          <a:xfrm>
            <a:off x="389580" y="361774"/>
            <a:ext cx="11618862" cy="1325563"/>
          </a:xfrm>
        </p:spPr>
        <p:txBody>
          <a:bodyPr/>
          <a:lstStyle/>
          <a:p>
            <a:r>
              <a:rPr lang="en-US" dirty="0"/>
              <a:t>Why Divide &amp; Conquer?</a:t>
            </a:r>
          </a:p>
        </p:txBody>
      </p:sp>
      <p:cxnSp>
        <p:nvCxnSpPr>
          <p:cNvPr id="5" name="Straight Connector 4">
            <a:extLst>
              <a:ext uri="{FF2B5EF4-FFF2-40B4-BE49-F238E27FC236}">
                <a16:creationId xmlns:a16="http://schemas.microsoft.com/office/drawing/2014/main" id="{4B21AC76-B3ED-C039-6EDE-35425181CF2C}"/>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F98E7634-018F-339A-4896-E1DB807BE90E}"/>
              </a:ext>
            </a:extLst>
          </p:cNvPr>
          <p:cNvSpPr/>
          <p:nvPr/>
        </p:nvSpPr>
        <p:spPr>
          <a:xfrm>
            <a:off x="1175066" y="1782338"/>
            <a:ext cx="10047890" cy="94635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t>Problem</a:t>
            </a:r>
          </a:p>
        </p:txBody>
      </p:sp>
      <p:sp>
        <p:nvSpPr>
          <p:cNvPr id="3" name="Rectangle 2">
            <a:extLst>
              <a:ext uri="{FF2B5EF4-FFF2-40B4-BE49-F238E27FC236}">
                <a16:creationId xmlns:a16="http://schemas.microsoft.com/office/drawing/2014/main" id="{E4663A34-45DD-529C-3F91-1A19E01F2152}"/>
              </a:ext>
            </a:extLst>
          </p:cNvPr>
          <p:cNvSpPr/>
          <p:nvPr/>
        </p:nvSpPr>
        <p:spPr>
          <a:xfrm>
            <a:off x="1175065" y="3067983"/>
            <a:ext cx="4950365"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Problem 1</a:t>
            </a:r>
          </a:p>
        </p:txBody>
      </p:sp>
      <p:sp>
        <p:nvSpPr>
          <p:cNvPr id="6" name="Rectangle 5">
            <a:extLst>
              <a:ext uri="{FF2B5EF4-FFF2-40B4-BE49-F238E27FC236}">
                <a16:creationId xmlns:a16="http://schemas.microsoft.com/office/drawing/2014/main" id="{3AC0C643-3CC9-0FAA-493E-01CA735AFC7B}"/>
              </a:ext>
            </a:extLst>
          </p:cNvPr>
          <p:cNvSpPr/>
          <p:nvPr/>
        </p:nvSpPr>
        <p:spPr>
          <a:xfrm>
            <a:off x="6357777" y="3071229"/>
            <a:ext cx="4865179"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Problem 2</a:t>
            </a:r>
          </a:p>
        </p:txBody>
      </p:sp>
      <p:sp>
        <p:nvSpPr>
          <p:cNvPr id="9" name="Rectangle 8">
            <a:extLst>
              <a:ext uri="{FF2B5EF4-FFF2-40B4-BE49-F238E27FC236}">
                <a16:creationId xmlns:a16="http://schemas.microsoft.com/office/drawing/2014/main" id="{2C7585B4-CF15-9ACB-5319-EF3CFDA4AC29}"/>
              </a:ext>
            </a:extLst>
          </p:cNvPr>
          <p:cNvSpPr/>
          <p:nvPr/>
        </p:nvSpPr>
        <p:spPr>
          <a:xfrm>
            <a:off x="1175064" y="4149960"/>
            <a:ext cx="4950366"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Solution 1</a:t>
            </a:r>
          </a:p>
        </p:txBody>
      </p:sp>
      <p:sp>
        <p:nvSpPr>
          <p:cNvPr id="10" name="Rectangle 9">
            <a:extLst>
              <a:ext uri="{FF2B5EF4-FFF2-40B4-BE49-F238E27FC236}">
                <a16:creationId xmlns:a16="http://schemas.microsoft.com/office/drawing/2014/main" id="{4CF8A41B-B499-ADFC-752A-9055C3BFBF7F}"/>
              </a:ext>
            </a:extLst>
          </p:cNvPr>
          <p:cNvSpPr/>
          <p:nvPr/>
        </p:nvSpPr>
        <p:spPr>
          <a:xfrm>
            <a:off x="6357776" y="4161186"/>
            <a:ext cx="4865179"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Solution 2</a:t>
            </a:r>
          </a:p>
        </p:txBody>
      </p:sp>
      <p:sp>
        <p:nvSpPr>
          <p:cNvPr id="13" name="Rectangle 12">
            <a:extLst>
              <a:ext uri="{FF2B5EF4-FFF2-40B4-BE49-F238E27FC236}">
                <a16:creationId xmlns:a16="http://schemas.microsoft.com/office/drawing/2014/main" id="{9638B424-F885-EA68-DA29-4E050B834761}"/>
              </a:ext>
            </a:extLst>
          </p:cNvPr>
          <p:cNvSpPr/>
          <p:nvPr/>
        </p:nvSpPr>
        <p:spPr>
          <a:xfrm>
            <a:off x="1175066" y="5335454"/>
            <a:ext cx="10047890" cy="94635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t>Solution</a:t>
            </a:r>
          </a:p>
        </p:txBody>
      </p:sp>
      <p:cxnSp>
        <p:nvCxnSpPr>
          <p:cNvPr id="24" name="Straight Arrow Connector 23">
            <a:extLst>
              <a:ext uri="{FF2B5EF4-FFF2-40B4-BE49-F238E27FC236}">
                <a16:creationId xmlns:a16="http://schemas.microsoft.com/office/drawing/2014/main" id="{5CF884C3-D7D3-89EE-29B0-F0E228EA9E1B}"/>
              </a:ext>
            </a:extLst>
          </p:cNvPr>
          <p:cNvCxnSpPr/>
          <p:nvPr/>
        </p:nvCxnSpPr>
        <p:spPr>
          <a:xfrm>
            <a:off x="3602956" y="2728691"/>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4D411A9A-3EF9-2501-06FF-1FF28559F7F6}"/>
              </a:ext>
            </a:extLst>
          </p:cNvPr>
          <p:cNvCxnSpPr/>
          <p:nvPr/>
        </p:nvCxnSpPr>
        <p:spPr>
          <a:xfrm>
            <a:off x="8968920" y="2728691"/>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2963B68F-1F83-1455-C768-A83FA17D395F}"/>
              </a:ext>
            </a:extLst>
          </p:cNvPr>
          <p:cNvCxnSpPr/>
          <p:nvPr/>
        </p:nvCxnSpPr>
        <p:spPr>
          <a:xfrm>
            <a:off x="3602956" y="3782003"/>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20156975-E26C-3EAC-603D-66C515213D5E}"/>
              </a:ext>
            </a:extLst>
          </p:cNvPr>
          <p:cNvCxnSpPr/>
          <p:nvPr/>
        </p:nvCxnSpPr>
        <p:spPr>
          <a:xfrm>
            <a:off x="8968920" y="3782003"/>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AD9D34C9-52C4-5DB6-A289-E5BC2075678B}"/>
              </a:ext>
            </a:extLst>
          </p:cNvPr>
          <p:cNvCxnSpPr/>
          <p:nvPr/>
        </p:nvCxnSpPr>
        <p:spPr>
          <a:xfrm>
            <a:off x="3602956" y="4879580"/>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9667797E-F0F3-FFD5-331C-0F86E399BF6C}"/>
              </a:ext>
            </a:extLst>
          </p:cNvPr>
          <p:cNvCxnSpPr/>
          <p:nvPr/>
        </p:nvCxnSpPr>
        <p:spPr>
          <a:xfrm>
            <a:off x="8968920" y="4879580"/>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376D94A6-DADD-CB96-C659-89758DB5D86B}"/>
              </a:ext>
            </a:extLst>
          </p:cNvPr>
          <p:cNvSpPr txBox="1"/>
          <p:nvPr/>
        </p:nvSpPr>
        <p:spPr>
          <a:xfrm>
            <a:off x="167442" y="2587365"/>
            <a:ext cx="856325" cy="523220"/>
          </a:xfrm>
          <a:prstGeom prst="rect">
            <a:avLst/>
          </a:prstGeom>
          <a:noFill/>
        </p:spPr>
        <p:txBody>
          <a:bodyPr wrap="none" rtlCol="0">
            <a:spAutoFit/>
          </a:bodyPr>
          <a:lstStyle/>
          <a:p>
            <a:r>
              <a:rPr lang="en-US" sz="2800" dirty="0"/>
              <a:t>O(n)</a:t>
            </a:r>
          </a:p>
        </p:txBody>
      </p:sp>
      <p:sp>
        <p:nvSpPr>
          <p:cNvPr id="11" name="TextBox 10">
            <a:extLst>
              <a:ext uri="{FF2B5EF4-FFF2-40B4-BE49-F238E27FC236}">
                <a16:creationId xmlns:a16="http://schemas.microsoft.com/office/drawing/2014/main" id="{B0120303-5F7F-A1AB-6F67-785972ED555F}"/>
              </a:ext>
            </a:extLst>
          </p:cNvPr>
          <p:cNvSpPr txBox="1"/>
          <p:nvPr/>
        </p:nvSpPr>
        <p:spPr>
          <a:xfrm>
            <a:off x="202249" y="4851743"/>
            <a:ext cx="856325" cy="523220"/>
          </a:xfrm>
          <a:prstGeom prst="rect">
            <a:avLst/>
          </a:prstGeom>
          <a:noFill/>
        </p:spPr>
        <p:txBody>
          <a:bodyPr wrap="none" rtlCol="0">
            <a:spAutoFit/>
          </a:bodyPr>
          <a:lstStyle/>
          <a:p>
            <a:r>
              <a:rPr lang="en-US" sz="2800" dirty="0"/>
              <a:t>O(n)</a:t>
            </a:r>
          </a:p>
        </p:txBody>
      </p:sp>
      <p:sp>
        <p:nvSpPr>
          <p:cNvPr id="23" name="TextBox 22">
            <a:extLst>
              <a:ext uri="{FF2B5EF4-FFF2-40B4-BE49-F238E27FC236}">
                <a16:creationId xmlns:a16="http://schemas.microsoft.com/office/drawing/2014/main" id="{0F5655C9-2FA2-3CF4-90D4-CEE98CF6BDC2}"/>
              </a:ext>
            </a:extLst>
          </p:cNvPr>
          <p:cNvSpPr txBox="1"/>
          <p:nvPr/>
        </p:nvSpPr>
        <p:spPr>
          <a:xfrm rot="16200000">
            <a:off x="65876" y="3748329"/>
            <a:ext cx="1753685" cy="523220"/>
          </a:xfrm>
          <a:prstGeom prst="rect">
            <a:avLst/>
          </a:prstGeom>
          <a:noFill/>
        </p:spPr>
        <p:txBody>
          <a:bodyPr wrap="none" rtlCol="0">
            <a:spAutoFit/>
          </a:bodyPr>
          <a:lstStyle/>
          <a:p>
            <a:r>
              <a:rPr lang="en-US" sz="2800" dirty="0"/>
              <a:t>Recursion</a:t>
            </a:r>
          </a:p>
        </p:txBody>
      </p:sp>
    </p:spTree>
    <p:extLst>
      <p:ext uri="{BB962C8B-B14F-4D97-AF65-F5344CB8AC3E}">
        <p14:creationId xmlns:p14="http://schemas.microsoft.com/office/powerpoint/2010/main" val="608982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D613F-C894-27AE-0181-250D5A84E56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AD2394E-C2E5-8FC9-5F77-A6FDD1F514E3}"/>
              </a:ext>
            </a:extLst>
          </p:cNvPr>
          <p:cNvSpPr>
            <a:spLocks noGrp="1"/>
          </p:cNvSpPr>
          <p:nvPr>
            <p:ph type="title"/>
          </p:nvPr>
        </p:nvSpPr>
        <p:spPr>
          <a:xfrm>
            <a:off x="389580" y="361774"/>
            <a:ext cx="11618862" cy="1325563"/>
          </a:xfrm>
        </p:spPr>
        <p:txBody>
          <a:bodyPr/>
          <a:lstStyle/>
          <a:p>
            <a:r>
              <a:rPr lang="en-US" dirty="0"/>
              <a:t>Why Divide &amp; Conquer?</a:t>
            </a:r>
          </a:p>
        </p:txBody>
      </p:sp>
      <p:cxnSp>
        <p:nvCxnSpPr>
          <p:cNvPr id="5" name="Straight Connector 4">
            <a:extLst>
              <a:ext uri="{FF2B5EF4-FFF2-40B4-BE49-F238E27FC236}">
                <a16:creationId xmlns:a16="http://schemas.microsoft.com/office/drawing/2014/main" id="{42B58CAB-ED00-7DE4-AF10-0BFA189E0627}"/>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07A8F8AA-7C94-62F0-25A4-6F995F67AC7E}"/>
              </a:ext>
            </a:extLst>
          </p:cNvPr>
          <p:cNvSpPr/>
          <p:nvPr/>
        </p:nvSpPr>
        <p:spPr>
          <a:xfrm>
            <a:off x="1175066" y="1782338"/>
            <a:ext cx="10047890" cy="94635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t>Problem</a:t>
            </a:r>
          </a:p>
        </p:txBody>
      </p:sp>
      <p:sp>
        <p:nvSpPr>
          <p:cNvPr id="3" name="Rectangle 2">
            <a:extLst>
              <a:ext uri="{FF2B5EF4-FFF2-40B4-BE49-F238E27FC236}">
                <a16:creationId xmlns:a16="http://schemas.microsoft.com/office/drawing/2014/main" id="{1AC9A424-1269-6F09-8DCA-3C3A16F477D9}"/>
              </a:ext>
            </a:extLst>
          </p:cNvPr>
          <p:cNvSpPr/>
          <p:nvPr/>
        </p:nvSpPr>
        <p:spPr>
          <a:xfrm>
            <a:off x="1175065" y="3067983"/>
            <a:ext cx="4950365"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Problem 1</a:t>
            </a:r>
          </a:p>
        </p:txBody>
      </p:sp>
      <p:sp>
        <p:nvSpPr>
          <p:cNvPr id="6" name="Rectangle 5">
            <a:extLst>
              <a:ext uri="{FF2B5EF4-FFF2-40B4-BE49-F238E27FC236}">
                <a16:creationId xmlns:a16="http://schemas.microsoft.com/office/drawing/2014/main" id="{2805EC84-01BC-7C66-2FAC-2C17AB70DE16}"/>
              </a:ext>
            </a:extLst>
          </p:cNvPr>
          <p:cNvSpPr/>
          <p:nvPr/>
        </p:nvSpPr>
        <p:spPr>
          <a:xfrm>
            <a:off x="6357777" y="3071229"/>
            <a:ext cx="4865179"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Problem 2</a:t>
            </a:r>
          </a:p>
        </p:txBody>
      </p:sp>
      <p:sp>
        <p:nvSpPr>
          <p:cNvPr id="9" name="Rectangle 8">
            <a:extLst>
              <a:ext uri="{FF2B5EF4-FFF2-40B4-BE49-F238E27FC236}">
                <a16:creationId xmlns:a16="http://schemas.microsoft.com/office/drawing/2014/main" id="{476F06D2-19C4-7FC3-0F2A-2A1505AC6EC3}"/>
              </a:ext>
            </a:extLst>
          </p:cNvPr>
          <p:cNvSpPr/>
          <p:nvPr/>
        </p:nvSpPr>
        <p:spPr>
          <a:xfrm>
            <a:off x="1175064" y="4149960"/>
            <a:ext cx="4950366"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Solution 1</a:t>
            </a:r>
          </a:p>
        </p:txBody>
      </p:sp>
      <p:sp>
        <p:nvSpPr>
          <p:cNvPr id="10" name="Rectangle 9">
            <a:extLst>
              <a:ext uri="{FF2B5EF4-FFF2-40B4-BE49-F238E27FC236}">
                <a16:creationId xmlns:a16="http://schemas.microsoft.com/office/drawing/2014/main" id="{988D11CA-4372-5340-4F28-AB79BA593B57}"/>
              </a:ext>
            </a:extLst>
          </p:cNvPr>
          <p:cNvSpPr/>
          <p:nvPr/>
        </p:nvSpPr>
        <p:spPr>
          <a:xfrm>
            <a:off x="6357776" y="4161186"/>
            <a:ext cx="4865179"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Solution 2</a:t>
            </a:r>
          </a:p>
        </p:txBody>
      </p:sp>
      <p:sp>
        <p:nvSpPr>
          <p:cNvPr id="13" name="Rectangle 12">
            <a:extLst>
              <a:ext uri="{FF2B5EF4-FFF2-40B4-BE49-F238E27FC236}">
                <a16:creationId xmlns:a16="http://schemas.microsoft.com/office/drawing/2014/main" id="{0588F311-23C2-CB08-BA6C-E0C37F5BA4D5}"/>
              </a:ext>
            </a:extLst>
          </p:cNvPr>
          <p:cNvSpPr/>
          <p:nvPr/>
        </p:nvSpPr>
        <p:spPr>
          <a:xfrm>
            <a:off x="1175066" y="5335454"/>
            <a:ext cx="10047890" cy="94635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t>Solution</a:t>
            </a:r>
          </a:p>
        </p:txBody>
      </p:sp>
      <p:cxnSp>
        <p:nvCxnSpPr>
          <p:cNvPr id="24" name="Straight Arrow Connector 23">
            <a:extLst>
              <a:ext uri="{FF2B5EF4-FFF2-40B4-BE49-F238E27FC236}">
                <a16:creationId xmlns:a16="http://schemas.microsoft.com/office/drawing/2014/main" id="{00672892-36AA-7977-19AA-B9C9931F6B7F}"/>
              </a:ext>
            </a:extLst>
          </p:cNvPr>
          <p:cNvCxnSpPr/>
          <p:nvPr/>
        </p:nvCxnSpPr>
        <p:spPr>
          <a:xfrm>
            <a:off x="3602956" y="2728691"/>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2082CBBA-2085-5995-D272-FA876278F518}"/>
              </a:ext>
            </a:extLst>
          </p:cNvPr>
          <p:cNvCxnSpPr/>
          <p:nvPr/>
        </p:nvCxnSpPr>
        <p:spPr>
          <a:xfrm>
            <a:off x="8968920" y="2728691"/>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C3E459C0-07A9-D9FF-4411-B986EB4C268A}"/>
              </a:ext>
            </a:extLst>
          </p:cNvPr>
          <p:cNvCxnSpPr/>
          <p:nvPr/>
        </p:nvCxnSpPr>
        <p:spPr>
          <a:xfrm>
            <a:off x="3602956" y="3782003"/>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78BC30F6-C8AA-F77B-2E78-DF09F4EF93B4}"/>
              </a:ext>
            </a:extLst>
          </p:cNvPr>
          <p:cNvCxnSpPr/>
          <p:nvPr/>
        </p:nvCxnSpPr>
        <p:spPr>
          <a:xfrm>
            <a:off x="8968920" y="3782003"/>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AC7A6C9C-361B-F30A-A50F-71B2B050ABA6}"/>
              </a:ext>
            </a:extLst>
          </p:cNvPr>
          <p:cNvCxnSpPr/>
          <p:nvPr/>
        </p:nvCxnSpPr>
        <p:spPr>
          <a:xfrm>
            <a:off x="3602956" y="4879580"/>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DE548303-26A8-1904-9AE6-5E8F14C90F7D}"/>
              </a:ext>
            </a:extLst>
          </p:cNvPr>
          <p:cNvCxnSpPr/>
          <p:nvPr/>
        </p:nvCxnSpPr>
        <p:spPr>
          <a:xfrm>
            <a:off x="8968920" y="4879580"/>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D31D1BDA-AF5E-0609-8205-35C40CE572E1}"/>
              </a:ext>
            </a:extLst>
          </p:cNvPr>
          <p:cNvSpPr txBox="1"/>
          <p:nvPr/>
        </p:nvSpPr>
        <p:spPr>
          <a:xfrm>
            <a:off x="167442" y="2587365"/>
            <a:ext cx="856325" cy="523220"/>
          </a:xfrm>
          <a:prstGeom prst="rect">
            <a:avLst/>
          </a:prstGeom>
          <a:noFill/>
        </p:spPr>
        <p:txBody>
          <a:bodyPr wrap="none" rtlCol="0">
            <a:spAutoFit/>
          </a:bodyPr>
          <a:lstStyle/>
          <a:p>
            <a:r>
              <a:rPr lang="en-US" sz="2800" dirty="0"/>
              <a:t>O(n)</a:t>
            </a:r>
          </a:p>
        </p:txBody>
      </p:sp>
      <p:sp>
        <p:nvSpPr>
          <p:cNvPr id="11" name="TextBox 10">
            <a:extLst>
              <a:ext uri="{FF2B5EF4-FFF2-40B4-BE49-F238E27FC236}">
                <a16:creationId xmlns:a16="http://schemas.microsoft.com/office/drawing/2014/main" id="{B012C270-4714-1420-850D-C27655052A09}"/>
              </a:ext>
            </a:extLst>
          </p:cNvPr>
          <p:cNvSpPr txBox="1"/>
          <p:nvPr/>
        </p:nvSpPr>
        <p:spPr>
          <a:xfrm>
            <a:off x="202249" y="4851743"/>
            <a:ext cx="856325" cy="523220"/>
          </a:xfrm>
          <a:prstGeom prst="rect">
            <a:avLst/>
          </a:prstGeom>
          <a:noFill/>
        </p:spPr>
        <p:txBody>
          <a:bodyPr wrap="none" rtlCol="0">
            <a:spAutoFit/>
          </a:bodyPr>
          <a:lstStyle/>
          <a:p>
            <a:r>
              <a:rPr lang="en-US" sz="2800" dirty="0"/>
              <a:t>O(n)</a:t>
            </a:r>
          </a:p>
        </p:txBody>
      </p:sp>
      <p:sp>
        <p:nvSpPr>
          <p:cNvPr id="23" name="TextBox 22">
            <a:extLst>
              <a:ext uri="{FF2B5EF4-FFF2-40B4-BE49-F238E27FC236}">
                <a16:creationId xmlns:a16="http://schemas.microsoft.com/office/drawing/2014/main" id="{70E7F98A-7BF4-7665-DABC-C1671B91DDD9}"/>
              </a:ext>
            </a:extLst>
          </p:cNvPr>
          <p:cNvSpPr txBox="1"/>
          <p:nvPr/>
        </p:nvSpPr>
        <p:spPr>
          <a:xfrm rot="16200000">
            <a:off x="65876" y="3748329"/>
            <a:ext cx="1753685" cy="523220"/>
          </a:xfrm>
          <a:prstGeom prst="rect">
            <a:avLst/>
          </a:prstGeom>
          <a:noFill/>
        </p:spPr>
        <p:txBody>
          <a:bodyPr wrap="none" rtlCol="0">
            <a:spAutoFit/>
          </a:bodyPr>
          <a:lstStyle/>
          <a:p>
            <a:r>
              <a:rPr lang="en-US" sz="2800" dirty="0"/>
              <a:t>Recursion</a:t>
            </a:r>
          </a:p>
        </p:txBody>
      </p:sp>
      <p:sp>
        <p:nvSpPr>
          <p:cNvPr id="8" name="Rectangle 7">
            <a:extLst>
              <a:ext uri="{FF2B5EF4-FFF2-40B4-BE49-F238E27FC236}">
                <a16:creationId xmlns:a16="http://schemas.microsoft.com/office/drawing/2014/main" id="{A3CB734E-DAA5-D0B0-74AF-CD50496280C3}"/>
              </a:ext>
            </a:extLst>
          </p:cNvPr>
          <p:cNvSpPr/>
          <p:nvPr/>
        </p:nvSpPr>
        <p:spPr>
          <a:xfrm>
            <a:off x="1857467" y="2150993"/>
            <a:ext cx="8477066" cy="353980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ysClr val="windowText" lastClr="000000"/>
                </a:solidFill>
              </a:rPr>
              <a:t>Idea</a:t>
            </a:r>
            <a:r>
              <a:rPr lang="en-US" sz="3200" dirty="0">
                <a:solidFill>
                  <a:sysClr val="windowText" lastClr="000000"/>
                </a:solidFill>
              </a:rPr>
              <a:t>: If you can easily break apart problems and combine the solution to those problems then recursion can let you avoid slow algorithms on big problems and instead only run slow algorithms on several small problems.</a:t>
            </a:r>
          </a:p>
        </p:txBody>
      </p:sp>
    </p:spTree>
    <p:extLst>
      <p:ext uri="{BB962C8B-B14F-4D97-AF65-F5344CB8AC3E}">
        <p14:creationId xmlns:p14="http://schemas.microsoft.com/office/powerpoint/2010/main" val="1579413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AACA3-3F80-1F48-AD55-C6FEFBAA7B8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4E6234E-97F3-616A-51F0-FD051C5FA477}"/>
              </a:ext>
            </a:extLst>
          </p:cNvPr>
          <p:cNvSpPr>
            <a:spLocks noGrp="1"/>
          </p:cNvSpPr>
          <p:nvPr>
            <p:ph type="title"/>
          </p:nvPr>
        </p:nvSpPr>
        <p:spPr>
          <a:xfrm>
            <a:off x="389580" y="361774"/>
            <a:ext cx="11618862" cy="1325563"/>
          </a:xfrm>
        </p:spPr>
        <p:txBody>
          <a:bodyPr/>
          <a:lstStyle/>
          <a:p>
            <a:r>
              <a:rPr lang="en-US" dirty="0"/>
              <a:t>Why Divide &amp; Conquer?</a:t>
            </a:r>
          </a:p>
        </p:txBody>
      </p:sp>
      <p:cxnSp>
        <p:nvCxnSpPr>
          <p:cNvPr id="5" name="Straight Connector 4">
            <a:extLst>
              <a:ext uri="{FF2B5EF4-FFF2-40B4-BE49-F238E27FC236}">
                <a16:creationId xmlns:a16="http://schemas.microsoft.com/office/drawing/2014/main" id="{61A5E3B9-7347-DC0A-6626-4CB742E80FF1}"/>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3DC8DD6C-FF7D-7449-29E2-E01D68CDF1B9}"/>
              </a:ext>
            </a:extLst>
          </p:cNvPr>
          <p:cNvSpPr/>
          <p:nvPr/>
        </p:nvSpPr>
        <p:spPr>
          <a:xfrm>
            <a:off x="1175066" y="1782338"/>
            <a:ext cx="10047890" cy="94635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t>Problem N</a:t>
            </a:r>
          </a:p>
        </p:txBody>
      </p:sp>
      <p:sp>
        <p:nvSpPr>
          <p:cNvPr id="3" name="Rectangle 2">
            <a:extLst>
              <a:ext uri="{FF2B5EF4-FFF2-40B4-BE49-F238E27FC236}">
                <a16:creationId xmlns:a16="http://schemas.microsoft.com/office/drawing/2014/main" id="{3B813D32-CBC2-1C7E-9E34-0D4DC50B38A9}"/>
              </a:ext>
            </a:extLst>
          </p:cNvPr>
          <p:cNvSpPr/>
          <p:nvPr/>
        </p:nvSpPr>
        <p:spPr>
          <a:xfrm>
            <a:off x="1175065" y="3067983"/>
            <a:ext cx="4950365"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Problem 1 N/2</a:t>
            </a:r>
          </a:p>
        </p:txBody>
      </p:sp>
      <p:sp>
        <p:nvSpPr>
          <p:cNvPr id="6" name="Rectangle 5">
            <a:extLst>
              <a:ext uri="{FF2B5EF4-FFF2-40B4-BE49-F238E27FC236}">
                <a16:creationId xmlns:a16="http://schemas.microsoft.com/office/drawing/2014/main" id="{EE177A4C-5658-B1F1-C08E-01CA416B22D8}"/>
              </a:ext>
            </a:extLst>
          </p:cNvPr>
          <p:cNvSpPr/>
          <p:nvPr/>
        </p:nvSpPr>
        <p:spPr>
          <a:xfrm>
            <a:off x="6357777" y="3071229"/>
            <a:ext cx="4865179"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Problem 2 N/2</a:t>
            </a:r>
          </a:p>
        </p:txBody>
      </p:sp>
      <p:sp>
        <p:nvSpPr>
          <p:cNvPr id="9" name="Rectangle 8">
            <a:extLst>
              <a:ext uri="{FF2B5EF4-FFF2-40B4-BE49-F238E27FC236}">
                <a16:creationId xmlns:a16="http://schemas.microsoft.com/office/drawing/2014/main" id="{B1845ECD-A611-A20D-5991-079F0E0FC900}"/>
              </a:ext>
            </a:extLst>
          </p:cNvPr>
          <p:cNvSpPr/>
          <p:nvPr/>
        </p:nvSpPr>
        <p:spPr>
          <a:xfrm>
            <a:off x="1175064" y="4149960"/>
            <a:ext cx="4950366"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Solution 1</a:t>
            </a:r>
          </a:p>
        </p:txBody>
      </p:sp>
      <p:sp>
        <p:nvSpPr>
          <p:cNvPr id="10" name="Rectangle 9">
            <a:extLst>
              <a:ext uri="{FF2B5EF4-FFF2-40B4-BE49-F238E27FC236}">
                <a16:creationId xmlns:a16="http://schemas.microsoft.com/office/drawing/2014/main" id="{45ADA773-F588-66FF-D9F1-5EA1172EA8F6}"/>
              </a:ext>
            </a:extLst>
          </p:cNvPr>
          <p:cNvSpPr/>
          <p:nvPr/>
        </p:nvSpPr>
        <p:spPr>
          <a:xfrm>
            <a:off x="6357776" y="4161186"/>
            <a:ext cx="4865179"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Solution 2</a:t>
            </a:r>
          </a:p>
        </p:txBody>
      </p:sp>
      <p:sp>
        <p:nvSpPr>
          <p:cNvPr id="13" name="Rectangle 12">
            <a:extLst>
              <a:ext uri="{FF2B5EF4-FFF2-40B4-BE49-F238E27FC236}">
                <a16:creationId xmlns:a16="http://schemas.microsoft.com/office/drawing/2014/main" id="{5AB10994-5AC4-0ED2-CF82-3599DF44B0D4}"/>
              </a:ext>
            </a:extLst>
          </p:cNvPr>
          <p:cNvSpPr/>
          <p:nvPr/>
        </p:nvSpPr>
        <p:spPr>
          <a:xfrm>
            <a:off x="1175066" y="5335454"/>
            <a:ext cx="10047890" cy="94635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t>Solution</a:t>
            </a:r>
          </a:p>
        </p:txBody>
      </p:sp>
      <p:cxnSp>
        <p:nvCxnSpPr>
          <p:cNvPr id="24" name="Straight Arrow Connector 23">
            <a:extLst>
              <a:ext uri="{FF2B5EF4-FFF2-40B4-BE49-F238E27FC236}">
                <a16:creationId xmlns:a16="http://schemas.microsoft.com/office/drawing/2014/main" id="{6699AD3B-B21E-27E1-4A39-45995C08DC7F}"/>
              </a:ext>
            </a:extLst>
          </p:cNvPr>
          <p:cNvCxnSpPr/>
          <p:nvPr/>
        </p:nvCxnSpPr>
        <p:spPr>
          <a:xfrm>
            <a:off x="3602956" y="2728691"/>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85310415-E623-F1FD-0110-67A067385536}"/>
              </a:ext>
            </a:extLst>
          </p:cNvPr>
          <p:cNvCxnSpPr/>
          <p:nvPr/>
        </p:nvCxnSpPr>
        <p:spPr>
          <a:xfrm>
            <a:off x="8968920" y="2728691"/>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37F95E00-6291-1419-542E-A805F7D55F77}"/>
              </a:ext>
            </a:extLst>
          </p:cNvPr>
          <p:cNvCxnSpPr/>
          <p:nvPr/>
        </p:nvCxnSpPr>
        <p:spPr>
          <a:xfrm>
            <a:off x="3602956" y="3782003"/>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A024A79B-C5E8-A803-4D6E-8BB50E2797C3}"/>
              </a:ext>
            </a:extLst>
          </p:cNvPr>
          <p:cNvCxnSpPr/>
          <p:nvPr/>
        </p:nvCxnSpPr>
        <p:spPr>
          <a:xfrm>
            <a:off x="8968920" y="3782003"/>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6F573D25-937D-91AF-65CE-43900C9F6AEC}"/>
              </a:ext>
            </a:extLst>
          </p:cNvPr>
          <p:cNvCxnSpPr/>
          <p:nvPr/>
        </p:nvCxnSpPr>
        <p:spPr>
          <a:xfrm>
            <a:off x="3602956" y="4879580"/>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22214608-9D97-A3EC-5A9B-85265DDC41FC}"/>
              </a:ext>
            </a:extLst>
          </p:cNvPr>
          <p:cNvCxnSpPr/>
          <p:nvPr/>
        </p:nvCxnSpPr>
        <p:spPr>
          <a:xfrm>
            <a:off x="8968920" y="4879580"/>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219CE5DD-3FCF-57AE-521B-842FF906FE64}"/>
              </a:ext>
            </a:extLst>
          </p:cNvPr>
          <p:cNvSpPr txBox="1"/>
          <p:nvPr/>
        </p:nvSpPr>
        <p:spPr>
          <a:xfrm>
            <a:off x="167442" y="2587365"/>
            <a:ext cx="856325" cy="523220"/>
          </a:xfrm>
          <a:prstGeom prst="rect">
            <a:avLst/>
          </a:prstGeom>
          <a:noFill/>
        </p:spPr>
        <p:txBody>
          <a:bodyPr wrap="none" rtlCol="0">
            <a:spAutoFit/>
          </a:bodyPr>
          <a:lstStyle/>
          <a:p>
            <a:r>
              <a:rPr lang="en-US" sz="2800" dirty="0"/>
              <a:t>O(n)</a:t>
            </a:r>
          </a:p>
        </p:txBody>
      </p:sp>
      <p:sp>
        <p:nvSpPr>
          <p:cNvPr id="11" name="TextBox 10">
            <a:extLst>
              <a:ext uri="{FF2B5EF4-FFF2-40B4-BE49-F238E27FC236}">
                <a16:creationId xmlns:a16="http://schemas.microsoft.com/office/drawing/2014/main" id="{25CDCAFB-46B3-8323-35F5-1A9B60BD75A6}"/>
              </a:ext>
            </a:extLst>
          </p:cNvPr>
          <p:cNvSpPr txBox="1"/>
          <p:nvPr/>
        </p:nvSpPr>
        <p:spPr>
          <a:xfrm>
            <a:off x="202249" y="4851743"/>
            <a:ext cx="856325" cy="523220"/>
          </a:xfrm>
          <a:prstGeom prst="rect">
            <a:avLst/>
          </a:prstGeom>
          <a:noFill/>
        </p:spPr>
        <p:txBody>
          <a:bodyPr wrap="none" rtlCol="0">
            <a:spAutoFit/>
          </a:bodyPr>
          <a:lstStyle/>
          <a:p>
            <a:r>
              <a:rPr lang="en-US" sz="2800" dirty="0"/>
              <a:t>O(n)</a:t>
            </a:r>
          </a:p>
        </p:txBody>
      </p:sp>
      <p:sp>
        <p:nvSpPr>
          <p:cNvPr id="8" name="TextBox 7">
            <a:extLst>
              <a:ext uri="{FF2B5EF4-FFF2-40B4-BE49-F238E27FC236}">
                <a16:creationId xmlns:a16="http://schemas.microsoft.com/office/drawing/2014/main" id="{CB88BAF5-B4C8-D6AD-BD52-1B091DFFAF0E}"/>
              </a:ext>
            </a:extLst>
          </p:cNvPr>
          <p:cNvSpPr txBox="1"/>
          <p:nvPr/>
        </p:nvSpPr>
        <p:spPr>
          <a:xfrm rot="16200000">
            <a:off x="65876" y="3748329"/>
            <a:ext cx="1753685" cy="523220"/>
          </a:xfrm>
          <a:prstGeom prst="rect">
            <a:avLst/>
          </a:prstGeom>
          <a:noFill/>
        </p:spPr>
        <p:txBody>
          <a:bodyPr wrap="none" rtlCol="0">
            <a:spAutoFit/>
          </a:bodyPr>
          <a:lstStyle/>
          <a:p>
            <a:r>
              <a:rPr lang="en-US" sz="2800" dirty="0"/>
              <a:t>Recursion</a:t>
            </a:r>
          </a:p>
        </p:txBody>
      </p:sp>
    </p:spTree>
    <p:extLst>
      <p:ext uri="{BB962C8B-B14F-4D97-AF65-F5344CB8AC3E}">
        <p14:creationId xmlns:p14="http://schemas.microsoft.com/office/powerpoint/2010/main" val="3152762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DE0B2-7297-ECA2-FEF6-EE947B47289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7AFA48D-385B-0633-DD63-E1AE4AF586BD}"/>
              </a:ext>
            </a:extLst>
          </p:cNvPr>
          <p:cNvSpPr>
            <a:spLocks noGrp="1"/>
          </p:cNvSpPr>
          <p:nvPr>
            <p:ph type="title"/>
          </p:nvPr>
        </p:nvSpPr>
        <p:spPr>
          <a:xfrm>
            <a:off x="389580" y="361774"/>
            <a:ext cx="11618862" cy="1325563"/>
          </a:xfrm>
        </p:spPr>
        <p:txBody>
          <a:bodyPr/>
          <a:lstStyle/>
          <a:p>
            <a:r>
              <a:rPr lang="en-US" dirty="0"/>
              <a:t>Why Divide &amp; Conquer?</a:t>
            </a:r>
          </a:p>
        </p:txBody>
      </p:sp>
      <p:cxnSp>
        <p:nvCxnSpPr>
          <p:cNvPr id="5" name="Straight Connector 4">
            <a:extLst>
              <a:ext uri="{FF2B5EF4-FFF2-40B4-BE49-F238E27FC236}">
                <a16:creationId xmlns:a16="http://schemas.microsoft.com/office/drawing/2014/main" id="{5698E1EB-BA45-369E-F329-FCA3D6E803E4}"/>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B99F8A3A-6C47-A2B0-D0BE-3B1B761CD1F0}"/>
              </a:ext>
            </a:extLst>
          </p:cNvPr>
          <p:cNvSpPr/>
          <p:nvPr/>
        </p:nvSpPr>
        <p:spPr>
          <a:xfrm>
            <a:off x="1175066" y="1782338"/>
            <a:ext cx="10047890" cy="94635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t>Problem 1 N/2</a:t>
            </a:r>
          </a:p>
        </p:txBody>
      </p:sp>
      <p:sp>
        <p:nvSpPr>
          <p:cNvPr id="3" name="Rectangle 2">
            <a:extLst>
              <a:ext uri="{FF2B5EF4-FFF2-40B4-BE49-F238E27FC236}">
                <a16:creationId xmlns:a16="http://schemas.microsoft.com/office/drawing/2014/main" id="{1601C50C-6E22-13E7-C8A6-AD0869E0E2C0}"/>
              </a:ext>
            </a:extLst>
          </p:cNvPr>
          <p:cNvSpPr/>
          <p:nvPr/>
        </p:nvSpPr>
        <p:spPr>
          <a:xfrm>
            <a:off x="1175065" y="3067983"/>
            <a:ext cx="4950365"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Problem 11 N/4</a:t>
            </a:r>
          </a:p>
        </p:txBody>
      </p:sp>
      <p:sp>
        <p:nvSpPr>
          <p:cNvPr id="6" name="Rectangle 5">
            <a:extLst>
              <a:ext uri="{FF2B5EF4-FFF2-40B4-BE49-F238E27FC236}">
                <a16:creationId xmlns:a16="http://schemas.microsoft.com/office/drawing/2014/main" id="{8A90E3A6-FB04-F6B2-56B4-6BE605AB7A63}"/>
              </a:ext>
            </a:extLst>
          </p:cNvPr>
          <p:cNvSpPr/>
          <p:nvPr/>
        </p:nvSpPr>
        <p:spPr>
          <a:xfrm>
            <a:off x="6357777" y="3071229"/>
            <a:ext cx="4865179"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Problem 12 N/4</a:t>
            </a:r>
          </a:p>
        </p:txBody>
      </p:sp>
      <p:sp>
        <p:nvSpPr>
          <p:cNvPr id="9" name="Rectangle 8">
            <a:extLst>
              <a:ext uri="{FF2B5EF4-FFF2-40B4-BE49-F238E27FC236}">
                <a16:creationId xmlns:a16="http://schemas.microsoft.com/office/drawing/2014/main" id="{2870E698-E9C4-67D6-55CF-B18BC8FFDA45}"/>
              </a:ext>
            </a:extLst>
          </p:cNvPr>
          <p:cNvSpPr/>
          <p:nvPr/>
        </p:nvSpPr>
        <p:spPr>
          <a:xfrm>
            <a:off x="1175064" y="4149960"/>
            <a:ext cx="4950366"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Solution 11</a:t>
            </a:r>
          </a:p>
        </p:txBody>
      </p:sp>
      <p:sp>
        <p:nvSpPr>
          <p:cNvPr id="10" name="Rectangle 9">
            <a:extLst>
              <a:ext uri="{FF2B5EF4-FFF2-40B4-BE49-F238E27FC236}">
                <a16:creationId xmlns:a16="http://schemas.microsoft.com/office/drawing/2014/main" id="{309F3E32-2983-5FC9-EE07-2447ACDCF5C3}"/>
              </a:ext>
            </a:extLst>
          </p:cNvPr>
          <p:cNvSpPr/>
          <p:nvPr/>
        </p:nvSpPr>
        <p:spPr>
          <a:xfrm>
            <a:off x="6357776" y="4161186"/>
            <a:ext cx="4865179"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Solution 12</a:t>
            </a:r>
          </a:p>
        </p:txBody>
      </p:sp>
      <p:sp>
        <p:nvSpPr>
          <p:cNvPr id="13" name="Rectangle 12">
            <a:extLst>
              <a:ext uri="{FF2B5EF4-FFF2-40B4-BE49-F238E27FC236}">
                <a16:creationId xmlns:a16="http://schemas.microsoft.com/office/drawing/2014/main" id="{80AAAAEE-5816-E0C2-0424-8E0703EA256C}"/>
              </a:ext>
            </a:extLst>
          </p:cNvPr>
          <p:cNvSpPr/>
          <p:nvPr/>
        </p:nvSpPr>
        <p:spPr>
          <a:xfrm>
            <a:off x="1175066" y="5335454"/>
            <a:ext cx="10047890" cy="94635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t>Solution 1</a:t>
            </a:r>
          </a:p>
        </p:txBody>
      </p:sp>
      <p:cxnSp>
        <p:nvCxnSpPr>
          <p:cNvPr id="24" name="Straight Arrow Connector 23">
            <a:extLst>
              <a:ext uri="{FF2B5EF4-FFF2-40B4-BE49-F238E27FC236}">
                <a16:creationId xmlns:a16="http://schemas.microsoft.com/office/drawing/2014/main" id="{F0FC535E-1F12-C8AD-A7C1-908C15B62DCF}"/>
              </a:ext>
            </a:extLst>
          </p:cNvPr>
          <p:cNvCxnSpPr/>
          <p:nvPr/>
        </p:nvCxnSpPr>
        <p:spPr>
          <a:xfrm>
            <a:off x="3602956" y="2728691"/>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8E93F9F2-40E8-1E83-679E-09388018E915}"/>
              </a:ext>
            </a:extLst>
          </p:cNvPr>
          <p:cNvCxnSpPr/>
          <p:nvPr/>
        </p:nvCxnSpPr>
        <p:spPr>
          <a:xfrm>
            <a:off x="8968920" y="2728691"/>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12E9FCD4-56A5-9C7E-9390-1E4999A14879}"/>
              </a:ext>
            </a:extLst>
          </p:cNvPr>
          <p:cNvCxnSpPr/>
          <p:nvPr/>
        </p:nvCxnSpPr>
        <p:spPr>
          <a:xfrm>
            <a:off x="3602956" y="3782003"/>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82DF5B58-7AD8-51E0-A5B0-A44885D31BAC}"/>
              </a:ext>
            </a:extLst>
          </p:cNvPr>
          <p:cNvCxnSpPr/>
          <p:nvPr/>
        </p:nvCxnSpPr>
        <p:spPr>
          <a:xfrm>
            <a:off x="8968920" y="3782003"/>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4C1C7A68-CED6-AD37-B611-6E2F6CAD09DF}"/>
              </a:ext>
            </a:extLst>
          </p:cNvPr>
          <p:cNvCxnSpPr/>
          <p:nvPr/>
        </p:nvCxnSpPr>
        <p:spPr>
          <a:xfrm>
            <a:off x="3602956" y="4879580"/>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D55E8A72-8144-1DD2-8726-9B8A73A8C6C8}"/>
              </a:ext>
            </a:extLst>
          </p:cNvPr>
          <p:cNvCxnSpPr/>
          <p:nvPr/>
        </p:nvCxnSpPr>
        <p:spPr>
          <a:xfrm>
            <a:off x="8968920" y="4879580"/>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9567A190-BC16-7900-A10D-A125DE8358A5}"/>
              </a:ext>
            </a:extLst>
          </p:cNvPr>
          <p:cNvSpPr txBox="1"/>
          <p:nvPr/>
        </p:nvSpPr>
        <p:spPr>
          <a:xfrm>
            <a:off x="167442" y="2587365"/>
            <a:ext cx="856325" cy="523220"/>
          </a:xfrm>
          <a:prstGeom prst="rect">
            <a:avLst/>
          </a:prstGeom>
          <a:noFill/>
        </p:spPr>
        <p:txBody>
          <a:bodyPr wrap="none" rtlCol="0">
            <a:spAutoFit/>
          </a:bodyPr>
          <a:lstStyle/>
          <a:p>
            <a:r>
              <a:rPr lang="en-US" sz="2800" dirty="0"/>
              <a:t>O(n)</a:t>
            </a:r>
          </a:p>
        </p:txBody>
      </p:sp>
      <p:sp>
        <p:nvSpPr>
          <p:cNvPr id="11" name="TextBox 10">
            <a:extLst>
              <a:ext uri="{FF2B5EF4-FFF2-40B4-BE49-F238E27FC236}">
                <a16:creationId xmlns:a16="http://schemas.microsoft.com/office/drawing/2014/main" id="{1814EB74-1C21-1CFC-5BF8-4BBB0C3A08F3}"/>
              </a:ext>
            </a:extLst>
          </p:cNvPr>
          <p:cNvSpPr txBox="1"/>
          <p:nvPr/>
        </p:nvSpPr>
        <p:spPr>
          <a:xfrm>
            <a:off x="202249" y="4851743"/>
            <a:ext cx="856325" cy="523220"/>
          </a:xfrm>
          <a:prstGeom prst="rect">
            <a:avLst/>
          </a:prstGeom>
          <a:noFill/>
        </p:spPr>
        <p:txBody>
          <a:bodyPr wrap="none" rtlCol="0">
            <a:spAutoFit/>
          </a:bodyPr>
          <a:lstStyle/>
          <a:p>
            <a:r>
              <a:rPr lang="en-US" sz="2800" dirty="0"/>
              <a:t>O(n)</a:t>
            </a:r>
          </a:p>
        </p:txBody>
      </p:sp>
      <p:sp>
        <p:nvSpPr>
          <p:cNvPr id="23" name="TextBox 22">
            <a:extLst>
              <a:ext uri="{FF2B5EF4-FFF2-40B4-BE49-F238E27FC236}">
                <a16:creationId xmlns:a16="http://schemas.microsoft.com/office/drawing/2014/main" id="{D25B2C6A-49BA-F85B-4BD1-3968ED3EB0BC}"/>
              </a:ext>
            </a:extLst>
          </p:cNvPr>
          <p:cNvSpPr txBox="1"/>
          <p:nvPr/>
        </p:nvSpPr>
        <p:spPr>
          <a:xfrm rot="16200000">
            <a:off x="65876" y="3748329"/>
            <a:ext cx="1753685" cy="523220"/>
          </a:xfrm>
          <a:prstGeom prst="rect">
            <a:avLst/>
          </a:prstGeom>
          <a:noFill/>
        </p:spPr>
        <p:txBody>
          <a:bodyPr wrap="none" rtlCol="0">
            <a:spAutoFit/>
          </a:bodyPr>
          <a:lstStyle/>
          <a:p>
            <a:r>
              <a:rPr lang="en-US" sz="2800" dirty="0"/>
              <a:t>Recursion</a:t>
            </a:r>
          </a:p>
        </p:txBody>
      </p:sp>
    </p:spTree>
    <p:extLst>
      <p:ext uri="{BB962C8B-B14F-4D97-AF65-F5344CB8AC3E}">
        <p14:creationId xmlns:p14="http://schemas.microsoft.com/office/powerpoint/2010/main" val="3051559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73904-007A-22A7-AA51-D80D8C2D3FF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4523DD4-D786-2756-35A7-BDA228F11D52}"/>
              </a:ext>
            </a:extLst>
          </p:cNvPr>
          <p:cNvSpPr>
            <a:spLocks noGrp="1"/>
          </p:cNvSpPr>
          <p:nvPr>
            <p:ph type="title"/>
          </p:nvPr>
        </p:nvSpPr>
        <p:spPr>
          <a:xfrm>
            <a:off x="389580" y="361774"/>
            <a:ext cx="11618862" cy="1325563"/>
          </a:xfrm>
        </p:spPr>
        <p:txBody>
          <a:bodyPr/>
          <a:lstStyle/>
          <a:p>
            <a:r>
              <a:rPr lang="en-US" dirty="0"/>
              <a:t>Why Divide &amp; Conquer?</a:t>
            </a:r>
          </a:p>
        </p:txBody>
      </p:sp>
      <p:cxnSp>
        <p:nvCxnSpPr>
          <p:cNvPr id="5" name="Straight Connector 4">
            <a:extLst>
              <a:ext uri="{FF2B5EF4-FFF2-40B4-BE49-F238E27FC236}">
                <a16:creationId xmlns:a16="http://schemas.microsoft.com/office/drawing/2014/main" id="{62B45F7D-0597-06A4-8BCC-3253ED6D96C5}"/>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E5F441D7-ABB2-3631-4714-6D887E66A01F}"/>
              </a:ext>
            </a:extLst>
          </p:cNvPr>
          <p:cNvSpPr/>
          <p:nvPr/>
        </p:nvSpPr>
        <p:spPr>
          <a:xfrm>
            <a:off x="1175066" y="1782338"/>
            <a:ext cx="10047890" cy="94635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t>Problem 111…1 O(1)</a:t>
            </a:r>
          </a:p>
        </p:txBody>
      </p:sp>
      <p:sp>
        <p:nvSpPr>
          <p:cNvPr id="3" name="Rectangle 2">
            <a:extLst>
              <a:ext uri="{FF2B5EF4-FFF2-40B4-BE49-F238E27FC236}">
                <a16:creationId xmlns:a16="http://schemas.microsoft.com/office/drawing/2014/main" id="{DA578260-B78A-B94F-3325-A6B9A1827CB4}"/>
              </a:ext>
            </a:extLst>
          </p:cNvPr>
          <p:cNvSpPr/>
          <p:nvPr/>
        </p:nvSpPr>
        <p:spPr>
          <a:xfrm>
            <a:off x="1175065" y="3067983"/>
            <a:ext cx="4950365"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Problem 111…11</a:t>
            </a:r>
          </a:p>
        </p:txBody>
      </p:sp>
      <p:sp>
        <p:nvSpPr>
          <p:cNvPr id="6" name="Rectangle 5">
            <a:extLst>
              <a:ext uri="{FF2B5EF4-FFF2-40B4-BE49-F238E27FC236}">
                <a16:creationId xmlns:a16="http://schemas.microsoft.com/office/drawing/2014/main" id="{28D2DBCD-3B00-570B-D600-CA1EDC07455F}"/>
              </a:ext>
            </a:extLst>
          </p:cNvPr>
          <p:cNvSpPr/>
          <p:nvPr/>
        </p:nvSpPr>
        <p:spPr>
          <a:xfrm>
            <a:off x="6357777" y="3071229"/>
            <a:ext cx="4865179"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Problem 111…12</a:t>
            </a:r>
          </a:p>
        </p:txBody>
      </p:sp>
      <p:sp>
        <p:nvSpPr>
          <p:cNvPr id="9" name="Rectangle 8">
            <a:extLst>
              <a:ext uri="{FF2B5EF4-FFF2-40B4-BE49-F238E27FC236}">
                <a16:creationId xmlns:a16="http://schemas.microsoft.com/office/drawing/2014/main" id="{4C75F504-1657-0D67-4DFB-3CCC7E7AAF77}"/>
              </a:ext>
            </a:extLst>
          </p:cNvPr>
          <p:cNvSpPr/>
          <p:nvPr/>
        </p:nvSpPr>
        <p:spPr>
          <a:xfrm>
            <a:off x="1175064" y="4149960"/>
            <a:ext cx="4950366"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Solution 111…11</a:t>
            </a:r>
          </a:p>
        </p:txBody>
      </p:sp>
      <p:sp>
        <p:nvSpPr>
          <p:cNvPr id="10" name="Rectangle 9">
            <a:extLst>
              <a:ext uri="{FF2B5EF4-FFF2-40B4-BE49-F238E27FC236}">
                <a16:creationId xmlns:a16="http://schemas.microsoft.com/office/drawing/2014/main" id="{D4008CE0-6D5B-1CB5-4EA8-EEC70C64150C}"/>
              </a:ext>
            </a:extLst>
          </p:cNvPr>
          <p:cNvSpPr/>
          <p:nvPr/>
        </p:nvSpPr>
        <p:spPr>
          <a:xfrm>
            <a:off x="6357776" y="4161186"/>
            <a:ext cx="4865179"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Solution 111…12</a:t>
            </a:r>
          </a:p>
        </p:txBody>
      </p:sp>
      <p:sp>
        <p:nvSpPr>
          <p:cNvPr id="13" name="Rectangle 12">
            <a:extLst>
              <a:ext uri="{FF2B5EF4-FFF2-40B4-BE49-F238E27FC236}">
                <a16:creationId xmlns:a16="http://schemas.microsoft.com/office/drawing/2014/main" id="{FED5A56C-06A5-EFDB-9C80-981335CA0DFE}"/>
              </a:ext>
            </a:extLst>
          </p:cNvPr>
          <p:cNvSpPr/>
          <p:nvPr/>
        </p:nvSpPr>
        <p:spPr>
          <a:xfrm>
            <a:off x="1175066" y="5335454"/>
            <a:ext cx="10047890" cy="94635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t>Solution 111…1</a:t>
            </a:r>
          </a:p>
        </p:txBody>
      </p:sp>
      <p:cxnSp>
        <p:nvCxnSpPr>
          <p:cNvPr id="24" name="Straight Arrow Connector 23">
            <a:extLst>
              <a:ext uri="{FF2B5EF4-FFF2-40B4-BE49-F238E27FC236}">
                <a16:creationId xmlns:a16="http://schemas.microsoft.com/office/drawing/2014/main" id="{53484A19-7A19-7B72-8185-EBD538B3E945}"/>
              </a:ext>
            </a:extLst>
          </p:cNvPr>
          <p:cNvCxnSpPr/>
          <p:nvPr/>
        </p:nvCxnSpPr>
        <p:spPr>
          <a:xfrm>
            <a:off x="3602956" y="2728691"/>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DACB7C6D-7E8E-D27E-07F8-2BD2BBA3DDD9}"/>
              </a:ext>
            </a:extLst>
          </p:cNvPr>
          <p:cNvCxnSpPr/>
          <p:nvPr/>
        </p:nvCxnSpPr>
        <p:spPr>
          <a:xfrm>
            <a:off x="8968920" y="2728691"/>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561C9519-7380-87FF-7F34-561B21BC42EF}"/>
              </a:ext>
            </a:extLst>
          </p:cNvPr>
          <p:cNvCxnSpPr/>
          <p:nvPr/>
        </p:nvCxnSpPr>
        <p:spPr>
          <a:xfrm>
            <a:off x="3602956" y="3782003"/>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CC143A03-EB77-FB51-E730-369F1985A55A}"/>
              </a:ext>
            </a:extLst>
          </p:cNvPr>
          <p:cNvCxnSpPr/>
          <p:nvPr/>
        </p:nvCxnSpPr>
        <p:spPr>
          <a:xfrm>
            <a:off x="8968920" y="3782003"/>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E560ABC2-9746-8269-538E-D885941617F0}"/>
              </a:ext>
            </a:extLst>
          </p:cNvPr>
          <p:cNvCxnSpPr/>
          <p:nvPr/>
        </p:nvCxnSpPr>
        <p:spPr>
          <a:xfrm>
            <a:off x="3602956" y="4879580"/>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47DF745F-03D0-1C2E-903C-6E79E0950837}"/>
              </a:ext>
            </a:extLst>
          </p:cNvPr>
          <p:cNvCxnSpPr/>
          <p:nvPr/>
        </p:nvCxnSpPr>
        <p:spPr>
          <a:xfrm>
            <a:off x="8968920" y="4879580"/>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0255F852-5196-3E79-DBBE-FA4ABC43F0CE}"/>
              </a:ext>
            </a:extLst>
          </p:cNvPr>
          <p:cNvSpPr txBox="1"/>
          <p:nvPr/>
        </p:nvSpPr>
        <p:spPr>
          <a:xfrm>
            <a:off x="167442" y="2587365"/>
            <a:ext cx="851515" cy="523220"/>
          </a:xfrm>
          <a:prstGeom prst="rect">
            <a:avLst/>
          </a:prstGeom>
          <a:noFill/>
        </p:spPr>
        <p:txBody>
          <a:bodyPr wrap="none" rtlCol="0">
            <a:spAutoFit/>
          </a:bodyPr>
          <a:lstStyle/>
          <a:p>
            <a:r>
              <a:rPr lang="en-US" sz="2800" dirty="0"/>
              <a:t>O(1)</a:t>
            </a:r>
          </a:p>
        </p:txBody>
      </p:sp>
      <p:sp>
        <p:nvSpPr>
          <p:cNvPr id="11" name="TextBox 10">
            <a:extLst>
              <a:ext uri="{FF2B5EF4-FFF2-40B4-BE49-F238E27FC236}">
                <a16:creationId xmlns:a16="http://schemas.microsoft.com/office/drawing/2014/main" id="{D350CD85-364A-A0E1-1FED-D91FA0A202A5}"/>
              </a:ext>
            </a:extLst>
          </p:cNvPr>
          <p:cNvSpPr txBox="1"/>
          <p:nvPr/>
        </p:nvSpPr>
        <p:spPr>
          <a:xfrm>
            <a:off x="202249" y="4851743"/>
            <a:ext cx="851515" cy="523220"/>
          </a:xfrm>
          <a:prstGeom prst="rect">
            <a:avLst/>
          </a:prstGeom>
          <a:noFill/>
        </p:spPr>
        <p:txBody>
          <a:bodyPr wrap="none" rtlCol="0">
            <a:spAutoFit/>
          </a:bodyPr>
          <a:lstStyle/>
          <a:p>
            <a:r>
              <a:rPr lang="en-US" sz="2800" dirty="0"/>
              <a:t>O(1)</a:t>
            </a:r>
          </a:p>
        </p:txBody>
      </p:sp>
      <p:sp>
        <p:nvSpPr>
          <p:cNvPr id="23" name="TextBox 22">
            <a:extLst>
              <a:ext uri="{FF2B5EF4-FFF2-40B4-BE49-F238E27FC236}">
                <a16:creationId xmlns:a16="http://schemas.microsoft.com/office/drawing/2014/main" id="{54D3F04F-0B7F-B2C4-7E3D-127FB1854699}"/>
              </a:ext>
            </a:extLst>
          </p:cNvPr>
          <p:cNvSpPr txBox="1"/>
          <p:nvPr/>
        </p:nvSpPr>
        <p:spPr>
          <a:xfrm rot="16200000">
            <a:off x="-44088" y="3748329"/>
            <a:ext cx="1973617" cy="523220"/>
          </a:xfrm>
          <a:prstGeom prst="rect">
            <a:avLst/>
          </a:prstGeom>
          <a:noFill/>
        </p:spPr>
        <p:txBody>
          <a:bodyPr wrap="none" rtlCol="0">
            <a:spAutoFit/>
          </a:bodyPr>
          <a:lstStyle/>
          <a:p>
            <a:r>
              <a:rPr lang="en-US" sz="2800" dirty="0"/>
              <a:t>Brute Force</a:t>
            </a:r>
          </a:p>
        </p:txBody>
      </p:sp>
    </p:spTree>
    <p:extLst>
      <p:ext uri="{BB962C8B-B14F-4D97-AF65-F5344CB8AC3E}">
        <p14:creationId xmlns:p14="http://schemas.microsoft.com/office/powerpoint/2010/main" val="2820127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A21F7-7DB5-E609-AA62-B29FEA3B21F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A76FB99-2188-EFB2-3731-55B35D7FAC5D}"/>
              </a:ext>
            </a:extLst>
          </p:cNvPr>
          <p:cNvSpPr>
            <a:spLocks noGrp="1"/>
          </p:cNvSpPr>
          <p:nvPr>
            <p:ph type="title"/>
          </p:nvPr>
        </p:nvSpPr>
        <p:spPr>
          <a:xfrm>
            <a:off x="389580" y="361774"/>
            <a:ext cx="11618862" cy="1325563"/>
          </a:xfrm>
        </p:spPr>
        <p:txBody>
          <a:bodyPr/>
          <a:lstStyle/>
          <a:p>
            <a:r>
              <a:rPr lang="en-US" dirty="0"/>
              <a:t>Q: How many times can you split in half?</a:t>
            </a:r>
          </a:p>
        </p:txBody>
      </p:sp>
      <p:cxnSp>
        <p:nvCxnSpPr>
          <p:cNvPr id="5" name="Straight Connector 4">
            <a:extLst>
              <a:ext uri="{FF2B5EF4-FFF2-40B4-BE49-F238E27FC236}">
                <a16:creationId xmlns:a16="http://schemas.microsoft.com/office/drawing/2014/main" id="{0CD66717-9D7C-FD71-21E3-03A2879F16A2}"/>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2A917112-0B5F-9333-4B22-764C143F2031}"/>
              </a:ext>
            </a:extLst>
          </p:cNvPr>
          <p:cNvSpPr/>
          <p:nvPr/>
        </p:nvSpPr>
        <p:spPr>
          <a:xfrm>
            <a:off x="1175066" y="1782338"/>
            <a:ext cx="10047890" cy="94635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t>Problem 111…1 O(1)</a:t>
            </a:r>
          </a:p>
        </p:txBody>
      </p:sp>
      <p:sp>
        <p:nvSpPr>
          <p:cNvPr id="3" name="Rectangle 2">
            <a:extLst>
              <a:ext uri="{FF2B5EF4-FFF2-40B4-BE49-F238E27FC236}">
                <a16:creationId xmlns:a16="http://schemas.microsoft.com/office/drawing/2014/main" id="{A345AEEA-2D48-1EAC-D53B-0801994A852E}"/>
              </a:ext>
            </a:extLst>
          </p:cNvPr>
          <p:cNvSpPr/>
          <p:nvPr/>
        </p:nvSpPr>
        <p:spPr>
          <a:xfrm>
            <a:off x="1175065" y="3067983"/>
            <a:ext cx="4950365"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Problem 111…11</a:t>
            </a:r>
          </a:p>
        </p:txBody>
      </p:sp>
      <p:sp>
        <p:nvSpPr>
          <p:cNvPr id="6" name="Rectangle 5">
            <a:extLst>
              <a:ext uri="{FF2B5EF4-FFF2-40B4-BE49-F238E27FC236}">
                <a16:creationId xmlns:a16="http://schemas.microsoft.com/office/drawing/2014/main" id="{E272A4EB-AACE-5F3B-0F12-5589E394C48C}"/>
              </a:ext>
            </a:extLst>
          </p:cNvPr>
          <p:cNvSpPr/>
          <p:nvPr/>
        </p:nvSpPr>
        <p:spPr>
          <a:xfrm>
            <a:off x="6357777" y="3071229"/>
            <a:ext cx="4865179"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Problem 111…12</a:t>
            </a:r>
          </a:p>
        </p:txBody>
      </p:sp>
      <p:sp>
        <p:nvSpPr>
          <p:cNvPr id="9" name="Rectangle 8">
            <a:extLst>
              <a:ext uri="{FF2B5EF4-FFF2-40B4-BE49-F238E27FC236}">
                <a16:creationId xmlns:a16="http://schemas.microsoft.com/office/drawing/2014/main" id="{DAEDDC9C-CD85-8B8D-F265-1DB9BDE02217}"/>
              </a:ext>
            </a:extLst>
          </p:cNvPr>
          <p:cNvSpPr/>
          <p:nvPr/>
        </p:nvSpPr>
        <p:spPr>
          <a:xfrm>
            <a:off x="1175064" y="4149960"/>
            <a:ext cx="4950366"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Solution 111…11</a:t>
            </a:r>
          </a:p>
        </p:txBody>
      </p:sp>
      <p:sp>
        <p:nvSpPr>
          <p:cNvPr id="10" name="Rectangle 9">
            <a:extLst>
              <a:ext uri="{FF2B5EF4-FFF2-40B4-BE49-F238E27FC236}">
                <a16:creationId xmlns:a16="http://schemas.microsoft.com/office/drawing/2014/main" id="{33CA8EAC-90DC-1694-98D8-D232E2EED8FD}"/>
              </a:ext>
            </a:extLst>
          </p:cNvPr>
          <p:cNvSpPr/>
          <p:nvPr/>
        </p:nvSpPr>
        <p:spPr>
          <a:xfrm>
            <a:off x="6357776" y="4161186"/>
            <a:ext cx="4865179"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Solution 111…12</a:t>
            </a:r>
          </a:p>
        </p:txBody>
      </p:sp>
      <p:sp>
        <p:nvSpPr>
          <p:cNvPr id="13" name="Rectangle 12">
            <a:extLst>
              <a:ext uri="{FF2B5EF4-FFF2-40B4-BE49-F238E27FC236}">
                <a16:creationId xmlns:a16="http://schemas.microsoft.com/office/drawing/2014/main" id="{B787B7EF-8C39-2B94-60ED-478186DDFDA8}"/>
              </a:ext>
            </a:extLst>
          </p:cNvPr>
          <p:cNvSpPr/>
          <p:nvPr/>
        </p:nvSpPr>
        <p:spPr>
          <a:xfrm>
            <a:off x="1175066" y="5335454"/>
            <a:ext cx="10047890" cy="94635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t>Solution 111…1</a:t>
            </a:r>
          </a:p>
        </p:txBody>
      </p:sp>
      <p:cxnSp>
        <p:nvCxnSpPr>
          <p:cNvPr id="24" name="Straight Arrow Connector 23">
            <a:extLst>
              <a:ext uri="{FF2B5EF4-FFF2-40B4-BE49-F238E27FC236}">
                <a16:creationId xmlns:a16="http://schemas.microsoft.com/office/drawing/2014/main" id="{DB789DB1-3DF4-F92B-8CC3-2C180ED56CC4}"/>
              </a:ext>
            </a:extLst>
          </p:cNvPr>
          <p:cNvCxnSpPr/>
          <p:nvPr/>
        </p:nvCxnSpPr>
        <p:spPr>
          <a:xfrm>
            <a:off x="3602956" y="2728691"/>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6F789882-3589-7477-C6FB-5221C1C90D88}"/>
              </a:ext>
            </a:extLst>
          </p:cNvPr>
          <p:cNvCxnSpPr/>
          <p:nvPr/>
        </p:nvCxnSpPr>
        <p:spPr>
          <a:xfrm>
            <a:off x="8968920" y="2728691"/>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05369F2B-2DBB-A6EE-8CC1-BA04FA1F7398}"/>
              </a:ext>
            </a:extLst>
          </p:cNvPr>
          <p:cNvCxnSpPr/>
          <p:nvPr/>
        </p:nvCxnSpPr>
        <p:spPr>
          <a:xfrm>
            <a:off x="3602956" y="3782003"/>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C9A395C1-86A7-88E4-6E24-38E16C0F5DC8}"/>
              </a:ext>
            </a:extLst>
          </p:cNvPr>
          <p:cNvCxnSpPr/>
          <p:nvPr/>
        </p:nvCxnSpPr>
        <p:spPr>
          <a:xfrm>
            <a:off x="8968920" y="3782003"/>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FFE59D11-DE7C-6B61-0761-3692A85CD9D2}"/>
              </a:ext>
            </a:extLst>
          </p:cNvPr>
          <p:cNvCxnSpPr/>
          <p:nvPr/>
        </p:nvCxnSpPr>
        <p:spPr>
          <a:xfrm>
            <a:off x="3602956" y="4879580"/>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58F6E2F1-641E-E289-3666-81D29E54214C}"/>
              </a:ext>
            </a:extLst>
          </p:cNvPr>
          <p:cNvCxnSpPr/>
          <p:nvPr/>
        </p:nvCxnSpPr>
        <p:spPr>
          <a:xfrm>
            <a:off x="8968920" y="4879580"/>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A10A9E5C-98AB-6579-BA81-B86F3969B794}"/>
              </a:ext>
            </a:extLst>
          </p:cNvPr>
          <p:cNvSpPr txBox="1"/>
          <p:nvPr/>
        </p:nvSpPr>
        <p:spPr>
          <a:xfrm>
            <a:off x="167442" y="2587365"/>
            <a:ext cx="851515" cy="523220"/>
          </a:xfrm>
          <a:prstGeom prst="rect">
            <a:avLst/>
          </a:prstGeom>
          <a:noFill/>
        </p:spPr>
        <p:txBody>
          <a:bodyPr wrap="none" rtlCol="0">
            <a:spAutoFit/>
          </a:bodyPr>
          <a:lstStyle/>
          <a:p>
            <a:r>
              <a:rPr lang="en-US" sz="2800" dirty="0"/>
              <a:t>O(1)</a:t>
            </a:r>
          </a:p>
        </p:txBody>
      </p:sp>
      <p:sp>
        <p:nvSpPr>
          <p:cNvPr id="11" name="TextBox 10">
            <a:extLst>
              <a:ext uri="{FF2B5EF4-FFF2-40B4-BE49-F238E27FC236}">
                <a16:creationId xmlns:a16="http://schemas.microsoft.com/office/drawing/2014/main" id="{52D875C7-DAFA-663C-25D6-CF0B74288A2D}"/>
              </a:ext>
            </a:extLst>
          </p:cNvPr>
          <p:cNvSpPr txBox="1"/>
          <p:nvPr/>
        </p:nvSpPr>
        <p:spPr>
          <a:xfrm>
            <a:off x="202249" y="4851743"/>
            <a:ext cx="851515" cy="523220"/>
          </a:xfrm>
          <a:prstGeom prst="rect">
            <a:avLst/>
          </a:prstGeom>
          <a:noFill/>
        </p:spPr>
        <p:txBody>
          <a:bodyPr wrap="none" rtlCol="0">
            <a:spAutoFit/>
          </a:bodyPr>
          <a:lstStyle/>
          <a:p>
            <a:r>
              <a:rPr lang="en-US" sz="2800" dirty="0"/>
              <a:t>O(1)</a:t>
            </a:r>
          </a:p>
        </p:txBody>
      </p:sp>
      <p:sp>
        <p:nvSpPr>
          <p:cNvPr id="23" name="TextBox 22">
            <a:extLst>
              <a:ext uri="{FF2B5EF4-FFF2-40B4-BE49-F238E27FC236}">
                <a16:creationId xmlns:a16="http://schemas.microsoft.com/office/drawing/2014/main" id="{1C422BE3-82B2-98D3-DD43-2CAEC270E359}"/>
              </a:ext>
            </a:extLst>
          </p:cNvPr>
          <p:cNvSpPr txBox="1"/>
          <p:nvPr/>
        </p:nvSpPr>
        <p:spPr>
          <a:xfrm rot="16200000">
            <a:off x="-44088" y="3748329"/>
            <a:ext cx="1973617" cy="523220"/>
          </a:xfrm>
          <a:prstGeom prst="rect">
            <a:avLst/>
          </a:prstGeom>
          <a:noFill/>
        </p:spPr>
        <p:txBody>
          <a:bodyPr wrap="none" rtlCol="0">
            <a:spAutoFit/>
          </a:bodyPr>
          <a:lstStyle/>
          <a:p>
            <a:r>
              <a:rPr lang="en-US" sz="2800" dirty="0"/>
              <a:t>Brute Force</a:t>
            </a:r>
          </a:p>
        </p:txBody>
      </p:sp>
    </p:spTree>
    <p:extLst>
      <p:ext uri="{BB962C8B-B14F-4D97-AF65-F5344CB8AC3E}">
        <p14:creationId xmlns:p14="http://schemas.microsoft.com/office/powerpoint/2010/main" val="2139458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E98C7-1200-5C88-E01F-5601393D79F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DF6D446-95F6-533A-5C10-06DB3D8AD0FB}"/>
              </a:ext>
            </a:extLst>
          </p:cNvPr>
          <p:cNvSpPr>
            <a:spLocks noGrp="1"/>
          </p:cNvSpPr>
          <p:nvPr>
            <p:ph type="title"/>
          </p:nvPr>
        </p:nvSpPr>
        <p:spPr>
          <a:xfrm>
            <a:off x="389580" y="361774"/>
            <a:ext cx="11618862" cy="1325563"/>
          </a:xfrm>
        </p:spPr>
        <p:txBody>
          <a:bodyPr/>
          <a:lstStyle/>
          <a:p>
            <a:r>
              <a:rPr lang="en-US" dirty="0"/>
              <a:t>A: After log times, you will get a constant!</a:t>
            </a:r>
          </a:p>
        </p:txBody>
      </p:sp>
      <p:cxnSp>
        <p:nvCxnSpPr>
          <p:cNvPr id="5" name="Straight Connector 4">
            <a:extLst>
              <a:ext uri="{FF2B5EF4-FFF2-40B4-BE49-F238E27FC236}">
                <a16:creationId xmlns:a16="http://schemas.microsoft.com/office/drawing/2014/main" id="{C73E488B-8550-229E-6377-36EF76668B8B}"/>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E236223F-08A5-5E88-FC04-170B9BB214BF}"/>
              </a:ext>
            </a:extLst>
          </p:cNvPr>
          <p:cNvSpPr/>
          <p:nvPr/>
        </p:nvSpPr>
        <p:spPr>
          <a:xfrm>
            <a:off x="1175066" y="1782338"/>
            <a:ext cx="10047890" cy="94635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t>Problem 111…1 O(1)</a:t>
            </a:r>
          </a:p>
        </p:txBody>
      </p:sp>
      <p:sp>
        <p:nvSpPr>
          <p:cNvPr id="3" name="Rectangle 2">
            <a:extLst>
              <a:ext uri="{FF2B5EF4-FFF2-40B4-BE49-F238E27FC236}">
                <a16:creationId xmlns:a16="http://schemas.microsoft.com/office/drawing/2014/main" id="{CC272454-3311-413B-09EB-C3AA459B7BA6}"/>
              </a:ext>
            </a:extLst>
          </p:cNvPr>
          <p:cNvSpPr/>
          <p:nvPr/>
        </p:nvSpPr>
        <p:spPr>
          <a:xfrm>
            <a:off x="1175065" y="3067983"/>
            <a:ext cx="4950365"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Problem 111…11</a:t>
            </a:r>
          </a:p>
        </p:txBody>
      </p:sp>
      <p:sp>
        <p:nvSpPr>
          <p:cNvPr id="6" name="Rectangle 5">
            <a:extLst>
              <a:ext uri="{FF2B5EF4-FFF2-40B4-BE49-F238E27FC236}">
                <a16:creationId xmlns:a16="http://schemas.microsoft.com/office/drawing/2014/main" id="{BBD022C5-CE5D-9862-5288-820B6E3D4242}"/>
              </a:ext>
            </a:extLst>
          </p:cNvPr>
          <p:cNvSpPr/>
          <p:nvPr/>
        </p:nvSpPr>
        <p:spPr>
          <a:xfrm>
            <a:off x="6357777" y="3071229"/>
            <a:ext cx="4865179"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Problem 111…12</a:t>
            </a:r>
          </a:p>
        </p:txBody>
      </p:sp>
      <p:sp>
        <p:nvSpPr>
          <p:cNvPr id="9" name="Rectangle 8">
            <a:extLst>
              <a:ext uri="{FF2B5EF4-FFF2-40B4-BE49-F238E27FC236}">
                <a16:creationId xmlns:a16="http://schemas.microsoft.com/office/drawing/2014/main" id="{8AE47F01-6156-5D45-A4E4-C0ABC3E3E688}"/>
              </a:ext>
            </a:extLst>
          </p:cNvPr>
          <p:cNvSpPr/>
          <p:nvPr/>
        </p:nvSpPr>
        <p:spPr>
          <a:xfrm>
            <a:off x="1175064" y="4149960"/>
            <a:ext cx="4950366"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Solution 111…11</a:t>
            </a:r>
          </a:p>
        </p:txBody>
      </p:sp>
      <p:sp>
        <p:nvSpPr>
          <p:cNvPr id="10" name="Rectangle 9">
            <a:extLst>
              <a:ext uri="{FF2B5EF4-FFF2-40B4-BE49-F238E27FC236}">
                <a16:creationId xmlns:a16="http://schemas.microsoft.com/office/drawing/2014/main" id="{9C19EE75-4760-A6DF-0434-615E96E6C7D1}"/>
              </a:ext>
            </a:extLst>
          </p:cNvPr>
          <p:cNvSpPr/>
          <p:nvPr/>
        </p:nvSpPr>
        <p:spPr>
          <a:xfrm>
            <a:off x="6357776" y="4161186"/>
            <a:ext cx="4865179" cy="80184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Solution 111…12</a:t>
            </a:r>
          </a:p>
        </p:txBody>
      </p:sp>
      <p:sp>
        <p:nvSpPr>
          <p:cNvPr id="13" name="Rectangle 12">
            <a:extLst>
              <a:ext uri="{FF2B5EF4-FFF2-40B4-BE49-F238E27FC236}">
                <a16:creationId xmlns:a16="http://schemas.microsoft.com/office/drawing/2014/main" id="{D7D3D295-7839-0532-847E-C41A34F00D73}"/>
              </a:ext>
            </a:extLst>
          </p:cNvPr>
          <p:cNvSpPr/>
          <p:nvPr/>
        </p:nvSpPr>
        <p:spPr>
          <a:xfrm>
            <a:off x="1175066" y="5335454"/>
            <a:ext cx="10047890" cy="94635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t>Solution 111…1</a:t>
            </a:r>
          </a:p>
        </p:txBody>
      </p:sp>
      <p:cxnSp>
        <p:nvCxnSpPr>
          <p:cNvPr id="24" name="Straight Arrow Connector 23">
            <a:extLst>
              <a:ext uri="{FF2B5EF4-FFF2-40B4-BE49-F238E27FC236}">
                <a16:creationId xmlns:a16="http://schemas.microsoft.com/office/drawing/2014/main" id="{E1F3891B-B07B-16CC-630E-10EB626E7A46}"/>
              </a:ext>
            </a:extLst>
          </p:cNvPr>
          <p:cNvCxnSpPr/>
          <p:nvPr/>
        </p:nvCxnSpPr>
        <p:spPr>
          <a:xfrm>
            <a:off x="3602956" y="2728691"/>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F7BF8C5F-5993-D21F-1915-E89C111DD5CD}"/>
              </a:ext>
            </a:extLst>
          </p:cNvPr>
          <p:cNvCxnSpPr/>
          <p:nvPr/>
        </p:nvCxnSpPr>
        <p:spPr>
          <a:xfrm>
            <a:off x="8968920" y="2728691"/>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FE452AB8-AEBB-090F-2DFE-BBF6B6279486}"/>
              </a:ext>
            </a:extLst>
          </p:cNvPr>
          <p:cNvCxnSpPr/>
          <p:nvPr/>
        </p:nvCxnSpPr>
        <p:spPr>
          <a:xfrm>
            <a:off x="3602956" y="3782003"/>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16957936-6806-9939-C1B9-6F148EBB0F47}"/>
              </a:ext>
            </a:extLst>
          </p:cNvPr>
          <p:cNvCxnSpPr/>
          <p:nvPr/>
        </p:nvCxnSpPr>
        <p:spPr>
          <a:xfrm>
            <a:off x="8968920" y="3782003"/>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783BE40E-540A-65E2-8C12-D126BCFDAC2B}"/>
              </a:ext>
            </a:extLst>
          </p:cNvPr>
          <p:cNvCxnSpPr/>
          <p:nvPr/>
        </p:nvCxnSpPr>
        <p:spPr>
          <a:xfrm>
            <a:off x="3602956" y="4879580"/>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B27A0D7C-BC90-7F2A-2412-FD5AFCEED3F4}"/>
              </a:ext>
            </a:extLst>
          </p:cNvPr>
          <p:cNvCxnSpPr/>
          <p:nvPr/>
        </p:nvCxnSpPr>
        <p:spPr>
          <a:xfrm>
            <a:off x="8968920" y="4879580"/>
            <a:ext cx="0" cy="455874"/>
          </a:xfrm>
          <a:prstGeom prst="straightConnector1">
            <a:avLst/>
          </a:prstGeom>
          <a:ln w="76200">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995FB8F8-BA1D-7579-A9EF-88A24E61E88A}"/>
              </a:ext>
            </a:extLst>
          </p:cNvPr>
          <p:cNvSpPr txBox="1"/>
          <p:nvPr/>
        </p:nvSpPr>
        <p:spPr>
          <a:xfrm>
            <a:off x="167442" y="2587365"/>
            <a:ext cx="851515" cy="523220"/>
          </a:xfrm>
          <a:prstGeom prst="rect">
            <a:avLst/>
          </a:prstGeom>
          <a:noFill/>
        </p:spPr>
        <p:txBody>
          <a:bodyPr wrap="none" rtlCol="0">
            <a:spAutoFit/>
          </a:bodyPr>
          <a:lstStyle/>
          <a:p>
            <a:r>
              <a:rPr lang="en-US" sz="2800" dirty="0"/>
              <a:t>O(1)</a:t>
            </a:r>
          </a:p>
        </p:txBody>
      </p:sp>
      <p:sp>
        <p:nvSpPr>
          <p:cNvPr id="11" name="TextBox 10">
            <a:extLst>
              <a:ext uri="{FF2B5EF4-FFF2-40B4-BE49-F238E27FC236}">
                <a16:creationId xmlns:a16="http://schemas.microsoft.com/office/drawing/2014/main" id="{1AB7D86F-8FD9-A1A4-0C2F-806589EB88ED}"/>
              </a:ext>
            </a:extLst>
          </p:cNvPr>
          <p:cNvSpPr txBox="1"/>
          <p:nvPr/>
        </p:nvSpPr>
        <p:spPr>
          <a:xfrm>
            <a:off x="202249" y="4851743"/>
            <a:ext cx="851515" cy="523220"/>
          </a:xfrm>
          <a:prstGeom prst="rect">
            <a:avLst/>
          </a:prstGeom>
          <a:noFill/>
        </p:spPr>
        <p:txBody>
          <a:bodyPr wrap="none" rtlCol="0">
            <a:spAutoFit/>
          </a:bodyPr>
          <a:lstStyle/>
          <a:p>
            <a:r>
              <a:rPr lang="en-US" sz="2800" dirty="0"/>
              <a:t>O(1)</a:t>
            </a:r>
          </a:p>
        </p:txBody>
      </p:sp>
      <p:sp>
        <p:nvSpPr>
          <p:cNvPr id="23" name="TextBox 22">
            <a:extLst>
              <a:ext uri="{FF2B5EF4-FFF2-40B4-BE49-F238E27FC236}">
                <a16:creationId xmlns:a16="http://schemas.microsoft.com/office/drawing/2014/main" id="{9C9333BE-2647-46E3-C61B-07C2CB37F3EC}"/>
              </a:ext>
            </a:extLst>
          </p:cNvPr>
          <p:cNvSpPr txBox="1"/>
          <p:nvPr/>
        </p:nvSpPr>
        <p:spPr>
          <a:xfrm rot="16200000">
            <a:off x="-44088" y="3748329"/>
            <a:ext cx="1973617" cy="523220"/>
          </a:xfrm>
          <a:prstGeom prst="rect">
            <a:avLst/>
          </a:prstGeom>
          <a:noFill/>
        </p:spPr>
        <p:txBody>
          <a:bodyPr wrap="none" rtlCol="0">
            <a:spAutoFit/>
          </a:bodyPr>
          <a:lstStyle/>
          <a:p>
            <a:r>
              <a:rPr lang="en-US" sz="2800" dirty="0"/>
              <a:t>Brute Force</a:t>
            </a:r>
          </a:p>
        </p:txBody>
      </p:sp>
    </p:spTree>
    <p:extLst>
      <p:ext uri="{BB962C8B-B14F-4D97-AF65-F5344CB8AC3E}">
        <p14:creationId xmlns:p14="http://schemas.microsoft.com/office/powerpoint/2010/main" val="1689588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37377-A9F1-3B52-F9F9-4A4F3E3BE44B}"/>
            </a:ext>
          </a:extLst>
        </p:cNvPr>
        <p:cNvGrpSpPr/>
        <p:nvPr/>
      </p:nvGrpSpPr>
      <p:grpSpPr>
        <a:xfrm>
          <a:off x="0" y="0"/>
          <a:ext cx="0" cy="0"/>
          <a:chOff x="0" y="0"/>
          <a:chExt cx="0" cy="0"/>
        </a:xfrm>
      </p:grpSpPr>
      <p:pic>
        <p:nvPicPr>
          <p:cNvPr id="9" name="Picture 8" descr="Pastel checklist and pencil">
            <a:extLst>
              <a:ext uri="{FF2B5EF4-FFF2-40B4-BE49-F238E27FC236}">
                <a16:creationId xmlns:a16="http://schemas.microsoft.com/office/drawing/2014/main" id="{6500B1E5-0381-AED3-5A07-0410BECE3DE4}"/>
              </a:ext>
            </a:extLst>
          </p:cNvPr>
          <p:cNvPicPr>
            <a:picLocks noChangeAspect="1"/>
          </p:cNvPicPr>
          <p:nvPr/>
        </p:nvPicPr>
        <p:blipFill>
          <a:blip r:embed="rId3">
            <a:clrChange>
              <a:clrFrom>
                <a:srgbClr val="C8A5F9"/>
              </a:clrFrom>
              <a:clrTo>
                <a:srgbClr val="C8A5F9">
                  <a:alpha val="0"/>
                </a:srgbClr>
              </a:clrTo>
            </a:clrChange>
          </a:blip>
          <a:stretch>
            <a:fillRect/>
          </a:stretch>
        </p:blipFill>
        <p:spPr>
          <a:xfrm>
            <a:off x="4651689" y="0"/>
            <a:ext cx="9055443" cy="7408998"/>
          </a:xfrm>
          <a:prstGeom prst="rect">
            <a:avLst/>
          </a:prstGeom>
        </p:spPr>
      </p:pic>
      <p:sp>
        <p:nvSpPr>
          <p:cNvPr id="2" name="Title 1">
            <a:extLst>
              <a:ext uri="{FF2B5EF4-FFF2-40B4-BE49-F238E27FC236}">
                <a16:creationId xmlns:a16="http://schemas.microsoft.com/office/drawing/2014/main" id="{B19A319E-E9F9-EB96-C1E4-9464B71156F6}"/>
              </a:ext>
            </a:extLst>
          </p:cNvPr>
          <p:cNvSpPr>
            <a:spLocks noGrp="1"/>
          </p:cNvSpPr>
          <p:nvPr>
            <p:ph type="title"/>
          </p:nvPr>
        </p:nvSpPr>
        <p:spPr/>
        <p:txBody>
          <a:bodyPr/>
          <a:lstStyle/>
          <a:p>
            <a:r>
              <a:rPr lang="en-US" dirty="0"/>
              <a:t>Schedule</a:t>
            </a:r>
          </a:p>
        </p:txBody>
      </p:sp>
      <p:cxnSp>
        <p:nvCxnSpPr>
          <p:cNvPr id="5" name="Straight Connector 4">
            <a:extLst>
              <a:ext uri="{FF2B5EF4-FFF2-40B4-BE49-F238E27FC236}">
                <a16:creationId xmlns:a16="http://schemas.microsoft.com/office/drawing/2014/main" id="{22E1CE64-4716-1BAE-7E7B-4E94F8CD0CD7}"/>
              </a:ext>
            </a:extLst>
          </p:cNvPr>
          <p:cNvCxnSpPr>
            <a:cxnSpLocks noGrp="1" noRot="1" noMove="1" noResize="1" noEditPoints="1" noAdjustHandles="1" noChangeArrowheads="1" noChangeShapeType="1"/>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F9E86588-EBCE-83CF-8B9B-848CBAF9131A}"/>
              </a:ext>
            </a:extLst>
          </p:cNvPr>
          <p:cNvSpPr txBox="1"/>
          <p:nvPr/>
        </p:nvSpPr>
        <p:spPr>
          <a:xfrm>
            <a:off x="838200" y="1690688"/>
            <a:ext cx="5257800" cy="3580467"/>
          </a:xfrm>
          <a:prstGeom prst="rect">
            <a:avLst/>
          </a:prstGeom>
          <a:noFill/>
        </p:spPr>
        <p:txBody>
          <a:bodyPr wrap="square">
            <a:spAutoFit/>
          </a:bodyPr>
          <a:lstStyle/>
          <a:p>
            <a:pPr marL="457200" indent="-457200" algn="l">
              <a:spcAft>
                <a:spcPts val="750"/>
              </a:spcAft>
              <a:buFont typeface="+mj-lt"/>
              <a:buAutoNum type="arabicPeriod"/>
            </a:pPr>
            <a:r>
              <a:rPr lang="en-US" sz="4000" dirty="0">
                <a:solidFill>
                  <a:srgbClr val="333333"/>
                </a:solidFill>
              </a:rPr>
              <a:t>Course Updates</a:t>
            </a:r>
          </a:p>
          <a:p>
            <a:pPr marL="457200" indent="-457200">
              <a:spcAft>
                <a:spcPts val="750"/>
              </a:spcAft>
              <a:buFont typeface="+mj-lt"/>
              <a:buAutoNum type="arabicPeriod"/>
            </a:pPr>
            <a:r>
              <a:rPr lang="en-US" sz="4000" dirty="0">
                <a:solidFill>
                  <a:srgbClr val="333333"/>
                </a:solidFill>
              </a:rPr>
              <a:t>Divide &amp; Conquer</a:t>
            </a:r>
          </a:p>
          <a:p>
            <a:pPr marL="457200" indent="-457200">
              <a:spcAft>
                <a:spcPts val="750"/>
              </a:spcAft>
              <a:buFont typeface="+mj-lt"/>
              <a:buAutoNum type="arabicPeriod"/>
            </a:pPr>
            <a:r>
              <a:rPr lang="en-US" sz="4000" dirty="0">
                <a:solidFill>
                  <a:srgbClr val="333333"/>
                </a:solidFill>
              </a:rPr>
              <a:t>Merge Sort</a:t>
            </a:r>
          </a:p>
          <a:p>
            <a:pPr marL="457200" indent="-457200">
              <a:spcAft>
                <a:spcPts val="750"/>
              </a:spcAft>
              <a:buFont typeface="+mj-lt"/>
              <a:buAutoNum type="arabicPeriod"/>
            </a:pPr>
            <a:r>
              <a:rPr lang="en-US" sz="4000" dirty="0">
                <a:solidFill>
                  <a:srgbClr val="333333"/>
                </a:solidFill>
              </a:rPr>
              <a:t>Solving Recurrences</a:t>
            </a:r>
          </a:p>
          <a:p>
            <a:pPr marL="342900" indent="-342900" algn="l">
              <a:spcAft>
                <a:spcPts val="750"/>
              </a:spcAft>
              <a:buFont typeface="Arial" panose="020B0604020202020204" pitchFamily="34" charset="0"/>
              <a:buChar char="•"/>
            </a:pPr>
            <a:endParaRPr lang="en-US" sz="4000" b="0" i="0" dirty="0">
              <a:solidFill>
                <a:srgbClr val="333333"/>
              </a:solidFill>
              <a:effectLst/>
            </a:endParaRPr>
          </a:p>
        </p:txBody>
      </p:sp>
    </p:spTree>
    <p:extLst>
      <p:ext uri="{BB962C8B-B14F-4D97-AF65-F5344CB8AC3E}">
        <p14:creationId xmlns:p14="http://schemas.microsoft.com/office/powerpoint/2010/main" val="3833006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F3F29-36FE-2C79-88D2-7B494511DA6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DE04EC0-A942-BB81-CD2C-2B5B340192E6}"/>
              </a:ext>
            </a:extLst>
          </p:cNvPr>
          <p:cNvSpPr>
            <a:spLocks noGrp="1"/>
          </p:cNvSpPr>
          <p:nvPr>
            <p:ph type="title"/>
          </p:nvPr>
        </p:nvSpPr>
        <p:spPr>
          <a:xfrm>
            <a:off x="389580" y="361774"/>
            <a:ext cx="11618862" cy="1325563"/>
          </a:xfrm>
        </p:spPr>
        <p:txBody>
          <a:bodyPr/>
          <a:lstStyle/>
          <a:p>
            <a:r>
              <a:rPr lang="en-US" dirty="0"/>
              <a:t>Another Look</a:t>
            </a:r>
          </a:p>
        </p:txBody>
      </p:sp>
      <p:cxnSp>
        <p:nvCxnSpPr>
          <p:cNvPr id="5" name="Straight Connector 4">
            <a:extLst>
              <a:ext uri="{FF2B5EF4-FFF2-40B4-BE49-F238E27FC236}">
                <a16:creationId xmlns:a16="http://schemas.microsoft.com/office/drawing/2014/main" id="{71589E0C-ED99-00EE-0EB3-828C4800AA77}"/>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62D1A62E-3B1B-9F80-BF49-A664B22957CC}"/>
              </a:ext>
            </a:extLst>
          </p:cNvPr>
          <p:cNvSpPr/>
          <p:nvPr/>
        </p:nvSpPr>
        <p:spPr>
          <a:xfrm>
            <a:off x="595604" y="4813392"/>
            <a:ext cx="11000788" cy="7145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2" name="TextBox 1">
            <a:extLst>
              <a:ext uri="{FF2B5EF4-FFF2-40B4-BE49-F238E27FC236}">
                <a16:creationId xmlns:a16="http://schemas.microsoft.com/office/drawing/2014/main" id="{0B609ED3-1412-937D-229E-16D24F8669CB}"/>
              </a:ext>
            </a:extLst>
          </p:cNvPr>
          <p:cNvSpPr txBox="1"/>
          <p:nvPr/>
        </p:nvSpPr>
        <p:spPr>
          <a:xfrm>
            <a:off x="595604" y="1687337"/>
            <a:ext cx="11000788"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t>Consider a thermotical problem PROBLEM.</a:t>
            </a:r>
          </a:p>
          <a:p>
            <a:pPr marL="457200" indent="-457200">
              <a:buFont typeface="Arial" panose="020B0604020202020204" pitchFamily="34" charset="0"/>
              <a:buChar char="•"/>
            </a:pPr>
            <a:r>
              <a:rPr lang="en-US" sz="2800" dirty="0"/>
              <a:t>Suppose we have an algorithm for PROBLEM that takes N^2 time to run on an input of size N.</a:t>
            </a:r>
          </a:p>
          <a:p>
            <a:pPr marL="457200" indent="-457200">
              <a:buFont typeface="Arial" panose="020B0604020202020204" pitchFamily="34" charset="0"/>
              <a:buChar char="•"/>
            </a:pPr>
            <a:r>
              <a:rPr lang="en-US" sz="2800" dirty="0"/>
              <a:t>Suppose that we can in N time break PROBLEM into two small problems of size N/2 such that if we find their solutions we get the solution the original problem in N time (we can combine the solutions). </a:t>
            </a:r>
          </a:p>
        </p:txBody>
      </p:sp>
      <p:sp>
        <p:nvSpPr>
          <p:cNvPr id="3" name="Rectangle 2">
            <a:extLst>
              <a:ext uri="{FF2B5EF4-FFF2-40B4-BE49-F238E27FC236}">
                <a16:creationId xmlns:a16="http://schemas.microsoft.com/office/drawing/2014/main" id="{9E5C0124-737D-6B11-B62D-53E5848BA8B1}"/>
              </a:ext>
            </a:extLst>
          </p:cNvPr>
          <p:cNvSpPr/>
          <p:nvPr/>
        </p:nvSpPr>
        <p:spPr>
          <a:xfrm>
            <a:off x="595604" y="5781685"/>
            <a:ext cx="5308841" cy="7145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6" name="Rectangle 5">
            <a:extLst>
              <a:ext uri="{FF2B5EF4-FFF2-40B4-BE49-F238E27FC236}">
                <a16:creationId xmlns:a16="http://schemas.microsoft.com/office/drawing/2014/main" id="{6C3167E9-5FBA-568B-717A-824B43AA5FAB}"/>
              </a:ext>
            </a:extLst>
          </p:cNvPr>
          <p:cNvSpPr/>
          <p:nvPr/>
        </p:nvSpPr>
        <p:spPr>
          <a:xfrm>
            <a:off x="6287556" y="5781685"/>
            <a:ext cx="5308838" cy="7145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Tree>
    <p:extLst>
      <p:ext uri="{BB962C8B-B14F-4D97-AF65-F5344CB8AC3E}">
        <p14:creationId xmlns:p14="http://schemas.microsoft.com/office/powerpoint/2010/main" val="2455951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07ED8-DC0D-BCE7-51AB-7EC642DDA34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50E5A5E-9B55-C50F-D84E-27722AFFF160}"/>
              </a:ext>
            </a:extLst>
          </p:cNvPr>
          <p:cNvSpPr>
            <a:spLocks noGrp="1"/>
          </p:cNvSpPr>
          <p:nvPr>
            <p:ph type="title"/>
          </p:nvPr>
        </p:nvSpPr>
        <p:spPr>
          <a:xfrm>
            <a:off x="389580" y="361774"/>
            <a:ext cx="11618862" cy="1325563"/>
          </a:xfrm>
        </p:spPr>
        <p:txBody>
          <a:bodyPr/>
          <a:lstStyle/>
          <a:p>
            <a:r>
              <a:rPr lang="en-US" dirty="0"/>
              <a:t>Another Look</a:t>
            </a:r>
          </a:p>
        </p:txBody>
      </p:sp>
      <p:cxnSp>
        <p:nvCxnSpPr>
          <p:cNvPr id="5" name="Straight Connector 4">
            <a:extLst>
              <a:ext uri="{FF2B5EF4-FFF2-40B4-BE49-F238E27FC236}">
                <a16:creationId xmlns:a16="http://schemas.microsoft.com/office/drawing/2014/main" id="{6BEC94AE-7841-4D60-7310-1E19E569D11F}"/>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73FB32A5-A53D-8A3C-6739-B426001719D2}"/>
              </a:ext>
            </a:extLst>
          </p:cNvPr>
          <p:cNvGrpSpPr/>
          <p:nvPr/>
        </p:nvGrpSpPr>
        <p:grpSpPr>
          <a:xfrm>
            <a:off x="595604" y="1687337"/>
            <a:ext cx="11078320" cy="4585410"/>
            <a:chOff x="6852621" y="1820038"/>
            <a:chExt cx="4355054" cy="2403414"/>
          </a:xfrm>
        </p:grpSpPr>
        <p:sp>
          <p:nvSpPr>
            <p:cNvPr id="12" name="Rectangle 11">
              <a:extLst>
                <a:ext uri="{FF2B5EF4-FFF2-40B4-BE49-F238E27FC236}">
                  <a16:creationId xmlns:a16="http://schemas.microsoft.com/office/drawing/2014/main" id="{361DCAAF-D35F-0294-9DCD-721D736FF481}"/>
                </a:ext>
              </a:extLst>
            </p:cNvPr>
            <p:cNvSpPr/>
            <p:nvPr/>
          </p:nvSpPr>
          <p:spPr>
            <a:xfrm>
              <a:off x="6852621" y="1820038"/>
              <a:ext cx="4324575"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14" name="Rectangle 13">
              <a:extLst>
                <a:ext uri="{FF2B5EF4-FFF2-40B4-BE49-F238E27FC236}">
                  <a16:creationId xmlns:a16="http://schemas.microsoft.com/office/drawing/2014/main" id="{60E1F4D5-7756-574D-6ECA-50AEC706AD27}"/>
                </a:ext>
              </a:extLst>
            </p:cNvPr>
            <p:cNvSpPr/>
            <p:nvPr/>
          </p:nvSpPr>
          <p:spPr>
            <a:xfrm>
              <a:off x="6852621" y="2327261"/>
              <a:ext cx="2086985"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15" name="Rectangle 14">
              <a:extLst>
                <a:ext uri="{FF2B5EF4-FFF2-40B4-BE49-F238E27FC236}">
                  <a16:creationId xmlns:a16="http://schemas.microsoft.com/office/drawing/2014/main" id="{112DA4D0-5695-53E9-1359-CA78719DD1EA}"/>
                </a:ext>
              </a:extLst>
            </p:cNvPr>
            <p:cNvSpPr/>
            <p:nvPr/>
          </p:nvSpPr>
          <p:spPr>
            <a:xfrm>
              <a:off x="6852622" y="2834484"/>
              <a:ext cx="968188"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N/4</a:t>
              </a:r>
            </a:p>
          </p:txBody>
        </p:sp>
        <p:sp>
          <p:nvSpPr>
            <p:cNvPr id="16" name="Rectangle 15">
              <a:extLst>
                <a:ext uri="{FF2B5EF4-FFF2-40B4-BE49-F238E27FC236}">
                  <a16:creationId xmlns:a16="http://schemas.microsoft.com/office/drawing/2014/main" id="{BF4E44A2-024B-7ADE-7554-4F8FE400405F}"/>
                </a:ext>
              </a:extLst>
            </p:cNvPr>
            <p:cNvSpPr/>
            <p:nvPr/>
          </p:nvSpPr>
          <p:spPr>
            <a:xfrm>
              <a:off x="6852623" y="3341707"/>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17" name="Rectangle 16">
              <a:extLst>
                <a:ext uri="{FF2B5EF4-FFF2-40B4-BE49-F238E27FC236}">
                  <a16:creationId xmlns:a16="http://schemas.microsoft.com/office/drawing/2014/main" id="{79D91963-29D3-FC66-2A6B-B1AF36A3BA52}"/>
                </a:ext>
              </a:extLst>
            </p:cNvPr>
            <p:cNvSpPr/>
            <p:nvPr/>
          </p:nvSpPr>
          <p:spPr>
            <a:xfrm>
              <a:off x="6852622"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18" name="Rectangle 17">
              <a:extLst>
                <a:ext uri="{FF2B5EF4-FFF2-40B4-BE49-F238E27FC236}">
                  <a16:creationId xmlns:a16="http://schemas.microsoft.com/office/drawing/2014/main" id="{FB10F3EB-A144-E8D0-E822-06AA7B2142D6}"/>
                </a:ext>
              </a:extLst>
            </p:cNvPr>
            <p:cNvSpPr/>
            <p:nvPr/>
          </p:nvSpPr>
          <p:spPr>
            <a:xfrm>
              <a:off x="9090213" y="2327261"/>
              <a:ext cx="2086984"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19" name="Rectangle 18">
              <a:extLst>
                <a:ext uri="{FF2B5EF4-FFF2-40B4-BE49-F238E27FC236}">
                  <a16:creationId xmlns:a16="http://schemas.microsoft.com/office/drawing/2014/main" id="{49CA3659-2904-37B2-F391-1303D9902337}"/>
                </a:ext>
              </a:extLst>
            </p:cNvPr>
            <p:cNvSpPr/>
            <p:nvPr/>
          </p:nvSpPr>
          <p:spPr>
            <a:xfrm>
              <a:off x="7971418" y="2834484"/>
              <a:ext cx="968188"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N/4</a:t>
              </a:r>
            </a:p>
          </p:txBody>
        </p:sp>
        <p:sp>
          <p:nvSpPr>
            <p:cNvPr id="20" name="Rectangle 19">
              <a:extLst>
                <a:ext uri="{FF2B5EF4-FFF2-40B4-BE49-F238E27FC236}">
                  <a16:creationId xmlns:a16="http://schemas.microsoft.com/office/drawing/2014/main" id="{D854E56D-A0A0-CA77-C2FC-2025151278D9}"/>
                </a:ext>
              </a:extLst>
            </p:cNvPr>
            <p:cNvSpPr/>
            <p:nvPr/>
          </p:nvSpPr>
          <p:spPr>
            <a:xfrm>
              <a:off x="9090213" y="2834484"/>
              <a:ext cx="968188"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N/4</a:t>
              </a:r>
            </a:p>
          </p:txBody>
        </p:sp>
        <p:sp>
          <p:nvSpPr>
            <p:cNvPr id="21" name="Rectangle 20">
              <a:extLst>
                <a:ext uri="{FF2B5EF4-FFF2-40B4-BE49-F238E27FC236}">
                  <a16:creationId xmlns:a16="http://schemas.microsoft.com/office/drawing/2014/main" id="{36437B63-7E06-6AFC-0F4F-831E45DE027C}"/>
                </a:ext>
              </a:extLst>
            </p:cNvPr>
            <p:cNvSpPr/>
            <p:nvPr/>
          </p:nvSpPr>
          <p:spPr>
            <a:xfrm>
              <a:off x="10209008" y="2834484"/>
              <a:ext cx="968188"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N/4</a:t>
              </a:r>
            </a:p>
          </p:txBody>
        </p:sp>
        <p:sp>
          <p:nvSpPr>
            <p:cNvPr id="22" name="Rectangle 21">
              <a:extLst>
                <a:ext uri="{FF2B5EF4-FFF2-40B4-BE49-F238E27FC236}">
                  <a16:creationId xmlns:a16="http://schemas.microsoft.com/office/drawing/2014/main" id="{F3BF771D-1EDE-7712-B2BD-4610B640DE07}"/>
                </a:ext>
              </a:extLst>
            </p:cNvPr>
            <p:cNvSpPr/>
            <p:nvPr/>
          </p:nvSpPr>
          <p:spPr>
            <a:xfrm>
              <a:off x="7412021" y="3341707"/>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26" name="Rectangle 25">
              <a:extLst>
                <a:ext uri="{FF2B5EF4-FFF2-40B4-BE49-F238E27FC236}">
                  <a16:creationId xmlns:a16="http://schemas.microsoft.com/office/drawing/2014/main" id="{D81F3ED3-0789-2004-B077-3877C3F6BBC1}"/>
                </a:ext>
              </a:extLst>
            </p:cNvPr>
            <p:cNvSpPr/>
            <p:nvPr/>
          </p:nvSpPr>
          <p:spPr>
            <a:xfrm>
              <a:off x="7971418" y="3325032"/>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29" name="Rectangle 28">
              <a:extLst>
                <a:ext uri="{FF2B5EF4-FFF2-40B4-BE49-F238E27FC236}">
                  <a16:creationId xmlns:a16="http://schemas.microsoft.com/office/drawing/2014/main" id="{4CF2ECBC-C428-DC9A-04E6-07EB8E93E45F}"/>
                </a:ext>
              </a:extLst>
            </p:cNvPr>
            <p:cNvSpPr/>
            <p:nvPr/>
          </p:nvSpPr>
          <p:spPr>
            <a:xfrm>
              <a:off x="8530816" y="3325032"/>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32" name="Rectangle 31">
              <a:extLst>
                <a:ext uri="{FF2B5EF4-FFF2-40B4-BE49-F238E27FC236}">
                  <a16:creationId xmlns:a16="http://schemas.microsoft.com/office/drawing/2014/main" id="{AAFDEC9F-D879-E7B4-84FC-85D780008F2D}"/>
                </a:ext>
              </a:extLst>
            </p:cNvPr>
            <p:cNvSpPr/>
            <p:nvPr/>
          </p:nvSpPr>
          <p:spPr>
            <a:xfrm>
              <a:off x="9090213" y="3334713"/>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33" name="Rectangle 32">
              <a:extLst>
                <a:ext uri="{FF2B5EF4-FFF2-40B4-BE49-F238E27FC236}">
                  <a16:creationId xmlns:a16="http://schemas.microsoft.com/office/drawing/2014/main" id="{5CBEA3CA-E512-54C7-AAAD-AEC028959ABF}"/>
                </a:ext>
              </a:extLst>
            </p:cNvPr>
            <p:cNvSpPr/>
            <p:nvPr/>
          </p:nvSpPr>
          <p:spPr>
            <a:xfrm>
              <a:off x="9649611" y="3334713"/>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34" name="Rectangle 33">
              <a:extLst>
                <a:ext uri="{FF2B5EF4-FFF2-40B4-BE49-F238E27FC236}">
                  <a16:creationId xmlns:a16="http://schemas.microsoft.com/office/drawing/2014/main" id="{30F09A99-060D-B2C4-700C-B03C4CFF5139}"/>
                </a:ext>
              </a:extLst>
            </p:cNvPr>
            <p:cNvSpPr/>
            <p:nvPr/>
          </p:nvSpPr>
          <p:spPr>
            <a:xfrm>
              <a:off x="10209008" y="3341707"/>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35" name="Rectangle 34">
              <a:extLst>
                <a:ext uri="{FF2B5EF4-FFF2-40B4-BE49-F238E27FC236}">
                  <a16:creationId xmlns:a16="http://schemas.microsoft.com/office/drawing/2014/main" id="{DEC36908-4767-8666-DB25-526B60EDA83A}"/>
                </a:ext>
              </a:extLst>
            </p:cNvPr>
            <p:cNvSpPr/>
            <p:nvPr/>
          </p:nvSpPr>
          <p:spPr>
            <a:xfrm>
              <a:off x="10768406" y="3341707"/>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36" name="Rectangle 35">
              <a:extLst>
                <a:ext uri="{FF2B5EF4-FFF2-40B4-BE49-F238E27FC236}">
                  <a16:creationId xmlns:a16="http://schemas.microsoft.com/office/drawing/2014/main" id="{FF1B08AC-4DB1-71A6-7305-5AC8E0725668}"/>
                </a:ext>
              </a:extLst>
            </p:cNvPr>
            <p:cNvSpPr/>
            <p:nvPr/>
          </p:nvSpPr>
          <p:spPr>
            <a:xfrm>
              <a:off x="7109013" y="3848930"/>
              <a:ext cx="175707"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7" name="Rectangle 36">
              <a:extLst>
                <a:ext uri="{FF2B5EF4-FFF2-40B4-BE49-F238E27FC236}">
                  <a16:creationId xmlns:a16="http://schemas.microsoft.com/office/drawing/2014/main" id="{64C40BE5-75A7-2AFC-C5EB-37DC097891D9}"/>
                </a:ext>
              </a:extLst>
            </p:cNvPr>
            <p:cNvSpPr/>
            <p:nvPr/>
          </p:nvSpPr>
          <p:spPr>
            <a:xfrm>
              <a:off x="742277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8" name="Rectangle 37">
              <a:extLst>
                <a:ext uri="{FF2B5EF4-FFF2-40B4-BE49-F238E27FC236}">
                  <a16:creationId xmlns:a16="http://schemas.microsoft.com/office/drawing/2014/main" id="{E555671A-74F7-9B7E-ED25-03C3A6F3D3B0}"/>
                </a:ext>
              </a:extLst>
            </p:cNvPr>
            <p:cNvSpPr/>
            <p:nvPr/>
          </p:nvSpPr>
          <p:spPr>
            <a:xfrm>
              <a:off x="7679170"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9" name="Rectangle 38">
              <a:extLst>
                <a:ext uri="{FF2B5EF4-FFF2-40B4-BE49-F238E27FC236}">
                  <a16:creationId xmlns:a16="http://schemas.microsoft.com/office/drawing/2014/main" id="{1EA92CCB-E9BF-7EC2-E19B-3AC50B1A2375}"/>
                </a:ext>
              </a:extLst>
            </p:cNvPr>
            <p:cNvSpPr/>
            <p:nvPr/>
          </p:nvSpPr>
          <p:spPr>
            <a:xfrm>
              <a:off x="796962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0" name="Rectangle 39">
              <a:extLst>
                <a:ext uri="{FF2B5EF4-FFF2-40B4-BE49-F238E27FC236}">
                  <a16:creationId xmlns:a16="http://schemas.microsoft.com/office/drawing/2014/main" id="{CC8FC767-F776-102A-8F18-4FFAF2C30A6E}"/>
                </a:ext>
              </a:extLst>
            </p:cNvPr>
            <p:cNvSpPr/>
            <p:nvPr/>
          </p:nvSpPr>
          <p:spPr>
            <a:xfrm>
              <a:off x="8226020"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1" name="Rectangle 40">
              <a:extLst>
                <a:ext uri="{FF2B5EF4-FFF2-40B4-BE49-F238E27FC236}">
                  <a16:creationId xmlns:a16="http://schemas.microsoft.com/office/drawing/2014/main" id="{B66DA2E6-F0FF-10FE-FAE5-1940ED31C8B9}"/>
                </a:ext>
              </a:extLst>
            </p:cNvPr>
            <p:cNvSpPr/>
            <p:nvPr/>
          </p:nvSpPr>
          <p:spPr>
            <a:xfrm>
              <a:off x="8530815"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2" name="Rectangle 41">
              <a:extLst>
                <a:ext uri="{FF2B5EF4-FFF2-40B4-BE49-F238E27FC236}">
                  <a16:creationId xmlns:a16="http://schemas.microsoft.com/office/drawing/2014/main" id="{87736B36-4ADC-6243-BD0C-8BEE991B399B}"/>
                </a:ext>
              </a:extLst>
            </p:cNvPr>
            <p:cNvSpPr/>
            <p:nvPr/>
          </p:nvSpPr>
          <p:spPr>
            <a:xfrm>
              <a:off x="8787206"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3" name="Rectangle 42">
              <a:extLst>
                <a:ext uri="{FF2B5EF4-FFF2-40B4-BE49-F238E27FC236}">
                  <a16:creationId xmlns:a16="http://schemas.microsoft.com/office/drawing/2014/main" id="{755784E7-DFDF-4B7D-727E-3A02B63876C9}"/>
                </a:ext>
              </a:extLst>
            </p:cNvPr>
            <p:cNvSpPr/>
            <p:nvPr/>
          </p:nvSpPr>
          <p:spPr>
            <a:xfrm>
              <a:off x="9090212"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4" name="Rectangle 43">
              <a:extLst>
                <a:ext uri="{FF2B5EF4-FFF2-40B4-BE49-F238E27FC236}">
                  <a16:creationId xmlns:a16="http://schemas.microsoft.com/office/drawing/2014/main" id="{3CB34889-FF76-BD98-818F-15438D03CC9F}"/>
                </a:ext>
              </a:extLst>
            </p:cNvPr>
            <p:cNvSpPr/>
            <p:nvPr/>
          </p:nvSpPr>
          <p:spPr>
            <a:xfrm>
              <a:off x="9346603"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5" name="Rectangle 44">
              <a:extLst>
                <a:ext uri="{FF2B5EF4-FFF2-40B4-BE49-F238E27FC236}">
                  <a16:creationId xmlns:a16="http://schemas.microsoft.com/office/drawing/2014/main" id="{988E5BC6-3E0E-A521-DE4A-617CED38754E}"/>
                </a:ext>
              </a:extLst>
            </p:cNvPr>
            <p:cNvSpPr/>
            <p:nvPr/>
          </p:nvSpPr>
          <p:spPr>
            <a:xfrm>
              <a:off x="9649610"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6" name="Rectangle 45">
              <a:extLst>
                <a:ext uri="{FF2B5EF4-FFF2-40B4-BE49-F238E27FC236}">
                  <a16:creationId xmlns:a16="http://schemas.microsoft.com/office/drawing/2014/main" id="{D6FB36D5-D3AC-096D-904C-78343C00C137}"/>
                </a:ext>
              </a:extLst>
            </p:cNvPr>
            <p:cNvSpPr/>
            <p:nvPr/>
          </p:nvSpPr>
          <p:spPr>
            <a:xfrm>
              <a:off x="9906001"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7" name="Rectangle 46">
              <a:extLst>
                <a:ext uri="{FF2B5EF4-FFF2-40B4-BE49-F238E27FC236}">
                  <a16:creationId xmlns:a16="http://schemas.microsoft.com/office/drawing/2014/main" id="{EAA98130-AF2A-7B62-FCF5-5601F9F81AB6}"/>
                </a:ext>
              </a:extLst>
            </p:cNvPr>
            <p:cNvSpPr/>
            <p:nvPr/>
          </p:nvSpPr>
          <p:spPr>
            <a:xfrm>
              <a:off x="10209008"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8" name="Rectangle 47">
              <a:extLst>
                <a:ext uri="{FF2B5EF4-FFF2-40B4-BE49-F238E27FC236}">
                  <a16:creationId xmlns:a16="http://schemas.microsoft.com/office/drawing/2014/main" id="{27FDEE2B-8AD6-E012-52C4-3EF37B557B73}"/>
                </a:ext>
              </a:extLst>
            </p:cNvPr>
            <p:cNvSpPr/>
            <p:nvPr/>
          </p:nvSpPr>
          <p:spPr>
            <a:xfrm>
              <a:off x="1046539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9" name="Rectangle 48">
              <a:extLst>
                <a:ext uri="{FF2B5EF4-FFF2-40B4-BE49-F238E27FC236}">
                  <a16:creationId xmlns:a16="http://schemas.microsoft.com/office/drawing/2014/main" id="{09F3BC43-D48D-6A0D-4A8E-30A95B3A6EF1}"/>
                </a:ext>
              </a:extLst>
            </p:cNvPr>
            <p:cNvSpPr/>
            <p:nvPr/>
          </p:nvSpPr>
          <p:spPr>
            <a:xfrm>
              <a:off x="10768405"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50" name="Rectangle 49">
              <a:extLst>
                <a:ext uri="{FF2B5EF4-FFF2-40B4-BE49-F238E27FC236}">
                  <a16:creationId xmlns:a16="http://schemas.microsoft.com/office/drawing/2014/main" id="{1833D63C-5EA2-1216-8F20-8E086978EF54}"/>
                </a:ext>
              </a:extLst>
            </p:cNvPr>
            <p:cNvSpPr/>
            <p:nvPr/>
          </p:nvSpPr>
          <p:spPr>
            <a:xfrm>
              <a:off x="11024796"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grpSp>
    </p:spTree>
    <p:extLst>
      <p:ext uri="{BB962C8B-B14F-4D97-AF65-F5344CB8AC3E}">
        <p14:creationId xmlns:p14="http://schemas.microsoft.com/office/powerpoint/2010/main" val="1440799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4BBF4-AA60-7EB3-79EB-368C3C2E967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C5BC7BC-FDDC-96BC-6655-78C68A862144}"/>
              </a:ext>
            </a:extLst>
          </p:cNvPr>
          <p:cNvSpPr>
            <a:spLocks noGrp="1"/>
          </p:cNvSpPr>
          <p:nvPr>
            <p:ph type="title"/>
          </p:nvPr>
        </p:nvSpPr>
        <p:spPr>
          <a:xfrm>
            <a:off x="389580" y="361774"/>
            <a:ext cx="11618862" cy="1325563"/>
          </a:xfrm>
        </p:spPr>
        <p:txBody>
          <a:bodyPr/>
          <a:lstStyle/>
          <a:p>
            <a:r>
              <a:rPr lang="en-US" dirty="0"/>
              <a:t>Another Look</a:t>
            </a:r>
          </a:p>
        </p:txBody>
      </p:sp>
      <p:cxnSp>
        <p:nvCxnSpPr>
          <p:cNvPr id="5" name="Straight Connector 4">
            <a:extLst>
              <a:ext uri="{FF2B5EF4-FFF2-40B4-BE49-F238E27FC236}">
                <a16:creationId xmlns:a16="http://schemas.microsoft.com/office/drawing/2014/main" id="{D4085613-E69C-CD43-1414-A2A07F994A1D}"/>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6FE44992-FAE0-745C-6401-C39E8246C7D2}"/>
              </a:ext>
            </a:extLst>
          </p:cNvPr>
          <p:cNvGrpSpPr/>
          <p:nvPr/>
        </p:nvGrpSpPr>
        <p:grpSpPr>
          <a:xfrm>
            <a:off x="595606" y="5558210"/>
            <a:ext cx="11078317" cy="714541"/>
            <a:chOff x="6852622" y="3848930"/>
            <a:chExt cx="4355053" cy="374522"/>
          </a:xfrm>
        </p:grpSpPr>
        <p:sp>
          <p:nvSpPr>
            <p:cNvPr id="17" name="Rectangle 16">
              <a:extLst>
                <a:ext uri="{FF2B5EF4-FFF2-40B4-BE49-F238E27FC236}">
                  <a16:creationId xmlns:a16="http://schemas.microsoft.com/office/drawing/2014/main" id="{1E316309-3D4D-D875-2A7A-FEBFDB36ECAC}"/>
                </a:ext>
              </a:extLst>
            </p:cNvPr>
            <p:cNvSpPr/>
            <p:nvPr/>
          </p:nvSpPr>
          <p:spPr>
            <a:xfrm>
              <a:off x="6852622"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6" name="Rectangle 35">
              <a:extLst>
                <a:ext uri="{FF2B5EF4-FFF2-40B4-BE49-F238E27FC236}">
                  <a16:creationId xmlns:a16="http://schemas.microsoft.com/office/drawing/2014/main" id="{08CCD420-4E5D-BD9A-FBE5-656AB6C21EB7}"/>
                </a:ext>
              </a:extLst>
            </p:cNvPr>
            <p:cNvSpPr/>
            <p:nvPr/>
          </p:nvSpPr>
          <p:spPr>
            <a:xfrm>
              <a:off x="7109013" y="3848930"/>
              <a:ext cx="175707"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7" name="Rectangle 36">
              <a:extLst>
                <a:ext uri="{FF2B5EF4-FFF2-40B4-BE49-F238E27FC236}">
                  <a16:creationId xmlns:a16="http://schemas.microsoft.com/office/drawing/2014/main" id="{36D1DF00-FDEB-7741-C712-43E1B0FC236C}"/>
                </a:ext>
              </a:extLst>
            </p:cNvPr>
            <p:cNvSpPr/>
            <p:nvPr/>
          </p:nvSpPr>
          <p:spPr>
            <a:xfrm>
              <a:off x="742277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8" name="Rectangle 37">
              <a:extLst>
                <a:ext uri="{FF2B5EF4-FFF2-40B4-BE49-F238E27FC236}">
                  <a16:creationId xmlns:a16="http://schemas.microsoft.com/office/drawing/2014/main" id="{EBBFF022-867E-DDBC-FD51-9E0143D539C9}"/>
                </a:ext>
              </a:extLst>
            </p:cNvPr>
            <p:cNvSpPr/>
            <p:nvPr/>
          </p:nvSpPr>
          <p:spPr>
            <a:xfrm>
              <a:off x="7679170"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9" name="Rectangle 38">
              <a:extLst>
                <a:ext uri="{FF2B5EF4-FFF2-40B4-BE49-F238E27FC236}">
                  <a16:creationId xmlns:a16="http://schemas.microsoft.com/office/drawing/2014/main" id="{FF40480E-998B-ED2A-671C-013FE245A702}"/>
                </a:ext>
              </a:extLst>
            </p:cNvPr>
            <p:cNvSpPr/>
            <p:nvPr/>
          </p:nvSpPr>
          <p:spPr>
            <a:xfrm>
              <a:off x="796962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0" name="Rectangle 39">
              <a:extLst>
                <a:ext uri="{FF2B5EF4-FFF2-40B4-BE49-F238E27FC236}">
                  <a16:creationId xmlns:a16="http://schemas.microsoft.com/office/drawing/2014/main" id="{6EE23009-2B9D-11D0-F028-128C48283FC3}"/>
                </a:ext>
              </a:extLst>
            </p:cNvPr>
            <p:cNvSpPr/>
            <p:nvPr/>
          </p:nvSpPr>
          <p:spPr>
            <a:xfrm>
              <a:off x="8226020"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1" name="Rectangle 40">
              <a:extLst>
                <a:ext uri="{FF2B5EF4-FFF2-40B4-BE49-F238E27FC236}">
                  <a16:creationId xmlns:a16="http://schemas.microsoft.com/office/drawing/2014/main" id="{7F44BE6C-C88B-E9CC-D40F-375D8683F037}"/>
                </a:ext>
              </a:extLst>
            </p:cNvPr>
            <p:cNvSpPr/>
            <p:nvPr/>
          </p:nvSpPr>
          <p:spPr>
            <a:xfrm>
              <a:off x="8530815"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2" name="Rectangle 41">
              <a:extLst>
                <a:ext uri="{FF2B5EF4-FFF2-40B4-BE49-F238E27FC236}">
                  <a16:creationId xmlns:a16="http://schemas.microsoft.com/office/drawing/2014/main" id="{33E43679-C34A-A794-D16B-9E2EAAF0FDF7}"/>
                </a:ext>
              </a:extLst>
            </p:cNvPr>
            <p:cNvSpPr/>
            <p:nvPr/>
          </p:nvSpPr>
          <p:spPr>
            <a:xfrm>
              <a:off x="8787206"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3" name="Rectangle 42">
              <a:extLst>
                <a:ext uri="{FF2B5EF4-FFF2-40B4-BE49-F238E27FC236}">
                  <a16:creationId xmlns:a16="http://schemas.microsoft.com/office/drawing/2014/main" id="{2D0FEE11-3CBA-1957-36C9-1AE243789EAE}"/>
                </a:ext>
              </a:extLst>
            </p:cNvPr>
            <p:cNvSpPr/>
            <p:nvPr/>
          </p:nvSpPr>
          <p:spPr>
            <a:xfrm>
              <a:off x="9090212"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4" name="Rectangle 43">
              <a:extLst>
                <a:ext uri="{FF2B5EF4-FFF2-40B4-BE49-F238E27FC236}">
                  <a16:creationId xmlns:a16="http://schemas.microsoft.com/office/drawing/2014/main" id="{4698C885-F7FD-D9EE-E7F9-A526B4D21822}"/>
                </a:ext>
              </a:extLst>
            </p:cNvPr>
            <p:cNvSpPr/>
            <p:nvPr/>
          </p:nvSpPr>
          <p:spPr>
            <a:xfrm>
              <a:off x="9346603"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5" name="Rectangle 44">
              <a:extLst>
                <a:ext uri="{FF2B5EF4-FFF2-40B4-BE49-F238E27FC236}">
                  <a16:creationId xmlns:a16="http://schemas.microsoft.com/office/drawing/2014/main" id="{07A63499-0758-6FE7-AB73-93D6540A6472}"/>
                </a:ext>
              </a:extLst>
            </p:cNvPr>
            <p:cNvSpPr/>
            <p:nvPr/>
          </p:nvSpPr>
          <p:spPr>
            <a:xfrm>
              <a:off x="9649610"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6" name="Rectangle 45">
              <a:extLst>
                <a:ext uri="{FF2B5EF4-FFF2-40B4-BE49-F238E27FC236}">
                  <a16:creationId xmlns:a16="http://schemas.microsoft.com/office/drawing/2014/main" id="{FBE858CC-7CA3-9B51-86A2-F923DFDEA293}"/>
                </a:ext>
              </a:extLst>
            </p:cNvPr>
            <p:cNvSpPr/>
            <p:nvPr/>
          </p:nvSpPr>
          <p:spPr>
            <a:xfrm>
              <a:off x="9906001"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7" name="Rectangle 46">
              <a:extLst>
                <a:ext uri="{FF2B5EF4-FFF2-40B4-BE49-F238E27FC236}">
                  <a16:creationId xmlns:a16="http://schemas.microsoft.com/office/drawing/2014/main" id="{487F10D7-9180-FC02-3794-D8460462E554}"/>
                </a:ext>
              </a:extLst>
            </p:cNvPr>
            <p:cNvSpPr/>
            <p:nvPr/>
          </p:nvSpPr>
          <p:spPr>
            <a:xfrm>
              <a:off x="10209008"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8" name="Rectangle 47">
              <a:extLst>
                <a:ext uri="{FF2B5EF4-FFF2-40B4-BE49-F238E27FC236}">
                  <a16:creationId xmlns:a16="http://schemas.microsoft.com/office/drawing/2014/main" id="{28961E57-AB4F-C34E-D889-211F2113DB03}"/>
                </a:ext>
              </a:extLst>
            </p:cNvPr>
            <p:cNvSpPr/>
            <p:nvPr/>
          </p:nvSpPr>
          <p:spPr>
            <a:xfrm>
              <a:off x="1046539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9" name="Rectangle 48">
              <a:extLst>
                <a:ext uri="{FF2B5EF4-FFF2-40B4-BE49-F238E27FC236}">
                  <a16:creationId xmlns:a16="http://schemas.microsoft.com/office/drawing/2014/main" id="{B60AC4D2-A95D-CEBA-816D-87DE0CAB6770}"/>
                </a:ext>
              </a:extLst>
            </p:cNvPr>
            <p:cNvSpPr/>
            <p:nvPr/>
          </p:nvSpPr>
          <p:spPr>
            <a:xfrm>
              <a:off x="10768405"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50" name="Rectangle 49">
              <a:extLst>
                <a:ext uri="{FF2B5EF4-FFF2-40B4-BE49-F238E27FC236}">
                  <a16:creationId xmlns:a16="http://schemas.microsoft.com/office/drawing/2014/main" id="{2CD216F2-3E67-57AA-8C64-04FE13600170}"/>
                </a:ext>
              </a:extLst>
            </p:cNvPr>
            <p:cNvSpPr/>
            <p:nvPr/>
          </p:nvSpPr>
          <p:spPr>
            <a:xfrm>
              <a:off x="11024796"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grpSp>
      <p:sp>
        <p:nvSpPr>
          <p:cNvPr id="2" name="TextBox 1">
            <a:extLst>
              <a:ext uri="{FF2B5EF4-FFF2-40B4-BE49-F238E27FC236}">
                <a16:creationId xmlns:a16="http://schemas.microsoft.com/office/drawing/2014/main" id="{79B88A50-70B7-D7FE-38BF-E5F1CB1351AB}"/>
              </a:ext>
            </a:extLst>
          </p:cNvPr>
          <p:cNvSpPr txBox="1"/>
          <p:nvPr/>
        </p:nvSpPr>
        <p:spPr>
          <a:xfrm>
            <a:off x="595604" y="1687337"/>
            <a:ext cx="11000788"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t>Observe that it would take N^2 time to use the algorithm for PROBLEM on the initial input.</a:t>
            </a:r>
          </a:p>
          <a:p>
            <a:pPr marL="457200" indent="-457200">
              <a:buFont typeface="Arial" panose="020B0604020202020204" pitchFamily="34" charset="0"/>
              <a:buChar char="•"/>
            </a:pPr>
            <a:r>
              <a:rPr lang="en-US" sz="2800" dirty="0"/>
              <a:t>Instead consider running the same algorithm on the subproblems of size N/16.</a:t>
            </a:r>
          </a:p>
          <a:p>
            <a:pPr marL="914400" lvl="1" indent="-457200">
              <a:buFont typeface="Arial" panose="020B0604020202020204" pitchFamily="34" charset="0"/>
              <a:buChar char="•"/>
            </a:pPr>
            <a:r>
              <a:rPr lang="en-US" sz="2800" dirty="0"/>
              <a:t>How much work is done?</a:t>
            </a:r>
          </a:p>
        </p:txBody>
      </p:sp>
    </p:spTree>
    <p:extLst>
      <p:ext uri="{BB962C8B-B14F-4D97-AF65-F5344CB8AC3E}">
        <p14:creationId xmlns:p14="http://schemas.microsoft.com/office/powerpoint/2010/main" val="1317993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6AA4D-1074-498C-9418-43621D6F679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7079698-77DF-0DD2-F2AD-04A68D064B15}"/>
              </a:ext>
            </a:extLst>
          </p:cNvPr>
          <p:cNvSpPr>
            <a:spLocks noGrp="1"/>
          </p:cNvSpPr>
          <p:nvPr>
            <p:ph type="title"/>
          </p:nvPr>
        </p:nvSpPr>
        <p:spPr>
          <a:xfrm>
            <a:off x="389580" y="361774"/>
            <a:ext cx="11618862" cy="1325563"/>
          </a:xfrm>
        </p:spPr>
        <p:txBody>
          <a:bodyPr/>
          <a:lstStyle/>
          <a:p>
            <a:r>
              <a:rPr lang="en-US" dirty="0"/>
              <a:t>It takes 8N to do splitting and combining</a:t>
            </a:r>
          </a:p>
        </p:txBody>
      </p:sp>
      <p:cxnSp>
        <p:nvCxnSpPr>
          <p:cNvPr id="5" name="Straight Connector 4">
            <a:extLst>
              <a:ext uri="{FF2B5EF4-FFF2-40B4-BE49-F238E27FC236}">
                <a16:creationId xmlns:a16="http://schemas.microsoft.com/office/drawing/2014/main" id="{D48C7B88-0C0B-2526-A3C0-25E4A1B28996}"/>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83A80142-7AA9-09C9-70EF-CE7C43405202}"/>
              </a:ext>
            </a:extLst>
          </p:cNvPr>
          <p:cNvGrpSpPr/>
          <p:nvPr/>
        </p:nvGrpSpPr>
        <p:grpSpPr>
          <a:xfrm>
            <a:off x="595604" y="1687337"/>
            <a:ext cx="11078320" cy="4585410"/>
            <a:chOff x="6852621" y="1820038"/>
            <a:chExt cx="4355054" cy="2403414"/>
          </a:xfrm>
        </p:grpSpPr>
        <p:sp>
          <p:nvSpPr>
            <p:cNvPr id="12" name="Rectangle 11">
              <a:extLst>
                <a:ext uri="{FF2B5EF4-FFF2-40B4-BE49-F238E27FC236}">
                  <a16:creationId xmlns:a16="http://schemas.microsoft.com/office/drawing/2014/main" id="{23FAE452-884A-D2DF-F6DA-ED074010BD63}"/>
                </a:ext>
              </a:extLst>
            </p:cNvPr>
            <p:cNvSpPr/>
            <p:nvPr/>
          </p:nvSpPr>
          <p:spPr>
            <a:xfrm>
              <a:off x="6852621" y="1820038"/>
              <a:ext cx="4324575"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14" name="Rectangle 13">
              <a:extLst>
                <a:ext uri="{FF2B5EF4-FFF2-40B4-BE49-F238E27FC236}">
                  <a16:creationId xmlns:a16="http://schemas.microsoft.com/office/drawing/2014/main" id="{8463306C-D42C-F81C-0002-95D866A8BD3A}"/>
                </a:ext>
              </a:extLst>
            </p:cNvPr>
            <p:cNvSpPr/>
            <p:nvPr/>
          </p:nvSpPr>
          <p:spPr>
            <a:xfrm>
              <a:off x="6852621" y="2327261"/>
              <a:ext cx="2086985"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15" name="Rectangle 14">
              <a:extLst>
                <a:ext uri="{FF2B5EF4-FFF2-40B4-BE49-F238E27FC236}">
                  <a16:creationId xmlns:a16="http://schemas.microsoft.com/office/drawing/2014/main" id="{9E687811-C313-729D-D37E-560EEFA5F9BA}"/>
                </a:ext>
              </a:extLst>
            </p:cNvPr>
            <p:cNvSpPr/>
            <p:nvPr/>
          </p:nvSpPr>
          <p:spPr>
            <a:xfrm>
              <a:off x="6852622" y="2834484"/>
              <a:ext cx="968188"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N/4</a:t>
              </a:r>
            </a:p>
          </p:txBody>
        </p:sp>
        <p:sp>
          <p:nvSpPr>
            <p:cNvPr id="16" name="Rectangle 15">
              <a:extLst>
                <a:ext uri="{FF2B5EF4-FFF2-40B4-BE49-F238E27FC236}">
                  <a16:creationId xmlns:a16="http://schemas.microsoft.com/office/drawing/2014/main" id="{6621819C-16E1-4A75-6CBA-280A0283B07D}"/>
                </a:ext>
              </a:extLst>
            </p:cNvPr>
            <p:cNvSpPr/>
            <p:nvPr/>
          </p:nvSpPr>
          <p:spPr>
            <a:xfrm>
              <a:off x="6852623" y="3341707"/>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17" name="Rectangle 16">
              <a:extLst>
                <a:ext uri="{FF2B5EF4-FFF2-40B4-BE49-F238E27FC236}">
                  <a16:creationId xmlns:a16="http://schemas.microsoft.com/office/drawing/2014/main" id="{E7E23C4C-1AB1-BB15-FCF8-678C743B1216}"/>
                </a:ext>
              </a:extLst>
            </p:cNvPr>
            <p:cNvSpPr/>
            <p:nvPr/>
          </p:nvSpPr>
          <p:spPr>
            <a:xfrm>
              <a:off x="6852622"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18" name="Rectangle 17">
              <a:extLst>
                <a:ext uri="{FF2B5EF4-FFF2-40B4-BE49-F238E27FC236}">
                  <a16:creationId xmlns:a16="http://schemas.microsoft.com/office/drawing/2014/main" id="{8848C110-098D-6969-28E8-21506F444A3F}"/>
                </a:ext>
              </a:extLst>
            </p:cNvPr>
            <p:cNvSpPr/>
            <p:nvPr/>
          </p:nvSpPr>
          <p:spPr>
            <a:xfrm>
              <a:off x="9090213" y="2327261"/>
              <a:ext cx="2086984"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19" name="Rectangle 18">
              <a:extLst>
                <a:ext uri="{FF2B5EF4-FFF2-40B4-BE49-F238E27FC236}">
                  <a16:creationId xmlns:a16="http://schemas.microsoft.com/office/drawing/2014/main" id="{BC19A7C6-CD66-835D-BE83-2F1A379127A6}"/>
                </a:ext>
              </a:extLst>
            </p:cNvPr>
            <p:cNvSpPr/>
            <p:nvPr/>
          </p:nvSpPr>
          <p:spPr>
            <a:xfrm>
              <a:off x="7971418" y="2834484"/>
              <a:ext cx="968188"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N/4</a:t>
              </a:r>
            </a:p>
          </p:txBody>
        </p:sp>
        <p:sp>
          <p:nvSpPr>
            <p:cNvPr id="20" name="Rectangle 19">
              <a:extLst>
                <a:ext uri="{FF2B5EF4-FFF2-40B4-BE49-F238E27FC236}">
                  <a16:creationId xmlns:a16="http://schemas.microsoft.com/office/drawing/2014/main" id="{4FF6A6D3-9D1C-8F5A-47DC-35FCB796B031}"/>
                </a:ext>
              </a:extLst>
            </p:cNvPr>
            <p:cNvSpPr/>
            <p:nvPr/>
          </p:nvSpPr>
          <p:spPr>
            <a:xfrm>
              <a:off x="9090213" y="2834484"/>
              <a:ext cx="968188"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N/4</a:t>
              </a:r>
            </a:p>
          </p:txBody>
        </p:sp>
        <p:sp>
          <p:nvSpPr>
            <p:cNvPr id="21" name="Rectangle 20">
              <a:extLst>
                <a:ext uri="{FF2B5EF4-FFF2-40B4-BE49-F238E27FC236}">
                  <a16:creationId xmlns:a16="http://schemas.microsoft.com/office/drawing/2014/main" id="{CADBD529-EA16-94A3-9A6F-003FA3510EF2}"/>
                </a:ext>
              </a:extLst>
            </p:cNvPr>
            <p:cNvSpPr/>
            <p:nvPr/>
          </p:nvSpPr>
          <p:spPr>
            <a:xfrm>
              <a:off x="10209008" y="2834484"/>
              <a:ext cx="968188"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N/4</a:t>
              </a:r>
            </a:p>
          </p:txBody>
        </p:sp>
        <p:sp>
          <p:nvSpPr>
            <p:cNvPr id="22" name="Rectangle 21">
              <a:extLst>
                <a:ext uri="{FF2B5EF4-FFF2-40B4-BE49-F238E27FC236}">
                  <a16:creationId xmlns:a16="http://schemas.microsoft.com/office/drawing/2014/main" id="{90D946C7-4F65-B0B0-3BF2-C8AF69A6DEA7}"/>
                </a:ext>
              </a:extLst>
            </p:cNvPr>
            <p:cNvSpPr/>
            <p:nvPr/>
          </p:nvSpPr>
          <p:spPr>
            <a:xfrm>
              <a:off x="7412021" y="3341707"/>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26" name="Rectangle 25">
              <a:extLst>
                <a:ext uri="{FF2B5EF4-FFF2-40B4-BE49-F238E27FC236}">
                  <a16:creationId xmlns:a16="http://schemas.microsoft.com/office/drawing/2014/main" id="{C0B31763-264F-3F21-818F-A20000F93AAC}"/>
                </a:ext>
              </a:extLst>
            </p:cNvPr>
            <p:cNvSpPr/>
            <p:nvPr/>
          </p:nvSpPr>
          <p:spPr>
            <a:xfrm>
              <a:off x="7971418" y="3325032"/>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29" name="Rectangle 28">
              <a:extLst>
                <a:ext uri="{FF2B5EF4-FFF2-40B4-BE49-F238E27FC236}">
                  <a16:creationId xmlns:a16="http://schemas.microsoft.com/office/drawing/2014/main" id="{CEF3307F-CD77-0C34-218A-11948B5B70D4}"/>
                </a:ext>
              </a:extLst>
            </p:cNvPr>
            <p:cNvSpPr/>
            <p:nvPr/>
          </p:nvSpPr>
          <p:spPr>
            <a:xfrm>
              <a:off x="8530816" y="3325032"/>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32" name="Rectangle 31">
              <a:extLst>
                <a:ext uri="{FF2B5EF4-FFF2-40B4-BE49-F238E27FC236}">
                  <a16:creationId xmlns:a16="http://schemas.microsoft.com/office/drawing/2014/main" id="{B881EF9E-BE60-BBD8-2CC7-BFBCB5A8CCCA}"/>
                </a:ext>
              </a:extLst>
            </p:cNvPr>
            <p:cNvSpPr/>
            <p:nvPr/>
          </p:nvSpPr>
          <p:spPr>
            <a:xfrm>
              <a:off x="9090213" y="3334713"/>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33" name="Rectangle 32">
              <a:extLst>
                <a:ext uri="{FF2B5EF4-FFF2-40B4-BE49-F238E27FC236}">
                  <a16:creationId xmlns:a16="http://schemas.microsoft.com/office/drawing/2014/main" id="{BB58C421-F5A2-383A-C868-97C525CDB1ED}"/>
                </a:ext>
              </a:extLst>
            </p:cNvPr>
            <p:cNvSpPr/>
            <p:nvPr/>
          </p:nvSpPr>
          <p:spPr>
            <a:xfrm>
              <a:off x="9649611" y="3334713"/>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34" name="Rectangle 33">
              <a:extLst>
                <a:ext uri="{FF2B5EF4-FFF2-40B4-BE49-F238E27FC236}">
                  <a16:creationId xmlns:a16="http://schemas.microsoft.com/office/drawing/2014/main" id="{5AE47377-6ED6-E700-B751-8D3CCDE4E1D8}"/>
                </a:ext>
              </a:extLst>
            </p:cNvPr>
            <p:cNvSpPr/>
            <p:nvPr/>
          </p:nvSpPr>
          <p:spPr>
            <a:xfrm>
              <a:off x="10209008" y="3341707"/>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35" name="Rectangle 34">
              <a:extLst>
                <a:ext uri="{FF2B5EF4-FFF2-40B4-BE49-F238E27FC236}">
                  <a16:creationId xmlns:a16="http://schemas.microsoft.com/office/drawing/2014/main" id="{6949616A-D047-2964-B8C5-1623EC0D8229}"/>
                </a:ext>
              </a:extLst>
            </p:cNvPr>
            <p:cNvSpPr/>
            <p:nvPr/>
          </p:nvSpPr>
          <p:spPr>
            <a:xfrm>
              <a:off x="10768406" y="3341707"/>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36" name="Rectangle 35">
              <a:extLst>
                <a:ext uri="{FF2B5EF4-FFF2-40B4-BE49-F238E27FC236}">
                  <a16:creationId xmlns:a16="http://schemas.microsoft.com/office/drawing/2014/main" id="{59F22364-6CF8-9E9D-41C0-5748B3C67A9A}"/>
                </a:ext>
              </a:extLst>
            </p:cNvPr>
            <p:cNvSpPr/>
            <p:nvPr/>
          </p:nvSpPr>
          <p:spPr>
            <a:xfrm>
              <a:off x="7109013" y="3848930"/>
              <a:ext cx="175707"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7" name="Rectangle 36">
              <a:extLst>
                <a:ext uri="{FF2B5EF4-FFF2-40B4-BE49-F238E27FC236}">
                  <a16:creationId xmlns:a16="http://schemas.microsoft.com/office/drawing/2014/main" id="{06844F9F-249F-479F-BC14-6BCFC04284BC}"/>
                </a:ext>
              </a:extLst>
            </p:cNvPr>
            <p:cNvSpPr/>
            <p:nvPr/>
          </p:nvSpPr>
          <p:spPr>
            <a:xfrm>
              <a:off x="742277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8" name="Rectangle 37">
              <a:extLst>
                <a:ext uri="{FF2B5EF4-FFF2-40B4-BE49-F238E27FC236}">
                  <a16:creationId xmlns:a16="http://schemas.microsoft.com/office/drawing/2014/main" id="{50D4E685-0AF3-82DC-FDD1-551EC8A6EBC1}"/>
                </a:ext>
              </a:extLst>
            </p:cNvPr>
            <p:cNvSpPr/>
            <p:nvPr/>
          </p:nvSpPr>
          <p:spPr>
            <a:xfrm>
              <a:off x="7679170"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9" name="Rectangle 38">
              <a:extLst>
                <a:ext uri="{FF2B5EF4-FFF2-40B4-BE49-F238E27FC236}">
                  <a16:creationId xmlns:a16="http://schemas.microsoft.com/office/drawing/2014/main" id="{5FB1C01B-2C0E-2543-75E6-1659D2304E99}"/>
                </a:ext>
              </a:extLst>
            </p:cNvPr>
            <p:cNvSpPr/>
            <p:nvPr/>
          </p:nvSpPr>
          <p:spPr>
            <a:xfrm>
              <a:off x="796962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0" name="Rectangle 39">
              <a:extLst>
                <a:ext uri="{FF2B5EF4-FFF2-40B4-BE49-F238E27FC236}">
                  <a16:creationId xmlns:a16="http://schemas.microsoft.com/office/drawing/2014/main" id="{047E0BD4-81D4-7179-A0B1-9C8232717AF9}"/>
                </a:ext>
              </a:extLst>
            </p:cNvPr>
            <p:cNvSpPr/>
            <p:nvPr/>
          </p:nvSpPr>
          <p:spPr>
            <a:xfrm>
              <a:off x="8226020"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1" name="Rectangle 40">
              <a:extLst>
                <a:ext uri="{FF2B5EF4-FFF2-40B4-BE49-F238E27FC236}">
                  <a16:creationId xmlns:a16="http://schemas.microsoft.com/office/drawing/2014/main" id="{E4E0DA89-BFCF-60A5-C127-05BA7D3D5667}"/>
                </a:ext>
              </a:extLst>
            </p:cNvPr>
            <p:cNvSpPr/>
            <p:nvPr/>
          </p:nvSpPr>
          <p:spPr>
            <a:xfrm>
              <a:off x="8530815"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2" name="Rectangle 41">
              <a:extLst>
                <a:ext uri="{FF2B5EF4-FFF2-40B4-BE49-F238E27FC236}">
                  <a16:creationId xmlns:a16="http://schemas.microsoft.com/office/drawing/2014/main" id="{1D3FA8B8-6606-7FD5-FD78-489EF97C1856}"/>
                </a:ext>
              </a:extLst>
            </p:cNvPr>
            <p:cNvSpPr/>
            <p:nvPr/>
          </p:nvSpPr>
          <p:spPr>
            <a:xfrm>
              <a:off x="8787206"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3" name="Rectangle 42">
              <a:extLst>
                <a:ext uri="{FF2B5EF4-FFF2-40B4-BE49-F238E27FC236}">
                  <a16:creationId xmlns:a16="http://schemas.microsoft.com/office/drawing/2014/main" id="{D33A55DB-1C84-6DF1-A81C-C719BAA5E6CF}"/>
                </a:ext>
              </a:extLst>
            </p:cNvPr>
            <p:cNvSpPr/>
            <p:nvPr/>
          </p:nvSpPr>
          <p:spPr>
            <a:xfrm>
              <a:off x="9090212"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4" name="Rectangle 43">
              <a:extLst>
                <a:ext uri="{FF2B5EF4-FFF2-40B4-BE49-F238E27FC236}">
                  <a16:creationId xmlns:a16="http://schemas.microsoft.com/office/drawing/2014/main" id="{8AF3C30F-DFAA-CB6C-F1B6-C16038814407}"/>
                </a:ext>
              </a:extLst>
            </p:cNvPr>
            <p:cNvSpPr/>
            <p:nvPr/>
          </p:nvSpPr>
          <p:spPr>
            <a:xfrm>
              <a:off x="9346603"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5" name="Rectangle 44">
              <a:extLst>
                <a:ext uri="{FF2B5EF4-FFF2-40B4-BE49-F238E27FC236}">
                  <a16:creationId xmlns:a16="http://schemas.microsoft.com/office/drawing/2014/main" id="{0E9D193A-8FD1-3BE1-E345-E8D8AA314664}"/>
                </a:ext>
              </a:extLst>
            </p:cNvPr>
            <p:cNvSpPr/>
            <p:nvPr/>
          </p:nvSpPr>
          <p:spPr>
            <a:xfrm>
              <a:off x="9649610"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6" name="Rectangle 45">
              <a:extLst>
                <a:ext uri="{FF2B5EF4-FFF2-40B4-BE49-F238E27FC236}">
                  <a16:creationId xmlns:a16="http://schemas.microsoft.com/office/drawing/2014/main" id="{B1B655EE-4122-DD29-F3A4-E7775B73ACD0}"/>
                </a:ext>
              </a:extLst>
            </p:cNvPr>
            <p:cNvSpPr/>
            <p:nvPr/>
          </p:nvSpPr>
          <p:spPr>
            <a:xfrm>
              <a:off x="9906001"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7" name="Rectangle 46">
              <a:extLst>
                <a:ext uri="{FF2B5EF4-FFF2-40B4-BE49-F238E27FC236}">
                  <a16:creationId xmlns:a16="http://schemas.microsoft.com/office/drawing/2014/main" id="{F394C1EF-55D4-E6E8-D381-78DD28E356A8}"/>
                </a:ext>
              </a:extLst>
            </p:cNvPr>
            <p:cNvSpPr/>
            <p:nvPr/>
          </p:nvSpPr>
          <p:spPr>
            <a:xfrm>
              <a:off x="10209008"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8" name="Rectangle 47">
              <a:extLst>
                <a:ext uri="{FF2B5EF4-FFF2-40B4-BE49-F238E27FC236}">
                  <a16:creationId xmlns:a16="http://schemas.microsoft.com/office/drawing/2014/main" id="{A562D6CA-30D2-A776-5F40-26506CE0ACF4}"/>
                </a:ext>
              </a:extLst>
            </p:cNvPr>
            <p:cNvSpPr/>
            <p:nvPr/>
          </p:nvSpPr>
          <p:spPr>
            <a:xfrm>
              <a:off x="1046539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9" name="Rectangle 48">
              <a:extLst>
                <a:ext uri="{FF2B5EF4-FFF2-40B4-BE49-F238E27FC236}">
                  <a16:creationId xmlns:a16="http://schemas.microsoft.com/office/drawing/2014/main" id="{B41C725C-C2E1-DDE5-97A2-994CD8F175A1}"/>
                </a:ext>
              </a:extLst>
            </p:cNvPr>
            <p:cNvSpPr/>
            <p:nvPr/>
          </p:nvSpPr>
          <p:spPr>
            <a:xfrm>
              <a:off x="10768405"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50" name="Rectangle 49">
              <a:extLst>
                <a:ext uri="{FF2B5EF4-FFF2-40B4-BE49-F238E27FC236}">
                  <a16:creationId xmlns:a16="http://schemas.microsoft.com/office/drawing/2014/main" id="{9B7D5086-F14D-20E2-3286-738087FF4BDE}"/>
                </a:ext>
              </a:extLst>
            </p:cNvPr>
            <p:cNvSpPr/>
            <p:nvPr/>
          </p:nvSpPr>
          <p:spPr>
            <a:xfrm>
              <a:off x="11024796"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grpSp>
      <p:sp>
        <p:nvSpPr>
          <p:cNvPr id="2" name="TextBox 1">
            <a:extLst>
              <a:ext uri="{FF2B5EF4-FFF2-40B4-BE49-F238E27FC236}">
                <a16:creationId xmlns:a16="http://schemas.microsoft.com/office/drawing/2014/main" id="{8C97562E-DEE7-43A1-CD79-EF47FDF899B5}"/>
              </a:ext>
            </a:extLst>
          </p:cNvPr>
          <p:cNvSpPr txBox="1"/>
          <p:nvPr/>
        </p:nvSpPr>
        <p:spPr>
          <a:xfrm>
            <a:off x="27820" y="2303920"/>
            <a:ext cx="567784" cy="461665"/>
          </a:xfrm>
          <a:prstGeom prst="rect">
            <a:avLst/>
          </a:prstGeom>
          <a:noFill/>
        </p:spPr>
        <p:txBody>
          <a:bodyPr wrap="none" rtlCol="0">
            <a:spAutoFit/>
          </a:bodyPr>
          <a:lstStyle/>
          <a:p>
            <a:r>
              <a:rPr lang="en-US" sz="2400" dirty="0"/>
              <a:t>2N</a:t>
            </a:r>
            <a:endParaRPr lang="en-US" dirty="0"/>
          </a:p>
        </p:txBody>
      </p:sp>
      <p:sp>
        <p:nvSpPr>
          <p:cNvPr id="3" name="TextBox 2">
            <a:extLst>
              <a:ext uri="{FF2B5EF4-FFF2-40B4-BE49-F238E27FC236}">
                <a16:creationId xmlns:a16="http://schemas.microsoft.com/office/drawing/2014/main" id="{87DFE9B8-D839-1EFB-9688-B161FEA0C45D}"/>
              </a:ext>
            </a:extLst>
          </p:cNvPr>
          <p:cNvSpPr txBox="1"/>
          <p:nvPr/>
        </p:nvSpPr>
        <p:spPr>
          <a:xfrm>
            <a:off x="14836" y="3244880"/>
            <a:ext cx="567784" cy="461665"/>
          </a:xfrm>
          <a:prstGeom prst="rect">
            <a:avLst/>
          </a:prstGeom>
          <a:noFill/>
        </p:spPr>
        <p:txBody>
          <a:bodyPr wrap="none" rtlCol="0">
            <a:spAutoFit/>
          </a:bodyPr>
          <a:lstStyle/>
          <a:p>
            <a:r>
              <a:rPr lang="en-US" sz="2400" dirty="0"/>
              <a:t>2N</a:t>
            </a:r>
            <a:endParaRPr lang="en-US" dirty="0"/>
          </a:p>
        </p:txBody>
      </p:sp>
      <p:sp>
        <p:nvSpPr>
          <p:cNvPr id="6" name="TextBox 5">
            <a:extLst>
              <a:ext uri="{FF2B5EF4-FFF2-40B4-BE49-F238E27FC236}">
                <a16:creationId xmlns:a16="http://schemas.microsoft.com/office/drawing/2014/main" id="{FB5C6AFB-8C8D-248F-B038-C40FB5ED2C77}"/>
              </a:ext>
            </a:extLst>
          </p:cNvPr>
          <p:cNvSpPr txBox="1"/>
          <p:nvPr/>
        </p:nvSpPr>
        <p:spPr>
          <a:xfrm>
            <a:off x="21330" y="4185840"/>
            <a:ext cx="567784" cy="461665"/>
          </a:xfrm>
          <a:prstGeom prst="rect">
            <a:avLst/>
          </a:prstGeom>
          <a:noFill/>
        </p:spPr>
        <p:txBody>
          <a:bodyPr wrap="none" rtlCol="0">
            <a:spAutoFit/>
          </a:bodyPr>
          <a:lstStyle/>
          <a:p>
            <a:r>
              <a:rPr lang="en-US" sz="2400" dirty="0"/>
              <a:t>2N</a:t>
            </a:r>
            <a:endParaRPr lang="en-US" dirty="0"/>
          </a:p>
        </p:txBody>
      </p:sp>
      <p:sp>
        <p:nvSpPr>
          <p:cNvPr id="7" name="TextBox 6">
            <a:extLst>
              <a:ext uri="{FF2B5EF4-FFF2-40B4-BE49-F238E27FC236}">
                <a16:creationId xmlns:a16="http://schemas.microsoft.com/office/drawing/2014/main" id="{9298B86C-9825-D7C1-3472-7A2B59DC683D}"/>
              </a:ext>
            </a:extLst>
          </p:cNvPr>
          <p:cNvSpPr txBox="1"/>
          <p:nvPr/>
        </p:nvSpPr>
        <p:spPr>
          <a:xfrm>
            <a:off x="27820" y="5200786"/>
            <a:ext cx="567784" cy="461665"/>
          </a:xfrm>
          <a:prstGeom prst="rect">
            <a:avLst/>
          </a:prstGeom>
          <a:noFill/>
        </p:spPr>
        <p:txBody>
          <a:bodyPr wrap="none" rtlCol="0">
            <a:spAutoFit/>
          </a:bodyPr>
          <a:lstStyle/>
          <a:p>
            <a:r>
              <a:rPr lang="en-US" sz="2400" dirty="0"/>
              <a:t>2N</a:t>
            </a:r>
            <a:endParaRPr lang="en-US" dirty="0"/>
          </a:p>
        </p:txBody>
      </p:sp>
    </p:spTree>
    <p:extLst>
      <p:ext uri="{BB962C8B-B14F-4D97-AF65-F5344CB8AC3E}">
        <p14:creationId xmlns:p14="http://schemas.microsoft.com/office/powerpoint/2010/main" val="1729239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27269-8A1B-45DA-44E6-297FC78E846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FDACA94-E008-C719-FE9C-2FBC3E2B1BCE}"/>
              </a:ext>
            </a:extLst>
          </p:cNvPr>
          <p:cNvSpPr>
            <a:spLocks noGrp="1"/>
          </p:cNvSpPr>
          <p:nvPr>
            <p:ph type="title"/>
          </p:nvPr>
        </p:nvSpPr>
        <p:spPr>
          <a:xfrm>
            <a:off x="389580" y="361774"/>
            <a:ext cx="11618862" cy="1325563"/>
          </a:xfrm>
        </p:spPr>
        <p:txBody>
          <a:bodyPr/>
          <a:lstStyle/>
          <a:p>
            <a:r>
              <a:rPr lang="en-US" dirty="0"/>
              <a:t>It takes N^2/16 to do algorithm on small parts.</a:t>
            </a:r>
          </a:p>
        </p:txBody>
      </p:sp>
      <p:cxnSp>
        <p:nvCxnSpPr>
          <p:cNvPr id="5" name="Straight Connector 4">
            <a:extLst>
              <a:ext uri="{FF2B5EF4-FFF2-40B4-BE49-F238E27FC236}">
                <a16:creationId xmlns:a16="http://schemas.microsoft.com/office/drawing/2014/main" id="{11ADEDD8-2681-2D0C-F56E-357CA188D5C4}"/>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662AF912-F338-0366-C2E7-18A7812559E9}"/>
              </a:ext>
            </a:extLst>
          </p:cNvPr>
          <p:cNvGrpSpPr/>
          <p:nvPr/>
        </p:nvGrpSpPr>
        <p:grpSpPr>
          <a:xfrm>
            <a:off x="595604" y="1687337"/>
            <a:ext cx="11078320" cy="4585410"/>
            <a:chOff x="6852621" y="1820038"/>
            <a:chExt cx="4355054" cy="2403414"/>
          </a:xfrm>
        </p:grpSpPr>
        <p:sp>
          <p:nvSpPr>
            <p:cNvPr id="12" name="Rectangle 11">
              <a:extLst>
                <a:ext uri="{FF2B5EF4-FFF2-40B4-BE49-F238E27FC236}">
                  <a16:creationId xmlns:a16="http://schemas.microsoft.com/office/drawing/2014/main" id="{C368D984-244B-ADD5-DDBB-5E589961A646}"/>
                </a:ext>
              </a:extLst>
            </p:cNvPr>
            <p:cNvSpPr/>
            <p:nvPr/>
          </p:nvSpPr>
          <p:spPr>
            <a:xfrm>
              <a:off x="6852621" y="1820038"/>
              <a:ext cx="4324575"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14" name="Rectangle 13">
              <a:extLst>
                <a:ext uri="{FF2B5EF4-FFF2-40B4-BE49-F238E27FC236}">
                  <a16:creationId xmlns:a16="http://schemas.microsoft.com/office/drawing/2014/main" id="{9AB7C387-6719-C150-4505-B6210356B975}"/>
                </a:ext>
              </a:extLst>
            </p:cNvPr>
            <p:cNvSpPr/>
            <p:nvPr/>
          </p:nvSpPr>
          <p:spPr>
            <a:xfrm>
              <a:off x="6852621" y="2327261"/>
              <a:ext cx="2086985"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15" name="Rectangle 14">
              <a:extLst>
                <a:ext uri="{FF2B5EF4-FFF2-40B4-BE49-F238E27FC236}">
                  <a16:creationId xmlns:a16="http://schemas.microsoft.com/office/drawing/2014/main" id="{9F4A5E26-1411-6233-E433-546CF142DB85}"/>
                </a:ext>
              </a:extLst>
            </p:cNvPr>
            <p:cNvSpPr/>
            <p:nvPr/>
          </p:nvSpPr>
          <p:spPr>
            <a:xfrm>
              <a:off x="6852622" y="2834484"/>
              <a:ext cx="968188"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N/4</a:t>
              </a:r>
            </a:p>
          </p:txBody>
        </p:sp>
        <p:sp>
          <p:nvSpPr>
            <p:cNvPr id="16" name="Rectangle 15">
              <a:extLst>
                <a:ext uri="{FF2B5EF4-FFF2-40B4-BE49-F238E27FC236}">
                  <a16:creationId xmlns:a16="http://schemas.microsoft.com/office/drawing/2014/main" id="{1B6EC484-C49A-AB15-386D-6301DDDCAC7C}"/>
                </a:ext>
              </a:extLst>
            </p:cNvPr>
            <p:cNvSpPr/>
            <p:nvPr/>
          </p:nvSpPr>
          <p:spPr>
            <a:xfrm>
              <a:off x="6852623" y="3341707"/>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17" name="Rectangle 16">
              <a:extLst>
                <a:ext uri="{FF2B5EF4-FFF2-40B4-BE49-F238E27FC236}">
                  <a16:creationId xmlns:a16="http://schemas.microsoft.com/office/drawing/2014/main" id="{5B7654A7-3E59-F037-7DFD-667BF3A99626}"/>
                </a:ext>
              </a:extLst>
            </p:cNvPr>
            <p:cNvSpPr/>
            <p:nvPr/>
          </p:nvSpPr>
          <p:spPr>
            <a:xfrm>
              <a:off x="6852622"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18" name="Rectangle 17">
              <a:extLst>
                <a:ext uri="{FF2B5EF4-FFF2-40B4-BE49-F238E27FC236}">
                  <a16:creationId xmlns:a16="http://schemas.microsoft.com/office/drawing/2014/main" id="{ED6B4824-36F9-1B5A-561A-C8AFD5AADB2E}"/>
                </a:ext>
              </a:extLst>
            </p:cNvPr>
            <p:cNvSpPr/>
            <p:nvPr/>
          </p:nvSpPr>
          <p:spPr>
            <a:xfrm>
              <a:off x="9090213" y="2327261"/>
              <a:ext cx="2086984"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19" name="Rectangle 18">
              <a:extLst>
                <a:ext uri="{FF2B5EF4-FFF2-40B4-BE49-F238E27FC236}">
                  <a16:creationId xmlns:a16="http://schemas.microsoft.com/office/drawing/2014/main" id="{2E139406-27B3-E965-D659-91496CCF0D1A}"/>
                </a:ext>
              </a:extLst>
            </p:cNvPr>
            <p:cNvSpPr/>
            <p:nvPr/>
          </p:nvSpPr>
          <p:spPr>
            <a:xfrm>
              <a:off x="7971418" y="2834484"/>
              <a:ext cx="968188"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N/4</a:t>
              </a:r>
            </a:p>
          </p:txBody>
        </p:sp>
        <p:sp>
          <p:nvSpPr>
            <p:cNvPr id="20" name="Rectangle 19">
              <a:extLst>
                <a:ext uri="{FF2B5EF4-FFF2-40B4-BE49-F238E27FC236}">
                  <a16:creationId xmlns:a16="http://schemas.microsoft.com/office/drawing/2014/main" id="{DA85EA34-91B2-EF2C-2037-CE06D5EDB315}"/>
                </a:ext>
              </a:extLst>
            </p:cNvPr>
            <p:cNvSpPr/>
            <p:nvPr/>
          </p:nvSpPr>
          <p:spPr>
            <a:xfrm>
              <a:off x="9090213" y="2834484"/>
              <a:ext cx="968188"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N/4</a:t>
              </a:r>
            </a:p>
          </p:txBody>
        </p:sp>
        <p:sp>
          <p:nvSpPr>
            <p:cNvPr id="21" name="Rectangle 20">
              <a:extLst>
                <a:ext uri="{FF2B5EF4-FFF2-40B4-BE49-F238E27FC236}">
                  <a16:creationId xmlns:a16="http://schemas.microsoft.com/office/drawing/2014/main" id="{A6D50DCD-AD72-5E9A-2AA8-BB71943FB6A9}"/>
                </a:ext>
              </a:extLst>
            </p:cNvPr>
            <p:cNvSpPr/>
            <p:nvPr/>
          </p:nvSpPr>
          <p:spPr>
            <a:xfrm>
              <a:off x="10209008" y="2834484"/>
              <a:ext cx="968188"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N/4</a:t>
              </a:r>
            </a:p>
          </p:txBody>
        </p:sp>
        <p:sp>
          <p:nvSpPr>
            <p:cNvPr id="22" name="Rectangle 21">
              <a:extLst>
                <a:ext uri="{FF2B5EF4-FFF2-40B4-BE49-F238E27FC236}">
                  <a16:creationId xmlns:a16="http://schemas.microsoft.com/office/drawing/2014/main" id="{12D79F9C-BECE-9157-16DE-A512B9D347A6}"/>
                </a:ext>
              </a:extLst>
            </p:cNvPr>
            <p:cNvSpPr/>
            <p:nvPr/>
          </p:nvSpPr>
          <p:spPr>
            <a:xfrm>
              <a:off x="7412021" y="3341707"/>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26" name="Rectangle 25">
              <a:extLst>
                <a:ext uri="{FF2B5EF4-FFF2-40B4-BE49-F238E27FC236}">
                  <a16:creationId xmlns:a16="http://schemas.microsoft.com/office/drawing/2014/main" id="{E4A55407-DF44-F265-83DD-7413F05E8DCC}"/>
                </a:ext>
              </a:extLst>
            </p:cNvPr>
            <p:cNvSpPr/>
            <p:nvPr/>
          </p:nvSpPr>
          <p:spPr>
            <a:xfrm>
              <a:off x="7971418" y="3325032"/>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29" name="Rectangle 28">
              <a:extLst>
                <a:ext uri="{FF2B5EF4-FFF2-40B4-BE49-F238E27FC236}">
                  <a16:creationId xmlns:a16="http://schemas.microsoft.com/office/drawing/2014/main" id="{9EABADD5-699E-A4A5-272E-09FB095C1F0D}"/>
                </a:ext>
              </a:extLst>
            </p:cNvPr>
            <p:cNvSpPr/>
            <p:nvPr/>
          </p:nvSpPr>
          <p:spPr>
            <a:xfrm>
              <a:off x="8530816" y="3325032"/>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32" name="Rectangle 31">
              <a:extLst>
                <a:ext uri="{FF2B5EF4-FFF2-40B4-BE49-F238E27FC236}">
                  <a16:creationId xmlns:a16="http://schemas.microsoft.com/office/drawing/2014/main" id="{AE910145-E2FC-18BC-1FEF-43405A840172}"/>
                </a:ext>
              </a:extLst>
            </p:cNvPr>
            <p:cNvSpPr/>
            <p:nvPr/>
          </p:nvSpPr>
          <p:spPr>
            <a:xfrm>
              <a:off x="9090213" y="3334713"/>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33" name="Rectangle 32">
              <a:extLst>
                <a:ext uri="{FF2B5EF4-FFF2-40B4-BE49-F238E27FC236}">
                  <a16:creationId xmlns:a16="http://schemas.microsoft.com/office/drawing/2014/main" id="{662D6FFF-41C4-579F-8ABE-49774D17DBFF}"/>
                </a:ext>
              </a:extLst>
            </p:cNvPr>
            <p:cNvSpPr/>
            <p:nvPr/>
          </p:nvSpPr>
          <p:spPr>
            <a:xfrm>
              <a:off x="9649611" y="3334713"/>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34" name="Rectangle 33">
              <a:extLst>
                <a:ext uri="{FF2B5EF4-FFF2-40B4-BE49-F238E27FC236}">
                  <a16:creationId xmlns:a16="http://schemas.microsoft.com/office/drawing/2014/main" id="{485D8DCA-2B07-153D-CAB9-30D1BF9805C2}"/>
                </a:ext>
              </a:extLst>
            </p:cNvPr>
            <p:cNvSpPr/>
            <p:nvPr/>
          </p:nvSpPr>
          <p:spPr>
            <a:xfrm>
              <a:off x="10209008" y="3341707"/>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35" name="Rectangle 34">
              <a:extLst>
                <a:ext uri="{FF2B5EF4-FFF2-40B4-BE49-F238E27FC236}">
                  <a16:creationId xmlns:a16="http://schemas.microsoft.com/office/drawing/2014/main" id="{2F3C5BAB-E91B-7CD3-6DEA-6132A773D043}"/>
                </a:ext>
              </a:extLst>
            </p:cNvPr>
            <p:cNvSpPr/>
            <p:nvPr/>
          </p:nvSpPr>
          <p:spPr>
            <a:xfrm>
              <a:off x="10768406" y="3341707"/>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N/8</a:t>
              </a:r>
            </a:p>
          </p:txBody>
        </p:sp>
        <p:sp>
          <p:nvSpPr>
            <p:cNvPr id="36" name="Rectangle 35">
              <a:extLst>
                <a:ext uri="{FF2B5EF4-FFF2-40B4-BE49-F238E27FC236}">
                  <a16:creationId xmlns:a16="http://schemas.microsoft.com/office/drawing/2014/main" id="{17883DA4-86F8-F28B-514F-16923BC10023}"/>
                </a:ext>
              </a:extLst>
            </p:cNvPr>
            <p:cNvSpPr/>
            <p:nvPr/>
          </p:nvSpPr>
          <p:spPr>
            <a:xfrm>
              <a:off x="7109013" y="3848930"/>
              <a:ext cx="175707"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7" name="Rectangle 36">
              <a:extLst>
                <a:ext uri="{FF2B5EF4-FFF2-40B4-BE49-F238E27FC236}">
                  <a16:creationId xmlns:a16="http://schemas.microsoft.com/office/drawing/2014/main" id="{473E9F55-390B-51A7-6D4E-21097BA4E42C}"/>
                </a:ext>
              </a:extLst>
            </p:cNvPr>
            <p:cNvSpPr/>
            <p:nvPr/>
          </p:nvSpPr>
          <p:spPr>
            <a:xfrm>
              <a:off x="742277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8" name="Rectangle 37">
              <a:extLst>
                <a:ext uri="{FF2B5EF4-FFF2-40B4-BE49-F238E27FC236}">
                  <a16:creationId xmlns:a16="http://schemas.microsoft.com/office/drawing/2014/main" id="{FC66B227-4271-5F91-296A-88E0A85FF11F}"/>
                </a:ext>
              </a:extLst>
            </p:cNvPr>
            <p:cNvSpPr/>
            <p:nvPr/>
          </p:nvSpPr>
          <p:spPr>
            <a:xfrm>
              <a:off x="7679170"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9" name="Rectangle 38">
              <a:extLst>
                <a:ext uri="{FF2B5EF4-FFF2-40B4-BE49-F238E27FC236}">
                  <a16:creationId xmlns:a16="http://schemas.microsoft.com/office/drawing/2014/main" id="{D19CBA2F-D26C-FE06-71E2-6DEAC40157C5}"/>
                </a:ext>
              </a:extLst>
            </p:cNvPr>
            <p:cNvSpPr/>
            <p:nvPr/>
          </p:nvSpPr>
          <p:spPr>
            <a:xfrm>
              <a:off x="796962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0" name="Rectangle 39">
              <a:extLst>
                <a:ext uri="{FF2B5EF4-FFF2-40B4-BE49-F238E27FC236}">
                  <a16:creationId xmlns:a16="http://schemas.microsoft.com/office/drawing/2014/main" id="{879EB0B6-9684-59C0-3847-6FE8DA956BAD}"/>
                </a:ext>
              </a:extLst>
            </p:cNvPr>
            <p:cNvSpPr/>
            <p:nvPr/>
          </p:nvSpPr>
          <p:spPr>
            <a:xfrm>
              <a:off x="8226020"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1" name="Rectangle 40">
              <a:extLst>
                <a:ext uri="{FF2B5EF4-FFF2-40B4-BE49-F238E27FC236}">
                  <a16:creationId xmlns:a16="http://schemas.microsoft.com/office/drawing/2014/main" id="{C1EC3EF8-B283-5C91-A55B-EC09002C98BC}"/>
                </a:ext>
              </a:extLst>
            </p:cNvPr>
            <p:cNvSpPr/>
            <p:nvPr/>
          </p:nvSpPr>
          <p:spPr>
            <a:xfrm>
              <a:off x="8530815"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2" name="Rectangle 41">
              <a:extLst>
                <a:ext uri="{FF2B5EF4-FFF2-40B4-BE49-F238E27FC236}">
                  <a16:creationId xmlns:a16="http://schemas.microsoft.com/office/drawing/2014/main" id="{11042602-AB00-4591-5E66-4D6CD6E3DC22}"/>
                </a:ext>
              </a:extLst>
            </p:cNvPr>
            <p:cNvSpPr/>
            <p:nvPr/>
          </p:nvSpPr>
          <p:spPr>
            <a:xfrm>
              <a:off x="8787206"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3" name="Rectangle 42">
              <a:extLst>
                <a:ext uri="{FF2B5EF4-FFF2-40B4-BE49-F238E27FC236}">
                  <a16:creationId xmlns:a16="http://schemas.microsoft.com/office/drawing/2014/main" id="{4E09D18B-FE34-B612-7712-CF6124B38832}"/>
                </a:ext>
              </a:extLst>
            </p:cNvPr>
            <p:cNvSpPr/>
            <p:nvPr/>
          </p:nvSpPr>
          <p:spPr>
            <a:xfrm>
              <a:off x="9090212"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4" name="Rectangle 43">
              <a:extLst>
                <a:ext uri="{FF2B5EF4-FFF2-40B4-BE49-F238E27FC236}">
                  <a16:creationId xmlns:a16="http://schemas.microsoft.com/office/drawing/2014/main" id="{7552025E-D66E-7658-9455-DD991067549D}"/>
                </a:ext>
              </a:extLst>
            </p:cNvPr>
            <p:cNvSpPr/>
            <p:nvPr/>
          </p:nvSpPr>
          <p:spPr>
            <a:xfrm>
              <a:off x="9346603"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5" name="Rectangle 44">
              <a:extLst>
                <a:ext uri="{FF2B5EF4-FFF2-40B4-BE49-F238E27FC236}">
                  <a16:creationId xmlns:a16="http://schemas.microsoft.com/office/drawing/2014/main" id="{FEF60A45-CDFE-107D-820F-FE01992A9353}"/>
                </a:ext>
              </a:extLst>
            </p:cNvPr>
            <p:cNvSpPr/>
            <p:nvPr/>
          </p:nvSpPr>
          <p:spPr>
            <a:xfrm>
              <a:off x="9649610"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6" name="Rectangle 45">
              <a:extLst>
                <a:ext uri="{FF2B5EF4-FFF2-40B4-BE49-F238E27FC236}">
                  <a16:creationId xmlns:a16="http://schemas.microsoft.com/office/drawing/2014/main" id="{B6B1901A-CC7B-C526-0386-5CC98CD6841E}"/>
                </a:ext>
              </a:extLst>
            </p:cNvPr>
            <p:cNvSpPr/>
            <p:nvPr/>
          </p:nvSpPr>
          <p:spPr>
            <a:xfrm>
              <a:off x="9906001"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7" name="Rectangle 46">
              <a:extLst>
                <a:ext uri="{FF2B5EF4-FFF2-40B4-BE49-F238E27FC236}">
                  <a16:creationId xmlns:a16="http://schemas.microsoft.com/office/drawing/2014/main" id="{641A909B-D15A-76ED-6BC2-85E7F292405A}"/>
                </a:ext>
              </a:extLst>
            </p:cNvPr>
            <p:cNvSpPr/>
            <p:nvPr/>
          </p:nvSpPr>
          <p:spPr>
            <a:xfrm>
              <a:off x="10209008"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8" name="Rectangle 47">
              <a:extLst>
                <a:ext uri="{FF2B5EF4-FFF2-40B4-BE49-F238E27FC236}">
                  <a16:creationId xmlns:a16="http://schemas.microsoft.com/office/drawing/2014/main" id="{4793547F-21D2-1617-4A8C-05C891822721}"/>
                </a:ext>
              </a:extLst>
            </p:cNvPr>
            <p:cNvSpPr/>
            <p:nvPr/>
          </p:nvSpPr>
          <p:spPr>
            <a:xfrm>
              <a:off x="1046539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9" name="Rectangle 48">
              <a:extLst>
                <a:ext uri="{FF2B5EF4-FFF2-40B4-BE49-F238E27FC236}">
                  <a16:creationId xmlns:a16="http://schemas.microsoft.com/office/drawing/2014/main" id="{C05E9E03-B7CD-865F-7197-BE8B174ABAC3}"/>
                </a:ext>
              </a:extLst>
            </p:cNvPr>
            <p:cNvSpPr/>
            <p:nvPr/>
          </p:nvSpPr>
          <p:spPr>
            <a:xfrm>
              <a:off x="10768405"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50" name="Rectangle 49">
              <a:extLst>
                <a:ext uri="{FF2B5EF4-FFF2-40B4-BE49-F238E27FC236}">
                  <a16:creationId xmlns:a16="http://schemas.microsoft.com/office/drawing/2014/main" id="{D2BC4A47-8718-8BE8-0B73-B222A548656C}"/>
                </a:ext>
              </a:extLst>
            </p:cNvPr>
            <p:cNvSpPr/>
            <p:nvPr/>
          </p:nvSpPr>
          <p:spPr>
            <a:xfrm>
              <a:off x="11024796"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grpSp>
      <p:sp>
        <p:nvSpPr>
          <p:cNvPr id="2" name="TextBox 1">
            <a:extLst>
              <a:ext uri="{FF2B5EF4-FFF2-40B4-BE49-F238E27FC236}">
                <a16:creationId xmlns:a16="http://schemas.microsoft.com/office/drawing/2014/main" id="{A4E05BAD-9D0E-E320-FFC0-E0CFC226D198}"/>
              </a:ext>
            </a:extLst>
          </p:cNvPr>
          <p:cNvSpPr txBox="1"/>
          <p:nvPr/>
        </p:nvSpPr>
        <p:spPr>
          <a:xfrm>
            <a:off x="105688" y="6295090"/>
            <a:ext cx="9026830" cy="461665"/>
          </a:xfrm>
          <a:prstGeom prst="rect">
            <a:avLst/>
          </a:prstGeom>
          <a:noFill/>
        </p:spPr>
        <p:txBody>
          <a:bodyPr wrap="none" rtlCol="0">
            <a:spAutoFit/>
          </a:bodyPr>
          <a:lstStyle/>
          <a:p>
            <a:r>
              <a:rPr lang="en-US" sz="2400" dirty="0"/>
              <a:t>16 Problems each of size N/16 and each taking time (N/16)^2 time. </a:t>
            </a:r>
            <a:endParaRPr lang="en-US" dirty="0"/>
          </a:p>
        </p:txBody>
      </p:sp>
    </p:spTree>
    <p:extLst>
      <p:ext uri="{BB962C8B-B14F-4D97-AF65-F5344CB8AC3E}">
        <p14:creationId xmlns:p14="http://schemas.microsoft.com/office/powerpoint/2010/main" val="3330561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37C49-86A2-92BB-A012-8A93C5BB412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5FBE5CA-102E-B1B5-EF89-38A7D1F62535}"/>
              </a:ext>
            </a:extLst>
          </p:cNvPr>
          <p:cNvSpPr>
            <a:spLocks noGrp="1"/>
          </p:cNvSpPr>
          <p:nvPr>
            <p:ph type="title"/>
          </p:nvPr>
        </p:nvSpPr>
        <p:spPr>
          <a:xfrm>
            <a:off x="389580" y="361774"/>
            <a:ext cx="11618862" cy="1325563"/>
          </a:xfrm>
        </p:spPr>
        <p:txBody>
          <a:bodyPr/>
          <a:lstStyle/>
          <a:p>
            <a:r>
              <a:rPr lang="en-US" dirty="0"/>
              <a:t>Another Look</a:t>
            </a:r>
          </a:p>
        </p:txBody>
      </p:sp>
      <p:cxnSp>
        <p:nvCxnSpPr>
          <p:cNvPr id="5" name="Straight Connector 4">
            <a:extLst>
              <a:ext uri="{FF2B5EF4-FFF2-40B4-BE49-F238E27FC236}">
                <a16:creationId xmlns:a16="http://schemas.microsoft.com/office/drawing/2014/main" id="{FDB63594-FDC4-7CCA-B20E-771676F7B8E6}"/>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F5F47B21-1006-2B37-1EFB-7E2DDA60C251}"/>
              </a:ext>
            </a:extLst>
          </p:cNvPr>
          <p:cNvGrpSpPr/>
          <p:nvPr/>
        </p:nvGrpSpPr>
        <p:grpSpPr>
          <a:xfrm>
            <a:off x="595606" y="5558210"/>
            <a:ext cx="11078317" cy="714541"/>
            <a:chOff x="6852622" y="3848930"/>
            <a:chExt cx="4355053" cy="374522"/>
          </a:xfrm>
        </p:grpSpPr>
        <p:sp>
          <p:nvSpPr>
            <p:cNvPr id="17" name="Rectangle 16">
              <a:extLst>
                <a:ext uri="{FF2B5EF4-FFF2-40B4-BE49-F238E27FC236}">
                  <a16:creationId xmlns:a16="http://schemas.microsoft.com/office/drawing/2014/main" id="{A9D45A19-AC2D-38F1-4B35-E935C226EDEE}"/>
                </a:ext>
              </a:extLst>
            </p:cNvPr>
            <p:cNvSpPr/>
            <p:nvPr/>
          </p:nvSpPr>
          <p:spPr>
            <a:xfrm>
              <a:off x="6852622"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6" name="Rectangle 35">
              <a:extLst>
                <a:ext uri="{FF2B5EF4-FFF2-40B4-BE49-F238E27FC236}">
                  <a16:creationId xmlns:a16="http://schemas.microsoft.com/office/drawing/2014/main" id="{2F49141A-192E-E449-D005-7999ED8FDB55}"/>
                </a:ext>
              </a:extLst>
            </p:cNvPr>
            <p:cNvSpPr/>
            <p:nvPr/>
          </p:nvSpPr>
          <p:spPr>
            <a:xfrm>
              <a:off x="7109013" y="3848930"/>
              <a:ext cx="175707"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7" name="Rectangle 36">
              <a:extLst>
                <a:ext uri="{FF2B5EF4-FFF2-40B4-BE49-F238E27FC236}">
                  <a16:creationId xmlns:a16="http://schemas.microsoft.com/office/drawing/2014/main" id="{D9F44D09-68EE-E50B-1110-ADDE2A4692B1}"/>
                </a:ext>
              </a:extLst>
            </p:cNvPr>
            <p:cNvSpPr/>
            <p:nvPr/>
          </p:nvSpPr>
          <p:spPr>
            <a:xfrm>
              <a:off x="742277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8" name="Rectangle 37">
              <a:extLst>
                <a:ext uri="{FF2B5EF4-FFF2-40B4-BE49-F238E27FC236}">
                  <a16:creationId xmlns:a16="http://schemas.microsoft.com/office/drawing/2014/main" id="{0B256444-4E6D-5749-CB8F-FC659E93A3F5}"/>
                </a:ext>
              </a:extLst>
            </p:cNvPr>
            <p:cNvSpPr/>
            <p:nvPr/>
          </p:nvSpPr>
          <p:spPr>
            <a:xfrm>
              <a:off x="7679170"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9" name="Rectangle 38">
              <a:extLst>
                <a:ext uri="{FF2B5EF4-FFF2-40B4-BE49-F238E27FC236}">
                  <a16:creationId xmlns:a16="http://schemas.microsoft.com/office/drawing/2014/main" id="{66367155-08DA-3134-D94E-3B624FFEFF7A}"/>
                </a:ext>
              </a:extLst>
            </p:cNvPr>
            <p:cNvSpPr/>
            <p:nvPr/>
          </p:nvSpPr>
          <p:spPr>
            <a:xfrm>
              <a:off x="796962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0" name="Rectangle 39">
              <a:extLst>
                <a:ext uri="{FF2B5EF4-FFF2-40B4-BE49-F238E27FC236}">
                  <a16:creationId xmlns:a16="http://schemas.microsoft.com/office/drawing/2014/main" id="{971F300B-6E8B-5540-3F44-006B9F1C3199}"/>
                </a:ext>
              </a:extLst>
            </p:cNvPr>
            <p:cNvSpPr/>
            <p:nvPr/>
          </p:nvSpPr>
          <p:spPr>
            <a:xfrm>
              <a:off x="8226020"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1" name="Rectangle 40">
              <a:extLst>
                <a:ext uri="{FF2B5EF4-FFF2-40B4-BE49-F238E27FC236}">
                  <a16:creationId xmlns:a16="http://schemas.microsoft.com/office/drawing/2014/main" id="{1B4182BA-6D2A-B0F1-CCE8-94D603B221FD}"/>
                </a:ext>
              </a:extLst>
            </p:cNvPr>
            <p:cNvSpPr/>
            <p:nvPr/>
          </p:nvSpPr>
          <p:spPr>
            <a:xfrm>
              <a:off x="8530815"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2" name="Rectangle 41">
              <a:extLst>
                <a:ext uri="{FF2B5EF4-FFF2-40B4-BE49-F238E27FC236}">
                  <a16:creationId xmlns:a16="http://schemas.microsoft.com/office/drawing/2014/main" id="{D55A6742-1B6F-F1D1-B570-C048E5EEC163}"/>
                </a:ext>
              </a:extLst>
            </p:cNvPr>
            <p:cNvSpPr/>
            <p:nvPr/>
          </p:nvSpPr>
          <p:spPr>
            <a:xfrm>
              <a:off x="8787206"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3" name="Rectangle 42">
              <a:extLst>
                <a:ext uri="{FF2B5EF4-FFF2-40B4-BE49-F238E27FC236}">
                  <a16:creationId xmlns:a16="http://schemas.microsoft.com/office/drawing/2014/main" id="{90F1BE36-F475-16BE-4F83-38EEFC40AC5F}"/>
                </a:ext>
              </a:extLst>
            </p:cNvPr>
            <p:cNvSpPr/>
            <p:nvPr/>
          </p:nvSpPr>
          <p:spPr>
            <a:xfrm>
              <a:off x="9090212"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4" name="Rectangle 43">
              <a:extLst>
                <a:ext uri="{FF2B5EF4-FFF2-40B4-BE49-F238E27FC236}">
                  <a16:creationId xmlns:a16="http://schemas.microsoft.com/office/drawing/2014/main" id="{52668AB8-E914-CE14-98C7-D58D0566E518}"/>
                </a:ext>
              </a:extLst>
            </p:cNvPr>
            <p:cNvSpPr/>
            <p:nvPr/>
          </p:nvSpPr>
          <p:spPr>
            <a:xfrm>
              <a:off x="9346603"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5" name="Rectangle 44">
              <a:extLst>
                <a:ext uri="{FF2B5EF4-FFF2-40B4-BE49-F238E27FC236}">
                  <a16:creationId xmlns:a16="http://schemas.microsoft.com/office/drawing/2014/main" id="{C3A0F0AA-B4A1-783A-4965-1695C93705C4}"/>
                </a:ext>
              </a:extLst>
            </p:cNvPr>
            <p:cNvSpPr/>
            <p:nvPr/>
          </p:nvSpPr>
          <p:spPr>
            <a:xfrm>
              <a:off x="9649610"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6" name="Rectangle 45">
              <a:extLst>
                <a:ext uri="{FF2B5EF4-FFF2-40B4-BE49-F238E27FC236}">
                  <a16:creationId xmlns:a16="http://schemas.microsoft.com/office/drawing/2014/main" id="{E3E9DC04-146A-9311-F21B-2A72800BABBB}"/>
                </a:ext>
              </a:extLst>
            </p:cNvPr>
            <p:cNvSpPr/>
            <p:nvPr/>
          </p:nvSpPr>
          <p:spPr>
            <a:xfrm>
              <a:off x="9906001"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7" name="Rectangle 46">
              <a:extLst>
                <a:ext uri="{FF2B5EF4-FFF2-40B4-BE49-F238E27FC236}">
                  <a16:creationId xmlns:a16="http://schemas.microsoft.com/office/drawing/2014/main" id="{2F81F276-BB0A-5DDC-A09A-BF3023E5996A}"/>
                </a:ext>
              </a:extLst>
            </p:cNvPr>
            <p:cNvSpPr/>
            <p:nvPr/>
          </p:nvSpPr>
          <p:spPr>
            <a:xfrm>
              <a:off x="10209008"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8" name="Rectangle 47">
              <a:extLst>
                <a:ext uri="{FF2B5EF4-FFF2-40B4-BE49-F238E27FC236}">
                  <a16:creationId xmlns:a16="http://schemas.microsoft.com/office/drawing/2014/main" id="{75FE37A7-D5D7-E513-F915-783E92DA6BFF}"/>
                </a:ext>
              </a:extLst>
            </p:cNvPr>
            <p:cNvSpPr/>
            <p:nvPr/>
          </p:nvSpPr>
          <p:spPr>
            <a:xfrm>
              <a:off x="1046539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9" name="Rectangle 48">
              <a:extLst>
                <a:ext uri="{FF2B5EF4-FFF2-40B4-BE49-F238E27FC236}">
                  <a16:creationId xmlns:a16="http://schemas.microsoft.com/office/drawing/2014/main" id="{8FC4C068-687C-9E80-1842-6DBE7C378706}"/>
                </a:ext>
              </a:extLst>
            </p:cNvPr>
            <p:cNvSpPr/>
            <p:nvPr/>
          </p:nvSpPr>
          <p:spPr>
            <a:xfrm>
              <a:off x="10768405"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50" name="Rectangle 49">
              <a:extLst>
                <a:ext uri="{FF2B5EF4-FFF2-40B4-BE49-F238E27FC236}">
                  <a16:creationId xmlns:a16="http://schemas.microsoft.com/office/drawing/2014/main" id="{4DF5DD61-875D-49EE-D383-3E37B11F92EA}"/>
                </a:ext>
              </a:extLst>
            </p:cNvPr>
            <p:cNvSpPr/>
            <p:nvPr/>
          </p:nvSpPr>
          <p:spPr>
            <a:xfrm>
              <a:off x="11024796"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grpSp>
      <p:sp>
        <p:nvSpPr>
          <p:cNvPr id="2" name="TextBox 1">
            <a:extLst>
              <a:ext uri="{FF2B5EF4-FFF2-40B4-BE49-F238E27FC236}">
                <a16:creationId xmlns:a16="http://schemas.microsoft.com/office/drawing/2014/main" id="{C39FD60D-C4DC-B93E-88CE-EB829ECA33DD}"/>
              </a:ext>
            </a:extLst>
          </p:cNvPr>
          <p:cNvSpPr txBox="1"/>
          <p:nvPr/>
        </p:nvSpPr>
        <p:spPr>
          <a:xfrm>
            <a:off x="595604" y="1687337"/>
            <a:ext cx="11000788"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t>Observe that it would take N^2 time to use the algorithm for PROBLEM on the initial input.</a:t>
            </a:r>
          </a:p>
          <a:p>
            <a:pPr marL="457200" indent="-457200">
              <a:buFont typeface="Arial" panose="020B0604020202020204" pitchFamily="34" charset="0"/>
              <a:buChar char="•"/>
            </a:pPr>
            <a:r>
              <a:rPr lang="en-US" sz="2800" dirty="0"/>
              <a:t>Instead consider running the same algorithm on the subproblems of size N/16.</a:t>
            </a:r>
          </a:p>
          <a:p>
            <a:pPr marL="914400" lvl="1" indent="-457200">
              <a:buFont typeface="Arial" panose="020B0604020202020204" pitchFamily="34" charset="0"/>
              <a:buChar char="•"/>
            </a:pPr>
            <a:r>
              <a:rPr lang="en-US" sz="2800" dirty="0"/>
              <a:t>Q: How much work is done?</a:t>
            </a:r>
          </a:p>
          <a:p>
            <a:pPr marL="1371600" lvl="2" indent="-457200">
              <a:buFont typeface="Arial" panose="020B0604020202020204" pitchFamily="34" charset="0"/>
              <a:buChar char="•"/>
            </a:pPr>
            <a:r>
              <a:rPr lang="en-US" sz="2800" dirty="0"/>
              <a:t>A: It takes a total of N^2/16 + 10N time. </a:t>
            </a:r>
          </a:p>
          <a:p>
            <a:pPr marL="457200" indent="-457200">
              <a:buFont typeface="Arial" panose="020B0604020202020204" pitchFamily="34" charset="0"/>
              <a:buChar char="•"/>
            </a:pPr>
            <a:r>
              <a:rPr lang="en-US" sz="2800" dirty="0"/>
              <a:t>Q: When is N^2 &gt; N^2/16 + 10N?</a:t>
            </a:r>
          </a:p>
          <a:p>
            <a:pPr lvl="1"/>
            <a:endParaRPr lang="en-US" sz="2800" dirty="0"/>
          </a:p>
        </p:txBody>
      </p:sp>
    </p:spTree>
    <p:extLst>
      <p:ext uri="{BB962C8B-B14F-4D97-AF65-F5344CB8AC3E}">
        <p14:creationId xmlns:p14="http://schemas.microsoft.com/office/powerpoint/2010/main" val="2401755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25617-7066-6CF7-0A7B-DFAE6FE6686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63E69EE-7049-19A7-57A5-03FCD9203C1B}"/>
              </a:ext>
            </a:extLst>
          </p:cNvPr>
          <p:cNvSpPr>
            <a:spLocks noGrp="1"/>
          </p:cNvSpPr>
          <p:nvPr>
            <p:ph type="title"/>
          </p:nvPr>
        </p:nvSpPr>
        <p:spPr>
          <a:xfrm>
            <a:off x="389580" y="361774"/>
            <a:ext cx="11618862" cy="1325563"/>
          </a:xfrm>
        </p:spPr>
        <p:txBody>
          <a:bodyPr/>
          <a:lstStyle/>
          <a:p>
            <a:r>
              <a:rPr lang="en-US" dirty="0"/>
              <a:t>Another Look</a:t>
            </a:r>
          </a:p>
        </p:txBody>
      </p:sp>
      <p:cxnSp>
        <p:nvCxnSpPr>
          <p:cNvPr id="5" name="Straight Connector 4">
            <a:extLst>
              <a:ext uri="{FF2B5EF4-FFF2-40B4-BE49-F238E27FC236}">
                <a16:creationId xmlns:a16="http://schemas.microsoft.com/office/drawing/2014/main" id="{D9FA5FFA-8A93-2A22-74EA-E535C1CD775E}"/>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EE082B44-C1F8-66C6-C72B-42C6C79834FD}"/>
              </a:ext>
            </a:extLst>
          </p:cNvPr>
          <p:cNvGrpSpPr/>
          <p:nvPr/>
        </p:nvGrpSpPr>
        <p:grpSpPr>
          <a:xfrm>
            <a:off x="595606" y="5558210"/>
            <a:ext cx="11078317" cy="714541"/>
            <a:chOff x="6852622" y="3848930"/>
            <a:chExt cx="4355053" cy="374522"/>
          </a:xfrm>
        </p:grpSpPr>
        <p:sp>
          <p:nvSpPr>
            <p:cNvPr id="17" name="Rectangle 16">
              <a:extLst>
                <a:ext uri="{FF2B5EF4-FFF2-40B4-BE49-F238E27FC236}">
                  <a16:creationId xmlns:a16="http://schemas.microsoft.com/office/drawing/2014/main" id="{EEF38C93-F5A8-3D37-CEC4-2F4A18EAE9A9}"/>
                </a:ext>
              </a:extLst>
            </p:cNvPr>
            <p:cNvSpPr/>
            <p:nvPr/>
          </p:nvSpPr>
          <p:spPr>
            <a:xfrm>
              <a:off x="6852622"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6" name="Rectangle 35">
              <a:extLst>
                <a:ext uri="{FF2B5EF4-FFF2-40B4-BE49-F238E27FC236}">
                  <a16:creationId xmlns:a16="http://schemas.microsoft.com/office/drawing/2014/main" id="{E3748E25-F89B-4985-F5E4-D9B8968B3E52}"/>
                </a:ext>
              </a:extLst>
            </p:cNvPr>
            <p:cNvSpPr/>
            <p:nvPr/>
          </p:nvSpPr>
          <p:spPr>
            <a:xfrm>
              <a:off x="7109013" y="3848930"/>
              <a:ext cx="175707"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7" name="Rectangle 36">
              <a:extLst>
                <a:ext uri="{FF2B5EF4-FFF2-40B4-BE49-F238E27FC236}">
                  <a16:creationId xmlns:a16="http://schemas.microsoft.com/office/drawing/2014/main" id="{0B852ECD-DA17-2D22-1AD8-D9ED9F0118ED}"/>
                </a:ext>
              </a:extLst>
            </p:cNvPr>
            <p:cNvSpPr/>
            <p:nvPr/>
          </p:nvSpPr>
          <p:spPr>
            <a:xfrm>
              <a:off x="742277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8" name="Rectangle 37">
              <a:extLst>
                <a:ext uri="{FF2B5EF4-FFF2-40B4-BE49-F238E27FC236}">
                  <a16:creationId xmlns:a16="http://schemas.microsoft.com/office/drawing/2014/main" id="{CDB133D0-7A8D-5DF4-532D-FFD67F114656}"/>
                </a:ext>
              </a:extLst>
            </p:cNvPr>
            <p:cNvSpPr/>
            <p:nvPr/>
          </p:nvSpPr>
          <p:spPr>
            <a:xfrm>
              <a:off x="7679170"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9" name="Rectangle 38">
              <a:extLst>
                <a:ext uri="{FF2B5EF4-FFF2-40B4-BE49-F238E27FC236}">
                  <a16:creationId xmlns:a16="http://schemas.microsoft.com/office/drawing/2014/main" id="{CC0ECDEB-FE6F-8238-0514-D67EFD474465}"/>
                </a:ext>
              </a:extLst>
            </p:cNvPr>
            <p:cNvSpPr/>
            <p:nvPr/>
          </p:nvSpPr>
          <p:spPr>
            <a:xfrm>
              <a:off x="796962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0" name="Rectangle 39">
              <a:extLst>
                <a:ext uri="{FF2B5EF4-FFF2-40B4-BE49-F238E27FC236}">
                  <a16:creationId xmlns:a16="http://schemas.microsoft.com/office/drawing/2014/main" id="{24952410-15EA-39E2-CCCE-EE691A1F62D6}"/>
                </a:ext>
              </a:extLst>
            </p:cNvPr>
            <p:cNvSpPr/>
            <p:nvPr/>
          </p:nvSpPr>
          <p:spPr>
            <a:xfrm>
              <a:off x="8226020"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1" name="Rectangle 40">
              <a:extLst>
                <a:ext uri="{FF2B5EF4-FFF2-40B4-BE49-F238E27FC236}">
                  <a16:creationId xmlns:a16="http://schemas.microsoft.com/office/drawing/2014/main" id="{DAE5E7DE-C2CD-F962-C691-C9C3BD234428}"/>
                </a:ext>
              </a:extLst>
            </p:cNvPr>
            <p:cNvSpPr/>
            <p:nvPr/>
          </p:nvSpPr>
          <p:spPr>
            <a:xfrm>
              <a:off x="8530815"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2" name="Rectangle 41">
              <a:extLst>
                <a:ext uri="{FF2B5EF4-FFF2-40B4-BE49-F238E27FC236}">
                  <a16:creationId xmlns:a16="http://schemas.microsoft.com/office/drawing/2014/main" id="{6C42176E-67C0-958A-DCEA-4F8ECBA81ECB}"/>
                </a:ext>
              </a:extLst>
            </p:cNvPr>
            <p:cNvSpPr/>
            <p:nvPr/>
          </p:nvSpPr>
          <p:spPr>
            <a:xfrm>
              <a:off x="8787206"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3" name="Rectangle 42">
              <a:extLst>
                <a:ext uri="{FF2B5EF4-FFF2-40B4-BE49-F238E27FC236}">
                  <a16:creationId xmlns:a16="http://schemas.microsoft.com/office/drawing/2014/main" id="{D65F6B36-4F42-BF9F-13D8-437AEB2A2C09}"/>
                </a:ext>
              </a:extLst>
            </p:cNvPr>
            <p:cNvSpPr/>
            <p:nvPr/>
          </p:nvSpPr>
          <p:spPr>
            <a:xfrm>
              <a:off x="9090212"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4" name="Rectangle 43">
              <a:extLst>
                <a:ext uri="{FF2B5EF4-FFF2-40B4-BE49-F238E27FC236}">
                  <a16:creationId xmlns:a16="http://schemas.microsoft.com/office/drawing/2014/main" id="{5060DC8E-30C2-0E75-6126-B479ACC07AED}"/>
                </a:ext>
              </a:extLst>
            </p:cNvPr>
            <p:cNvSpPr/>
            <p:nvPr/>
          </p:nvSpPr>
          <p:spPr>
            <a:xfrm>
              <a:off x="9346603"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5" name="Rectangle 44">
              <a:extLst>
                <a:ext uri="{FF2B5EF4-FFF2-40B4-BE49-F238E27FC236}">
                  <a16:creationId xmlns:a16="http://schemas.microsoft.com/office/drawing/2014/main" id="{7FA7B313-951B-8554-33F0-57C9AE5320DA}"/>
                </a:ext>
              </a:extLst>
            </p:cNvPr>
            <p:cNvSpPr/>
            <p:nvPr/>
          </p:nvSpPr>
          <p:spPr>
            <a:xfrm>
              <a:off x="9649610"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6" name="Rectangle 45">
              <a:extLst>
                <a:ext uri="{FF2B5EF4-FFF2-40B4-BE49-F238E27FC236}">
                  <a16:creationId xmlns:a16="http://schemas.microsoft.com/office/drawing/2014/main" id="{D7F8E0FA-229C-E6E3-C47C-EAA80E736038}"/>
                </a:ext>
              </a:extLst>
            </p:cNvPr>
            <p:cNvSpPr/>
            <p:nvPr/>
          </p:nvSpPr>
          <p:spPr>
            <a:xfrm>
              <a:off x="9906001"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7" name="Rectangle 46">
              <a:extLst>
                <a:ext uri="{FF2B5EF4-FFF2-40B4-BE49-F238E27FC236}">
                  <a16:creationId xmlns:a16="http://schemas.microsoft.com/office/drawing/2014/main" id="{2CCFF680-1972-296D-EF22-9DD1BCD957B6}"/>
                </a:ext>
              </a:extLst>
            </p:cNvPr>
            <p:cNvSpPr/>
            <p:nvPr/>
          </p:nvSpPr>
          <p:spPr>
            <a:xfrm>
              <a:off x="10209008"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8" name="Rectangle 47">
              <a:extLst>
                <a:ext uri="{FF2B5EF4-FFF2-40B4-BE49-F238E27FC236}">
                  <a16:creationId xmlns:a16="http://schemas.microsoft.com/office/drawing/2014/main" id="{46C1B26D-6322-8BB9-CF43-B32B8952EF11}"/>
                </a:ext>
              </a:extLst>
            </p:cNvPr>
            <p:cNvSpPr/>
            <p:nvPr/>
          </p:nvSpPr>
          <p:spPr>
            <a:xfrm>
              <a:off x="1046539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9" name="Rectangle 48">
              <a:extLst>
                <a:ext uri="{FF2B5EF4-FFF2-40B4-BE49-F238E27FC236}">
                  <a16:creationId xmlns:a16="http://schemas.microsoft.com/office/drawing/2014/main" id="{26211E54-115F-232C-5FCA-918FE21009C5}"/>
                </a:ext>
              </a:extLst>
            </p:cNvPr>
            <p:cNvSpPr/>
            <p:nvPr/>
          </p:nvSpPr>
          <p:spPr>
            <a:xfrm>
              <a:off x="10768405"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50" name="Rectangle 49">
              <a:extLst>
                <a:ext uri="{FF2B5EF4-FFF2-40B4-BE49-F238E27FC236}">
                  <a16:creationId xmlns:a16="http://schemas.microsoft.com/office/drawing/2014/main" id="{E8F13EB7-E077-12B4-9147-1A7633DF5AEB}"/>
                </a:ext>
              </a:extLst>
            </p:cNvPr>
            <p:cNvSpPr/>
            <p:nvPr/>
          </p:nvSpPr>
          <p:spPr>
            <a:xfrm>
              <a:off x="11024796"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grpSp>
      <p:sp>
        <p:nvSpPr>
          <p:cNvPr id="2" name="TextBox 1">
            <a:extLst>
              <a:ext uri="{FF2B5EF4-FFF2-40B4-BE49-F238E27FC236}">
                <a16:creationId xmlns:a16="http://schemas.microsoft.com/office/drawing/2014/main" id="{12329BEF-55A8-8A18-BCF2-6DA4F2EC3239}"/>
              </a:ext>
            </a:extLst>
          </p:cNvPr>
          <p:cNvSpPr txBox="1"/>
          <p:nvPr/>
        </p:nvSpPr>
        <p:spPr>
          <a:xfrm>
            <a:off x="595604" y="1687337"/>
            <a:ext cx="11000788"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t>Observe that it would take N^2 time to use the algorithm for PROBLEM on the initial input.</a:t>
            </a:r>
          </a:p>
          <a:p>
            <a:pPr marL="457200" indent="-457200">
              <a:buFont typeface="Arial" panose="020B0604020202020204" pitchFamily="34" charset="0"/>
              <a:buChar char="•"/>
            </a:pPr>
            <a:r>
              <a:rPr lang="en-US" sz="2800" dirty="0"/>
              <a:t>Instead consider running the same algorithm on the subproblems of size N/16.</a:t>
            </a:r>
          </a:p>
          <a:p>
            <a:pPr marL="914400" lvl="1" indent="-457200">
              <a:buFont typeface="Arial" panose="020B0604020202020204" pitchFamily="34" charset="0"/>
              <a:buChar char="•"/>
            </a:pPr>
            <a:r>
              <a:rPr lang="en-US" sz="2800" dirty="0"/>
              <a:t>Q: How much work is done?</a:t>
            </a:r>
          </a:p>
          <a:p>
            <a:pPr marL="1371600" lvl="2" indent="-457200">
              <a:buFont typeface="Arial" panose="020B0604020202020204" pitchFamily="34" charset="0"/>
              <a:buChar char="•"/>
            </a:pPr>
            <a:r>
              <a:rPr lang="en-US" sz="2800" dirty="0"/>
              <a:t>A: It takes a total of N^2/16 + 10N time. </a:t>
            </a:r>
          </a:p>
          <a:p>
            <a:pPr marL="457200" indent="-457200">
              <a:buFont typeface="Arial" panose="020B0604020202020204" pitchFamily="34" charset="0"/>
              <a:buChar char="•"/>
            </a:pPr>
            <a:r>
              <a:rPr lang="en-US" sz="2800" dirty="0"/>
              <a:t>Q: When is N^2 &gt; N^2/16 + 10N?</a:t>
            </a:r>
          </a:p>
          <a:p>
            <a:pPr marL="914400" lvl="1" indent="-457200">
              <a:buFont typeface="Arial" panose="020B0604020202020204" pitchFamily="34" charset="0"/>
              <a:buChar char="•"/>
            </a:pPr>
            <a:r>
              <a:rPr lang="en-US" sz="2800" dirty="0"/>
              <a:t>A: When N &gt; 32/3</a:t>
            </a:r>
          </a:p>
        </p:txBody>
      </p:sp>
    </p:spTree>
    <p:extLst>
      <p:ext uri="{BB962C8B-B14F-4D97-AF65-F5344CB8AC3E}">
        <p14:creationId xmlns:p14="http://schemas.microsoft.com/office/powerpoint/2010/main" val="257984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0484E-F4DD-79C3-3369-A91F415B9AA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9E59E35-53D0-81AC-5B4E-D4D24463EA77}"/>
              </a:ext>
            </a:extLst>
          </p:cNvPr>
          <p:cNvSpPr>
            <a:spLocks noGrp="1"/>
          </p:cNvSpPr>
          <p:nvPr>
            <p:ph type="title"/>
          </p:nvPr>
        </p:nvSpPr>
        <p:spPr>
          <a:xfrm>
            <a:off x="389580" y="361774"/>
            <a:ext cx="11618862" cy="1325563"/>
          </a:xfrm>
        </p:spPr>
        <p:txBody>
          <a:bodyPr/>
          <a:lstStyle/>
          <a:p>
            <a:r>
              <a:rPr lang="en-US" dirty="0"/>
              <a:t>Another Look</a:t>
            </a:r>
          </a:p>
        </p:txBody>
      </p:sp>
      <p:cxnSp>
        <p:nvCxnSpPr>
          <p:cNvPr id="5" name="Straight Connector 4">
            <a:extLst>
              <a:ext uri="{FF2B5EF4-FFF2-40B4-BE49-F238E27FC236}">
                <a16:creationId xmlns:a16="http://schemas.microsoft.com/office/drawing/2014/main" id="{3F5EA637-160D-C57E-373B-E2FEE2C75ABD}"/>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03779449-C02A-EF40-F3E3-EDC317CE6431}"/>
              </a:ext>
            </a:extLst>
          </p:cNvPr>
          <p:cNvGrpSpPr/>
          <p:nvPr/>
        </p:nvGrpSpPr>
        <p:grpSpPr>
          <a:xfrm>
            <a:off x="595606" y="5558210"/>
            <a:ext cx="11078317" cy="714541"/>
            <a:chOff x="6852622" y="3848930"/>
            <a:chExt cx="4355053" cy="374522"/>
          </a:xfrm>
        </p:grpSpPr>
        <p:sp>
          <p:nvSpPr>
            <p:cNvPr id="17" name="Rectangle 16">
              <a:extLst>
                <a:ext uri="{FF2B5EF4-FFF2-40B4-BE49-F238E27FC236}">
                  <a16:creationId xmlns:a16="http://schemas.microsoft.com/office/drawing/2014/main" id="{413C3028-27C9-B095-2DE3-FFFE1B3C7585}"/>
                </a:ext>
              </a:extLst>
            </p:cNvPr>
            <p:cNvSpPr/>
            <p:nvPr/>
          </p:nvSpPr>
          <p:spPr>
            <a:xfrm>
              <a:off x="6852622"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6" name="Rectangle 35">
              <a:extLst>
                <a:ext uri="{FF2B5EF4-FFF2-40B4-BE49-F238E27FC236}">
                  <a16:creationId xmlns:a16="http://schemas.microsoft.com/office/drawing/2014/main" id="{E472C8A7-A4CD-0C35-845B-9EA318D65F8E}"/>
                </a:ext>
              </a:extLst>
            </p:cNvPr>
            <p:cNvSpPr/>
            <p:nvPr/>
          </p:nvSpPr>
          <p:spPr>
            <a:xfrm>
              <a:off x="7109013" y="3848930"/>
              <a:ext cx="175707"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7" name="Rectangle 36">
              <a:extLst>
                <a:ext uri="{FF2B5EF4-FFF2-40B4-BE49-F238E27FC236}">
                  <a16:creationId xmlns:a16="http://schemas.microsoft.com/office/drawing/2014/main" id="{0FB26EBF-9F2D-5611-922A-089161F3A479}"/>
                </a:ext>
              </a:extLst>
            </p:cNvPr>
            <p:cNvSpPr/>
            <p:nvPr/>
          </p:nvSpPr>
          <p:spPr>
            <a:xfrm>
              <a:off x="742277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8" name="Rectangle 37">
              <a:extLst>
                <a:ext uri="{FF2B5EF4-FFF2-40B4-BE49-F238E27FC236}">
                  <a16:creationId xmlns:a16="http://schemas.microsoft.com/office/drawing/2014/main" id="{23A395B9-D58A-39BA-B340-AA5AF9EB4836}"/>
                </a:ext>
              </a:extLst>
            </p:cNvPr>
            <p:cNvSpPr/>
            <p:nvPr/>
          </p:nvSpPr>
          <p:spPr>
            <a:xfrm>
              <a:off x="7679170"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39" name="Rectangle 38">
              <a:extLst>
                <a:ext uri="{FF2B5EF4-FFF2-40B4-BE49-F238E27FC236}">
                  <a16:creationId xmlns:a16="http://schemas.microsoft.com/office/drawing/2014/main" id="{491D9EA2-8F73-D97A-428F-DAF10443843D}"/>
                </a:ext>
              </a:extLst>
            </p:cNvPr>
            <p:cNvSpPr/>
            <p:nvPr/>
          </p:nvSpPr>
          <p:spPr>
            <a:xfrm>
              <a:off x="796962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0" name="Rectangle 39">
              <a:extLst>
                <a:ext uri="{FF2B5EF4-FFF2-40B4-BE49-F238E27FC236}">
                  <a16:creationId xmlns:a16="http://schemas.microsoft.com/office/drawing/2014/main" id="{8CE7D092-F91C-4C4F-4BE1-5499112A5E7E}"/>
                </a:ext>
              </a:extLst>
            </p:cNvPr>
            <p:cNvSpPr/>
            <p:nvPr/>
          </p:nvSpPr>
          <p:spPr>
            <a:xfrm>
              <a:off x="8226020"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1" name="Rectangle 40">
              <a:extLst>
                <a:ext uri="{FF2B5EF4-FFF2-40B4-BE49-F238E27FC236}">
                  <a16:creationId xmlns:a16="http://schemas.microsoft.com/office/drawing/2014/main" id="{43F1D8C7-4C99-E468-026B-F6509DA47B42}"/>
                </a:ext>
              </a:extLst>
            </p:cNvPr>
            <p:cNvSpPr/>
            <p:nvPr/>
          </p:nvSpPr>
          <p:spPr>
            <a:xfrm>
              <a:off x="8530815"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2" name="Rectangle 41">
              <a:extLst>
                <a:ext uri="{FF2B5EF4-FFF2-40B4-BE49-F238E27FC236}">
                  <a16:creationId xmlns:a16="http://schemas.microsoft.com/office/drawing/2014/main" id="{F7A71821-7A31-F7D1-28F0-D9DC965BD153}"/>
                </a:ext>
              </a:extLst>
            </p:cNvPr>
            <p:cNvSpPr/>
            <p:nvPr/>
          </p:nvSpPr>
          <p:spPr>
            <a:xfrm>
              <a:off x="8787206"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3" name="Rectangle 42">
              <a:extLst>
                <a:ext uri="{FF2B5EF4-FFF2-40B4-BE49-F238E27FC236}">
                  <a16:creationId xmlns:a16="http://schemas.microsoft.com/office/drawing/2014/main" id="{C90CB6DC-F75B-6526-987E-6CBC43131D1F}"/>
                </a:ext>
              </a:extLst>
            </p:cNvPr>
            <p:cNvSpPr/>
            <p:nvPr/>
          </p:nvSpPr>
          <p:spPr>
            <a:xfrm>
              <a:off x="9090212"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4" name="Rectangle 43">
              <a:extLst>
                <a:ext uri="{FF2B5EF4-FFF2-40B4-BE49-F238E27FC236}">
                  <a16:creationId xmlns:a16="http://schemas.microsoft.com/office/drawing/2014/main" id="{6685FE03-D64C-1287-F41D-6B357F5756FF}"/>
                </a:ext>
              </a:extLst>
            </p:cNvPr>
            <p:cNvSpPr/>
            <p:nvPr/>
          </p:nvSpPr>
          <p:spPr>
            <a:xfrm>
              <a:off x="9346603"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5" name="Rectangle 44">
              <a:extLst>
                <a:ext uri="{FF2B5EF4-FFF2-40B4-BE49-F238E27FC236}">
                  <a16:creationId xmlns:a16="http://schemas.microsoft.com/office/drawing/2014/main" id="{D9EF7EB6-28D8-3A47-57EB-7F4175F01987}"/>
                </a:ext>
              </a:extLst>
            </p:cNvPr>
            <p:cNvSpPr/>
            <p:nvPr/>
          </p:nvSpPr>
          <p:spPr>
            <a:xfrm>
              <a:off x="9649610"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6" name="Rectangle 45">
              <a:extLst>
                <a:ext uri="{FF2B5EF4-FFF2-40B4-BE49-F238E27FC236}">
                  <a16:creationId xmlns:a16="http://schemas.microsoft.com/office/drawing/2014/main" id="{B2BBBE74-B538-67C2-FC2C-386D01DE933C}"/>
                </a:ext>
              </a:extLst>
            </p:cNvPr>
            <p:cNvSpPr/>
            <p:nvPr/>
          </p:nvSpPr>
          <p:spPr>
            <a:xfrm>
              <a:off x="9906001"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7" name="Rectangle 46">
              <a:extLst>
                <a:ext uri="{FF2B5EF4-FFF2-40B4-BE49-F238E27FC236}">
                  <a16:creationId xmlns:a16="http://schemas.microsoft.com/office/drawing/2014/main" id="{8B9D3A3D-504C-9FA8-9DDE-1D3BEA696D7A}"/>
                </a:ext>
              </a:extLst>
            </p:cNvPr>
            <p:cNvSpPr/>
            <p:nvPr/>
          </p:nvSpPr>
          <p:spPr>
            <a:xfrm>
              <a:off x="10209008"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8" name="Rectangle 47">
              <a:extLst>
                <a:ext uri="{FF2B5EF4-FFF2-40B4-BE49-F238E27FC236}">
                  <a16:creationId xmlns:a16="http://schemas.microsoft.com/office/drawing/2014/main" id="{C4CC2743-061F-0EB4-4D9F-1D17F8051095}"/>
                </a:ext>
              </a:extLst>
            </p:cNvPr>
            <p:cNvSpPr/>
            <p:nvPr/>
          </p:nvSpPr>
          <p:spPr>
            <a:xfrm>
              <a:off x="1046539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49" name="Rectangle 48">
              <a:extLst>
                <a:ext uri="{FF2B5EF4-FFF2-40B4-BE49-F238E27FC236}">
                  <a16:creationId xmlns:a16="http://schemas.microsoft.com/office/drawing/2014/main" id="{225C1B66-EBB1-189C-4938-5FB2CDA274F7}"/>
                </a:ext>
              </a:extLst>
            </p:cNvPr>
            <p:cNvSpPr/>
            <p:nvPr/>
          </p:nvSpPr>
          <p:spPr>
            <a:xfrm>
              <a:off x="10768405"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sp>
          <p:nvSpPr>
            <p:cNvPr id="50" name="Rectangle 49">
              <a:extLst>
                <a:ext uri="{FF2B5EF4-FFF2-40B4-BE49-F238E27FC236}">
                  <a16:creationId xmlns:a16="http://schemas.microsoft.com/office/drawing/2014/main" id="{0ECFAA78-71EB-85F0-A530-0C821B3876D8}"/>
                </a:ext>
              </a:extLst>
            </p:cNvPr>
            <p:cNvSpPr/>
            <p:nvPr/>
          </p:nvSpPr>
          <p:spPr>
            <a:xfrm>
              <a:off x="11024796"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N/16</a:t>
              </a:r>
            </a:p>
          </p:txBody>
        </p:sp>
      </p:grpSp>
      <p:sp>
        <p:nvSpPr>
          <p:cNvPr id="2" name="TextBox 1">
            <a:extLst>
              <a:ext uri="{FF2B5EF4-FFF2-40B4-BE49-F238E27FC236}">
                <a16:creationId xmlns:a16="http://schemas.microsoft.com/office/drawing/2014/main" id="{EE741E86-2843-A289-5CCB-3901E89461F1}"/>
              </a:ext>
            </a:extLst>
          </p:cNvPr>
          <p:cNvSpPr txBox="1"/>
          <p:nvPr/>
        </p:nvSpPr>
        <p:spPr>
          <a:xfrm>
            <a:off x="595604" y="1687337"/>
            <a:ext cx="11000788"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t>Observe that it would take N^2 time to use the algorithm for PROBLEM on the initial input.</a:t>
            </a:r>
          </a:p>
          <a:p>
            <a:pPr marL="457200" indent="-457200">
              <a:buFont typeface="Arial" panose="020B0604020202020204" pitchFamily="34" charset="0"/>
              <a:buChar char="•"/>
            </a:pPr>
            <a:r>
              <a:rPr lang="en-US" sz="2800" dirty="0"/>
              <a:t>Instead consider running the same algorithm on the subproblems of size N/16.</a:t>
            </a:r>
          </a:p>
          <a:p>
            <a:pPr marL="914400" lvl="1" indent="-457200">
              <a:buFont typeface="Arial" panose="020B0604020202020204" pitchFamily="34" charset="0"/>
              <a:buChar char="•"/>
            </a:pPr>
            <a:r>
              <a:rPr lang="en-US" sz="2800" dirty="0"/>
              <a:t>Q: How much work is done?</a:t>
            </a:r>
          </a:p>
          <a:p>
            <a:pPr marL="1371600" lvl="2" indent="-457200">
              <a:buFont typeface="Arial" panose="020B0604020202020204" pitchFamily="34" charset="0"/>
              <a:buChar char="•"/>
            </a:pPr>
            <a:r>
              <a:rPr lang="en-US" sz="2800" dirty="0"/>
              <a:t>A: It takes a total of N^2/16 + 10N time. </a:t>
            </a:r>
          </a:p>
          <a:p>
            <a:pPr marL="457200" indent="-457200">
              <a:buFont typeface="Arial" panose="020B0604020202020204" pitchFamily="34" charset="0"/>
              <a:buChar char="•"/>
            </a:pPr>
            <a:r>
              <a:rPr lang="en-US" sz="2800" dirty="0"/>
              <a:t>Q: When is N^2 &gt; N^2/16 + 10N?</a:t>
            </a:r>
          </a:p>
          <a:p>
            <a:pPr marL="914400" lvl="1" indent="-457200">
              <a:buFont typeface="Arial" panose="020B0604020202020204" pitchFamily="34" charset="0"/>
              <a:buChar char="•"/>
            </a:pPr>
            <a:r>
              <a:rPr lang="en-US" sz="2800" dirty="0"/>
              <a:t>A: When N &gt; 32/3 </a:t>
            </a:r>
            <a:r>
              <a:rPr lang="en-US" sz="2800" b="1" dirty="0"/>
              <a:t>&lt;- So there is speedup as N grows!</a:t>
            </a:r>
          </a:p>
        </p:txBody>
      </p:sp>
    </p:spTree>
    <p:extLst>
      <p:ext uri="{BB962C8B-B14F-4D97-AF65-F5344CB8AC3E}">
        <p14:creationId xmlns:p14="http://schemas.microsoft.com/office/powerpoint/2010/main" val="3153213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56CAF-3C45-18BE-D9F3-E28720ABA5E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16BB143-2BA0-A024-2064-1CCBB68EE088}"/>
              </a:ext>
            </a:extLst>
          </p:cNvPr>
          <p:cNvSpPr>
            <a:spLocks noGrp="1"/>
          </p:cNvSpPr>
          <p:nvPr>
            <p:ph type="title"/>
          </p:nvPr>
        </p:nvSpPr>
        <p:spPr>
          <a:xfrm>
            <a:off x="389580" y="361774"/>
            <a:ext cx="11618862" cy="1325563"/>
          </a:xfrm>
        </p:spPr>
        <p:txBody>
          <a:bodyPr/>
          <a:lstStyle/>
          <a:p>
            <a:r>
              <a:rPr lang="en-US" dirty="0"/>
              <a:t>Sorting</a:t>
            </a:r>
          </a:p>
        </p:txBody>
      </p:sp>
      <p:cxnSp>
        <p:nvCxnSpPr>
          <p:cNvPr id="5" name="Straight Connector 4">
            <a:extLst>
              <a:ext uri="{FF2B5EF4-FFF2-40B4-BE49-F238E27FC236}">
                <a16:creationId xmlns:a16="http://schemas.microsoft.com/office/drawing/2014/main" id="{B91911C3-CF02-6EE6-F136-64AD762B8FBE}"/>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A8560F4F-ADA4-973E-9ADD-EA0D6F14CA45}"/>
              </a:ext>
            </a:extLst>
          </p:cNvPr>
          <p:cNvSpPr txBox="1"/>
          <p:nvPr/>
        </p:nvSpPr>
        <p:spPr>
          <a:xfrm>
            <a:off x="595605" y="1820038"/>
            <a:ext cx="5500395" cy="3108543"/>
          </a:xfrm>
          <a:prstGeom prst="rect">
            <a:avLst/>
          </a:prstGeom>
          <a:noFill/>
        </p:spPr>
        <p:txBody>
          <a:bodyPr wrap="square" rtlCol="0">
            <a:spAutoFit/>
          </a:bodyPr>
          <a:lstStyle/>
          <a:p>
            <a:pPr marL="457200" indent="-457200">
              <a:buFont typeface="Arial" panose="020B0604020202020204" pitchFamily="34" charset="0"/>
              <a:buChar char="•"/>
            </a:pPr>
            <a:r>
              <a:rPr lang="en-US" sz="2800" b="1" dirty="0"/>
              <a:t>Problem</a:t>
            </a:r>
            <a:r>
              <a:rPr lang="en-US" sz="2800" dirty="0"/>
              <a:t>: Given a list of n numbers L, rearrange them in ascending order.</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E.g.</a:t>
            </a:r>
          </a:p>
          <a:p>
            <a:pPr marL="914400" lvl="1" indent="-457200">
              <a:buFont typeface="Arial" panose="020B0604020202020204" pitchFamily="34" charset="0"/>
              <a:buChar char="•"/>
            </a:pPr>
            <a:r>
              <a:rPr lang="en-US" sz="2800" b="1" dirty="0"/>
              <a:t>Input</a:t>
            </a:r>
            <a:r>
              <a:rPr lang="en-US" sz="2800" dirty="0"/>
              <a:t>: [3,2,5,5,1,6,7,8]</a:t>
            </a:r>
          </a:p>
          <a:p>
            <a:pPr marL="914400" lvl="1" indent="-457200">
              <a:buFont typeface="Arial" panose="020B0604020202020204" pitchFamily="34" charset="0"/>
              <a:buChar char="•"/>
            </a:pPr>
            <a:r>
              <a:rPr lang="en-US" sz="2800" b="1" dirty="0"/>
              <a:t>Output</a:t>
            </a:r>
            <a:r>
              <a:rPr lang="en-US" sz="2800" dirty="0"/>
              <a:t>: [1,2,3,5,5,6,7,8]</a:t>
            </a:r>
          </a:p>
        </p:txBody>
      </p:sp>
      <p:pic>
        <p:nvPicPr>
          <p:cNvPr id="3" name="Picture 2" descr="A pile of 3D yellow numbers">
            <a:extLst>
              <a:ext uri="{FF2B5EF4-FFF2-40B4-BE49-F238E27FC236}">
                <a16:creationId xmlns:a16="http://schemas.microsoft.com/office/drawing/2014/main" id="{C1FBF463-58EA-6FF2-76FE-73D729A4A3F1}"/>
              </a:ext>
            </a:extLst>
          </p:cNvPr>
          <p:cNvPicPr>
            <a:picLocks noChangeAspect="1"/>
          </p:cNvPicPr>
          <p:nvPr/>
        </p:nvPicPr>
        <p:blipFill>
          <a:blip r:embed="rId3"/>
          <a:srcRect l="47260"/>
          <a:stretch>
            <a:fillRect/>
          </a:stretch>
        </p:blipFill>
        <p:spPr>
          <a:xfrm>
            <a:off x="7368987" y="1820038"/>
            <a:ext cx="4227407" cy="4676188"/>
          </a:xfrm>
          <a:prstGeom prst="rect">
            <a:avLst/>
          </a:prstGeom>
        </p:spPr>
      </p:pic>
    </p:spTree>
    <p:extLst>
      <p:ext uri="{BB962C8B-B14F-4D97-AF65-F5344CB8AC3E}">
        <p14:creationId xmlns:p14="http://schemas.microsoft.com/office/powerpoint/2010/main" val="754443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66BE0-FE75-9605-4306-DAA3903642E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2648639-8004-5515-EE6D-BCEABA5A2263}"/>
              </a:ext>
            </a:extLst>
          </p:cNvPr>
          <p:cNvSpPr>
            <a:spLocks noGrp="1"/>
          </p:cNvSpPr>
          <p:nvPr>
            <p:ph type="title"/>
          </p:nvPr>
        </p:nvSpPr>
        <p:spPr>
          <a:xfrm>
            <a:off x="389580" y="361774"/>
            <a:ext cx="11618862" cy="1325563"/>
          </a:xfrm>
        </p:spPr>
        <p:txBody>
          <a:bodyPr/>
          <a:lstStyle/>
          <a:p>
            <a:r>
              <a:rPr lang="en-US" dirty="0"/>
              <a:t>Sorting</a:t>
            </a:r>
          </a:p>
        </p:txBody>
      </p:sp>
      <p:cxnSp>
        <p:nvCxnSpPr>
          <p:cNvPr id="5" name="Straight Connector 4">
            <a:extLst>
              <a:ext uri="{FF2B5EF4-FFF2-40B4-BE49-F238E27FC236}">
                <a16:creationId xmlns:a16="http://schemas.microsoft.com/office/drawing/2014/main" id="{8C68A964-EBBE-9595-8D17-3BD62685297C}"/>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DE093C58-E773-87DF-CA1D-A908F4B4DFF4}"/>
              </a:ext>
            </a:extLst>
          </p:cNvPr>
          <p:cNvSpPr txBox="1"/>
          <p:nvPr/>
        </p:nvSpPr>
        <p:spPr>
          <a:xfrm>
            <a:off x="595605" y="1820038"/>
            <a:ext cx="5500395" cy="4832092"/>
          </a:xfrm>
          <a:prstGeom prst="rect">
            <a:avLst/>
          </a:prstGeom>
          <a:noFill/>
        </p:spPr>
        <p:txBody>
          <a:bodyPr wrap="square" rtlCol="0">
            <a:spAutoFit/>
          </a:bodyPr>
          <a:lstStyle/>
          <a:p>
            <a:pPr marL="457200" indent="-457200">
              <a:buFont typeface="Arial" panose="020B0604020202020204" pitchFamily="34" charset="0"/>
              <a:buChar char="•"/>
            </a:pPr>
            <a:r>
              <a:rPr lang="en-US" sz="2800" b="1" dirty="0"/>
              <a:t>Problem</a:t>
            </a:r>
            <a:r>
              <a:rPr lang="en-US" sz="2800" dirty="0"/>
              <a:t>: Given a list of n numbers L, rearrange them in ascending order.</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Sorting Algorithms:</a:t>
            </a:r>
          </a:p>
          <a:p>
            <a:pPr marL="914400" lvl="1" indent="-457200">
              <a:buFont typeface="Arial" panose="020B0604020202020204" pitchFamily="34" charset="0"/>
              <a:buChar char="•"/>
            </a:pPr>
            <a:r>
              <a:rPr lang="en-US" sz="2800" dirty="0"/>
              <a:t>Bubble Sort</a:t>
            </a:r>
          </a:p>
          <a:p>
            <a:pPr marL="914400" lvl="1" indent="-457200">
              <a:buFont typeface="Arial" panose="020B0604020202020204" pitchFamily="34" charset="0"/>
              <a:buChar char="•"/>
            </a:pPr>
            <a:r>
              <a:rPr lang="en-US" sz="2800" dirty="0"/>
              <a:t>Insertion Sort</a:t>
            </a:r>
          </a:p>
          <a:p>
            <a:pPr marL="914400" lvl="1" indent="-457200">
              <a:buFont typeface="Arial" panose="020B0604020202020204" pitchFamily="34" charset="0"/>
              <a:buChar char="•"/>
            </a:pPr>
            <a:r>
              <a:rPr lang="en-US" sz="2800" dirty="0" err="1"/>
              <a:t>Mergesort</a:t>
            </a:r>
            <a:endParaRPr lang="en-US" sz="2800" dirty="0"/>
          </a:p>
          <a:p>
            <a:pPr marL="914400" lvl="1" indent="-457200">
              <a:buFont typeface="Arial" panose="020B0604020202020204" pitchFamily="34" charset="0"/>
              <a:buChar char="•"/>
            </a:pPr>
            <a:r>
              <a:rPr lang="en-US" sz="2800" dirty="0"/>
              <a:t>Radix Sort</a:t>
            </a:r>
          </a:p>
          <a:p>
            <a:pPr marL="914400" lvl="1" indent="-457200">
              <a:buFont typeface="Arial" panose="020B0604020202020204" pitchFamily="34" charset="0"/>
              <a:buChar char="•"/>
            </a:pPr>
            <a:r>
              <a:rPr lang="en-US" sz="2800" dirty="0"/>
              <a:t>Quicksort</a:t>
            </a:r>
          </a:p>
          <a:p>
            <a:pPr marL="914400" lvl="1" indent="-457200">
              <a:buFont typeface="Arial" panose="020B0604020202020204" pitchFamily="34" charset="0"/>
              <a:buChar char="•"/>
            </a:pPr>
            <a:r>
              <a:rPr lang="en-US" sz="2800" dirty="0" err="1"/>
              <a:t>Introsort</a:t>
            </a:r>
            <a:endParaRPr lang="en-US" sz="2800" dirty="0"/>
          </a:p>
        </p:txBody>
      </p:sp>
      <p:pic>
        <p:nvPicPr>
          <p:cNvPr id="3" name="Picture 2" descr="A pile of 3D yellow numbers">
            <a:extLst>
              <a:ext uri="{FF2B5EF4-FFF2-40B4-BE49-F238E27FC236}">
                <a16:creationId xmlns:a16="http://schemas.microsoft.com/office/drawing/2014/main" id="{26C81F09-F4B9-0995-F204-977A282F2014}"/>
              </a:ext>
            </a:extLst>
          </p:cNvPr>
          <p:cNvPicPr>
            <a:picLocks noChangeAspect="1"/>
          </p:cNvPicPr>
          <p:nvPr/>
        </p:nvPicPr>
        <p:blipFill>
          <a:blip r:embed="rId3"/>
          <a:srcRect l="47260"/>
          <a:stretch>
            <a:fillRect/>
          </a:stretch>
        </p:blipFill>
        <p:spPr>
          <a:xfrm>
            <a:off x="7368987" y="1820038"/>
            <a:ext cx="4227407" cy="4676188"/>
          </a:xfrm>
          <a:prstGeom prst="rect">
            <a:avLst/>
          </a:prstGeom>
        </p:spPr>
      </p:pic>
    </p:spTree>
    <p:extLst>
      <p:ext uri="{BB962C8B-B14F-4D97-AF65-F5344CB8AC3E}">
        <p14:creationId xmlns:p14="http://schemas.microsoft.com/office/powerpoint/2010/main" val="1704410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C9B89-6288-ABD9-21CB-8DBD600654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96E3AD-7FA9-F0DD-807F-FF3E10549D1C}"/>
              </a:ext>
            </a:extLst>
          </p:cNvPr>
          <p:cNvSpPr>
            <a:spLocks noGrp="1"/>
          </p:cNvSpPr>
          <p:nvPr>
            <p:ph type="title"/>
          </p:nvPr>
        </p:nvSpPr>
        <p:spPr/>
        <p:txBody>
          <a:bodyPr/>
          <a:lstStyle/>
          <a:p>
            <a:r>
              <a:rPr lang="en-US" dirty="0"/>
              <a:t>Course Updates</a:t>
            </a:r>
          </a:p>
        </p:txBody>
      </p:sp>
      <p:cxnSp>
        <p:nvCxnSpPr>
          <p:cNvPr id="5" name="Straight Connector 4">
            <a:extLst>
              <a:ext uri="{FF2B5EF4-FFF2-40B4-BE49-F238E27FC236}">
                <a16:creationId xmlns:a16="http://schemas.microsoft.com/office/drawing/2014/main" id="{ECCF7BC1-6D86-B895-C4BF-F43324E72F7D}"/>
              </a:ext>
            </a:extLst>
          </p:cNvPr>
          <p:cNvCxnSpPr>
            <a:cxnSpLocks noGrp="1" noRot="1" noMove="1" noResize="1" noEditPoints="1" noAdjustHandles="1" noChangeArrowheads="1" noChangeShapeType="1"/>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6900659B-954A-BA55-2EE4-9312592480A7}"/>
              </a:ext>
            </a:extLst>
          </p:cNvPr>
          <p:cNvSpPr txBox="1"/>
          <p:nvPr/>
        </p:nvSpPr>
        <p:spPr>
          <a:xfrm>
            <a:off x="455140" y="1690688"/>
            <a:ext cx="6452288" cy="4154984"/>
          </a:xfrm>
          <a:prstGeom prst="rect">
            <a:avLst/>
          </a:prstGeom>
          <a:noFill/>
        </p:spPr>
        <p:txBody>
          <a:bodyPr wrap="square">
            <a:spAutoFit/>
          </a:bodyPr>
          <a:lstStyle/>
          <a:p>
            <a:pPr marL="571500" indent="-571500" algn="l">
              <a:spcAft>
                <a:spcPts val="750"/>
              </a:spcAft>
              <a:buFont typeface="Arial" panose="020B0604020202020204" pitchFamily="34" charset="0"/>
              <a:buChar char="•"/>
            </a:pPr>
            <a:r>
              <a:rPr lang="en-US" sz="3200" dirty="0">
                <a:solidFill>
                  <a:srgbClr val="333333"/>
                </a:solidFill>
              </a:rPr>
              <a:t>Post Midterm Grades In Progress</a:t>
            </a:r>
          </a:p>
          <a:p>
            <a:pPr marL="571500" indent="-571500" algn="l">
              <a:spcAft>
                <a:spcPts val="750"/>
              </a:spcAft>
              <a:buFont typeface="Arial" panose="020B0604020202020204" pitchFamily="34" charset="0"/>
              <a:buChar char="•"/>
            </a:pPr>
            <a:r>
              <a:rPr lang="en-US" sz="3200" dirty="0">
                <a:solidFill>
                  <a:srgbClr val="333333"/>
                </a:solidFill>
              </a:rPr>
              <a:t>Feedback Survey Soon</a:t>
            </a:r>
          </a:p>
          <a:p>
            <a:pPr marL="571500" indent="-571500" algn="l">
              <a:spcAft>
                <a:spcPts val="750"/>
              </a:spcAft>
              <a:buFont typeface="Arial" panose="020B0604020202020204" pitchFamily="34" charset="0"/>
              <a:buChar char="•"/>
            </a:pPr>
            <a:r>
              <a:rPr lang="en-US" sz="3200" dirty="0">
                <a:solidFill>
                  <a:srgbClr val="333333"/>
                </a:solidFill>
              </a:rPr>
              <a:t>HW 4 Solutions Soon</a:t>
            </a:r>
          </a:p>
          <a:p>
            <a:pPr marL="571500" indent="-571500" algn="l">
              <a:spcAft>
                <a:spcPts val="750"/>
              </a:spcAft>
              <a:buFont typeface="Arial" panose="020B0604020202020204" pitchFamily="34" charset="0"/>
              <a:buChar char="•"/>
            </a:pPr>
            <a:r>
              <a:rPr lang="en-US" sz="3200" dirty="0">
                <a:solidFill>
                  <a:srgbClr val="333333"/>
                </a:solidFill>
              </a:rPr>
              <a:t>HW 5 Out</a:t>
            </a:r>
          </a:p>
          <a:p>
            <a:pPr marL="571500" indent="-571500" algn="l">
              <a:spcAft>
                <a:spcPts val="750"/>
              </a:spcAft>
              <a:buFont typeface="Arial" panose="020B0604020202020204" pitchFamily="34" charset="0"/>
              <a:buChar char="•"/>
            </a:pPr>
            <a:r>
              <a:rPr lang="en-US" sz="3200" dirty="0">
                <a:solidFill>
                  <a:srgbClr val="333333"/>
                </a:solidFill>
              </a:rPr>
              <a:t>Group Project</a:t>
            </a:r>
          </a:p>
          <a:p>
            <a:pPr marL="1028700" lvl="1" indent="-571500">
              <a:spcAft>
                <a:spcPts val="750"/>
              </a:spcAft>
              <a:buFont typeface="Arial" panose="020B0604020202020204" pitchFamily="34" charset="0"/>
              <a:buChar char="•"/>
            </a:pPr>
            <a:r>
              <a:rPr lang="en-US" sz="3200" dirty="0">
                <a:solidFill>
                  <a:srgbClr val="333333"/>
                </a:solidFill>
              </a:rPr>
              <a:t>First Problems Oct 31</a:t>
            </a:r>
            <a:r>
              <a:rPr lang="en-US" sz="3200" baseline="30000" dirty="0">
                <a:solidFill>
                  <a:srgbClr val="333333"/>
                </a:solidFill>
              </a:rPr>
              <a:t>st</a:t>
            </a:r>
          </a:p>
          <a:p>
            <a:pPr marL="571500" indent="-571500">
              <a:spcAft>
                <a:spcPts val="750"/>
              </a:spcAft>
              <a:buFont typeface="Arial" panose="020B0604020202020204" pitchFamily="34" charset="0"/>
              <a:buChar char="•"/>
            </a:pPr>
            <a:r>
              <a:rPr lang="en-US" sz="3200" dirty="0">
                <a:solidFill>
                  <a:srgbClr val="333333"/>
                </a:solidFill>
              </a:rPr>
              <a:t>More Example Quizes</a:t>
            </a:r>
          </a:p>
        </p:txBody>
      </p:sp>
      <p:pic>
        <p:nvPicPr>
          <p:cNvPr id="11" name="Graphic 10" descr="Newspaper outline">
            <a:extLst>
              <a:ext uri="{FF2B5EF4-FFF2-40B4-BE49-F238E27FC236}">
                <a16:creationId xmlns:a16="http://schemas.microsoft.com/office/drawing/2014/main" id="{091BE974-6143-BD39-402B-CCC13FED22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8550" y="1400175"/>
            <a:ext cx="5092700" cy="5092700"/>
          </a:xfrm>
          <a:prstGeom prst="rect">
            <a:avLst/>
          </a:prstGeom>
        </p:spPr>
      </p:pic>
    </p:spTree>
    <p:extLst>
      <p:ext uri="{BB962C8B-B14F-4D97-AF65-F5344CB8AC3E}">
        <p14:creationId xmlns:p14="http://schemas.microsoft.com/office/powerpoint/2010/main" val="1045873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D2137-9C95-5DBC-33A1-326DF74CBB6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F60E42A-07F8-AD38-B277-1314B4EF7CE3}"/>
              </a:ext>
            </a:extLst>
          </p:cNvPr>
          <p:cNvSpPr>
            <a:spLocks noGrp="1"/>
          </p:cNvSpPr>
          <p:nvPr>
            <p:ph type="title"/>
          </p:nvPr>
        </p:nvSpPr>
        <p:spPr>
          <a:xfrm>
            <a:off x="389580" y="361774"/>
            <a:ext cx="11618862" cy="1325563"/>
          </a:xfrm>
        </p:spPr>
        <p:txBody>
          <a:bodyPr/>
          <a:lstStyle/>
          <a:p>
            <a:r>
              <a:rPr lang="en-US" dirty="0"/>
              <a:t>Sorting</a:t>
            </a:r>
          </a:p>
        </p:txBody>
      </p:sp>
      <p:cxnSp>
        <p:nvCxnSpPr>
          <p:cNvPr id="5" name="Straight Connector 4">
            <a:extLst>
              <a:ext uri="{FF2B5EF4-FFF2-40B4-BE49-F238E27FC236}">
                <a16:creationId xmlns:a16="http://schemas.microsoft.com/office/drawing/2014/main" id="{F7F55654-8E28-845E-69AE-5DD415417711}"/>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9E879196-CDCF-DCD5-2520-CF125442A0A2}"/>
              </a:ext>
            </a:extLst>
          </p:cNvPr>
          <p:cNvSpPr txBox="1"/>
          <p:nvPr/>
        </p:nvSpPr>
        <p:spPr>
          <a:xfrm>
            <a:off x="595605" y="1820038"/>
            <a:ext cx="5500395" cy="4832092"/>
          </a:xfrm>
          <a:prstGeom prst="rect">
            <a:avLst/>
          </a:prstGeom>
          <a:noFill/>
        </p:spPr>
        <p:txBody>
          <a:bodyPr wrap="square" rtlCol="0">
            <a:spAutoFit/>
          </a:bodyPr>
          <a:lstStyle/>
          <a:p>
            <a:pPr marL="457200" indent="-457200">
              <a:buFont typeface="Arial" panose="020B0604020202020204" pitchFamily="34" charset="0"/>
              <a:buChar char="•"/>
            </a:pPr>
            <a:r>
              <a:rPr lang="en-US" sz="2800" b="1" dirty="0"/>
              <a:t>Problem</a:t>
            </a:r>
            <a:r>
              <a:rPr lang="en-US" sz="2800" dirty="0"/>
              <a:t>: Given a list of n numbers L, rearrange them in ascending order.</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Sorting Algorithms:</a:t>
            </a:r>
          </a:p>
          <a:p>
            <a:pPr marL="914400" lvl="1" indent="-457200">
              <a:buFont typeface="Arial" panose="020B0604020202020204" pitchFamily="34" charset="0"/>
              <a:buChar char="•"/>
            </a:pPr>
            <a:r>
              <a:rPr lang="en-US" sz="2800" dirty="0"/>
              <a:t>Bubble Sort</a:t>
            </a:r>
          </a:p>
          <a:p>
            <a:pPr marL="914400" lvl="1" indent="-457200">
              <a:buFont typeface="Arial" panose="020B0604020202020204" pitchFamily="34" charset="0"/>
              <a:buChar char="•"/>
            </a:pPr>
            <a:r>
              <a:rPr lang="en-US" sz="2800" dirty="0"/>
              <a:t>Insertion Sort</a:t>
            </a:r>
          </a:p>
          <a:p>
            <a:pPr marL="914400" lvl="1" indent="-457200">
              <a:buFont typeface="Arial" panose="020B0604020202020204" pitchFamily="34" charset="0"/>
              <a:buChar char="•"/>
            </a:pPr>
            <a:r>
              <a:rPr lang="en-US" sz="2800" b="1" dirty="0" err="1"/>
              <a:t>Mergesort</a:t>
            </a:r>
            <a:endParaRPr lang="en-US" sz="2800" b="1" dirty="0"/>
          </a:p>
          <a:p>
            <a:pPr marL="914400" lvl="1" indent="-457200">
              <a:buFont typeface="Arial" panose="020B0604020202020204" pitchFamily="34" charset="0"/>
              <a:buChar char="•"/>
            </a:pPr>
            <a:r>
              <a:rPr lang="en-US" sz="2800" dirty="0"/>
              <a:t>Radix Sort</a:t>
            </a:r>
          </a:p>
          <a:p>
            <a:pPr marL="914400" lvl="1" indent="-457200">
              <a:buFont typeface="Arial" panose="020B0604020202020204" pitchFamily="34" charset="0"/>
              <a:buChar char="•"/>
            </a:pPr>
            <a:r>
              <a:rPr lang="en-US" sz="2800" dirty="0"/>
              <a:t>Quicksort</a:t>
            </a:r>
          </a:p>
          <a:p>
            <a:pPr marL="914400" lvl="1" indent="-457200">
              <a:buFont typeface="Arial" panose="020B0604020202020204" pitchFamily="34" charset="0"/>
              <a:buChar char="•"/>
            </a:pPr>
            <a:r>
              <a:rPr lang="en-US" sz="2800" dirty="0" err="1"/>
              <a:t>Introsort</a:t>
            </a:r>
            <a:endParaRPr lang="en-US" sz="2800" dirty="0"/>
          </a:p>
        </p:txBody>
      </p:sp>
      <p:pic>
        <p:nvPicPr>
          <p:cNvPr id="3" name="Picture 2" descr="A pile of 3D yellow numbers">
            <a:extLst>
              <a:ext uri="{FF2B5EF4-FFF2-40B4-BE49-F238E27FC236}">
                <a16:creationId xmlns:a16="http://schemas.microsoft.com/office/drawing/2014/main" id="{06C8D1DA-2E49-0147-1C0F-2EB63195FE42}"/>
              </a:ext>
            </a:extLst>
          </p:cNvPr>
          <p:cNvPicPr>
            <a:picLocks noChangeAspect="1"/>
          </p:cNvPicPr>
          <p:nvPr/>
        </p:nvPicPr>
        <p:blipFill>
          <a:blip r:embed="rId3"/>
          <a:srcRect l="47260"/>
          <a:stretch>
            <a:fillRect/>
          </a:stretch>
        </p:blipFill>
        <p:spPr>
          <a:xfrm>
            <a:off x="7368987" y="1820038"/>
            <a:ext cx="4227407" cy="4676188"/>
          </a:xfrm>
          <a:prstGeom prst="rect">
            <a:avLst/>
          </a:prstGeom>
        </p:spPr>
      </p:pic>
    </p:spTree>
    <p:extLst>
      <p:ext uri="{BB962C8B-B14F-4D97-AF65-F5344CB8AC3E}">
        <p14:creationId xmlns:p14="http://schemas.microsoft.com/office/powerpoint/2010/main" val="2797784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F5E8C-DD77-C749-07C6-D60FE903D50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10F123C-A2DC-2EE3-030B-E468D4D52FE1}"/>
              </a:ext>
            </a:extLst>
          </p:cNvPr>
          <p:cNvSpPr>
            <a:spLocks noGrp="1"/>
          </p:cNvSpPr>
          <p:nvPr>
            <p:ph type="title"/>
          </p:nvPr>
        </p:nvSpPr>
        <p:spPr>
          <a:xfrm>
            <a:off x="389580" y="361774"/>
            <a:ext cx="11618862" cy="1325563"/>
          </a:xfrm>
        </p:spPr>
        <p:txBody>
          <a:bodyPr/>
          <a:lstStyle/>
          <a:p>
            <a:r>
              <a:rPr lang="en-US" dirty="0" err="1"/>
              <a:t>Mergesort</a:t>
            </a:r>
            <a:endParaRPr lang="en-US" dirty="0"/>
          </a:p>
        </p:txBody>
      </p:sp>
      <p:cxnSp>
        <p:nvCxnSpPr>
          <p:cNvPr id="5" name="Straight Connector 4">
            <a:extLst>
              <a:ext uri="{FF2B5EF4-FFF2-40B4-BE49-F238E27FC236}">
                <a16:creationId xmlns:a16="http://schemas.microsoft.com/office/drawing/2014/main" id="{11DD15D7-8382-E9D2-2CE0-C22F8C333749}"/>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0D482713-B0B7-B71E-CD3B-A8182AFEE0CA}"/>
              </a:ext>
            </a:extLst>
          </p:cNvPr>
          <p:cNvSpPr txBox="1"/>
          <p:nvPr/>
        </p:nvSpPr>
        <p:spPr>
          <a:xfrm>
            <a:off x="595605" y="1820038"/>
            <a:ext cx="5500395" cy="3539430"/>
          </a:xfrm>
          <a:prstGeom prst="rect">
            <a:avLst/>
          </a:prstGeom>
          <a:noFill/>
        </p:spPr>
        <p:txBody>
          <a:bodyPr wrap="square" rtlCol="0">
            <a:spAutoFit/>
          </a:bodyPr>
          <a:lstStyle/>
          <a:p>
            <a:pPr marL="457200" indent="-457200">
              <a:buFont typeface="Arial" panose="020B0604020202020204" pitchFamily="34" charset="0"/>
              <a:buChar char="•"/>
            </a:pPr>
            <a:r>
              <a:rPr lang="en-US" sz="2800" b="1" dirty="0"/>
              <a:t>Divides</a:t>
            </a:r>
            <a:r>
              <a:rPr lang="en-US" sz="2800" dirty="0"/>
              <a:t>: Divides input into two pieces of equal size in linear time. </a:t>
            </a:r>
          </a:p>
          <a:p>
            <a:pPr marL="914400" lvl="1" indent="-457200">
              <a:buFont typeface="Arial" panose="020B0604020202020204" pitchFamily="34" charset="0"/>
              <a:buChar char="•"/>
            </a:pPr>
            <a:r>
              <a:rPr lang="en-US" sz="2800" dirty="0"/>
              <a:t>Assume even length for now.</a:t>
            </a:r>
          </a:p>
          <a:p>
            <a:pPr marL="457200" indent="-457200">
              <a:buFont typeface="Arial" panose="020B0604020202020204" pitchFamily="34" charset="0"/>
              <a:buChar char="•"/>
            </a:pPr>
            <a:r>
              <a:rPr lang="en-US" sz="2800" b="1" dirty="0"/>
              <a:t>Conquer</a:t>
            </a:r>
            <a:r>
              <a:rPr lang="en-US" sz="2800" dirty="0"/>
              <a:t>: Recursively calls </a:t>
            </a:r>
            <a:r>
              <a:rPr lang="en-US" sz="2800" dirty="0" err="1"/>
              <a:t>mergesort</a:t>
            </a:r>
            <a:r>
              <a:rPr lang="en-US" sz="2800" dirty="0"/>
              <a:t> on each piece.</a:t>
            </a:r>
          </a:p>
          <a:p>
            <a:pPr marL="457200" indent="-457200">
              <a:buFont typeface="Arial" panose="020B0604020202020204" pitchFamily="34" charset="0"/>
              <a:buChar char="•"/>
            </a:pPr>
            <a:r>
              <a:rPr lang="en-US" sz="2800" b="1" dirty="0"/>
              <a:t>Unite</a:t>
            </a:r>
            <a:r>
              <a:rPr lang="en-US" sz="2800" dirty="0"/>
              <a:t>: Merges the two sorted lists in linear time. </a:t>
            </a:r>
          </a:p>
        </p:txBody>
      </p:sp>
      <p:grpSp>
        <p:nvGrpSpPr>
          <p:cNvPr id="55" name="Group 54">
            <a:extLst>
              <a:ext uri="{FF2B5EF4-FFF2-40B4-BE49-F238E27FC236}">
                <a16:creationId xmlns:a16="http://schemas.microsoft.com/office/drawing/2014/main" id="{CB78BEA4-5589-5FEE-230C-0E0F8D41625C}"/>
              </a:ext>
            </a:extLst>
          </p:cNvPr>
          <p:cNvGrpSpPr/>
          <p:nvPr/>
        </p:nvGrpSpPr>
        <p:grpSpPr>
          <a:xfrm>
            <a:off x="6852621" y="3046410"/>
            <a:ext cx="4324576" cy="2403414"/>
            <a:chOff x="6852621" y="1820038"/>
            <a:chExt cx="4324576" cy="2403414"/>
          </a:xfrm>
        </p:grpSpPr>
        <p:sp>
          <p:nvSpPr>
            <p:cNvPr id="12" name="Rectangle 11">
              <a:extLst>
                <a:ext uri="{FF2B5EF4-FFF2-40B4-BE49-F238E27FC236}">
                  <a16:creationId xmlns:a16="http://schemas.microsoft.com/office/drawing/2014/main" id="{2B9B34D3-DB99-1364-5C5E-AD0D58F83851}"/>
                </a:ext>
              </a:extLst>
            </p:cNvPr>
            <p:cNvSpPr/>
            <p:nvPr/>
          </p:nvSpPr>
          <p:spPr>
            <a:xfrm>
              <a:off x="6852621" y="1820038"/>
              <a:ext cx="4324575"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F350ADC-59CF-9052-B1EC-D7AB21449751}"/>
                </a:ext>
              </a:extLst>
            </p:cNvPr>
            <p:cNvSpPr/>
            <p:nvPr/>
          </p:nvSpPr>
          <p:spPr>
            <a:xfrm>
              <a:off x="6852621" y="2327261"/>
              <a:ext cx="2086985"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B07E038-D0FA-2A9F-2FF5-4E28F0FD5D2A}"/>
                </a:ext>
              </a:extLst>
            </p:cNvPr>
            <p:cNvSpPr/>
            <p:nvPr/>
          </p:nvSpPr>
          <p:spPr>
            <a:xfrm>
              <a:off x="6852622" y="2834484"/>
              <a:ext cx="968188"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78E4A65-7E7A-A253-E895-68743EC499B4}"/>
                </a:ext>
              </a:extLst>
            </p:cNvPr>
            <p:cNvSpPr/>
            <p:nvPr/>
          </p:nvSpPr>
          <p:spPr>
            <a:xfrm>
              <a:off x="6852623" y="3341707"/>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404D248-B795-6355-A1D3-01B76A0DF943}"/>
                </a:ext>
              </a:extLst>
            </p:cNvPr>
            <p:cNvSpPr/>
            <p:nvPr/>
          </p:nvSpPr>
          <p:spPr>
            <a:xfrm>
              <a:off x="6852622"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117DDB3-6A1A-779B-07A2-DAE4D178AF8F}"/>
                </a:ext>
              </a:extLst>
            </p:cNvPr>
            <p:cNvSpPr/>
            <p:nvPr/>
          </p:nvSpPr>
          <p:spPr>
            <a:xfrm>
              <a:off x="9090213" y="2327261"/>
              <a:ext cx="2086984"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CA12A33-6D43-8163-3122-76545C9886C9}"/>
                </a:ext>
              </a:extLst>
            </p:cNvPr>
            <p:cNvSpPr/>
            <p:nvPr/>
          </p:nvSpPr>
          <p:spPr>
            <a:xfrm>
              <a:off x="7971418" y="2834484"/>
              <a:ext cx="968188"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1864BEF-7103-E38D-3C9F-E59E30B8C5E8}"/>
                </a:ext>
              </a:extLst>
            </p:cNvPr>
            <p:cNvSpPr/>
            <p:nvPr/>
          </p:nvSpPr>
          <p:spPr>
            <a:xfrm>
              <a:off x="9090213" y="2834484"/>
              <a:ext cx="968188"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2FC2BCF-F232-FBDA-A5A2-6DDE5FB1C754}"/>
                </a:ext>
              </a:extLst>
            </p:cNvPr>
            <p:cNvSpPr/>
            <p:nvPr/>
          </p:nvSpPr>
          <p:spPr>
            <a:xfrm>
              <a:off x="10209008" y="2834484"/>
              <a:ext cx="968188"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9A9A465-8F68-DAB0-27AE-AB1A58490488}"/>
                </a:ext>
              </a:extLst>
            </p:cNvPr>
            <p:cNvSpPr/>
            <p:nvPr/>
          </p:nvSpPr>
          <p:spPr>
            <a:xfrm>
              <a:off x="7412021" y="3341707"/>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C06F231-FDDA-D663-FF71-133D3765B878}"/>
                </a:ext>
              </a:extLst>
            </p:cNvPr>
            <p:cNvSpPr/>
            <p:nvPr/>
          </p:nvSpPr>
          <p:spPr>
            <a:xfrm>
              <a:off x="7971418" y="3325032"/>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DAA7E0B-8793-91D4-F6F1-8998497A8604}"/>
                </a:ext>
              </a:extLst>
            </p:cNvPr>
            <p:cNvSpPr/>
            <p:nvPr/>
          </p:nvSpPr>
          <p:spPr>
            <a:xfrm>
              <a:off x="8530816" y="3325032"/>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5361236-9126-00D5-6CF7-686CD993DEF8}"/>
                </a:ext>
              </a:extLst>
            </p:cNvPr>
            <p:cNvSpPr/>
            <p:nvPr/>
          </p:nvSpPr>
          <p:spPr>
            <a:xfrm>
              <a:off x="9090213" y="3334713"/>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0F04BD6-F34D-1AD7-2C97-54A2B11298E2}"/>
                </a:ext>
              </a:extLst>
            </p:cNvPr>
            <p:cNvSpPr/>
            <p:nvPr/>
          </p:nvSpPr>
          <p:spPr>
            <a:xfrm>
              <a:off x="9649611" y="3334713"/>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D9FD3B3-719C-9A4B-CE38-3AA3DA981EF6}"/>
                </a:ext>
              </a:extLst>
            </p:cNvPr>
            <p:cNvSpPr/>
            <p:nvPr/>
          </p:nvSpPr>
          <p:spPr>
            <a:xfrm>
              <a:off x="10209008" y="3341707"/>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11A7070-BAC0-9E85-6797-A84FD252068F}"/>
                </a:ext>
              </a:extLst>
            </p:cNvPr>
            <p:cNvSpPr/>
            <p:nvPr/>
          </p:nvSpPr>
          <p:spPr>
            <a:xfrm>
              <a:off x="10768406" y="3341707"/>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11C3EF0-25EF-7E97-5929-402B0D65B2AE}"/>
                </a:ext>
              </a:extLst>
            </p:cNvPr>
            <p:cNvSpPr/>
            <p:nvPr/>
          </p:nvSpPr>
          <p:spPr>
            <a:xfrm>
              <a:off x="7109013" y="3848930"/>
              <a:ext cx="15240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C8AF12F-80D3-4C91-605F-ABDCC1F3F8F2}"/>
                </a:ext>
              </a:extLst>
            </p:cNvPr>
            <p:cNvSpPr/>
            <p:nvPr/>
          </p:nvSpPr>
          <p:spPr>
            <a:xfrm>
              <a:off x="742277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4C64438-F213-576F-0A56-274C4B56F295}"/>
                </a:ext>
              </a:extLst>
            </p:cNvPr>
            <p:cNvSpPr/>
            <p:nvPr/>
          </p:nvSpPr>
          <p:spPr>
            <a:xfrm>
              <a:off x="7679170" y="3848930"/>
              <a:ext cx="15240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5F61187-1E67-BDEB-A91D-47125B00DA64}"/>
                </a:ext>
              </a:extLst>
            </p:cNvPr>
            <p:cNvSpPr/>
            <p:nvPr/>
          </p:nvSpPr>
          <p:spPr>
            <a:xfrm>
              <a:off x="796962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99CC63F-DBE3-245B-2853-590AC7F142D0}"/>
                </a:ext>
              </a:extLst>
            </p:cNvPr>
            <p:cNvSpPr/>
            <p:nvPr/>
          </p:nvSpPr>
          <p:spPr>
            <a:xfrm>
              <a:off x="8226020" y="3848930"/>
              <a:ext cx="15240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6A70F9D-03FE-6DEF-D912-CF8F4C20E5B4}"/>
                </a:ext>
              </a:extLst>
            </p:cNvPr>
            <p:cNvSpPr/>
            <p:nvPr/>
          </p:nvSpPr>
          <p:spPr>
            <a:xfrm>
              <a:off x="8530815"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CB79950-043B-1794-6932-EE08D308715C}"/>
                </a:ext>
              </a:extLst>
            </p:cNvPr>
            <p:cNvSpPr/>
            <p:nvPr/>
          </p:nvSpPr>
          <p:spPr>
            <a:xfrm>
              <a:off x="8787206" y="3848930"/>
              <a:ext cx="15240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2BE5A4F-5903-EFD4-19A2-10D2761B065B}"/>
                </a:ext>
              </a:extLst>
            </p:cNvPr>
            <p:cNvSpPr/>
            <p:nvPr/>
          </p:nvSpPr>
          <p:spPr>
            <a:xfrm>
              <a:off x="9090212"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0935B43-FB5F-D98F-5535-45E34A475F67}"/>
                </a:ext>
              </a:extLst>
            </p:cNvPr>
            <p:cNvSpPr/>
            <p:nvPr/>
          </p:nvSpPr>
          <p:spPr>
            <a:xfrm>
              <a:off x="9346603" y="3848930"/>
              <a:ext cx="15240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DAC98A8-326C-4457-B038-63EF02A67A3B}"/>
                </a:ext>
              </a:extLst>
            </p:cNvPr>
            <p:cNvSpPr/>
            <p:nvPr/>
          </p:nvSpPr>
          <p:spPr>
            <a:xfrm>
              <a:off x="9649610"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E17512F-8A0C-1A06-8930-D661268ECA51}"/>
                </a:ext>
              </a:extLst>
            </p:cNvPr>
            <p:cNvSpPr/>
            <p:nvPr/>
          </p:nvSpPr>
          <p:spPr>
            <a:xfrm>
              <a:off x="9906001" y="3848930"/>
              <a:ext cx="15240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D839ED4-6D11-D9A3-1505-94FFAE10C73B}"/>
                </a:ext>
              </a:extLst>
            </p:cNvPr>
            <p:cNvSpPr/>
            <p:nvPr/>
          </p:nvSpPr>
          <p:spPr>
            <a:xfrm>
              <a:off x="10209008"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3D0D6FA-1BBD-8A40-9C81-71AD786AD3CD}"/>
                </a:ext>
              </a:extLst>
            </p:cNvPr>
            <p:cNvSpPr/>
            <p:nvPr/>
          </p:nvSpPr>
          <p:spPr>
            <a:xfrm>
              <a:off x="10465399" y="3848930"/>
              <a:ext cx="15240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E0DE04D5-3399-EAA0-24A0-8AD4E8749019}"/>
                </a:ext>
              </a:extLst>
            </p:cNvPr>
            <p:cNvSpPr/>
            <p:nvPr/>
          </p:nvSpPr>
          <p:spPr>
            <a:xfrm>
              <a:off x="10768405"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FE32078-79C5-0FE9-F4B1-BAE7C506D727}"/>
                </a:ext>
              </a:extLst>
            </p:cNvPr>
            <p:cNvSpPr/>
            <p:nvPr/>
          </p:nvSpPr>
          <p:spPr>
            <a:xfrm>
              <a:off x="11024796" y="3848930"/>
              <a:ext cx="15240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89431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9F6AB-62E1-15CB-A800-9EEA51275D6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F40B3BF-473A-1ED4-B86F-0A3C3016633C}"/>
              </a:ext>
            </a:extLst>
          </p:cNvPr>
          <p:cNvSpPr>
            <a:spLocks noGrp="1"/>
          </p:cNvSpPr>
          <p:nvPr>
            <p:ph type="title"/>
          </p:nvPr>
        </p:nvSpPr>
        <p:spPr>
          <a:xfrm>
            <a:off x="389580" y="361774"/>
            <a:ext cx="11618862" cy="1325563"/>
          </a:xfrm>
        </p:spPr>
        <p:txBody>
          <a:bodyPr/>
          <a:lstStyle/>
          <a:p>
            <a:r>
              <a:rPr lang="en-US" dirty="0" err="1"/>
              <a:t>Mergesort</a:t>
            </a:r>
            <a:endParaRPr lang="en-US" dirty="0"/>
          </a:p>
        </p:txBody>
      </p:sp>
      <p:cxnSp>
        <p:nvCxnSpPr>
          <p:cNvPr id="5" name="Straight Connector 4">
            <a:extLst>
              <a:ext uri="{FF2B5EF4-FFF2-40B4-BE49-F238E27FC236}">
                <a16:creationId xmlns:a16="http://schemas.microsoft.com/office/drawing/2014/main" id="{E9569E27-4547-5BE6-6EBA-467F066BDBC7}"/>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526E10AE-8120-F022-F755-07ABB68B8E81}"/>
              </a:ext>
            </a:extLst>
          </p:cNvPr>
          <p:cNvSpPr txBox="1"/>
          <p:nvPr/>
        </p:nvSpPr>
        <p:spPr>
          <a:xfrm>
            <a:off x="595605" y="1820038"/>
            <a:ext cx="5500395" cy="4401205"/>
          </a:xfrm>
          <a:prstGeom prst="rect">
            <a:avLst/>
          </a:prstGeom>
          <a:noFill/>
        </p:spPr>
        <p:txBody>
          <a:bodyPr wrap="square" rtlCol="0">
            <a:spAutoFit/>
          </a:bodyPr>
          <a:lstStyle/>
          <a:p>
            <a:pPr marL="457200" indent="-457200">
              <a:buFont typeface="Arial" panose="020B0604020202020204" pitchFamily="34" charset="0"/>
              <a:buChar char="•"/>
            </a:pPr>
            <a:r>
              <a:rPr lang="en-US" sz="2800" b="1" dirty="0"/>
              <a:t>Base Case: </a:t>
            </a:r>
            <a:r>
              <a:rPr lang="en-US" sz="2800" dirty="0"/>
              <a:t>If array has length less than 2, brute force. </a:t>
            </a:r>
          </a:p>
          <a:p>
            <a:pPr marL="457200" indent="-457200">
              <a:buFont typeface="Arial" panose="020B0604020202020204" pitchFamily="34" charset="0"/>
              <a:buChar char="•"/>
            </a:pPr>
            <a:r>
              <a:rPr lang="en-US" sz="2800" b="1" dirty="0"/>
              <a:t>Divides</a:t>
            </a:r>
            <a:r>
              <a:rPr lang="en-US" sz="2800" dirty="0"/>
              <a:t>: Divides input into two pieces of equal size in linear time. </a:t>
            </a:r>
          </a:p>
          <a:p>
            <a:pPr marL="914400" lvl="1" indent="-457200">
              <a:buFont typeface="Arial" panose="020B0604020202020204" pitchFamily="34" charset="0"/>
              <a:buChar char="•"/>
            </a:pPr>
            <a:r>
              <a:rPr lang="en-US" sz="2800" dirty="0"/>
              <a:t>Assume even length for now.</a:t>
            </a:r>
          </a:p>
          <a:p>
            <a:pPr marL="457200" indent="-457200">
              <a:buFont typeface="Arial" panose="020B0604020202020204" pitchFamily="34" charset="0"/>
              <a:buChar char="•"/>
            </a:pPr>
            <a:r>
              <a:rPr lang="en-US" sz="2800" b="1" dirty="0"/>
              <a:t>Conquer</a:t>
            </a:r>
            <a:r>
              <a:rPr lang="en-US" sz="2800" dirty="0"/>
              <a:t>: Recursively calls </a:t>
            </a:r>
            <a:r>
              <a:rPr lang="en-US" sz="2800" dirty="0" err="1"/>
              <a:t>mergesort</a:t>
            </a:r>
            <a:r>
              <a:rPr lang="en-US" sz="2800" dirty="0"/>
              <a:t> on each piece.</a:t>
            </a:r>
          </a:p>
          <a:p>
            <a:pPr marL="457200" indent="-457200">
              <a:buFont typeface="Arial" panose="020B0604020202020204" pitchFamily="34" charset="0"/>
              <a:buChar char="•"/>
            </a:pPr>
            <a:r>
              <a:rPr lang="en-US" sz="2800" b="1" dirty="0"/>
              <a:t>Unite</a:t>
            </a:r>
            <a:r>
              <a:rPr lang="en-US" sz="2800" dirty="0"/>
              <a:t>: Merges the two sorted lists in linear time. </a:t>
            </a:r>
          </a:p>
        </p:txBody>
      </p:sp>
      <p:grpSp>
        <p:nvGrpSpPr>
          <p:cNvPr id="55" name="Group 54">
            <a:extLst>
              <a:ext uri="{FF2B5EF4-FFF2-40B4-BE49-F238E27FC236}">
                <a16:creationId xmlns:a16="http://schemas.microsoft.com/office/drawing/2014/main" id="{85ECA388-E886-70BB-BFB3-D6C89DA33218}"/>
              </a:ext>
            </a:extLst>
          </p:cNvPr>
          <p:cNvGrpSpPr/>
          <p:nvPr/>
        </p:nvGrpSpPr>
        <p:grpSpPr>
          <a:xfrm>
            <a:off x="6852621" y="3046410"/>
            <a:ext cx="4324576" cy="2403414"/>
            <a:chOff x="6852621" y="1820038"/>
            <a:chExt cx="4324576" cy="2403414"/>
          </a:xfrm>
        </p:grpSpPr>
        <p:sp>
          <p:nvSpPr>
            <p:cNvPr id="12" name="Rectangle 11">
              <a:extLst>
                <a:ext uri="{FF2B5EF4-FFF2-40B4-BE49-F238E27FC236}">
                  <a16:creationId xmlns:a16="http://schemas.microsoft.com/office/drawing/2014/main" id="{4AE452CB-60FD-8456-27F3-62A98FBAE753}"/>
                </a:ext>
              </a:extLst>
            </p:cNvPr>
            <p:cNvSpPr/>
            <p:nvPr/>
          </p:nvSpPr>
          <p:spPr>
            <a:xfrm>
              <a:off x="6852621" y="1820038"/>
              <a:ext cx="4324575"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C8BAD2C-8F3E-2953-9F3F-4D1EFBCCB8D5}"/>
                </a:ext>
              </a:extLst>
            </p:cNvPr>
            <p:cNvSpPr/>
            <p:nvPr/>
          </p:nvSpPr>
          <p:spPr>
            <a:xfrm>
              <a:off x="6852621" y="2327261"/>
              <a:ext cx="2086985"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25D3AA2-A862-6F8D-BF15-CA853EFF7861}"/>
                </a:ext>
              </a:extLst>
            </p:cNvPr>
            <p:cNvSpPr/>
            <p:nvPr/>
          </p:nvSpPr>
          <p:spPr>
            <a:xfrm>
              <a:off x="6852622" y="2834484"/>
              <a:ext cx="968188"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A040D96-DE61-B552-84BC-D632927F3962}"/>
                </a:ext>
              </a:extLst>
            </p:cNvPr>
            <p:cNvSpPr/>
            <p:nvPr/>
          </p:nvSpPr>
          <p:spPr>
            <a:xfrm>
              <a:off x="6852623" y="3341707"/>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602E2B0-D879-1E8F-9371-42ABA23B0D44}"/>
                </a:ext>
              </a:extLst>
            </p:cNvPr>
            <p:cNvSpPr/>
            <p:nvPr/>
          </p:nvSpPr>
          <p:spPr>
            <a:xfrm>
              <a:off x="6852622"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19C77AE-8559-492A-2C02-BA8076392F1D}"/>
                </a:ext>
              </a:extLst>
            </p:cNvPr>
            <p:cNvSpPr/>
            <p:nvPr/>
          </p:nvSpPr>
          <p:spPr>
            <a:xfrm>
              <a:off x="9090213" y="2327261"/>
              <a:ext cx="2086984"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98E0EE2-D506-C869-5C01-8EB0FBDC17D1}"/>
                </a:ext>
              </a:extLst>
            </p:cNvPr>
            <p:cNvSpPr/>
            <p:nvPr/>
          </p:nvSpPr>
          <p:spPr>
            <a:xfrm>
              <a:off x="7971418" y="2834484"/>
              <a:ext cx="968188"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53DC5C9-4D85-3B50-A7B5-23D3690B31F5}"/>
                </a:ext>
              </a:extLst>
            </p:cNvPr>
            <p:cNvSpPr/>
            <p:nvPr/>
          </p:nvSpPr>
          <p:spPr>
            <a:xfrm>
              <a:off x="9090213" y="2834484"/>
              <a:ext cx="968188"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B7A6014-E159-CF14-2ABA-023F57852E7C}"/>
                </a:ext>
              </a:extLst>
            </p:cNvPr>
            <p:cNvSpPr/>
            <p:nvPr/>
          </p:nvSpPr>
          <p:spPr>
            <a:xfrm>
              <a:off x="10209008" y="2834484"/>
              <a:ext cx="968188"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49E4F19-A776-66B3-751C-354C9F59C70A}"/>
                </a:ext>
              </a:extLst>
            </p:cNvPr>
            <p:cNvSpPr/>
            <p:nvPr/>
          </p:nvSpPr>
          <p:spPr>
            <a:xfrm>
              <a:off x="7412021" y="3341707"/>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9A46A0C-A2F8-E66E-5B56-4CCFF0D7FF51}"/>
                </a:ext>
              </a:extLst>
            </p:cNvPr>
            <p:cNvSpPr/>
            <p:nvPr/>
          </p:nvSpPr>
          <p:spPr>
            <a:xfrm>
              <a:off x="7971418" y="3325032"/>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F0F48A8-AF11-5821-2F32-AE8A2177F192}"/>
                </a:ext>
              </a:extLst>
            </p:cNvPr>
            <p:cNvSpPr/>
            <p:nvPr/>
          </p:nvSpPr>
          <p:spPr>
            <a:xfrm>
              <a:off x="8530816" y="3325032"/>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472B9A4-7B1E-335A-2F86-D46924F40F03}"/>
                </a:ext>
              </a:extLst>
            </p:cNvPr>
            <p:cNvSpPr/>
            <p:nvPr/>
          </p:nvSpPr>
          <p:spPr>
            <a:xfrm>
              <a:off x="9090213" y="3334713"/>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B05D215-60C0-C92A-0BFE-32ED5292A0C8}"/>
                </a:ext>
              </a:extLst>
            </p:cNvPr>
            <p:cNvSpPr/>
            <p:nvPr/>
          </p:nvSpPr>
          <p:spPr>
            <a:xfrm>
              <a:off x="9649611" y="3334713"/>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E0CFB2E-18EF-6766-3001-A408345C0F28}"/>
                </a:ext>
              </a:extLst>
            </p:cNvPr>
            <p:cNvSpPr/>
            <p:nvPr/>
          </p:nvSpPr>
          <p:spPr>
            <a:xfrm>
              <a:off x="10209008" y="3341707"/>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25D7A76-4F9F-D091-6012-EE773DB0E068}"/>
                </a:ext>
              </a:extLst>
            </p:cNvPr>
            <p:cNvSpPr/>
            <p:nvPr/>
          </p:nvSpPr>
          <p:spPr>
            <a:xfrm>
              <a:off x="10768406" y="3341707"/>
              <a:ext cx="40879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4B1569E-D282-B430-BADC-BE73D0A6C991}"/>
                </a:ext>
              </a:extLst>
            </p:cNvPr>
            <p:cNvSpPr/>
            <p:nvPr/>
          </p:nvSpPr>
          <p:spPr>
            <a:xfrm>
              <a:off x="7109013" y="3848930"/>
              <a:ext cx="15240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3CEEC5C-70BC-130E-D695-D8696A4F49AA}"/>
                </a:ext>
              </a:extLst>
            </p:cNvPr>
            <p:cNvSpPr/>
            <p:nvPr/>
          </p:nvSpPr>
          <p:spPr>
            <a:xfrm>
              <a:off x="742277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0E74D28-D690-6309-5D44-4EF0A57E5817}"/>
                </a:ext>
              </a:extLst>
            </p:cNvPr>
            <p:cNvSpPr/>
            <p:nvPr/>
          </p:nvSpPr>
          <p:spPr>
            <a:xfrm>
              <a:off x="7679170" y="3848930"/>
              <a:ext cx="15240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971BABE-3231-6821-2683-3F06D942CB59}"/>
                </a:ext>
              </a:extLst>
            </p:cNvPr>
            <p:cNvSpPr/>
            <p:nvPr/>
          </p:nvSpPr>
          <p:spPr>
            <a:xfrm>
              <a:off x="7969629"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2C25503-B272-B7A7-8764-225AD670624F}"/>
                </a:ext>
              </a:extLst>
            </p:cNvPr>
            <p:cNvSpPr/>
            <p:nvPr/>
          </p:nvSpPr>
          <p:spPr>
            <a:xfrm>
              <a:off x="8226020" y="3848930"/>
              <a:ext cx="15240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913C014-3DB6-EFC8-F23A-74B038163EFF}"/>
                </a:ext>
              </a:extLst>
            </p:cNvPr>
            <p:cNvSpPr/>
            <p:nvPr/>
          </p:nvSpPr>
          <p:spPr>
            <a:xfrm>
              <a:off x="8530815"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3F1E54C-4673-C712-CD00-9D47A965C0E8}"/>
                </a:ext>
              </a:extLst>
            </p:cNvPr>
            <p:cNvSpPr/>
            <p:nvPr/>
          </p:nvSpPr>
          <p:spPr>
            <a:xfrm>
              <a:off x="8787206" y="3848930"/>
              <a:ext cx="15240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C7F72874-A71C-4AB8-A80C-D0999D8FA002}"/>
                </a:ext>
              </a:extLst>
            </p:cNvPr>
            <p:cNvSpPr/>
            <p:nvPr/>
          </p:nvSpPr>
          <p:spPr>
            <a:xfrm>
              <a:off x="9090212"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F4A1355-C515-5A74-9F71-EE6E39277EF7}"/>
                </a:ext>
              </a:extLst>
            </p:cNvPr>
            <p:cNvSpPr/>
            <p:nvPr/>
          </p:nvSpPr>
          <p:spPr>
            <a:xfrm>
              <a:off x="9346603" y="3848930"/>
              <a:ext cx="15240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E0203B7-2AA8-DE11-41FF-035B08A3AE4C}"/>
                </a:ext>
              </a:extLst>
            </p:cNvPr>
            <p:cNvSpPr/>
            <p:nvPr/>
          </p:nvSpPr>
          <p:spPr>
            <a:xfrm>
              <a:off x="9649610"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31C4960-05CF-923F-B928-D0C50F25104B}"/>
                </a:ext>
              </a:extLst>
            </p:cNvPr>
            <p:cNvSpPr/>
            <p:nvPr/>
          </p:nvSpPr>
          <p:spPr>
            <a:xfrm>
              <a:off x="9906001" y="3848930"/>
              <a:ext cx="15240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F2DFEB8-DFE9-565F-7A0E-A97F530C6C4A}"/>
                </a:ext>
              </a:extLst>
            </p:cNvPr>
            <p:cNvSpPr/>
            <p:nvPr/>
          </p:nvSpPr>
          <p:spPr>
            <a:xfrm>
              <a:off x="10209008"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AC9FE7B-5FCF-2B74-D4D7-15961F2AB9F6}"/>
                </a:ext>
              </a:extLst>
            </p:cNvPr>
            <p:cNvSpPr/>
            <p:nvPr/>
          </p:nvSpPr>
          <p:spPr>
            <a:xfrm>
              <a:off x="10465399" y="3848930"/>
              <a:ext cx="15240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4B11293-0976-CCC5-DFEE-6151FD367577}"/>
                </a:ext>
              </a:extLst>
            </p:cNvPr>
            <p:cNvSpPr/>
            <p:nvPr/>
          </p:nvSpPr>
          <p:spPr>
            <a:xfrm>
              <a:off x="10768405" y="3848930"/>
              <a:ext cx="182879"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659FCFF-5C01-E1E7-DDCB-BE4A25B71B62}"/>
                </a:ext>
              </a:extLst>
            </p:cNvPr>
            <p:cNvSpPr/>
            <p:nvPr/>
          </p:nvSpPr>
          <p:spPr>
            <a:xfrm>
              <a:off x="11024796" y="3848930"/>
              <a:ext cx="152400" cy="3745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6086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0A1CA-6850-8C79-21A9-90B25EA463D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942809C-111B-E9BC-9EAE-30105060067B}"/>
              </a:ext>
            </a:extLst>
          </p:cNvPr>
          <p:cNvSpPr>
            <a:spLocks noGrp="1"/>
          </p:cNvSpPr>
          <p:nvPr>
            <p:ph type="title"/>
          </p:nvPr>
        </p:nvSpPr>
        <p:spPr>
          <a:xfrm>
            <a:off x="389580" y="361774"/>
            <a:ext cx="11618862" cy="1325563"/>
          </a:xfrm>
        </p:spPr>
        <p:txBody>
          <a:bodyPr/>
          <a:lstStyle/>
          <a:p>
            <a:r>
              <a:rPr lang="en-US" dirty="0"/>
              <a:t>Sorting</a:t>
            </a:r>
          </a:p>
        </p:txBody>
      </p:sp>
      <p:cxnSp>
        <p:nvCxnSpPr>
          <p:cNvPr id="5" name="Straight Connector 4">
            <a:extLst>
              <a:ext uri="{FF2B5EF4-FFF2-40B4-BE49-F238E27FC236}">
                <a16:creationId xmlns:a16="http://schemas.microsoft.com/office/drawing/2014/main" id="{0A317842-45C8-6555-DC54-985A081E4C17}"/>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AEBC6037-6584-D7DE-C723-96E3BECCB4FB}"/>
              </a:ext>
            </a:extLst>
          </p:cNvPr>
          <p:cNvSpPr txBox="1"/>
          <p:nvPr/>
        </p:nvSpPr>
        <p:spPr>
          <a:xfrm>
            <a:off x="595605" y="1820038"/>
            <a:ext cx="5500395" cy="1815882"/>
          </a:xfrm>
          <a:prstGeom prst="rect">
            <a:avLst/>
          </a:prstGeom>
          <a:noFill/>
        </p:spPr>
        <p:txBody>
          <a:bodyPr wrap="square" rtlCol="0">
            <a:spAutoFit/>
          </a:bodyPr>
          <a:lstStyle/>
          <a:p>
            <a:pPr marL="457200" indent="-457200">
              <a:buFont typeface="Arial" panose="020B0604020202020204" pitchFamily="34" charset="0"/>
              <a:buChar char="•"/>
            </a:pPr>
            <a:r>
              <a:rPr lang="en-US" sz="2800" b="1" dirty="0"/>
              <a:t>Problem</a:t>
            </a:r>
            <a:r>
              <a:rPr lang="en-US" sz="2800" dirty="0"/>
              <a:t>: Given two sorted lists A and B, find a sorted list of their union.</a:t>
            </a:r>
          </a:p>
          <a:p>
            <a:pPr marL="457200" indent="-457200">
              <a:buFont typeface="Arial" panose="020B0604020202020204" pitchFamily="34" charset="0"/>
              <a:buChar char="•"/>
            </a:pPr>
            <a:endParaRPr lang="en-US" sz="2800" dirty="0"/>
          </a:p>
        </p:txBody>
      </p:sp>
      <p:pic>
        <p:nvPicPr>
          <p:cNvPr id="6" name="Graphic 5" descr="Questions outline">
            <a:extLst>
              <a:ext uri="{FF2B5EF4-FFF2-40B4-BE49-F238E27FC236}">
                <a16:creationId xmlns:a16="http://schemas.microsoft.com/office/drawing/2014/main" id="{D2243D3E-B671-8ABB-7D82-131F366471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2578" y="2837122"/>
            <a:ext cx="4471247" cy="4471247"/>
          </a:xfrm>
          <a:prstGeom prst="rect">
            <a:avLst/>
          </a:prstGeom>
        </p:spPr>
      </p:pic>
      <p:pic>
        <p:nvPicPr>
          <p:cNvPr id="9" name="Picture 8" descr="A white electrical box with wires">
            <a:extLst>
              <a:ext uri="{FF2B5EF4-FFF2-40B4-BE49-F238E27FC236}">
                <a16:creationId xmlns:a16="http://schemas.microsoft.com/office/drawing/2014/main" id="{7F54BFD3-F176-00E8-2AB7-7415B6229C7F}"/>
              </a:ext>
            </a:extLst>
          </p:cNvPr>
          <p:cNvPicPr>
            <a:picLocks noChangeAspect="1"/>
          </p:cNvPicPr>
          <p:nvPr/>
        </p:nvPicPr>
        <p:blipFill>
          <a:blip r:embed="rId5"/>
          <a:srcRect r="16434"/>
          <a:stretch>
            <a:fillRect/>
          </a:stretch>
        </p:blipFill>
        <p:spPr>
          <a:xfrm rot="5400000">
            <a:off x="7152570" y="2042689"/>
            <a:ext cx="4344094" cy="3898793"/>
          </a:xfrm>
          <a:prstGeom prst="rect">
            <a:avLst/>
          </a:prstGeom>
        </p:spPr>
      </p:pic>
    </p:spTree>
    <p:extLst>
      <p:ext uri="{BB962C8B-B14F-4D97-AF65-F5344CB8AC3E}">
        <p14:creationId xmlns:p14="http://schemas.microsoft.com/office/powerpoint/2010/main" val="1720698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277E9-824A-3DA8-CBCB-6C267B67DA1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6292C9B-C979-F06C-CFCD-9C247D5B7550}"/>
              </a:ext>
            </a:extLst>
          </p:cNvPr>
          <p:cNvSpPr>
            <a:spLocks noGrp="1"/>
          </p:cNvSpPr>
          <p:nvPr>
            <p:ph type="title"/>
          </p:nvPr>
        </p:nvSpPr>
        <p:spPr>
          <a:xfrm>
            <a:off x="389580" y="361774"/>
            <a:ext cx="11618862" cy="1325563"/>
          </a:xfrm>
        </p:spPr>
        <p:txBody>
          <a:bodyPr/>
          <a:lstStyle/>
          <a:p>
            <a:r>
              <a:rPr lang="en-US" dirty="0"/>
              <a:t>Merging</a:t>
            </a:r>
          </a:p>
        </p:txBody>
      </p:sp>
      <p:cxnSp>
        <p:nvCxnSpPr>
          <p:cNvPr id="5" name="Straight Connector 4">
            <a:extLst>
              <a:ext uri="{FF2B5EF4-FFF2-40B4-BE49-F238E27FC236}">
                <a16:creationId xmlns:a16="http://schemas.microsoft.com/office/drawing/2014/main" id="{B361EC56-3407-4E0D-10B3-914A2BE4B3F3}"/>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757F4ED1-828C-E341-DC40-FB7A2678EB29}"/>
              </a:ext>
            </a:extLst>
          </p:cNvPr>
          <p:cNvSpPr txBox="1"/>
          <p:nvPr/>
        </p:nvSpPr>
        <p:spPr>
          <a:xfrm>
            <a:off x="595605" y="1820038"/>
            <a:ext cx="11000791" cy="5262979"/>
          </a:xfrm>
          <a:prstGeom prst="rect">
            <a:avLst/>
          </a:prstGeom>
          <a:noFill/>
        </p:spPr>
        <p:txBody>
          <a:bodyPr wrap="square" rtlCol="0">
            <a:spAutoFit/>
          </a:bodyPr>
          <a:lstStyle/>
          <a:p>
            <a:pPr marL="457200" indent="-457200">
              <a:buFont typeface="Arial" panose="020B0604020202020204" pitchFamily="34" charset="0"/>
              <a:buChar char="•"/>
            </a:pPr>
            <a:r>
              <a:rPr lang="en-US" sz="2800" b="1" dirty="0"/>
              <a:t>Input</a:t>
            </a:r>
            <a:r>
              <a:rPr lang="en-US" sz="2800" dirty="0"/>
              <a:t>: Two sorted lists A and B of length n/2</a:t>
            </a:r>
          </a:p>
          <a:p>
            <a:pPr marL="457200" indent="-457200">
              <a:buFont typeface="Arial" panose="020B0604020202020204" pitchFamily="34" charset="0"/>
              <a:buChar char="•"/>
            </a:pPr>
            <a:r>
              <a:rPr lang="en-US" sz="2800" b="1" dirty="0"/>
              <a:t>Output</a:t>
            </a:r>
            <a:r>
              <a:rPr lang="en-US" sz="2800" dirty="0"/>
              <a:t>: Sorted list of A and B</a:t>
            </a:r>
          </a:p>
          <a:p>
            <a:pPr marL="457200" indent="-457200">
              <a:buFont typeface="Arial" panose="020B0604020202020204" pitchFamily="34" charset="0"/>
              <a:buChar char="•"/>
            </a:pPr>
            <a:r>
              <a:rPr lang="en-US" sz="2800" dirty="0"/>
              <a:t>Initialize list C to be empty</a:t>
            </a:r>
          </a:p>
          <a:p>
            <a:pPr marL="457200" indent="-457200">
              <a:buFont typeface="Arial" panose="020B0604020202020204" pitchFamily="34" charset="0"/>
              <a:buChar char="•"/>
            </a:pPr>
            <a:r>
              <a:rPr lang="en-US" sz="2800" dirty="0"/>
              <a:t>Let </a:t>
            </a:r>
            <a:r>
              <a:rPr lang="en-US" sz="2800" dirty="0" err="1"/>
              <a:t>i</a:t>
            </a:r>
            <a:r>
              <a:rPr lang="en-US" sz="2800" dirty="0"/>
              <a:t> = 0 and j = 0</a:t>
            </a:r>
          </a:p>
          <a:p>
            <a:pPr marL="457200" indent="-457200">
              <a:buFont typeface="Arial" panose="020B0604020202020204" pitchFamily="34" charset="0"/>
              <a:buChar char="•"/>
            </a:pPr>
            <a:r>
              <a:rPr lang="en-US" sz="2800" dirty="0"/>
              <a:t>While (</a:t>
            </a:r>
            <a:r>
              <a:rPr lang="en-US" sz="2800" dirty="0" err="1"/>
              <a:t>i</a:t>
            </a:r>
            <a:r>
              <a:rPr lang="en-US" sz="2800" dirty="0"/>
              <a:t> &lt; n/2 or j &lt; n/2):</a:t>
            </a:r>
          </a:p>
          <a:p>
            <a:pPr marL="914400" lvl="1" indent="-457200">
              <a:buFont typeface="Arial" panose="020B0604020202020204" pitchFamily="34" charset="0"/>
              <a:buChar char="•"/>
            </a:pPr>
            <a:r>
              <a:rPr lang="en-US" sz="2800" dirty="0"/>
              <a:t>If j == n/2 or A[</a:t>
            </a:r>
            <a:r>
              <a:rPr lang="en-US" sz="2800" dirty="0" err="1"/>
              <a:t>i</a:t>
            </a:r>
            <a:r>
              <a:rPr lang="en-US" sz="2800" dirty="0"/>
              <a:t>] &lt;= B[j]:</a:t>
            </a:r>
          </a:p>
          <a:p>
            <a:pPr marL="1371600" lvl="2" indent="-457200">
              <a:buFont typeface="Arial" panose="020B0604020202020204" pitchFamily="34" charset="0"/>
              <a:buChar char="•"/>
            </a:pPr>
            <a:r>
              <a:rPr lang="en-US" sz="2800" dirty="0" err="1"/>
              <a:t>C.append</a:t>
            </a:r>
            <a:r>
              <a:rPr lang="en-US" sz="2800" dirty="0"/>
              <a:t>(A[</a:t>
            </a:r>
            <a:r>
              <a:rPr lang="en-US" sz="2800" dirty="0" err="1"/>
              <a:t>i</a:t>
            </a:r>
            <a:r>
              <a:rPr lang="en-US" sz="2800" dirty="0"/>
              <a:t>])</a:t>
            </a:r>
          </a:p>
          <a:p>
            <a:pPr marL="1371600" lvl="2" indent="-457200">
              <a:buFont typeface="Arial" panose="020B0604020202020204" pitchFamily="34" charset="0"/>
              <a:buChar char="•"/>
            </a:pPr>
            <a:r>
              <a:rPr lang="en-US" sz="2800" dirty="0" err="1"/>
              <a:t>i</a:t>
            </a:r>
            <a:r>
              <a:rPr lang="en-US" sz="2800" dirty="0"/>
              <a:t> += 1</a:t>
            </a:r>
          </a:p>
          <a:p>
            <a:pPr marL="914400" lvl="1" indent="-457200">
              <a:buFont typeface="Arial" panose="020B0604020202020204" pitchFamily="34" charset="0"/>
              <a:buChar char="•"/>
            </a:pPr>
            <a:r>
              <a:rPr lang="en-US" sz="2800" dirty="0"/>
              <a:t>Else:</a:t>
            </a:r>
          </a:p>
          <a:p>
            <a:pPr marL="1371600" lvl="2" indent="-457200">
              <a:buFont typeface="Arial" panose="020B0604020202020204" pitchFamily="34" charset="0"/>
              <a:buChar char="•"/>
            </a:pPr>
            <a:r>
              <a:rPr lang="en-US" sz="2800" dirty="0" err="1"/>
              <a:t>C.append</a:t>
            </a:r>
            <a:r>
              <a:rPr lang="en-US" sz="2800" dirty="0"/>
              <a:t>(B[j])</a:t>
            </a:r>
          </a:p>
          <a:p>
            <a:pPr marL="1371600" lvl="2" indent="-457200">
              <a:buFont typeface="Arial" panose="020B0604020202020204" pitchFamily="34" charset="0"/>
              <a:buChar char="•"/>
            </a:pPr>
            <a:r>
              <a:rPr lang="en-US" sz="2800" dirty="0"/>
              <a:t>j += 1</a:t>
            </a:r>
          </a:p>
          <a:p>
            <a:endParaRPr lang="en-US" sz="2800" dirty="0"/>
          </a:p>
        </p:txBody>
      </p:sp>
      <p:pic>
        <p:nvPicPr>
          <p:cNvPr id="2" name="Graphic 1" descr="Questions outline">
            <a:extLst>
              <a:ext uri="{FF2B5EF4-FFF2-40B4-BE49-F238E27FC236}">
                <a16:creationId xmlns:a16="http://schemas.microsoft.com/office/drawing/2014/main" id="{5F493FF3-B2D1-2C15-D34D-60F063A458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73675" y="2661345"/>
            <a:ext cx="4471247" cy="4471247"/>
          </a:xfrm>
          <a:prstGeom prst="rect">
            <a:avLst/>
          </a:prstGeom>
        </p:spPr>
      </p:pic>
    </p:spTree>
    <p:extLst>
      <p:ext uri="{BB962C8B-B14F-4D97-AF65-F5344CB8AC3E}">
        <p14:creationId xmlns:p14="http://schemas.microsoft.com/office/powerpoint/2010/main" val="2320054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B7FBB-8B5D-DB00-1E0C-5871CA923F4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EE726C8-159A-D2E1-67BE-909752E672FC}"/>
              </a:ext>
            </a:extLst>
          </p:cNvPr>
          <p:cNvSpPr>
            <a:spLocks noGrp="1"/>
          </p:cNvSpPr>
          <p:nvPr>
            <p:ph type="title"/>
          </p:nvPr>
        </p:nvSpPr>
        <p:spPr>
          <a:xfrm>
            <a:off x="389580" y="361774"/>
            <a:ext cx="11618862" cy="1325563"/>
          </a:xfrm>
        </p:spPr>
        <p:txBody>
          <a:bodyPr/>
          <a:lstStyle/>
          <a:p>
            <a:r>
              <a:rPr lang="en-US" dirty="0" err="1"/>
              <a:t>Mergesort</a:t>
            </a:r>
            <a:r>
              <a:rPr lang="en-US" dirty="0"/>
              <a:t> Runtime?</a:t>
            </a:r>
          </a:p>
        </p:txBody>
      </p:sp>
      <p:cxnSp>
        <p:nvCxnSpPr>
          <p:cNvPr id="5" name="Straight Connector 4">
            <a:extLst>
              <a:ext uri="{FF2B5EF4-FFF2-40B4-BE49-F238E27FC236}">
                <a16:creationId xmlns:a16="http://schemas.microsoft.com/office/drawing/2014/main" id="{B3E49026-02DA-F4CC-215D-61C5E797C009}"/>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20BDAADD-7B5C-E022-26A2-043C578867BB}"/>
              </a:ext>
            </a:extLst>
          </p:cNvPr>
          <p:cNvSpPr txBox="1"/>
          <p:nvPr/>
        </p:nvSpPr>
        <p:spPr>
          <a:xfrm>
            <a:off x="595605" y="1820038"/>
            <a:ext cx="5500395" cy="4401205"/>
          </a:xfrm>
          <a:prstGeom prst="rect">
            <a:avLst/>
          </a:prstGeom>
          <a:noFill/>
        </p:spPr>
        <p:txBody>
          <a:bodyPr wrap="square" rtlCol="0">
            <a:spAutoFit/>
          </a:bodyPr>
          <a:lstStyle/>
          <a:p>
            <a:pPr marL="457200" indent="-457200">
              <a:buFont typeface="Arial" panose="020B0604020202020204" pitchFamily="34" charset="0"/>
              <a:buChar char="•"/>
            </a:pPr>
            <a:r>
              <a:rPr lang="en-US" sz="2800" b="1" dirty="0"/>
              <a:t>Base Case: </a:t>
            </a:r>
            <a:r>
              <a:rPr lang="en-US" sz="2800" dirty="0"/>
              <a:t>If array has length less than 2, brute force. </a:t>
            </a:r>
          </a:p>
          <a:p>
            <a:pPr marL="457200" indent="-457200">
              <a:buFont typeface="Arial" panose="020B0604020202020204" pitchFamily="34" charset="0"/>
              <a:buChar char="•"/>
            </a:pPr>
            <a:r>
              <a:rPr lang="en-US" sz="2800" b="1" dirty="0"/>
              <a:t>Divides</a:t>
            </a:r>
            <a:r>
              <a:rPr lang="en-US" sz="2800" dirty="0"/>
              <a:t>: Divides input into two pieces of equal size in linear time. </a:t>
            </a:r>
          </a:p>
          <a:p>
            <a:pPr marL="914400" lvl="1" indent="-457200">
              <a:buFont typeface="Arial" panose="020B0604020202020204" pitchFamily="34" charset="0"/>
              <a:buChar char="•"/>
            </a:pPr>
            <a:r>
              <a:rPr lang="en-US" sz="2800" dirty="0"/>
              <a:t>Assume even length for now.</a:t>
            </a:r>
          </a:p>
          <a:p>
            <a:pPr marL="457200" indent="-457200">
              <a:buFont typeface="Arial" panose="020B0604020202020204" pitchFamily="34" charset="0"/>
              <a:buChar char="•"/>
            </a:pPr>
            <a:r>
              <a:rPr lang="en-US" sz="2800" b="1" dirty="0"/>
              <a:t>Conquer</a:t>
            </a:r>
            <a:r>
              <a:rPr lang="en-US" sz="2800" dirty="0"/>
              <a:t>: Recursively calls </a:t>
            </a:r>
            <a:r>
              <a:rPr lang="en-US" sz="2800" dirty="0" err="1"/>
              <a:t>mergesort</a:t>
            </a:r>
            <a:r>
              <a:rPr lang="en-US" sz="2800" dirty="0"/>
              <a:t> on each piece.</a:t>
            </a:r>
          </a:p>
          <a:p>
            <a:pPr marL="457200" indent="-457200">
              <a:buFont typeface="Arial" panose="020B0604020202020204" pitchFamily="34" charset="0"/>
              <a:buChar char="•"/>
            </a:pPr>
            <a:r>
              <a:rPr lang="en-US" sz="2800" b="1" dirty="0"/>
              <a:t>Unite</a:t>
            </a:r>
            <a:r>
              <a:rPr lang="en-US" sz="2800" dirty="0"/>
              <a:t>: Merges the two sorted lists in linear time. </a:t>
            </a:r>
          </a:p>
        </p:txBody>
      </p:sp>
      <p:pic>
        <p:nvPicPr>
          <p:cNvPr id="3" name="Picture 2" descr="Half face clock on a wall">
            <a:extLst>
              <a:ext uri="{FF2B5EF4-FFF2-40B4-BE49-F238E27FC236}">
                <a16:creationId xmlns:a16="http://schemas.microsoft.com/office/drawing/2014/main" id="{8BEB6A6C-E67D-8C6E-91E9-CFC21E6CF847}"/>
              </a:ext>
            </a:extLst>
          </p:cNvPr>
          <p:cNvPicPr>
            <a:picLocks noChangeAspect="1"/>
          </p:cNvPicPr>
          <p:nvPr/>
        </p:nvPicPr>
        <p:blipFill>
          <a:blip r:embed="rId3"/>
          <a:stretch>
            <a:fillRect/>
          </a:stretch>
        </p:blipFill>
        <p:spPr>
          <a:xfrm>
            <a:off x="6919185" y="3063558"/>
            <a:ext cx="5272815" cy="3794442"/>
          </a:xfrm>
          <a:prstGeom prst="rect">
            <a:avLst/>
          </a:prstGeom>
        </p:spPr>
      </p:pic>
    </p:spTree>
    <p:extLst>
      <p:ext uri="{BB962C8B-B14F-4D97-AF65-F5344CB8AC3E}">
        <p14:creationId xmlns:p14="http://schemas.microsoft.com/office/powerpoint/2010/main" val="18685484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AE90C-BD19-9C74-B85C-D1451E29C9D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9285348-7915-DAF8-8272-E4FCE6D0A5C2}"/>
              </a:ext>
            </a:extLst>
          </p:cNvPr>
          <p:cNvSpPr>
            <a:spLocks noGrp="1"/>
          </p:cNvSpPr>
          <p:nvPr>
            <p:ph type="title"/>
          </p:nvPr>
        </p:nvSpPr>
        <p:spPr>
          <a:xfrm>
            <a:off x="389580" y="361774"/>
            <a:ext cx="11618862" cy="1325563"/>
          </a:xfrm>
        </p:spPr>
        <p:txBody>
          <a:bodyPr/>
          <a:lstStyle/>
          <a:p>
            <a:r>
              <a:rPr lang="en-US" dirty="0"/>
              <a:t>Let T(n) be runtime of </a:t>
            </a:r>
            <a:r>
              <a:rPr lang="en-US" dirty="0" err="1"/>
              <a:t>Mergesort</a:t>
            </a:r>
            <a:r>
              <a:rPr lang="en-US" dirty="0"/>
              <a:t>.</a:t>
            </a:r>
          </a:p>
        </p:txBody>
      </p:sp>
      <p:cxnSp>
        <p:nvCxnSpPr>
          <p:cNvPr id="5" name="Straight Connector 4">
            <a:extLst>
              <a:ext uri="{FF2B5EF4-FFF2-40B4-BE49-F238E27FC236}">
                <a16:creationId xmlns:a16="http://schemas.microsoft.com/office/drawing/2014/main" id="{EB5AB669-4B92-5459-C97F-BDA02FBC453A}"/>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D59761E-DBBA-4E34-0955-8313859B3684}"/>
              </a:ext>
            </a:extLst>
          </p:cNvPr>
          <p:cNvSpPr txBox="1"/>
          <p:nvPr/>
        </p:nvSpPr>
        <p:spPr>
          <a:xfrm>
            <a:off x="595605" y="1820038"/>
            <a:ext cx="11412837" cy="2246769"/>
          </a:xfrm>
          <a:prstGeom prst="rect">
            <a:avLst/>
          </a:prstGeom>
          <a:noFill/>
        </p:spPr>
        <p:txBody>
          <a:bodyPr wrap="square" rtlCol="0">
            <a:spAutoFit/>
          </a:bodyPr>
          <a:lstStyle/>
          <a:p>
            <a:pPr marL="457200" indent="-457200">
              <a:buFont typeface="Arial" panose="020B0604020202020204" pitchFamily="34" charset="0"/>
              <a:buChar char="•"/>
            </a:pPr>
            <a:r>
              <a:rPr lang="en-US" sz="2800" b="1" dirty="0"/>
              <a:t>Base Case: </a:t>
            </a:r>
            <a:r>
              <a:rPr lang="en-US" sz="2800" dirty="0"/>
              <a:t>If array has length less than 2, brute force. </a:t>
            </a:r>
            <a:r>
              <a:rPr lang="en-US" sz="2800" b="1" dirty="0"/>
              <a:t>O(1)</a:t>
            </a:r>
          </a:p>
          <a:p>
            <a:pPr marL="457200" indent="-457200">
              <a:buFont typeface="Arial" panose="020B0604020202020204" pitchFamily="34" charset="0"/>
              <a:buChar char="•"/>
            </a:pPr>
            <a:r>
              <a:rPr lang="en-US" sz="2800" b="1" dirty="0"/>
              <a:t>Divides</a:t>
            </a:r>
            <a:r>
              <a:rPr lang="en-US" sz="2800" dirty="0"/>
              <a:t>: Divides input into two pieces of equal size in linear time. </a:t>
            </a:r>
            <a:r>
              <a:rPr lang="en-US" sz="2800" b="1" dirty="0"/>
              <a:t>O(n)</a:t>
            </a:r>
          </a:p>
          <a:p>
            <a:pPr marL="914400" lvl="1" indent="-457200">
              <a:buFont typeface="Arial" panose="020B0604020202020204" pitchFamily="34" charset="0"/>
              <a:buChar char="•"/>
            </a:pPr>
            <a:r>
              <a:rPr lang="en-US" sz="2800" dirty="0"/>
              <a:t>Assume even length for now.</a:t>
            </a:r>
          </a:p>
          <a:p>
            <a:pPr marL="457200" indent="-457200">
              <a:buFont typeface="Arial" panose="020B0604020202020204" pitchFamily="34" charset="0"/>
              <a:buChar char="•"/>
            </a:pPr>
            <a:r>
              <a:rPr lang="en-US" sz="2800" b="1" dirty="0"/>
              <a:t>Conquer</a:t>
            </a:r>
            <a:r>
              <a:rPr lang="en-US" sz="2800" dirty="0"/>
              <a:t>: Recursively calls </a:t>
            </a:r>
            <a:r>
              <a:rPr lang="en-US" sz="2800" dirty="0" err="1"/>
              <a:t>mergesort</a:t>
            </a:r>
            <a:r>
              <a:rPr lang="en-US" sz="2800" dirty="0"/>
              <a:t> on each piece. </a:t>
            </a:r>
            <a:r>
              <a:rPr lang="en-US" sz="2800" b="1" dirty="0"/>
              <a:t>T(n/2)</a:t>
            </a:r>
          </a:p>
          <a:p>
            <a:pPr marL="457200" indent="-457200">
              <a:buFont typeface="Arial" panose="020B0604020202020204" pitchFamily="34" charset="0"/>
              <a:buChar char="•"/>
            </a:pPr>
            <a:r>
              <a:rPr lang="en-US" sz="2800" b="1" dirty="0"/>
              <a:t>Unite</a:t>
            </a:r>
            <a:r>
              <a:rPr lang="en-US" sz="2800" dirty="0"/>
              <a:t>: Merges the two sorted lists in linear time. </a:t>
            </a:r>
            <a:r>
              <a:rPr lang="en-US" sz="2800" b="1" dirty="0"/>
              <a:t>O(n)</a:t>
            </a:r>
          </a:p>
        </p:txBody>
      </p:sp>
      <p:sp>
        <p:nvSpPr>
          <p:cNvPr id="2" name="Rectangle 1">
            <a:extLst>
              <a:ext uri="{FF2B5EF4-FFF2-40B4-BE49-F238E27FC236}">
                <a16:creationId xmlns:a16="http://schemas.microsoft.com/office/drawing/2014/main" id="{2C4212E0-1384-E20D-46B2-8DFF9C67DC43}"/>
              </a:ext>
            </a:extLst>
          </p:cNvPr>
          <p:cNvSpPr/>
          <p:nvPr/>
        </p:nvSpPr>
        <p:spPr>
          <a:xfrm>
            <a:off x="595604" y="4813392"/>
            <a:ext cx="11000788" cy="7145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3" name="Rectangle 2">
            <a:extLst>
              <a:ext uri="{FF2B5EF4-FFF2-40B4-BE49-F238E27FC236}">
                <a16:creationId xmlns:a16="http://schemas.microsoft.com/office/drawing/2014/main" id="{899F74BD-EA9B-DF24-D747-546C2D6B24E0}"/>
              </a:ext>
            </a:extLst>
          </p:cNvPr>
          <p:cNvSpPr/>
          <p:nvPr/>
        </p:nvSpPr>
        <p:spPr>
          <a:xfrm>
            <a:off x="595604" y="5781685"/>
            <a:ext cx="5308841" cy="7145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
        <p:nvSpPr>
          <p:cNvPr id="6" name="Rectangle 5">
            <a:extLst>
              <a:ext uri="{FF2B5EF4-FFF2-40B4-BE49-F238E27FC236}">
                <a16:creationId xmlns:a16="http://schemas.microsoft.com/office/drawing/2014/main" id="{8F17B4CC-AE09-B58D-71B5-FCE82C8EB75E}"/>
              </a:ext>
            </a:extLst>
          </p:cNvPr>
          <p:cNvSpPr/>
          <p:nvPr/>
        </p:nvSpPr>
        <p:spPr>
          <a:xfrm>
            <a:off x="6287556" y="5781685"/>
            <a:ext cx="5308838" cy="7145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N/2</a:t>
            </a:r>
          </a:p>
        </p:txBody>
      </p:sp>
    </p:spTree>
    <p:extLst>
      <p:ext uri="{BB962C8B-B14F-4D97-AF65-F5344CB8AC3E}">
        <p14:creationId xmlns:p14="http://schemas.microsoft.com/office/powerpoint/2010/main" val="189927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01DA4-4A09-76D8-C65F-BC24B64D4B5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EAD28EC-1951-ED9C-3069-E7F1E286284A}"/>
              </a:ext>
            </a:extLst>
          </p:cNvPr>
          <p:cNvSpPr>
            <a:spLocks noGrp="1"/>
          </p:cNvSpPr>
          <p:nvPr>
            <p:ph type="title"/>
          </p:nvPr>
        </p:nvSpPr>
        <p:spPr>
          <a:xfrm>
            <a:off x="389580" y="361774"/>
            <a:ext cx="11618862" cy="1325563"/>
          </a:xfrm>
        </p:spPr>
        <p:txBody>
          <a:bodyPr/>
          <a:lstStyle/>
          <a:p>
            <a:r>
              <a:rPr lang="en-US" dirty="0"/>
              <a:t>Let T(n) be runtime of </a:t>
            </a:r>
            <a:r>
              <a:rPr lang="en-US" dirty="0" err="1"/>
              <a:t>Mergesort</a:t>
            </a:r>
            <a:r>
              <a:rPr lang="en-US" dirty="0"/>
              <a:t>.</a:t>
            </a:r>
          </a:p>
        </p:txBody>
      </p:sp>
      <p:cxnSp>
        <p:nvCxnSpPr>
          <p:cNvPr id="5" name="Straight Connector 4">
            <a:extLst>
              <a:ext uri="{FF2B5EF4-FFF2-40B4-BE49-F238E27FC236}">
                <a16:creationId xmlns:a16="http://schemas.microsoft.com/office/drawing/2014/main" id="{A6534CDD-725C-95F8-7B3A-1FA08483AE6E}"/>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FEA75E1-38CD-1211-930F-546639E135A1}"/>
                  </a:ext>
                </a:extLst>
              </p:cNvPr>
              <p:cNvSpPr txBox="1"/>
              <p:nvPr/>
            </p:nvSpPr>
            <p:spPr>
              <a:xfrm>
                <a:off x="595605" y="1820038"/>
                <a:ext cx="11412837" cy="3939540"/>
              </a:xfrm>
              <a:prstGeom prst="rect">
                <a:avLst/>
              </a:prstGeom>
              <a:noFill/>
            </p:spPr>
            <p:txBody>
              <a:bodyPr wrap="square" rtlCol="0">
                <a:spAutoFit/>
              </a:bodyPr>
              <a:lstStyle/>
              <a:p>
                <a:pPr marL="457200" indent="-457200">
                  <a:buFont typeface="Arial" panose="020B0604020202020204" pitchFamily="34" charset="0"/>
                  <a:buChar char="•"/>
                </a:pPr>
                <a:r>
                  <a:rPr lang="en-US" sz="2800" b="1" dirty="0"/>
                  <a:t>Base Case: </a:t>
                </a:r>
                <a:r>
                  <a:rPr lang="en-US" sz="2800" dirty="0"/>
                  <a:t>If array has length less than 2, brute force. </a:t>
                </a:r>
                <a:r>
                  <a:rPr lang="en-US" sz="2800" b="1" dirty="0"/>
                  <a:t>O(1)</a:t>
                </a:r>
              </a:p>
              <a:p>
                <a:pPr marL="457200" indent="-457200">
                  <a:buFont typeface="Arial" panose="020B0604020202020204" pitchFamily="34" charset="0"/>
                  <a:buChar char="•"/>
                </a:pPr>
                <a:r>
                  <a:rPr lang="en-US" sz="2800" b="1" dirty="0"/>
                  <a:t>Divides</a:t>
                </a:r>
                <a:r>
                  <a:rPr lang="en-US" sz="2800" dirty="0"/>
                  <a:t>: Divides input into two pieces of equal size in linear time. </a:t>
                </a:r>
                <a:r>
                  <a:rPr lang="en-US" sz="2800" b="1" dirty="0"/>
                  <a:t>O(n)</a:t>
                </a:r>
              </a:p>
              <a:p>
                <a:pPr marL="914400" lvl="1" indent="-457200">
                  <a:buFont typeface="Arial" panose="020B0604020202020204" pitchFamily="34" charset="0"/>
                  <a:buChar char="•"/>
                </a:pPr>
                <a:r>
                  <a:rPr lang="en-US" sz="2800" dirty="0"/>
                  <a:t>Assume even length for now.</a:t>
                </a:r>
              </a:p>
              <a:p>
                <a:pPr marL="457200" indent="-457200">
                  <a:buFont typeface="Arial" panose="020B0604020202020204" pitchFamily="34" charset="0"/>
                  <a:buChar char="•"/>
                </a:pPr>
                <a:r>
                  <a:rPr lang="en-US" sz="2800" b="1" dirty="0"/>
                  <a:t>Conquer</a:t>
                </a:r>
                <a:r>
                  <a:rPr lang="en-US" sz="2800" dirty="0"/>
                  <a:t>: Recursively calls </a:t>
                </a:r>
                <a:r>
                  <a:rPr lang="en-US" sz="2800" dirty="0" err="1"/>
                  <a:t>mergesort</a:t>
                </a:r>
                <a:r>
                  <a:rPr lang="en-US" sz="2800" dirty="0"/>
                  <a:t> on each piece. </a:t>
                </a:r>
                <a:r>
                  <a:rPr lang="en-US" sz="2800" b="1" dirty="0"/>
                  <a:t>T(n/2)</a:t>
                </a:r>
              </a:p>
              <a:p>
                <a:pPr marL="457200" indent="-457200">
                  <a:buFont typeface="Arial" panose="020B0604020202020204" pitchFamily="34" charset="0"/>
                  <a:buChar char="•"/>
                </a:pPr>
                <a:r>
                  <a:rPr lang="en-US" sz="2800" b="1" dirty="0"/>
                  <a:t>Unite</a:t>
                </a:r>
                <a:r>
                  <a:rPr lang="en-US" sz="2800" dirty="0"/>
                  <a:t>: Merges the two sorted lists in linear time. </a:t>
                </a:r>
                <a:r>
                  <a:rPr lang="en-US" sz="2800" b="1" dirty="0"/>
                  <a:t>O(n)</a:t>
                </a:r>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endParaRPr lang="en-US" sz="2800" b="1" dirty="0"/>
              </a:p>
              <a:p>
                <a:pPr/>
                <a14:m>
                  <m:oMathPara xmlns:m="http://schemas.openxmlformats.org/officeDocument/2006/math">
                    <m:oMathParaPr>
                      <m:jc m:val="centerGroup"/>
                    </m:oMathParaPr>
                    <m:oMath xmlns:m="http://schemas.openxmlformats.org/officeDocument/2006/math">
                      <m:r>
                        <a:rPr lang="en-US" sz="5400" b="1" i="1" dirty="0" smtClean="0">
                          <a:latin typeface="Cambria Math" panose="02040503050406030204" pitchFamily="18" charset="0"/>
                        </a:rPr>
                        <m:t>𝑻</m:t>
                      </m:r>
                      <m:r>
                        <a:rPr lang="en-US" sz="5400" b="1" i="1" dirty="0" smtClean="0">
                          <a:latin typeface="Cambria Math" panose="02040503050406030204" pitchFamily="18" charset="0"/>
                        </a:rPr>
                        <m:t>(</m:t>
                      </m:r>
                      <m:r>
                        <a:rPr lang="en-US" sz="5400" b="1" i="1" dirty="0" smtClean="0">
                          <a:latin typeface="Cambria Math" panose="02040503050406030204" pitchFamily="18" charset="0"/>
                        </a:rPr>
                        <m:t>𝒏</m:t>
                      </m:r>
                      <m:r>
                        <a:rPr lang="en-US" sz="5400" b="1" i="1" dirty="0" smtClean="0">
                          <a:latin typeface="Cambria Math" panose="02040503050406030204" pitchFamily="18" charset="0"/>
                        </a:rPr>
                        <m:t>) ≤ ? </m:t>
                      </m:r>
                    </m:oMath>
                  </m:oMathPara>
                </a14:m>
                <a:endParaRPr lang="en-US" sz="2800" b="1" dirty="0"/>
              </a:p>
            </p:txBody>
          </p:sp>
        </mc:Choice>
        <mc:Fallback xmlns="">
          <p:sp>
            <p:nvSpPr>
              <p:cNvPr id="8" name="TextBox 7">
                <a:extLst>
                  <a:ext uri="{FF2B5EF4-FFF2-40B4-BE49-F238E27FC236}">
                    <a16:creationId xmlns:a16="http://schemas.microsoft.com/office/drawing/2014/main" id="{5FEA75E1-38CD-1211-930F-546639E135A1}"/>
                  </a:ext>
                </a:extLst>
              </p:cNvPr>
              <p:cNvSpPr txBox="1">
                <a:spLocks noRot="1" noChangeAspect="1" noMove="1" noResize="1" noEditPoints="1" noAdjustHandles="1" noChangeArrowheads="1" noChangeShapeType="1" noTextEdit="1"/>
              </p:cNvSpPr>
              <p:nvPr/>
            </p:nvSpPr>
            <p:spPr>
              <a:xfrm>
                <a:off x="595605" y="1820038"/>
                <a:ext cx="11412837" cy="3939540"/>
              </a:xfrm>
              <a:prstGeom prst="rect">
                <a:avLst/>
              </a:prstGeom>
              <a:blipFill>
                <a:blip r:embed="rId3"/>
                <a:stretch>
                  <a:fillRect l="-1001" t="-1608" r="-111" b="-8360"/>
                </a:stretch>
              </a:blipFill>
            </p:spPr>
            <p:txBody>
              <a:bodyPr/>
              <a:lstStyle/>
              <a:p>
                <a:r>
                  <a:rPr lang="en-US">
                    <a:noFill/>
                  </a:rPr>
                  <a:t> </a:t>
                </a:r>
              </a:p>
            </p:txBody>
          </p:sp>
        </mc:Fallback>
      </mc:AlternateContent>
    </p:spTree>
    <p:extLst>
      <p:ext uri="{BB962C8B-B14F-4D97-AF65-F5344CB8AC3E}">
        <p14:creationId xmlns:p14="http://schemas.microsoft.com/office/powerpoint/2010/main" val="280224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5CE7F-2A68-8C28-E150-E5132C657C7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55A475E-2E2D-4678-27EB-37697C500D1E}"/>
              </a:ext>
            </a:extLst>
          </p:cNvPr>
          <p:cNvSpPr>
            <a:spLocks noGrp="1"/>
          </p:cNvSpPr>
          <p:nvPr>
            <p:ph type="title"/>
          </p:nvPr>
        </p:nvSpPr>
        <p:spPr>
          <a:xfrm>
            <a:off x="389580" y="361774"/>
            <a:ext cx="11618862" cy="1325563"/>
          </a:xfrm>
        </p:spPr>
        <p:txBody>
          <a:bodyPr/>
          <a:lstStyle/>
          <a:p>
            <a:r>
              <a:rPr lang="en-US" dirty="0"/>
              <a:t>Let T(n) be runtime of </a:t>
            </a:r>
            <a:r>
              <a:rPr lang="en-US" dirty="0" err="1"/>
              <a:t>Mergesort</a:t>
            </a:r>
            <a:r>
              <a:rPr lang="en-US" dirty="0"/>
              <a:t>.</a:t>
            </a:r>
          </a:p>
        </p:txBody>
      </p:sp>
      <p:cxnSp>
        <p:nvCxnSpPr>
          <p:cNvPr id="5" name="Straight Connector 4">
            <a:extLst>
              <a:ext uri="{FF2B5EF4-FFF2-40B4-BE49-F238E27FC236}">
                <a16:creationId xmlns:a16="http://schemas.microsoft.com/office/drawing/2014/main" id="{E7ED9684-EA58-3AC1-C829-0F554C9FBC7A}"/>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11ACE37-7C6F-9E7E-06A8-77E059B3B096}"/>
              </a:ext>
            </a:extLst>
          </p:cNvPr>
          <p:cNvSpPr txBox="1"/>
          <p:nvPr/>
        </p:nvSpPr>
        <p:spPr>
          <a:xfrm>
            <a:off x="595605" y="1820038"/>
            <a:ext cx="11412837" cy="2677656"/>
          </a:xfrm>
          <a:prstGeom prst="rect">
            <a:avLst/>
          </a:prstGeom>
          <a:noFill/>
        </p:spPr>
        <p:txBody>
          <a:bodyPr wrap="square" rtlCol="0">
            <a:spAutoFit/>
          </a:bodyPr>
          <a:lstStyle/>
          <a:p>
            <a:pPr marL="457200" indent="-457200">
              <a:buFont typeface="Arial" panose="020B0604020202020204" pitchFamily="34" charset="0"/>
              <a:buChar char="•"/>
            </a:pPr>
            <a:r>
              <a:rPr lang="en-US" sz="2800" b="1" dirty="0"/>
              <a:t>Base Case: </a:t>
            </a:r>
            <a:r>
              <a:rPr lang="en-US" sz="2800" dirty="0"/>
              <a:t>If array has length less than 2, brute force. </a:t>
            </a:r>
            <a:r>
              <a:rPr lang="en-US" sz="2800" b="1" dirty="0"/>
              <a:t>O(1)</a:t>
            </a:r>
          </a:p>
          <a:p>
            <a:pPr marL="457200" indent="-457200">
              <a:buFont typeface="Arial" panose="020B0604020202020204" pitchFamily="34" charset="0"/>
              <a:buChar char="•"/>
            </a:pPr>
            <a:r>
              <a:rPr lang="en-US" sz="2800" b="1" dirty="0"/>
              <a:t>Divides</a:t>
            </a:r>
            <a:r>
              <a:rPr lang="en-US" sz="2800" dirty="0"/>
              <a:t>: Divides input into two pieces of equal size in linear time. </a:t>
            </a:r>
            <a:r>
              <a:rPr lang="en-US" sz="2800" b="1" dirty="0"/>
              <a:t>O(n)</a:t>
            </a:r>
          </a:p>
          <a:p>
            <a:pPr marL="914400" lvl="1" indent="-457200">
              <a:buFont typeface="Arial" panose="020B0604020202020204" pitchFamily="34" charset="0"/>
              <a:buChar char="•"/>
            </a:pPr>
            <a:r>
              <a:rPr lang="en-US" sz="2800" dirty="0"/>
              <a:t>Assume even length for now.</a:t>
            </a:r>
          </a:p>
          <a:p>
            <a:pPr marL="457200" indent="-457200">
              <a:buFont typeface="Arial" panose="020B0604020202020204" pitchFamily="34" charset="0"/>
              <a:buChar char="•"/>
            </a:pPr>
            <a:r>
              <a:rPr lang="en-US" sz="2800" b="1" dirty="0"/>
              <a:t>Conquer</a:t>
            </a:r>
            <a:r>
              <a:rPr lang="en-US" sz="2800" dirty="0"/>
              <a:t>: Recursively calls </a:t>
            </a:r>
            <a:r>
              <a:rPr lang="en-US" sz="2800" dirty="0" err="1"/>
              <a:t>mergesort</a:t>
            </a:r>
            <a:r>
              <a:rPr lang="en-US" sz="2800" dirty="0"/>
              <a:t> on each piece. </a:t>
            </a:r>
            <a:r>
              <a:rPr lang="en-US" sz="2800" b="1" dirty="0"/>
              <a:t>T(n/2)</a:t>
            </a:r>
          </a:p>
          <a:p>
            <a:pPr marL="457200" indent="-457200">
              <a:buFont typeface="Arial" panose="020B0604020202020204" pitchFamily="34" charset="0"/>
              <a:buChar char="•"/>
            </a:pPr>
            <a:r>
              <a:rPr lang="en-US" sz="2800" b="1" dirty="0"/>
              <a:t>Unite</a:t>
            </a:r>
            <a:r>
              <a:rPr lang="en-US" sz="2800" dirty="0"/>
              <a:t>: Merges the two sorted lists in linear time. </a:t>
            </a:r>
            <a:r>
              <a:rPr lang="en-US" sz="2800" b="1" dirty="0"/>
              <a:t>O(n)</a:t>
            </a:r>
          </a:p>
          <a:p>
            <a:endParaRPr lang="en-US" sz="2800" b="1" dirty="0"/>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99B8F3E-F6B6-49DA-90FB-653149FE30BD}"/>
                  </a:ext>
                </a:extLst>
              </p:cNvPr>
              <p:cNvSpPr txBox="1"/>
              <p:nvPr/>
            </p:nvSpPr>
            <p:spPr>
              <a:xfrm>
                <a:off x="1053602" y="4545099"/>
                <a:ext cx="10079836" cy="16026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400" b="1" i="1" dirty="0" smtClean="0">
                          <a:latin typeface="Cambria Math" panose="02040503050406030204" pitchFamily="18" charset="0"/>
                        </a:rPr>
                        <m:t>𝑻</m:t>
                      </m:r>
                      <m:r>
                        <a:rPr lang="en-US" sz="4400" b="1" i="1" dirty="0" smtClean="0">
                          <a:latin typeface="Cambria Math" panose="02040503050406030204" pitchFamily="18" charset="0"/>
                        </a:rPr>
                        <m:t>(</m:t>
                      </m:r>
                      <m:r>
                        <a:rPr lang="en-US" sz="4400" b="1" i="1" dirty="0" smtClean="0">
                          <a:latin typeface="Cambria Math" panose="02040503050406030204" pitchFamily="18" charset="0"/>
                        </a:rPr>
                        <m:t>𝒏</m:t>
                      </m:r>
                      <m:r>
                        <a:rPr lang="en-US" sz="4400" b="1" i="1" dirty="0" smtClean="0">
                          <a:latin typeface="Cambria Math" panose="02040503050406030204" pitchFamily="18" charset="0"/>
                        </a:rPr>
                        <m:t>) ≤ </m:t>
                      </m:r>
                      <m:d>
                        <m:dPr>
                          <m:begChr m:val="{"/>
                          <m:endChr m:val=""/>
                          <m:ctrlPr>
                            <a:rPr lang="en-US" sz="4400" b="1" i="1" dirty="0" smtClean="0">
                              <a:latin typeface="Cambria Math" panose="02040503050406030204" pitchFamily="18" charset="0"/>
                            </a:rPr>
                          </m:ctrlPr>
                        </m:dPr>
                        <m:e>
                          <m:m>
                            <m:mPr>
                              <m:mcs>
                                <m:mc>
                                  <m:mcPr>
                                    <m:count m:val="2"/>
                                    <m:mcJc m:val="center"/>
                                  </m:mcPr>
                                </m:mc>
                              </m:mcs>
                              <m:ctrlPr>
                                <a:rPr lang="en-US" sz="4400" b="1" i="1" dirty="0" smtClean="0">
                                  <a:latin typeface="Cambria Math" panose="02040503050406030204" pitchFamily="18" charset="0"/>
                                </a:rPr>
                              </m:ctrlPr>
                            </m:mPr>
                            <m:mr>
                              <m:e>
                                <m:r>
                                  <m:rPr>
                                    <m:sty m:val="p"/>
                                    <m:brk m:alnAt="7"/>
                                  </m:rPr>
                                  <a:rPr lang="en-US" sz="4400" b="1" i="1" dirty="0" smtClean="0">
                                    <a:latin typeface="Cambria Math" panose="02040503050406030204" pitchFamily="18" charset="0"/>
                                  </a:rPr>
                                  <m:t>O</m:t>
                                </m:r>
                                <m:r>
                                  <a:rPr lang="en-US" sz="4400" b="1" i="1" dirty="0" smtClean="0">
                                    <a:latin typeface="Cambria Math" panose="02040503050406030204" pitchFamily="18" charset="0"/>
                                  </a:rPr>
                                  <m:t>(1)</m:t>
                                </m:r>
                              </m:e>
                              <m:e>
                                <m:r>
                                  <m:rPr>
                                    <m:sty m:val="p"/>
                                  </m:rPr>
                                  <a:rPr lang="en-US" sz="4400" b="1" i="1" dirty="0" smtClean="0">
                                    <a:latin typeface="Cambria Math" panose="02040503050406030204" pitchFamily="18" charset="0"/>
                                  </a:rPr>
                                  <m:t>n</m:t>
                                </m:r>
                                <m:r>
                                  <a:rPr lang="en-US" sz="4400" b="1" i="1" dirty="0" smtClean="0">
                                    <a:latin typeface="Cambria Math" panose="02040503050406030204" pitchFamily="18" charset="0"/>
                                  </a:rPr>
                                  <m:t>≤2</m:t>
                                </m:r>
                              </m:e>
                            </m:mr>
                            <m:mr>
                              <m:e>
                                <m:r>
                                  <a:rPr lang="en-US" sz="4400" b="1" i="1" dirty="0" smtClean="0">
                                    <a:latin typeface="Cambria Math" panose="02040503050406030204" pitchFamily="18" charset="0"/>
                                  </a:rPr>
                                  <m:t>2</m:t>
                                </m:r>
                                <m:r>
                                  <m:rPr>
                                    <m:sty m:val="p"/>
                                  </m:rPr>
                                  <a:rPr lang="en-US" sz="4400" b="1" i="1" dirty="0" smtClean="0">
                                    <a:latin typeface="Cambria Math" panose="02040503050406030204" pitchFamily="18" charset="0"/>
                                  </a:rPr>
                                  <m:t>T</m:t>
                                </m:r>
                                <m:r>
                                  <a:rPr lang="en-US" sz="4400" b="1" i="1" dirty="0" smtClean="0">
                                    <a:latin typeface="Cambria Math" panose="02040503050406030204" pitchFamily="18" charset="0"/>
                                  </a:rPr>
                                  <m:t>(</m:t>
                                </m:r>
                                <m:r>
                                  <m:rPr>
                                    <m:sty m:val="p"/>
                                  </m:rPr>
                                  <a:rPr lang="en-US" sz="4400" b="1" i="1" dirty="0" smtClean="0">
                                    <a:latin typeface="Cambria Math" panose="02040503050406030204" pitchFamily="18" charset="0"/>
                                  </a:rPr>
                                  <m:t>n</m:t>
                                </m:r>
                                <m:r>
                                  <a:rPr lang="en-US" sz="4400" b="1" i="1" dirty="0" smtClean="0">
                                    <a:latin typeface="Cambria Math" panose="02040503050406030204" pitchFamily="18" charset="0"/>
                                  </a:rPr>
                                  <m:t>/2) + </m:t>
                                </m:r>
                                <m:r>
                                  <m:rPr>
                                    <m:sty m:val="p"/>
                                  </m:rPr>
                                  <a:rPr lang="en-US" sz="4400" b="1" i="1" dirty="0" smtClean="0">
                                    <a:latin typeface="Cambria Math" panose="02040503050406030204" pitchFamily="18" charset="0"/>
                                  </a:rPr>
                                  <m:t>O</m:t>
                                </m:r>
                                <m:r>
                                  <a:rPr lang="en-US" sz="4400" b="1" i="1" dirty="0" smtClean="0">
                                    <a:latin typeface="Cambria Math" panose="02040503050406030204" pitchFamily="18" charset="0"/>
                                  </a:rPr>
                                  <m:t>(</m:t>
                                </m:r>
                                <m:r>
                                  <m:rPr>
                                    <m:sty m:val="p"/>
                                  </m:rPr>
                                  <a:rPr lang="en-US" sz="4400" b="1" i="1" dirty="0" smtClean="0">
                                    <a:latin typeface="Cambria Math" panose="02040503050406030204" pitchFamily="18" charset="0"/>
                                  </a:rPr>
                                  <m:t>n</m:t>
                                </m:r>
                                <m:r>
                                  <a:rPr lang="en-US" sz="4400" b="1" i="1" dirty="0" smtClean="0">
                                    <a:latin typeface="Cambria Math" panose="02040503050406030204" pitchFamily="18" charset="0"/>
                                  </a:rPr>
                                  <m:t>)</m:t>
                                </m:r>
                              </m:e>
                              <m:e>
                                <m:r>
                                  <m:rPr>
                                    <m:sty m:val="p"/>
                                  </m:rPr>
                                  <a:rPr lang="en-US" sz="4400" b="1" i="1" dirty="0" smtClean="0">
                                    <a:latin typeface="Cambria Math" panose="02040503050406030204" pitchFamily="18" charset="0"/>
                                  </a:rPr>
                                  <m:t>o</m:t>
                                </m:r>
                                <m:r>
                                  <a:rPr lang="en-US" sz="4400" b="1" i="1" dirty="0" smtClean="0">
                                    <a:latin typeface="Cambria Math" panose="02040503050406030204" pitchFamily="18" charset="0"/>
                                  </a:rPr>
                                  <m:t>.</m:t>
                                </m:r>
                                <m:r>
                                  <m:rPr>
                                    <m:sty m:val="p"/>
                                  </m:rPr>
                                  <a:rPr lang="en-US" sz="4400" b="1" i="1" dirty="0" smtClean="0">
                                    <a:latin typeface="Cambria Math" panose="02040503050406030204" pitchFamily="18" charset="0"/>
                                  </a:rPr>
                                  <m:t>w</m:t>
                                </m:r>
                                <m:r>
                                  <a:rPr lang="en-US" sz="4400" b="1" i="1" dirty="0" smtClean="0">
                                    <a:latin typeface="Cambria Math" panose="02040503050406030204" pitchFamily="18" charset="0"/>
                                  </a:rPr>
                                  <m:t>.</m:t>
                                </m:r>
                              </m:e>
                            </m:mr>
                          </m:m>
                        </m:e>
                      </m:d>
                    </m:oMath>
                  </m:oMathPara>
                </a14:m>
                <a:endParaRPr lang="en-US" sz="4400" b="1" dirty="0"/>
              </a:p>
            </p:txBody>
          </p:sp>
        </mc:Choice>
        <mc:Fallback>
          <p:sp>
            <p:nvSpPr>
              <p:cNvPr id="7" name="TextBox 6">
                <a:extLst>
                  <a:ext uri="{FF2B5EF4-FFF2-40B4-BE49-F238E27FC236}">
                    <a16:creationId xmlns:a16="http://schemas.microsoft.com/office/drawing/2014/main" id="{299B8F3E-F6B6-49DA-90FB-653149FE30BD}"/>
                  </a:ext>
                </a:extLst>
              </p:cNvPr>
              <p:cNvSpPr txBox="1">
                <a:spLocks noRot="1" noChangeAspect="1" noMove="1" noResize="1" noEditPoints="1" noAdjustHandles="1" noChangeArrowheads="1" noChangeShapeType="1" noTextEdit="1"/>
              </p:cNvSpPr>
              <p:nvPr/>
            </p:nvSpPr>
            <p:spPr>
              <a:xfrm>
                <a:off x="1053602" y="4545099"/>
                <a:ext cx="10079836" cy="1602683"/>
              </a:xfrm>
              <a:prstGeom prst="rect">
                <a:avLst/>
              </a:prstGeom>
              <a:blipFill>
                <a:blip r:embed="rId3"/>
                <a:stretch>
                  <a:fillRect t="-211905" b="-305556"/>
                </a:stretch>
              </a:blipFill>
            </p:spPr>
            <p:txBody>
              <a:bodyPr/>
              <a:lstStyle/>
              <a:p>
                <a:r>
                  <a:rPr lang="en-US">
                    <a:noFill/>
                  </a:rPr>
                  <a:t> </a:t>
                </a:r>
              </a:p>
            </p:txBody>
          </p:sp>
        </mc:Fallback>
      </mc:AlternateContent>
    </p:spTree>
    <p:extLst>
      <p:ext uri="{BB962C8B-B14F-4D97-AF65-F5344CB8AC3E}">
        <p14:creationId xmlns:p14="http://schemas.microsoft.com/office/powerpoint/2010/main" val="3849462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B51A6-6DFF-723A-3009-D29C408B019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F8636DD-F5E3-B621-671B-AB600E6374C2}"/>
              </a:ext>
            </a:extLst>
          </p:cNvPr>
          <p:cNvSpPr>
            <a:spLocks noGrp="1"/>
          </p:cNvSpPr>
          <p:nvPr>
            <p:ph type="title"/>
          </p:nvPr>
        </p:nvSpPr>
        <p:spPr>
          <a:xfrm>
            <a:off x="389580" y="361774"/>
            <a:ext cx="11618862" cy="1325563"/>
          </a:xfrm>
        </p:spPr>
        <p:txBody>
          <a:bodyPr/>
          <a:lstStyle/>
          <a:p>
            <a:r>
              <a:rPr lang="en-US" dirty="0"/>
              <a:t>Let T(n) be runtime of </a:t>
            </a:r>
            <a:r>
              <a:rPr lang="en-US" dirty="0" err="1"/>
              <a:t>Mergesort</a:t>
            </a:r>
            <a:r>
              <a:rPr lang="en-US" dirty="0"/>
              <a:t>.</a:t>
            </a:r>
          </a:p>
        </p:txBody>
      </p:sp>
      <p:cxnSp>
        <p:nvCxnSpPr>
          <p:cNvPr id="5" name="Straight Connector 4">
            <a:extLst>
              <a:ext uri="{FF2B5EF4-FFF2-40B4-BE49-F238E27FC236}">
                <a16:creationId xmlns:a16="http://schemas.microsoft.com/office/drawing/2014/main" id="{EA557A2A-EC7F-AA90-FFD9-9A54C56A0384}"/>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14C02B6F-E9DC-70E3-B810-F49320ECCBC0}"/>
              </a:ext>
            </a:extLst>
          </p:cNvPr>
          <p:cNvSpPr txBox="1"/>
          <p:nvPr/>
        </p:nvSpPr>
        <p:spPr>
          <a:xfrm>
            <a:off x="595605" y="1820038"/>
            <a:ext cx="11412837" cy="2246769"/>
          </a:xfrm>
          <a:prstGeom prst="rect">
            <a:avLst/>
          </a:prstGeom>
          <a:noFill/>
        </p:spPr>
        <p:txBody>
          <a:bodyPr wrap="square" rtlCol="0">
            <a:spAutoFit/>
          </a:bodyPr>
          <a:lstStyle/>
          <a:p>
            <a:pPr marL="457200" indent="-457200">
              <a:buFont typeface="Arial" panose="020B0604020202020204" pitchFamily="34" charset="0"/>
              <a:buChar char="•"/>
            </a:pPr>
            <a:r>
              <a:rPr lang="en-US" sz="2800" b="1" dirty="0"/>
              <a:t>Base Case: </a:t>
            </a:r>
            <a:r>
              <a:rPr lang="en-US" sz="2800" dirty="0"/>
              <a:t>If array has length less than 2, brute force. </a:t>
            </a:r>
            <a:r>
              <a:rPr lang="en-US" sz="2800" b="1" dirty="0"/>
              <a:t>O(1)</a:t>
            </a:r>
          </a:p>
          <a:p>
            <a:pPr marL="457200" indent="-457200">
              <a:buFont typeface="Arial" panose="020B0604020202020204" pitchFamily="34" charset="0"/>
              <a:buChar char="•"/>
            </a:pPr>
            <a:r>
              <a:rPr lang="en-US" sz="2800" b="1" dirty="0"/>
              <a:t>Divides</a:t>
            </a:r>
            <a:r>
              <a:rPr lang="en-US" sz="2800" dirty="0"/>
              <a:t>: Divides input into two pieces of equal size in linear time. </a:t>
            </a:r>
            <a:r>
              <a:rPr lang="en-US" sz="2800" b="1" dirty="0"/>
              <a:t>O(n)</a:t>
            </a:r>
          </a:p>
          <a:p>
            <a:pPr marL="457200" indent="-457200">
              <a:buFont typeface="Arial" panose="020B0604020202020204" pitchFamily="34" charset="0"/>
              <a:buChar char="•"/>
            </a:pPr>
            <a:r>
              <a:rPr lang="en-US" sz="2800" b="1" dirty="0"/>
              <a:t>Conquer</a:t>
            </a:r>
            <a:r>
              <a:rPr lang="en-US" sz="2800" dirty="0"/>
              <a:t>: Recursively calls </a:t>
            </a:r>
            <a:r>
              <a:rPr lang="en-US" sz="2800" dirty="0" err="1"/>
              <a:t>mergesort</a:t>
            </a:r>
            <a:r>
              <a:rPr lang="en-US" sz="2800" dirty="0"/>
              <a:t> on each piece. </a:t>
            </a:r>
            <a:r>
              <a:rPr lang="en-US" sz="2800" b="1" dirty="0"/>
              <a:t>T(n/2)</a:t>
            </a:r>
          </a:p>
          <a:p>
            <a:pPr marL="457200" indent="-457200">
              <a:buFont typeface="Arial" panose="020B0604020202020204" pitchFamily="34" charset="0"/>
              <a:buChar char="•"/>
            </a:pPr>
            <a:r>
              <a:rPr lang="en-US" sz="2800" b="1" dirty="0"/>
              <a:t>Unite</a:t>
            </a:r>
            <a:r>
              <a:rPr lang="en-US" sz="2800" dirty="0"/>
              <a:t>: Merges the two sorted lists in linear time. </a:t>
            </a:r>
            <a:r>
              <a:rPr lang="en-US" sz="2800" b="1" dirty="0"/>
              <a:t>O(n)</a:t>
            </a:r>
          </a:p>
          <a:p>
            <a:endParaRPr lang="en-US" sz="2800" b="1" dirty="0"/>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E0BFF42B-7244-4FF2-8AAE-2CDA06F3E014}"/>
                  </a:ext>
                </a:extLst>
              </p:cNvPr>
              <p:cNvSpPr txBox="1"/>
              <p:nvPr/>
            </p:nvSpPr>
            <p:spPr>
              <a:xfrm>
                <a:off x="389580" y="4199508"/>
                <a:ext cx="11206815" cy="16026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400" b="1" i="1" dirty="0" smtClean="0">
                          <a:latin typeface="Cambria Math" panose="02040503050406030204" pitchFamily="18" charset="0"/>
                        </a:rPr>
                        <m:t>𝑻</m:t>
                      </m:r>
                      <m:r>
                        <a:rPr lang="en-US" sz="4400" b="1" i="1" dirty="0" smtClean="0">
                          <a:latin typeface="Cambria Math" panose="02040503050406030204" pitchFamily="18" charset="0"/>
                        </a:rPr>
                        <m:t>(</m:t>
                      </m:r>
                      <m:r>
                        <a:rPr lang="en-US" sz="4400" b="1" i="1" dirty="0" smtClean="0">
                          <a:latin typeface="Cambria Math" panose="02040503050406030204" pitchFamily="18" charset="0"/>
                        </a:rPr>
                        <m:t>𝒏</m:t>
                      </m:r>
                      <m:r>
                        <a:rPr lang="en-US" sz="4400" b="1" i="1" dirty="0" smtClean="0">
                          <a:latin typeface="Cambria Math" panose="02040503050406030204" pitchFamily="18" charset="0"/>
                        </a:rPr>
                        <m:t>) ≤ </m:t>
                      </m:r>
                      <m:d>
                        <m:dPr>
                          <m:begChr m:val="{"/>
                          <m:endChr m:val=""/>
                          <m:ctrlPr>
                            <a:rPr lang="en-US" sz="4400" b="1" i="1" dirty="0" smtClean="0">
                              <a:latin typeface="Cambria Math" panose="02040503050406030204" pitchFamily="18" charset="0"/>
                            </a:rPr>
                          </m:ctrlPr>
                        </m:dPr>
                        <m:e>
                          <m:m>
                            <m:mPr>
                              <m:mcs>
                                <m:mc>
                                  <m:mcPr>
                                    <m:count m:val="2"/>
                                    <m:mcJc m:val="center"/>
                                  </m:mcPr>
                                </m:mc>
                              </m:mcs>
                              <m:ctrlPr>
                                <a:rPr lang="en-US" sz="4400" b="1" i="1" dirty="0" smtClean="0">
                                  <a:latin typeface="Cambria Math" panose="02040503050406030204" pitchFamily="18" charset="0"/>
                                </a:rPr>
                              </m:ctrlPr>
                            </m:mPr>
                            <m:mr>
                              <m:e>
                                <m:r>
                                  <m:rPr>
                                    <m:sty m:val="p"/>
                                    <m:brk m:alnAt="7"/>
                                  </m:rPr>
                                  <a:rPr lang="en-US" sz="4400" b="1" i="1" dirty="0" smtClean="0">
                                    <a:latin typeface="Cambria Math" panose="02040503050406030204" pitchFamily="18" charset="0"/>
                                  </a:rPr>
                                  <m:t>O</m:t>
                                </m:r>
                                <m:r>
                                  <a:rPr lang="en-US" sz="4400" b="1" i="1" dirty="0" smtClean="0">
                                    <a:latin typeface="Cambria Math" panose="02040503050406030204" pitchFamily="18" charset="0"/>
                                  </a:rPr>
                                  <m:t>(1)</m:t>
                                </m:r>
                              </m:e>
                              <m:e>
                                <m:r>
                                  <m:rPr>
                                    <m:sty m:val="p"/>
                                  </m:rPr>
                                  <a:rPr lang="en-US" sz="4400" b="1" i="1" dirty="0" smtClean="0">
                                    <a:latin typeface="Cambria Math" panose="02040503050406030204" pitchFamily="18" charset="0"/>
                                  </a:rPr>
                                  <m:t>n</m:t>
                                </m:r>
                                <m:r>
                                  <a:rPr lang="en-US" sz="4400" b="1" i="1" dirty="0" smtClean="0">
                                    <a:latin typeface="Cambria Math" panose="02040503050406030204" pitchFamily="18" charset="0"/>
                                  </a:rPr>
                                  <m:t>≤2</m:t>
                                </m:r>
                              </m:e>
                            </m:mr>
                            <m:mr>
                              <m:e>
                                <m:r>
                                  <m:rPr>
                                    <m:sty m:val="p"/>
                                  </m:rPr>
                                  <a:rPr lang="en-US" sz="4400" b="1" i="1" dirty="0" smtClean="0">
                                    <a:latin typeface="Cambria Math" panose="02040503050406030204" pitchFamily="18" charset="0"/>
                                  </a:rPr>
                                  <m:t>T</m:t>
                                </m:r>
                                <m:r>
                                  <a:rPr lang="en-US" sz="4400" b="1" i="1" dirty="0" smtClean="0">
                                    <a:latin typeface="Cambria Math" panose="02040503050406030204" pitchFamily="18" charset="0"/>
                                  </a:rPr>
                                  <m:t>(⌊</m:t>
                                </m:r>
                                <m:r>
                                  <m:rPr>
                                    <m:sty m:val="p"/>
                                  </m:rPr>
                                  <a:rPr lang="en-US" sz="4400" b="1" i="1" dirty="0" smtClean="0">
                                    <a:latin typeface="Cambria Math" panose="02040503050406030204" pitchFamily="18" charset="0"/>
                                  </a:rPr>
                                  <m:t>n</m:t>
                                </m:r>
                                <m:r>
                                  <a:rPr lang="en-US" sz="4400" b="1" i="1" dirty="0" smtClean="0">
                                    <a:latin typeface="Cambria Math" panose="02040503050406030204" pitchFamily="18" charset="0"/>
                                  </a:rPr>
                                  <m:t>/2⌋) + </m:t>
                                </m:r>
                                <m:r>
                                  <m:rPr>
                                    <m:sty m:val="p"/>
                                  </m:rPr>
                                  <a:rPr lang="en-US" sz="4400" b="1" i="1" dirty="0" smtClean="0">
                                    <a:latin typeface="Cambria Math" panose="02040503050406030204" pitchFamily="18" charset="0"/>
                                  </a:rPr>
                                  <m:t>T</m:t>
                                </m:r>
                                <m:r>
                                  <a:rPr lang="en-US" sz="4400" b="1" i="1" dirty="0" smtClean="0">
                                    <a:latin typeface="Cambria Math" panose="02040503050406030204" pitchFamily="18" charset="0"/>
                                  </a:rPr>
                                  <m:t>(⌈</m:t>
                                </m:r>
                                <m:r>
                                  <m:rPr>
                                    <m:sty m:val="p"/>
                                  </m:rPr>
                                  <a:rPr lang="en-US" sz="4400" b="1" i="1" dirty="0" smtClean="0">
                                    <a:latin typeface="Cambria Math" panose="02040503050406030204" pitchFamily="18" charset="0"/>
                                  </a:rPr>
                                  <m:t>n</m:t>
                                </m:r>
                                <m:r>
                                  <a:rPr lang="en-US" sz="4400" b="1" i="1" dirty="0" smtClean="0">
                                    <a:latin typeface="Cambria Math" panose="02040503050406030204" pitchFamily="18" charset="0"/>
                                  </a:rPr>
                                  <m:t>/2⌉+ </m:t>
                                </m:r>
                                <m:r>
                                  <m:rPr>
                                    <m:sty m:val="p"/>
                                  </m:rPr>
                                  <a:rPr lang="en-US" sz="4400" b="1" i="1" dirty="0" smtClean="0">
                                    <a:latin typeface="Cambria Math" panose="02040503050406030204" pitchFamily="18" charset="0"/>
                                  </a:rPr>
                                  <m:t>c</m:t>
                                </m:r>
                                <m:r>
                                  <a:rPr lang="en-US" sz="4400" b="1" i="1" dirty="0" smtClean="0">
                                    <a:latin typeface="Cambria Math" panose="02040503050406030204" pitchFamily="18" charset="0"/>
                                  </a:rPr>
                                  <m:t>’</m:t>
                                </m:r>
                                <m:r>
                                  <m:rPr>
                                    <m:sty m:val="p"/>
                                  </m:rPr>
                                  <a:rPr lang="en-US" sz="4400" b="1" i="1" dirty="0" smtClean="0">
                                    <a:latin typeface="Cambria Math" panose="02040503050406030204" pitchFamily="18" charset="0"/>
                                  </a:rPr>
                                  <m:t>n</m:t>
                                </m:r>
                              </m:e>
                              <m:e>
                                <m:r>
                                  <m:rPr>
                                    <m:sty m:val="p"/>
                                  </m:rPr>
                                  <a:rPr lang="en-US" sz="4400" b="1" i="1" dirty="0" smtClean="0">
                                    <a:latin typeface="Cambria Math" panose="02040503050406030204" pitchFamily="18" charset="0"/>
                                  </a:rPr>
                                  <m:t>o</m:t>
                                </m:r>
                                <m:r>
                                  <a:rPr lang="en-US" sz="4400" b="1" i="1" dirty="0" smtClean="0">
                                    <a:latin typeface="Cambria Math" panose="02040503050406030204" pitchFamily="18" charset="0"/>
                                  </a:rPr>
                                  <m:t>.</m:t>
                                </m:r>
                                <m:r>
                                  <m:rPr>
                                    <m:sty m:val="p"/>
                                  </m:rPr>
                                  <a:rPr lang="en-US" sz="4400" b="1" i="1" dirty="0" smtClean="0">
                                    <a:latin typeface="Cambria Math" panose="02040503050406030204" pitchFamily="18" charset="0"/>
                                  </a:rPr>
                                  <m:t>w</m:t>
                                </m:r>
                                <m:r>
                                  <a:rPr lang="en-US" sz="4400" b="1" i="1" dirty="0" smtClean="0">
                                    <a:latin typeface="Cambria Math" panose="02040503050406030204" pitchFamily="18" charset="0"/>
                                  </a:rPr>
                                  <m:t>.</m:t>
                                </m:r>
                              </m:e>
                            </m:mr>
                          </m:m>
                        </m:e>
                      </m:d>
                    </m:oMath>
                  </m:oMathPara>
                </a14:m>
                <a:endParaRPr lang="en-US" sz="4400" b="1" dirty="0"/>
              </a:p>
            </p:txBody>
          </p:sp>
        </mc:Choice>
        <mc:Fallback>
          <p:sp>
            <p:nvSpPr>
              <p:cNvPr id="6" name="TextBox 5">
                <a:extLst>
                  <a:ext uri="{FF2B5EF4-FFF2-40B4-BE49-F238E27FC236}">
                    <a16:creationId xmlns:a16="http://schemas.microsoft.com/office/drawing/2014/main" id="{E0BFF42B-7244-4FF2-8AAE-2CDA06F3E014}"/>
                  </a:ext>
                </a:extLst>
              </p:cNvPr>
              <p:cNvSpPr txBox="1">
                <a:spLocks noRot="1" noChangeAspect="1" noMove="1" noResize="1" noEditPoints="1" noAdjustHandles="1" noChangeArrowheads="1" noChangeShapeType="1" noTextEdit="1"/>
              </p:cNvSpPr>
              <p:nvPr/>
            </p:nvSpPr>
            <p:spPr>
              <a:xfrm>
                <a:off x="389580" y="4199508"/>
                <a:ext cx="11206815" cy="1602683"/>
              </a:xfrm>
              <a:prstGeom prst="rect">
                <a:avLst/>
              </a:prstGeom>
              <a:blipFill>
                <a:blip r:embed="rId3"/>
                <a:stretch>
                  <a:fillRect l="-3511" t="-210236" b="-303150"/>
                </a:stretch>
              </a:blipFill>
            </p:spPr>
            <p:txBody>
              <a:bodyPr/>
              <a:lstStyle/>
              <a:p>
                <a:r>
                  <a:rPr lang="en-US">
                    <a:noFill/>
                  </a:rPr>
                  <a:t> </a:t>
                </a:r>
              </a:p>
            </p:txBody>
          </p:sp>
        </mc:Fallback>
      </mc:AlternateContent>
    </p:spTree>
    <p:extLst>
      <p:ext uri="{BB962C8B-B14F-4D97-AF65-F5344CB8AC3E}">
        <p14:creationId xmlns:p14="http://schemas.microsoft.com/office/powerpoint/2010/main" val="3468563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CDC5B-E095-1D93-2DCD-0975739CD2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6A8FDD-1ACA-1554-B494-77C838F14F5F}"/>
              </a:ext>
            </a:extLst>
          </p:cNvPr>
          <p:cNvSpPr>
            <a:spLocks noGrp="1"/>
          </p:cNvSpPr>
          <p:nvPr>
            <p:ph type="title"/>
          </p:nvPr>
        </p:nvSpPr>
        <p:spPr/>
        <p:txBody>
          <a:bodyPr/>
          <a:lstStyle/>
          <a:p>
            <a:r>
              <a:rPr lang="en-US" dirty="0"/>
              <a:t>Midterm Evals Grades (One HW Drop)</a:t>
            </a:r>
          </a:p>
        </p:txBody>
      </p:sp>
      <p:cxnSp>
        <p:nvCxnSpPr>
          <p:cNvPr id="5" name="Straight Connector 4">
            <a:extLst>
              <a:ext uri="{FF2B5EF4-FFF2-40B4-BE49-F238E27FC236}">
                <a16:creationId xmlns:a16="http://schemas.microsoft.com/office/drawing/2014/main" id="{0012C65F-67F3-B49C-4343-62A8DA15903D}"/>
              </a:ext>
            </a:extLst>
          </p:cNvPr>
          <p:cNvCxnSpPr>
            <a:cxnSpLocks noGrp="1" noRot="1" noMove="1" noResize="1" noEditPoints="1" noAdjustHandles="1" noChangeArrowheads="1" noChangeShapeType="1"/>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graphicFrame>
        <p:nvGraphicFramePr>
          <p:cNvPr id="4" name="Chart 3">
            <a:extLst>
              <a:ext uri="{FF2B5EF4-FFF2-40B4-BE49-F238E27FC236}">
                <a16:creationId xmlns:a16="http://schemas.microsoft.com/office/drawing/2014/main" id="{E71DCC0A-89F8-7A08-0997-486F68FD6C78}"/>
              </a:ext>
            </a:extLst>
          </p:cNvPr>
          <p:cNvGraphicFramePr>
            <a:graphicFrameLocks/>
          </p:cNvGraphicFramePr>
          <p:nvPr/>
        </p:nvGraphicFramePr>
        <p:xfrm>
          <a:off x="3592749" y="1690688"/>
          <a:ext cx="8003645" cy="480218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01BC2460-98A9-AD7A-E945-6D40F76951B4}"/>
              </a:ext>
            </a:extLst>
          </p:cNvPr>
          <p:cNvSpPr txBox="1"/>
          <p:nvPr/>
        </p:nvSpPr>
        <p:spPr>
          <a:xfrm>
            <a:off x="455140" y="1690688"/>
            <a:ext cx="6452288" cy="4154984"/>
          </a:xfrm>
          <a:prstGeom prst="rect">
            <a:avLst/>
          </a:prstGeom>
          <a:noFill/>
        </p:spPr>
        <p:txBody>
          <a:bodyPr wrap="square">
            <a:spAutoFit/>
          </a:bodyPr>
          <a:lstStyle/>
          <a:p>
            <a:pPr algn="l">
              <a:spcAft>
                <a:spcPts val="750"/>
              </a:spcAft>
            </a:pPr>
            <a:r>
              <a:rPr lang="en-US" sz="3200" dirty="0">
                <a:solidFill>
                  <a:srgbClr val="333333"/>
                </a:solidFill>
              </a:rPr>
              <a:t>Grade Includes:</a:t>
            </a:r>
          </a:p>
          <a:p>
            <a:pPr marL="457200" indent="-457200" algn="l">
              <a:spcAft>
                <a:spcPts val="750"/>
              </a:spcAft>
              <a:buFont typeface="Arial" panose="020B0604020202020204" pitchFamily="34" charset="0"/>
              <a:buChar char="•"/>
            </a:pPr>
            <a:r>
              <a:rPr lang="en-US" sz="3200" dirty="0">
                <a:solidFill>
                  <a:srgbClr val="333333"/>
                </a:solidFill>
              </a:rPr>
              <a:t>Midterm (45%)</a:t>
            </a:r>
          </a:p>
          <a:p>
            <a:pPr marL="457200" indent="-457200" algn="l">
              <a:spcAft>
                <a:spcPts val="750"/>
              </a:spcAft>
              <a:buFont typeface="Arial" panose="020B0604020202020204" pitchFamily="34" charset="0"/>
              <a:buChar char="•"/>
            </a:pPr>
            <a:r>
              <a:rPr lang="en-US" sz="3200" dirty="0">
                <a:solidFill>
                  <a:srgbClr val="333333"/>
                </a:solidFill>
              </a:rPr>
              <a:t>Top HW (49%)</a:t>
            </a:r>
          </a:p>
          <a:p>
            <a:pPr marL="914400" lvl="1" indent="-457200">
              <a:spcAft>
                <a:spcPts val="750"/>
              </a:spcAft>
              <a:buFont typeface="Arial" panose="020B0604020202020204" pitchFamily="34" charset="0"/>
              <a:buChar char="•"/>
            </a:pPr>
            <a:r>
              <a:rPr lang="en-US" sz="3200" dirty="0">
                <a:solidFill>
                  <a:srgbClr val="333333"/>
                </a:solidFill>
              </a:rPr>
              <a:t>Up To HW 3</a:t>
            </a:r>
          </a:p>
          <a:p>
            <a:pPr marL="914400" lvl="1" indent="-457200">
              <a:spcAft>
                <a:spcPts val="750"/>
              </a:spcAft>
              <a:buFont typeface="Arial" panose="020B0604020202020204" pitchFamily="34" charset="0"/>
              <a:buChar char="•"/>
            </a:pPr>
            <a:r>
              <a:rPr lang="en-US" sz="3200" dirty="0">
                <a:solidFill>
                  <a:srgbClr val="333333"/>
                </a:solidFill>
              </a:rPr>
              <a:t>Per Part</a:t>
            </a:r>
          </a:p>
          <a:p>
            <a:pPr marL="457200" indent="-457200" algn="l">
              <a:spcAft>
                <a:spcPts val="750"/>
              </a:spcAft>
              <a:buFont typeface="Arial" panose="020B0604020202020204" pitchFamily="34" charset="0"/>
              <a:buChar char="•"/>
            </a:pPr>
            <a:r>
              <a:rPr lang="en-US" sz="3200" dirty="0">
                <a:solidFill>
                  <a:srgbClr val="333333"/>
                </a:solidFill>
              </a:rPr>
              <a:t>QUIZ (6%)</a:t>
            </a:r>
          </a:p>
          <a:p>
            <a:pPr marL="914400" lvl="1" indent="-457200">
              <a:spcAft>
                <a:spcPts val="750"/>
              </a:spcAft>
              <a:buFont typeface="Arial" panose="020B0604020202020204" pitchFamily="34" charset="0"/>
              <a:buChar char="•"/>
            </a:pPr>
            <a:r>
              <a:rPr lang="en-US" sz="3200" dirty="0">
                <a:solidFill>
                  <a:srgbClr val="333333"/>
                </a:solidFill>
              </a:rPr>
              <a:t>Quiz 1</a:t>
            </a:r>
          </a:p>
        </p:txBody>
      </p:sp>
    </p:spTree>
    <p:extLst>
      <p:ext uri="{BB962C8B-B14F-4D97-AF65-F5344CB8AC3E}">
        <p14:creationId xmlns:p14="http://schemas.microsoft.com/office/powerpoint/2010/main" val="1284356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26BB3-BE03-9B6C-42BE-5F8FFE2286A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E65B2C4-B3ED-E395-8C67-58BA8FCFD9FA}"/>
              </a:ext>
            </a:extLst>
          </p:cNvPr>
          <p:cNvSpPr>
            <a:spLocks noGrp="1"/>
          </p:cNvSpPr>
          <p:nvPr>
            <p:ph type="title"/>
          </p:nvPr>
        </p:nvSpPr>
        <p:spPr>
          <a:xfrm>
            <a:off x="389580" y="361774"/>
            <a:ext cx="11618862" cy="1325563"/>
          </a:xfrm>
        </p:spPr>
        <p:txBody>
          <a:bodyPr/>
          <a:lstStyle/>
          <a:p>
            <a:r>
              <a:rPr lang="en-US" dirty="0"/>
              <a:t>How do you solve a recurrence?</a:t>
            </a:r>
          </a:p>
        </p:txBody>
      </p:sp>
      <p:cxnSp>
        <p:nvCxnSpPr>
          <p:cNvPr id="5" name="Straight Connector 4">
            <a:extLst>
              <a:ext uri="{FF2B5EF4-FFF2-40B4-BE49-F238E27FC236}">
                <a16:creationId xmlns:a16="http://schemas.microsoft.com/office/drawing/2014/main" id="{0F4DA11F-E086-FD4C-C609-D62C3FAB7359}"/>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0C266476-CC1D-DE6F-E8CE-1CDE6AAA2C57}"/>
              </a:ext>
            </a:extLst>
          </p:cNvPr>
          <p:cNvSpPr txBox="1"/>
          <p:nvPr/>
        </p:nvSpPr>
        <p:spPr>
          <a:xfrm>
            <a:off x="595605" y="1820038"/>
            <a:ext cx="11412837" cy="2246769"/>
          </a:xfrm>
          <a:prstGeom prst="rect">
            <a:avLst/>
          </a:prstGeom>
          <a:noFill/>
        </p:spPr>
        <p:txBody>
          <a:bodyPr wrap="square" rtlCol="0">
            <a:spAutoFit/>
          </a:bodyPr>
          <a:lstStyle/>
          <a:p>
            <a:pPr marL="457200" indent="-457200">
              <a:buFont typeface="Arial" panose="020B0604020202020204" pitchFamily="34" charset="0"/>
              <a:buChar char="•"/>
            </a:pPr>
            <a:r>
              <a:rPr lang="en-US" sz="2800" b="1" dirty="0"/>
              <a:t>Unrolling: </a:t>
            </a:r>
            <a:r>
              <a:rPr lang="en-US" sz="2800" dirty="0"/>
              <a:t>We analyze the first few ”levels” of the recursion, find a pattern and then prove that the pattern is correct.</a:t>
            </a:r>
          </a:p>
          <a:p>
            <a:pPr marL="457200" indent="-457200">
              <a:buFont typeface="Arial" panose="020B0604020202020204" pitchFamily="34" charset="0"/>
              <a:buChar char="•"/>
            </a:pPr>
            <a:r>
              <a:rPr lang="en-US" sz="2800" b="1" dirty="0"/>
              <a:t>Guess and Check: </a:t>
            </a:r>
            <a:r>
              <a:rPr lang="en-US" sz="2800" dirty="0"/>
              <a:t>We guess what the answer and the substitute it in to check that it works. That is, we prove it works. </a:t>
            </a:r>
          </a:p>
          <a:p>
            <a:pPr marL="457200" indent="-457200">
              <a:buFont typeface="Arial" panose="020B0604020202020204" pitchFamily="34" charset="0"/>
              <a:buChar char="•"/>
            </a:pPr>
            <a:r>
              <a:rPr lang="en-US" sz="2800" dirty="0"/>
              <a:t>REVIEW KT 5.1 and KT 5.2 IF YOU HAVEN’T ALREADY!</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853C5F31-042F-9DEB-35B7-1AFE56514FCA}"/>
                  </a:ext>
                </a:extLst>
              </p:cNvPr>
              <p:cNvSpPr txBox="1"/>
              <p:nvPr/>
            </p:nvSpPr>
            <p:spPr>
              <a:xfrm>
                <a:off x="389580" y="4199508"/>
                <a:ext cx="11206815" cy="16026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400" b="1" i="1" dirty="0" smtClean="0">
                          <a:latin typeface="Cambria Math" panose="02040503050406030204" pitchFamily="18" charset="0"/>
                        </a:rPr>
                        <m:t>𝑻</m:t>
                      </m:r>
                      <m:r>
                        <a:rPr lang="en-US" sz="4400" b="1" i="1" dirty="0" smtClean="0">
                          <a:latin typeface="Cambria Math" panose="02040503050406030204" pitchFamily="18" charset="0"/>
                        </a:rPr>
                        <m:t>(</m:t>
                      </m:r>
                      <m:r>
                        <a:rPr lang="en-US" sz="4400" b="1" i="1" dirty="0" smtClean="0">
                          <a:latin typeface="Cambria Math" panose="02040503050406030204" pitchFamily="18" charset="0"/>
                        </a:rPr>
                        <m:t>𝒏</m:t>
                      </m:r>
                      <m:r>
                        <a:rPr lang="en-US" sz="4400" b="1" i="1" dirty="0" smtClean="0">
                          <a:latin typeface="Cambria Math" panose="02040503050406030204" pitchFamily="18" charset="0"/>
                        </a:rPr>
                        <m:t>) ≤ </m:t>
                      </m:r>
                      <m:d>
                        <m:dPr>
                          <m:begChr m:val="{"/>
                          <m:endChr m:val=""/>
                          <m:ctrlPr>
                            <a:rPr lang="en-US" sz="4400" b="1" i="1" dirty="0" smtClean="0">
                              <a:latin typeface="Cambria Math" panose="02040503050406030204" pitchFamily="18" charset="0"/>
                            </a:rPr>
                          </m:ctrlPr>
                        </m:dPr>
                        <m:e>
                          <m:m>
                            <m:mPr>
                              <m:mcs>
                                <m:mc>
                                  <m:mcPr>
                                    <m:count m:val="2"/>
                                    <m:mcJc m:val="center"/>
                                  </m:mcPr>
                                </m:mc>
                              </m:mcs>
                              <m:ctrlPr>
                                <a:rPr lang="en-US" sz="4400" b="1" i="1" dirty="0" smtClean="0">
                                  <a:latin typeface="Cambria Math" panose="02040503050406030204" pitchFamily="18" charset="0"/>
                                </a:rPr>
                              </m:ctrlPr>
                            </m:mPr>
                            <m:mr>
                              <m:e>
                                <m:r>
                                  <m:rPr>
                                    <m:sty m:val="p"/>
                                    <m:brk m:alnAt="7"/>
                                  </m:rPr>
                                  <a:rPr lang="en-US" sz="4400" b="1" i="1" dirty="0" smtClean="0">
                                    <a:latin typeface="Cambria Math" panose="02040503050406030204" pitchFamily="18" charset="0"/>
                                  </a:rPr>
                                  <m:t>O</m:t>
                                </m:r>
                                <m:r>
                                  <a:rPr lang="en-US" sz="4400" b="1" i="1" dirty="0" smtClean="0">
                                    <a:latin typeface="Cambria Math" panose="02040503050406030204" pitchFamily="18" charset="0"/>
                                  </a:rPr>
                                  <m:t>(1)</m:t>
                                </m:r>
                              </m:e>
                              <m:e>
                                <m:r>
                                  <m:rPr>
                                    <m:sty m:val="p"/>
                                  </m:rPr>
                                  <a:rPr lang="en-US" sz="4400" b="1" i="1" dirty="0" smtClean="0">
                                    <a:latin typeface="Cambria Math" panose="02040503050406030204" pitchFamily="18" charset="0"/>
                                  </a:rPr>
                                  <m:t>n</m:t>
                                </m:r>
                                <m:r>
                                  <a:rPr lang="en-US" sz="4400" b="1" i="1" dirty="0" smtClean="0">
                                    <a:latin typeface="Cambria Math" panose="02040503050406030204" pitchFamily="18" charset="0"/>
                                  </a:rPr>
                                  <m:t>≤2</m:t>
                                </m:r>
                              </m:e>
                            </m:mr>
                            <m:mr>
                              <m:e>
                                <m:r>
                                  <m:rPr>
                                    <m:sty m:val="p"/>
                                  </m:rPr>
                                  <a:rPr lang="en-US" sz="4400" b="1" i="1" dirty="0" smtClean="0">
                                    <a:latin typeface="Cambria Math" panose="02040503050406030204" pitchFamily="18" charset="0"/>
                                  </a:rPr>
                                  <m:t>T</m:t>
                                </m:r>
                                <m:r>
                                  <a:rPr lang="en-US" sz="4400" b="1" i="1" dirty="0" smtClean="0">
                                    <a:latin typeface="Cambria Math" panose="02040503050406030204" pitchFamily="18" charset="0"/>
                                  </a:rPr>
                                  <m:t>(⌊</m:t>
                                </m:r>
                                <m:r>
                                  <m:rPr>
                                    <m:sty m:val="p"/>
                                  </m:rPr>
                                  <a:rPr lang="en-US" sz="4400" b="1" i="1" dirty="0" smtClean="0">
                                    <a:latin typeface="Cambria Math" panose="02040503050406030204" pitchFamily="18" charset="0"/>
                                  </a:rPr>
                                  <m:t>n</m:t>
                                </m:r>
                                <m:r>
                                  <a:rPr lang="en-US" sz="4400" b="1" i="1" dirty="0" smtClean="0">
                                    <a:latin typeface="Cambria Math" panose="02040503050406030204" pitchFamily="18" charset="0"/>
                                  </a:rPr>
                                  <m:t>/2⌋) + </m:t>
                                </m:r>
                                <m:r>
                                  <m:rPr>
                                    <m:sty m:val="p"/>
                                  </m:rPr>
                                  <a:rPr lang="en-US" sz="4400" b="1" i="1" dirty="0" smtClean="0">
                                    <a:latin typeface="Cambria Math" panose="02040503050406030204" pitchFamily="18" charset="0"/>
                                  </a:rPr>
                                  <m:t>T</m:t>
                                </m:r>
                                <m:r>
                                  <a:rPr lang="en-US" sz="4400" b="1" i="1" dirty="0" smtClean="0">
                                    <a:latin typeface="Cambria Math" panose="02040503050406030204" pitchFamily="18" charset="0"/>
                                  </a:rPr>
                                  <m:t>(⌈</m:t>
                                </m:r>
                                <m:r>
                                  <m:rPr>
                                    <m:sty m:val="p"/>
                                  </m:rPr>
                                  <a:rPr lang="en-US" sz="4400" b="1" i="1" dirty="0" smtClean="0">
                                    <a:latin typeface="Cambria Math" panose="02040503050406030204" pitchFamily="18" charset="0"/>
                                  </a:rPr>
                                  <m:t>n</m:t>
                                </m:r>
                                <m:r>
                                  <a:rPr lang="en-US" sz="4400" b="1" i="1" dirty="0" smtClean="0">
                                    <a:latin typeface="Cambria Math" panose="02040503050406030204" pitchFamily="18" charset="0"/>
                                  </a:rPr>
                                  <m:t>/2⌉+ </m:t>
                                </m:r>
                                <m:r>
                                  <m:rPr>
                                    <m:sty m:val="p"/>
                                  </m:rPr>
                                  <a:rPr lang="en-US" sz="4400" b="1" i="1" dirty="0" smtClean="0">
                                    <a:latin typeface="Cambria Math" panose="02040503050406030204" pitchFamily="18" charset="0"/>
                                  </a:rPr>
                                  <m:t>c</m:t>
                                </m:r>
                                <m:r>
                                  <a:rPr lang="en-US" sz="4400" b="1" i="1" dirty="0" smtClean="0">
                                    <a:latin typeface="Cambria Math" panose="02040503050406030204" pitchFamily="18" charset="0"/>
                                  </a:rPr>
                                  <m:t>’</m:t>
                                </m:r>
                                <m:r>
                                  <m:rPr>
                                    <m:sty m:val="p"/>
                                  </m:rPr>
                                  <a:rPr lang="en-US" sz="4400" b="1" i="1" dirty="0" smtClean="0">
                                    <a:latin typeface="Cambria Math" panose="02040503050406030204" pitchFamily="18" charset="0"/>
                                  </a:rPr>
                                  <m:t>n</m:t>
                                </m:r>
                              </m:e>
                              <m:e>
                                <m:r>
                                  <m:rPr>
                                    <m:sty m:val="p"/>
                                  </m:rPr>
                                  <a:rPr lang="en-US" sz="4400" b="1" i="1" dirty="0" smtClean="0">
                                    <a:latin typeface="Cambria Math" panose="02040503050406030204" pitchFamily="18" charset="0"/>
                                  </a:rPr>
                                  <m:t>o</m:t>
                                </m:r>
                                <m:r>
                                  <a:rPr lang="en-US" sz="4400" b="1" i="1" dirty="0" smtClean="0">
                                    <a:latin typeface="Cambria Math" panose="02040503050406030204" pitchFamily="18" charset="0"/>
                                  </a:rPr>
                                  <m:t>.</m:t>
                                </m:r>
                                <m:r>
                                  <m:rPr>
                                    <m:sty m:val="p"/>
                                  </m:rPr>
                                  <a:rPr lang="en-US" sz="4400" b="1" i="1" dirty="0" smtClean="0">
                                    <a:latin typeface="Cambria Math" panose="02040503050406030204" pitchFamily="18" charset="0"/>
                                  </a:rPr>
                                  <m:t>w</m:t>
                                </m:r>
                                <m:r>
                                  <a:rPr lang="en-US" sz="4400" b="1" i="1" dirty="0" smtClean="0">
                                    <a:latin typeface="Cambria Math" panose="02040503050406030204" pitchFamily="18" charset="0"/>
                                  </a:rPr>
                                  <m:t>.</m:t>
                                </m:r>
                              </m:e>
                            </m:mr>
                          </m:m>
                        </m:e>
                      </m:d>
                    </m:oMath>
                  </m:oMathPara>
                </a14:m>
                <a:endParaRPr lang="en-US" sz="4400" b="1" dirty="0"/>
              </a:p>
            </p:txBody>
          </p:sp>
        </mc:Choice>
        <mc:Fallback>
          <p:sp>
            <p:nvSpPr>
              <p:cNvPr id="6" name="TextBox 5">
                <a:extLst>
                  <a:ext uri="{FF2B5EF4-FFF2-40B4-BE49-F238E27FC236}">
                    <a16:creationId xmlns:a16="http://schemas.microsoft.com/office/drawing/2014/main" id="{853C5F31-042F-9DEB-35B7-1AFE56514FCA}"/>
                  </a:ext>
                </a:extLst>
              </p:cNvPr>
              <p:cNvSpPr txBox="1">
                <a:spLocks noRot="1" noChangeAspect="1" noMove="1" noResize="1" noEditPoints="1" noAdjustHandles="1" noChangeArrowheads="1" noChangeShapeType="1" noTextEdit="1"/>
              </p:cNvSpPr>
              <p:nvPr/>
            </p:nvSpPr>
            <p:spPr>
              <a:xfrm>
                <a:off x="389580" y="4199508"/>
                <a:ext cx="11206815" cy="1602683"/>
              </a:xfrm>
              <a:prstGeom prst="rect">
                <a:avLst/>
              </a:prstGeom>
              <a:blipFill>
                <a:blip r:embed="rId3"/>
                <a:stretch>
                  <a:fillRect l="-3511" t="-210236" b="-303150"/>
                </a:stretch>
              </a:blipFill>
            </p:spPr>
            <p:txBody>
              <a:bodyPr/>
              <a:lstStyle/>
              <a:p>
                <a:r>
                  <a:rPr lang="en-US">
                    <a:noFill/>
                  </a:rPr>
                  <a:t> </a:t>
                </a:r>
              </a:p>
            </p:txBody>
          </p:sp>
        </mc:Fallback>
      </mc:AlternateContent>
    </p:spTree>
    <p:extLst>
      <p:ext uri="{BB962C8B-B14F-4D97-AF65-F5344CB8AC3E}">
        <p14:creationId xmlns:p14="http://schemas.microsoft.com/office/powerpoint/2010/main" val="4279289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1C59C-099A-51D5-5C51-573EC5CF772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F11F4B7-BA16-8038-0C0C-19EC92EBDD51}"/>
              </a:ext>
            </a:extLst>
          </p:cNvPr>
          <p:cNvSpPr>
            <a:spLocks noGrp="1"/>
          </p:cNvSpPr>
          <p:nvPr>
            <p:ph type="title"/>
          </p:nvPr>
        </p:nvSpPr>
        <p:spPr>
          <a:xfrm>
            <a:off x="389580" y="361774"/>
            <a:ext cx="11618862" cy="1325563"/>
          </a:xfrm>
        </p:spPr>
        <p:txBody>
          <a:bodyPr/>
          <a:lstStyle/>
          <a:p>
            <a:r>
              <a:rPr lang="en-US" dirty="0"/>
              <a:t>Unrolling</a:t>
            </a:r>
          </a:p>
        </p:txBody>
      </p:sp>
      <p:cxnSp>
        <p:nvCxnSpPr>
          <p:cNvPr id="5" name="Straight Connector 4">
            <a:extLst>
              <a:ext uri="{FF2B5EF4-FFF2-40B4-BE49-F238E27FC236}">
                <a16:creationId xmlns:a16="http://schemas.microsoft.com/office/drawing/2014/main" id="{60137A3B-7E5E-B533-4222-81FDA5652CC2}"/>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2A04CBDE-E5C4-271C-A6F3-C4E1A62C2B5C}"/>
              </a:ext>
            </a:extLst>
          </p:cNvPr>
          <p:cNvSpPr txBox="1"/>
          <p:nvPr/>
        </p:nvSpPr>
        <p:spPr>
          <a:xfrm>
            <a:off x="595605" y="1820038"/>
            <a:ext cx="5500395" cy="4832092"/>
          </a:xfrm>
          <a:prstGeom prst="rect">
            <a:avLst/>
          </a:prstGeom>
          <a:noFill/>
        </p:spPr>
        <p:txBody>
          <a:bodyPr wrap="square" rtlCol="0">
            <a:spAutoFit/>
          </a:bodyPr>
          <a:lstStyle/>
          <a:p>
            <a:pPr marL="457200" indent="-457200">
              <a:buFont typeface="Arial" panose="020B0604020202020204" pitchFamily="34" charset="0"/>
              <a:buChar char="•"/>
            </a:pPr>
            <a:r>
              <a:rPr lang="en-US" sz="2800" b="1" dirty="0"/>
              <a:t>Unrolling:</a:t>
            </a:r>
          </a:p>
          <a:p>
            <a:pPr marL="914400" lvl="1" indent="-457200">
              <a:buFont typeface="Arial" panose="020B0604020202020204" pitchFamily="34" charset="0"/>
              <a:buChar char="•"/>
            </a:pPr>
            <a:r>
              <a:rPr lang="en-US" sz="2800" dirty="0"/>
              <a:t>Sketch out a few levels of the ”recursion tree”</a:t>
            </a:r>
          </a:p>
          <a:p>
            <a:pPr marL="914400" lvl="1" indent="-457200">
              <a:buFont typeface="Arial" panose="020B0604020202020204" pitchFamily="34" charset="0"/>
              <a:buChar char="•"/>
            </a:pPr>
            <a:r>
              <a:rPr lang="en-US" sz="2800" dirty="0"/>
              <a:t>Identify how many problems on each level.</a:t>
            </a:r>
          </a:p>
          <a:p>
            <a:pPr marL="914400" lvl="1" indent="-457200">
              <a:buFont typeface="Arial" panose="020B0604020202020204" pitchFamily="34" charset="0"/>
              <a:buChar char="•"/>
            </a:pPr>
            <a:r>
              <a:rPr lang="en-US" sz="2800" dirty="0"/>
              <a:t>Identify how much work done at each level.</a:t>
            </a:r>
          </a:p>
          <a:p>
            <a:pPr marL="914400" lvl="1" indent="-457200">
              <a:buFont typeface="Arial" panose="020B0604020202020204" pitchFamily="34" charset="0"/>
              <a:buChar char="•"/>
            </a:pPr>
            <a:r>
              <a:rPr lang="en-US" sz="2800" dirty="0"/>
              <a:t>Identify how small each problem is at each level. </a:t>
            </a:r>
          </a:p>
          <a:p>
            <a:pPr marL="914400" lvl="1" indent="-457200">
              <a:buFont typeface="Arial" panose="020B0604020202020204" pitchFamily="34" charset="0"/>
              <a:buChar char="•"/>
            </a:pPr>
            <a:r>
              <a:rPr lang="en-US" sz="2800" dirty="0"/>
              <a:t>Identify how many levels before base case.</a:t>
            </a: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B3856766-5A0B-273E-EC6E-35F58D17F7C7}"/>
                  </a:ext>
                </a:extLst>
              </p:cNvPr>
              <p:cNvSpPr txBox="1"/>
              <p:nvPr/>
            </p:nvSpPr>
            <p:spPr>
              <a:xfrm>
                <a:off x="6093942" y="2076570"/>
                <a:ext cx="6098058"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𝑻</m:t>
                      </m:r>
                      <m:r>
                        <a:rPr lang="en-US" sz="3200" b="1" i="1" dirty="0" smtClean="0">
                          <a:latin typeface="Cambria Math" panose="02040503050406030204" pitchFamily="18" charset="0"/>
                        </a:rPr>
                        <m:t>(</m:t>
                      </m:r>
                      <m:r>
                        <a:rPr lang="en-US" sz="3200" b="1" i="1" dirty="0" smtClean="0">
                          <a:latin typeface="Cambria Math" panose="02040503050406030204" pitchFamily="18" charset="0"/>
                        </a:rPr>
                        <m:t>𝒏</m:t>
                      </m:r>
                      <m:r>
                        <a:rPr lang="en-US" sz="3200" b="1" i="1" dirty="0" smtClean="0">
                          <a:latin typeface="Cambria Math" panose="02040503050406030204" pitchFamily="18" charset="0"/>
                        </a:rPr>
                        <m:t>) </m:t>
                      </m:r>
                    </m:oMath>
                  </m:oMathPara>
                </a14:m>
                <a:endParaRPr lang="en-US" sz="3200" dirty="0"/>
              </a:p>
            </p:txBody>
          </p:sp>
        </mc:Choice>
        <mc:Fallback>
          <p:sp>
            <p:nvSpPr>
              <p:cNvPr id="9" name="TextBox 8">
                <a:extLst>
                  <a:ext uri="{FF2B5EF4-FFF2-40B4-BE49-F238E27FC236}">
                    <a16:creationId xmlns:a16="http://schemas.microsoft.com/office/drawing/2014/main" id="{B3856766-5A0B-273E-EC6E-35F58D17F7C7}"/>
                  </a:ext>
                </a:extLst>
              </p:cNvPr>
              <p:cNvSpPr txBox="1">
                <a:spLocks noRot="1" noChangeAspect="1" noMove="1" noResize="1" noEditPoints="1" noAdjustHandles="1" noChangeArrowheads="1" noChangeShapeType="1" noTextEdit="1"/>
              </p:cNvSpPr>
              <p:nvPr/>
            </p:nvSpPr>
            <p:spPr>
              <a:xfrm>
                <a:off x="6093942" y="2076570"/>
                <a:ext cx="6098058" cy="584775"/>
              </a:xfrm>
              <a:prstGeom prst="rect">
                <a:avLst/>
              </a:prstGeom>
              <a:blipFill>
                <a:blip r:embed="rId3"/>
                <a:stretch>
                  <a:fillRect b="-23404"/>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62D2B046-ED02-3A02-D65F-8A5B7F19BBB9}"/>
              </a:ext>
            </a:extLst>
          </p:cNvPr>
          <p:cNvCxnSpPr/>
          <p:nvPr/>
        </p:nvCxnSpPr>
        <p:spPr>
          <a:xfrm flipH="1">
            <a:off x="8266670" y="2780270"/>
            <a:ext cx="494271" cy="64873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0F81C186-EEDB-FAA6-FC29-8D70EB54D267}"/>
              </a:ext>
            </a:extLst>
          </p:cNvPr>
          <p:cNvCxnSpPr>
            <a:cxnSpLocks/>
          </p:cNvCxnSpPr>
          <p:nvPr/>
        </p:nvCxnSpPr>
        <p:spPr>
          <a:xfrm>
            <a:off x="9564130" y="2780270"/>
            <a:ext cx="704335" cy="64873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96D82F42-118B-1BEB-56BD-6EA04603755E}"/>
                  </a:ext>
                </a:extLst>
              </p:cNvPr>
              <p:cNvSpPr txBox="1"/>
              <p:nvPr/>
            </p:nvSpPr>
            <p:spPr>
              <a:xfrm>
                <a:off x="5217641" y="3503192"/>
                <a:ext cx="6098058"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𝑻</m:t>
                      </m:r>
                      <m:r>
                        <a:rPr lang="en-US" sz="3200" b="1" i="1" dirty="0" smtClean="0">
                          <a:latin typeface="Cambria Math" panose="02040503050406030204" pitchFamily="18" charset="0"/>
                        </a:rPr>
                        <m:t>(</m:t>
                      </m:r>
                      <m:r>
                        <a:rPr lang="en-US" sz="3200" b="1" i="1" dirty="0" smtClean="0">
                          <a:latin typeface="Cambria Math" panose="02040503050406030204" pitchFamily="18" charset="0"/>
                        </a:rPr>
                        <m:t>𝒏</m:t>
                      </m:r>
                      <m:r>
                        <a:rPr lang="en-US" sz="3200" b="1" i="1" dirty="0" smtClean="0">
                          <a:latin typeface="Cambria Math" panose="02040503050406030204" pitchFamily="18" charset="0"/>
                        </a:rPr>
                        <m:t>/2</m:t>
                      </m:r>
                      <m:r>
                        <a:rPr lang="en-US" sz="3200" b="1" i="1" dirty="0" smtClean="0">
                          <a:latin typeface="Cambria Math" panose="02040503050406030204" pitchFamily="18" charset="0"/>
                        </a:rPr>
                        <m:t>) </m:t>
                      </m:r>
                    </m:oMath>
                  </m:oMathPara>
                </a14:m>
                <a:endParaRPr lang="en-US" sz="3200" dirty="0"/>
              </a:p>
            </p:txBody>
          </p:sp>
        </mc:Choice>
        <mc:Fallback>
          <p:sp>
            <p:nvSpPr>
              <p:cNvPr id="16" name="TextBox 15">
                <a:extLst>
                  <a:ext uri="{FF2B5EF4-FFF2-40B4-BE49-F238E27FC236}">
                    <a16:creationId xmlns:a16="http://schemas.microsoft.com/office/drawing/2014/main" id="{96D82F42-118B-1BEB-56BD-6EA04603755E}"/>
                  </a:ext>
                </a:extLst>
              </p:cNvPr>
              <p:cNvSpPr txBox="1">
                <a:spLocks noRot="1" noChangeAspect="1" noMove="1" noResize="1" noEditPoints="1" noAdjustHandles="1" noChangeArrowheads="1" noChangeShapeType="1" noTextEdit="1"/>
              </p:cNvSpPr>
              <p:nvPr/>
            </p:nvSpPr>
            <p:spPr>
              <a:xfrm>
                <a:off x="5217641" y="3503192"/>
                <a:ext cx="6098058" cy="584775"/>
              </a:xfrm>
              <a:prstGeom prst="rect">
                <a:avLst/>
              </a:prstGeom>
              <a:blipFill>
                <a:blip r:embed="rId4"/>
                <a:stretch>
                  <a:fillRect b="-212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01B1F410-A7D1-39B2-FAD6-64D3BA1B3FEE}"/>
                  </a:ext>
                </a:extLst>
              </p:cNvPr>
              <p:cNvSpPr txBox="1"/>
              <p:nvPr/>
            </p:nvSpPr>
            <p:spPr>
              <a:xfrm>
                <a:off x="7495403" y="3503191"/>
                <a:ext cx="6098058"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𝑻</m:t>
                      </m:r>
                      <m:r>
                        <a:rPr lang="en-US" sz="3200" b="1" i="1" dirty="0" smtClean="0">
                          <a:latin typeface="Cambria Math" panose="02040503050406030204" pitchFamily="18" charset="0"/>
                        </a:rPr>
                        <m:t>(</m:t>
                      </m:r>
                      <m:r>
                        <a:rPr lang="en-US" sz="3200" b="1" i="1" dirty="0" smtClean="0">
                          <a:latin typeface="Cambria Math" panose="02040503050406030204" pitchFamily="18" charset="0"/>
                        </a:rPr>
                        <m:t>𝒏</m:t>
                      </m:r>
                      <m:r>
                        <a:rPr lang="en-US" sz="3200" b="1" i="1" dirty="0" smtClean="0">
                          <a:latin typeface="Cambria Math" panose="02040503050406030204" pitchFamily="18" charset="0"/>
                        </a:rPr>
                        <m:t>/2</m:t>
                      </m:r>
                      <m:r>
                        <a:rPr lang="en-US" sz="3200" b="1" i="1" dirty="0" smtClean="0">
                          <a:latin typeface="Cambria Math" panose="02040503050406030204" pitchFamily="18" charset="0"/>
                        </a:rPr>
                        <m:t>) </m:t>
                      </m:r>
                    </m:oMath>
                  </m:oMathPara>
                </a14:m>
                <a:endParaRPr lang="en-US" sz="3200" dirty="0"/>
              </a:p>
            </p:txBody>
          </p:sp>
        </mc:Choice>
        <mc:Fallback>
          <p:sp>
            <p:nvSpPr>
              <p:cNvPr id="17" name="TextBox 16">
                <a:extLst>
                  <a:ext uri="{FF2B5EF4-FFF2-40B4-BE49-F238E27FC236}">
                    <a16:creationId xmlns:a16="http://schemas.microsoft.com/office/drawing/2014/main" id="{01B1F410-A7D1-39B2-FAD6-64D3BA1B3FEE}"/>
                  </a:ext>
                </a:extLst>
              </p:cNvPr>
              <p:cNvSpPr txBox="1">
                <a:spLocks noRot="1" noChangeAspect="1" noMove="1" noResize="1" noEditPoints="1" noAdjustHandles="1" noChangeArrowheads="1" noChangeShapeType="1" noTextEdit="1"/>
              </p:cNvSpPr>
              <p:nvPr/>
            </p:nvSpPr>
            <p:spPr>
              <a:xfrm>
                <a:off x="7495403" y="3503191"/>
                <a:ext cx="6098058" cy="584775"/>
              </a:xfrm>
              <a:prstGeom prst="rect">
                <a:avLst/>
              </a:prstGeom>
              <a:blipFill>
                <a:blip r:embed="rId5"/>
                <a:stretch>
                  <a:fillRect b="-212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BCD63551-E483-F5B3-8486-0308641C8EAC}"/>
                  </a:ext>
                </a:extLst>
              </p:cNvPr>
              <p:cNvSpPr txBox="1"/>
              <p:nvPr/>
            </p:nvSpPr>
            <p:spPr>
              <a:xfrm>
                <a:off x="3868789" y="4929812"/>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8" name="TextBox 17">
                <a:extLst>
                  <a:ext uri="{FF2B5EF4-FFF2-40B4-BE49-F238E27FC236}">
                    <a16:creationId xmlns:a16="http://schemas.microsoft.com/office/drawing/2014/main" id="{BCD63551-E483-F5B3-8486-0308641C8EAC}"/>
                  </a:ext>
                </a:extLst>
              </p:cNvPr>
              <p:cNvSpPr txBox="1">
                <a:spLocks noRot="1" noChangeAspect="1" noMove="1" noResize="1" noEditPoints="1" noAdjustHandles="1" noChangeArrowheads="1" noChangeShapeType="1" noTextEdit="1"/>
              </p:cNvSpPr>
              <p:nvPr/>
            </p:nvSpPr>
            <p:spPr>
              <a:xfrm>
                <a:off x="3868789" y="4929812"/>
                <a:ext cx="10079836" cy="1053494"/>
              </a:xfrm>
              <a:prstGeom prst="rect">
                <a:avLst/>
              </a:prstGeom>
              <a:blipFill>
                <a:blip r:embed="rId6"/>
                <a:stretch>
                  <a:fillRect t="-201190" b="-292857"/>
                </a:stretch>
              </a:blipFill>
            </p:spPr>
            <p:txBody>
              <a:bodyPr/>
              <a:lstStyle/>
              <a:p>
                <a:r>
                  <a:rPr lang="en-US">
                    <a:noFill/>
                  </a:rPr>
                  <a:t> </a:t>
                </a:r>
              </a:p>
            </p:txBody>
          </p:sp>
        </mc:Fallback>
      </mc:AlternateContent>
    </p:spTree>
    <p:extLst>
      <p:ext uri="{BB962C8B-B14F-4D97-AF65-F5344CB8AC3E}">
        <p14:creationId xmlns:p14="http://schemas.microsoft.com/office/powerpoint/2010/main" val="3963173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CD907-EDCF-7DD9-A1A3-7194473BA18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9D8872A-EDFD-872F-AA79-0D86B43FFBA0}"/>
              </a:ext>
            </a:extLst>
          </p:cNvPr>
          <p:cNvSpPr>
            <a:spLocks noGrp="1"/>
          </p:cNvSpPr>
          <p:nvPr>
            <p:ph type="title"/>
          </p:nvPr>
        </p:nvSpPr>
        <p:spPr>
          <a:xfrm>
            <a:off x="389580" y="361774"/>
            <a:ext cx="11618862" cy="1325563"/>
          </a:xfrm>
        </p:spPr>
        <p:txBody>
          <a:bodyPr/>
          <a:lstStyle/>
          <a:p>
            <a:r>
              <a:rPr lang="en-US" dirty="0"/>
              <a:t>Unrolling a few levels </a:t>
            </a:r>
          </a:p>
        </p:txBody>
      </p:sp>
      <p:cxnSp>
        <p:nvCxnSpPr>
          <p:cNvPr id="5" name="Straight Connector 4">
            <a:extLst>
              <a:ext uri="{FF2B5EF4-FFF2-40B4-BE49-F238E27FC236}">
                <a16:creationId xmlns:a16="http://schemas.microsoft.com/office/drawing/2014/main" id="{A6E546B3-C46B-88B8-9F42-215132FB2436}"/>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632112AB-9060-22EA-AED7-338B8FC3D248}"/>
                  </a:ext>
                </a:extLst>
              </p:cNvPr>
              <p:cNvSpPr txBox="1"/>
              <p:nvPr/>
            </p:nvSpPr>
            <p:spPr>
              <a:xfrm>
                <a:off x="2948117" y="1632497"/>
                <a:ext cx="6098058"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 </m:t>
                      </m:r>
                    </m:oMath>
                  </m:oMathPara>
                </a14:m>
                <a:endParaRPr lang="en-US" sz="3200" dirty="0"/>
              </a:p>
            </p:txBody>
          </p:sp>
        </mc:Choice>
        <mc:Fallback>
          <p:sp>
            <p:nvSpPr>
              <p:cNvPr id="9" name="TextBox 8">
                <a:extLst>
                  <a:ext uri="{FF2B5EF4-FFF2-40B4-BE49-F238E27FC236}">
                    <a16:creationId xmlns:a16="http://schemas.microsoft.com/office/drawing/2014/main" id="{632112AB-9060-22EA-AED7-338B8FC3D248}"/>
                  </a:ext>
                </a:extLst>
              </p:cNvPr>
              <p:cNvSpPr txBox="1">
                <a:spLocks noRot="1" noChangeAspect="1" noMove="1" noResize="1" noEditPoints="1" noAdjustHandles="1" noChangeArrowheads="1" noChangeShapeType="1" noTextEdit="1"/>
              </p:cNvSpPr>
              <p:nvPr/>
            </p:nvSpPr>
            <p:spPr>
              <a:xfrm>
                <a:off x="2948117" y="1632497"/>
                <a:ext cx="6098058" cy="584775"/>
              </a:xfrm>
              <a:prstGeom prst="rect">
                <a:avLst/>
              </a:prstGeom>
              <a:blipFill>
                <a:blip r:embed="rId3"/>
                <a:stretch>
                  <a:fillRect b="-23404"/>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D1FA219E-7186-8D22-BF0E-388B0814BC6F}"/>
              </a:ext>
            </a:extLst>
          </p:cNvPr>
          <p:cNvCxnSpPr>
            <a:cxnSpLocks/>
            <a:stCxn id="9" idx="2"/>
            <a:endCxn id="16" idx="0"/>
          </p:cNvCxnSpPr>
          <p:nvPr/>
        </p:nvCxnSpPr>
        <p:spPr>
          <a:xfrm flipH="1">
            <a:off x="2855908" y="2217272"/>
            <a:ext cx="3141238" cy="56501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7C7C0237-CCCB-445A-5DD6-252A4A671227}"/>
                  </a:ext>
                </a:extLst>
              </p:cNvPr>
              <p:cNvSpPr txBox="1"/>
              <p:nvPr/>
            </p:nvSpPr>
            <p:spPr>
              <a:xfrm>
                <a:off x="1924517" y="2782282"/>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/2</m:t>
                      </m:r>
                      <m:r>
                        <a:rPr lang="en-US" sz="3200" b="1" i="1" dirty="0" smtClean="0">
                          <a:latin typeface="Cambria Math" panose="02040503050406030204" pitchFamily="18" charset="0"/>
                        </a:rPr>
                        <m:t> </m:t>
                      </m:r>
                    </m:oMath>
                  </m:oMathPara>
                </a14:m>
                <a:endParaRPr lang="en-US" sz="3200" dirty="0"/>
              </a:p>
            </p:txBody>
          </p:sp>
        </mc:Choice>
        <mc:Fallback>
          <p:sp>
            <p:nvSpPr>
              <p:cNvPr id="16" name="TextBox 15">
                <a:extLst>
                  <a:ext uri="{FF2B5EF4-FFF2-40B4-BE49-F238E27FC236}">
                    <a16:creationId xmlns:a16="http://schemas.microsoft.com/office/drawing/2014/main" id="{7C7C0237-CCCB-445A-5DD6-252A4A671227}"/>
                  </a:ext>
                </a:extLst>
              </p:cNvPr>
              <p:cNvSpPr txBox="1">
                <a:spLocks noRot="1" noChangeAspect="1" noMove="1" noResize="1" noEditPoints="1" noAdjustHandles="1" noChangeArrowheads="1" noChangeShapeType="1" noTextEdit="1"/>
              </p:cNvSpPr>
              <p:nvPr/>
            </p:nvSpPr>
            <p:spPr>
              <a:xfrm>
                <a:off x="1924517" y="2782282"/>
                <a:ext cx="1862781" cy="584775"/>
              </a:xfrm>
              <a:prstGeom prst="rect">
                <a:avLst/>
              </a:prstGeom>
              <a:blipFill>
                <a:blip r:embed="rId4"/>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0DFB17C1-E420-D9A0-B530-6AD6A9DA3345}"/>
                  </a:ext>
                </a:extLst>
              </p:cNvPr>
              <p:cNvSpPr txBox="1"/>
              <p:nvPr/>
            </p:nvSpPr>
            <p:spPr>
              <a:xfrm>
                <a:off x="8449658" y="2813030"/>
                <a:ext cx="17103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/2</m:t>
                      </m:r>
                    </m:oMath>
                  </m:oMathPara>
                </a14:m>
                <a:endParaRPr lang="en-US" sz="3200" dirty="0"/>
              </a:p>
            </p:txBody>
          </p:sp>
        </mc:Choice>
        <mc:Fallback>
          <p:sp>
            <p:nvSpPr>
              <p:cNvPr id="17" name="TextBox 16">
                <a:extLst>
                  <a:ext uri="{FF2B5EF4-FFF2-40B4-BE49-F238E27FC236}">
                    <a16:creationId xmlns:a16="http://schemas.microsoft.com/office/drawing/2014/main" id="{0DFB17C1-E420-D9A0-B530-6AD6A9DA3345}"/>
                  </a:ext>
                </a:extLst>
              </p:cNvPr>
              <p:cNvSpPr txBox="1">
                <a:spLocks noRot="1" noChangeAspect="1" noMove="1" noResize="1" noEditPoints="1" noAdjustHandles="1" noChangeArrowheads="1" noChangeShapeType="1" noTextEdit="1"/>
              </p:cNvSpPr>
              <p:nvPr/>
            </p:nvSpPr>
            <p:spPr>
              <a:xfrm>
                <a:off x="8449658" y="2813030"/>
                <a:ext cx="1710381" cy="584775"/>
              </a:xfrm>
              <a:prstGeom prst="rect">
                <a:avLst/>
              </a:prstGeom>
              <a:blipFill>
                <a:blip r:embed="rId5"/>
                <a:stretch>
                  <a:fillRect b="-19149"/>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1D341982-5CDC-EE17-D39C-CDACA86AB726}"/>
              </a:ext>
            </a:extLst>
          </p:cNvPr>
          <p:cNvCxnSpPr>
            <a:cxnSpLocks/>
            <a:stCxn id="9" idx="2"/>
            <a:endCxn id="17" idx="0"/>
          </p:cNvCxnSpPr>
          <p:nvPr/>
        </p:nvCxnSpPr>
        <p:spPr>
          <a:xfrm>
            <a:off x="5997146" y="2217272"/>
            <a:ext cx="3307703" cy="595758"/>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F125BFA4-8DC3-70AA-568C-9FB9E09B916C}"/>
                  </a:ext>
                </a:extLst>
              </p:cNvPr>
              <p:cNvSpPr txBox="1"/>
              <p:nvPr/>
            </p:nvSpPr>
            <p:spPr>
              <a:xfrm>
                <a:off x="3409740" y="282288"/>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F125BFA4-8DC3-70AA-568C-9FB9E09B916C}"/>
                  </a:ext>
                </a:extLst>
              </p:cNvPr>
              <p:cNvSpPr txBox="1">
                <a:spLocks noRot="1" noChangeAspect="1" noMove="1" noResize="1" noEditPoints="1" noAdjustHandles="1" noChangeArrowheads="1" noChangeShapeType="1" noTextEdit="1"/>
              </p:cNvSpPr>
              <p:nvPr/>
            </p:nvSpPr>
            <p:spPr>
              <a:xfrm>
                <a:off x="3409740" y="282288"/>
                <a:ext cx="10079836" cy="1053494"/>
              </a:xfrm>
              <a:prstGeom prst="rect">
                <a:avLst/>
              </a:prstGeom>
              <a:blipFill>
                <a:blip r:embed="rId6"/>
                <a:stretch>
                  <a:fillRect t="-201190" b="-291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9208BC57-21B5-BB08-B4BB-405BB0EEE306}"/>
                  </a:ext>
                </a:extLst>
              </p:cNvPr>
              <p:cNvSpPr txBox="1"/>
              <p:nvPr/>
            </p:nvSpPr>
            <p:spPr>
              <a:xfrm>
                <a:off x="338218" y="3873073"/>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/4</m:t>
                      </m:r>
                      <m:r>
                        <a:rPr lang="en-US" sz="3200" b="1" i="1" dirty="0" smtClean="0">
                          <a:latin typeface="Cambria Math" panose="02040503050406030204" pitchFamily="18" charset="0"/>
                        </a:rPr>
                        <m:t> </m:t>
                      </m:r>
                    </m:oMath>
                  </m:oMathPara>
                </a14:m>
                <a:endParaRPr lang="en-US" sz="3200" dirty="0"/>
              </a:p>
            </p:txBody>
          </p:sp>
        </mc:Choice>
        <mc:Fallback>
          <p:sp>
            <p:nvSpPr>
              <p:cNvPr id="29" name="TextBox 28">
                <a:extLst>
                  <a:ext uri="{FF2B5EF4-FFF2-40B4-BE49-F238E27FC236}">
                    <a16:creationId xmlns:a16="http://schemas.microsoft.com/office/drawing/2014/main" id="{9208BC57-21B5-BB08-B4BB-405BB0EEE306}"/>
                  </a:ext>
                </a:extLst>
              </p:cNvPr>
              <p:cNvSpPr txBox="1">
                <a:spLocks noRot="1" noChangeAspect="1" noMove="1" noResize="1" noEditPoints="1" noAdjustHandles="1" noChangeArrowheads="1" noChangeShapeType="1" noTextEdit="1"/>
              </p:cNvSpPr>
              <p:nvPr/>
            </p:nvSpPr>
            <p:spPr>
              <a:xfrm>
                <a:off x="338218" y="3873073"/>
                <a:ext cx="1862781" cy="584775"/>
              </a:xfrm>
              <a:prstGeom prst="rect">
                <a:avLst/>
              </a:prstGeom>
              <a:blipFill>
                <a:blip r:embed="rId7"/>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7458D5A3-CAF6-66CF-8057-C0245241096B}"/>
                  </a:ext>
                </a:extLst>
              </p:cNvPr>
              <p:cNvSpPr txBox="1"/>
              <p:nvPr/>
            </p:nvSpPr>
            <p:spPr>
              <a:xfrm>
                <a:off x="3621382" y="3873072"/>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/4</m:t>
                      </m:r>
                      <m:r>
                        <a:rPr lang="en-US" sz="3200" b="1" i="1" dirty="0" smtClean="0">
                          <a:latin typeface="Cambria Math" panose="02040503050406030204" pitchFamily="18" charset="0"/>
                        </a:rPr>
                        <m:t> </m:t>
                      </m:r>
                    </m:oMath>
                  </m:oMathPara>
                </a14:m>
                <a:endParaRPr lang="en-US" sz="3200" dirty="0"/>
              </a:p>
            </p:txBody>
          </p:sp>
        </mc:Choice>
        <mc:Fallback>
          <p:sp>
            <p:nvSpPr>
              <p:cNvPr id="30" name="TextBox 29">
                <a:extLst>
                  <a:ext uri="{FF2B5EF4-FFF2-40B4-BE49-F238E27FC236}">
                    <a16:creationId xmlns:a16="http://schemas.microsoft.com/office/drawing/2014/main" id="{7458D5A3-CAF6-66CF-8057-C0245241096B}"/>
                  </a:ext>
                </a:extLst>
              </p:cNvPr>
              <p:cNvSpPr txBox="1">
                <a:spLocks noRot="1" noChangeAspect="1" noMove="1" noResize="1" noEditPoints="1" noAdjustHandles="1" noChangeArrowheads="1" noChangeShapeType="1" noTextEdit="1"/>
              </p:cNvSpPr>
              <p:nvPr/>
            </p:nvSpPr>
            <p:spPr>
              <a:xfrm>
                <a:off x="3621382" y="3873072"/>
                <a:ext cx="1862781" cy="584775"/>
              </a:xfrm>
              <a:prstGeom prst="rect">
                <a:avLst/>
              </a:prstGeom>
              <a:blipFill>
                <a:blip r:embed="rId8"/>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71CB174D-0EC7-48AF-EAD0-0AAEBCAF7E59}"/>
                  </a:ext>
                </a:extLst>
              </p:cNvPr>
              <p:cNvSpPr txBox="1"/>
              <p:nvPr/>
            </p:nvSpPr>
            <p:spPr>
              <a:xfrm>
                <a:off x="6752793" y="3873071"/>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/4</m:t>
                      </m:r>
                    </m:oMath>
                  </m:oMathPara>
                </a14:m>
                <a:endParaRPr lang="en-US" sz="3200" dirty="0"/>
              </a:p>
            </p:txBody>
          </p:sp>
        </mc:Choice>
        <mc:Fallback>
          <p:sp>
            <p:nvSpPr>
              <p:cNvPr id="31" name="TextBox 30">
                <a:extLst>
                  <a:ext uri="{FF2B5EF4-FFF2-40B4-BE49-F238E27FC236}">
                    <a16:creationId xmlns:a16="http://schemas.microsoft.com/office/drawing/2014/main" id="{71CB174D-0EC7-48AF-EAD0-0AAEBCAF7E59}"/>
                  </a:ext>
                </a:extLst>
              </p:cNvPr>
              <p:cNvSpPr txBox="1">
                <a:spLocks noRot="1" noChangeAspect="1" noMove="1" noResize="1" noEditPoints="1" noAdjustHandles="1" noChangeArrowheads="1" noChangeShapeType="1" noTextEdit="1"/>
              </p:cNvSpPr>
              <p:nvPr/>
            </p:nvSpPr>
            <p:spPr>
              <a:xfrm>
                <a:off x="6752793" y="3873071"/>
                <a:ext cx="1862781" cy="584775"/>
              </a:xfrm>
              <a:prstGeom prst="rect">
                <a:avLst/>
              </a:prstGeom>
              <a:blipFill>
                <a:blip r:embed="rId9"/>
                <a:stretch>
                  <a:fillRect b="-212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841D43F1-8956-F4F9-0FE9-947883321DA7}"/>
                  </a:ext>
                </a:extLst>
              </p:cNvPr>
              <p:cNvSpPr txBox="1"/>
              <p:nvPr/>
            </p:nvSpPr>
            <p:spPr>
              <a:xfrm>
                <a:off x="10035957" y="3873071"/>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/4</m:t>
                      </m:r>
                      <m:r>
                        <a:rPr lang="en-US" sz="3200" b="1" i="1" dirty="0" smtClean="0">
                          <a:latin typeface="Cambria Math" panose="02040503050406030204" pitchFamily="18" charset="0"/>
                        </a:rPr>
                        <m:t> </m:t>
                      </m:r>
                    </m:oMath>
                  </m:oMathPara>
                </a14:m>
                <a:endParaRPr lang="en-US" sz="3200" dirty="0"/>
              </a:p>
            </p:txBody>
          </p:sp>
        </mc:Choice>
        <mc:Fallback>
          <p:sp>
            <p:nvSpPr>
              <p:cNvPr id="32" name="TextBox 31">
                <a:extLst>
                  <a:ext uri="{FF2B5EF4-FFF2-40B4-BE49-F238E27FC236}">
                    <a16:creationId xmlns:a16="http://schemas.microsoft.com/office/drawing/2014/main" id="{841D43F1-8956-F4F9-0FE9-947883321DA7}"/>
                  </a:ext>
                </a:extLst>
              </p:cNvPr>
              <p:cNvSpPr txBox="1">
                <a:spLocks noRot="1" noChangeAspect="1" noMove="1" noResize="1" noEditPoints="1" noAdjustHandles="1" noChangeArrowheads="1" noChangeShapeType="1" noTextEdit="1"/>
              </p:cNvSpPr>
              <p:nvPr/>
            </p:nvSpPr>
            <p:spPr>
              <a:xfrm>
                <a:off x="10035957" y="3873071"/>
                <a:ext cx="1862781" cy="584775"/>
              </a:xfrm>
              <a:prstGeom prst="rect">
                <a:avLst/>
              </a:prstGeom>
              <a:blipFill>
                <a:blip r:embed="rId10"/>
                <a:stretch>
                  <a:fillRect b="-23404"/>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7A83662E-81B0-FCBE-3C52-9D6AA78F54BB}"/>
              </a:ext>
            </a:extLst>
          </p:cNvPr>
          <p:cNvCxnSpPr>
            <a:cxnSpLocks/>
          </p:cNvCxnSpPr>
          <p:nvPr/>
        </p:nvCxnSpPr>
        <p:spPr>
          <a:xfrm flipH="1">
            <a:off x="1193409" y="3382430"/>
            <a:ext cx="1586299" cy="506016"/>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404DEB6A-4A07-9322-CB34-9BEF7525BDD3}"/>
              </a:ext>
            </a:extLst>
          </p:cNvPr>
          <p:cNvCxnSpPr>
            <a:cxnSpLocks/>
            <a:stCxn id="16" idx="2"/>
            <a:endCxn id="30" idx="0"/>
          </p:cNvCxnSpPr>
          <p:nvPr/>
        </p:nvCxnSpPr>
        <p:spPr>
          <a:xfrm>
            <a:off x="2855908" y="3367057"/>
            <a:ext cx="1696865" cy="506015"/>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8922CB0C-27E7-76F6-5E17-587C0F8B412E}"/>
              </a:ext>
            </a:extLst>
          </p:cNvPr>
          <p:cNvCxnSpPr>
            <a:cxnSpLocks/>
            <a:stCxn id="17" idx="2"/>
            <a:endCxn id="32" idx="0"/>
          </p:cNvCxnSpPr>
          <p:nvPr/>
        </p:nvCxnSpPr>
        <p:spPr>
          <a:xfrm>
            <a:off x="9304849" y="3397805"/>
            <a:ext cx="1662499" cy="475266"/>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8820AB57-3FFF-B379-AEAD-605A1246CA79}"/>
              </a:ext>
            </a:extLst>
          </p:cNvPr>
          <p:cNvCxnSpPr>
            <a:cxnSpLocks/>
            <a:stCxn id="31" idx="0"/>
            <a:endCxn id="17" idx="2"/>
          </p:cNvCxnSpPr>
          <p:nvPr/>
        </p:nvCxnSpPr>
        <p:spPr>
          <a:xfrm flipV="1">
            <a:off x="7684184" y="3397805"/>
            <a:ext cx="1620665" cy="475266"/>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51" name="TextBox 50">
                <a:extLst>
                  <a:ext uri="{FF2B5EF4-FFF2-40B4-BE49-F238E27FC236}">
                    <a16:creationId xmlns:a16="http://schemas.microsoft.com/office/drawing/2014/main" id="{A618E3B8-119B-E632-2EE1-D3822DF05717}"/>
                  </a:ext>
                </a:extLst>
              </p:cNvPr>
              <p:cNvSpPr txBox="1"/>
              <p:nvPr/>
            </p:nvSpPr>
            <p:spPr>
              <a:xfrm>
                <a:off x="-139576" y="5054053"/>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51" name="TextBox 50">
                <a:extLst>
                  <a:ext uri="{FF2B5EF4-FFF2-40B4-BE49-F238E27FC236}">
                    <a16:creationId xmlns:a16="http://schemas.microsoft.com/office/drawing/2014/main" id="{A618E3B8-119B-E632-2EE1-D3822DF05717}"/>
                  </a:ext>
                </a:extLst>
              </p:cNvPr>
              <p:cNvSpPr txBox="1">
                <a:spLocks noRot="1" noChangeAspect="1" noMove="1" noResize="1" noEditPoints="1" noAdjustHandles="1" noChangeArrowheads="1" noChangeShapeType="1" noTextEdit="1"/>
              </p:cNvSpPr>
              <p:nvPr/>
            </p:nvSpPr>
            <p:spPr>
              <a:xfrm>
                <a:off x="-139576" y="5054053"/>
                <a:ext cx="1862781" cy="584775"/>
              </a:xfrm>
              <a:prstGeom prst="rect">
                <a:avLst/>
              </a:prstGeom>
              <a:blipFill>
                <a:blip r:embed="rId11"/>
                <a:stretch>
                  <a:fillRect b="-229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2" name="TextBox 51">
                <a:extLst>
                  <a:ext uri="{FF2B5EF4-FFF2-40B4-BE49-F238E27FC236}">
                    <a16:creationId xmlns:a16="http://schemas.microsoft.com/office/drawing/2014/main" id="{7F697994-8D3D-E6A3-74EF-A4D641FF0AB8}"/>
                  </a:ext>
                </a:extLst>
              </p:cNvPr>
              <p:cNvSpPr txBox="1"/>
              <p:nvPr/>
            </p:nvSpPr>
            <p:spPr>
              <a:xfrm>
                <a:off x="993126" y="5046777"/>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52" name="TextBox 51">
                <a:extLst>
                  <a:ext uri="{FF2B5EF4-FFF2-40B4-BE49-F238E27FC236}">
                    <a16:creationId xmlns:a16="http://schemas.microsoft.com/office/drawing/2014/main" id="{7F697994-8D3D-E6A3-74EF-A4D641FF0AB8}"/>
                  </a:ext>
                </a:extLst>
              </p:cNvPr>
              <p:cNvSpPr txBox="1">
                <a:spLocks noRot="1" noChangeAspect="1" noMove="1" noResize="1" noEditPoints="1" noAdjustHandles="1" noChangeArrowheads="1" noChangeShapeType="1" noTextEdit="1"/>
              </p:cNvSpPr>
              <p:nvPr/>
            </p:nvSpPr>
            <p:spPr>
              <a:xfrm>
                <a:off x="993126" y="5046777"/>
                <a:ext cx="1862781" cy="584775"/>
              </a:xfrm>
              <a:prstGeom prst="rect">
                <a:avLst/>
              </a:prstGeom>
              <a:blipFill>
                <a:blip r:embed="rId12"/>
                <a:stretch>
                  <a:fillRect b="-23404"/>
                </a:stretch>
              </a:blipFill>
            </p:spPr>
            <p:txBody>
              <a:bodyPr/>
              <a:lstStyle/>
              <a:p>
                <a:r>
                  <a:rPr lang="en-US">
                    <a:noFill/>
                  </a:rPr>
                  <a:t> </a:t>
                </a:r>
              </a:p>
            </p:txBody>
          </p:sp>
        </mc:Fallback>
      </mc:AlternateContent>
      <p:cxnSp>
        <p:nvCxnSpPr>
          <p:cNvPr id="53" name="Straight Connector 52">
            <a:extLst>
              <a:ext uri="{FF2B5EF4-FFF2-40B4-BE49-F238E27FC236}">
                <a16:creationId xmlns:a16="http://schemas.microsoft.com/office/drawing/2014/main" id="{115EE5FD-6D86-1C8C-B5CF-04E6E7983DD6}"/>
              </a:ext>
            </a:extLst>
          </p:cNvPr>
          <p:cNvCxnSpPr>
            <a:cxnSpLocks/>
            <a:stCxn id="29" idx="2"/>
            <a:endCxn id="51" idx="0"/>
          </p:cNvCxnSpPr>
          <p:nvPr/>
        </p:nvCxnSpPr>
        <p:spPr>
          <a:xfrm flipH="1">
            <a:off x="791815" y="4457848"/>
            <a:ext cx="477794" cy="596205"/>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3F69E27C-3E8D-B921-C34C-5E59541A69BE}"/>
              </a:ext>
            </a:extLst>
          </p:cNvPr>
          <p:cNvCxnSpPr>
            <a:cxnSpLocks/>
            <a:stCxn id="29" idx="2"/>
            <a:endCxn id="52" idx="0"/>
          </p:cNvCxnSpPr>
          <p:nvPr/>
        </p:nvCxnSpPr>
        <p:spPr>
          <a:xfrm>
            <a:off x="1269609" y="4457848"/>
            <a:ext cx="654908" cy="588929"/>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59" name="TextBox 58">
                <a:extLst>
                  <a:ext uri="{FF2B5EF4-FFF2-40B4-BE49-F238E27FC236}">
                    <a16:creationId xmlns:a16="http://schemas.microsoft.com/office/drawing/2014/main" id="{F04003FC-8A39-384E-61F1-2A5A575C31FE}"/>
                  </a:ext>
                </a:extLst>
              </p:cNvPr>
              <p:cNvSpPr txBox="1"/>
              <p:nvPr/>
            </p:nvSpPr>
            <p:spPr>
              <a:xfrm>
                <a:off x="3087598" y="5061329"/>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59" name="TextBox 58">
                <a:extLst>
                  <a:ext uri="{FF2B5EF4-FFF2-40B4-BE49-F238E27FC236}">
                    <a16:creationId xmlns:a16="http://schemas.microsoft.com/office/drawing/2014/main" id="{F04003FC-8A39-384E-61F1-2A5A575C31FE}"/>
                  </a:ext>
                </a:extLst>
              </p:cNvPr>
              <p:cNvSpPr txBox="1">
                <a:spLocks noRot="1" noChangeAspect="1" noMove="1" noResize="1" noEditPoints="1" noAdjustHandles="1" noChangeArrowheads="1" noChangeShapeType="1" noTextEdit="1"/>
              </p:cNvSpPr>
              <p:nvPr/>
            </p:nvSpPr>
            <p:spPr>
              <a:xfrm>
                <a:off x="3087598" y="5061329"/>
                <a:ext cx="1862781" cy="584775"/>
              </a:xfrm>
              <a:prstGeom prst="rect">
                <a:avLst/>
              </a:prstGeom>
              <a:blipFill>
                <a:blip r:embed="rId13"/>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TextBox 59">
                <a:extLst>
                  <a:ext uri="{FF2B5EF4-FFF2-40B4-BE49-F238E27FC236}">
                    <a16:creationId xmlns:a16="http://schemas.microsoft.com/office/drawing/2014/main" id="{D654BB33-4148-19EF-26E5-1CD37949CA25}"/>
                  </a:ext>
                </a:extLst>
              </p:cNvPr>
              <p:cNvSpPr txBox="1"/>
              <p:nvPr/>
            </p:nvSpPr>
            <p:spPr>
              <a:xfrm>
                <a:off x="4220300" y="5054053"/>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0" name="TextBox 59">
                <a:extLst>
                  <a:ext uri="{FF2B5EF4-FFF2-40B4-BE49-F238E27FC236}">
                    <a16:creationId xmlns:a16="http://schemas.microsoft.com/office/drawing/2014/main" id="{D654BB33-4148-19EF-26E5-1CD37949CA25}"/>
                  </a:ext>
                </a:extLst>
              </p:cNvPr>
              <p:cNvSpPr txBox="1">
                <a:spLocks noRot="1" noChangeAspect="1" noMove="1" noResize="1" noEditPoints="1" noAdjustHandles="1" noChangeArrowheads="1" noChangeShapeType="1" noTextEdit="1"/>
              </p:cNvSpPr>
              <p:nvPr/>
            </p:nvSpPr>
            <p:spPr>
              <a:xfrm>
                <a:off x="4220300" y="5054053"/>
                <a:ext cx="1862781" cy="584775"/>
              </a:xfrm>
              <a:prstGeom prst="rect">
                <a:avLst/>
              </a:prstGeom>
              <a:blipFill>
                <a:blip r:embed="rId14"/>
                <a:stretch>
                  <a:fillRect b="-22917"/>
                </a:stretch>
              </a:blipFill>
            </p:spPr>
            <p:txBody>
              <a:bodyPr/>
              <a:lstStyle/>
              <a:p>
                <a:r>
                  <a:rPr lang="en-US">
                    <a:noFill/>
                  </a:rPr>
                  <a:t> </a:t>
                </a:r>
              </a:p>
            </p:txBody>
          </p:sp>
        </mc:Fallback>
      </mc:AlternateContent>
      <p:cxnSp>
        <p:nvCxnSpPr>
          <p:cNvPr id="61" name="Straight Connector 60">
            <a:extLst>
              <a:ext uri="{FF2B5EF4-FFF2-40B4-BE49-F238E27FC236}">
                <a16:creationId xmlns:a16="http://schemas.microsoft.com/office/drawing/2014/main" id="{0ACDB398-D4D4-C396-6333-17F01849DA34}"/>
              </a:ext>
            </a:extLst>
          </p:cNvPr>
          <p:cNvCxnSpPr>
            <a:cxnSpLocks/>
            <a:endCxn id="59" idx="0"/>
          </p:cNvCxnSpPr>
          <p:nvPr/>
        </p:nvCxnSpPr>
        <p:spPr>
          <a:xfrm flipH="1">
            <a:off x="4018989" y="4465124"/>
            <a:ext cx="477794" cy="596205"/>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B40CDC70-EFD8-7E30-FB7C-1FBB23ABE19C}"/>
              </a:ext>
            </a:extLst>
          </p:cNvPr>
          <p:cNvCxnSpPr>
            <a:cxnSpLocks/>
            <a:endCxn id="60" idx="0"/>
          </p:cNvCxnSpPr>
          <p:nvPr/>
        </p:nvCxnSpPr>
        <p:spPr>
          <a:xfrm>
            <a:off x="4496783" y="4465124"/>
            <a:ext cx="654908" cy="588929"/>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63" name="TextBox 62">
                <a:extLst>
                  <a:ext uri="{FF2B5EF4-FFF2-40B4-BE49-F238E27FC236}">
                    <a16:creationId xmlns:a16="http://schemas.microsoft.com/office/drawing/2014/main" id="{AEFFEA57-858E-E600-2ED1-F935187CE2AB}"/>
                  </a:ext>
                </a:extLst>
              </p:cNvPr>
              <p:cNvSpPr txBox="1"/>
              <p:nvPr/>
            </p:nvSpPr>
            <p:spPr>
              <a:xfrm>
                <a:off x="6290826" y="5054051"/>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3" name="TextBox 62">
                <a:extLst>
                  <a:ext uri="{FF2B5EF4-FFF2-40B4-BE49-F238E27FC236}">
                    <a16:creationId xmlns:a16="http://schemas.microsoft.com/office/drawing/2014/main" id="{AEFFEA57-858E-E600-2ED1-F935187CE2AB}"/>
                  </a:ext>
                </a:extLst>
              </p:cNvPr>
              <p:cNvSpPr txBox="1">
                <a:spLocks noRot="1" noChangeAspect="1" noMove="1" noResize="1" noEditPoints="1" noAdjustHandles="1" noChangeArrowheads="1" noChangeShapeType="1" noTextEdit="1"/>
              </p:cNvSpPr>
              <p:nvPr/>
            </p:nvSpPr>
            <p:spPr>
              <a:xfrm>
                <a:off x="6290826" y="5054051"/>
                <a:ext cx="1862781" cy="584775"/>
              </a:xfrm>
              <a:prstGeom prst="rect">
                <a:avLst/>
              </a:prstGeom>
              <a:blipFill>
                <a:blip r:embed="rId14"/>
                <a:stretch>
                  <a:fillRect b="-229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4" name="TextBox 63">
                <a:extLst>
                  <a:ext uri="{FF2B5EF4-FFF2-40B4-BE49-F238E27FC236}">
                    <a16:creationId xmlns:a16="http://schemas.microsoft.com/office/drawing/2014/main" id="{DFCF8514-2899-105E-02DB-36A1A05B7119}"/>
                  </a:ext>
                </a:extLst>
              </p:cNvPr>
              <p:cNvSpPr txBox="1"/>
              <p:nvPr/>
            </p:nvSpPr>
            <p:spPr>
              <a:xfrm>
                <a:off x="7423528" y="5046775"/>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4" name="TextBox 63">
                <a:extLst>
                  <a:ext uri="{FF2B5EF4-FFF2-40B4-BE49-F238E27FC236}">
                    <a16:creationId xmlns:a16="http://schemas.microsoft.com/office/drawing/2014/main" id="{DFCF8514-2899-105E-02DB-36A1A05B7119}"/>
                  </a:ext>
                </a:extLst>
              </p:cNvPr>
              <p:cNvSpPr txBox="1">
                <a:spLocks noRot="1" noChangeAspect="1" noMove="1" noResize="1" noEditPoints="1" noAdjustHandles="1" noChangeArrowheads="1" noChangeShapeType="1" noTextEdit="1"/>
              </p:cNvSpPr>
              <p:nvPr/>
            </p:nvSpPr>
            <p:spPr>
              <a:xfrm>
                <a:off x="7423528" y="5046775"/>
                <a:ext cx="1862781" cy="584775"/>
              </a:xfrm>
              <a:prstGeom prst="rect">
                <a:avLst/>
              </a:prstGeom>
              <a:blipFill>
                <a:blip r:embed="rId15"/>
                <a:stretch>
                  <a:fillRect b="-23404"/>
                </a:stretch>
              </a:blipFill>
            </p:spPr>
            <p:txBody>
              <a:bodyPr/>
              <a:lstStyle/>
              <a:p>
                <a:r>
                  <a:rPr lang="en-US">
                    <a:noFill/>
                  </a:rPr>
                  <a:t> </a:t>
                </a:r>
              </a:p>
            </p:txBody>
          </p:sp>
        </mc:Fallback>
      </mc:AlternateContent>
      <p:cxnSp>
        <p:nvCxnSpPr>
          <p:cNvPr id="65" name="Straight Connector 64">
            <a:extLst>
              <a:ext uri="{FF2B5EF4-FFF2-40B4-BE49-F238E27FC236}">
                <a16:creationId xmlns:a16="http://schemas.microsoft.com/office/drawing/2014/main" id="{29B23007-7BFA-1285-F698-FE14219D5D11}"/>
              </a:ext>
            </a:extLst>
          </p:cNvPr>
          <p:cNvCxnSpPr>
            <a:cxnSpLocks/>
            <a:endCxn id="63" idx="0"/>
          </p:cNvCxnSpPr>
          <p:nvPr/>
        </p:nvCxnSpPr>
        <p:spPr>
          <a:xfrm flipH="1">
            <a:off x="7222217" y="4457846"/>
            <a:ext cx="477794" cy="596205"/>
          </a:xfrm>
          <a:prstGeom prst="line">
            <a:avLst/>
          </a:prstGeom>
        </p:spPr>
        <p:style>
          <a:lnRef idx="2">
            <a:schemeClr val="dk1"/>
          </a:lnRef>
          <a:fillRef idx="0">
            <a:schemeClr val="dk1"/>
          </a:fillRef>
          <a:effectRef idx="1">
            <a:schemeClr val="dk1"/>
          </a:effectRef>
          <a:fontRef idx="minor">
            <a:schemeClr val="tx1"/>
          </a:fontRef>
        </p:style>
      </p:cxnSp>
      <p:cxnSp>
        <p:nvCxnSpPr>
          <p:cNvPr id="66" name="Straight Connector 65">
            <a:extLst>
              <a:ext uri="{FF2B5EF4-FFF2-40B4-BE49-F238E27FC236}">
                <a16:creationId xmlns:a16="http://schemas.microsoft.com/office/drawing/2014/main" id="{A18A4CF9-20DA-8415-8753-FB74420AB620}"/>
              </a:ext>
            </a:extLst>
          </p:cNvPr>
          <p:cNvCxnSpPr>
            <a:cxnSpLocks/>
            <a:endCxn id="64" idx="0"/>
          </p:cNvCxnSpPr>
          <p:nvPr/>
        </p:nvCxnSpPr>
        <p:spPr>
          <a:xfrm>
            <a:off x="7700011" y="4457846"/>
            <a:ext cx="654908" cy="588929"/>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67" name="TextBox 66">
                <a:extLst>
                  <a:ext uri="{FF2B5EF4-FFF2-40B4-BE49-F238E27FC236}">
                    <a16:creationId xmlns:a16="http://schemas.microsoft.com/office/drawing/2014/main" id="{DE0D89B3-5A09-19EB-7E8C-7E9AE82002DB}"/>
                  </a:ext>
                </a:extLst>
              </p:cNvPr>
              <p:cNvSpPr txBox="1"/>
              <p:nvPr/>
            </p:nvSpPr>
            <p:spPr>
              <a:xfrm>
                <a:off x="9488521" y="5115549"/>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7" name="TextBox 66">
                <a:extLst>
                  <a:ext uri="{FF2B5EF4-FFF2-40B4-BE49-F238E27FC236}">
                    <a16:creationId xmlns:a16="http://schemas.microsoft.com/office/drawing/2014/main" id="{DE0D89B3-5A09-19EB-7E8C-7E9AE82002DB}"/>
                  </a:ext>
                </a:extLst>
              </p:cNvPr>
              <p:cNvSpPr txBox="1">
                <a:spLocks noRot="1" noChangeAspect="1" noMove="1" noResize="1" noEditPoints="1" noAdjustHandles="1" noChangeArrowheads="1" noChangeShapeType="1" noTextEdit="1"/>
              </p:cNvSpPr>
              <p:nvPr/>
            </p:nvSpPr>
            <p:spPr>
              <a:xfrm>
                <a:off x="9488521" y="5115549"/>
                <a:ext cx="1862781" cy="584775"/>
              </a:xfrm>
              <a:prstGeom prst="rect">
                <a:avLst/>
              </a:prstGeom>
              <a:blipFill>
                <a:blip r:embed="rId16"/>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8" name="TextBox 67">
                <a:extLst>
                  <a:ext uri="{FF2B5EF4-FFF2-40B4-BE49-F238E27FC236}">
                    <a16:creationId xmlns:a16="http://schemas.microsoft.com/office/drawing/2014/main" id="{F141820F-EF28-BA59-DA74-1E48BC81BFBD}"/>
                  </a:ext>
                </a:extLst>
              </p:cNvPr>
              <p:cNvSpPr txBox="1"/>
              <p:nvPr/>
            </p:nvSpPr>
            <p:spPr>
              <a:xfrm>
                <a:off x="10621223" y="5108273"/>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8" name="TextBox 67">
                <a:extLst>
                  <a:ext uri="{FF2B5EF4-FFF2-40B4-BE49-F238E27FC236}">
                    <a16:creationId xmlns:a16="http://schemas.microsoft.com/office/drawing/2014/main" id="{F141820F-EF28-BA59-DA74-1E48BC81BFBD}"/>
                  </a:ext>
                </a:extLst>
              </p:cNvPr>
              <p:cNvSpPr txBox="1">
                <a:spLocks noRot="1" noChangeAspect="1" noMove="1" noResize="1" noEditPoints="1" noAdjustHandles="1" noChangeArrowheads="1" noChangeShapeType="1" noTextEdit="1"/>
              </p:cNvSpPr>
              <p:nvPr/>
            </p:nvSpPr>
            <p:spPr>
              <a:xfrm>
                <a:off x="10621223" y="5108273"/>
                <a:ext cx="1862781" cy="584775"/>
              </a:xfrm>
              <a:prstGeom prst="rect">
                <a:avLst/>
              </a:prstGeom>
              <a:blipFill>
                <a:blip r:embed="rId17"/>
                <a:stretch>
                  <a:fillRect b="-23404"/>
                </a:stretch>
              </a:blipFill>
            </p:spPr>
            <p:txBody>
              <a:bodyPr/>
              <a:lstStyle/>
              <a:p>
                <a:r>
                  <a:rPr lang="en-US">
                    <a:noFill/>
                  </a:rPr>
                  <a:t> </a:t>
                </a:r>
              </a:p>
            </p:txBody>
          </p:sp>
        </mc:Fallback>
      </mc:AlternateContent>
      <p:cxnSp>
        <p:nvCxnSpPr>
          <p:cNvPr id="69" name="Straight Connector 68">
            <a:extLst>
              <a:ext uri="{FF2B5EF4-FFF2-40B4-BE49-F238E27FC236}">
                <a16:creationId xmlns:a16="http://schemas.microsoft.com/office/drawing/2014/main" id="{B4A1916B-3937-3E5D-418B-71A2636589B3}"/>
              </a:ext>
            </a:extLst>
          </p:cNvPr>
          <p:cNvCxnSpPr>
            <a:cxnSpLocks/>
            <a:endCxn id="67" idx="0"/>
          </p:cNvCxnSpPr>
          <p:nvPr/>
        </p:nvCxnSpPr>
        <p:spPr>
          <a:xfrm flipH="1">
            <a:off x="10419912" y="4519344"/>
            <a:ext cx="477794" cy="596205"/>
          </a:xfrm>
          <a:prstGeom prst="line">
            <a:avLst/>
          </a:prstGeom>
        </p:spPr>
        <p:style>
          <a:lnRef idx="2">
            <a:schemeClr val="dk1"/>
          </a:lnRef>
          <a:fillRef idx="0">
            <a:schemeClr val="dk1"/>
          </a:fillRef>
          <a:effectRef idx="1">
            <a:schemeClr val="dk1"/>
          </a:effectRef>
          <a:fontRef idx="minor">
            <a:schemeClr val="tx1"/>
          </a:fontRef>
        </p:style>
      </p:cxnSp>
      <p:cxnSp>
        <p:nvCxnSpPr>
          <p:cNvPr id="70" name="Straight Connector 69">
            <a:extLst>
              <a:ext uri="{FF2B5EF4-FFF2-40B4-BE49-F238E27FC236}">
                <a16:creationId xmlns:a16="http://schemas.microsoft.com/office/drawing/2014/main" id="{BCCB6A25-0B20-7B7B-5761-C62C1629692D}"/>
              </a:ext>
            </a:extLst>
          </p:cNvPr>
          <p:cNvCxnSpPr>
            <a:cxnSpLocks/>
            <a:endCxn id="68" idx="0"/>
          </p:cNvCxnSpPr>
          <p:nvPr/>
        </p:nvCxnSpPr>
        <p:spPr>
          <a:xfrm>
            <a:off x="10897706" y="4519344"/>
            <a:ext cx="654908" cy="588929"/>
          </a:xfrm>
          <a:prstGeom prst="line">
            <a:avLst/>
          </a:prstGeom>
        </p:spPr>
        <p:style>
          <a:lnRef idx="2">
            <a:schemeClr val="dk1"/>
          </a:lnRef>
          <a:fillRef idx="0">
            <a:schemeClr val="dk1"/>
          </a:fillRef>
          <a:effectRef idx="1">
            <a:schemeClr val="dk1"/>
          </a:effectRef>
          <a:fontRef idx="minor">
            <a:schemeClr val="tx1"/>
          </a:fontRef>
        </p:style>
      </p:cxnSp>
      <p:cxnSp>
        <p:nvCxnSpPr>
          <p:cNvPr id="71" name="Straight Connector 70">
            <a:extLst>
              <a:ext uri="{FF2B5EF4-FFF2-40B4-BE49-F238E27FC236}">
                <a16:creationId xmlns:a16="http://schemas.microsoft.com/office/drawing/2014/main" id="{3BEC1C4F-CCF8-13ED-D79D-EA3F5807E09C}"/>
              </a:ext>
            </a:extLst>
          </p:cNvPr>
          <p:cNvCxnSpPr>
            <a:cxnSpLocks/>
          </p:cNvCxnSpPr>
          <p:nvPr/>
        </p:nvCxnSpPr>
        <p:spPr>
          <a:xfrm flipH="1">
            <a:off x="246489" y="5649125"/>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72" name="Straight Connector 71">
            <a:extLst>
              <a:ext uri="{FF2B5EF4-FFF2-40B4-BE49-F238E27FC236}">
                <a16:creationId xmlns:a16="http://schemas.microsoft.com/office/drawing/2014/main" id="{A6520BC3-88D2-1FFF-E248-A8F7DE733FD0}"/>
              </a:ext>
            </a:extLst>
          </p:cNvPr>
          <p:cNvCxnSpPr>
            <a:cxnSpLocks/>
          </p:cNvCxnSpPr>
          <p:nvPr/>
        </p:nvCxnSpPr>
        <p:spPr>
          <a:xfrm>
            <a:off x="791815" y="5649125"/>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77" name="Straight Connector 76">
            <a:extLst>
              <a:ext uri="{FF2B5EF4-FFF2-40B4-BE49-F238E27FC236}">
                <a16:creationId xmlns:a16="http://schemas.microsoft.com/office/drawing/2014/main" id="{7A09F30E-0A7B-DB52-FF09-671672518A8A}"/>
              </a:ext>
            </a:extLst>
          </p:cNvPr>
          <p:cNvCxnSpPr>
            <a:cxnSpLocks/>
          </p:cNvCxnSpPr>
          <p:nvPr/>
        </p:nvCxnSpPr>
        <p:spPr>
          <a:xfrm flipH="1">
            <a:off x="1349281" y="5649125"/>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78" name="Straight Connector 77">
            <a:extLst>
              <a:ext uri="{FF2B5EF4-FFF2-40B4-BE49-F238E27FC236}">
                <a16:creationId xmlns:a16="http://schemas.microsoft.com/office/drawing/2014/main" id="{A5092B62-76E6-A5CD-96C6-5DA9CA1296D4}"/>
              </a:ext>
            </a:extLst>
          </p:cNvPr>
          <p:cNvCxnSpPr>
            <a:cxnSpLocks/>
          </p:cNvCxnSpPr>
          <p:nvPr/>
        </p:nvCxnSpPr>
        <p:spPr>
          <a:xfrm>
            <a:off x="1894607" y="5649125"/>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79" name="Straight Connector 78">
            <a:extLst>
              <a:ext uri="{FF2B5EF4-FFF2-40B4-BE49-F238E27FC236}">
                <a16:creationId xmlns:a16="http://schemas.microsoft.com/office/drawing/2014/main" id="{3C343496-5792-2D80-A445-B52B5D5D3F67}"/>
              </a:ext>
            </a:extLst>
          </p:cNvPr>
          <p:cNvCxnSpPr>
            <a:cxnSpLocks/>
          </p:cNvCxnSpPr>
          <p:nvPr/>
        </p:nvCxnSpPr>
        <p:spPr>
          <a:xfrm flipH="1">
            <a:off x="3473663" y="5700324"/>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0" name="Straight Connector 79">
            <a:extLst>
              <a:ext uri="{FF2B5EF4-FFF2-40B4-BE49-F238E27FC236}">
                <a16:creationId xmlns:a16="http://schemas.microsoft.com/office/drawing/2014/main" id="{F1474A2B-F2A1-2882-6C78-02937A763330}"/>
              </a:ext>
            </a:extLst>
          </p:cNvPr>
          <p:cNvCxnSpPr>
            <a:cxnSpLocks/>
          </p:cNvCxnSpPr>
          <p:nvPr/>
        </p:nvCxnSpPr>
        <p:spPr>
          <a:xfrm>
            <a:off x="4018989" y="5700324"/>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1" name="Straight Connector 80">
            <a:extLst>
              <a:ext uri="{FF2B5EF4-FFF2-40B4-BE49-F238E27FC236}">
                <a16:creationId xmlns:a16="http://schemas.microsoft.com/office/drawing/2014/main" id="{54735AC5-E8A1-6574-A58B-F476641AA105}"/>
              </a:ext>
            </a:extLst>
          </p:cNvPr>
          <p:cNvCxnSpPr>
            <a:cxnSpLocks/>
          </p:cNvCxnSpPr>
          <p:nvPr/>
        </p:nvCxnSpPr>
        <p:spPr>
          <a:xfrm flipH="1">
            <a:off x="4598622" y="5653380"/>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2D0098A4-1AC1-5802-8A16-D1B4945A2037}"/>
              </a:ext>
            </a:extLst>
          </p:cNvPr>
          <p:cNvCxnSpPr>
            <a:cxnSpLocks/>
          </p:cNvCxnSpPr>
          <p:nvPr/>
        </p:nvCxnSpPr>
        <p:spPr>
          <a:xfrm>
            <a:off x="5143948" y="5653380"/>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3" name="Straight Connector 82">
            <a:extLst>
              <a:ext uri="{FF2B5EF4-FFF2-40B4-BE49-F238E27FC236}">
                <a16:creationId xmlns:a16="http://schemas.microsoft.com/office/drawing/2014/main" id="{6D23EAD4-94BA-13D6-AA38-CE492142B367}"/>
              </a:ext>
            </a:extLst>
          </p:cNvPr>
          <p:cNvCxnSpPr>
            <a:cxnSpLocks/>
          </p:cNvCxnSpPr>
          <p:nvPr/>
        </p:nvCxnSpPr>
        <p:spPr>
          <a:xfrm flipH="1">
            <a:off x="6634671" y="5687069"/>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04C756BE-6EDF-45D9-78ED-425220BE2D13}"/>
              </a:ext>
            </a:extLst>
          </p:cNvPr>
          <p:cNvCxnSpPr>
            <a:cxnSpLocks/>
          </p:cNvCxnSpPr>
          <p:nvPr/>
        </p:nvCxnSpPr>
        <p:spPr>
          <a:xfrm>
            <a:off x="7179997" y="5687069"/>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5" name="Straight Connector 84">
            <a:extLst>
              <a:ext uri="{FF2B5EF4-FFF2-40B4-BE49-F238E27FC236}">
                <a16:creationId xmlns:a16="http://schemas.microsoft.com/office/drawing/2014/main" id="{E1A7F45A-5F15-62F9-473C-7AA0B039CEDC}"/>
              </a:ext>
            </a:extLst>
          </p:cNvPr>
          <p:cNvCxnSpPr>
            <a:cxnSpLocks/>
          </p:cNvCxnSpPr>
          <p:nvPr/>
        </p:nvCxnSpPr>
        <p:spPr>
          <a:xfrm flipH="1">
            <a:off x="7772370" y="5653380"/>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6" name="Straight Connector 85">
            <a:extLst>
              <a:ext uri="{FF2B5EF4-FFF2-40B4-BE49-F238E27FC236}">
                <a16:creationId xmlns:a16="http://schemas.microsoft.com/office/drawing/2014/main" id="{6FB1223C-CCBD-DE05-E98A-E60A0D82049B}"/>
              </a:ext>
            </a:extLst>
          </p:cNvPr>
          <p:cNvCxnSpPr>
            <a:cxnSpLocks/>
          </p:cNvCxnSpPr>
          <p:nvPr/>
        </p:nvCxnSpPr>
        <p:spPr>
          <a:xfrm>
            <a:off x="8317696" y="5653380"/>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7" name="Straight Connector 86">
            <a:extLst>
              <a:ext uri="{FF2B5EF4-FFF2-40B4-BE49-F238E27FC236}">
                <a16:creationId xmlns:a16="http://schemas.microsoft.com/office/drawing/2014/main" id="{8D548E29-BA82-4E5F-E047-158E6FB21DD2}"/>
              </a:ext>
            </a:extLst>
          </p:cNvPr>
          <p:cNvCxnSpPr>
            <a:cxnSpLocks/>
          </p:cNvCxnSpPr>
          <p:nvPr/>
        </p:nvCxnSpPr>
        <p:spPr>
          <a:xfrm flipH="1">
            <a:off x="9808419" y="5704478"/>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8" name="Straight Connector 87">
            <a:extLst>
              <a:ext uri="{FF2B5EF4-FFF2-40B4-BE49-F238E27FC236}">
                <a16:creationId xmlns:a16="http://schemas.microsoft.com/office/drawing/2014/main" id="{B34C94C6-9379-C724-9393-5BADA8B91AF3}"/>
              </a:ext>
            </a:extLst>
          </p:cNvPr>
          <p:cNvCxnSpPr>
            <a:cxnSpLocks/>
          </p:cNvCxnSpPr>
          <p:nvPr/>
        </p:nvCxnSpPr>
        <p:spPr>
          <a:xfrm>
            <a:off x="10353745" y="5704478"/>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9" name="Straight Connector 88">
            <a:extLst>
              <a:ext uri="{FF2B5EF4-FFF2-40B4-BE49-F238E27FC236}">
                <a16:creationId xmlns:a16="http://schemas.microsoft.com/office/drawing/2014/main" id="{49B2EAE2-4DA4-F5EF-0EDB-99ADBD65A3B2}"/>
              </a:ext>
            </a:extLst>
          </p:cNvPr>
          <p:cNvCxnSpPr>
            <a:cxnSpLocks/>
          </p:cNvCxnSpPr>
          <p:nvPr/>
        </p:nvCxnSpPr>
        <p:spPr>
          <a:xfrm flipH="1">
            <a:off x="10980392" y="5708632"/>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90" name="Straight Connector 89">
            <a:extLst>
              <a:ext uri="{FF2B5EF4-FFF2-40B4-BE49-F238E27FC236}">
                <a16:creationId xmlns:a16="http://schemas.microsoft.com/office/drawing/2014/main" id="{640B7A42-830D-9B73-0299-214F6C461F27}"/>
              </a:ext>
            </a:extLst>
          </p:cNvPr>
          <p:cNvCxnSpPr>
            <a:cxnSpLocks/>
          </p:cNvCxnSpPr>
          <p:nvPr/>
        </p:nvCxnSpPr>
        <p:spPr>
          <a:xfrm>
            <a:off x="11525718" y="5708632"/>
            <a:ext cx="666282" cy="1777286"/>
          </a:xfrm>
          <a:prstGeom prst="line">
            <a:avLst/>
          </a:prstGeom>
        </p:spPr>
        <p:style>
          <a:lnRef idx="2">
            <a:schemeClr val="dk1"/>
          </a:lnRef>
          <a:fillRef idx="0">
            <a:schemeClr val="dk1"/>
          </a:fillRef>
          <a:effectRef idx="1">
            <a:schemeClr val="dk1"/>
          </a:effectRef>
          <a:fontRef idx="minor">
            <a:schemeClr val="tx1"/>
          </a:fontRef>
        </p:style>
      </p:cxnSp>
      <p:sp>
        <p:nvSpPr>
          <p:cNvPr id="91" name="Rectangle 90">
            <a:extLst>
              <a:ext uri="{FF2B5EF4-FFF2-40B4-BE49-F238E27FC236}">
                <a16:creationId xmlns:a16="http://schemas.microsoft.com/office/drawing/2014/main" id="{9E913A04-052E-2277-DAF4-C791A5CA3148}"/>
              </a:ext>
            </a:extLst>
          </p:cNvPr>
          <p:cNvSpPr/>
          <p:nvPr/>
        </p:nvSpPr>
        <p:spPr>
          <a:xfrm>
            <a:off x="293262" y="2175640"/>
            <a:ext cx="11761953" cy="5276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9427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C9F7A-C8AD-89A6-79AF-CCE738F9AAE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C283C0A-81A6-9B94-BCC6-632F36A7B132}"/>
              </a:ext>
            </a:extLst>
          </p:cNvPr>
          <p:cNvSpPr>
            <a:spLocks noGrp="1"/>
          </p:cNvSpPr>
          <p:nvPr>
            <p:ph type="title"/>
          </p:nvPr>
        </p:nvSpPr>
        <p:spPr>
          <a:xfrm>
            <a:off x="389580" y="361774"/>
            <a:ext cx="11618862" cy="1325563"/>
          </a:xfrm>
        </p:spPr>
        <p:txBody>
          <a:bodyPr/>
          <a:lstStyle/>
          <a:p>
            <a:r>
              <a:rPr lang="en-US" dirty="0"/>
              <a:t>Unrolling a few levels </a:t>
            </a:r>
          </a:p>
        </p:txBody>
      </p:sp>
      <p:cxnSp>
        <p:nvCxnSpPr>
          <p:cNvPr id="5" name="Straight Connector 4">
            <a:extLst>
              <a:ext uri="{FF2B5EF4-FFF2-40B4-BE49-F238E27FC236}">
                <a16:creationId xmlns:a16="http://schemas.microsoft.com/office/drawing/2014/main" id="{D4C10EED-F254-64BE-A87B-42D9EB848B3B}"/>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CFC5C99C-2AF2-B34F-729D-0F77737FE5A9}"/>
                  </a:ext>
                </a:extLst>
              </p:cNvPr>
              <p:cNvSpPr txBox="1"/>
              <p:nvPr/>
            </p:nvSpPr>
            <p:spPr>
              <a:xfrm>
                <a:off x="2948117" y="1632497"/>
                <a:ext cx="6098058"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 </m:t>
                      </m:r>
                    </m:oMath>
                  </m:oMathPara>
                </a14:m>
                <a:endParaRPr lang="en-US" sz="3200" dirty="0"/>
              </a:p>
            </p:txBody>
          </p:sp>
        </mc:Choice>
        <mc:Fallback>
          <p:sp>
            <p:nvSpPr>
              <p:cNvPr id="9" name="TextBox 8">
                <a:extLst>
                  <a:ext uri="{FF2B5EF4-FFF2-40B4-BE49-F238E27FC236}">
                    <a16:creationId xmlns:a16="http://schemas.microsoft.com/office/drawing/2014/main" id="{CFC5C99C-2AF2-B34F-729D-0F77737FE5A9}"/>
                  </a:ext>
                </a:extLst>
              </p:cNvPr>
              <p:cNvSpPr txBox="1">
                <a:spLocks noRot="1" noChangeAspect="1" noMove="1" noResize="1" noEditPoints="1" noAdjustHandles="1" noChangeArrowheads="1" noChangeShapeType="1" noTextEdit="1"/>
              </p:cNvSpPr>
              <p:nvPr/>
            </p:nvSpPr>
            <p:spPr>
              <a:xfrm>
                <a:off x="2948117" y="1632497"/>
                <a:ext cx="6098058" cy="584775"/>
              </a:xfrm>
              <a:prstGeom prst="rect">
                <a:avLst/>
              </a:prstGeom>
              <a:blipFill>
                <a:blip r:embed="rId3"/>
                <a:stretch>
                  <a:fillRect b="-23404"/>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1A6EFAC2-EE5E-A46C-6AA0-AB735CB7E350}"/>
              </a:ext>
            </a:extLst>
          </p:cNvPr>
          <p:cNvCxnSpPr>
            <a:cxnSpLocks/>
            <a:stCxn id="9" idx="2"/>
            <a:endCxn id="16" idx="0"/>
          </p:cNvCxnSpPr>
          <p:nvPr/>
        </p:nvCxnSpPr>
        <p:spPr>
          <a:xfrm flipH="1">
            <a:off x="2855908" y="2217272"/>
            <a:ext cx="3141238" cy="56501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EFB08814-BD1B-DBE5-1C81-DF36349056E5}"/>
                  </a:ext>
                </a:extLst>
              </p:cNvPr>
              <p:cNvSpPr txBox="1"/>
              <p:nvPr/>
            </p:nvSpPr>
            <p:spPr>
              <a:xfrm>
                <a:off x="1924517" y="2782282"/>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/2</m:t>
                      </m:r>
                      <m:r>
                        <a:rPr lang="en-US" sz="3200" b="1" i="1" dirty="0" smtClean="0">
                          <a:latin typeface="Cambria Math" panose="02040503050406030204" pitchFamily="18" charset="0"/>
                        </a:rPr>
                        <m:t> </m:t>
                      </m:r>
                    </m:oMath>
                  </m:oMathPara>
                </a14:m>
                <a:endParaRPr lang="en-US" sz="3200" dirty="0"/>
              </a:p>
            </p:txBody>
          </p:sp>
        </mc:Choice>
        <mc:Fallback>
          <p:sp>
            <p:nvSpPr>
              <p:cNvPr id="16" name="TextBox 15">
                <a:extLst>
                  <a:ext uri="{FF2B5EF4-FFF2-40B4-BE49-F238E27FC236}">
                    <a16:creationId xmlns:a16="http://schemas.microsoft.com/office/drawing/2014/main" id="{EFB08814-BD1B-DBE5-1C81-DF36349056E5}"/>
                  </a:ext>
                </a:extLst>
              </p:cNvPr>
              <p:cNvSpPr txBox="1">
                <a:spLocks noRot="1" noChangeAspect="1" noMove="1" noResize="1" noEditPoints="1" noAdjustHandles="1" noChangeArrowheads="1" noChangeShapeType="1" noTextEdit="1"/>
              </p:cNvSpPr>
              <p:nvPr/>
            </p:nvSpPr>
            <p:spPr>
              <a:xfrm>
                <a:off x="1924517" y="2782282"/>
                <a:ext cx="1862781" cy="584775"/>
              </a:xfrm>
              <a:prstGeom prst="rect">
                <a:avLst/>
              </a:prstGeom>
              <a:blipFill>
                <a:blip r:embed="rId4"/>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E01A4282-84B9-AFA5-B0E4-F2C107C6F304}"/>
                  </a:ext>
                </a:extLst>
              </p:cNvPr>
              <p:cNvSpPr txBox="1"/>
              <p:nvPr/>
            </p:nvSpPr>
            <p:spPr>
              <a:xfrm>
                <a:off x="8449658" y="2813030"/>
                <a:ext cx="17103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/2</m:t>
                      </m:r>
                    </m:oMath>
                  </m:oMathPara>
                </a14:m>
                <a:endParaRPr lang="en-US" sz="3200" dirty="0"/>
              </a:p>
            </p:txBody>
          </p:sp>
        </mc:Choice>
        <mc:Fallback>
          <p:sp>
            <p:nvSpPr>
              <p:cNvPr id="17" name="TextBox 16">
                <a:extLst>
                  <a:ext uri="{FF2B5EF4-FFF2-40B4-BE49-F238E27FC236}">
                    <a16:creationId xmlns:a16="http://schemas.microsoft.com/office/drawing/2014/main" id="{E01A4282-84B9-AFA5-B0E4-F2C107C6F304}"/>
                  </a:ext>
                </a:extLst>
              </p:cNvPr>
              <p:cNvSpPr txBox="1">
                <a:spLocks noRot="1" noChangeAspect="1" noMove="1" noResize="1" noEditPoints="1" noAdjustHandles="1" noChangeArrowheads="1" noChangeShapeType="1" noTextEdit="1"/>
              </p:cNvSpPr>
              <p:nvPr/>
            </p:nvSpPr>
            <p:spPr>
              <a:xfrm>
                <a:off x="8449658" y="2813030"/>
                <a:ext cx="1710381" cy="584775"/>
              </a:xfrm>
              <a:prstGeom prst="rect">
                <a:avLst/>
              </a:prstGeom>
              <a:blipFill>
                <a:blip r:embed="rId5"/>
                <a:stretch>
                  <a:fillRect b="-19149"/>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78B4CD4C-12AF-5DCA-3B1C-A21AD571AD96}"/>
              </a:ext>
            </a:extLst>
          </p:cNvPr>
          <p:cNvCxnSpPr>
            <a:cxnSpLocks/>
            <a:stCxn id="9" idx="2"/>
            <a:endCxn id="17" idx="0"/>
          </p:cNvCxnSpPr>
          <p:nvPr/>
        </p:nvCxnSpPr>
        <p:spPr>
          <a:xfrm>
            <a:off x="5997146" y="2217272"/>
            <a:ext cx="3307703" cy="595758"/>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0965542F-5E7E-6299-3E8E-3B552E9C58EE}"/>
                  </a:ext>
                </a:extLst>
              </p:cNvPr>
              <p:cNvSpPr txBox="1"/>
              <p:nvPr/>
            </p:nvSpPr>
            <p:spPr>
              <a:xfrm>
                <a:off x="3409740" y="282288"/>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0965542F-5E7E-6299-3E8E-3B552E9C58EE}"/>
                  </a:ext>
                </a:extLst>
              </p:cNvPr>
              <p:cNvSpPr txBox="1">
                <a:spLocks noRot="1" noChangeAspect="1" noMove="1" noResize="1" noEditPoints="1" noAdjustHandles="1" noChangeArrowheads="1" noChangeShapeType="1" noTextEdit="1"/>
              </p:cNvSpPr>
              <p:nvPr/>
            </p:nvSpPr>
            <p:spPr>
              <a:xfrm>
                <a:off x="3409740" y="282288"/>
                <a:ext cx="10079836" cy="1053494"/>
              </a:xfrm>
              <a:prstGeom prst="rect">
                <a:avLst/>
              </a:prstGeom>
              <a:blipFill>
                <a:blip r:embed="rId6"/>
                <a:stretch>
                  <a:fillRect t="-201190" b="-291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BCAA53A0-74B1-23DD-8A17-0031CDE3E620}"/>
                  </a:ext>
                </a:extLst>
              </p:cNvPr>
              <p:cNvSpPr txBox="1"/>
              <p:nvPr/>
            </p:nvSpPr>
            <p:spPr>
              <a:xfrm>
                <a:off x="338218" y="3873073"/>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/4</m:t>
                      </m:r>
                      <m:r>
                        <a:rPr lang="en-US" sz="3200" b="1" i="1" dirty="0" smtClean="0">
                          <a:latin typeface="Cambria Math" panose="02040503050406030204" pitchFamily="18" charset="0"/>
                        </a:rPr>
                        <m:t> </m:t>
                      </m:r>
                    </m:oMath>
                  </m:oMathPara>
                </a14:m>
                <a:endParaRPr lang="en-US" sz="3200" dirty="0"/>
              </a:p>
            </p:txBody>
          </p:sp>
        </mc:Choice>
        <mc:Fallback>
          <p:sp>
            <p:nvSpPr>
              <p:cNvPr id="29" name="TextBox 28">
                <a:extLst>
                  <a:ext uri="{FF2B5EF4-FFF2-40B4-BE49-F238E27FC236}">
                    <a16:creationId xmlns:a16="http://schemas.microsoft.com/office/drawing/2014/main" id="{BCAA53A0-74B1-23DD-8A17-0031CDE3E620}"/>
                  </a:ext>
                </a:extLst>
              </p:cNvPr>
              <p:cNvSpPr txBox="1">
                <a:spLocks noRot="1" noChangeAspect="1" noMove="1" noResize="1" noEditPoints="1" noAdjustHandles="1" noChangeArrowheads="1" noChangeShapeType="1" noTextEdit="1"/>
              </p:cNvSpPr>
              <p:nvPr/>
            </p:nvSpPr>
            <p:spPr>
              <a:xfrm>
                <a:off x="338218" y="3873073"/>
                <a:ext cx="1862781" cy="584775"/>
              </a:xfrm>
              <a:prstGeom prst="rect">
                <a:avLst/>
              </a:prstGeom>
              <a:blipFill>
                <a:blip r:embed="rId7"/>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B7806B72-B07F-88BD-F18C-BE3961527D77}"/>
                  </a:ext>
                </a:extLst>
              </p:cNvPr>
              <p:cNvSpPr txBox="1"/>
              <p:nvPr/>
            </p:nvSpPr>
            <p:spPr>
              <a:xfrm>
                <a:off x="3621382" y="3873072"/>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/4</m:t>
                      </m:r>
                      <m:r>
                        <a:rPr lang="en-US" sz="3200" b="1" i="1" dirty="0" smtClean="0">
                          <a:latin typeface="Cambria Math" panose="02040503050406030204" pitchFamily="18" charset="0"/>
                        </a:rPr>
                        <m:t> </m:t>
                      </m:r>
                    </m:oMath>
                  </m:oMathPara>
                </a14:m>
                <a:endParaRPr lang="en-US" sz="3200" dirty="0"/>
              </a:p>
            </p:txBody>
          </p:sp>
        </mc:Choice>
        <mc:Fallback>
          <p:sp>
            <p:nvSpPr>
              <p:cNvPr id="30" name="TextBox 29">
                <a:extLst>
                  <a:ext uri="{FF2B5EF4-FFF2-40B4-BE49-F238E27FC236}">
                    <a16:creationId xmlns:a16="http://schemas.microsoft.com/office/drawing/2014/main" id="{B7806B72-B07F-88BD-F18C-BE3961527D77}"/>
                  </a:ext>
                </a:extLst>
              </p:cNvPr>
              <p:cNvSpPr txBox="1">
                <a:spLocks noRot="1" noChangeAspect="1" noMove="1" noResize="1" noEditPoints="1" noAdjustHandles="1" noChangeArrowheads="1" noChangeShapeType="1" noTextEdit="1"/>
              </p:cNvSpPr>
              <p:nvPr/>
            </p:nvSpPr>
            <p:spPr>
              <a:xfrm>
                <a:off x="3621382" y="3873072"/>
                <a:ext cx="1862781" cy="584775"/>
              </a:xfrm>
              <a:prstGeom prst="rect">
                <a:avLst/>
              </a:prstGeom>
              <a:blipFill>
                <a:blip r:embed="rId8"/>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AA97C15D-4676-00B4-11ED-BCA421B40768}"/>
                  </a:ext>
                </a:extLst>
              </p:cNvPr>
              <p:cNvSpPr txBox="1"/>
              <p:nvPr/>
            </p:nvSpPr>
            <p:spPr>
              <a:xfrm>
                <a:off x="6752793" y="3873071"/>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/4</m:t>
                      </m:r>
                    </m:oMath>
                  </m:oMathPara>
                </a14:m>
                <a:endParaRPr lang="en-US" sz="3200" dirty="0"/>
              </a:p>
            </p:txBody>
          </p:sp>
        </mc:Choice>
        <mc:Fallback>
          <p:sp>
            <p:nvSpPr>
              <p:cNvPr id="31" name="TextBox 30">
                <a:extLst>
                  <a:ext uri="{FF2B5EF4-FFF2-40B4-BE49-F238E27FC236}">
                    <a16:creationId xmlns:a16="http://schemas.microsoft.com/office/drawing/2014/main" id="{AA97C15D-4676-00B4-11ED-BCA421B40768}"/>
                  </a:ext>
                </a:extLst>
              </p:cNvPr>
              <p:cNvSpPr txBox="1">
                <a:spLocks noRot="1" noChangeAspect="1" noMove="1" noResize="1" noEditPoints="1" noAdjustHandles="1" noChangeArrowheads="1" noChangeShapeType="1" noTextEdit="1"/>
              </p:cNvSpPr>
              <p:nvPr/>
            </p:nvSpPr>
            <p:spPr>
              <a:xfrm>
                <a:off x="6752793" y="3873071"/>
                <a:ext cx="1862781" cy="584775"/>
              </a:xfrm>
              <a:prstGeom prst="rect">
                <a:avLst/>
              </a:prstGeom>
              <a:blipFill>
                <a:blip r:embed="rId9"/>
                <a:stretch>
                  <a:fillRect b="-212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29864930-E53B-DBE0-FBC0-E8BB3F23609C}"/>
                  </a:ext>
                </a:extLst>
              </p:cNvPr>
              <p:cNvSpPr txBox="1"/>
              <p:nvPr/>
            </p:nvSpPr>
            <p:spPr>
              <a:xfrm>
                <a:off x="10035957" y="3873071"/>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/4</m:t>
                      </m:r>
                      <m:r>
                        <a:rPr lang="en-US" sz="3200" b="1" i="1" dirty="0" smtClean="0">
                          <a:latin typeface="Cambria Math" panose="02040503050406030204" pitchFamily="18" charset="0"/>
                        </a:rPr>
                        <m:t> </m:t>
                      </m:r>
                    </m:oMath>
                  </m:oMathPara>
                </a14:m>
                <a:endParaRPr lang="en-US" sz="3200" dirty="0"/>
              </a:p>
            </p:txBody>
          </p:sp>
        </mc:Choice>
        <mc:Fallback>
          <p:sp>
            <p:nvSpPr>
              <p:cNvPr id="32" name="TextBox 31">
                <a:extLst>
                  <a:ext uri="{FF2B5EF4-FFF2-40B4-BE49-F238E27FC236}">
                    <a16:creationId xmlns:a16="http://schemas.microsoft.com/office/drawing/2014/main" id="{29864930-E53B-DBE0-FBC0-E8BB3F23609C}"/>
                  </a:ext>
                </a:extLst>
              </p:cNvPr>
              <p:cNvSpPr txBox="1">
                <a:spLocks noRot="1" noChangeAspect="1" noMove="1" noResize="1" noEditPoints="1" noAdjustHandles="1" noChangeArrowheads="1" noChangeShapeType="1" noTextEdit="1"/>
              </p:cNvSpPr>
              <p:nvPr/>
            </p:nvSpPr>
            <p:spPr>
              <a:xfrm>
                <a:off x="10035957" y="3873071"/>
                <a:ext cx="1862781" cy="584775"/>
              </a:xfrm>
              <a:prstGeom prst="rect">
                <a:avLst/>
              </a:prstGeom>
              <a:blipFill>
                <a:blip r:embed="rId10"/>
                <a:stretch>
                  <a:fillRect b="-23404"/>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198DBDFA-DC0F-B974-6850-AF338D7A8B05}"/>
              </a:ext>
            </a:extLst>
          </p:cNvPr>
          <p:cNvCxnSpPr>
            <a:cxnSpLocks/>
          </p:cNvCxnSpPr>
          <p:nvPr/>
        </p:nvCxnSpPr>
        <p:spPr>
          <a:xfrm flipH="1">
            <a:off x="1193409" y="3382430"/>
            <a:ext cx="1586299" cy="506016"/>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8E406A16-6ABF-E268-2854-7AC9F5F2FC86}"/>
              </a:ext>
            </a:extLst>
          </p:cNvPr>
          <p:cNvCxnSpPr>
            <a:cxnSpLocks/>
            <a:stCxn id="16" idx="2"/>
            <a:endCxn id="30" idx="0"/>
          </p:cNvCxnSpPr>
          <p:nvPr/>
        </p:nvCxnSpPr>
        <p:spPr>
          <a:xfrm>
            <a:off x="2855908" y="3367057"/>
            <a:ext cx="1696865" cy="506015"/>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997C0DFB-D043-3842-4878-55BA6CD83504}"/>
              </a:ext>
            </a:extLst>
          </p:cNvPr>
          <p:cNvCxnSpPr>
            <a:cxnSpLocks/>
            <a:stCxn id="17" idx="2"/>
            <a:endCxn id="32" idx="0"/>
          </p:cNvCxnSpPr>
          <p:nvPr/>
        </p:nvCxnSpPr>
        <p:spPr>
          <a:xfrm>
            <a:off x="9304849" y="3397805"/>
            <a:ext cx="1662499" cy="475266"/>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1169BD48-DF6E-8A40-3182-A59BD7C714F5}"/>
              </a:ext>
            </a:extLst>
          </p:cNvPr>
          <p:cNvCxnSpPr>
            <a:cxnSpLocks/>
            <a:stCxn id="31" idx="0"/>
            <a:endCxn id="17" idx="2"/>
          </p:cNvCxnSpPr>
          <p:nvPr/>
        </p:nvCxnSpPr>
        <p:spPr>
          <a:xfrm flipV="1">
            <a:off x="7684184" y="3397805"/>
            <a:ext cx="1620665" cy="475266"/>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51" name="TextBox 50">
                <a:extLst>
                  <a:ext uri="{FF2B5EF4-FFF2-40B4-BE49-F238E27FC236}">
                    <a16:creationId xmlns:a16="http://schemas.microsoft.com/office/drawing/2014/main" id="{1BB1DD7C-51C5-2002-9808-B9747153CA9A}"/>
                  </a:ext>
                </a:extLst>
              </p:cNvPr>
              <p:cNvSpPr txBox="1"/>
              <p:nvPr/>
            </p:nvSpPr>
            <p:spPr>
              <a:xfrm>
                <a:off x="-139576" y="5054053"/>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51" name="TextBox 50">
                <a:extLst>
                  <a:ext uri="{FF2B5EF4-FFF2-40B4-BE49-F238E27FC236}">
                    <a16:creationId xmlns:a16="http://schemas.microsoft.com/office/drawing/2014/main" id="{1BB1DD7C-51C5-2002-9808-B9747153CA9A}"/>
                  </a:ext>
                </a:extLst>
              </p:cNvPr>
              <p:cNvSpPr txBox="1">
                <a:spLocks noRot="1" noChangeAspect="1" noMove="1" noResize="1" noEditPoints="1" noAdjustHandles="1" noChangeArrowheads="1" noChangeShapeType="1" noTextEdit="1"/>
              </p:cNvSpPr>
              <p:nvPr/>
            </p:nvSpPr>
            <p:spPr>
              <a:xfrm>
                <a:off x="-139576" y="5054053"/>
                <a:ext cx="1862781" cy="584775"/>
              </a:xfrm>
              <a:prstGeom prst="rect">
                <a:avLst/>
              </a:prstGeom>
              <a:blipFill>
                <a:blip r:embed="rId11"/>
                <a:stretch>
                  <a:fillRect b="-229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2" name="TextBox 51">
                <a:extLst>
                  <a:ext uri="{FF2B5EF4-FFF2-40B4-BE49-F238E27FC236}">
                    <a16:creationId xmlns:a16="http://schemas.microsoft.com/office/drawing/2014/main" id="{3D18B98A-DBB9-2E7D-0B43-D84C425B329F}"/>
                  </a:ext>
                </a:extLst>
              </p:cNvPr>
              <p:cNvSpPr txBox="1"/>
              <p:nvPr/>
            </p:nvSpPr>
            <p:spPr>
              <a:xfrm>
                <a:off x="993126" y="5046777"/>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52" name="TextBox 51">
                <a:extLst>
                  <a:ext uri="{FF2B5EF4-FFF2-40B4-BE49-F238E27FC236}">
                    <a16:creationId xmlns:a16="http://schemas.microsoft.com/office/drawing/2014/main" id="{3D18B98A-DBB9-2E7D-0B43-D84C425B329F}"/>
                  </a:ext>
                </a:extLst>
              </p:cNvPr>
              <p:cNvSpPr txBox="1">
                <a:spLocks noRot="1" noChangeAspect="1" noMove="1" noResize="1" noEditPoints="1" noAdjustHandles="1" noChangeArrowheads="1" noChangeShapeType="1" noTextEdit="1"/>
              </p:cNvSpPr>
              <p:nvPr/>
            </p:nvSpPr>
            <p:spPr>
              <a:xfrm>
                <a:off x="993126" y="5046777"/>
                <a:ext cx="1862781" cy="584775"/>
              </a:xfrm>
              <a:prstGeom prst="rect">
                <a:avLst/>
              </a:prstGeom>
              <a:blipFill>
                <a:blip r:embed="rId12"/>
                <a:stretch>
                  <a:fillRect b="-23404"/>
                </a:stretch>
              </a:blipFill>
            </p:spPr>
            <p:txBody>
              <a:bodyPr/>
              <a:lstStyle/>
              <a:p>
                <a:r>
                  <a:rPr lang="en-US">
                    <a:noFill/>
                  </a:rPr>
                  <a:t> </a:t>
                </a:r>
              </a:p>
            </p:txBody>
          </p:sp>
        </mc:Fallback>
      </mc:AlternateContent>
      <p:cxnSp>
        <p:nvCxnSpPr>
          <p:cNvPr id="53" name="Straight Connector 52">
            <a:extLst>
              <a:ext uri="{FF2B5EF4-FFF2-40B4-BE49-F238E27FC236}">
                <a16:creationId xmlns:a16="http://schemas.microsoft.com/office/drawing/2014/main" id="{70893820-43C5-5F8E-312D-B6A86F581D89}"/>
              </a:ext>
            </a:extLst>
          </p:cNvPr>
          <p:cNvCxnSpPr>
            <a:cxnSpLocks/>
            <a:stCxn id="29" idx="2"/>
            <a:endCxn id="51" idx="0"/>
          </p:cNvCxnSpPr>
          <p:nvPr/>
        </p:nvCxnSpPr>
        <p:spPr>
          <a:xfrm flipH="1">
            <a:off x="791815" y="4457848"/>
            <a:ext cx="477794" cy="596205"/>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F279DEE7-2AFE-E448-BE57-52F0E401DF05}"/>
              </a:ext>
            </a:extLst>
          </p:cNvPr>
          <p:cNvCxnSpPr>
            <a:cxnSpLocks/>
            <a:stCxn id="29" idx="2"/>
            <a:endCxn id="52" idx="0"/>
          </p:cNvCxnSpPr>
          <p:nvPr/>
        </p:nvCxnSpPr>
        <p:spPr>
          <a:xfrm>
            <a:off x="1269609" y="4457848"/>
            <a:ext cx="654908" cy="588929"/>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59" name="TextBox 58">
                <a:extLst>
                  <a:ext uri="{FF2B5EF4-FFF2-40B4-BE49-F238E27FC236}">
                    <a16:creationId xmlns:a16="http://schemas.microsoft.com/office/drawing/2014/main" id="{86FC8E40-7E27-E933-C692-E5404D938FD0}"/>
                  </a:ext>
                </a:extLst>
              </p:cNvPr>
              <p:cNvSpPr txBox="1"/>
              <p:nvPr/>
            </p:nvSpPr>
            <p:spPr>
              <a:xfrm>
                <a:off x="3087598" y="5061329"/>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59" name="TextBox 58">
                <a:extLst>
                  <a:ext uri="{FF2B5EF4-FFF2-40B4-BE49-F238E27FC236}">
                    <a16:creationId xmlns:a16="http://schemas.microsoft.com/office/drawing/2014/main" id="{86FC8E40-7E27-E933-C692-E5404D938FD0}"/>
                  </a:ext>
                </a:extLst>
              </p:cNvPr>
              <p:cNvSpPr txBox="1">
                <a:spLocks noRot="1" noChangeAspect="1" noMove="1" noResize="1" noEditPoints="1" noAdjustHandles="1" noChangeArrowheads="1" noChangeShapeType="1" noTextEdit="1"/>
              </p:cNvSpPr>
              <p:nvPr/>
            </p:nvSpPr>
            <p:spPr>
              <a:xfrm>
                <a:off x="3087598" y="5061329"/>
                <a:ext cx="1862781" cy="584775"/>
              </a:xfrm>
              <a:prstGeom prst="rect">
                <a:avLst/>
              </a:prstGeom>
              <a:blipFill>
                <a:blip r:embed="rId13"/>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TextBox 59">
                <a:extLst>
                  <a:ext uri="{FF2B5EF4-FFF2-40B4-BE49-F238E27FC236}">
                    <a16:creationId xmlns:a16="http://schemas.microsoft.com/office/drawing/2014/main" id="{1C2FF9BC-A37F-E83A-97DA-D6E215B9CB5C}"/>
                  </a:ext>
                </a:extLst>
              </p:cNvPr>
              <p:cNvSpPr txBox="1"/>
              <p:nvPr/>
            </p:nvSpPr>
            <p:spPr>
              <a:xfrm>
                <a:off x="4220300" y="5054053"/>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0" name="TextBox 59">
                <a:extLst>
                  <a:ext uri="{FF2B5EF4-FFF2-40B4-BE49-F238E27FC236}">
                    <a16:creationId xmlns:a16="http://schemas.microsoft.com/office/drawing/2014/main" id="{1C2FF9BC-A37F-E83A-97DA-D6E215B9CB5C}"/>
                  </a:ext>
                </a:extLst>
              </p:cNvPr>
              <p:cNvSpPr txBox="1">
                <a:spLocks noRot="1" noChangeAspect="1" noMove="1" noResize="1" noEditPoints="1" noAdjustHandles="1" noChangeArrowheads="1" noChangeShapeType="1" noTextEdit="1"/>
              </p:cNvSpPr>
              <p:nvPr/>
            </p:nvSpPr>
            <p:spPr>
              <a:xfrm>
                <a:off x="4220300" y="5054053"/>
                <a:ext cx="1862781" cy="584775"/>
              </a:xfrm>
              <a:prstGeom prst="rect">
                <a:avLst/>
              </a:prstGeom>
              <a:blipFill>
                <a:blip r:embed="rId14"/>
                <a:stretch>
                  <a:fillRect b="-22917"/>
                </a:stretch>
              </a:blipFill>
            </p:spPr>
            <p:txBody>
              <a:bodyPr/>
              <a:lstStyle/>
              <a:p>
                <a:r>
                  <a:rPr lang="en-US">
                    <a:noFill/>
                  </a:rPr>
                  <a:t> </a:t>
                </a:r>
              </a:p>
            </p:txBody>
          </p:sp>
        </mc:Fallback>
      </mc:AlternateContent>
      <p:cxnSp>
        <p:nvCxnSpPr>
          <p:cNvPr id="61" name="Straight Connector 60">
            <a:extLst>
              <a:ext uri="{FF2B5EF4-FFF2-40B4-BE49-F238E27FC236}">
                <a16:creationId xmlns:a16="http://schemas.microsoft.com/office/drawing/2014/main" id="{ACEBB3C0-A21A-827E-D9B3-D1DBF35F3E59}"/>
              </a:ext>
            </a:extLst>
          </p:cNvPr>
          <p:cNvCxnSpPr>
            <a:cxnSpLocks/>
            <a:endCxn id="59" idx="0"/>
          </p:cNvCxnSpPr>
          <p:nvPr/>
        </p:nvCxnSpPr>
        <p:spPr>
          <a:xfrm flipH="1">
            <a:off x="4018989" y="4465124"/>
            <a:ext cx="477794" cy="596205"/>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744A6100-8292-1E4A-6A4C-C838442DB766}"/>
              </a:ext>
            </a:extLst>
          </p:cNvPr>
          <p:cNvCxnSpPr>
            <a:cxnSpLocks/>
            <a:endCxn id="60" idx="0"/>
          </p:cNvCxnSpPr>
          <p:nvPr/>
        </p:nvCxnSpPr>
        <p:spPr>
          <a:xfrm>
            <a:off x="4496783" y="4465124"/>
            <a:ext cx="654908" cy="588929"/>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63" name="TextBox 62">
                <a:extLst>
                  <a:ext uri="{FF2B5EF4-FFF2-40B4-BE49-F238E27FC236}">
                    <a16:creationId xmlns:a16="http://schemas.microsoft.com/office/drawing/2014/main" id="{8B616E7E-253C-B783-C3AA-94FD0B49A5EE}"/>
                  </a:ext>
                </a:extLst>
              </p:cNvPr>
              <p:cNvSpPr txBox="1"/>
              <p:nvPr/>
            </p:nvSpPr>
            <p:spPr>
              <a:xfrm>
                <a:off x="6290826" y="5054051"/>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3" name="TextBox 62">
                <a:extLst>
                  <a:ext uri="{FF2B5EF4-FFF2-40B4-BE49-F238E27FC236}">
                    <a16:creationId xmlns:a16="http://schemas.microsoft.com/office/drawing/2014/main" id="{8B616E7E-253C-B783-C3AA-94FD0B49A5EE}"/>
                  </a:ext>
                </a:extLst>
              </p:cNvPr>
              <p:cNvSpPr txBox="1">
                <a:spLocks noRot="1" noChangeAspect="1" noMove="1" noResize="1" noEditPoints="1" noAdjustHandles="1" noChangeArrowheads="1" noChangeShapeType="1" noTextEdit="1"/>
              </p:cNvSpPr>
              <p:nvPr/>
            </p:nvSpPr>
            <p:spPr>
              <a:xfrm>
                <a:off x="6290826" y="5054051"/>
                <a:ext cx="1862781" cy="584775"/>
              </a:xfrm>
              <a:prstGeom prst="rect">
                <a:avLst/>
              </a:prstGeom>
              <a:blipFill>
                <a:blip r:embed="rId14"/>
                <a:stretch>
                  <a:fillRect b="-229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4" name="TextBox 63">
                <a:extLst>
                  <a:ext uri="{FF2B5EF4-FFF2-40B4-BE49-F238E27FC236}">
                    <a16:creationId xmlns:a16="http://schemas.microsoft.com/office/drawing/2014/main" id="{3FF97CD7-A381-62C3-A3C0-31AF7E885B96}"/>
                  </a:ext>
                </a:extLst>
              </p:cNvPr>
              <p:cNvSpPr txBox="1"/>
              <p:nvPr/>
            </p:nvSpPr>
            <p:spPr>
              <a:xfrm>
                <a:off x="7423528" y="5046775"/>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4" name="TextBox 63">
                <a:extLst>
                  <a:ext uri="{FF2B5EF4-FFF2-40B4-BE49-F238E27FC236}">
                    <a16:creationId xmlns:a16="http://schemas.microsoft.com/office/drawing/2014/main" id="{3FF97CD7-A381-62C3-A3C0-31AF7E885B96}"/>
                  </a:ext>
                </a:extLst>
              </p:cNvPr>
              <p:cNvSpPr txBox="1">
                <a:spLocks noRot="1" noChangeAspect="1" noMove="1" noResize="1" noEditPoints="1" noAdjustHandles="1" noChangeArrowheads="1" noChangeShapeType="1" noTextEdit="1"/>
              </p:cNvSpPr>
              <p:nvPr/>
            </p:nvSpPr>
            <p:spPr>
              <a:xfrm>
                <a:off x="7423528" y="5046775"/>
                <a:ext cx="1862781" cy="584775"/>
              </a:xfrm>
              <a:prstGeom prst="rect">
                <a:avLst/>
              </a:prstGeom>
              <a:blipFill>
                <a:blip r:embed="rId15"/>
                <a:stretch>
                  <a:fillRect b="-23404"/>
                </a:stretch>
              </a:blipFill>
            </p:spPr>
            <p:txBody>
              <a:bodyPr/>
              <a:lstStyle/>
              <a:p>
                <a:r>
                  <a:rPr lang="en-US">
                    <a:noFill/>
                  </a:rPr>
                  <a:t> </a:t>
                </a:r>
              </a:p>
            </p:txBody>
          </p:sp>
        </mc:Fallback>
      </mc:AlternateContent>
      <p:cxnSp>
        <p:nvCxnSpPr>
          <p:cNvPr id="65" name="Straight Connector 64">
            <a:extLst>
              <a:ext uri="{FF2B5EF4-FFF2-40B4-BE49-F238E27FC236}">
                <a16:creationId xmlns:a16="http://schemas.microsoft.com/office/drawing/2014/main" id="{1978C332-FEEA-4A2C-33D6-E02D06C02A59}"/>
              </a:ext>
            </a:extLst>
          </p:cNvPr>
          <p:cNvCxnSpPr>
            <a:cxnSpLocks/>
            <a:endCxn id="63" idx="0"/>
          </p:cNvCxnSpPr>
          <p:nvPr/>
        </p:nvCxnSpPr>
        <p:spPr>
          <a:xfrm flipH="1">
            <a:off x="7222217" y="4457846"/>
            <a:ext cx="477794" cy="596205"/>
          </a:xfrm>
          <a:prstGeom prst="line">
            <a:avLst/>
          </a:prstGeom>
        </p:spPr>
        <p:style>
          <a:lnRef idx="2">
            <a:schemeClr val="dk1"/>
          </a:lnRef>
          <a:fillRef idx="0">
            <a:schemeClr val="dk1"/>
          </a:fillRef>
          <a:effectRef idx="1">
            <a:schemeClr val="dk1"/>
          </a:effectRef>
          <a:fontRef idx="minor">
            <a:schemeClr val="tx1"/>
          </a:fontRef>
        </p:style>
      </p:cxnSp>
      <p:cxnSp>
        <p:nvCxnSpPr>
          <p:cNvPr id="66" name="Straight Connector 65">
            <a:extLst>
              <a:ext uri="{FF2B5EF4-FFF2-40B4-BE49-F238E27FC236}">
                <a16:creationId xmlns:a16="http://schemas.microsoft.com/office/drawing/2014/main" id="{5DCA8120-A89A-289B-1140-D74707ACC1FE}"/>
              </a:ext>
            </a:extLst>
          </p:cNvPr>
          <p:cNvCxnSpPr>
            <a:cxnSpLocks/>
            <a:endCxn id="64" idx="0"/>
          </p:cNvCxnSpPr>
          <p:nvPr/>
        </p:nvCxnSpPr>
        <p:spPr>
          <a:xfrm>
            <a:off x="7700011" y="4457846"/>
            <a:ext cx="654908" cy="588929"/>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67" name="TextBox 66">
                <a:extLst>
                  <a:ext uri="{FF2B5EF4-FFF2-40B4-BE49-F238E27FC236}">
                    <a16:creationId xmlns:a16="http://schemas.microsoft.com/office/drawing/2014/main" id="{450B9AD8-3D50-61F9-D76D-F7D8E84CCCCD}"/>
                  </a:ext>
                </a:extLst>
              </p:cNvPr>
              <p:cNvSpPr txBox="1"/>
              <p:nvPr/>
            </p:nvSpPr>
            <p:spPr>
              <a:xfrm>
                <a:off x="9488521" y="5115549"/>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7" name="TextBox 66">
                <a:extLst>
                  <a:ext uri="{FF2B5EF4-FFF2-40B4-BE49-F238E27FC236}">
                    <a16:creationId xmlns:a16="http://schemas.microsoft.com/office/drawing/2014/main" id="{450B9AD8-3D50-61F9-D76D-F7D8E84CCCCD}"/>
                  </a:ext>
                </a:extLst>
              </p:cNvPr>
              <p:cNvSpPr txBox="1">
                <a:spLocks noRot="1" noChangeAspect="1" noMove="1" noResize="1" noEditPoints="1" noAdjustHandles="1" noChangeArrowheads="1" noChangeShapeType="1" noTextEdit="1"/>
              </p:cNvSpPr>
              <p:nvPr/>
            </p:nvSpPr>
            <p:spPr>
              <a:xfrm>
                <a:off x="9488521" y="5115549"/>
                <a:ext cx="1862781" cy="584775"/>
              </a:xfrm>
              <a:prstGeom prst="rect">
                <a:avLst/>
              </a:prstGeom>
              <a:blipFill>
                <a:blip r:embed="rId16"/>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8" name="TextBox 67">
                <a:extLst>
                  <a:ext uri="{FF2B5EF4-FFF2-40B4-BE49-F238E27FC236}">
                    <a16:creationId xmlns:a16="http://schemas.microsoft.com/office/drawing/2014/main" id="{E53A9588-F134-1C12-FD3F-B578CCEFF9B7}"/>
                  </a:ext>
                </a:extLst>
              </p:cNvPr>
              <p:cNvSpPr txBox="1"/>
              <p:nvPr/>
            </p:nvSpPr>
            <p:spPr>
              <a:xfrm>
                <a:off x="10621223" y="5108273"/>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8" name="TextBox 67">
                <a:extLst>
                  <a:ext uri="{FF2B5EF4-FFF2-40B4-BE49-F238E27FC236}">
                    <a16:creationId xmlns:a16="http://schemas.microsoft.com/office/drawing/2014/main" id="{E53A9588-F134-1C12-FD3F-B578CCEFF9B7}"/>
                  </a:ext>
                </a:extLst>
              </p:cNvPr>
              <p:cNvSpPr txBox="1">
                <a:spLocks noRot="1" noChangeAspect="1" noMove="1" noResize="1" noEditPoints="1" noAdjustHandles="1" noChangeArrowheads="1" noChangeShapeType="1" noTextEdit="1"/>
              </p:cNvSpPr>
              <p:nvPr/>
            </p:nvSpPr>
            <p:spPr>
              <a:xfrm>
                <a:off x="10621223" y="5108273"/>
                <a:ext cx="1862781" cy="584775"/>
              </a:xfrm>
              <a:prstGeom prst="rect">
                <a:avLst/>
              </a:prstGeom>
              <a:blipFill>
                <a:blip r:embed="rId17"/>
                <a:stretch>
                  <a:fillRect b="-23404"/>
                </a:stretch>
              </a:blipFill>
            </p:spPr>
            <p:txBody>
              <a:bodyPr/>
              <a:lstStyle/>
              <a:p>
                <a:r>
                  <a:rPr lang="en-US">
                    <a:noFill/>
                  </a:rPr>
                  <a:t> </a:t>
                </a:r>
              </a:p>
            </p:txBody>
          </p:sp>
        </mc:Fallback>
      </mc:AlternateContent>
      <p:cxnSp>
        <p:nvCxnSpPr>
          <p:cNvPr id="69" name="Straight Connector 68">
            <a:extLst>
              <a:ext uri="{FF2B5EF4-FFF2-40B4-BE49-F238E27FC236}">
                <a16:creationId xmlns:a16="http://schemas.microsoft.com/office/drawing/2014/main" id="{0D2E9F6C-EB72-66E9-32C1-949168884C88}"/>
              </a:ext>
            </a:extLst>
          </p:cNvPr>
          <p:cNvCxnSpPr>
            <a:cxnSpLocks/>
            <a:endCxn id="67" idx="0"/>
          </p:cNvCxnSpPr>
          <p:nvPr/>
        </p:nvCxnSpPr>
        <p:spPr>
          <a:xfrm flipH="1">
            <a:off x="10419912" y="4519344"/>
            <a:ext cx="477794" cy="596205"/>
          </a:xfrm>
          <a:prstGeom prst="line">
            <a:avLst/>
          </a:prstGeom>
        </p:spPr>
        <p:style>
          <a:lnRef idx="2">
            <a:schemeClr val="dk1"/>
          </a:lnRef>
          <a:fillRef idx="0">
            <a:schemeClr val="dk1"/>
          </a:fillRef>
          <a:effectRef idx="1">
            <a:schemeClr val="dk1"/>
          </a:effectRef>
          <a:fontRef idx="minor">
            <a:schemeClr val="tx1"/>
          </a:fontRef>
        </p:style>
      </p:cxnSp>
      <p:cxnSp>
        <p:nvCxnSpPr>
          <p:cNvPr id="70" name="Straight Connector 69">
            <a:extLst>
              <a:ext uri="{FF2B5EF4-FFF2-40B4-BE49-F238E27FC236}">
                <a16:creationId xmlns:a16="http://schemas.microsoft.com/office/drawing/2014/main" id="{7D2D1811-0372-4ABE-0064-10DDFA37D118}"/>
              </a:ext>
            </a:extLst>
          </p:cNvPr>
          <p:cNvCxnSpPr>
            <a:cxnSpLocks/>
            <a:endCxn id="68" idx="0"/>
          </p:cNvCxnSpPr>
          <p:nvPr/>
        </p:nvCxnSpPr>
        <p:spPr>
          <a:xfrm>
            <a:off x="10897706" y="4519344"/>
            <a:ext cx="654908" cy="588929"/>
          </a:xfrm>
          <a:prstGeom prst="line">
            <a:avLst/>
          </a:prstGeom>
        </p:spPr>
        <p:style>
          <a:lnRef idx="2">
            <a:schemeClr val="dk1"/>
          </a:lnRef>
          <a:fillRef idx="0">
            <a:schemeClr val="dk1"/>
          </a:fillRef>
          <a:effectRef idx="1">
            <a:schemeClr val="dk1"/>
          </a:effectRef>
          <a:fontRef idx="minor">
            <a:schemeClr val="tx1"/>
          </a:fontRef>
        </p:style>
      </p:cxnSp>
      <p:cxnSp>
        <p:nvCxnSpPr>
          <p:cNvPr id="71" name="Straight Connector 70">
            <a:extLst>
              <a:ext uri="{FF2B5EF4-FFF2-40B4-BE49-F238E27FC236}">
                <a16:creationId xmlns:a16="http://schemas.microsoft.com/office/drawing/2014/main" id="{9A400995-A536-B15F-2B0A-8A42C499E23F}"/>
              </a:ext>
            </a:extLst>
          </p:cNvPr>
          <p:cNvCxnSpPr>
            <a:cxnSpLocks/>
          </p:cNvCxnSpPr>
          <p:nvPr/>
        </p:nvCxnSpPr>
        <p:spPr>
          <a:xfrm flipH="1">
            <a:off x="246489" y="5649125"/>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72" name="Straight Connector 71">
            <a:extLst>
              <a:ext uri="{FF2B5EF4-FFF2-40B4-BE49-F238E27FC236}">
                <a16:creationId xmlns:a16="http://schemas.microsoft.com/office/drawing/2014/main" id="{4F12D023-E711-A470-E97F-37E7A2E4CE62}"/>
              </a:ext>
            </a:extLst>
          </p:cNvPr>
          <p:cNvCxnSpPr>
            <a:cxnSpLocks/>
          </p:cNvCxnSpPr>
          <p:nvPr/>
        </p:nvCxnSpPr>
        <p:spPr>
          <a:xfrm>
            <a:off x="791815" y="5649125"/>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77" name="Straight Connector 76">
            <a:extLst>
              <a:ext uri="{FF2B5EF4-FFF2-40B4-BE49-F238E27FC236}">
                <a16:creationId xmlns:a16="http://schemas.microsoft.com/office/drawing/2014/main" id="{FAB79551-6AAE-A123-8A92-FDD033F4C26D}"/>
              </a:ext>
            </a:extLst>
          </p:cNvPr>
          <p:cNvCxnSpPr>
            <a:cxnSpLocks/>
          </p:cNvCxnSpPr>
          <p:nvPr/>
        </p:nvCxnSpPr>
        <p:spPr>
          <a:xfrm flipH="1">
            <a:off x="1349281" y="5649125"/>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78" name="Straight Connector 77">
            <a:extLst>
              <a:ext uri="{FF2B5EF4-FFF2-40B4-BE49-F238E27FC236}">
                <a16:creationId xmlns:a16="http://schemas.microsoft.com/office/drawing/2014/main" id="{C8AEBC96-0EE0-A9BB-29A2-306FB8F20E5A}"/>
              </a:ext>
            </a:extLst>
          </p:cNvPr>
          <p:cNvCxnSpPr>
            <a:cxnSpLocks/>
          </p:cNvCxnSpPr>
          <p:nvPr/>
        </p:nvCxnSpPr>
        <p:spPr>
          <a:xfrm>
            <a:off x="1894607" y="5649125"/>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79" name="Straight Connector 78">
            <a:extLst>
              <a:ext uri="{FF2B5EF4-FFF2-40B4-BE49-F238E27FC236}">
                <a16:creationId xmlns:a16="http://schemas.microsoft.com/office/drawing/2014/main" id="{BFDD4E04-E303-2533-4129-F5FF00FA1E31}"/>
              </a:ext>
            </a:extLst>
          </p:cNvPr>
          <p:cNvCxnSpPr>
            <a:cxnSpLocks/>
          </p:cNvCxnSpPr>
          <p:nvPr/>
        </p:nvCxnSpPr>
        <p:spPr>
          <a:xfrm flipH="1">
            <a:off x="3473663" y="5700324"/>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0" name="Straight Connector 79">
            <a:extLst>
              <a:ext uri="{FF2B5EF4-FFF2-40B4-BE49-F238E27FC236}">
                <a16:creationId xmlns:a16="http://schemas.microsoft.com/office/drawing/2014/main" id="{5CB5D033-9DF8-C62A-F677-E40080171411}"/>
              </a:ext>
            </a:extLst>
          </p:cNvPr>
          <p:cNvCxnSpPr>
            <a:cxnSpLocks/>
          </p:cNvCxnSpPr>
          <p:nvPr/>
        </p:nvCxnSpPr>
        <p:spPr>
          <a:xfrm>
            <a:off x="4018989" y="5700324"/>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1" name="Straight Connector 80">
            <a:extLst>
              <a:ext uri="{FF2B5EF4-FFF2-40B4-BE49-F238E27FC236}">
                <a16:creationId xmlns:a16="http://schemas.microsoft.com/office/drawing/2014/main" id="{EEE3E413-CD1D-EAD8-BFAF-298FDEAAF1A0}"/>
              </a:ext>
            </a:extLst>
          </p:cNvPr>
          <p:cNvCxnSpPr>
            <a:cxnSpLocks/>
          </p:cNvCxnSpPr>
          <p:nvPr/>
        </p:nvCxnSpPr>
        <p:spPr>
          <a:xfrm flipH="1">
            <a:off x="4598622" y="5653380"/>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7CCB9B40-3D22-31D6-BF11-55F82B2EC1DC}"/>
              </a:ext>
            </a:extLst>
          </p:cNvPr>
          <p:cNvCxnSpPr>
            <a:cxnSpLocks/>
          </p:cNvCxnSpPr>
          <p:nvPr/>
        </p:nvCxnSpPr>
        <p:spPr>
          <a:xfrm>
            <a:off x="5143948" y="5653380"/>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3" name="Straight Connector 82">
            <a:extLst>
              <a:ext uri="{FF2B5EF4-FFF2-40B4-BE49-F238E27FC236}">
                <a16:creationId xmlns:a16="http://schemas.microsoft.com/office/drawing/2014/main" id="{14104877-4F56-2A6B-91D1-E1F1EF281B8A}"/>
              </a:ext>
            </a:extLst>
          </p:cNvPr>
          <p:cNvCxnSpPr>
            <a:cxnSpLocks/>
          </p:cNvCxnSpPr>
          <p:nvPr/>
        </p:nvCxnSpPr>
        <p:spPr>
          <a:xfrm flipH="1">
            <a:off x="6634671" y="5687069"/>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77E155A4-FA3F-C606-1691-90E338D10268}"/>
              </a:ext>
            </a:extLst>
          </p:cNvPr>
          <p:cNvCxnSpPr>
            <a:cxnSpLocks/>
          </p:cNvCxnSpPr>
          <p:nvPr/>
        </p:nvCxnSpPr>
        <p:spPr>
          <a:xfrm>
            <a:off x="7179997" y="5687069"/>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5" name="Straight Connector 84">
            <a:extLst>
              <a:ext uri="{FF2B5EF4-FFF2-40B4-BE49-F238E27FC236}">
                <a16:creationId xmlns:a16="http://schemas.microsoft.com/office/drawing/2014/main" id="{C7354CFD-CECF-2705-2309-31E31D4BCB34}"/>
              </a:ext>
            </a:extLst>
          </p:cNvPr>
          <p:cNvCxnSpPr>
            <a:cxnSpLocks/>
          </p:cNvCxnSpPr>
          <p:nvPr/>
        </p:nvCxnSpPr>
        <p:spPr>
          <a:xfrm flipH="1">
            <a:off x="7772370" y="5653380"/>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6" name="Straight Connector 85">
            <a:extLst>
              <a:ext uri="{FF2B5EF4-FFF2-40B4-BE49-F238E27FC236}">
                <a16:creationId xmlns:a16="http://schemas.microsoft.com/office/drawing/2014/main" id="{B149BBEB-632D-41FF-E499-BF1F033FE21C}"/>
              </a:ext>
            </a:extLst>
          </p:cNvPr>
          <p:cNvCxnSpPr>
            <a:cxnSpLocks/>
          </p:cNvCxnSpPr>
          <p:nvPr/>
        </p:nvCxnSpPr>
        <p:spPr>
          <a:xfrm>
            <a:off x="8317696" y="5653380"/>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7" name="Straight Connector 86">
            <a:extLst>
              <a:ext uri="{FF2B5EF4-FFF2-40B4-BE49-F238E27FC236}">
                <a16:creationId xmlns:a16="http://schemas.microsoft.com/office/drawing/2014/main" id="{ADC8BAA8-30FA-DC9F-C49A-47592750C99E}"/>
              </a:ext>
            </a:extLst>
          </p:cNvPr>
          <p:cNvCxnSpPr>
            <a:cxnSpLocks/>
          </p:cNvCxnSpPr>
          <p:nvPr/>
        </p:nvCxnSpPr>
        <p:spPr>
          <a:xfrm flipH="1">
            <a:off x="9808419" y="5704478"/>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8" name="Straight Connector 87">
            <a:extLst>
              <a:ext uri="{FF2B5EF4-FFF2-40B4-BE49-F238E27FC236}">
                <a16:creationId xmlns:a16="http://schemas.microsoft.com/office/drawing/2014/main" id="{67A91B2A-9041-1C1D-FFAF-B29BE3D8062D}"/>
              </a:ext>
            </a:extLst>
          </p:cNvPr>
          <p:cNvCxnSpPr>
            <a:cxnSpLocks/>
          </p:cNvCxnSpPr>
          <p:nvPr/>
        </p:nvCxnSpPr>
        <p:spPr>
          <a:xfrm>
            <a:off x="10353745" y="5704478"/>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9" name="Straight Connector 88">
            <a:extLst>
              <a:ext uri="{FF2B5EF4-FFF2-40B4-BE49-F238E27FC236}">
                <a16:creationId xmlns:a16="http://schemas.microsoft.com/office/drawing/2014/main" id="{973E8413-9EBC-C455-D3A9-FB8A0A17A38F}"/>
              </a:ext>
            </a:extLst>
          </p:cNvPr>
          <p:cNvCxnSpPr>
            <a:cxnSpLocks/>
          </p:cNvCxnSpPr>
          <p:nvPr/>
        </p:nvCxnSpPr>
        <p:spPr>
          <a:xfrm flipH="1">
            <a:off x="10980392" y="5708632"/>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90" name="Straight Connector 89">
            <a:extLst>
              <a:ext uri="{FF2B5EF4-FFF2-40B4-BE49-F238E27FC236}">
                <a16:creationId xmlns:a16="http://schemas.microsoft.com/office/drawing/2014/main" id="{BADDFC52-74BD-A8F0-43D6-A8F9352718C5}"/>
              </a:ext>
            </a:extLst>
          </p:cNvPr>
          <p:cNvCxnSpPr>
            <a:cxnSpLocks/>
          </p:cNvCxnSpPr>
          <p:nvPr/>
        </p:nvCxnSpPr>
        <p:spPr>
          <a:xfrm>
            <a:off x="11525718" y="5708632"/>
            <a:ext cx="666282" cy="1777286"/>
          </a:xfrm>
          <a:prstGeom prst="line">
            <a:avLst/>
          </a:prstGeom>
        </p:spPr>
        <p:style>
          <a:lnRef idx="2">
            <a:schemeClr val="dk1"/>
          </a:lnRef>
          <a:fillRef idx="0">
            <a:schemeClr val="dk1"/>
          </a:fillRef>
          <a:effectRef idx="1">
            <a:schemeClr val="dk1"/>
          </a:effectRef>
          <a:fontRef idx="minor">
            <a:schemeClr val="tx1"/>
          </a:fontRef>
        </p:style>
      </p:cxnSp>
      <p:sp>
        <p:nvSpPr>
          <p:cNvPr id="91" name="Rectangle 90">
            <a:extLst>
              <a:ext uri="{FF2B5EF4-FFF2-40B4-BE49-F238E27FC236}">
                <a16:creationId xmlns:a16="http://schemas.microsoft.com/office/drawing/2014/main" id="{FBFAF36C-06FF-0D13-7845-53631392A437}"/>
              </a:ext>
            </a:extLst>
          </p:cNvPr>
          <p:cNvSpPr/>
          <p:nvPr/>
        </p:nvSpPr>
        <p:spPr>
          <a:xfrm>
            <a:off x="246489" y="3342965"/>
            <a:ext cx="11761953" cy="5276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6809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0294E-8A7A-806F-81E4-48DC50F1FAF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2C064FC-DCEB-AB58-F169-41014884358E}"/>
              </a:ext>
            </a:extLst>
          </p:cNvPr>
          <p:cNvSpPr>
            <a:spLocks noGrp="1"/>
          </p:cNvSpPr>
          <p:nvPr>
            <p:ph type="title"/>
          </p:nvPr>
        </p:nvSpPr>
        <p:spPr>
          <a:xfrm>
            <a:off x="389580" y="361774"/>
            <a:ext cx="11618862" cy="1325563"/>
          </a:xfrm>
        </p:spPr>
        <p:txBody>
          <a:bodyPr/>
          <a:lstStyle/>
          <a:p>
            <a:r>
              <a:rPr lang="en-US" dirty="0"/>
              <a:t>Unrolling a few levels </a:t>
            </a:r>
          </a:p>
        </p:txBody>
      </p:sp>
      <p:cxnSp>
        <p:nvCxnSpPr>
          <p:cNvPr id="5" name="Straight Connector 4">
            <a:extLst>
              <a:ext uri="{FF2B5EF4-FFF2-40B4-BE49-F238E27FC236}">
                <a16:creationId xmlns:a16="http://schemas.microsoft.com/office/drawing/2014/main" id="{13874595-56B0-004D-7EF4-C671F3543EBA}"/>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04FD3624-7C4F-63BB-97E1-00FAF736E8CB}"/>
                  </a:ext>
                </a:extLst>
              </p:cNvPr>
              <p:cNvSpPr txBox="1"/>
              <p:nvPr/>
            </p:nvSpPr>
            <p:spPr>
              <a:xfrm>
                <a:off x="2948117" y="1632497"/>
                <a:ext cx="6098058"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 </m:t>
                      </m:r>
                    </m:oMath>
                  </m:oMathPara>
                </a14:m>
                <a:endParaRPr lang="en-US" sz="3200" dirty="0"/>
              </a:p>
            </p:txBody>
          </p:sp>
        </mc:Choice>
        <mc:Fallback>
          <p:sp>
            <p:nvSpPr>
              <p:cNvPr id="9" name="TextBox 8">
                <a:extLst>
                  <a:ext uri="{FF2B5EF4-FFF2-40B4-BE49-F238E27FC236}">
                    <a16:creationId xmlns:a16="http://schemas.microsoft.com/office/drawing/2014/main" id="{04FD3624-7C4F-63BB-97E1-00FAF736E8CB}"/>
                  </a:ext>
                </a:extLst>
              </p:cNvPr>
              <p:cNvSpPr txBox="1">
                <a:spLocks noRot="1" noChangeAspect="1" noMove="1" noResize="1" noEditPoints="1" noAdjustHandles="1" noChangeArrowheads="1" noChangeShapeType="1" noTextEdit="1"/>
              </p:cNvSpPr>
              <p:nvPr/>
            </p:nvSpPr>
            <p:spPr>
              <a:xfrm>
                <a:off x="2948117" y="1632497"/>
                <a:ext cx="6098058" cy="584775"/>
              </a:xfrm>
              <a:prstGeom prst="rect">
                <a:avLst/>
              </a:prstGeom>
              <a:blipFill>
                <a:blip r:embed="rId3"/>
                <a:stretch>
                  <a:fillRect b="-23404"/>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B8C56EEA-ACED-3B92-34C8-52DF05D7E374}"/>
              </a:ext>
            </a:extLst>
          </p:cNvPr>
          <p:cNvCxnSpPr>
            <a:cxnSpLocks/>
            <a:stCxn id="9" idx="2"/>
            <a:endCxn id="16" idx="0"/>
          </p:cNvCxnSpPr>
          <p:nvPr/>
        </p:nvCxnSpPr>
        <p:spPr>
          <a:xfrm flipH="1">
            <a:off x="2855908" y="2217272"/>
            <a:ext cx="3141238" cy="56501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1D79498C-3A1F-E45E-E150-E46A3B7D3BAE}"/>
                  </a:ext>
                </a:extLst>
              </p:cNvPr>
              <p:cNvSpPr txBox="1"/>
              <p:nvPr/>
            </p:nvSpPr>
            <p:spPr>
              <a:xfrm>
                <a:off x="1924517" y="2782282"/>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/2</m:t>
                      </m:r>
                      <m:r>
                        <a:rPr lang="en-US" sz="3200" b="1" i="1" dirty="0" smtClean="0">
                          <a:latin typeface="Cambria Math" panose="02040503050406030204" pitchFamily="18" charset="0"/>
                        </a:rPr>
                        <m:t> </m:t>
                      </m:r>
                    </m:oMath>
                  </m:oMathPara>
                </a14:m>
                <a:endParaRPr lang="en-US" sz="3200" dirty="0"/>
              </a:p>
            </p:txBody>
          </p:sp>
        </mc:Choice>
        <mc:Fallback>
          <p:sp>
            <p:nvSpPr>
              <p:cNvPr id="16" name="TextBox 15">
                <a:extLst>
                  <a:ext uri="{FF2B5EF4-FFF2-40B4-BE49-F238E27FC236}">
                    <a16:creationId xmlns:a16="http://schemas.microsoft.com/office/drawing/2014/main" id="{1D79498C-3A1F-E45E-E150-E46A3B7D3BAE}"/>
                  </a:ext>
                </a:extLst>
              </p:cNvPr>
              <p:cNvSpPr txBox="1">
                <a:spLocks noRot="1" noChangeAspect="1" noMove="1" noResize="1" noEditPoints="1" noAdjustHandles="1" noChangeArrowheads="1" noChangeShapeType="1" noTextEdit="1"/>
              </p:cNvSpPr>
              <p:nvPr/>
            </p:nvSpPr>
            <p:spPr>
              <a:xfrm>
                <a:off x="1924517" y="2782282"/>
                <a:ext cx="1862781" cy="584775"/>
              </a:xfrm>
              <a:prstGeom prst="rect">
                <a:avLst/>
              </a:prstGeom>
              <a:blipFill>
                <a:blip r:embed="rId4"/>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33097B7C-B091-01FE-2CF4-F8D4351BB88E}"/>
                  </a:ext>
                </a:extLst>
              </p:cNvPr>
              <p:cNvSpPr txBox="1"/>
              <p:nvPr/>
            </p:nvSpPr>
            <p:spPr>
              <a:xfrm>
                <a:off x="8449658" y="2813030"/>
                <a:ext cx="17103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/2</m:t>
                      </m:r>
                    </m:oMath>
                  </m:oMathPara>
                </a14:m>
                <a:endParaRPr lang="en-US" sz="3200" dirty="0"/>
              </a:p>
            </p:txBody>
          </p:sp>
        </mc:Choice>
        <mc:Fallback>
          <p:sp>
            <p:nvSpPr>
              <p:cNvPr id="17" name="TextBox 16">
                <a:extLst>
                  <a:ext uri="{FF2B5EF4-FFF2-40B4-BE49-F238E27FC236}">
                    <a16:creationId xmlns:a16="http://schemas.microsoft.com/office/drawing/2014/main" id="{33097B7C-B091-01FE-2CF4-F8D4351BB88E}"/>
                  </a:ext>
                </a:extLst>
              </p:cNvPr>
              <p:cNvSpPr txBox="1">
                <a:spLocks noRot="1" noChangeAspect="1" noMove="1" noResize="1" noEditPoints="1" noAdjustHandles="1" noChangeArrowheads="1" noChangeShapeType="1" noTextEdit="1"/>
              </p:cNvSpPr>
              <p:nvPr/>
            </p:nvSpPr>
            <p:spPr>
              <a:xfrm>
                <a:off x="8449658" y="2813030"/>
                <a:ext cx="1710381" cy="584775"/>
              </a:xfrm>
              <a:prstGeom prst="rect">
                <a:avLst/>
              </a:prstGeom>
              <a:blipFill>
                <a:blip r:embed="rId5"/>
                <a:stretch>
                  <a:fillRect b="-19149"/>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AB98BA37-8A47-7961-30B4-55595E7DA231}"/>
              </a:ext>
            </a:extLst>
          </p:cNvPr>
          <p:cNvCxnSpPr>
            <a:cxnSpLocks/>
            <a:stCxn id="9" idx="2"/>
            <a:endCxn id="17" idx="0"/>
          </p:cNvCxnSpPr>
          <p:nvPr/>
        </p:nvCxnSpPr>
        <p:spPr>
          <a:xfrm>
            <a:off x="5997146" y="2217272"/>
            <a:ext cx="3307703" cy="595758"/>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C7C658DF-5EFC-F0F2-34B2-DD18746E2FD2}"/>
                  </a:ext>
                </a:extLst>
              </p:cNvPr>
              <p:cNvSpPr txBox="1"/>
              <p:nvPr/>
            </p:nvSpPr>
            <p:spPr>
              <a:xfrm>
                <a:off x="3409740" y="282288"/>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C7C658DF-5EFC-F0F2-34B2-DD18746E2FD2}"/>
                  </a:ext>
                </a:extLst>
              </p:cNvPr>
              <p:cNvSpPr txBox="1">
                <a:spLocks noRot="1" noChangeAspect="1" noMove="1" noResize="1" noEditPoints="1" noAdjustHandles="1" noChangeArrowheads="1" noChangeShapeType="1" noTextEdit="1"/>
              </p:cNvSpPr>
              <p:nvPr/>
            </p:nvSpPr>
            <p:spPr>
              <a:xfrm>
                <a:off x="3409740" y="282288"/>
                <a:ext cx="10079836" cy="1053494"/>
              </a:xfrm>
              <a:prstGeom prst="rect">
                <a:avLst/>
              </a:prstGeom>
              <a:blipFill>
                <a:blip r:embed="rId6"/>
                <a:stretch>
                  <a:fillRect t="-201190" b="-291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CC9B0F8F-E602-3FB4-99D8-37A025E692CF}"/>
                  </a:ext>
                </a:extLst>
              </p:cNvPr>
              <p:cNvSpPr txBox="1"/>
              <p:nvPr/>
            </p:nvSpPr>
            <p:spPr>
              <a:xfrm>
                <a:off x="338218" y="3873073"/>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/4</m:t>
                      </m:r>
                      <m:r>
                        <a:rPr lang="en-US" sz="3200" b="1" i="1" dirty="0" smtClean="0">
                          <a:latin typeface="Cambria Math" panose="02040503050406030204" pitchFamily="18" charset="0"/>
                        </a:rPr>
                        <m:t> </m:t>
                      </m:r>
                    </m:oMath>
                  </m:oMathPara>
                </a14:m>
                <a:endParaRPr lang="en-US" sz="3200" dirty="0"/>
              </a:p>
            </p:txBody>
          </p:sp>
        </mc:Choice>
        <mc:Fallback>
          <p:sp>
            <p:nvSpPr>
              <p:cNvPr id="29" name="TextBox 28">
                <a:extLst>
                  <a:ext uri="{FF2B5EF4-FFF2-40B4-BE49-F238E27FC236}">
                    <a16:creationId xmlns:a16="http://schemas.microsoft.com/office/drawing/2014/main" id="{CC9B0F8F-E602-3FB4-99D8-37A025E692CF}"/>
                  </a:ext>
                </a:extLst>
              </p:cNvPr>
              <p:cNvSpPr txBox="1">
                <a:spLocks noRot="1" noChangeAspect="1" noMove="1" noResize="1" noEditPoints="1" noAdjustHandles="1" noChangeArrowheads="1" noChangeShapeType="1" noTextEdit="1"/>
              </p:cNvSpPr>
              <p:nvPr/>
            </p:nvSpPr>
            <p:spPr>
              <a:xfrm>
                <a:off x="338218" y="3873073"/>
                <a:ext cx="1862781" cy="584775"/>
              </a:xfrm>
              <a:prstGeom prst="rect">
                <a:avLst/>
              </a:prstGeom>
              <a:blipFill>
                <a:blip r:embed="rId7"/>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A040941F-78D9-7940-A48D-AA90AC38FBE2}"/>
                  </a:ext>
                </a:extLst>
              </p:cNvPr>
              <p:cNvSpPr txBox="1"/>
              <p:nvPr/>
            </p:nvSpPr>
            <p:spPr>
              <a:xfrm>
                <a:off x="3621382" y="3873072"/>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/4</m:t>
                      </m:r>
                      <m:r>
                        <a:rPr lang="en-US" sz="3200" b="1" i="1" dirty="0" smtClean="0">
                          <a:latin typeface="Cambria Math" panose="02040503050406030204" pitchFamily="18" charset="0"/>
                        </a:rPr>
                        <m:t> </m:t>
                      </m:r>
                    </m:oMath>
                  </m:oMathPara>
                </a14:m>
                <a:endParaRPr lang="en-US" sz="3200" dirty="0"/>
              </a:p>
            </p:txBody>
          </p:sp>
        </mc:Choice>
        <mc:Fallback>
          <p:sp>
            <p:nvSpPr>
              <p:cNvPr id="30" name="TextBox 29">
                <a:extLst>
                  <a:ext uri="{FF2B5EF4-FFF2-40B4-BE49-F238E27FC236}">
                    <a16:creationId xmlns:a16="http://schemas.microsoft.com/office/drawing/2014/main" id="{A040941F-78D9-7940-A48D-AA90AC38FBE2}"/>
                  </a:ext>
                </a:extLst>
              </p:cNvPr>
              <p:cNvSpPr txBox="1">
                <a:spLocks noRot="1" noChangeAspect="1" noMove="1" noResize="1" noEditPoints="1" noAdjustHandles="1" noChangeArrowheads="1" noChangeShapeType="1" noTextEdit="1"/>
              </p:cNvSpPr>
              <p:nvPr/>
            </p:nvSpPr>
            <p:spPr>
              <a:xfrm>
                <a:off x="3621382" y="3873072"/>
                <a:ext cx="1862781" cy="584775"/>
              </a:xfrm>
              <a:prstGeom prst="rect">
                <a:avLst/>
              </a:prstGeom>
              <a:blipFill>
                <a:blip r:embed="rId8"/>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E5358DA2-5F0C-DC6D-5269-033FB362920C}"/>
                  </a:ext>
                </a:extLst>
              </p:cNvPr>
              <p:cNvSpPr txBox="1"/>
              <p:nvPr/>
            </p:nvSpPr>
            <p:spPr>
              <a:xfrm>
                <a:off x="6752793" y="3873071"/>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/4</m:t>
                      </m:r>
                    </m:oMath>
                  </m:oMathPara>
                </a14:m>
                <a:endParaRPr lang="en-US" sz="3200" dirty="0"/>
              </a:p>
            </p:txBody>
          </p:sp>
        </mc:Choice>
        <mc:Fallback>
          <p:sp>
            <p:nvSpPr>
              <p:cNvPr id="31" name="TextBox 30">
                <a:extLst>
                  <a:ext uri="{FF2B5EF4-FFF2-40B4-BE49-F238E27FC236}">
                    <a16:creationId xmlns:a16="http://schemas.microsoft.com/office/drawing/2014/main" id="{E5358DA2-5F0C-DC6D-5269-033FB362920C}"/>
                  </a:ext>
                </a:extLst>
              </p:cNvPr>
              <p:cNvSpPr txBox="1">
                <a:spLocks noRot="1" noChangeAspect="1" noMove="1" noResize="1" noEditPoints="1" noAdjustHandles="1" noChangeArrowheads="1" noChangeShapeType="1" noTextEdit="1"/>
              </p:cNvSpPr>
              <p:nvPr/>
            </p:nvSpPr>
            <p:spPr>
              <a:xfrm>
                <a:off x="6752793" y="3873071"/>
                <a:ext cx="1862781" cy="584775"/>
              </a:xfrm>
              <a:prstGeom prst="rect">
                <a:avLst/>
              </a:prstGeom>
              <a:blipFill>
                <a:blip r:embed="rId9"/>
                <a:stretch>
                  <a:fillRect b="-212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D919ED45-4D92-8296-0DC5-BDBC41442AA0}"/>
                  </a:ext>
                </a:extLst>
              </p:cNvPr>
              <p:cNvSpPr txBox="1"/>
              <p:nvPr/>
            </p:nvSpPr>
            <p:spPr>
              <a:xfrm>
                <a:off x="10035957" y="3873071"/>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/4</m:t>
                      </m:r>
                      <m:r>
                        <a:rPr lang="en-US" sz="3200" b="1" i="1" dirty="0" smtClean="0">
                          <a:latin typeface="Cambria Math" panose="02040503050406030204" pitchFamily="18" charset="0"/>
                        </a:rPr>
                        <m:t> </m:t>
                      </m:r>
                    </m:oMath>
                  </m:oMathPara>
                </a14:m>
                <a:endParaRPr lang="en-US" sz="3200" dirty="0"/>
              </a:p>
            </p:txBody>
          </p:sp>
        </mc:Choice>
        <mc:Fallback>
          <p:sp>
            <p:nvSpPr>
              <p:cNvPr id="32" name="TextBox 31">
                <a:extLst>
                  <a:ext uri="{FF2B5EF4-FFF2-40B4-BE49-F238E27FC236}">
                    <a16:creationId xmlns:a16="http://schemas.microsoft.com/office/drawing/2014/main" id="{D919ED45-4D92-8296-0DC5-BDBC41442AA0}"/>
                  </a:ext>
                </a:extLst>
              </p:cNvPr>
              <p:cNvSpPr txBox="1">
                <a:spLocks noRot="1" noChangeAspect="1" noMove="1" noResize="1" noEditPoints="1" noAdjustHandles="1" noChangeArrowheads="1" noChangeShapeType="1" noTextEdit="1"/>
              </p:cNvSpPr>
              <p:nvPr/>
            </p:nvSpPr>
            <p:spPr>
              <a:xfrm>
                <a:off x="10035957" y="3873071"/>
                <a:ext cx="1862781" cy="584775"/>
              </a:xfrm>
              <a:prstGeom prst="rect">
                <a:avLst/>
              </a:prstGeom>
              <a:blipFill>
                <a:blip r:embed="rId10"/>
                <a:stretch>
                  <a:fillRect b="-23404"/>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CD9BA650-21DB-5CFF-BE7A-C16F95B1235E}"/>
              </a:ext>
            </a:extLst>
          </p:cNvPr>
          <p:cNvCxnSpPr>
            <a:cxnSpLocks/>
          </p:cNvCxnSpPr>
          <p:nvPr/>
        </p:nvCxnSpPr>
        <p:spPr>
          <a:xfrm flipH="1">
            <a:off x="1193409" y="3382430"/>
            <a:ext cx="1586299" cy="506016"/>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82F1E6C4-E0CF-6DC9-2BFD-423680119473}"/>
              </a:ext>
            </a:extLst>
          </p:cNvPr>
          <p:cNvCxnSpPr>
            <a:cxnSpLocks/>
            <a:stCxn id="16" idx="2"/>
            <a:endCxn id="30" idx="0"/>
          </p:cNvCxnSpPr>
          <p:nvPr/>
        </p:nvCxnSpPr>
        <p:spPr>
          <a:xfrm>
            <a:off x="2855908" y="3367057"/>
            <a:ext cx="1696865" cy="506015"/>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BEB1ECEB-D0CF-AD84-CEEF-4624F5080E5F}"/>
              </a:ext>
            </a:extLst>
          </p:cNvPr>
          <p:cNvCxnSpPr>
            <a:cxnSpLocks/>
            <a:stCxn id="17" idx="2"/>
            <a:endCxn id="32" idx="0"/>
          </p:cNvCxnSpPr>
          <p:nvPr/>
        </p:nvCxnSpPr>
        <p:spPr>
          <a:xfrm>
            <a:off x="9304849" y="3397805"/>
            <a:ext cx="1662499" cy="475266"/>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AE642496-3784-B84E-6971-02C0A461FBC5}"/>
              </a:ext>
            </a:extLst>
          </p:cNvPr>
          <p:cNvCxnSpPr>
            <a:cxnSpLocks/>
            <a:stCxn id="31" idx="0"/>
            <a:endCxn id="17" idx="2"/>
          </p:cNvCxnSpPr>
          <p:nvPr/>
        </p:nvCxnSpPr>
        <p:spPr>
          <a:xfrm flipV="1">
            <a:off x="7684184" y="3397805"/>
            <a:ext cx="1620665" cy="475266"/>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51" name="TextBox 50">
                <a:extLst>
                  <a:ext uri="{FF2B5EF4-FFF2-40B4-BE49-F238E27FC236}">
                    <a16:creationId xmlns:a16="http://schemas.microsoft.com/office/drawing/2014/main" id="{F7ABA3E8-B2FC-EA8E-B57E-F076BB653EE1}"/>
                  </a:ext>
                </a:extLst>
              </p:cNvPr>
              <p:cNvSpPr txBox="1"/>
              <p:nvPr/>
            </p:nvSpPr>
            <p:spPr>
              <a:xfrm>
                <a:off x="-139576" y="5054053"/>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51" name="TextBox 50">
                <a:extLst>
                  <a:ext uri="{FF2B5EF4-FFF2-40B4-BE49-F238E27FC236}">
                    <a16:creationId xmlns:a16="http://schemas.microsoft.com/office/drawing/2014/main" id="{F7ABA3E8-B2FC-EA8E-B57E-F076BB653EE1}"/>
                  </a:ext>
                </a:extLst>
              </p:cNvPr>
              <p:cNvSpPr txBox="1">
                <a:spLocks noRot="1" noChangeAspect="1" noMove="1" noResize="1" noEditPoints="1" noAdjustHandles="1" noChangeArrowheads="1" noChangeShapeType="1" noTextEdit="1"/>
              </p:cNvSpPr>
              <p:nvPr/>
            </p:nvSpPr>
            <p:spPr>
              <a:xfrm>
                <a:off x="-139576" y="5054053"/>
                <a:ext cx="1862781" cy="584775"/>
              </a:xfrm>
              <a:prstGeom prst="rect">
                <a:avLst/>
              </a:prstGeom>
              <a:blipFill>
                <a:blip r:embed="rId11"/>
                <a:stretch>
                  <a:fillRect b="-229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2" name="TextBox 51">
                <a:extLst>
                  <a:ext uri="{FF2B5EF4-FFF2-40B4-BE49-F238E27FC236}">
                    <a16:creationId xmlns:a16="http://schemas.microsoft.com/office/drawing/2014/main" id="{A7BC54AD-5901-2D4D-30CA-2E1853ECC914}"/>
                  </a:ext>
                </a:extLst>
              </p:cNvPr>
              <p:cNvSpPr txBox="1"/>
              <p:nvPr/>
            </p:nvSpPr>
            <p:spPr>
              <a:xfrm>
                <a:off x="993126" y="5046777"/>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52" name="TextBox 51">
                <a:extLst>
                  <a:ext uri="{FF2B5EF4-FFF2-40B4-BE49-F238E27FC236}">
                    <a16:creationId xmlns:a16="http://schemas.microsoft.com/office/drawing/2014/main" id="{A7BC54AD-5901-2D4D-30CA-2E1853ECC914}"/>
                  </a:ext>
                </a:extLst>
              </p:cNvPr>
              <p:cNvSpPr txBox="1">
                <a:spLocks noRot="1" noChangeAspect="1" noMove="1" noResize="1" noEditPoints="1" noAdjustHandles="1" noChangeArrowheads="1" noChangeShapeType="1" noTextEdit="1"/>
              </p:cNvSpPr>
              <p:nvPr/>
            </p:nvSpPr>
            <p:spPr>
              <a:xfrm>
                <a:off x="993126" y="5046777"/>
                <a:ext cx="1862781" cy="584775"/>
              </a:xfrm>
              <a:prstGeom prst="rect">
                <a:avLst/>
              </a:prstGeom>
              <a:blipFill>
                <a:blip r:embed="rId12"/>
                <a:stretch>
                  <a:fillRect b="-23404"/>
                </a:stretch>
              </a:blipFill>
            </p:spPr>
            <p:txBody>
              <a:bodyPr/>
              <a:lstStyle/>
              <a:p>
                <a:r>
                  <a:rPr lang="en-US">
                    <a:noFill/>
                  </a:rPr>
                  <a:t> </a:t>
                </a:r>
              </a:p>
            </p:txBody>
          </p:sp>
        </mc:Fallback>
      </mc:AlternateContent>
      <p:cxnSp>
        <p:nvCxnSpPr>
          <p:cNvPr id="53" name="Straight Connector 52">
            <a:extLst>
              <a:ext uri="{FF2B5EF4-FFF2-40B4-BE49-F238E27FC236}">
                <a16:creationId xmlns:a16="http://schemas.microsoft.com/office/drawing/2014/main" id="{3442EFB6-1405-E86A-709D-9E063EE8726F}"/>
              </a:ext>
            </a:extLst>
          </p:cNvPr>
          <p:cNvCxnSpPr>
            <a:cxnSpLocks/>
            <a:stCxn id="29" idx="2"/>
            <a:endCxn id="51" idx="0"/>
          </p:cNvCxnSpPr>
          <p:nvPr/>
        </p:nvCxnSpPr>
        <p:spPr>
          <a:xfrm flipH="1">
            <a:off x="791815" y="4457848"/>
            <a:ext cx="477794" cy="596205"/>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46104D06-D0C0-696F-7708-13DB4A7EC592}"/>
              </a:ext>
            </a:extLst>
          </p:cNvPr>
          <p:cNvCxnSpPr>
            <a:cxnSpLocks/>
            <a:stCxn id="29" idx="2"/>
            <a:endCxn id="52" idx="0"/>
          </p:cNvCxnSpPr>
          <p:nvPr/>
        </p:nvCxnSpPr>
        <p:spPr>
          <a:xfrm>
            <a:off x="1269609" y="4457848"/>
            <a:ext cx="654908" cy="588929"/>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59" name="TextBox 58">
                <a:extLst>
                  <a:ext uri="{FF2B5EF4-FFF2-40B4-BE49-F238E27FC236}">
                    <a16:creationId xmlns:a16="http://schemas.microsoft.com/office/drawing/2014/main" id="{A14B5492-675D-37BC-0EA0-196B641AE1F2}"/>
                  </a:ext>
                </a:extLst>
              </p:cNvPr>
              <p:cNvSpPr txBox="1"/>
              <p:nvPr/>
            </p:nvSpPr>
            <p:spPr>
              <a:xfrm>
                <a:off x="3087598" y="5061329"/>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59" name="TextBox 58">
                <a:extLst>
                  <a:ext uri="{FF2B5EF4-FFF2-40B4-BE49-F238E27FC236}">
                    <a16:creationId xmlns:a16="http://schemas.microsoft.com/office/drawing/2014/main" id="{A14B5492-675D-37BC-0EA0-196B641AE1F2}"/>
                  </a:ext>
                </a:extLst>
              </p:cNvPr>
              <p:cNvSpPr txBox="1">
                <a:spLocks noRot="1" noChangeAspect="1" noMove="1" noResize="1" noEditPoints="1" noAdjustHandles="1" noChangeArrowheads="1" noChangeShapeType="1" noTextEdit="1"/>
              </p:cNvSpPr>
              <p:nvPr/>
            </p:nvSpPr>
            <p:spPr>
              <a:xfrm>
                <a:off x="3087598" y="5061329"/>
                <a:ext cx="1862781" cy="584775"/>
              </a:xfrm>
              <a:prstGeom prst="rect">
                <a:avLst/>
              </a:prstGeom>
              <a:blipFill>
                <a:blip r:embed="rId13"/>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TextBox 59">
                <a:extLst>
                  <a:ext uri="{FF2B5EF4-FFF2-40B4-BE49-F238E27FC236}">
                    <a16:creationId xmlns:a16="http://schemas.microsoft.com/office/drawing/2014/main" id="{00D9A921-CD09-3E2B-C80A-BA022EA89098}"/>
                  </a:ext>
                </a:extLst>
              </p:cNvPr>
              <p:cNvSpPr txBox="1"/>
              <p:nvPr/>
            </p:nvSpPr>
            <p:spPr>
              <a:xfrm>
                <a:off x="4220300" y="5054053"/>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0" name="TextBox 59">
                <a:extLst>
                  <a:ext uri="{FF2B5EF4-FFF2-40B4-BE49-F238E27FC236}">
                    <a16:creationId xmlns:a16="http://schemas.microsoft.com/office/drawing/2014/main" id="{00D9A921-CD09-3E2B-C80A-BA022EA89098}"/>
                  </a:ext>
                </a:extLst>
              </p:cNvPr>
              <p:cNvSpPr txBox="1">
                <a:spLocks noRot="1" noChangeAspect="1" noMove="1" noResize="1" noEditPoints="1" noAdjustHandles="1" noChangeArrowheads="1" noChangeShapeType="1" noTextEdit="1"/>
              </p:cNvSpPr>
              <p:nvPr/>
            </p:nvSpPr>
            <p:spPr>
              <a:xfrm>
                <a:off x="4220300" y="5054053"/>
                <a:ext cx="1862781" cy="584775"/>
              </a:xfrm>
              <a:prstGeom prst="rect">
                <a:avLst/>
              </a:prstGeom>
              <a:blipFill>
                <a:blip r:embed="rId14"/>
                <a:stretch>
                  <a:fillRect b="-22917"/>
                </a:stretch>
              </a:blipFill>
            </p:spPr>
            <p:txBody>
              <a:bodyPr/>
              <a:lstStyle/>
              <a:p>
                <a:r>
                  <a:rPr lang="en-US">
                    <a:noFill/>
                  </a:rPr>
                  <a:t> </a:t>
                </a:r>
              </a:p>
            </p:txBody>
          </p:sp>
        </mc:Fallback>
      </mc:AlternateContent>
      <p:cxnSp>
        <p:nvCxnSpPr>
          <p:cNvPr id="61" name="Straight Connector 60">
            <a:extLst>
              <a:ext uri="{FF2B5EF4-FFF2-40B4-BE49-F238E27FC236}">
                <a16:creationId xmlns:a16="http://schemas.microsoft.com/office/drawing/2014/main" id="{4F17BA59-D7A2-679C-CB76-04DF7A236EC3}"/>
              </a:ext>
            </a:extLst>
          </p:cNvPr>
          <p:cNvCxnSpPr>
            <a:cxnSpLocks/>
            <a:endCxn id="59" idx="0"/>
          </p:cNvCxnSpPr>
          <p:nvPr/>
        </p:nvCxnSpPr>
        <p:spPr>
          <a:xfrm flipH="1">
            <a:off x="4018989" y="4465124"/>
            <a:ext cx="477794" cy="596205"/>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0336432E-92C1-9165-ECFF-35F8A2F6AB95}"/>
              </a:ext>
            </a:extLst>
          </p:cNvPr>
          <p:cNvCxnSpPr>
            <a:cxnSpLocks/>
            <a:endCxn id="60" idx="0"/>
          </p:cNvCxnSpPr>
          <p:nvPr/>
        </p:nvCxnSpPr>
        <p:spPr>
          <a:xfrm>
            <a:off x="4496783" y="4465124"/>
            <a:ext cx="654908" cy="588929"/>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63" name="TextBox 62">
                <a:extLst>
                  <a:ext uri="{FF2B5EF4-FFF2-40B4-BE49-F238E27FC236}">
                    <a16:creationId xmlns:a16="http://schemas.microsoft.com/office/drawing/2014/main" id="{47B148EA-CDB1-0CEF-DFB4-0A69CDE2FB62}"/>
                  </a:ext>
                </a:extLst>
              </p:cNvPr>
              <p:cNvSpPr txBox="1"/>
              <p:nvPr/>
            </p:nvSpPr>
            <p:spPr>
              <a:xfrm>
                <a:off x="6290826" y="5054051"/>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3" name="TextBox 62">
                <a:extLst>
                  <a:ext uri="{FF2B5EF4-FFF2-40B4-BE49-F238E27FC236}">
                    <a16:creationId xmlns:a16="http://schemas.microsoft.com/office/drawing/2014/main" id="{47B148EA-CDB1-0CEF-DFB4-0A69CDE2FB62}"/>
                  </a:ext>
                </a:extLst>
              </p:cNvPr>
              <p:cNvSpPr txBox="1">
                <a:spLocks noRot="1" noChangeAspect="1" noMove="1" noResize="1" noEditPoints="1" noAdjustHandles="1" noChangeArrowheads="1" noChangeShapeType="1" noTextEdit="1"/>
              </p:cNvSpPr>
              <p:nvPr/>
            </p:nvSpPr>
            <p:spPr>
              <a:xfrm>
                <a:off x="6290826" y="5054051"/>
                <a:ext cx="1862781" cy="584775"/>
              </a:xfrm>
              <a:prstGeom prst="rect">
                <a:avLst/>
              </a:prstGeom>
              <a:blipFill>
                <a:blip r:embed="rId14"/>
                <a:stretch>
                  <a:fillRect b="-229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4" name="TextBox 63">
                <a:extLst>
                  <a:ext uri="{FF2B5EF4-FFF2-40B4-BE49-F238E27FC236}">
                    <a16:creationId xmlns:a16="http://schemas.microsoft.com/office/drawing/2014/main" id="{4ABE52CA-1DAD-8449-4313-9399F4EA6340}"/>
                  </a:ext>
                </a:extLst>
              </p:cNvPr>
              <p:cNvSpPr txBox="1"/>
              <p:nvPr/>
            </p:nvSpPr>
            <p:spPr>
              <a:xfrm>
                <a:off x="7423528" y="5046775"/>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4" name="TextBox 63">
                <a:extLst>
                  <a:ext uri="{FF2B5EF4-FFF2-40B4-BE49-F238E27FC236}">
                    <a16:creationId xmlns:a16="http://schemas.microsoft.com/office/drawing/2014/main" id="{4ABE52CA-1DAD-8449-4313-9399F4EA6340}"/>
                  </a:ext>
                </a:extLst>
              </p:cNvPr>
              <p:cNvSpPr txBox="1">
                <a:spLocks noRot="1" noChangeAspect="1" noMove="1" noResize="1" noEditPoints="1" noAdjustHandles="1" noChangeArrowheads="1" noChangeShapeType="1" noTextEdit="1"/>
              </p:cNvSpPr>
              <p:nvPr/>
            </p:nvSpPr>
            <p:spPr>
              <a:xfrm>
                <a:off x="7423528" y="5046775"/>
                <a:ext cx="1862781" cy="584775"/>
              </a:xfrm>
              <a:prstGeom prst="rect">
                <a:avLst/>
              </a:prstGeom>
              <a:blipFill>
                <a:blip r:embed="rId15"/>
                <a:stretch>
                  <a:fillRect b="-23404"/>
                </a:stretch>
              </a:blipFill>
            </p:spPr>
            <p:txBody>
              <a:bodyPr/>
              <a:lstStyle/>
              <a:p>
                <a:r>
                  <a:rPr lang="en-US">
                    <a:noFill/>
                  </a:rPr>
                  <a:t> </a:t>
                </a:r>
              </a:p>
            </p:txBody>
          </p:sp>
        </mc:Fallback>
      </mc:AlternateContent>
      <p:cxnSp>
        <p:nvCxnSpPr>
          <p:cNvPr id="65" name="Straight Connector 64">
            <a:extLst>
              <a:ext uri="{FF2B5EF4-FFF2-40B4-BE49-F238E27FC236}">
                <a16:creationId xmlns:a16="http://schemas.microsoft.com/office/drawing/2014/main" id="{9E7776AA-2B8D-3D40-8ECB-564E7634C7C0}"/>
              </a:ext>
            </a:extLst>
          </p:cNvPr>
          <p:cNvCxnSpPr>
            <a:cxnSpLocks/>
            <a:endCxn id="63" idx="0"/>
          </p:cNvCxnSpPr>
          <p:nvPr/>
        </p:nvCxnSpPr>
        <p:spPr>
          <a:xfrm flipH="1">
            <a:off x="7222217" y="4457846"/>
            <a:ext cx="477794" cy="596205"/>
          </a:xfrm>
          <a:prstGeom prst="line">
            <a:avLst/>
          </a:prstGeom>
        </p:spPr>
        <p:style>
          <a:lnRef idx="2">
            <a:schemeClr val="dk1"/>
          </a:lnRef>
          <a:fillRef idx="0">
            <a:schemeClr val="dk1"/>
          </a:fillRef>
          <a:effectRef idx="1">
            <a:schemeClr val="dk1"/>
          </a:effectRef>
          <a:fontRef idx="minor">
            <a:schemeClr val="tx1"/>
          </a:fontRef>
        </p:style>
      </p:cxnSp>
      <p:cxnSp>
        <p:nvCxnSpPr>
          <p:cNvPr id="66" name="Straight Connector 65">
            <a:extLst>
              <a:ext uri="{FF2B5EF4-FFF2-40B4-BE49-F238E27FC236}">
                <a16:creationId xmlns:a16="http://schemas.microsoft.com/office/drawing/2014/main" id="{DF4B81E5-5E5C-9E23-69CB-59D11BC1E39A}"/>
              </a:ext>
            </a:extLst>
          </p:cNvPr>
          <p:cNvCxnSpPr>
            <a:cxnSpLocks/>
            <a:endCxn id="64" idx="0"/>
          </p:cNvCxnSpPr>
          <p:nvPr/>
        </p:nvCxnSpPr>
        <p:spPr>
          <a:xfrm>
            <a:off x="7700011" y="4457846"/>
            <a:ext cx="654908" cy="588929"/>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67" name="TextBox 66">
                <a:extLst>
                  <a:ext uri="{FF2B5EF4-FFF2-40B4-BE49-F238E27FC236}">
                    <a16:creationId xmlns:a16="http://schemas.microsoft.com/office/drawing/2014/main" id="{396605AA-BDB1-6632-EF36-93814408C086}"/>
                  </a:ext>
                </a:extLst>
              </p:cNvPr>
              <p:cNvSpPr txBox="1"/>
              <p:nvPr/>
            </p:nvSpPr>
            <p:spPr>
              <a:xfrm>
                <a:off x="9488521" y="5115549"/>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7" name="TextBox 66">
                <a:extLst>
                  <a:ext uri="{FF2B5EF4-FFF2-40B4-BE49-F238E27FC236}">
                    <a16:creationId xmlns:a16="http://schemas.microsoft.com/office/drawing/2014/main" id="{396605AA-BDB1-6632-EF36-93814408C086}"/>
                  </a:ext>
                </a:extLst>
              </p:cNvPr>
              <p:cNvSpPr txBox="1">
                <a:spLocks noRot="1" noChangeAspect="1" noMove="1" noResize="1" noEditPoints="1" noAdjustHandles="1" noChangeArrowheads="1" noChangeShapeType="1" noTextEdit="1"/>
              </p:cNvSpPr>
              <p:nvPr/>
            </p:nvSpPr>
            <p:spPr>
              <a:xfrm>
                <a:off x="9488521" y="5115549"/>
                <a:ext cx="1862781" cy="584775"/>
              </a:xfrm>
              <a:prstGeom prst="rect">
                <a:avLst/>
              </a:prstGeom>
              <a:blipFill>
                <a:blip r:embed="rId16"/>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8" name="TextBox 67">
                <a:extLst>
                  <a:ext uri="{FF2B5EF4-FFF2-40B4-BE49-F238E27FC236}">
                    <a16:creationId xmlns:a16="http://schemas.microsoft.com/office/drawing/2014/main" id="{B2D5737F-139D-2A5B-B377-767EA5303E8E}"/>
                  </a:ext>
                </a:extLst>
              </p:cNvPr>
              <p:cNvSpPr txBox="1"/>
              <p:nvPr/>
            </p:nvSpPr>
            <p:spPr>
              <a:xfrm>
                <a:off x="10621223" y="5108273"/>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8" name="TextBox 67">
                <a:extLst>
                  <a:ext uri="{FF2B5EF4-FFF2-40B4-BE49-F238E27FC236}">
                    <a16:creationId xmlns:a16="http://schemas.microsoft.com/office/drawing/2014/main" id="{B2D5737F-139D-2A5B-B377-767EA5303E8E}"/>
                  </a:ext>
                </a:extLst>
              </p:cNvPr>
              <p:cNvSpPr txBox="1">
                <a:spLocks noRot="1" noChangeAspect="1" noMove="1" noResize="1" noEditPoints="1" noAdjustHandles="1" noChangeArrowheads="1" noChangeShapeType="1" noTextEdit="1"/>
              </p:cNvSpPr>
              <p:nvPr/>
            </p:nvSpPr>
            <p:spPr>
              <a:xfrm>
                <a:off x="10621223" y="5108273"/>
                <a:ext cx="1862781" cy="584775"/>
              </a:xfrm>
              <a:prstGeom prst="rect">
                <a:avLst/>
              </a:prstGeom>
              <a:blipFill>
                <a:blip r:embed="rId17"/>
                <a:stretch>
                  <a:fillRect b="-23404"/>
                </a:stretch>
              </a:blipFill>
            </p:spPr>
            <p:txBody>
              <a:bodyPr/>
              <a:lstStyle/>
              <a:p>
                <a:r>
                  <a:rPr lang="en-US">
                    <a:noFill/>
                  </a:rPr>
                  <a:t> </a:t>
                </a:r>
              </a:p>
            </p:txBody>
          </p:sp>
        </mc:Fallback>
      </mc:AlternateContent>
      <p:cxnSp>
        <p:nvCxnSpPr>
          <p:cNvPr id="69" name="Straight Connector 68">
            <a:extLst>
              <a:ext uri="{FF2B5EF4-FFF2-40B4-BE49-F238E27FC236}">
                <a16:creationId xmlns:a16="http://schemas.microsoft.com/office/drawing/2014/main" id="{0E19B640-2FB6-CB68-3770-411B27339F44}"/>
              </a:ext>
            </a:extLst>
          </p:cNvPr>
          <p:cNvCxnSpPr>
            <a:cxnSpLocks/>
            <a:endCxn id="67" idx="0"/>
          </p:cNvCxnSpPr>
          <p:nvPr/>
        </p:nvCxnSpPr>
        <p:spPr>
          <a:xfrm flipH="1">
            <a:off x="10419912" y="4519344"/>
            <a:ext cx="477794" cy="596205"/>
          </a:xfrm>
          <a:prstGeom prst="line">
            <a:avLst/>
          </a:prstGeom>
        </p:spPr>
        <p:style>
          <a:lnRef idx="2">
            <a:schemeClr val="dk1"/>
          </a:lnRef>
          <a:fillRef idx="0">
            <a:schemeClr val="dk1"/>
          </a:fillRef>
          <a:effectRef idx="1">
            <a:schemeClr val="dk1"/>
          </a:effectRef>
          <a:fontRef idx="minor">
            <a:schemeClr val="tx1"/>
          </a:fontRef>
        </p:style>
      </p:cxnSp>
      <p:cxnSp>
        <p:nvCxnSpPr>
          <p:cNvPr id="70" name="Straight Connector 69">
            <a:extLst>
              <a:ext uri="{FF2B5EF4-FFF2-40B4-BE49-F238E27FC236}">
                <a16:creationId xmlns:a16="http://schemas.microsoft.com/office/drawing/2014/main" id="{7CA6FFFF-DFD2-2F04-E2CC-3E29B3CEFB5D}"/>
              </a:ext>
            </a:extLst>
          </p:cNvPr>
          <p:cNvCxnSpPr>
            <a:cxnSpLocks/>
            <a:endCxn id="68" idx="0"/>
          </p:cNvCxnSpPr>
          <p:nvPr/>
        </p:nvCxnSpPr>
        <p:spPr>
          <a:xfrm>
            <a:off x="10897706" y="4519344"/>
            <a:ext cx="654908" cy="588929"/>
          </a:xfrm>
          <a:prstGeom prst="line">
            <a:avLst/>
          </a:prstGeom>
        </p:spPr>
        <p:style>
          <a:lnRef idx="2">
            <a:schemeClr val="dk1"/>
          </a:lnRef>
          <a:fillRef idx="0">
            <a:schemeClr val="dk1"/>
          </a:fillRef>
          <a:effectRef idx="1">
            <a:schemeClr val="dk1"/>
          </a:effectRef>
          <a:fontRef idx="minor">
            <a:schemeClr val="tx1"/>
          </a:fontRef>
        </p:style>
      </p:cxnSp>
      <p:cxnSp>
        <p:nvCxnSpPr>
          <p:cNvPr id="71" name="Straight Connector 70">
            <a:extLst>
              <a:ext uri="{FF2B5EF4-FFF2-40B4-BE49-F238E27FC236}">
                <a16:creationId xmlns:a16="http://schemas.microsoft.com/office/drawing/2014/main" id="{73114653-ABF6-3E12-4D36-575A1A05FBFC}"/>
              </a:ext>
            </a:extLst>
          </p:cNvPr>
          <p:cNvCxnSpPr>
            <a:cxnSpLocks/>
          </p:cNvCxnSpPr>
          <p:nvPr/>
        </p:nvCxnSpPr>
        <p:spPr>
          <a:xfrm flipH="1">
            <a:off x="246489" y="5649125"/>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72" name="Straight Connector 71">
            <a:extLst>
              <a:ext uri="{FF2B5EF4-FFF2-40B4-BE49-F238E27FC236}">
                <a16:creationId xmlns:a16="http://schemas.microsoft.com/office/drawing/2014/main" id="{E42FDF09-37F1-3195-A48B-D2AF418E5908}"/>
              </a:ext>
            </a:extLst>
          </p:cNvPr>
          <p:cNvCxnSpPr>
            <a:cxnSpLocks/>
          </p:cNvCxnSpPr>
          <p:nvPr/>
        </p:nvCxnSpPr>
        <p:spPr>
          <a:xfrm>
            <a:off x="791815" y="5649125"/>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77" name="Straight Connector 76">
            <a:extLst>
              <a:ext uri="{FF2B5EF4-FFF2-40B4-BE49-F238E27FC236}">
                <a16:creationId xmlns:a16="http://schemas.microsoft.com/office/drawing/2014/main" id="{119F88F1-A710-B187-2A6B-30FFF7607485}"/>
              </a:ext>
            </a:extLst>
          </p:cNvPr>
          <p:cNvCxnSpPr>
            <a:cxnSpLocks/>
          </p:cNvCxnSpPr>
          <p:nvPr/>
        </p:nvCxnSpPr>
        <p:spPr>
          <a:xfrm flipH="1">
            <a:off x="1349281" y="5649125"/>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78" name="Straight Connector 77">
            <a:extLst>
              <a:ext uri="{FF2B5EF4-FFF2-40B4-BE49-F238E27FC236}">
                <a16:creationId xmlns:a16="http://schemas.microsoft.com/office/drawing/2014/main" id="{AF39EB80-6540-B1B5-5CC8-3A3A72495F5D}"/>
              </a:ext>
            </a:extLst>
          </p:cNvPr>
          <p:cNvCxnSpPr>
            <a:cxnSpLocks/>
          </p:cNvCxnSpPr>
          <p:nvPr/>
        </p:nvCxnSpPr>
        <p:spPr>
          <a:xfrm>
            <a:off x="1894607" y="5649125"/>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79" name="Straight Connector 78">
            <a:extLst>
              <a:ext uri="{FF2B5EF4-FFF2-40B4-BE49-F238E27FC236}">
                <a16:creationId xmlns:a16="http://schemas.microsoft.com/office/drawing/2014/main" id="{043E9434-E35F-DC08-E996-B2EBDE934B27}"/>
              </a:ext>
            </a:extLst>
          </p:cNvPr>
          <p:cNvCxnSpPr>
            <a:cxnSpLocks/>
          </p:cNvCxnSpPr>
          <p:nvPr/>
        </p:nvCxnSpPr>
        <p:spPr>
          <a:xfrm flipH="1">
            <a:off x="3473663" y="5700324"/>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0" name="Straight Connector 79">
            <a:extLst>
              <a:ext uri="{FF2B5EF4-FFF2-40B4-BE49-F238E27FC236}">
                <a16:creationId xmlns:a16="http://schemas.microsoft.com/office/drawing/2014/main" id="{41622163-5958-0AE8-B8D7-8DF392A9574E}"/>
              </a:ext>
            </a:extLst>
          </p:cNvPr>
          <p:cNvCxnSpPr>
            <a:cxnSpLocks/>
          </p:cNvCxnSpPr>
          <p:nvPr/>
        </p:nvCxnSpPr>
        <p:spPr>
          <a:xfrm>
            <a:off x="4018989" y="5700324"/>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1" name="Straight Connector 80">
            <a:extLst>
              <a:ext uri="{FF2B5EF4-FFF2-40B4-BE49-F238E27FC236}">
                <a16:creationId xmlns:a16="http://schemas.microsoft.com/office/drawing/2014/main" id="{1BB264E5-72BD-405F-164F-00BC6FA84A39}"/>
              </a:ext>
            </a:extLst>
          </p:cNvPr>
          <p:cNvCxnSpPr>
            <a:cxnSpLocks/>
          </p:cNvCxnSpPr>
          <p:nvPr/>
        </p:nvCxnSpPr>
        <p:spPr>
          <a:xfrm flipH="1">
            <a:off x="4598622" y="5653380"/>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3C0876FA-C31E-FFCF-85EF-2208BF2D4481}"/>
              </a:ext>
            </a:extLst>
          </p:cNvPr>
          <p:cNvCxnSpPr>
            <a:cxnSpLocks/>
          </p:cNvCxnSpPr>
          <p:nvPr/>
        </p:nvCxnSpPr>
        <p:spPr>
          <a:xfrm>
            <a:off x="5143948" y="5653380"/>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3" name="Straight Connector 82">
            <a:extLst>
              <a:ext uri="{FF2B5EF4-FFF2-40B4-BE49-F238E27FC236}">
                <a16:creationId xmlns:a16="http://schemas.microsoft.com/office/drawing/2014/main" id="{54EA055A-D204-F40F-5DB4-0E7F3D73DB28}"/>
              </a:ext>
            </a:extLst>
          </p:cNvPr>
          <p:cNvCxnSpPr>
            <a:cxnSpLocks/>
          </p:cNvCxnSpPr>
          <p:nvPr/>
        </p:nvCxnSpPr>
        <p:spPr>
          <a:xfrm flipH="1">
            <a:off x="6634671" y="5687069"/>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EC3BDED7-FAF9-989B-9D66-C1BF8AC6D9F8}"/>
              </a:ext>
            </a:extLst>
          </p:cNvPr>
          <p:cNvCxnSpPr>
            <a:cxnSpLocks/>
          </p:cNvCxnSpPr>
          <p:nvPr/>
        </p:nvCxnSpPr>
        <p:spPr>
          <a:xfrm>
            <a:off x="7179997" y="5687069"/>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5" name="Straight Connector 84">
            <a:extLst>
              <a:ext uri="{FF2B5EF4-FFF2-40B4-BE49-F238E27FC236}">
                <a16:creationId xmlns:a16="http://schemas.microsoft.com/office/drawing/2014/main" id="{DCC524FB-6FB6-A6E3-3245-A145D569F424}"/>
              </a:ext>
            </a:extLst>
          </p:cNvPr>
          <p:cNvCxnSpPr>
            <a:cxnSpLocks/>
          </p:cNvCxnSpPr>
          <p:nvPr/>
        </p:nvCxnSpPr>
        <p:spPr>
          <a:xfrm flipH="1">
            <a:off x="7772370" y="5653380"/>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6" name="Straight Connector 85">
            <a:extLst>
              <a:ext uri="{FF2B5EF4-FFF2-40B4-BE49-F238E27FC236}">
                <a16:creationId xmlns:a16="http://schemas.microsoft.com/office/drawing/2014/main" id="{32C6B0AC-4B34-2A02-582D-50B684DA5DFC}"/>
              </a:ext>
            </a:extLst>
          </p:cNvPr>
          <p:cNvCxnSpPr>
            <a:cxnSpLocks/>
          </p:cNvCxnSpPr>
          <p:nvPr/>
        </p:nvCxnSpPr>
        <p:spPr>
          <a:xfrm>
            <a:off x="8317696" y="5653380"/>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7" name="Straight Connector 86">
            <a:extLst>
              <a:ext uri="{FF2B5EF4-FFF2-40B4-BE49-F238E27FC236}">
                <a16:creationId xmlns:a16="http://schemas.microsoft.com/office/drawing/2014/main" id="{D8281F3F-7785-2C00-DDDF-FD0A83367601}"/>
              </a:ext>
            </a:extLst>
          </p:cNvPr>
          <p:cNvCxnSpPr>
            <a:cxnSpLocks/>
          </p:cNvCxnSpPr>
          <p:nvPr/>
        </p:nvCxnSpPr>
        <p:spPr>
          <a:xfrm flipH="1">
            <a:off x="9808419" y="5704478"/>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8" name="Straight Connector 87">
            <a:extLst>
              <a:ext uri="{FF2B5EF4-FFF2-40B4-BE49-F238E27FC236}">
                <a16:creationId xmlns:a16="http://schemas.microsoft.com/office/drawing/2014/main" id="{9B232FD6-CFC1-0873-9C1F-19900CA2E759}"/>
              </a:ext>
            </a:extLst>
          </p:cNvPr>
          <p:cNvCxnSpPr>
            <a:cxnSpLocks/>
          </p:cNvCxnSpPr>
          <p:nvPr/>
        </p:nvCxnSpPr>
        <p:spPr>
          <a:xfrm>
            <a:off x="10353745" y="5704478"/>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9" name="Straight Connector 88">
            <a:extLst>
              <a:ext uri="{FF2B5EF4-FFF2-40B4-BE49-F238E27FC236}">
                <a16:creationId xmlns:a16="http://schemas.microsoft.com/office/drawing/2014/main" id="{FD6AE3E1-6508-9574-E43A-536AC4DC3206}"/>
              </a:ext>
            </a:extLst>
          </p:cNvPr>
          <p:cNvCxnSpPr>
            <a:cxnSpLocks/>
          </p:cNvCxnSpPr>
          <p:nvPr/>
        </p:nvCxnSpPr>
        <p:spPr>
          <a:xfrm flipH="1">
            <a:off x="10980392" y="5708632"/>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90" name="Straight Connector 89">
            <a:extLst>
              <a:ext uri="{FF2B5EF4-FFF2-40B4-BE49-F238E27FC236}">
                <a16:creationId xmlns:a16="http://schemas.microsoft.com/office/drawing/2014/main" id="{11337868-1FB3-96E8-4332-44CC91A1940D}"/>
              </a:ext>
            </a:extLst>
          </p:cNvPr>
          <p:cNvCxnSpPr>
            <a:cxnSpLocks/>
          </p:cNvCxnSpPr>
          <p:nvPr/>
        </p:nvCxnSpPr>
        <p:spPr>
          <a:xfrm>
            <a:off x="11525718" y="5708632"/>
            <a:ext cx="666282" cy="1777286"/>
          </a:xfrm>
          <a:prstGeom prst="line">
            <a:avLst/>
          </a:prstGeom>
        </p:spPr>
        <p:style>
          <a:lnRef idx="2">
            <a:schemeClr val="dk1"/>
          </a:lnRef>
          <a:fillRef idx="0">
            <a:schemeClr val="dk1"/>
          </a:fillRef>
          <a:effectRef idx="1">
            <a:schemeClr val="dk1"/>
          </a:effectRef>
          <a:fontRef idx="minor">
            <a:schemeClr val="tx1"/>
          </a:fontRef>
        </p:style>
      </p:cxnSp>
      <p:sp>
        <p:nvSpPr>
          <p:cNvPr id="91" name="Rectangle 90">
            <a:extLst>
              <a:ext uri="{FF2B5EF4-FFF2-40B4-BE49-F238E27FC236}">
                <a16:creationId xmlns:a16="http://schemas.microsoft.com/office/drawing/2014/main" id="{0F14780D-9C40-2404-662F-9FE17707BCC0}"/>
              </a:ext>
            </a:extLst>
          </p:cNvPr>
          <p:cNvSpPr/>
          <p:nvPr/>
        </p:nvSpPr>
        <p:spPr>
          <a:xfrm>
            <a:off x="183558" y="4427098"/>
            <a:ext cx="11761953" cy="5276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6890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D0999-E64C-A7A0-1FBC-57CE1547343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488B2FA-02A0-27B3-7A5A-C4885C142BE3}"/>
              </a:ext>
            </a:extLst>
          </p:cNvPr>
          <p:cNvSpPr>
            <a:spLocks noGrp="1"/>
          </p:cNvSpPr>
          <p:nvPr>
            <p:ph type="title"/>
          </p:nvPr>
        </p:nvSpPr>
        <p:spPr>
          <a:xfrm>
            <a:off x="389580" y="361774"/>
            <a:ext cx="11618862" cy="1325563"/>
          </a:xfrm>
        </p:spPr>
        <p:txBody>
          <a:bodyPr/>
          <a:lstStyle/>
          <a:p>
            <a:r>
              <a:rPr lang="en-US" dirty="0"/>
              <a:t>Unrolling a few levels </a:t>
            </a:r>
          </a:p>
        </p:txBody>
      </p:sp>
      <p:cxnSp>
        <p:nvCxnSpPr>
          <p:cNvPr id="5" name="Straight Connector 4">
            <a:extLst>
              <a:ext uri="{FF2B5EF4-FFF2-40B4-BE49-F238E27FC236}">
                <a16:creationId xmlns:a16="http://schemas.microsoft.com/office/drawing/2014/main" id="{DB064190-3015-93CC-3BB5-111FE5391926}"/>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8F4F38FC-633C-086D-6617-2C5F03196F0A}"/>
                  </a:ext>
                </a:extLst>
              </p:cNvPr>
              <p:cNvSpPr txBox="1"/>
              <p:nvPr/>
            </p:nvSpPr>
            <p:spPr>
              <a:xfrm>
                <a:off x="2948117" y="1632497"/>
                <a:ext cx="6098058"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 </m:t>
                      </m:r>
                    </m:oMath>
                  </m:oMathPara>
                </a14:m>
                <a:endParaRPr lang="en-US" sz="3200" dirty="0"/>
              </a:p>
            </p:txBody>
          </p:sp>
        </mc:Choice>
        <mc:Fallback>
          <p:sp>
            <p:nvSpPr>
              <p:cNvPr id="9" name="TextBox 8">
                <a:extLst>
                  <a:ext uri="{FF2B5EF4-FFF2-40B4-BE49-F238E27FC236}">
                    <a16:creationId xmlns:a16="http://schemas.microsoft.com/office/drawing/2014/main" id="{8F4F38FC-633C-086D-6617-2C5F03196F0A}"/>
                  </a:ext>
                </a:extLst>
              </p:cNvPr>
              <p:cNvSpPr txBox="1">
                <a:spLocks noRot="1" noChangeAspect="1" noMove="1" noResize="1" noEditPoints="1" noAdjustHandles="1" noChangeArrowheads="1" noChangeShapeType="1" noTextEdit="1"/>
              </p:cNvSpPr>
              <p:nvPr/>
            </p:nvSpPr>
            <p:spPr>
              <a:xfrm>
                <a:off x="2948117" y="1632497"/>
                <a:ext cx="6098058" cy="584775"/>
              </a:xfrm>
              <a:prstGeom prst="rect">
                <a:avLst/>
              </a:prstGeom>
              <a:blipFill>
                <a:blip r:embed="rId3"/>
                <a:stretch>
                  <a:fillRect b="-23404"/>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C39D69EF-1320-23F1-C494-9CA1953C0A53}"/>
              </a:ext>
            </a:extLst>
          </p:cNvPr>
          <p:cNvCxnSpPr>
            <a:cxnSpLocks/>
            <a:stCxn id="9" idx="2"/>
            <a:endCxn id="16" idx="0"/>
          </p:cNvCxnSpPr>
          <p:nvPr/>
        </p:nvCxnSpPr>
        <p:spPr>
          <a:xfrm flipH="1">
            <a:off x="2855908" y="2217272"/>
            <a:ext cx="3141238" cy="56501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85CD1055-4598-2765-D945-04C419B162ED}"/>
                  </a:ext>
                </a:extLst>
              </p:cNvPr>
              <p:cNvSpPr txBox="1"/>
              <p:nvPr/>
            </p:nvSpPr>
            <p:spPr>
              <a:xfrm>
                <a:off x="1924517" y="2782282"/>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/2</m:t>
                      </m:r>
                      <m:r>
                        <a:rPr lang="en-US" sz="3200" b="1" i="1" dirty="0" smtClean="0">
                          <a:latin typeface="Cambria Math" panose="02040503050406030204" pitchFamily="18" charset="0"/>
                        </a:rPr>
                        <m:t> </m:t>
                      </m:r>
                    </m:oMath>
                  </m:oMathPara>
                </a14:m>
                <a:endParaRPr lang="en-US" sz="3200" dirty="0"/>
              </a:p>
            </p:txBody>
          </p:sp>
        </mc:Choice>
        <mc:Fallback>
          <p:sp>
            <p:nvSpPr>
              <p:cNvPr id="16" name="TextBox 15">
                <a:extLst>
                  <a:ext uri="{FF2B5EF4-FFF2-40B4-BE49-F238E27FC236}">
                    <a16:creationId xmlns:a16="http://schemas.microsoft.com/office/drawing/2014/main" id="{85CD1055-4598-2765-D945-04C419B162ED}"/>
                  </a:ext>
                </a:extLst>
              </p:cNvPr>
              <p:cNvSpPr txBox="1">
                <a:spLocks noRot="1" noChangeAspect="1" noMove="1" noResize="1" noEditPoints="1" noAdjustHandles="1" noChangeArrowheads="1" noChangeShapeType="1" noTextEdit="1"/>
              </p:cNvSpPr>
              <p:nvPr/>
            </p:nvSpPr>
            <p:spPr>
              <a:xfrm>
                <a:off x="1924517" y="2782282"/>
                <a:ext cx="1862781" cy="584775"/>
              </a:xfrm>
              <a:prstGeom prst="rect">
                <a:avLst/>
              </a:prstGeom>
              <a:blipFill>
                <a:blip r:embed="rId4"/>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AFE9552B-502E-9F38-F2FF-540B2839E03B}"/>
                  </a:ext>
                </a:extLst>
              </p:cNvPr>
              <p:cNvSpPr txBox="1"/>
              <p:nvPr/>
            </p:nvSpPr>
            <p:spPr>
              <a:xfrm>
                <a:off x="8449658" y="2813030"/>
                <a:ext cx="17103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/2</m:t>
                      </m:r>
                    </m:oMath>
                  </m:oMathPara>
                </a14:m>
                <a:endParaRPr lang="en-US" sz="3200" dirty="0"/>
              </a:p>
            </p:txBody>
          </p:sp>
        </mc:Choice>
        <mc:Fallback>
          <p:sp>
            <p:nvSpPr>
              <p:cNvPr id="17" name="TextBox 16">
                <a:extLst>
                  <a:ext uri="{FF2B5EF4-FFF2-40B4-BE49-F238E27FC236}">
                    <a16:creationId xmlns:a16="http://schemas.microsoft.com/office/drawing/2014/main" id="{AFE9552B-502E-9F38-F2FF-540B2839E03B}"/>
                  </a:ext>
                </a:extLst>
              </p:cNvPr>
              <p:cNvSpPr txBox="1">
                <a:spLocks noRot="1" noChangeAspect="1" noMove="1" noResize="1" noEditPoints="1" noAdjustHandles="1" noChangeArrowheads="1" noChangeShapeType="1" noTextEdit="1"/>
              </p:cNvSpPr>
              <p:nvPr/>
            </p:nvSpPr>
            <p:spPr>
              <a:xfrm>
                <a:off x="8449658" y="2813030"/>
                <a:ext cx="1710381" cy="584775"/>
              </a:xfrm>
              <a:prstGeom prst="rect">
                <a:avLst/>
              </a:prstGeom>
              <a:blipFill>
                <a:blip r:embed="rId5"/>
                <a:stretch>
                  <a:fillRect b="-19149"/>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9F7C26E6-6A46-A5AA-D625-E123E6317AA0}"/>
              </a:ext>
            </a:extLst>
          </p:cNvPr>
          <p:cNvCxnSpPr>
            <a:cxnSpLocks/>
            <a:stCxn id="9" idx="2"/>
            <a:endCxn id="17" idx="0"/>
          </p:cNvCxnSpPr>
          <p:nvPr/>
        </p:nvCxnSpPr>
        <p:spPr>
          <a:xfrm>
            <a:off x="5997146" y="2217272"/>
            <a:ext cx="3307703" cy="595758"/>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B085C532-27D6-7930-723F-6B2E0242D288}"/>
                  </a:ext>
                </a:extLst>
              </p:cNvPr>
              <p:cNvSpPr txBox="1"/>
              <p:nvPr/>
            </p:nvSpPr>
            <p:spPr>
              <a:xfrm>
                <a:off x="3409740" y="282288"/>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B085C532-27D6-7930-723F-6B2E0242D288}"/>
                  </a:ext>
                </a:extLst>
              </p:cNvPr>
              <p:cNvSpPr txBox="1">
                <a:spLocks noRot="1" noChangeAspect="1" noMove="1" noResize="1" noEditPoints="1" noAdjustHandles="1" noChangeArrowheads="1" noChangeShapeType="1" noTextEdit="1"/>
              </p:cNvSpPr>
              <p:nvPr/>
            </p:nvSpPr>
            <p:spPr>
              <a:xfrm>
                <a:off x="3409740" y="282288"/>
                <a:ext cx="10079836" cy="1053494"/>
              </a:xfrm>
              <a:prstGeom prst="rect">
                <a:avLst/>
              </a:prstGeom>
              <a:blipFill>
                <a:blip r:embed="rId6"/>
                <a:stretch>
                  <a:fillRect t="-201190" b="-291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EC1715B2-0B35-53E0-DFA2-1CE711DDA4BC}"/>
                  </a:ext>
                </a:extLst>
              </p:cNvPr>
              <p:cNvSpPr txBox="1"/>
              <p:nvPr/>
            </p:nvSpPr>
            <p:spPr>
              <a:xfrm>
                <a:off x="338218" y="3873073"/>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/4</m:t>
                      </m:r>
                      <m:r>
                        <a:rPr lang="en-US" sz="3200" b="1" i="1" dirty="0" smtClean="0">
                          <a:latin typeface="Cambria Math" panose="02040503050406030204" pitchFamily="18" charset="0"/>
                        </a:rPr>
                        <m:t> </m:t>
                      </m:r>
                    </m:oMath>
                  </m:oMathPara>
                </a14:m>
                <a:endParaRPr lang="en-US" sz="3200" dirty="0"/>
              </a:p>
            </p:txBody>
          </p:sp>
        </mc:Choice>
        <mc:Fallback>
          <p:sp>
            <p:nvSpPr>
              <p:cNvPr id="29" name="TextBox 28">
                <a:extLst>
                  <a:ext uri="{FF2B5EF4-FFF2-40B4-BE49-F238E27FC236}">
                    <a16:creationId xmlns:a16="http://schemas.microsoft.com/office/drawing/2014/main" id="{EC1715B2-0B35-53E0-DFA2-1CE711DDA4BC}"/>
                  </a:ext>
                </a:extLst>
              </p:cNvPr>
              <p:cNvSpPr txBox="1">
                <a:spLocks noRot="1" noChangeAspect="1" noMove="1" noResize="1" noEditPoints="1" noAdjustHandles="1" noChangeArrowheads="1" noChangeShapeType="1" noTextEdit="1"/>
              </p:cNvSpPr>
              <p:nvPr/>
            </p:nvSpPr>
            <p:spPr>
              <a:xfrm>
                <a:off x="338218" y="3873073"/>
                <a:ext cx="1862781" cy="584775"/>
              </a:xfrm>
              <a:prstGeom prst="rect">
                <a:avLst/>
              </a:prstGeom>
              <a:blipFill>
                <a:blip r:embed="rId7"/>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EE192E35-E877-38B5-0DE8-DCE95F4E9F60}"/>
                  </a:ext>
                </a:extLst>
              </p:cNvPr>
              <p:cNvSpPr txBox="1"/>
              <p:nvPr/>
            </p:nvSpPr>
            <p:spPr>
              <a:xfrm>
                <a:off x="3621382" y="3873072"/>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/4</m:t>
                      </m:r>
                      <m:r>
                        <a:rPr lang="en-US" sz="3200" b="1" i="1" dirty="0" smtClean="0">
                          <a:latin typeface="Cambria Math" panose="02040503050406030204" pitchFamily="18" charset="0"/>
                        </a:rPr>
                        <m:t> </m:t>
                      </m:r>
                    </m:oMath>
                  </m:oMathPara>
                </a14:m>
                <a:endParaRPr lang="en-US" sz="3200" dirty="0"/>
              </a:p>
            </p:txBody>
          </p:sp>
        </mc:Choice>
        <mc:Fallback>
          <p:sp>
            <p:nvSpPr>
              <p:cNvPr id="30" name="TextBox 29">
                <a:extLst>
                  <a:ext uri="{FF2B5EF4-FFF2-40B4-BE49-F238E27FC236}">
                    <a16:creationId xmlns:a16="http://schemas.microsoft.com/office/drawing/2014/main" id="{EE192E35-E877-38B5-0DE8-DCE95F4E9F60}"/>
                  </a:ext>
                </a:extLst>
              </p:cNvPr>
              <p:cNvSpPr txBox="1">
                <a:spLocks noRot="1" noChangeAspect="1" noMove="1" noResize="1" noEditPoints="1" noAdjustHandles="1" noChangeArrowheads="1" noChangeShapeType="1" noTextEdit="1"/>
              </p:cNvSpPr>
              <p:nvPr/>
            </p:nvSpPr>
            <p:spPr>
              <a:xfrm>
                <a:off x="3621382" y="3873072"/>
                <a:ext cx="1862781" cy="584775"/>
              </a:xfrm>
              <a:prstGeom prst="rect">
                <a:avLst/>
              </a:prstGeom>
              <a:blipFill>
                <a:blip r:embed="rId8"/>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284B853D-136E-7CBD-D354-F04BFCBB5C8C}"/>
                  </a:ext>
                </a:extLst>
              </p:cNvPr>
              <p:cNvSpPr txBox="1"/>
              <p:nvPr/>
            </p:nvSpPr>
            <p:spPr>
              <a:xfrm>
                <a:off x="6752793" y="3873071"/>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/4</m:t>
                      </m:r>
                    </m:oMath>
                  </m:oMathPara>
                </a14:m>
                <a:endParaRPr lang="en-US" sz="3200" dirty="0"/>
              </a:p>
            </p:txBody>
          </p:sp>
        </mc:Choice>
        <mc:Fallback>
          <p:sp>
            <p:nvSpPr>
              <p:cNvPr id="31" name="TextBox 30">
                <a:extLst>
                  <a:ext uri="{FF2B5EF4-FFF2-40B4-BE49-F238E27FC236}">
                    <a16:creationId xmlns:a16="http://schemas.microsoft.com/office/drawing/2014/main" id="{284B853D-136E-7CBD-D354-F04BFCBB5C8C}"/>
                  </a:ext>
                </a:extLst>
              </p:cNvPr>
              <p:cNvSpPr txBox="1">
                <a:spLocks noRot="1" noChangeAspect="1" noMove="1" noResize="1" noEditPoints="1" noAdjustHandles="1" noChangeArrowheads="1" noChangeShapeType="1" noTextEdit="1"/>
              </p:cNvSpPr>
              <p:nvPr/>
            </p:nvSpPr>
            <p:spPr>
              <a:xfrm>
                <a:off x="6752793" y="3873071"/>
                <a:ext cx="1862781" cy="584775"/>
              </a:xfrm>
              <a:prstGeom prst="rect">
                <a:avLst/>
              </a:prstGeom>
              <a:blipFill>
                <a:blip r:embed="rId9"/>
                <a:stretch>
                  <a:fillRect b="-212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9683CBE7-AE2D-2F27-A13A-46C97E7E2B59}"/>
                  </a:ext>
                </a:extLst>
              </p:cNvPr>
              <p:cNvSpPr txBox="1"/>
              <p:nvPr/>
            </p:nvSpPr>
            <p:spPr>
              <a:xfrm>
                <a:off x="10035957" y="3873071"/>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/4</m:t>
                      </m:r>
                      <m:r>
                        <a:rPr lang="en-US" sz="3200" b="1" i="1" dirty="0" smtClean="0">
                          <a:latin typeface="Cambria Math" panose="02040503050406030204" pitchFamily="18" charset="0"/>
                        </a:rPr>
                        <m:t> </m:t>
                      </m:r>
                    </m:oMath>
                  </m:oMathPara>
                </a14:m>
                <a:endParaRPr lang="en-US" sz="3200" dirty="0"/>
              </a:p>
            </p:txBody>
          </p:sp>
        </mc:Choice>
        <mc:Fallback>
          <p:sp>
            <p:nvSpPr>
              <p:cNvPr id="32" name="TextBox 31">
                <a:extLst>
                  <a:ext uri="{FF2B5EF4-FFF2-40B4-BE49-F238E27FC236}">
                    <a16:creationId xmlns:a16="http://schemas.microsoft.com/office/drawing/2014/main" id="{9683CBE7-AE2D-2F27-A13A-46C97E7E2B59}"/>
                  </a:ext>
                </a:extLst>
              </p:cNvPr>
              <p:cNvSpPr txBox="1">
                <a:spLocks noRot="1" noChangeAspect="1" noMove="1" noResize="1" noEditPoints="1" noAdjustHandles="1" noChangeArrowheads="1" noChangeShapeType="1" noTextEdit="1"/>
              </p:cNvSpPr>
              <p:nvPr/>
            </p:nvSpPr>
            <p:spPr>
              <a:xfrm>
                <a:off x="10035957" y="3873071"/>
                <a:ext cx="1862781" cy="584775"/>
              </a:xfrm>
              <a:prstGeom prst="rect">
                <a:avLst/>
              </a:prstGeom>
              <a:blipFill>
                <a:blip r:embed="rId10"/>
                <a:stretch>
                  <a:fillRect b="-23404"/>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225C2C05-D893-680D-52F5-F61A31237C59}"/>
              </a:ext>
            </a:extLst>
          </p:cNvPr>
          <p:cNvCxnSpPr>
            <a:cxnSpLocks/>
          </p:cNvCxnSpPr>
          <p:nvPr/>
        </p:nvCxnSpPr>
        <p:spPr>
          <a:xfrm flipH="1">
            <a:off x="1193409" y="3382430"/>
            <a:ext cx="1586299" cy="506016"/>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EF0B95C6-4D48-D802-997A-60449D211A63}"/>
              </a:ext>
            </a:extLst>
          </p:cNvPr>
          <p:cNvCxnSpPr>
            <a:cxnSpLocks/>
            <a:stCxn id="16" idx="2"/>
            <a:endCxn id="30" idx="0"/>
          </p:cNvCxnSpPr>
          <p:nvPr/>
        </p:nvCxnSpPr>
        <p:spPr>
          <a:xfrm>
            <a:off x="2855908" y="3367057"/>
            <a:ext cx="1696865" cy="506015"/>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F967B18C-0539-7E60-46DB-EB880BF07827}"/>
              </a:ext>
            </a:extLst>
          </p:cNvPr>
          <p:cNvCxnSpPr>
            <a:cxnSpLocks/>
            <a:stCxn id="17" idx="2"/>
            <a:endCxn id="32" idx="0"/>
          </p:cNvCxnSpPr>
          <p:nvPr/>
        </p:nvCxnSpPr>
        <p:spPr>
          <a:xfrm>
            <a:off x="9304849" y="3397805"/>
            <a:ext cx="1662499" cy="475266"/>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DB5816B4-F207-D4F2-11CD-158DC030CCB5}"/>
              </a:ext>
            </a:extLst>
          </p:cNvPr>
          <p:cNvCxnSpPr>
            <a:cxnSpLocks/>
            <a:stCxn id="31" idx="0"/>
            <a:endCxn id="17" idx="2"/>
          </p:cNvCxnSpPr>
          <p:nvPr/>
        </p:nvCxnSpPr>
        <p:spPr>
          <a:xfrm flipV="1">
            <a:off x="7684184" y="3397805"/>
            <a:ext cx="1620665" cy="475266"/>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51" name="TextBox 50">
                <a:extLst>
                  <a:ext uri="{FF2B5EF4-FFF2-40B4-BE49-F238E27FC236}">
                    <a16:creationId xmlns:a16="http://schemas.microsoft.com/office/drawing/2014/main" id="{DEBD9B01-10DC-91BF-712A-C9DB44FA5F9D}"/>
                  </a:ext>
                </a:extLst>
              </p:cNvPr>
              <p:cNvSpPr txBox="1"/>
              <p:nvPr/>
            </p:nvSpPr>
            <p:spPr>
              <a:xfrm>
                <a:off x="-139576" y="5054053"/>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51" name="TextBox 50">
                <a:extLst>
                  <a:ext uri="{FF2B5EF4-FFF2-40B4-BE49-F238E27FC236}">
                    <a16:creationId xmlns:a16="http://schemas.microsoft.com/office/drawing/2014/main" id="{DEBD9B01-10DC-91BF-712A-C9DB44FA5F9D}"/>
                  </a:ext>
                </a:extLst>
              </p:cNvPr>
              <p:cNvSpPr txBox="1">
                <a:spLocks noRot="1" noChangeAspect="1" noMove="1" noResize="1" noEditPoints="1" noAdjustHandles="1" noChangeArrowheads="1" noChangeShapeType="1" noTextEdit="1"/>
              </p:cNvSpPr>
              <p:nvPr/>
            </p:nvSpPr>
            <p:spPr>
              <a:xfrm>
                <a:off x="-139576" y="5054053"/>
                <a:ext cx="1862781" cy="584775"/>
              </a:xfrm>
              <a:prstGeom prst="rect">
                <a:avLst/>
              </a:prstGeom>
              <a:blipFill>
                <a:blip r:embed="rId11"/>
                <a:stretch>
                  <a:fillRect b="-229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2" name="TextBox 51">
                <a:extLst>
                  <a:ext uri="{FF2B5EF4-FFF2-40B4-BE49-F238E27FC236}">
                    <a16:creationId xmlns:a16="http://schemas.microsoft.com/office/drawing/2014/main" id="{D8587F25-3A56-6DB7-617E-F7D5B31C9A90}"/>
                  </a:ext>
                </a:extLst>
              </p:cNvPr>
              <p:cNvSpPr txBox="1"/>
              <p:nvPr/>
            </p:nvSpPr>
            <p:spPr>
              <a:xfrm>
                <a:off x="993126" y="5046777"/>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52" name="TextBox 51">
                <a:extLst>
                  <a:ext uri="{FF2B5EF4-FFF2-40B4-BE49-F238E27FC236}">
                    <a16:creationId xmlns:a16="http://schemas.microsoft.com/office/drawing/2014/main" id="{D8587F25-3A56-6DB7-617E-F7D5B31C9A90}"/>
                  </a:ext>
                </a:extLst>
              </p:cNvPr>
              <p:cNvSpPr txBox="1">
                <a:spLocks noRot="1" noChangeAspect="1" noMove="1" noResize="1" noEditPoints="1" noAdjustHandles="1" noChangeArrowheads="1" noChangeShapeType="1" noTextEdit="1"/>
              </p:cNvSpPr>
              <p:nvPr/>
            </p:nvSpPr>
            <p:spPr>
              <a:xfrm>
                <a:off x="993126" y="5046777"/>
                <a:ext cx="1862781" cy="584775"/>
              </a:xfrm>
              <a:prstGeom prst="rect">
                <a:avLst/>
              </a:prstGeom>
              <a:blipFill>
                <a:blip r:embed="rId12"/>
                <a:stretch>
                  <a:fillRect b="-23404"/>
                </a:stretch>
              </a:blipFill>
            </p:spPr>
            <p:txBody>
              <a:bodyPr/>
              <a:lstStyle/>
              <a:p>
                <a:r>
                  <a:rPr lang="en-US">
                    <a:noFill/>
                  </a:rPr>
                  <a:t> </a:t>
                </a:r>
              </a:p>
            </p:txBody>
          </p:sp>
        </mc:Fallback>
      </mc:AlternateContent>
      <p:cxnSp>
        <p:nvCxnSpPr>
          <p:cNvPr id="53" name="Straight Connector 52">
            <a:extLst>
              <a:ext uri="{FF2B5EF4-FFF2-40B4-BE49-F238E27FC236}">
                <a16:creationId xmlns:a16="http://schemas.microsoft.com/office/drawing/2014/main" id="{ED6A2C1F-12FE-FF95-A904-17BE1917C6EE}"/>
              </a:ext>
            </a:extLst>
          </p:cNvPr>
          <p:cNvCxnSpPr>
            <a:cxnSpLocks/>
            <a:stCxn id="29" idx="2"/>
            <a:endCxn id="51" idx="0"/>
          </p:cNvCxnSpPr>
          <p:nvPr/>
        </p:nvCxnSpPr>
        <p:spPr>
          <a:xfrm flipH="1">
            <a:off x="791815" y="4457848"/>
            <a:ext cx="477794" cy="596205"/>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CE4112CB-97BB-AC68-A1F4-2EAB492E1CFF}"/>
              </a:ext>
            </a:extLst>
          </p:cNvPr>
          <p:cNvCxnSpPr>
            <a:cxnSpLocks/>
            <a:stCxn id="29" idx="2"/>
            <a:endCxn id="52" idx="0"/>
          </p:cNvCxnSpPr>
          <p:nvPr/>
        </p:nvCxnSpPr>
        <p:spPr>
          <a:xfrm>
            <a:off x="1269609" y="4457848"/>
            <a:ext cx="654908" cy="588929"/>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59" name="TextBox 58">
                <a:extLst>
                  <a:ext uri="{FF2B5EF4-FFF2-40B4-BE49-F238E27FC236}">
                    <a16:creationId xmlns:a16="http://schemas.microsoft.com/office/drawing/2014/main" id="{47EE6704-05A5-610E-ABB7-9BD5F7C008E6}"/>
                  </a:ext>
                </a:extLst>
              </p:cNvPr>
              <p:cNvSpPr txBox="1"/>
              <p:nvPr/>
            </p:nvSpPr>
            <p:spPr>
              <a:xfrm>
                <a:off x="3087598" y="5061329"/>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59" name="TextBox 58">
                <a:extLst>
                  <a:ext uri="{FF2B5EF4-FFF2-40B4-BE49-F238E27FC236}">
                    <a16:creationId xmlns:a16="http://schemas.microsoft.com/office/drawing/2014/main" id="{47EE6704-05A5-610E-ABB7-9BD5F7C008E6}"/>
                  </a:ext>
                </a:extLst>
              </p:cNvPr>
              <p:cNvSpPr txBox="1">
                <a:spLocks noRot="1" noChangeAspect="1" noMove="1" noResize="1" noEditPoints="1" noAdjustHandles="1" noChangeArrowheads="1" noChangeShapeType="1" noTextEdit="1"/>
              </p:cNvSpPr>
              <p:nvPr/>
            </p:nvSpPr>
            <p:spPr>
              <a:xfrm>
                <a:off x="3087598" y="5061329"/>
                <a:ext cx="1862781" cy="584775"/>
              </a:xfrm>
              <a:prstGeom prst="rect">
                <a:avLst/>
              </a:prstGeom>
              <a:blipFill>
                <a:blip r:embed="rId13"/>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TextBox 59">
                <a:extLst>
                  <a:ext uri="{FF2B5EF4-FFF2-40B4-BE49-F238E27FC236}">
                    <a16:creationId xmlns:a16="http://schemas.microsoft.com/office/drawing/2014/main" id="{3BAA148B-2244-DCF7-D3CD-DCBC65DEC9DC}"/>
                  </a:ext>
                </a:extLst>
              </p:cNvPr>
              <p:cNvSpPr txBox="1"/>
              <p:nvPr/>
            </p:nvSpPr>
            <p:spPr>
              <a:xfrm>
                <a:off x="4220300" y="5054053"/>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0" name="TextBox 59">
                <a:extLst>
                  <a:ext uri="{FF2B5EF4-FFF2-40B4-BE49-F238E27FC236}">
                    <a16:creationId xmlns:a16="http://schemas.microsoft.com/office/drawing/2014/main" id="{3BAA148B-2244-DCF7-D3CD-DCBC65DEC9DC}"/>
                  </a:ext>
                </a:extLst>
              </p:cNvPr>
              <p:cNvSpPr txBox="1">
                <a:spLocks noRot="1" noChangeAspect="1" noMove="1" noResize="1" noEditPoints="1" noAdjustHandles="1" noChangeArrowheads="1" noChangeShapeType="1" noTextEdit="1"/>
              </p:cNvSpPr>
              <p:nvPr/>
            </p:nvSpPr>
            <p:spPr>
              <a:xfrm>
                <a:off x="4220300" y="5054053"/>
                <a:ext cx="1862781" cy="584775"/>
              </a:xfrm>
              <a:prstGeom prst="rect">
                <a:avLst/>
              </a:prstGeom>
              <a:blipFill>
                <a:blip r:embed="rId14"/>
                <a:stretch>
                  <a:fillRect b="-22917"/>
                </a:stretch>
              </a:blipFill>
            </p:spPr>
            <p:txBody>
              <a:bodyPr/>
              <a:lstStyle/>
              <a:p>
                <a:r>
                  <a:rPr lang="en-US">
                    <a:noFill/>
                  </a:rPr>
                  <a:t> </a:t>
                </a:r>
              </a:p>
            </p:txBody>
          </p:sp>
        </mc:Fallback>
      </mc:AlternateContent>
      <p:cxnSp>
        <p:nvCxnSpPr>
          <p:cNvPr id="61" name="Straight Connector 60">
            <a:extLst>
              <a:ext uri="{FF2B5EF4-FFF2-40B4-BE49-F238E27FC236}">
                <a16:creationId xmlns:a16="http://schemas.microsoft.com/office/drawing/2014/main" id="{B9D8EC24-FC0F-881D-B786-0212DC401A41}"/>
              </a:ext>
            </a:extLst>
          </p:cNvPr>
          <p:cNvCxnSpPr>
            <a:cxnSpLocks/>
            <a:endCxn id="59" idx="0"/>
          </p:cNvCxnSpPr>
          <p:nvPr/>
        </p:nvCxnSpPr>
        <p:spPr>
          <a:xfrm flipH="1">
            <a:off x="4018989" y="4465124"/>
            <a:ext cx="477794" cy="596205"/>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2C8C453B-108D-DD25-BB7F-D3EF604F6096}"/>
              </a:ext>
            </a:extLst>
          </p:cNvPr>
          <p:cNvCxnSpPr>
            <a:cxnSpLocks/>
            <a:endCxn id="60" idx="0"/>
          </p:cNvCxnSpPr>
          <p:nvPr/>
        </p:nvCxnSpPr>
        <p:spPr>
          <a:xfrm>
            <a:off x="4496783" y="4465124"/>
            <a:ext cx="654908" cy="588929"/>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63" name="TextBox 62">
                <a:extLst>
                  <a:ext uri="{FF2B5EF4-FFF2-40B4-BE49-F238E27FC236}">
                    <a16:creationId xmlns:a16="http://schemas.microsoft.com/office/drawing/2014/main" id="{F5257C93-FBB7-048D-A3CA-08CCECF51B03}"/>
                  </a:ext>
                </a:extLst>
              </p:cNvPr>
              <p:cNvSpPr txBox="1"/>
              <p:nvPr/>
            </p:nvSpPr>
            <p:spPr>
              <a:xfrm>
                <a:off x="6290826" y="5054051"/>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3" name="TextBox 62">
                <a:extLst>
                  <a:ext uri="{FF2B5EF4-FFF2-40B4-BE49-F238E27FC236}">
                    <a16:creationId xmlns:a16="http://schemas.microsoft.com/office/drawing/2014/main" id="{F5257C93-FBB7-048D-A3CA-08CCECF51B03}"/>
                  </a:ext>
                </a:extLst>
              </p:cNvPr>
              <p:cNvSpPr txBox="1">
                <a:spLocks noRot="1" noChangeAspect="1" noMove="1" noResize="1" noEditPoints="1" noAdjustHandles="1" noChangeArrowheads="1" noChangeShapeType="1" noTextEdit="1"/>
              </p:cNvSpPr>
              <p:nvPr/>
            </p:nvSpPr>
            <p:spPr>
              <a:xfrm>
                <a:off x="6290826" y="5054051"/>
                <a:ext cx="1862781" cy="584775"/>
              </a:xfrm>
              <a:prstGeom prst="rect">
                <a:avLst/>
              </a:prstGeom>
              <a:blipFill>
                <a:blip r:embed="rId14"/>
                <a:stretch>
                  <a:fillRect b="-229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4" name="TextBox 63">
                <a:extLst>
                  <a:ext uri="{FF2B5EF4-FFF2-40B4-BE49-F238E27FC236}">
                    <a16:creationId xmlns:a16="http://schemas.microsoft.com/office/drawing/2014/main" id="{28FD3B56-77EA-7B8F-E621-88C48652A8A4}"/>
                  </a:ext>
                </a:extLst>
              </p:cNvPr>
              <p:cNvSpPr txBox="1"/>
              <p:nvPr/>
            </p:nvSpPr>
            <p:spPr>
              <a:xfrm>
                <a:off x="7423528" y="5046775"/>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4" name="TextBox 63">
                <a:extLst>
                  <a:ext uri="{FF2B5EF4-FFF2-40B4-BE49-F238E27FC236}">
                    <a16:creationId xmlns:a16="http://schemas.microsoft.com/office/drawing/2014/main" id="{28FD3B56-77EA-7B8F-E621-88C48652A8A4}"/>
                  </a:ext>
                </a:extLst>
              </p:cNvPr>
              <p:cNvSpPr txBox="1">
                <a:spLocks noRot="1" noChangeAspect="1" noMove="1" noResize="1" noEditPoints="1" noAdjustHandles="1" noChangeArrowheads="1" noChangeShapeType="1" noTextEdit="1"/>
              </p:cNvSpPr>
              <p:nvPr/>
            </p:nvSpPr>
            <p:spPr>
              <a:xfrm>
                <a:off x="7423528" y="5046775"/>
                <a:ext cx="1862781" cy="584775"/>
              </a:xfrm>
              <a:prstGeom prst="rect">
                <a:avLst/>
              </a:prstGeom>
              <a:blipFill>
                <a:blip r:embed="rId15"/>
                <a:stretch>
                  <a:fillRect b="-23404"/>
                </a:stretch>
              </a:blipFill>
            </p:spPr>
            <p:txBody>
              <a:bodyPr/>
              <a:lstStyle/>
              <a:p>
                <a:r>
                  <a:rPr lang="en-US">
                    <a:noFill/>
                  </a:rPr>
                  <a:t> </a:t>
                </a:r>
              </a:p>
            </p:txBody>
          </p:sp>
        </mc:Fallback>
      </mc:AlternateContent>
      <p:cxnSp>
        <p:nvCxnSpPr>
          <p:cNvPr id="65" name="Straight Connector 64">
            <a:extLst>
              <a:ext uri="{FF2B5EF4-FFF2-40B4-BE49-F238E27FC236}">
                <a16:creationId xmlns:a16="http://schemas.microsoft.com/office/drawing/2014/main" id="{35385DC8-A159-2F94-7885-84F30F576E39}"/>
              </a:ext>
            </a:extLst>
          </p:cNvPr>
          <p:cNvCxnSpPr>
            <a:cxnSpLocks/>
            <a:endCxn id="63" idx="0"/>
          </p:cNvCxnSpPr>
          <p:nvPr/>
        </p:nvCxnSpPr>
        <p:spPr>
          <a:xfrm flipH="1">
            <a:off x="7222217" y="4457846"/>
            <a:ext cx="477794" cy="596205"/>
          </a:xfrm>
          <a:prstGeom prst="line">
            <a:avLst/>
          </a:prstGeom>
        </p:spPr>
        <p:style>
          <a:lnRef idx="2">
            <a:schemeClr val="dk1"/>
          </a:lnRef>
          <a:fillRef idx="0">
            <a:schemeClr val="dk1"/>
          </a:fillRef>
          <a:effectRef idx="1">
            <a:schemeClr val="dk1"/>
          </a:effectRef>
          <a:fontRef idx="minor">
            <a:schemeClr val="tx1"/>
          </a:fontRef>
        </p:style>
      </p:cxnSp>
      <p:cxnSp>
        <p:nvCxnSpPr>
          <p:cNvPr id="66" name="Straight Connector 65">
            <a:extLst>
              <a:ext uri="{FF2B5EF4-FFF2-40B4-BE49-F238E27FC236}">
                <a16:creationId xmlns:a16="http://schemas.microsoft.com/office/drawing/2014/main" id="{5415C86C-93A1-BB34-1BA7-920AE83E9DCD}"/>
              </a:ext>
            </a:extLst>
          </p:cNvPr>
          <p:cNvCxnSpPr>
            <a:cxnSpLocks/>
            <a:endCxn id="64" idx="0"/>
          </p:cNvCxnSpPr>
          <p:nvPr/>
        </p:nvCxnSpPr>
        <p:spPr>
          <a:xfrm>
            <a:off x="7700011" y="4457846"/>
            <a:ext cx="654908" cy="588929"/>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67" name="TextBox 66">
                <a:extLst>
                  <a:ext uri="{FF2B5EF4-FFF2-40B4-BE49-F238E27FC236}">
                    <a16:creationId xmlns:a16="http://schemas.microsoft.com/office/drawing/2014/main" id="{FAC88B7E-7F7F-A165-B10A-76869E8CB76D}"/>
                  </a:ext>
                </a:extLst>
              </p:cNvPr>
              <p:cNvSpPr txBox="1"/>
              <p:nvPr/>
            </p:nvSpPr>
            <p:spPr>
              <a:xfrm>
                <a:off x="9488521" y="5115549"/>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7" name="TextBox 66">
                <a:extLst>
                  <a:ext uri="{FF2B5EF4-FFF2-40B4-BE49-F238E27FC236}">
                    <a16:creationId xmlns:a16="http://schemas.microsoft.com/office/drawing/2014/main" id="{FAC88B7E-7F7F-A165-B10A-76869E8CB76D}"/>
                  </a:ext>
                </a:extLst>
              </p:cNvPr>
              <p:cNvSpPr txBox="1">
                <a:spLocks noRot="1" noChangeAspect="1" noMove="1" noResize="1" noEditPoints="1" noAdjustHandles="1" noChangeArrowheads="1" noChangeShapeType="1" noTextEdit="1"/>
              </p:cNvSpPr>
              <p:nvPr/>
            </p:nvSpPr>
            <p:spPr>
              <a:xfrm>
                <a:off x="9488521" y="5115549"/>
                <a:ext cx="1862781" cy="584775"/>
              </a:xfrm>
              <a:prstGeom prst="rect">
                <a:avLst/>
              </a:prstGeom>
              <a:blipFill>
                <a:blip r:embed="rId16"/>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8" name="TextBox 67">
                <a:extLst>
                  <a:ext uri="{FF2B5EF4-FFF2-40B4-BE49-F238E27FC236}">
                    <a16:creationId xmlns:a16="http://schemas.microsoft.com/office/drawing/2014/main" id="{7E55B22C-D925-9845-745E-9CD7CA4FB2D3}"/>
                  </a:ext>
                </a:extLst>
              </p:cNvPr>
              <p:cNvSpPr txBox="1"/>
              <p:nvPr/>
            </p:nvSpPr>
            <p:spPr>
              <a:xfrm>
                <a:off x="10621223" y="5108273"/>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8" name="TextBox 67">
                <a:extLst>
                  <a:ext uri="{FF2B5EF4-FFF2-40B4-BE49-F238E27FC236}">
                    <a16:creationId xmlns:a16="http://schemas.microsoft.com/office/drawing/2014/main" id="{7E55B22C-D925-9845-745E-9CD7CA4FB2D3}"/>
                  </a:ext>
                </a:extLst>
              </p:cNvPr>
              <p:cNvSpPr txBox="1">
                <a:spLocks noRot="1" noChangeAspect="1" noMove="1" noResize="1" noEditPoints="1" noAdjustHandles="1" noChangeArrowheads="1" noChangeShapeType="1" noTextEdit="1"/>
              </p:cNvSpPr>
              <p:nvPr/>
            </p:nvSpPr>
            <p:spPr>
              <a:xfrm>
                <a:off x="10621223" y="5108273"/>
                <a:ext cx="1862781" cy="584775"/>
              </a:xfrm>
              <a:prstGeom prst="rect">
                <a:avLst/>
              </a:prstGeom>
              <a:blipFill>
                <a:blip r:embed="rId17"/>
                <a:stretch>
                  <a:fillRect b="-23404"/>
                </a:stretch>
              </a:blipFill>
            </p:spPr>
            <p:txBody>
              <a:bodyPr/>
              <a:lstStyle/>
              <a:p>
                <a:r>
                  <a:rPr lang="en-US">
                    <a:noFill/>
                  </a:rPr>
                  <a:t> </a:t>
                </a:r>
              </a:p>
            </p:txBody>
          </p:sp>
        </mc:Fallback>
      </mc:AlternateContent>
      <p:cxnSp>
        <p:nvCxnSpPr>
          <p:cNvPr id="69" name="Straight Connector 68">
            <a:extLst>
              <a:ext uri="{FF2B5EF4-FFF2-40B4-BE49-F238E27FC236}">
                <a16:creationId xmlns:a16="http://schemas.microsoft.com/office/drawing/2014/main" id="{AFDA718C-8EFC-2AAE-8A61-114D437FBA05}"/>
              </a:ext>
            </a:extLst>
          </p:cNvPr>
          <p:cNvCxnSpPr>
            <a:cxnSpLocks/>
            <a:endCxn id="67" idx="0"/>
          </p:cNvCxnSpPr>
          <p:nvPr/>
        </p:nvCxnSpPr>
        <p:spPr>
          <a:xfrm flipH="1">
            <a:off x="10419912" y="4519344"/>
            <a:ext cx="477794" cy="596205"/>
          </a:xfrm>
          <a:prstGeom prst="line">
            <a:avLst/>
          </a:prstGeom>
        </p:spPr>
        <p:style>
          <a:lnRef idx="2">
            <a:schemeClr val="dk1"/>
          </a:lnRef>
          <a:fillRef idx="0">
            <a:schemeClr val="dk1"/>
          </a:fillRef>
          <a:effectRef idx="1">
            <a:schemeClr val="dk1"/>
          </a:effectRef>
          <a:fontRef idx="minor">
            <a:schemeClr val="tx1"/>
          </a:fontRef>
        </p:style>
      </p:cxnSp>
      <p:cxnSp>
        <p:nvCxnSpPr>
          <p:cNvPr id="70" name="Straight Connector 69">
            <a:extLst>
              <a:ext uri="{FF2B5EF4-FFF2-40B4-BE49-F238E27FC236}">
                <a16:creationId xmlns:a16="http://schemas.microsoft.com/office/drawing/2014/main" id="{D49A7B0D-A519-2A38-991C-4FE648CA08B4}"/>
              </a:ext>
            </a:extLst>
          </p:cNvPr>
          <p:cNvCxnSpPr>
            <a:cxnSpLocks/>
            <a:endCxn id="68" idx="0"/>
          </p:cNvCxnSpPr>
          <p:nvPr/>
        </p:nvCxnSpPr>
        <p:spPr>
          <a:xfrm>
            <a:off x="10897706" y="4519344"/>
            <a:ext cx="654908" cy="588929"/>
          </a:xfrm>
          <a:prstGeom prst="line">
            <a:avLst/>
          </a:prstGeom>
        </p:spPr>
        <p:style>
          <a:lnRef idx="2">
            <a:schemeClr val="dk1"/>
          </a:lnRef>
          <a:fillRef idx="0">
            <a:schemeClr val="dk1"/>
          </a:fillRef>
          <a:effectRef idx="1">
            <a:schemeClr val="dk1"/>
          </a:effectRef>
          <a:fontRef idx="minor">
            <a:schemeClr val="tx1"/>
          </a:fontRef>
        </p:style>
      </p:cxnSp>
      <p:cxnSp>
        <p:nvCxnSpPr>
          <p:cNvPr id="71" name="Straight Connector 70">
            <a:extLst>
              <a:ext uri="{FF2B5EF4-FFF2-40B4-BE49-F238E27FC236}">
                <a16:creationId xmlns:a16="http://schemas.microsoft.com/office/drawing/2014/main" id="{EB5AECDB-3058-3800-8408-C19A1DEC6360}"/>
              </a:ext>
            </a:extLst>
          </p:cNvPr>
          <p:cNvCxnSpPr>
            <a:cxnSpLocks/>
          </p:cNvCxnSpPr>
          <p:nvPr/>
        </p:nvCxnSpPr>
        <p:spPr>
          <a:xfrm flipH="1">
            <a:off x="246489" y="5649125"/>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72" name="Straight Connector 71">
            <a:extLst>
              <a:ext uri="{FF2B5EF4-FFF2-40B4-BE49-F238E27FC236}">
                <a16:creationId xmlns:a16="http://schemas.microsoft.com/office/drawing/2014/main" id="{32BFC3C2-E575-F4C2-0257-F8704F9101BA}"/>
              </a:ext>
            </a:extLst>
          </p:cNvPr>
          <p:cNvCxnSpPr>
            <a:cxnSpLocks/>
          </p:cNvCxnSpPr>
          <p:nvPr/>
        </p:nvCxnSpPr>
        <p:spPr>
          <a:xfrm>
            <a:off x="791815" y="5649125"/>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77" name="Straight Connector 76">
            <a:extLst>
              <a:ext uri="{FF2B5EF4-FFF2-40B4-BE49-F238E27FC236}">
                <a16:creationId xmlns:a16="http://schemas.microsoft.com/office/drawing/2014/main" id="{A0DF3DB4-F95F-AE0D-DC3D-3C6C1E1F053E}"/>
              </a:ext>
            </a:extLst>
          </p:cNvPr>
          <p:cNvCxnSpPr>
            <a:cxnSpLocks/>
          </p:cNvCxnSpPr>
          <p:nvPr/>
        </p:nvCxnSpPr>
        <p:spPr>
          <a:xfrm flipH="1">
            <a:off x="1349281" y="5649125"/>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78" name="Straight Connector 77">
            <a:extLst>
              <a:ext uri="{FF2B5EF4-FFF2-40B4-BE49-F238E27FC236}">
                <a16:creationId xmlns:a16="http://schemas.microsoft.com/office/drawing/2014/main" id="{BA46DB4F-B1BC-2704-AE31-EE0B79C03445}"/>
              </a:ext>
            </a:extLst>
          </p:cNvPr>
          <p:cNvCxnSpPr>
            <a:cxnSpLocks/>
          </p:cNvCxnSpPr>
          <p:nvPr/>
        </p:nvCxnSpPr>
        <p:spPr>
          <a:xfrm>
            <a:off x="1894607" y="5649125"/>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79" name="Straight Connector 78">
            <a:extLst>
              <a:ext uri="{FF2B5EF4-FFF2-40B4-BE49-F238E27FC236}">
                <a16:creationId xmlns:a16="http://schemas.microsoft.com/office/drawing/2014/main" id="{E4B91A12-9C3F-DCE2-602D-888B129B72E1}"/>
              </a:ext>
            </a:extLst>
          </p:cNvPr>
          <p:cNvCxnSpPr>
            <a:cxnSpLocks/>
          </p:cNvCxnSpPr>
          <p:nvPr/>
        </p:nvCxnSpPr>
        <p:spPr>
          <a:xfrm flipH="1">
            <a:off x="3473663" y="5700324"/>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0" name="Straight Connector 79">
            <a:extLst>
              <a:ext uri="{FF2B5EF4-FFF2-40B4-BE49-F238E27FC236}">
                <a16:creationId xmlns:a16="http://schemas.microsoft.com/office/drawing/2014/main" id="{A318E4E4-EB27-0E71-0F48-404DD1F38D4C}"/>
              </a:ext>
            </a:extLst>
          </p:cNvPr>
          <p:cNvCxnSpPr>
            <a:cxnSpLocks/>
          </p:cNvCxnSpPr>
          <p:nvPr/>
        </p:nvCxnSpPr>
        <p:spPr>
          <a:xfrm>
            <a:off x="4018989" y="5700324"/>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1" name="Straight Connector 80">
            <a:extLst>
              <a:ext uri="{FF2B5EF4-FFF2-40B4-BE49-F238E27FC236}">
                <a16:creationId xmlns:a16="http://schemas.microsoft.com/office/drawing/2014/main" id="{D7D7A64E-EDE9-3E4F-FD43-0BE5E3E9E7F3}"/>
              </a:ext>
            </a:extLst>
          </p:cNvPr>
          <p:cNvCxnSpPr>
            <a:cxnSpLocks/>
          </p:cNvCxnSpPr>
          <p:nvPr/>
        </p:nvCxnSpPr>
        <p:spPr>
          <a:xfrm flipH="1">
            <a:off x="4598622" y="5653380"/>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24F5CD6A-B674-8E0A-7AA6-37AB370DC9DD}"/>
              </a:ext>
            </a:extLst>
          </p:cNvPr>
          <p:cNvCxnSpPr>
            <a:cxnSpLocks/>
          </p:cNvCxnSpPr>
          <p:nvPr/>
        </p:nvCxnSpPr>
        <p:spPr>
          <a:xfrm>
            <a:off x="5143948" y="5653380"/>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3" name="Straight Connector 82">
            <a:extLst>
              <a:ext uri="{FF2B5EF4-FFF2-40B4-BE49-F238E27FC236}">
                <a16:creationId xmlns:a16="http://schemas.microsoft.com/office/drawing/2014/main" id="{8A0509D1-552D-D2E5-E871-5949551C31A8}"/>
              </a:ext>
            </a:extLst>
          </p:cNvPr>
          <p:cNvCxnSpPr>
            <a:cxnSpLocks/>
          </p:cNvCxnSpPr>
          <p:nvPr/>
        </p:nvCxnSpPr>
        <p:spPr>
          <a:xfrm flipH="1">
            <a:off x="6634671" y="5687069"/>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A5944855-4141-63EB-39A1-B19BBDAD6A7F}"/>
              </a:ext>
            </a:extLst>
          </p:cNvPr>
          <p:cNvCxnSpPr>
            <a:cxnSpLocks/>
          </p:cNvCxnSpPr>
          <p:nvPr/>
        </p:nvCxnSpPr>
        <p:spPr>
          <a:xfrm>
            <a:off x="7179997" y="5687069"/>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5" name="Straight Connector 84">
            <a:extLst>
              <a:ext uri="{FF2B5EF4-FFF2-40B4-BE49-F238E27FC236}">
                <a16:creationId xmlns:a16="http://schemas.microsoft.com/office/drawing/2014/main" id="{E1063DB8-6BC3-49C2-F460-4DDC0E1B143C}"/>
              </a:ext>
            </a:extLst>
          </p:cNvPr>
          <p:cNvCxnSpPr>
            <a:cxnSpLocks/>
          </p:cNvCxnSpPr>
          <p:nvPr/>
        </p:nvCxnSpPr>
        <p:spPr>
          <a:xfrm flipH="1">
            <a:off x="7772370" y="5653380"/>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6" name="Straight Connector 85">
            <a:extLst>
              <a:ext uri="{FF2B5EF4-FFF2-40B4-BE49-F238E27FC236}">
                <a16:creationId xmlns:a16="http://schemas.microsoft.com/office/drawing/2014/main" id="{01FFE080-ECE7-1AE1-9B2D-C77FFB6F7AA9}"/>
              </a:ext>
            </a:extLst>
          </p:cNvPr>
          <p:cNvCxnSpPr>
            <a:cxnSpLocks/>
          </p:cNvCxnSpPr>
          <p:nvPr/>
        </p:nvCxnSpPr>
        <p:spPr>
          <a:xfrm>
            <a:off x="8317696" y="5653380"/>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7" name="Straight Connector 86">
            <a:extLst>
              <a:ext uri="{FF2B5EF4-FFF2-40B4-BE49-F238E27FC236}">
                <a16:creationId xmlns:a16="http://schemas.microsoft.com/office/drawing/2014/main" id="{3978097A-459E-A757-62F5-92690218EFE9}"/>
              </a:ext>
            </a:extLst>
          </p:cNvPr>
          <p:cNvCxnSpPr>
            <a:cxnSpLocks/>
          </p:cNvCxnSpPr>
          <p:nvPr/>
        </p:nvCxnSpPr>
        <p:spPr>
          <a:xfrm flipH="1">
            <a:off x="9808419" y="5704478"/>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8" name="Straight Connector 87">
            <a:extLst>
              <a:ext uri="{FF2B5EF4-FFF2-40B4-BE49-F238E27FC236}">
                <a16:creationId xmlns:a16="http://schemas.microsoft.com/office/drawing/2014/main" id="{97C6D50D-5990-6E57-9567-40B720D41609}"/>
              </a:ext>
            </a:extLst>
          </p:cNvPr>
          <p:cNvCxnSpPr>
            <a:cxnSpLocks/>
          </p:cNvCxnSpPr>
          <p:nvPr/>
        </p:nvCxnSpPr>
        <p:spPr>
          <a:xfrm>
            <a:off x="10353745" y="5704478"/>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9" name="Straight Connector 88">
            <a:extLst>
              <a:ext uri="{FF2B5EF4-FFF2-40B4-BE49-F238E27FC236}">
                <a16:creationId xmlns:a16="http://schemas.microsoft.com/office/drawing/2014/main" id="{74F0FED8-793A-075F-6A3E-D1FBAC05681E}"/>
              </a:ext>
            </a:extLst>
          </p:cNvPr>
          <p:cNvCxnSpPr>
            <a:cxnSpLocks/>
          </p:cNvCxnSpPr>
          <p:nvPr/>
        </p:nvCxnSpPr>
        <p:spPr>
          <a:xfrm flipH="1">
            <a:off x="10980392" y="5708632"/>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90" name="Straight Connector 89">
            <a:extLst>
              <a:ext uri="{FF2B5EF4-FFF2-40B4-BE49-F238E27FC236}">
                <a16:creationId xmlns:a16="http://schemas.microsoft.com/office/drawing/2014/main" id="{4666C080-A3C0-3B87-3CD8-FE8982AE072E}"/>
              </a:ext>
            </a:extLst>
          </p:cNvPr>
          <p:cNvCxnSpPr>
            <a:cxnSpLocks/>
          </p:cNvCxnSpPr>
          <p:nvPr/>
        </p:nvCxnSpPr>
        <p:spPr>
          <a:xfrm>
            <a:off x="11525718" y="5708632"/>
            <a:ext cx="666282" cy="1777286"/>
          </a:xfrm>
          <a:prstGeom prst="line">
            <a:avLst/>
          </a:prstGeom>
        </p:spPr>
        <p:style>
          <a:lnRef idx="2">
            <a:schemeClr val="dk1"/>
          </a:lnRef>
          <a:fillRef idx="0">
            <a:schemeClr val="dk1"/>
          </a:fillRef>
          <a:effectRef idx="1">
            <a:schemeClr val="dk1"/>
          </a:effectRef>
          <a:fontRef idx="minor">
            <a:schemeClr val="tx1"/>
          </a:fontRef>
        </p:style>
      </p:cxnSp>
      <p:sp>
        <p:nvSpPr>
          <p:cNvPr id="91" name="Rectangle 90">
            <a:extLst>
              <a:ext uri="{FF2B5EF4-FFF2-40B4-BE49-F238E27FC236}">
                <a16:creationId xmlns:a16="http://schemas.microsoft.com/office/drawing/2014/main" id="{5F7F9813-666D-A7AC-298D-030A284FBD63}"/>
              </a:ext>
            </a:extLst>
          </p:cNvPr>
          <p:cNvSpPr/>
          <p:nvPr/>
        </p:nvSpPr>
        <p:spPr>
          <a:xfrm>
            <a:off x="136785" y="5613305"/>
            <a:ext cx="11761953" cy="5276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8688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1F24A-B95E-9125-4ECC-4E24C750F4B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6744283-BC9C-9A0E-CDA7-790E007632EF}"/>
              </a:ext>
            </a:extLst>
          </p:cNvPr>
          <p:cNvSpPr>
            <a:spLocks noGrp="1"/>
          </p:cNvSpPr>
          <p:nvPr>
            <p:ph type="title"/>
          </p:nvPr>
        </p:nvSpPr>
        <p:spPr>
          <a:xfrm>
            <a:off x="389580" y="361774"/>
            <a:ext cx="11618862" cy="1325563"/>
          </a:xfrm>
        </p:spPr>
        <p:txBody>
          <a:bodyPr/>
          <a:lstStyle/>
          <a:p>
            <a:r>
              <a:rPr lang="en-US" dirty="0"/>
              <a:t>Unrolling a few levels </a:t>
            </a:r>
          </a:p>
        </p:txBody>
      </p:sp>
      <p:cxnSp>
        <p:nvCxnSpPr>
          <p:cNvPr id="5" name="Straight Connector 4">
            <a:extLst>
              <a:ext uri="{FF2B5EF4-FFF2-40B4-BE49-F238E27FC236}">
                <a16:creationId xmlns:a16="http://schemas.microsoft.com/office/drawing/2014/main" id="{6A3AAC22-22B0-0333-0E12-1E2B8F8554DC}"/>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2F4D20BB-7676-16E0-C822-FD839768FE4F}"/>
                  </a:ext>
                </a:extLst>
              </p:cNvPr>
              <p:cNvSpPr txBox="1"/>
              <p:nvPr/>
            </p:nvSpPr>
            <p:spPr>
              <a:xfrm>
                <a:off x="2948117" y="1632497"/>
                <a:ext cx="6098058"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 </m:t>
                      </m:r>
                    </m:oMath>
                  </m:oMathPara>
                </a14:m>
                <a:endParaRPr lang="en-US" sz="3200" dirty="0"/>
              </a:p>
            </p:txBody>
          </p:sp>
        </mc:Choice>
        <mc:Fallback>
          <p:sp>
            <p:nvSpPr>
              <p:cNvPr id="9" name="TextBox 8">
                <a:extLst>
                  <a:ext uri="{FF2B5EF4-FFF2-40B4-BE49-F238E27FC236}">
                    <a16:creationId xmlns:a16="http://schemas.microsoft.com/office/drawing/2014/main" id="{2F4D20BB-7676-16E0-C822-FD839768FE4F}"/>
                  </a:ext>
                </a:extLst>
              </p:cNvPr>
              <p:cNvSpPr txBox="1">
                <a:spLocks noRot="1" noChangeAspect="1" noMove="1" noResize="1" noEditPoints="1" noAdjustHandles="1" noChangeArrowheads="1" noChangeShapeType="1" noTextEdit="1"/>
              </p:cNvSpPr>
              <p:nvPr/>
            </p:nvSpPr>
            <p:spPr>
              <a:xfrm>
                <a:off x="2948117" y="1632497"/>
                <a:ext cx="6098058" cy="584775"/>
              </a:xfrm>
              <a:prstGeom prst="rect">
                <a:avLst/>
              </a:prstGeom>
              <a:blipFill>
                <a:blip r:embed="rId3"/>
                <a:stretch>
                  <a:fillRect b="-23404"/>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3504E75C-7011-4466-EF52-528CA7F771F7}"/>
              </a:ext>
            </a:extLst>
          </p:cNvPr>
          <p:cNvCxnSpPr>
            <a:cxnSpLocks/>
            <a:stCxn id="9" idx="2"/>
            <a:endCxn id="16" idx="0"/>
          </p:cNvCxnSpPr>
          <p:nvPr/>
        </p:nvCxnSpPr>
        <p:spPr>
          <a:xfrm flipH="1">
            <a:off x="2855908" y="2217272"/>
            <a:ext cx="3141238" cy="56501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ECB79CCB-523A-ECE5-BC65-640E16EFCD0F}"/>
                  </a:ext>
                </a:extLst>
              </p:cNvPr>
              <p:cNvSpPr txBox="1"/>
              <p:nvPr/>
            </p:nvSpPr>
            <p:spPr>
              <a:xfrm>
                <a:off x="1924517" y="2782282"/>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/2</m:t>
                      </m:r>
                      <m:r>
                        <a:rPr lang="en-US" sz="3200" b="1" i="1" dirty="0" smtClean="0">
                          <a:latin typeface="Cambria Math" panose="02040503050406030204" pitchFamily="18" charset="0"/>
                        </a:rPr>
                        <m:t> </m:t>
                      </m:r>
                    </m:oMath>
                  </m:oMathPara>
                </a14:m>
                <a:endParaRPr lang="en-US" sz="3200" dirty="0"/>
              </a:p>
            </p:txBody>
          </p:sp>
        </mc:Choice>
        <mc:Fallback>
          <p:sp>
            <p:nvSpPr>
              <p:cNvPr id="16" name="TextBox 15">
                <a:extLst>
                  <a:ext uri="{FF2B5EF4-FFF2-40B4-BE49-F238E27FC236}">
                    <a16:creationId xmlns:a16="http://schemas.microsoft.com/office/drawing/2014/main" id="{ECB79CCB-523A-ECE5-BC65-640E16EFCD0F}"/>
                  </a:ext>
                </a:extLst>
              </p:cNvPr>
              <p:cNvSpPr txBox="1">
                <a:spLocks noRot="1" noChangeAspect="1" noMove="1" noResize="1" noEditPoints="1" noAdjustHandles="1" noChangeArrowheads="1" noChangeShapeType="1" noTextEdit="1"/>
              </p:cNvSpPr>
              <p:nvPr/>
            </p:nvSpPr>
            <p:spPr>
              <a:xfrm>
                <a:off x="1924517" y="2782282"/>
                <a:ext cx="1862781" cy="584775"/>
              </a:xfrm>
              <a:prstGeom prst="rect">
                <a:avLst/>
              </a:prstGeom>
              <a:blipFill>
                <a:blip r:embed="rId4"/>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48275E02-D927-B8A2-ED6D-EDCBC514B97B}"/>
                  </a:ext>
                </a:extLst>
              </p:cNvPr>
              <p:cNvSpPr txBox="1"/>
              <p:nvPr/>
            </p:nvSpPr>
            <p:spPr>
              <a:xfrm>
                <a:off x="8449658" y="2813030"/>
                <a:ext cx="17103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/2</m:t>
                      </m:r>
                    </m:oMath>
                  </m:oMathPara>
                </a14:m>
                <a:endParaRPr lang="en-US" sz="3200" dirty="0"/>
              </a:p>
            </p:txBody>
          </p:sp>
        </mc:Choice>
        <mc:Fallback>
          <p:sp>
            <p:nvSpPr>
              <p:cNvPr id="17" name="TextBox 16">
                <a:extLst>
                  <a:ext uri="{FF2B5EF4-FFF2-40B4-BE49-F238E27FC236}">
                    <a16:creationId xmlns:a16="http://schemas.microsoft.com/office/drawing/2014/main" id="{48275E02-D927-B8A2-ED6D-EDCBC514B97B}"/>
                  </a:ext>
                </a:extLst>
              </p:cNvPr>
              <p:cNvSpPr txBox="1">
                <a:spLocks noRot="1" noChangeAspect="1" noMove="1" noResize="1" noEditPoints="1" noAdjustHandles="1" noChangeArrowheads="1" noChangeShapeType="1" noTextEdit="1"/>
              </p:cNvSpPr>
              <p:nvPr/>
            </p:nvSpPr>
            <p:spPr>
              <a:xfrm>
                <a:off x="8449658" y="2813030"/>
                <a:ext cx="1710381" cy="584775"/>
              </a:xfrm>
              <a:prstGeom prst="rect">
                <a:avLst/>
              </a:prstGeom>
              <a:blipFill>
                <a:blip r:embed="rId5"/>
                <a:stretch>
                  <a:fillRect b="-19149"/>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D070D0BE-0FB7-0424-0E00-93732965B6EF}"/>
              </a:ext>
            </a:extLst>
          </p:cNvPr>
          <p:cNvCxnSpPr>
            <a:cxnSpLocks/>
            <a:stCxn id="9" idx="2"/>
            <a:endCxn id="17" idx="0"/>
          </p:cNvCxnSpPr>
          <p:nvPr/>
        </p:nvCxnSpPr>
        <p:spPr>
          <a:xfrm>
            <a:off x="5997146" y="2217272"/>
            <a:ext cx="3307703" cy="595758"/>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B2C580E7-4D94-57E1-6129-E69C1381716C}"/>
                  </a:ext>
                </a:extLst>
              </p:cNvPr>
              <p:cNvSpPr txBox="1"/>
              <p:nvPr/>
            </p:nvSpPr>
            <p:spPr>
              <a:xfrm>
                <a:off x="3409740" y="282288"/>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B2C580E7-4D94-57E1-6129-E69C1381716C}"/>
                  </a:ext>
                </a:extLst>
              </p:cNvPr>
              <p:cNvSpPr txBox="1">
                <a:spLocks noRot="1" noChangeAspect="1" noMove="1" noResize="1" noEditPoints="1" noAdjustHandles="1" noChangeArrowheads="1" noChangeShapeType="1" noTextEdit="1"/>
              </p:cNvSpPr>
              <p:nvPr/>
            </p:nvSpPr>
            <p:spPr>
              <a:xfrm>
                <a:off x="3409740" y="282288"/>
                <a:ext cx="10079836" cy="1053494"/>
              </a:xfrm>
              <a:prstGeom prst="rect">
                <a:avLst/>
              </a:prstGeom>
              <a:blipFill>
                <a:blip r:embed="rId6"/>
                <a:stretch>
                  <a:fillRect t="-201190" b="-291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315BFC02-85CE-9117-72D2-3EA2911678E4}"/>
                  </a:ext>
                </a:extLst>
              </p:cNvPr>
              <p:cNvSpPr txBox="1"/>
              <p:nvPr/>
            </p:nvSpPr>
            <p:spPr>
              <a:xfrm>
                <a:off x="338218" y="3873073"/>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/4</m:t>
                      </m:r>
                      <m:r>
                        <a:rPr lang="en-US" sz="3200" b="1" i="1" dirty="0" smtClean="0">
                          <a:latin typeface="Cambria Math" panose="02040503050406030204" pitchFamily="18" charset="0"/>
                        </a:rPr>
                        <m:t> </m:t>
                      </m:r>
                    </m:oMath>
                  </m:oMathPara>
                </a14:m>
                <a:endParaRPr lang="en-US" sz="3200" dirty="0"/>
              </a:p>
            </p:txBody>
          </p:sp>
        </mc:Choice>
        <mc:Fallback>
          <p:sp>
            <p:nvSpPr>
              <p:cNvPr id="29" name="TextBox 28">
                <a:extLst>
                  <a:ext uri="{FF2B5EF4-FFF2-40B4-BE49-F238E27FC236}">
                    <a16:creationId xmlns:a16="http://schemas.microsoft.com/office/drawing/2014/main" id="{315BFC02-85CE-9117-72D2-3EA2911678E4}"/>
                  </a:ext>
                </a:extLst>
              </p:cNvPr>
              <p:cNvSpPr txBox="1">
                <a:spLocks noRot="1" noChangeAspect="1" noMove="1" noResize="1" noEditPoints="1" noAdjustHandles="1" noChangeArrowheads="1" noChangeShapeType="1" noTextEdit="1"/>
              </p:cNvSpPr>
              <p:nvPr/>
            </p:nvSpPr>
            <p:spPr>
              <a:xfrm>
                <a:off x="338218" y="3873073"/>
                <a:ext cx="1862781" cy="584775"/>
              </a:xfrm>
              <a:prstGeom prst="rect">
                <a:avLst/>
              </a:prstGeom>
              <a:blipFill>
                <a:blip r:embed="rId7"/>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DFD5DAA0-1686-4664-C452-7E1CC306DB03}"/>
                  </a:ext>
                </a:extLst>
              </p:cNvPr>
              <p:cNvSpPr txBox="1"/>
              <p:nvPr/>
            </p:nvSpPr>
            <p:spPr>
              <a:xfrm>
                <a:off x="3621382" y="3873072"/>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/4</m:t>
                      </m:r>
                      <m:r>
                        <a:rPr lang="en-US" sz="3200" b="1" i="1" dirty="0" smtClean="0">
                          <a:latin typeface="Cambria Math" panose="02040503050406030204" pitchFamily="18" charset="0"/>
                        </a:rPr>
                        <m:t> </m:t>
                      </m:r>
                    </m:oMath>
                  </m:oMathPara>
                </a14:m>
                <a:endParaRPr lang="en-US" sz="3200" dirty="0"/>
              </a:p>
            </p:txBody>
          </p:sp>
        </mc:Choice>
        <mc:Fallback>
          <p:sp>
            <p:nvSpPr>
              <p:cNvPr id="30" name="TextBox 29">
                <a:extLst>
                  <a:ext uri="{FF2B5EF4-FFF2-40B4-BE49-F238E27FC236}">
                    <a16:creationId xmlns:a16="http://schemas.microsoft.com/office/drawing/2014/main" id="{DFD5DAA0-1686-4664-C452-7E1CC306DB03}"/>
                  </a:ext>
                </a:extLst>
              </p:cNvPr>
              <p:cNvSpPr txBox="1">
                <a:spLocks noRot="1" noChangeAspect="1" noMove="1" noResize="1" noEditPoints="1" noAdjustHandles="1" noChangeArrowheads="1" noChangeShapeType="1" noTextEdit="1"/>
              </p:cNvSpPr>
              <p:nvPr/>
            </p:nvSpPr>
            <p:spPr>
              <a:xfrm>
                <a:off x="3621382" y="3873072"/>
                <a:ext cx="1862781" cy="584775"/>
              </a:xfrm>
              <a:prstGeom prst="rect">
                <a:avLst/>
              </a:prstGeom>
              <a:blipFill>
                <a:blip r:embed="rId8"/>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C01B0B50-2507-ED68-5D11-C168C1CC700B}"/>
                  </a:ext>
                </a:extLst>
              </p:cNvPr>
              <p:cNvSpPr txBox="1"/>
              <p:nvPr/>
            </p:nvSpPr>
            <p:spPr>
              <a:xfrm>
                <a:off x="6752793" y="3873071"/>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/4</m:t>
                      </m:r>
                    </m:oMath>
                  </m:oMathPara>
                </a14:m>
                <a:endParaRPr lang="en-US" sz="3200" dirty="0"/>
              </a:p>
            </p:txBody>
          </p:sp>
        </mc:Choice>
        <mc:Fallback>
          <p:sp>
            <p:nvSpPr>
              <p:cNvPr id="31" name="TextBox 30">
                <a:extLst>
                  <a:ext uri="{FF2B5EF4-FFF2-40B4-BE49-F238E27FC236}">
                    <a16:creationId xmlns:a16="http://schemas.microsoft.com/office/drawing/2014/main" id="{C01B0B50-2507-ED68-5D11-C168C1CC700B}"/>
                  </a:ext>
                </a:extLst>
              </p:cNvPr>
              <p:cNvSpPr txBox="1">
                <a:spLocks noRot="1" noChangeAspect="1" noMove="1" noResize="1" noEditPoints="1" noAdjustHandles="1" noChangeArrowheads="1" noChangeShapeType="1" noTextEdit="1"/>
              </p:cNvSpPr>
              <p:nvPr/>
            </p:nvSpPr>
            <p:spPr>
              <a:xfrm>
                <a:off x="6752793" y="3873071"/>
                <a:ext cx="1862781" cy="584775"/>
              </a:xfrm>
              <a:prstGeom prst="rect">
                <a:avLst/>
              </a:prstGeom>
              <a:blipFill>
                <a:blip r:embed="rId9"/>
                <a:stretch>
                  <a:fillRect b="-212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87DF2DB8-66E8-DF60-F628-13967448C2A1}"/>
                  </a:ext>
                </a:extLst>
              </p:cNvPr>
              <p:cNvSpPr txBox="1"/>
              <p:nvPr/>
            </p:nvSpPr>
            <p:spPr>
              <a:xfrm>
                <a:off x="10035957" y="3873071"/>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/4</m:t>
                      </m:r>
                      <m:r>
                        <a:rPr lang="en-US" sz="3200" b="1" i="1" dirty="0" smtClean="0">
                          <a:latin typeface="Cambria Math" panose="02040503050406030204" pitchFamily="18" charset="0"/>
                        </a:rPr>
                        <m:t> </m:t>
                      </m:r>
                    </m:oMath>
                  </m:oMathPara>
                </a14:m>
                <a:endParaRPr lang="en-US" sz="3200" dirty="0"/>
              </a:p>
            </p:txBody>
          </p:sp>
        </mc:Choice>
        <mc:Fallback>
          <p:sp>
            <p:nvSpPr>
              <p:cNvPr id="32" name="TextBox 31">
                <a:extLst>
                  <a:ext uri="{FF2B5EF4-FFF2-40B4-BE49-F238E27FC236}">
                    <a16:creationId xmlns:a16="http://schemas.microsoft.com/office/drawing/2014/main" id="{87DF2DB8-66E8-DF60-F628-13967448C2A1}"/>
                  </a:ext>
                </a:extLst>
              </p:cNvPr>
              <p:cNvSpPr txBox="1">
                <a:spLocks noRot="1" noChangeAspect="1" noMove="1" noResize="1" noEditPoints="1" noAdjustHandles="1" noChangeArrowheads="1" noChangeShapeType="1" noTextEdit="1"/>
              </p:cNvSpPr>
              <p:nvPr/>
            </p:nvSpPr>
            <p:spPr>
              <a:xfrm>
                <a:off x="10035957" y="3873071"/>
                <a:ext cx="1862781" cy="584775"/>
              </a:xfrm>
              <a:prstGeom prst="rect">
                <a:avLst/>
              </a:prstGeom>
              <a:blipFill>
                <a:blip r:embed="rId10"/>
                <a:stretch>
                  <a:fillRect b="-23404"/>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4A403139-C438-E464-99B5-720384C99D5A}"/>
              </a:ext>
            </a:extLst>
          </p:cNvPr>
          <p:cNvCxnSpPr>
            <a:cxnSpLocks/>
          </p:cNvCxnSpPr>
          <p:nvPr/>
        </p:nvCxnSpPr>
        <p:spPr>
          <a:xfrm flipH="1">
            <a:off x="1193409" y="3382430"/>
            <a:ext cx="1586299" cy="506016"/>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B3F6A33A-515F-0478-2DF4-429D0DB13A2B}"/>
              </a:ext>
            </a:extLst>
          </p:cNvPr>
          <p:cNvCxnSpPr>
            <a:cxnSpLocks/>
            <a:stCxn id="16" idx="2"/>
            <a:endCxn id="30" idx="0"/>
          </p:cNvCxnSpPr>
          <p:nvPr/>
        </p:nvCxnSpPr>
        <p:spPr>
          <a:xfrm>
            <a:off x="2855908" y="3367057"/>
            <a:ext cx="1696865" cy="506015"/>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4C90BA93-41DD-B076-ACEB-7ABF294F7575}"/>
              </a:ext>
            </a:extLst>
          </p:cNvPr>
          <p:cNvCxnSpPr>
            <a:cxnSpLocks/>
            <a:stCxn id="17" idx="2"/>
            <a:endCxn id="32" idx="0"/>
          </p:cNvCxnSpPr>
          <p:nvPr/>
        </p:nvCxnSpPr>
        <p:spPr>
          <a:xfrm>
            <a:off x="9304849" y="3397805"/>
            <a:ext cx="1662499" cy="475266"/>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a:extLst>
              <a:ext uri="{FF2B5EF4-FFF2-40B4-BE49-F238E27FC236}">
                <a16:creationId xmlns:a16="http://schemas.microsoft.com/office/drawing/2014/main" id="{11316F52-DA64-B611-7BA5-AF006BAA4C69}"/>
              </a:ext>
            </a:extLst>
          </p:cNvPr>
          <p:cNvCxnSpPr>
            <a:cxnSpLocks/>
            <a:stCxn id="31" idx="0"/>
            <a:endCxn id="17" idx="2"/>
          </p:cNvCxnSpPr>
          <p:nvPr/>
        </p:nvCxnSpPr>
        <p:spPr>
          <a:xfrm flipV="1">
            <a:off x="7684184" y="3397805"/>
            <a:ext cx="1620665" cy="475266"/>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51" name="TextBox 50">
                <a:extLst>
                  <a:ext uri="{FF2B5EF4-FFF2-40B4-BE49-F238E27FC236}">
                    <a16:creationId xmlns:a16="http://schemas.microsoft.com/office/drawing/2014/main" id="{264751DE-16EE-A228-6B55-48BD7866F753}"/>
                  </a:ext>
                </a:extLst>
              </p:cNvPr>
              <p:cNvSpPr txBox="1"/>
              <p:nvPr/>
            </p:nvSpPr>
            <p:spPr>
              <a:xfrm>
                <a:off x="-139576" y="5054053"/>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51" name="TextBox 50">
                <a:extLst>
                  <a:ext uri="{FF2B5EF4-FFF2-40B4-BE49-F238E27FC236}">
                    <a16:creationId xmlns:a16="http://schemas.microsoft.com/office/drawing/2014/main" id="{264751DE-16EE-A228-6B55-48BD7866F753}"/>
                  </a:ext>
                </a:extLst>
              </p:cNvPr>
              <p:cNvSpPr txBox="1">
                <a:spLocks noRot="1" noChangeAspect="1" noMove="1" noResize="1" noEditPoints="1" noAdjustHandles="1" noChangeArrowheads="1" noChangeShapeType="1" noTextEdit="1"/>
              </p:cNvSpPr>
              <p:nvPr/>
            </p:nvSpPr>
            <p:spPr>
              <a:xfrm>
                <a:off x="-139576" y="5054053"/>
                <a:ext cx="1862781" cy="584775"/>
              </a:xfrm>
              <a:prstGeom prst="rect">
                <a:avLst/>
              </a:prstGeom>
              <a:blipFill>
                <a:blip r:embed="rId11"/>
                <a:stretch>
                  <a:fillRect b="-229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2" name="TextBox 51">
                <a:extLst>
                  <a:ext uri="{FF2B5EF4-FFF2-40B4-BE49-F238E27FC236}">
                    <a16:creationId xmlns:a16="http://schemas.microsoft.com/office/drawing/2014/main" id="{BF19CEAA-3C85-7BF8-131D-F36AC36A990C}"/>
                  </a:ext>
                </a:extLst>
              </p:cNvPr>
              <p:cNvSpPr txBox="1"/>
              <p:nvPr/>
            </p:nvSpPr>
            <p:spPr>
              <a:xfrm>
                <a:off x="993126" y="5046777"/>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52" name="TextBox 51">
                <a:extLst>
                  <a:ext uri="{FF2B5EF4-FFF2-40B4-BE49-F238E27FC236}">
                    <a16:creationId xmlns:a16="http://schemas.microsoft.com/office/drawing/2014/main" id="{BF19CEAA-3C85-7BF8-131D-F36AC36A990C}"/>
                  </a:ext>
                </a:extLst>
              </p:cNvPr>
              <p:cNvSpPr txBox="1">
                <a:spLocks noRot="1" noChangeAspect="1" noMove="1" noResize="1" noEditPoints="1" noAdjustHandles="1" noChangeArrowheads="1" noChangeShapeType="1" noTextEdit="1"/>
              </p:cNvSpPr>
              <p:nvPr/>
            </p:nvSpPr>
            <p:spPr>
              <a:xfrm>
                <a:off x="993126" y="5046777"/>
                <a:ext cx="1862781" cy="584775"/>
              </a:xfrm>
              <a:prstGeom prst="rect">
                <a:avLst/>
              </a:prstGeom>
              <a:blipFill>
                <a:blip r:embed="rId12"/>
                <a:stretch>
                  <a:fillRect b="-23404"/>
                </a:stretch>
              </a:blipFill>
            </p:spPr>
            <p:txBody>
              <a:bodyPr/>
              <a:lstStyle/>
              <a:p>
                <a:r>
                  <a:rPr lang="en-US">
                    <a:noFill/>
                  </a:rPr>
                  <a:t> </a:t>
                </a:r>
              </a:p>
            </p:txBody>
          </p:sp>
        </mc:Fallback>
      </mc:AlternateContent>
      <p:cxnSp>
        <p:nvCxnSpPr>
          <p:cNvPr id="53" name="Straight Connector 52">
            <a:extLst>
              <a:ext uri="{FF2B5EF4-FFF2-40B4-BE49-F238E27FC236}">
                <a16:creationId xmlns:a16="http://schemas.microsoft.com/office/drawing/2014/main" id="{994027D0-82E2-B40C-451D-AB8447A83FD3}"/>
              </a:ext>
            </a:extLst>
          </p:cNvPr>
          <p:cNvCxnSpPr>
            <a:cxnSpLocks/>
            <a:stCxn id="29" idx="2"/>
            <a:endCxn id="51" idx="0"/>
          </p:cNvCxnSpPr>
          <p:nvPr/>
        </p:nvCxnSpPr>
        <p:spPr>
          <a:xfrm flipH="1">
            <a:off x="791815" y="4457848"/>
            <a:ext cx="477794" cy="596205"/>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B13A594B-CCDE-5FD8-3456-58623D40E077}"/>
              </a:ext>
            </a:extLst>
          </p:cNvPr>
          <p:cNvCxnSpPr>
            <a:cxnSpLocks/>
            <a:stCxn id="29" idx="2"/>
            <a:endCxn id="52" idx="0"/>
          </p:cNvCxnSpPr>
          <p:nvPr/>
        </p:nvCxnSpPr>
        <p:spPr>
          <a:xfrm>
            <a:off x="1269609" y="4457848"/>
            <a:ext cx="654908" cy="588929"/>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59" name="TextBox 58">
                <a:extLst>
                  <a:ext uri="{FF2B5EF4-FFF2-40B4-BE49-F238E27FC236}">
                    <a16:creationId xmlns:a16="http://schemas.microsoft.com/office/drawing/2014/main" id="{EB013B2B-0D97-CCBD-3DDA-4288FC4373B6}"/>
                  </a:ext>
                </a:extLst>
              </p:cNvPr>
              <p:cNvSpPr txBox="1"/>
              <p:nvPr/>
            </p:nvSpPr>
            <p:spPr>
              <a:xfrm>
                <a:off x="3087598" y="5061329"/>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59" name="TextBox 58">
                <a:extLst>
                  <a:ext uri="{FF2B5EF4-FFF2-40B4-BE49-F238E27FC236}">
                    <a16:creationId xmlns:a16="http://schemas.microsoft.com/office/drawing/2014/main" id="{EB013B2B-0D97-CCBD-3DDA-4288FC4373B6}"/>
                  </a:ext>
                </a:extLst>
              </p:cNvPr>
              <p:cNvSpPr txBox="1">
                <a:spLocks noRot="1" noChangeAspect="1" noMove="1" noResize="1" noEditPoints="1" noAdjustHandles="1" noChangeArrowheads="1" noChangeShapeType="1" noTextEdit="1"/>
              </p:cNvSpPr>
              <p:nvPr/>
            </p:nvSpPr>
            <p:spPr>
              <a:xfrm>
                <a:off x="3087598" y="5061329"/>
                <a:ext cx="1862781" cy="584775"/>
              </a:xfrm>
              <a:prstGeom prst="rect">
                <a:avLst/>
              </a:prstGeom>
              <a:blipFill>
                <a:blip r:embed="rId13"/>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0" name="TextBox 59">
                <a:extLst>
                  <a:ext uri="{FF2B5EF4-FFF2-40B4-BE49-F238E27FC236}">
                    <a16:creationId xmlns:a16="http://schemas.microsoft.com/office/drawing/2014/main" id="{183EDEE8-7623-5DE5-D4FE-8119AFE0A008}"/>
                  </a:ext>
                </a:extLst>
              </p:cNvPr>
              <p:cNvSpPr txBox="1"/>
              <p:nvPr/>
            </p:nvSpPr>
            <p:spPr>
              <a:xfrm>
                <a:off x="4220300" y="5054053"/>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0" name="TextBox 59">
                <a:extLst>
                  <a:ext uri="{FF2B5EF4-FFF2-40B4-BE49-F238E27FC236}">
                    <a16:creationId xmlns:a16="http://schemas.microsoft.com/office/drawing/2014/main" id="{183EDEE8-7623-5DE5-D4FE-8119AFE0A008}"/>
                  </a:ext>
                </a:extLst>
              </p:cNvPr>
              <p:cNvSpPr txBox="1">
                <a:spLocks noRot="1" noChangeAspect="1" noMove="1" noResize="1" noEditPoints="1" noAdjustHandles="1" noChangeArrowheads="1" noChangeShapeType="1" noTextEdit="1"/>
              </p:cNvSpPr>
              <p:nvPr/>
            </p:nvSpPr>
            <p:spPr>
              <a:xfrm>
                <a:off x="4220300" y="5054053"/>
                <a:ext cx="1862781" cy="584775"/>
              </a:xfrm>
              <a:prstGeom prst="rect">
                <a:avLst/>
              </a:prstGeom>
              <a:blipFill>
                <a:blip r:embed="rId14"/>
                <a:stretch>
                  <a:fillRect b="-22917"/>
                </a:stretch>
              </a:blipFill>
            </p:spPr>
            <p:txBody>
              <a:bodyPr/>
              <a:lstStyle/>
              <a:p>
                <a:r>
                  <a:rPr lang="en-US">
                    <a:noFill/>
                  </a:rPr>
                  <a:t> </a:t>
                </a:r>
              </a:p>
            </p:txBody>
          </p:sp>
        </mc:Fallback>
      </mc:AlternateContent>
      <p:cxnSp>
        <p:nvCxnSpPr>
          <p:cNvPr id="61" name="Straight Connector 60">
            <a:extLst>
              <a:ext uri="{FF2B5EF4-FFF2-40B4-BE49-F238E27FC236}">
                <a16:creationId xmlns:a16="http://schemas.microsoft.com/office/drawing/2014/main" id="{C8827B3E-53D0-5920-97A3-E666E1B31DC4}"/>
              </a:ext>
            </a:extLst>
          </p:cNvPr>
          <p:cNvCxnSpPr>
            <a:cxnSpLocks/>
            <a:endCxn id="59" idx="0"/>
          </p:cNvCxnSpPr>
          <p:nvPr/>
        </p:nvCxnSpPr>
        <p:spPr>
          <a:xfrm flipH="1">
            <a:off x="4018989" y="4465124"/>
            <a:ext cx="477794" cy="596205"/>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0F4F4DD9-789D-DA08-F20B-C29EBC408AB9}"/>
              </a:ext>
            </a:extLst>
          </p:cNvPr>
          <p:cNvCxnSpPr>
            <a:cxnSpLocks/>
            <a:endCxn id="60" idx="0"/>
          </p:cNvCxnSpPr>
          <p:nvPr/>
        </p:nvCxnSpPr>
        <p:spPr>
          <a:xfrm>
            <a:off x="4496783" y="4465124"/>
            <a:ext cx="654908" cy="588929"/>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63" name="TextBox 62">
                <a:extLst>
                  <a:ext uri="{FF2B5EF4-FFF2-40B4-BE49-F238E27FC236}">
                    <a16:creationId xmlns:a16="http://schemas.microsoft.com/office/drawing/2014/main" id="{B6DF723B-05D1-BDC5-8608-905671C36C91}"/>
                  </a:ext>
                </a:extLst>
              </p:cNvPr>
              <p:cNvSpPr txBox="1"/>
              <p:nvPr/>
            </p:nvSpPr>
            <p:spPr>
              <a:xfrm>
                <a:off x="6290826" y="5054051"/>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3" name="TextBox 62">
                <a:extLst>
                  <a:ext uri="{FF2B5EF4-FFF2-40B4-BE49-F238E27FC236}">
                    <a16:creationId xmlns:a16="http://schemas.microsoft.com/office/drawing/2014/main" id="{B6DF723B-05D1-BDC5-8608-905671C36C91}"/>
                  </a:ext>
                </a:extLst>
              </p:cNvPr>
              <p:cNvSpPr txBox="1">
                <a:spLocks noRot="1" noChangeAspect="1" noMove="1" noResize="1" noEditPoints="1" noAdjustHandles="1" noChangeArrowheads="1" noChangeShapeType="1" noTextEdit="1"/>
              </p:cNvSpPr>
              <p:nvPr/>
            </p:nvSpPr>
            <p:spPr>
              <a:xfrm>
                <a:off x="6290826" y="5054051"/>
                <a:ext cx="1862781" cy="584775"/>
              </a:xfrm>
              <a:prstGeom prst="rect">
                <a:avLst/>
              </a:prstGeom>
              <a:blipFill>
                <a:blip r:embed="rId14"/>
                <a:stretch>
                  <a:fillRect b="-229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4" name="TextBox 63">
                <a:extLst>
                  <a:ext uri="{FF2B5EF4-FFF2-40B4-BE49-F238E27FC236}">
                    <a16:creationId xmlns:a16="http://schemas.microsoft.com/office/drawing/2014/main" id="{7C9D6D31-14A2-267C-4622-A0941670E647}"/>
                  </a:ext>
                </a:extLst>
              </p:cNvPr>
              <p:cNvSpPr txBox="1"/>
              <p:nvPr/>
            </p:nvSpPr>
            <p:spPr>
              <a:xfrm>
                <a:off x="7423528" y="5046775"/>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4" name="TextBox 63">
                <a:extLst>
                  <a:ext uri="{FF2B5EF4-FFF2-40B4-BE49-F238E27FC236}">
                    <a16:creationId xmlns:a16="http://schemas.microsoft.com/office/drawing/2014/main" id="{7C9D6D31-14A2-267C-4622-A0941670E647}"/>
                  </a:ext>
                </a:extLst>
              </p:cNvPr>
              <p:cNvSpPr txBox="1">
                <a:spLocks noRot="1" noChangeAspect="1" noMove="1" noResize="1" noEditPoints="1" noAdjustHandles="1" noChangeArrowheads="1" noChangeShapeType="1" noTextEdit="1"/>
              </p:cNvSpPr>
              <p:nvPr/>
            </p:nvSpPr>
            <p:spPr>
              <a:xfrm>
                <a:off x="7423528" y="5046775"/>
                <a:ext cx="1862781" cy="584775"/>
              </a:xfrm>
              <a:prstGeom prst="rect">
                <a:avLst/>
              </a:prstGeom>
              <a:blipFill>
                <a:blip r:embed="rId15"/>
                <a:stretch>
                  <a:fillRect b="-23404"/>
                </a:stretch>
              </a:blipFill>
            </p:spPr>
            <p:txBody>
              <a:bodyPr/>
              <a:lstStyle/>
              <a:p>
                <a:r>
                  <a:rPr lang="en-US">
                    <a:noFill/>
                  </a:rPr>
                  <a:t> </a:t>
                </a:r>
              </a:p>
            </p:txBody>
          </p:sp>
        </mc:Fallback>
      </mc:AlternateContent>
      <p:cxnSp>
        <p:nvCxnSpPr>
          <p:cNvPr id="65" name="Straight Connector 64">
            <a:extLst>
              <a:ext uri="{FF2B5EF4-FFF2-40B4-BE49-F238E27FC236}">
                <a16:creationId xmlns:a16="http://schemas.microsoft.com/office/drawing/2014/main" id="{B02E3EDA-5809-1391-F0F7-0F50A627D9F0}"/>
              </a:ext>
            </a:extLst>
          </p:cNvPr>
          <p:cNvCxnSpPr>
            <a:cxnSpLocks/>
            <a:endCxn id="63" idx="0"/>
          </p:cNvCxnSpPr>
          <p:nvPr/>
        </p:nvCxnSpPr>
        <p:spPr>
          <a:xfrm flipH="1">
            <a:off x="7222217" y="4457846"/>
            <a:ext cx="477794" cy="596205"/>
          </a:xfrm>
          <a:prstGeom prst="line">
            <a:avLst/>
          </a:prstGeom>
        </p:spPr>
        <p:style>
          <a:lnRef idx="2">
            <a:schemeClr val="dk1"/>
          </a:lnRef>
          <a:fillRef idx="0">
            <a:schemeClr val="dk1"/>
          </a:fillRef>
          <a:effectRef idx="1">
            <a:schemeClr val="dk1"/>
          </a:effectRef>
          <a:fontRef idx="minor">
            <a:schemeClr val="tx1"/>
          </a:fontRef>
        </p:style>
      </p:cxnSp>
      <p:cxnSp>
        <p:nvCxnSpPr>
          <p:cNvPr id="66" name="Straight Connector 65">
            <a:extLst>
              <a:ext uri="{FF2B5EF4-FFF2-40B4-BE49-F238E27FC236}">
                <a16:creationId xmlns:a16="http://schemas.microsoft.com/office/drawing/2014/main" id="{4F52B5DC-2E31-8666-F61E-D2F7DF362B2F}"/>
              </a:ext>
            </a:extLst>
          </p:cNvPr>
          <p:cNvCxnSpPr>
            <a:cxnSpLocks/>
            <a:endCxn id="64" idx="0"/>
          </p:cNvCxnSpPr>
          <p:nvPr/>
        </p:nvCxnSpPr>
        <p:spPr>
          <a:xfrm>
            <a:off x="7700011" y="4457846"/>
            <a:ext cx="654908" cy="588929"/>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67" name="TextBox 66">
                <a:extLst>
                  <a:ext uri="{FF2B5EF4-FFF2-40B4-BE49-F238E27FC236}">
                    <a16:creationId xmlns:a16="http://schemas.microsoft.com/office/drawing/2014/main" id="{5E72D9EA-49CF-9DC2-2544-63FE2BE2838C}"/>
                  </a:ext>
                </a:extLst>
              </p:cNvPr>
              <p:cNvSpPr txBox="1"/>
              <p:nvPr/>
            </p:nvSpPr>
            <p:spPr>
              <a:xfrm>
                <a:off x="9488521" y="5115549"/>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7" name="TextBox 66">
                <a:extLst>
                  <a:ext uri="{FF2B5EF4-FFF2-40B4-BE49-F238E27FC236}">
                    <a16:creationId xmlns:a16="http://schemas.microsoft.com/office/drawing/2014/main" id="{5E72D9EA-49CF-9DC2-2544-63FE2BE2838C}"/>
                  </a:ext>
                </a:extLst>
              </p:cNvPr>
              <p:cNvSpPr txBox="1">
                <a:spLocks noRot="1" noChangeAspect="1" noMove="1" noResize="1" noEditPoints="1" noAdjustHandles="1" noChangeArrowheads="1" noChangeShapeType="1" noTextEdit="1"/>
              </p:cNvSpPr>
              <p:nvPr/>
            </p:nvSpPr>
            <p:spPr>
              <a:xfrm>
                <a:off x="9488521" y="5115549"/>
                <a:ext cx="1862781" cy="584775"/>
              </a:xfrm>
              <a:prstGeom prst="rect">
                <a:avLst/>
              </a:prstGeom>
              <a:blipFill>
                <a:blip r:embed="rId16"/>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8" name="TextBox 67">
                <a:extLst>
                  <a:ext uri="{FF2B5EF4-FFF2-40B4-BE49-F238E27FC236}">
                    <a16:creationId xmlns:a16="http://schemas.microsoft.com/office/drawing/2014/main" id="{6AFE1B77-49BA-C10B-9501-E3BC524527AA}"/>
                  </a:ext>
                </a:extLst>
              </p:cNvPr>
              <p:cNvSpPr txBox="1"/>
              <p:nvPr/>
            </p:nvSpPr>
            <p:spPr>
              <a:xfrm>
                <a:off x="10621223" y="5108273"/>
                <a:ext cx="1862781"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1" i="1" dirty="0" smtClean="0">
                          <a:latin typeface="Cambria Math" panose="02040503050406030204" pitchFamily="18" charset="0"/>
                        </a:rPr>
                        <m:t>𝒏</m:t>
                      </m:r>
                      <m:r>
                        <a:rPr lang="en-US" sz="3200" b="1" i="1" dirty="0" smtClean="0">
                          <a:latin typeface="Cambria Math" panose="02040503050406030204" pitchFamily="18" charset="0"/>
                        </a:rPr>
                        <m:t>/8</m:t>
                      </m:r>
                      <m:r>
                        <a:rPr lang="en-US" sz="3200" b="1" i="1" dirty="0" smtClean="0">
                          <a:latin typeface="Cambria Math" panose="02040503050406030204" pitchFamily="18" charset="0"/>
                        </a:rPr>
                        <m:t> </m:t>
                      </m:r>
                    </m:oMath>
                  </m:oMathPara>
                </a14:m>
                <a:endParaRPr lang="en-US" sz="3200" dirty="0"/>
              </a:p>
            </p:txBody>
          </p:sp>
        </mc:Choice>
        <mc:Fallback>
          <p:sp>
            <p:nvSpPr>
              <p:cNvPr id="68" name="TextBox 67">
                <a:extLst>
                  <a:ext uri="{FF2B5EF4-FFF2-40B4-BE49-F238E27FC236}">
                    <a16:creationId xmlns:a16="http://schemas.microsoft.com/office/drawing/2014/main" id="{6AFE1B77-49BA-C10B-9501-E3BC524527AA}"/>
                  </a:ext>
                </a:extLst>
              </p:cNvPr>
              <p:cNvSpPr txBox="1">
                <a:spLocks noRot="1" noChangeAspect="1" noMove="1" noResize="1" noEditPoints="1" noAdjustHandles="1" noChangeArrowheads="1" noChangeShapeType="1" noTextEdit="1"/>
              </p:cNvSpPr>
              <p:nvPr/>
            </p:nvSpPr>
            <p:spPr>
              <a:xfrm>
                <a:off x="10621223" y="5108273"/>
                <a:ext cx="1862781" cy="584775"/>
              </a:xfrm>
              <a:prstGeom prst="rect">
                <a:avLst/>
              </a:prstGeom>
              <a:blipFill>
                <a:blip r:embed="rId17"/>
                <a:stretch>
                  <a:fillRect b="-23404"/>
                </a:stretch>
              </a:blipFill>
            </p:spPr>
            <p:txBody>
              <a:bodyPr/>
              <a:lstStyle/>
              <a:p>
                <a:r>
                  <a:rPr lang="en-US">
                    <a:noFill/>
                  </a:rPr>
                  <a:t> </a:t>
                </a:r>
              </a:p>
            </p:txBody>
          </p:sp>
        </mc:Fallback>
      </mc:AlternateContent>
      <p:cxnSp>
        <p:nvCxnSpPr>
          <p:cNvPr id="69" name="Straight Connector 68">
            <a:extLst>
              <a:ext uri="{FF2B5EF4-FFF2-40B4-BE49-F238E27FC236}">
                <a16:creationId xmlns:a16="http://schemas.microsoft.com/office/drawing/2014/main" id="{D3EB2CA5-8578-6DAD-6CA7-565B071F3A0C}"/>
              </a:ext>
            </a:extLst>
          </p:cNvPr>
          <p:cNvCxnSpPr>
            <a:cxnSpLocks/>
            <a:endCxn id="67" idx="0"/>
          </p:cNvCxnSpPr>
          <p:nvPr/>
        </p:nvCxnSpPr>
        <p:spPr>
          <a:xfrm flipH="1">
            <a:off x="10419912" y="4519344"/>
            <a:ext cx="477794" cy="596205"/>
          </a:xfrm>
          <a:prstGeom prst="line">
            <a:avLst/>
          </a:prstGeom>
        </p:spPr>
        <p:style>
          <a:lnRef idx="2">
            <a:schemeClr val="dk1"/>
          </a:lnRef>
          <a:fillRef idx="0">
            <a:schemeClr val="dk1"/>
          </a:fillRef>
          <a:effectRef idx="1">
            <a:schemeClr val="dk1"/>
          </a:effectRef>
          <a:fontRef idx="minor">
            <a:schemeClr val="tx1"/>
          </a:fontRef>
        </p:style>
      </p:cxnSp>
      <p:cxnSp>
        <p:nvCxnSpPr>
          <p:cNvPr id="70" name="Straight Connector 69">
            <a:extLst>
              <a:ext uri="{FF2B5EF4-FFF2-40B4-BE49-F238E27FC236}">
                <a16:creationId xmlns:a16="http://schemas.microsoft.com/office/drawing/2014/main" id="{60F5D972-82D3-7F0A-507B-492F1B1C25E8}"/>
              </a:ext>
            </a:extLst>
          </p:cNvPr>
          <p:cNvCxnSpPr>
            <a:cxnSpLocks/>
            <a:endCxn id="68" idx="0"/>
          </p:cNvCxnSpPr>
          <p:nvPr/>
        </p:nvCxnSpPr>
        <p:spPr>
          <a:xfrm>
            <a:off x="10897706" y="4519344"/>
            <a:ext cx="654908" cy="588929"/>
          </a:xfrm>
          <a:prstGeom prst="line">
            <a:avLst/>
          </a:prstGeom>
        </p:spPr>
        <p:style>
          <a:lnRef idx="2">
            <a:schemeClr val="dk1"/>
          </a:lnRef>
          <a:fillRef idx="0">
            <a:schemeClr val="dk1"/>
          </a:fillRef>
          <a:effectRef idx="1">
            <a:schemeClr val="dk1"/>
          </a:effectRef>
          <a:fontRef idx="minor">
            <a:schemeClr val="tx1"/>
          </a:fontRef>
        </p:style>
      </p:cxnSp>
      <p:cxnSp>
        <p:nvCxnSpPr>
          <p:cNvPr id="71" name="Straight Connector 70">
            <a:extLst>
              <a:ext uri="{FF2B5EF4-FFF2-40B4-BE49-F238E27FC236}">
                <a16:creationId xmlns:a16="http://schemas.microsoft.com/office/drawing/2014/main" id="{038AB186-BF79-DFA5-2253-AE86E5885724}"/>
              </a:ext>
            </a:extLst>
          </p:cNvPr>
          <p:cNvCxnSpPr>
            <a:cxnSpLocks/>
          </p:cNvCxnSpPr>
          <p:nvPr/>
        </p:nvCxnSpPr>
        <p:spPr>
          <a:xfrm flipH="1">
            <a:off x="246489" y="5649125"/>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72" name="Straight Connector 71">
            <a:extLst>
              <a:ext uri="{FF2B5EF4-FFF2-40B4-BE49-F238E27FC236}">
                <a16:creationId xmlns:a16="http://schemas.microsoft.com/office/drawing/2014/main" id="{8629B7B3-E868-114C-FFA6-0C210AFC7977}"/>
              </a:ext>
            </a:extLst>
          </p:cNvPr>
          <p:cNvCxnSpPr>
            <a:cxnSpLocks/>
          </p:cNvCxnSpPr>
          <p:nvPr/>
        </p:nvCxnSpPr>
        <p:spPr>
          <a:xfrm>
            <a:off x="791815" y="5649125"/>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77" name="Straight Connector 76">
            <a:extLst>
              <a:ext uri="{FF2B5EF4-FFF2-40B4-BE49-F238E27FC236}">
                <a16:creationId xmlns:a16="http://schemas.microsoft.com/office/drawing/2014/main" id="{94A8EB7F-E5EF-D10F-8748-227BF8B8E772}"/>
              </a:ext>
            </a:extLst>
          </p:cNvPr>
          <p:cNvCxnSpPr>
            <a:cxnSpLocks/>
          </p:cNvCxnSpPr>
          <p:nvPr/>
        </p:nvCxnSpPr>
        <p:spPr>
          <a:xfrm flipH="1">
            <a:off x="1349281" y="5649125"/>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78" name="Straight Connector 77">
            <a:extLst>
              <a:ext uri="{FF2B5EF4-FFF2-40B4-BE49-F238E27FC236}">
                <a16:creationId xmlns:a16="http://schemas.microsoft.com/office/drawing/2014/main" id="{EDAC4D82-5FED-D60B-C4C3-7D358F13F2B7}"/>
              </a:ext>
            </a:extLst>
          </p:cNvPr>
          <p:cNvCxnSpPr>
            <a:cxnSpLocks/>
          </p:cNvCxnSpPr>
          <p:nvPr/>
        </p:nvCxnSpPr>
        <p:spPr>
          <a:xfrm>
            <a:off x="1894607" y="5649125"/>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79" name="Straight Connector 78">
            <a:extLst>
              <a:ext uri="{FF2B5EF4-FFF2-40B4-BE49-F238E27FC236}">
                <a16:creationId xmlns:a16="http://schemas.microsoft.com/office/drawing/2014/main" id="{11E1D821-8E10-DD79-58DB-FD94B32A5505}"/>
              </a:ext>
            </a:extLst>
          </p:cNvPr>
          <p:cNvCxnSpPr>
            <a:cxnSpLocks/>
          </p:cNvCxnSpPr>
          <p:nvPr/>
        </p:nvCxnSpPr>
        <p:spPr>
          <a:xfrm flipH="1">
            <a:off x="3473663" y="5700324"/>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0" name="Straight Connector 79">
            <a:extLst>
              <a:ext uri="{FF2B5EF4-FFF2-40B4-BE49-F238E27FC236}">
                <a16:creationId xmlns:a16="http://schemas.microsoft.com/office/drawing/2014/main" id="{09CBDF04-E4FA-FBB6-51BE-A32DAFEB85A8}"/>
              </a:ext>
            </a:extLst>
          </p:cNvPr>
          <p:cNvCxnSpPr>
            <a:cxnSpLocks/>
          </p:cNvCxnSpPr>
          <p:nvPr/>
        </p:nvCxnSpPr>
        <p:spPr>
          <a:xfrm>
            <a:off x="4018989" y="5700324"/>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1" name="Straight Connector 80">
            <a:extLst>
              <a:ext uri="{FF2B5EF4-FFF2-40B4-BE49-F238E27FC236}">
                <a16:creationId xmlns:a16="http://schemas.microsoft.com/office/drawing/2014/main" id="{0E85D441-D687-BE15-23C0-07A39D5F1A7F}"/>
              </a:ext>
            </a:extLst>
          </p:cNvPr>
          <p:cNvCxnSpPr>
            <a:cxnSpLocks/>
          </p:cNvCxnSpPr>
          <p:nvPr/>
        </p:nvCxnSpPr>
        <p:spPr>
          <a:xfrm flipH="1">
            <a:off x="4598622" y="5653380"/>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9773493A-E9BF-51A7-057B-8A905DFF8619}"/>
              </a:ext>
            </a:extLst>
          </p:cNvPr>
          <p:cNvCxnSpPr>
            <a:cxnSpLocks/>
          </p:cNvCxnSpPr>
          <p:nvPr/>
        </p:nvCxnSpPr>
        <p:spPr>
          <a:xfrm>
            <a:off x="5143948" y="5653380"/>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3" name="Straight Connector 82">
            <a:extLst>
              <a:ext uri="{FF2B5EF4-FFF2-40B4-BE49-F238E27FC236}">
                <a16:creationId xmlns:a16="http://schemas.microsoft.com/office/drawing/2014/main" id="{FD91B6BF-E01E-3C41-F0B6-E9E574C89706}"/>
              </a:ext>
            </a:extLst>
          </p:cNvPr>
          <p:cNvCxnSpPr>
            <a:cxnSpLocks/>
          </p:cNvCxnSpPr>
          <p:nvPr/>
        </p:nvCxnSpPr>
        <p:spPr>
          <a:xfrm flipH="1">
            <a:off x="6634671" y="5687069"/>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B648CEDA-5124-7644-222D-D42F60745DFC}"/>
              </a:ext>
            </a:extLst>
          </p:cNvPr>
          <p:cNvCxnSpPr>
            <a:cxnSpLocks/>
          </p:cNvCxnSpPr>
          <p:nvPr/>
        </p:nvCxnSpPr>
        <p:spPr>
          <a:xfrm>
            <a:off x="7179997" y="5687069"/>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5" name="Straight Connector 84">
            <a:extLst>
              <a:ext uri="{FF2B5EF4-FFF2-40B4-BE49-F238E27FC236}">
                <a16:creationId xmlns:a16="http://schemas.microsoft.com/office/drawing/2014/main" id="{E76C9344-8870-E1D2-D8BE-CAB083C971C4}"/>
              </a:ext>
            </a:extLst>
          </p:cNvPr>
          <p:cNvCxnSpPr>
            <a:cxnSpLocks/>
          </p:cNvCxnSpPr>
          <p:nvPr/>
        </p:nvCxnSpPr>
        <p:spPr>
          <a:xfrm flipH="1">
            <a:off x="7772370" y="5653380"/>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6" name="Straight Connector 85">
            <a:extLst>
              <a:ext uri="{FF2B5EF4-FFF2-40B4-BE49-F238E27FC236}">
                <a16:creationId xmlns:a16="http://schemas.microsoft.com/office/drawing/2014/main" id="{D9D6C9C6-DB16-FB1B-D26F-EBD42C9BD78B}"/>
              </a:ext>
            </a:extLst>
          </p:cNvPr>
          <p:cNvCxnSpPr>
            <a:cxnSpLocks/>
          </p:cNvCxnSpPr>
          <p:nvPr/>
        </p:nvCxnSpPr>
        <p:spPr>
          <a:xfrm>
            <a:off x="8317696" y="5653380"/>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7" name="Straight Connector 86">
            <a:extLst>
              <a:ext uri="{FF2B5EF4-FFF2-40B4-BE49-F238E27FC236}">
                <a16:creationId xmlns:a16="http://schemas.microsoft.com/office/drawing/2014/main" id="{99D7B43E-BAD3-37D4-AE37-80B3B92F8375}"/>
              </a:ext>
            </a:extLst>
          </p:cNvPr>
          <p:cNvCxnSpPr>
            <a:cxnSpLocks/>
          </p:cNvCxnSpPr>
          <p:nvPr/>
        </p:nvCxnSpPr>
        <p:spPr>
          <a:xfrm flipH="1">
            <a:off x="9808419" y="5704478"/>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88" name="Straight Connector 87">
            <a:extLst>
              <a:ext uri="{FF2B5EF4-FFF2-40B4-BE49-F238E27FC236}">
                <a16:creationId xmlns:a16="http://schemas.microsoft.com/office/drawing/2014/main" id="{679883BB-77DA-C451-78AC-C3675DDAC1D9}"/>
              </a:ext>
            </a:extLst>
          </p:cNvPr>
          <p:cNvCxnSpPr>
            <a:cxnSpLocks/>
          </p:cNvCxnSpPr>
          <p:nvPr/>
        </p:nvCxnSpPr>
        <p:spPr>
          <a:xfrm>
            <a:off x="10353745" y="5704478"/>
            <a:ext cx="666282" cy="1777286"/>
          </a:xfrm>
          <a:prstGeom prst="line">
            <a:avLst/>
          </a:prstGeom>
        </p:spPr>
        <p:style>
          <a:lnRef idx="2">
            <a:schemeClr val="dk1"/>
          </a:lnRef>
          <a:fillRef idx="0">
            <a:schemeClr val="dk1"/>
          </a:fillRef>
          <a:effectRef idx="1">
            <a:schemeClr val="dk1"/>
          </a:effectRef>
          <a:fontRef idx="minor">
            <a:schemeClr val="tx1"/>
          </a:fontRef>
        </p:style>
      </p:cxnSp>
      <p:cxnSp>
        <p:nvCxnSpPr>
          <p:cNvPr id="89" name="Straight Connector 88">
            <a:extLst>
              <a:ext uri="{FF2B5EF4-FFF2-40B4-BE49-F238E27FC236}">
                <a16:creationId xmlns:a16="http://schemas.microsoft.com/office/drawing/2014/main" id="{3B28A73A-1E83-5688-7052-8233B2E9B917}"/>
              </a:ext>
            </a:extLst>
          </p:cNvPr>
          <p:cNvCxnSpPr>
            <a:cxnSpLocks/>
          </p:cNvCxnSpPr>
          <p:nvPr/>
        </p:nvCxnSpPr>
        <p:spPr>
          <a:xfrm flipH="1">
            <a:off x="10980392" y="5708632"/>
            <a:ext cx="545326" cy="1662147"/>
          </a:xfrm>
          <a:prstGeom prst="line">
            <a:avLst/>
          </a:prstGeom>
        </p:spPr>
        <p:style>
          <a:lnRef idx="2">
            <a:schemeClr val="dk1"/>
          </a:lnRef>
          <a:fillRef idx="0">
            <a:schemeClr val="dk1"/>
          </a:fillRef>
          <a:effectRef idx="1">
            <a:schemeClr val="dk1"/>
          </a:effectRef>
          <a:fontRef idx="minor">
            <a:schemeClr val="tx1"/>
          </a:fontRef>
        </p:style>
      </p:cxnSp>
      <p:cxnSp>
        <p:nvCxnSpPr>
          <p:cNvPr id="90" name="Straight Connector 89">
            <a:extLst>
              <a:ext uri="{FF2B5EF4-FFF2-40B4-BE49-F238E27FC236}">
                <a16:creationId xmlns:a16="http://schemas.microsoft.com/office/drawing/2014/main" id="{6A397289-181E-5126-FDED-BCA236FE6FCB}"/>
              </a:ext>
            </a:extLst>
          </p:cNvPr>
          <p:cNvCxnSpPr>
            <a:cxnSpLocks/>
          </p:cNvCxnSpPr>
          <p:nvPr/>
        </p:nvCxnSpPr>
        <p:spPr>
          <a:xfrm>
            <a:off x="11525718" y="5708632"/>
            <a:ext cx="666282" cy="1777286"/>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8065812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E5054-B708-AA0B-48F2-F796DE3C59B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D91ABB5-28DB-6800-CF7A-FAA0495C1DD9}"/>
              </a:ext>
            </a:extLst>
          </p:cNvPr>
          <p:cNvSpPr>
            <a:spLocks noGrp="1"/>
          </p:cNvSpPr>
          <p:nvPr>
            <p:ph type="title"/>
          </p:nvPr>
        </p:nvSpPr>
        <p:spPr>
          <a:xfrm>
            <a:off x="389580" y="361774"/>
            <a:ext cx="11618862" cy="1325563"/>
          </a:xfrm>
        </p:spPr>
        <p:txBody>
          <a:bodyPr/>
          <a:lstStyle/>
          <a:p>
            <a:r>
              <a:rPr lang="en-US" dirty="0"/>
              <a:t>Unrolling a few levels </a:t>
            </a:r>
          </a:p>
        </p:txBody>
      </p:sp>
      <p:cxnSp>
        <p:nvCxnSpPr>
          <p:cNvPr id="5" name="Straight Connector 4">
            <a:extLst>
              <a:ext uri="{FF2B5EF4-FFF2-40B4-BE49-F238E27FC236}">
                <a16:creationId xmlns:a16="http://schemas.microsoft.com/office/drawing/2014/main" id="{E75430F2-0349-0033-1DAD-131EE2D1D9B7}"/>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0C6C523A-5994-F5C9-30D8-F1237F200379}"/>
                  </a:ext>
                </a:extLst>
              </p:cNvPr>
              <p:cNvSpPr txBox="1"/>
              <p:nvPr/>
            </p:nvSpPr>
            <p:spPr>
              <a:xfrm>
                <a:off x="3409740" y="282288"/>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0C6C523A-5994-F5C9-30D8-F1237F200379}"/>
                  </a:ext>
                </a:extLst>
              </p:cNvPr>
              <p:cNvSpPr txBox="1">
                <a:spLocks noRot="1" noChangeAspect="1" noMove="1" noResize="1" noEditPoints="1" noAdjustHandles="1" noChangeArrowheads="1" noChangeShapeType="1" noTextEdit="1"/>
              </p:cNvSpPr>
              <p:nvPr/>
            </p:nvSpPr>
            <p:spPr>
              <a:xfrm>
                <a:off x="3409740" y="282288"/>
                <a:ext cx="10079836" cy="1053494"/>
              </a:xfrm>
              <a:prstGeom prst="rect">
                <a:avLst/>
              </a:prstGeom>
              <a:blipFill>
                <a:blip r:embed="rId3"/>
                <a:stretch>
                  <a:fillRect t="-201190" b="-291667"/>
                </a:stretch>
              </a:blipFill>
            </p:spPr>
            <p:txBody>
              <a:bodyPr/>
              <a:lstStyle/>
              <a:p>
                <a:r>
                  <a:rPr lang="en-US">
                    <a:noFill/>
                  </a:rPr>
                  <a:t> </a:t>
                </a:r>
              </a:p>
            </p:txBody>
          </p:sp>
        </mc:Fallback>
      </mc:AlternateContent>
      <p:pic>
        <p:nvPicPr>
          <p:cNvPr id="95" name="Picture 94">
            <a:extLst>
              <a:ext uri="{FF2B5EF4-FFF2-40B4-BE49-F238E27FC236}">
                <a16:creationId xmlns:a16="http://schemas.microsoft.com/office/drawing/2014/main" id="{77A41DE1-C674-BBC4-6F2A-6D68849A726B}"/>
              </a:ext>
            </a:extLst>
          </p:cNvPr>
          <p:cNvPicPr>
            <a:picLocks noChangeAspect="1"/>
          </p:cNvPicPr>
          <p:nvPr/>
        </p:nvPicPr>
        <p:blipFill>
          <a:blip r:embed="rId4"/>
          <a:stretch>
            <a:fillRect/>
          </a:stretch>
        </p:blipFill>
        <p:spPr>
          <a:xfrm>
            <a:off x="548121" y="2263804"/>
            <a:ext cx="7409630" cy="4892809"/>
          </a:xfrm>
          <a:prstGeom prst="rect">
            <a:avLst/>
          </a:prstGeom>
        </p:spPr>
      </p:pic>
      <p:sp>
        <p:nvSpPr>
          <p:cNvPr id="96" name="TextBox 95">
            <a:extLst>
              <a:ext uri="{FF2B5EF4-FFF2-40B4-BE49-F238E27FC236}">
                <a16:creationId xmlns:a16="http://schemas.microsoft.com/office/drawing/2014/main" id="{55F60B17-E34D-65F3-92CC-F4D3D42A69F3}"/>
              </a:ext>
            </a:extLst>
          </p:cNvPr>
          <p:cNvSpPr txBox="1"/>
          <p:nvPr/>
        </p:nvSpPr>
        <p:spPr>
          <a:xfrm>
            <a:off x="8753810" y="1894472"/>
            <a:ext cx="1553374" cy="369332"/>
          </a:xfrm>
          <a:prstGeom prst="rect">
            <a:avLst/>
          </a:prstGeom>
          <a:noFill/>
        </p:spPr>
        <p:txBody>
          <a:bodyPr wrap="none" rtlCol="0">
            <a:spAutoFit/>
          </a:bodyPr>
          <a:lstStyle/>
          <a:p>
            <a:r>
              <a:rPr lang="en-US" b="1" dirty="0"/>
              <a:t>Problem Size</a:t>
            </a:r>
          </a:p>
        </p:txBody>
      </p:sp>
      <p:sp>
        <p:nvSpPr>
          <p:cNvPr id="97" name="TextBox 96">
            <a:extLst>
              <a:ext uri="{FF2B5EF4-FFF2-40B4-BE49-F238E27FC236}">
                <a16:creationId xmlns:a16="http://schemas.microsoft.com/office/drawing/2014/main" id="{968DEF79-C2EB-AEEB-42BC-52DE48728A1B}"/>
              </a:ext>
            </a:extLst>
          </p:cNvPr>
          <p:cNvSpPr txBox="1"/>
          <p:nvPr/>
        </p:nvSpPr>
        <p:spPr>
          <a:xfrm>
            <a:off x="10415394" y="1894472"/>
            <a:ext cx="1289584" cy="369332"/>
          </a:xfrm>
          <a:prstGeom prst="rect">
            <a:avLst/>
          </a:prstGeom>
          <a:noFill/>
        </p:spPr>
        <p:txBody>
          <a:bodyPr wrap="none" rtlCol="0">
            <a:spAutoFit/>
          </a:bodyPr>
          <a:lstStyle/>
          <a:p>
            <a:r>
              <a:rPr lang="en-US" b="1" dirty="0"/>
              <a:t>Total Work</a:t>
            </a:r>
          </a:p>
        </p:txBody>
      </p:sp>
      <p:sp>
        <p:nvSpPr>
          <p:cNvPr id="98" name="TextBox 97">
            <a:extLst>
              <a:ext uri="{FF2B5EF4-FFF2-40B4-BE49-F238E27FC236}">
                <a16:creationId xmlns:a16="http://schemas.microsoft.com/office/drawing/2014/main" id="{D2E28622-22BA-EEF1-F98C-2F70F3AF36EE}"/>
              </a:ext>
            </a:extLst>
          </p:cNvPr>
          <p:cNvSpPr txBox="1"/>
          <p:nvPr/>
        </p:nvSpPr>
        <p:spPr>
          <a:xfrm>
            <a:off x="7786717" y="1894472"/>
            <a:ext cx="741100" cy="369332"/>
          </a:xfrm>
          <a:prstGeom prst="rect">
            <a:avLst/>
          </a:prstGeom>
          <a:noFill/>
        </p:spPr>
        <p:txBody>
          <a:bodyPr wrap="none" rtlCol="0">
            <a:spAutoFit/>
          </a:bodyPr>
          <a:lstStyle/>
          <a:p>
            <a:r>
              <a:rPr lang="en-US" b="1" dirty="0"/>
              <a:t>Level</a:t>
            </a:r>
          </a:p>
        </p:txBody>
      </p:sp>
      <p:sp>
        <p:nvSpPr>
          <p:cNvPr id="100" name="TextBox 99">
            <a:extLst>
              <a:ext uri="{FF2B5EF4-FFF2-40B4-BE49-F238E27FC236}">
                <a16:creationId xmlns:a16="http://schemas.microsoft.com/office/drawing/2014/main" id="{ECB2199A-C1FC-D3A9-2138-95294F58E717}"/>
              </a:ext>
            </a:extLst>
          </p:cNvPr>
          <p:cNvSpPr txBox="1"/>
          <p:nvPr/>
        </p:nvSpPr>
        <p:spPr>
          <a:xfrm>
            <a:off x="7957751" y="2263804"/>
            <a:ext cx="3142207" cy="369332"/>
          </a:xfrm>
          <a:prstGeom prst="rect">
            <a:avLst/>
          </a:prstGeom>
          <a:noFill/>
        </p:spPr>
        <p:txBody>
          <a:bodyPr wrap="none" rtlCol="0">
            <a:spAutoFit/>
          </a:bodyPr>
          <a:lstStyle/>
          <a:p>
            <a:r>
              <a:rPr lang="en-US" dirty="0"/>
              <a:t>0                         ?                               ?</a:t>
            </a:r>
          </a:p>
        </p:txBody>
      </p:sp>
      <p:cxnSp>
        <p:nvCxnSpPr>
          <p:cNvPr id="101" name="Straight Connector 100">
            <a:extLst>
              <a:ext uri="{FF2B5EF4-FFF2-40B4-BE49-F238E27FC236}">
                <a16:creationId xmlns:a16="http://schemas.microsoft.com/office/drawing/2014/main" id="{451A9052-F093-6073-F20A-4D7BE227EDCD}"/>
              </a:ext>
            </a:extLst>
          </p:cNvPr>
          <p:cNvCxnSpPr>
            <a:cxnSpLocks/>
          </p:cNvCxnSpPr>
          <p:nvPr/>
        </p:nvCxnSpPr>
        <p:spPr>
          <a:xfrm>
            <a:off x="8637373" y="2063578"/>
            <a:ext cx="116437" cy="5093035"/>
          </a:xfrm>
          <a:prstGeom prst="line">
            <a:avLst/>
          </a:prstGeom>
        </p:spPr>
        <p:style>
          <a:lnRef idx="2">
            <a:schemeClr val="dk1"/>
          </a:lnRef>
          <a:fillRef idx="0">
            <a:schemeClr val="dk1"/>
          </a:fillRef>
          <a:effectRef idx="1">
            <a:schemeClr val="dk1"/>
          </a:effectRef>
          <a:fontRef idx="minor">
            <a:schemeClr val="tx1"/>
          </a:fontRef>
        </p:style>
      </p:cxnSp>
      <p:cxnSp>
        <p:nvCxnSpPr>
          <p:cNvPr id="104" name="Straight Connector 103">
            <a:extLst>
              <a:ext uri="{FF2B5EF4-FFF2-40B4-BE49-F238E27FC236}">
                <a16:creationId xmlns:a16="http://schemas.microsoft.com/office/drawing/2014/main" id="{72CADC5E-7F84-E77C-E896-A206EC6418DA}"/>
              </a:ext>
            </a:extLst>
          </p:cNvPr>
          <p:cNvCxnSpPr>
            <a:cxnSpLocks/>
          </p:cNvCxnSpPr>
          <p:nvPr/>
        </p:nvCxnSpPr>
        <p:spPr>
          <a:xfrm>
            <a:off x="10357175" y="2079138"/>
            <a:ext cx="116437" cy="5093035"/>
          </a:xfrm>
          <a:prstGeom prst="line">
            <a:avLst/>
          </a:prstGeom>
        </p:spPr>
        <p:style>
          <a:lnRef idx="2">
            <a:schemeClr val="dk1"/>
          </a:lnRef>
          <a:fillRef idx="0">
            <a:schemeClr val="dk1"/>
          </a:fillRef>
          <a:effectRef idx="1">
            <a:schemeClr val="dk1"/>
          </a:effectRef>
          <a:fontRef idx="minor">
            <a:schemeClr val="tx1"/>
          </a:fontRef>
        </p:style>
      </p:cxnSp>
      <p:sp>
        <p:nvSpPr>
          <p:cNvPr id="105" name="TextBox 104">
            <a:extLst>
              <a:ext uri="{FF2B5EF4-FFF2-40B4-BE49-F238E27FC236}">
                <a16:creationId xmlns:a16="http://schemas.microsoft.com/office/drawing/2014/main" id="{A270BC40-129A-092E-92F1-D4DE050BCD1C}"/>
              </a:ext>
            </a:extLst>
          </p:cNvPr>
          <p:cNvSpPr txBox="1"/>
          <p:nvPr/>
        </p:nvSpPr>
        <p:spPr>
          <a:xfrm>
            <a:off x="7957751" y="3244334"/>
            <a:ext cx="3142207" cy="369332"/>
          </a:xfrm>
          <a:prstGeom prst="rect">
            <a:avLst/>
          </a:prstGeom>
          <a:noFill/>
        </p:spPr>
        <p:txBody>
          <a:bodyPr wrap="none" rtlCol="0">
            <a:spAutoFit/>
          </a:bodyPr>
          <a:lstStyle/>
          <a:p>
            <a:r>
              <a:rPr lang="en-US" dirty="0"/>
              <a:t>1                         ?                               ?</a:t>
            </a:r>
          </a:p>
        </p:txBody>
      </p:sp>
      <p:sp>
        <p:nvSpPr>
          <p:cNvPr id="106" name="TextBox 105">
            <a:extLst>
              <a:ext uri="{FF2B5EF4-FFF2-40B4-BE49-F238E27FC236}">
                <a16:creationId xmlns:a16="http://schemas.microsoft.com/office/drawing/2014/main" id="{956F369F-E287-9F38-930A-C0BE3AFD14FB}"/>
              </a:ext>
            </a:extLst>
          </p:cNvPr>
          <p:cNvSpPr txBox="1"/>
          <p:nvPr/>
        </p:nvSpPr>
        <p:spPr>
          <a:xfrm>
            <a:off x="7957751" y="4227723"/>
            <a:ext cx="3142207" cy="369332"/>
          </a:xfrm>
          <a:prstGeom prst="rect">
            <a:avLst/>
          </a:prstGeom>
          <a:noFill/>
        </p:spPr>
        <p:txBody>
          <a:bodyPr wrap="none" rtlCol="0">
            <a:spAutoFit/>
          </a:bodyPr>
          <a:lstStyle/>
          <a:p>
            <a:r>
              <a:rPr lang="en-US" dirty="0"/>
              <a:t>2                         ?                               ?</a:t>
            </a:r>
          </a:p>
        </p:txBody>
      </p:sp>
      <p:sp>
        <p:nvSpPr>
          <p:cNvPr id="107" name="TextBox 106">
            <a:extLst>
              <a:ext uri="{FF2B5EF4-FFF2-40B4-BE49-F238E27FC236}">
                <a16:creationId xmlns:a16="http://schemas.microsoft.com/office/drawing/2014/main" id="{BC83A477-613E-F843-C5CD-65A00F166E0D}"/>
              </a:ext>
            </a:extLst>
          </p:cNvPr>
          <p:cNvSpPr txBox="1"/>
          <p:nvPr/>
        </p:nvSpPr>
        <p:spPr>
          <a:xfrm>
            <a:off x="7957751" y="5211112"/>
            <a:ext cx="3142207" cy="369332"/>
          </a:xfrm>
          <a:prstGeom prst="rect">
            <a:avLst/>
          </a:prstGeom>
          <a:noFill/>
        </p:spPr>
        <p:txBody>
          <a:bodyPr wrap="none" rtlCol="0">
            <a:spAutoFit/>
          </a:bodyPr>
          <a:lstStyle/>
          <a:p>
            <a:r>
              <a:rPr lang="en-US" dirty="0"/>
              <a:t>3                         ?                               ?</a:t>
            </a:r>
          </a:p>
        </p:txBody>
      </p:sp>
    </p:spTree>
    <p:extLst>
      <p:ext uri="{BB962C8B-B14F-4D97-AF65-F5344CB8AC3E}">
        <p14:creationId xmlns:p14="http://schemas.microsoft.com/office/powerpoint/2010/main" val="28435912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89870-F97B-8AD0-6F00-6B22BF13293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F48382A-6207-CD55-936E-1CBC28A285DD}"/>
              </a:ext>
            </a:extLst>
          </p:cNvPr>
          <p:cNvSpPr>
            <a:spLocks noGrp="1"/>
          </p:cNvSpPr>
          <p:nvPr>
            <p:ph type="title"/>
          </p:nvPr>
        </p:nvSpPr>
        <p:spPr>
          <a:xfrm>
            <a:off x="389580" y="361774"/>
            <a:ext cx="11618862" cy="1325563"/>
          </a:xfrm>
        </p:spPr>
        <p:txBody>
          <a:bodyPr/>
          <a:lstStyle/>
          <a:p>
            <a:r>
              <a:rPr lang="en-US" dirty="0"/>
              <a:t>Unrolling a few levels </a:t>
            </a:r>
          </a:p>
        </p:txBody>
      </p:sp>
      <p:cxnSp>
        <p:nvCxnSpPr>
          <p:cNvPr id="5" name="Straight Connector 4">
            <a:extLst>
              <a:ext uri="{FF2B5EF4-FFF2-40B4-BE49-F238E27FC236}">
                <a16:creationId xmlns:a16="http://schemas.microsoft.com/office/drawing/2014/main" id="{09083B70-EA92-C315-F581-A4783332BA1B}"/>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0B79CBFE-5B24-59B6-348F-1208058C004A}"/>
                  </a:ext>
                </a:extLst>
              </p:cNvPr>
              <p:cNvSpPr txBox="1"/>
              <p:nvPr/>
            </p:nvSpPr>
            <p:spPr>
              <a:xfrm>
                <a:off x="3409740" y="282288"/>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0B79CBFE-5B24-59B6-348F-1208058C004A}"/>
                  </a:ext>
                </a:extLst>
              </p:cNvPr>
              <p:cNvSpPr txBox="1">
                <a:spLocks noRot="1" noChangeAspect="1" noMove="1" noResize="1" noEditPoints="1" noAdjustHandles="1" noChangeArrowheads="1" noChangeShapeType="1" noTextEdit="1"/>
              </p:cNvSpPr>
              <p:nvPr/>
            </p:nvSpPr>
            <p:spPr>
              <a:xfrm>
                <a:off x="3409740" y="282288"/>
                <a:ext cx="10079836" cy="1053494"/>
              </a:xfrm>
              <a:prstGeom prst="rect">
                <a:avLst/>
              </a:prstGeom>
              <a:blipFill>
                <a:blip r:embed="rId3"/>
                <a:stretch>
                  <a:fillRect t="-201190" b="-291667"/>
                </a:stretch>
              </a:blipFill>
            </p:spPr>
            <p:txBody>
              <a:bodyPr/>
              <a:lstStyle/>
              <a:p>
                <a:r>
                  <a:rPr lang="en-US">
                    <a:noFill/>
                  </a:rPr>
                  <a:t> </a:t>
                </a:r>
              </a:p>
            </p:txBody>
          </p:sp>
        </mc:Fallback>
      </mc:AlternateContent>
      <p:pic>
        <p:nvPicPr>
          <p:cNvPr id="95" name="Picture 94">
            <a:extLst>
              <a:ext uri="{FF2B5EF4-FFF2-40B4-BE49-F238E27FC236}">
                <a16:creationId xmlns:a16="http://schemas.microsoft.com/office/drawing/2014/main" id="{7B69F7A6-A277-C4DA-A925-664D9897E283}"/>
              </a:ext>
            </a:extLst>
          </p:cNvPr>
          <p:cNvPicPr>
            <a:picLocks noChangeAspect="1"/>
          </p:cNvPicPr>
          <p:nvPr/>
        </p:nvPicPr>
        <p:blipFill>
          <a:blip r:embed="rId4"/>
          <a:stretch>
            <a:fillRect/>
          </a:stretch>
        </p:blipFill>
        <p:spPr>
          <a:xfrm>
            <a:off x="548121" y="2263804"/>
            <a:ext cx="7409630" cy="4892809"/>
          </a:xfrm>
          <a:prstGeom prst="rect">
            <a:avLst/>
          </a:prstGeom>
        </p:spPr>
      </p:pic>
      <p:sp>
        <p:nvSpPr>
          <p:cNvPr id="96" name="TextBox 95">
            <a:extLst>
              <a:ext uri="{FF2B5EF4-FFF2-40B4-BE49-F238E27FC236}">
                <a16:creationId xmlns:a16="http://schemas.microsoft.com/office/drawing/2014/main" id="{D351A5A0-07C4-8BD3-05D8-6C831F3BE5D7}"/>
              </a:ext>
            </a:extLst>
          </p:cNvPr>
          <p:cNvSpPr txBox="1"/>
          <p:nvPr/>
        </p:nvSpPr>
        <p:spPr>
          <a:xfrm>
            <a:off x="8753810" y="1894472"/>
            <a:ext cx="1553374" cy="369332"/>
          </a:xfrm>
          <a:prstGeom prst="rect">
            <a:avLst/>
          </a:prstGeom>
          <a:noFill/>
        </p:spPr>
        <p:txBody>
          <a:bodyPr wrap="none" rtlCol="0">
            <a:spAutoFit/>
          </a:bodyPr>
          <a:lstStyle/>
          <a:p>
            <a:r>
              <a:rPr lang="en-US" b="1" dirty="0"/>
              <a:t>Problem Size</a:t>
            </a:r>
          </a:p>
        </p:txBody>
      </p:sp>
      <p:sp>
        <p:nvSpPr>
          <p:cNvPr id="97" name="TextBox 96">
            <a:extLst>
              <a:ext uri="{FF2B5EF4-FFF2-40B4-BE49-F238E27FC236}">
                <a16:creationId xmlns:a16="http://schemas.microsoft.com/office/drawing/2014/main" id="{F7D51CA3-AB88-5332-7355-F43B4D39E08E}"/>
              </a:ext>
            </a:extLst>
          </p:cNvPr>
          <p:cNvSpPr txBox="1"/>
          <p:nvPr/>
        </p:nvSpPr>
        <p:spPr>
          <a:xfrm>
            <a:off x="10415394" y="1894472"/>
            <a:ext cx="1289584" cy="369332"/>
          </a:xfrm>
          <a:prstGeom prst="rect">
            <a:avLst/>
          </a:prstGeom>
          <a:noFill/>
        </p:spPr>
        <p:txBody>
          <a:bodyPr wrap="none" rtlCol="0">
            <a:spAutoFit/>
          </a:bodyPr>
          <a:lstStyle/>
          <a:p>
            <a:r>
              <a:rPr lang="en-US" b="1" dirty="0"/>
              <a:t>Total Work</a:t>
            </a:r>
          </a:p>
        </p:txBody>
      </p:sp>
      <p:sp>
        <p:nvSpPr>
          <p:cNvPr id="98" name="TextBox 97">
            <a:extLst>
              <a:ext uri="{FF2B5EF4-FFF2-40B4-BE49-F238E27FC236}">
                <a16:creationId xmlns:a16="http://schemas.microsoft.com/office/drawing/2014/main" id="{59E3ADD2-7EBA-F629-F5BC-1E5B97BCA66F}"/>
              </a:ext>
            </a:extLst>
          </p:cNvPr>
          <p:cNvSpPr txBox="1"/>
          <p:nvPr/>
        </p:nvSpPr>
        <p:spPr>
          <a:xfrm>
            <a:off x="7786717" y="1894472"/>
            <a:ext cx="741100" cy="369332"/>
          </a:xfrm>
          <a:prstGeom prst="rect">
            <a:avLst/>
          </a:prstGeom>
          <a:noFill/>
        </p:spPr>
        <p:txBody>
          <a:bodyPr wrap="none" rtlCol="0">
            <a:spAutoFit/>
          </a:bodyPr>
          <a:lstStyle/>
          <a:p>
            <a:r>
              <a:rPr lang="en-US" b="1" dirty="0"/>
              <a:t>Level</a:t>
            </a:r>
          </a:p>
        </p:txBody>
      </p:sp>
      <p:sp>
        <p:nvSpPr>
          <p:cNvPr id="100" name="TextBox 99">
            <a:extLst>
              <a:ext uri="{FF2B5EF4-FFF2-40B4-BE49-F238E27FC236}">
                <a16:creationId xmlns:a16="http://schemas.microsoft.com/office/drawing/2014/main" id="{A21CFD65-226A-477F-06B8-37AC30A7E49A}"/>
              </a:ext>
            </a:extLst>
          </p:cNvPr>
          <p:cNvSpPr txBox="1"/>
          <p:nvPr/>
        </p:nvSpPr>
        <p:spPr>
          <a:xfrm>
            <a:off x="7957751" y="2263804"/>
            <a:ext cx="3246402" cy="369332"/>
          </a:xfrm>
          <a:prstGeom prst="rect">
            <a:avLst/>
          </a:prstGeom>
          <a:noFill/>
        </p:spPr>
        <p:txBody>
          <a:bodyPr wrap="none" rtlCol="0">
            <a:spAutoFit/>
          </a:bodyPr>
          <a:lstStyle/>
          <a:p>
            <a:r>
              <a:rPr lang="en-US" dirty="0"/>
              <a:t>0                         n                                 ?</a:t>
            </a:r>
          </a:p>
        </p:txBody>
      </p:sp>
      <p:cxnSp>
        <p:nvCxnSpPr>
          <p:cNvPr id="101" name="Straight Connector 100">
            <a:extLst>
              <a:ext uri="{FF2B5EF4-FFF2-40B4-BE49-F238E27FC236}">
                <a16:creationId xmlns:a16="http://schemas.microsoft.com/office/drawing/2014/main" id="{2DAB4A03-CAF5-A196-BC4C-079DCC9FCAC7}"/>
              </a:ext>
            </a:extLst>
          </p:cNvPr>
          <p:cNvCxnSpPr>
            <a:cxnSpLocks/>
          </p:cNvCxnSpPr>
          <p:nvPr/>
        </p:nvCxnSpPr>
        <p:spPr>
          <a:xfrm>
            <a:off x="8637373" y="2063578"/>
            <a:ext cx="116437" cy="5093035"/>
          </a:xfrm>
          <a:prstGeom prst="line">
            <a:avLst/>
          </a:prstGeom>
        </p:spPr>
        <p:style>
          <a:lnRef idx="2">
            <a:schemeClr val="dk1"/>
          </a:lnRef>
          <a:fillRef idx="0">
            <a:schemeClr val="dk1"/>
          </a:fillRef>
          <a:effectRef idx="1">
            <a:schemeClr val="dk1"/>
          </a:effectRef>
          <a:fontRef idx="minor">
            <a:schemeClr val="tx1"/>
          </a:fontRef>
        </p:style>
      </p:cxnSp>
      <p:cxnSp>
        <p:nvCxnSpPr>
          <p:cNvPr id="104" name="Straight Connector 103">
            <a:extLst>
              <a:ext uri="{FF2B5EF4-FFF2-40B4-BE49-F238E27FC236}">
                <a16:creationId xmlns:a16="http://schemas.microsoft.com/office/drawing/2014/main" id="{3D66771A-EFD4-A2C6-42BD-55C64A5473DA}"/>
              </a:ext>
            </a:extLst>
          </p:cNvPr>
          <p:cNvCxnSpPr>
            <a:cxnSpLocks/>
          </p:cNvCxnSpPr>
          <p:nvPr/>
        </p:nvCxnSpPr>
        <p:spPr>
          <a:xfrm>
            <a:off x="10357175" y="2079138"/>
            <a:ext cx="116437" cy="5093035"/>
          </a:xfrm>
          <a:prstGeom prst="line">
            <a:avLst/>
          </a:prstGeom>
        </p:spPr>
        <p:style>
          <a:lnRef idx="2">
            <a:schemeClr val="dk1"/>
          </a:lnRef>
          <a:fillRef idx="0">
            <a:schemeClr val="dk1"/>
          </a:fillRef>
          <a:effectRef idx="1">
            <a:schemeClr val="dk1"/>
          </a:effectRef>
          <a:fontRef idx="minor">
            <a:schemeClr val="tx1"/>
          </a:fontRef>
        </p:style>
      </p:cxnSp>
      <p:sp>
        <p:nvSpPr>
          <p:cNvPr id="105" name="TextBox 104">
            <a:extLst>
              <a:ext uri="{FF2B5EF4-FFF2-40B4-BE49-F238E27FC236}">
                <a16:creationId xmlns:a16="http://schemas.microsoft.com/office/drawing/2014/main" id="{B9DB1B50-C99F-4E29-AA19-A87F43A70666}"/>
              </a:ext>
            </a:extLst>
          </p:cNvPr>
          <p:cNvSpPr txBox="1"/>
          <p:nvPr/>
        </p:nvSpPr>
        <p:spPr>
          <a:xfrm>
            <a:off x="7957751" y="3244334"/>
            <a:ext cx="3355406" cy="369332"/>
          </a:xfrm>
          <a:prstGeom prst="rect">
            <a:avLst/>
          </a:prstGeom>
          <a:noFill/>
        </p:spPr>
        <p:txBody>
          <a:bodyPr wrap="none" rtlCol="0">
            <a:spAutoFit/>
          </a:bodyPr>
          <a:lstStyle/>
          <a:p>
            <a:r>
              <a:rPr lang="en-US" dirty="0"/>
              <a:t>1                         n/2                               ?</a:t>
            </a:r>
          </a:p>
        </p:txBody>
      </p:sp>
      <p:sp>
        <p:nvSpPr>
          <p:cNvPr id="106" name="TextBox 105">
            <a:extLst>
              <a:ext uri="{FF2B5EF4-FFF2-40B4-BE49-F238E27FC236}">
                <a16:creationId xmlns:a16="http://schemas.microsoft.com/office/drawing/2014/main" id="{5BEA59E7-2A48-CDC0-B5AC-7D93792E7861}"/>
              </a:ext>
            </a:extLst>
          </p:cNvPr>
          <p:cNvSpPr txBox="1"/>
          <p:nvPr/>
        </p:nvSpPr>
        <p:spPr>
          <a:xfrm>
            <a:off x="7957751" y="4227723"/>
            <a:ext cx="3355406" cy="369332"/>
          </a:xfrm>
          <a:prstGeom prst="rect">
            <a:avLst/>
          </a:prstGeom>
          <a:noFill/>
        </p:spPr>
        <p:txBody>
          <a:bodyPr wrap="none" rtlCol="0">
            <a:spAutoFit/>
          </a:bodyPr>
          <a:lstStyle/>
          <a:p>
            <a:r>
              <a:rPr lang="en-US" dirty="0"/>
              <a:t>2                         n/4                               ?</a:t>
            </a:r>
          </a:p>
        </p:txBody>
      </p:sp>
      <p:sp>
        <p:nvSpPr>
          <p:cNvPr id="107" name="TextBox 106">
            <a:extLst>
              <a:ext uri="{FF2B5EF4-FFF2-40B4-BE49-F238E27FC236}">
                <a16:creationId xmlns:a16="http://schemas.microsoft.com/office/drawing/2014/main" id="{B66D38C6-2BDD-B572-71B6-7151FCF91D08}"/>
              </a:ext>
            </a:extLst>
          </p:cNvPr>
          <p:cNvSpPr txBox="1"/>
          <p:nvPr/>
        </p:nvSpPr>
        <p:spPr>
          <a:xfrm>
            <a:off x="7957751" y="5211112"/>
            <a:ext cx="3355406" cy="369332"/>
          </a:xfrm>
          <a:prstGeom prst="rect">
            <a:avLst/>
          </a:prstGeom>
          <a:noFill/>
        </p:spPr>
        <p:txBody>
          <a:bodyPr wrap="none" rtlCol="0">
            <a:spAutoFit/>
          </a:bodyPr>
          <a:lstStyle/>
          <a:p>
            <a:r>
              <a:rPr lang="en-US" dirty="0"/>
              <a:t>3                         n/8                               ?</a:t>
            </a:r>
          </a:p>
        </p:txBody>
      </p:sp>
    </p:spTree>
    <p:extLst>
      <p:ext uri="{BB962C8B-B14F-4D97-AF65-F5344CB8AC3E}">
        <p14:creationId xmlns:p14="http://schemas.microsoft.com/office/powerpoint/2010/main" val="21813189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5D043-7C8C-1B20-7E3C-D0590214C53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197665B-A0EF-6EFD-F088-47B299AC19E6}"/>
              </a:ext>
            </a:extLst>
          </p:cNvPr>
          <p:cNvSpPr>
            <a:spLocks noGrp="1"/>
          </p:cNvSpPr>
          <p:nvPr>
            <p:ph type="title"/>
          </p:nvPr>
        </p:nvSpPr>
        <p:spPr>
          <a:xfrm>
            <a:off x="389580" y="361774"/>
            <a:ext cx="11618862" cy="1325563"/>
          </a:xfrm>
        </p:spPr>
        <p:txBody>
          <a:bodyPr/>
          <a:lstStyle/>
          <a:p>
            <a:r>
              <a:rPr lang="en-US" dirty="0"/>
              <a:t>Unrolling a few levels </a:t>
            </a:r>
          </a:p>
        </p:txBody>
      </p:sp>
      <p:cxnSp>
        <p:nvCxnSpPr>
          <p:cNvPr id="5" name="Straight Connector 4">
            <a:extLst>
              <a:ext uri="{FF2B5EF4-FFF2-40B4-BE49-F238E27FC236}">
                <a16:creationId xmlns:a16="http://schemas.microsoft.com/office/drawing/2014/main" id="{6A8E958B-B55C-414E-800C-5D583A325B4D}"/>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0C876149-65A3-443D-4710-B87F00161165}"/>
                  </a:ext>
                </a:extLst>
              </p:cNvPr>
              <p:cNvSpPr txBox="1"/>
              <p:nvPr/>
            </p:nvSpPr>
            <p:spPr>
              <a:xfrm>
                <a:off x="3409740" y="282288"/>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0C876149-65A3-443D-4710-B87F00161165}"/>
                  </a:ext>
                </a:extLst>
              </p:cNvPr>
              <p:cNvSpPr txBox="1">
                <a:spLocks noRot="1" noChangeAspect="1" noMove="1" noResize="1" noEditPoints="1" noAdjustHandles="1" noChangeArrowheads="1" noChangeShapeType="1" noTextEdit="1"/>
              </p:cNvSpPr>
              <p:nvPr/>
            </p:nvSpPr>
            <p:spPr>
              <a:xfrm>
                <a:off x="3409740" y="282288"/>
                <a:ext cx="10079836" cy="1053494"/>
              </a:xfrm>
              <a:prstGeom prst="rect">
                <a:avLst/>
              </a:prstGeom>
              <a:blipFill>
                <a:blip r:embed="rId3"/>
                <a:stretch>
                  <a:fillRect t="-201190" b="-291667"/>
                </a:stretch>
              </a:blipFill>
            </p:spPr>
            <p:txBody>
              <a:bodyPr/>
              <a:lstStyle/>
              <a:p>
                <a:r>
                  <a:rPr lang="en-US">
                    <a:noFill/>
                  </a:rPr>
                  <a:t> </a:t>
                </a:r>
              </a:p>
            </p:txBody>
          </p:sp>
        </mc:Fallback>
      </mc:AlternateContent>
      <p:pic>
        <p:nvPicPr>
          <p:cNvPr id="95" name="Picture 94">
            <a:extLst>
              <a:ext uri="{FF2B5EF4-FFF2-40B4-BE49-F238E27FC236}">
                <a16:creationId xmlns:a16="http://schemas.microsoft.com/office/drawing/2014/main" id="{36ACB0BA-F2B3-2CC4-D04D-9EBC8C0B9FF4}"/>
              </a:ext>
            </a:extLst>
          </p:cNvPr>
          <p:cNvPicPr>
            <a:picLocks noChangeAspect="1"/>
          </p:cNvPicPr>
          <p:nvPr/>
        </p:nvPicPr>
        <p:blipFill>
          <a:blip r:embed="rId4"/>
          <a:stretch>
            <a:fillRect/>
          </a:stretch>
        </p:blipFill>
        <p:spPr>
          <a:xfrm>
            <a:off x="548121" y="2263804"/>
            <a:ext cx="7409630" cy="4892809"/>
          </a:xfrm>
          <a:prstGeom prst="rect">
            <a:avLst/>
          </a:prstGeom>
        </p:spPr>
      </p:pic>
      <p:sp>
        <p:nvSpPr>
          <p:cNvPr id="96" name="TextBox 95">
            <a:extLst>
              <a:ext uri="{FF2B5EF4-FFF2-40B4-BE49-F238E27FC236}">
                <a16:creationId xmlns:a16="http://schemas.microsoft.com/office/drawing/2014/main" id="{18E00BD0-1A15-2B42-A76F-8DEE7E6D2F99}"/>
              </a:ext>
            </a:extLst>
          </p:cNvPr>
          <p:cNvSpPr txBox="1"/>
          <p:nvPr/>
        </p:nvSpPr>
        <p:spPr>
          <a:xfrm>
            <a:off x="8753810" y="1894472"/>
            <a:ext cx="1553374" cy="369332"/>
          </a:xfrm>
          <a:prstGeom prst="rect">
            <a:avLst/>
          </a:prstGeom>
          <a:noFill/>
        </p:spPr>
        <p:txBody>
          <a:bodyPr wrap="none" rtlCol="0">
            <a:spAutoFit/>
          </a:bodyPr>
          <a:lstStyle/>
          <a:p>
            <a:r>
              <a:rPr lang="en-US" b="1" dirty="0"/>
              <a:t>Problem Size</a:t>
            </a:r>
          </a:p>
        </p:txBody>
      </p:sp>
      <p:sp>
        <p:nvSpPr>
          <p:cNvPr id="97" name="TextBox 96">
            <a:extLst>
              <a:ext uri="{FF2B5EF4-FFF2-40B4-BE49-F238E27FC236}">
                <a16:creationId xmlns:a16="http://schemas.microsoft.com/office/drawing/2014/main" id="{4B97E2D9-BAA7-D0A2-D41F-81FA2A52D9F9}"/>
              </a:ext>
            </a:extLst>
          </p:cNvPr>
          <p:cNvSpPr txBox="1"/>
          <p:nvPr/>
        </p:nvSpPr>
        <p:spPr>
          <a:xfrm>
            <a:off x="10415394" y="1894472"/>
            <a:ext cx="1289584" cy="369332"/>
          </a:xfrm>
          <a:prstGeom prst="rect">
            <a:avLst/>
          </a:prstGeom>
          <a:noFill/>
        </p:spPr>
        <p:txBody>
          <a:bodyPr wrap="none" rtlCol="0">
            <a:spAutoFit/>
          </a:bodyPr>
          <a:lstStyle/>
          <a:p>
            <a:r>
              <a:rPr lang="en-US" b="1" dirty="0"/>
              <a:t>Total Work</a:t>
            </a:r>
          </a:p>
        </p:txBody>
      </p:sp>
      <p:sp>
        <p:nvSpPr>
          <p:cNvPr id="98" name="TextBox 97">
            <a:extLst>
              <a:ext uri="{FF2B5EF4-FFF2-40B4-BE49-F238E27FC236}">
                <a16:creationId xmlns:a16="http://schemas.microsoft.com/office/drawing/2014/main" id="{295951F3-B68D-4E0B-4941-1EB0A968808D}"/>
              </a:ext>
            </a:extLst>
          </p:cNvPr>
          <p:cNvSpPr txBox="1"/>
          <p:nvPr/>
        </p:nvSpPr>
        <p:spPr>
          <a:xfrm>
            <a:off x="7786717" y="1894472"/>
            <a:ext cx="741100" cy="369332"/>
          </a:xfrm>
          <a:prstGeom prst="rect">
            <a:avLst/>
          </a:prstGeom>
          <a:noFill/>
        </p:spPr>
        <p:txBody>
          <a:bodyPr wrap="none" rtlCol="0">
            <a:spAutoFit/>
          </a:bodyPr>
          <a:lstStyle/>
          <a:p>
            <a:r>
              <a:rPr lang="en-US" b="1" dirty="0"/>
              <a:t>Level</a:t>
            </a:r>
          </a:p>
        </p:txBody>
      </p:sp>
      <p:sp>
        <p:nvSpPr>
          <p:cNvPr id="100" name="TextBox 99">
            <a:extLst>
              <a:ext uri="{FF2B5EF4-FFF2-40B4-BE49-F238E27FC236}">
                <a16:creationId xmlns:a16="http://schemas.microsoft.com/office/drawing/2014/main" id="{91764B8C-52BE-AE44-5B34-41A179320F72}"/>
              </a:ext>
            </a:extLst>
          </p:cNvPr>
          <p:cNvSpPr txBox="1"/>
          <p:nvPr/>
        </p:nvSpPr>
        <p:spPr>
          <a:xfrm>
            <a:off x="7957751" y="2263804"/>
            <a:ext cx="3424720" cy="369332"/>
          </a:xfrm>
          <a:prstGeom prst="rect">
            <a:avLst/>
          </a:prstGeom>
          <a:noFill/>
        </p:spPr>
        <p:txBody>
          <a:bodyPr wrap="none" rtlCol="0">
            <a:spAutoFit/>
          </a:bodyPr>
          <a:lstStyle/>
          <a:p>
            <a:r>
              <a:rPr lang="en-US" dirty="0"/>
              <a:t>0                         n                                 </a:t>
            </a:r>
            <a:r>
              <a:rPr lang="en-US" dirty="0" err="1"/>
              <a:t>c’n</a:t>
            </a:r>
            <a:endParaRPr lang="en-US" dirty="0"/>
          </a:p>
        </p:txBody>
      </p:sp>
      <p:cxnSp>
        <p:nvCxnSpPr>
          <p:cNvPr id="101" name="Straight Connector 100">
            <a:extLst>
              <a:ext uri="{FF2B5EF4-FFF2-40B4-BE49-F238E27FC236}">
                <a16:creationId xmlns:a16="http://schemas.microsoft.com/office/drawing/2014/main" id="{998C4E75-7F76-67FC-7271-CB2A8FDFE0C3}"/>
              </a:ext>
            </a:extLst>
          </p:cNvPr>
          <p:cNvCxnSpPr>
            <a:cxnSpLocks/>
          </p:cNvCxnSpPr>
          <p:nvPr/>
        </p:nvCxnSpPr>
        <p:spPr>
          <a:xfrm>
            <a:off x="8637373" y="2063578"/>
            <a:ext cx="116437" cy="5093035"/>
          </a:xfrm>
          <a:prstGeom prst="line">
            <a:avLst/>
          </a:prstGeom>
        </p:spPr>
        <p:style>
          <a:lnRef idx="2">
            <a:schemeClr val="dk1"/>
          </a:lnRef>
          <a:fillRef idx="0">
            <a:schemeClr val="dk1"/>
          </a:fillRef>
          <a:effectRef idx="1">
            <a:schemeClr val="dk1"/>
          </a:effectRef>
          <a:fontRef idx="minor">
            <a:schemeClr val="tx1"/>
          </a:fontRef>
        </p:style>
      </p:cxnSp>
      <p:cxnSp>
        <p:nvCxnSpPr>
          <p:cNvPr id="104" name="Straight Connector 103">
            <a:extLst>
              <a:ext uri="{FF2B5EF4-FFF2-40B4-BE49-F238E27FC236}">
                <a16:creationId xmlns:a16="http://schemas.microsoft.com/office/drawing/2014/main" id="{BE5F9F1E-36B3-2E6A-A275-AF01F433FBB4}"/>
              </a:ext>
            </a:extLst>
          </p:cNvPr>
          <p:cNvCxnSpPr>
            <a:cxnSpLocks/>
          </p:cNvCxnSpPr>
          <p:nvPr/>
        </p:nvCxnSpPr>
        <p:spPr>
          <a:xfrm>
            <a:off x="10357175" y="2079138"/>
            <a:ext cx="116437" cy="5093035"/>
          </a:xfrm>
          <a:prstGeom prst="line">
            <a:avLst/>
          </a:prstGeom>
        </p:spPr>
        <p:style>
          <a:lnRef idx="2">
            <a:schemeClr val="dk1"/>
          </a:lnRef>
          <a:fillRef idx="0">
            <a:schemeClr val="dk1"/>
          </a:fillRef>
          <a:effectRef idx="1">
            <a:schemeClr val="dk1"/>
          </a:effectRef>
          <a:fontRef idx="minor">
            <a:schemeClr val="tx1"/>
          </a:fontRef>
        </p:style>
      </p:cxnSp>
      <p:sp>
        <p:nvSpPr>
          <p:cNvPr id="105" name="TextBox 104">
            <a:extLst>
              <a:ext uri="{FF2B5EF4-FFF2-40B4-BE49-F238E27FC236}">
                <a16:creationId xmlns:a16="http://schemas.microsoft.com/office/drawing/2014/main" id="{FCA8C1F8-42F1-FA47-AC0A-1096F4CE5663}"/>
              </a:ext>
            </a:extLst>
          </p:cNvPr>
          <p:cNvSpPr txBox="1"/>
          <p:nvPr/>
        </p:nvSpPr>
        <p:spPr>
          <a:xfrm>
            <a:off x="7957751" y="3244334"/>
            <a:ext cx="4061818" cy="369332"/>
          </a:xfrm>
          <a:prstGeom prst="rect">
            <a:avLst/>
          </a:prstGeom>
          <a:noFill/>
        </p:spPr>
        <p:txBody>
          <a:bodyPr wrap="none" rtlCol="0">
            <a:spAutoFit/>
          </a:bodyPr>
          <a:lstStyle/>
          <a:p>
            <a:r>
              <a:rPr lang="en-US" dirty="0"/>
              <a:t>1                         n/2                              2*(</a:t>
            </a:r>
            <a:r>
              <a:rPr lang="en-US" dirty="0" err="1"/>
              <a:t>c’n</a:t>
            </a:r>
            <a:r>
              <a:rPr lang="en-US" dirty="0"/>
              <a:t>/2)</a:t>
            </a:r>
          </a:p>
        </p:txBody>
      </p:sp>
      <p:sp>
        <p:nvSpPr>
          <p:cNvPr id="106" name="TextBox 105">
            <a:extLst>
              <a:ext uri="{FF2B5EF4-FFF2-40B4-BE49-F238E27FC236}">
                <a16:creationId xmlns:a16="http://schemas.microsoft.com/office/drawing/2014/main" id="{9C9C1C50-E5AA-26F9-6BD6-F673E5E6E137}"/>
              </a:ext>
            </a:extLst>
          </p:cNvPr>
          <p:cNvSpPr txBox="1"/>
          <p:nvPr/>
        </p:nvSpPr>
        <p:spPr>
          <a:xfrm>
            <a:off x="7957751" y="4227723"/>
            <a:ext cx="4108304" cy="369332"/>
          </a:xfrm>
          <a:prstGeom prst="rect">
            <a:avLst/>
          </a:prstGeom>
          <a:noFill/>
        </p:spPr>
        <p:txBody>
          <a:bodyPr wrap="none" rtlCol="0">
            <a:spAutoFit/>
          </a:bodyPr>
          <a:lstStyle/>
          <a:p>
            <a:r>
              <a:rPr lang="en-US" dirty="0"/>
              <a:t>2                         n/4                               4*(</a:t>
            </a:r>
            <a:r>
              <a:rPr lang="en-US" dirty="0" err="1"/>
              <a:t>c’n</a:t>
            </a:r>
            <a:r>
              <a:rPr lang="en-US" dirty="0"/>
              <a:t>/4)</a:t>
            </a:r>
          </a:p>
        </p:txBody>
      </p:sp>
      <p:sp>
        <p:nvSpPr>
          <p:cNvPr id="107" name="TextBox 106">
            <a:extLst>
              <a:ext uri="{FF2B5EF4-FFF2-40B4-BE49-F238E27FC236}">
                <a16:creationId xmlns:a16="http://schemas.microsoft.com/office/drawing/2014/main" id="{ABA41388-6D94-C2F7-3FE1-2D15CCF34D0E}"/>
              </a:ext>
            </a:extLst>
          </p:cNvPr>
          <p:cNvSpPr txBox="1"/>
          <p:nvPr/>
        </p:nvSpPr>
        <p:spPr>
          <a:xfrm>
            <a:off x="7957751" y="5211112"/>
            <a:ext cx="4108304" cy="369332"/>
          </a:xfrm>
          <a:prstGeom prst="rect">
            <a:avLst/>
          </a:prstGeom>
          <a:noFill/>
        </p:spPr>
        <p:txBody>
          <a:bodyPr wrap="none" rtlCol="0">
            <a:spAutoFit/>
          </a:bodyPr>
          <a:lstStyle/>
          <a:p>
            <a:r>
              <a:rPr lang="en-US" dirty="0"/>
              <a:t>3                         n/8                               8*(</a:t>
            </a:r>
            <a:r>
              <a:rPr lang="en-US" dirty="0" err="1"/>
              <a:t>c’n</a:t>
            </a:r>
            <a:r>
              <a:rPr lang="en-US" dirty="0"/>
              <a:t>/8)</a:t>
            </a:r>
          </a:p>
        </p:txBody>
      </p:sp>
    </p:spTree>
    <p:extLst>
      <p:ext uri="{BB962C8B-B14F-4D97-AF65-F5344CB8AC3E}">
        <p14:creationId xmlns:p14="http://schemas.microsoft.com/office/powerpoint/2010/main" val="180476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348D8-50C3-1502-2638-F1FEB8EA64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7B0916-2D79-5601-D609-AC0BED3E2F19}"/>
              </a:ext>
            </a:extLst>
          </p:cNvPr>
          <p:cNvSpPr>
            <a:spLocks noGrp="1"/>
          </p:cNvSpPr>
          <p:nvPr>
            <p:ph type="title"/>
          </p:nvPr>
        </p:nvSpPr>
        <p:spPr/>
        <p:txBody>
          <a:bodyPr/>
          <a:lstStyle/>
          <a:p>
            <a:r>
              <a:rPr lang="en-US" dirty="0"/>
              <a:t>Midterm Evals Grades (One HW Drop)</a:t>
            </a:r>
          </a:p>
        </p:txBody>
      </p:sp>
      <p:cxnSp>
        <p:nvCxnSpPr>
          <p:cNvPr id="5" name="Straight Connector 4">
            <a:extLst>
              <a:ext uri="{FF2B5EF4-FFF2-40B4-BE49-F238E27FC236}">
                <a16:creationId xmlns:a16="http://schemas.microsoft.com/office/drawing/2014/main" id="{8A92489E-AA1F-3AB9-55B4-1CF6E7D0E3D4}"/>
              </a:ext>
            </a:extLst>
          </p:cNvPr>
          <p:cNvCxnSpPr>
            <a:cxnSpLocks noGrp="1" noRot="1" noMove="1" noResize="1" noEditPoints="1" noAdjustHandles="1" noChangeArrowheads="1" noChangeShapeType="1"/>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graphicFrame>
        <p:nvGraphicFramePr>
          <p:cNvPr id="4" name="Chart 3">
            <a:extLst>
              <a:ext uri="{FF2B5EF4-FFF2-40B4-BE49-F238E27FC236}">
                <a16:creationId xmlns:a16="http://schemas.microsoft.com/office/drawing/2014/main" id="{73962CB0-9121-412C-813B-22E78D94665B}"/>
              </a:ext>
            </a:extLst>
          </p:cNvPr>
          <p:cNvGraphicFramePr>
            <a:graphicFrameLocks/>
          </p:cNvGraphicFramePr>
          <p:nvPr/>
        </p:nvGraphicFramePr>
        <p:xfrm>
          <a:off x="3592749" y="1690688"/>
          <a:ext cx="8003645" cy="480218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64AAA37-2511-40DE-67E4-F10523AFAC1B}"/>
              </a:ext>
            </a:extLst>
          </p:cNvPr>
          <p:cNvSpPr txBox="1"/>
          <p:nvPr/>
        </p:nvSpPr>
        <p:spPr>
          <a:xfrm>
            <a:off x="455140" y="1690688"/>
            <a:ext cx="6452288" cy="4154984"/>
          </a:xfrm>
          <a:prstGeom prst="rect">
            <a:avLst/>
          </a:prstGeom>
          <a:noFill/>
        </p:spPr>
        <p:txBody>
          <a:bodyPr wrap="square">
            <a:spAutoFit/>
          </a:bodyPr>
          <a:lstStyle/>
          <a:p>
            <a:pPr algn="l">
              <a:spcAft>
                <a:spcPts val="750"/>
              </a:spcAft>
            </a:pPr>
            <a:r>
              <a:rPr lang="en-US" sz="3200" dirty="0">
                <a:solidFill>
                  <a:srgbClr val="333333"/>
                </a:solidFill>
              </a:rPr>
              <a:t>Grade Includes:</a:t>
            </a:r>
          </a:p>
          <a:p>
            <a:pPr marL="457200" indent="-457200" algn="l">
              <a:spcAft>
                <a:spcPts val="750"/>
              </a:spcAft>
              <a:buFont typeface="Arial" panose="020B0604020202020204" pitchFamily="34" charset="0"/>
              <a:buChar char="•"/>
            </a:pPr>
            <a:r>
              <a:rPr lang="en-US" sz="3200" dirty="0">
                <a:solidFill>
                  <a:srgbClr val="333333"/>
                </a:solidFill>
              </a:rPr>
              <a:t>Midterm (45%)</a:t>
            </a:r>
          </a:p>
          <a:p>
            <a:pPr marL="457200" indent="-457200" algn="l">
              <a:spcAft>
                <a:spcPts val="750"/>
              </a:spcAft>
              <a:buFont typeface="Arial" panose="020B0604020202020204" pitchFamily="34" charset="0"/>
              <a:buChar char="•"/>
            </a:pPr>
            <a:r>
              <a:rPr lang="en-US" sz="3200" dirty="0">
                <a:solidFill>
                  <a:srgbClr val="333333"/>
                </a:solidFill>
              </a:rPr>
              <a:t>Top HW (49%)</a:t>
            </a:r>
          </a:p>
          <a:p>
            <a:pPr marL="914400" lvl="1" indent="-457200">
              <a:spcAft>
                <a:spcPts val="750"/>
              </a:spcAft>
              <a:buFont typeface="Arial" panose="020B0604020202020204" pitchFamily="34" charset="0"/>
              <a:buChar char="•"/>
            </a:pPr>
            <a:r>
              <a:rPr lang="en-US" sz="3200" dirty="0">
                <a:solidFill>
                  <a:srgbClr val="333333"/>
                </a:solidFill>
              </a:rPr>
              <a:t>Up To HW 3</a:t>
            </a:r>
          </a:p>
          <a:p>
            <a:pPr marL="914400" lvl="1" indent="-457200">
              <a:spcAft>
                <a:spcPts val="750"/>
              </a:spcAft>
              <a:buFont typeface="Arial" panose="020B0604020202020204" pitchFamily="34" charset="0"/>
              <a:buChar char="•"/>
            </a:pPr>
            <a:r>
              <a:rPr lang="en-US" sz="3200" dirty="0">
                <a:solidFill>
                  <a:srgbClr val="333333"/>
                </a:solidFill>
              </a:rPr>
              <a:t>Per Part</a:t>
            </a:r>
          </a:p>
          <a:p>
            <a:pPr marL="457200" indent="-457200" algn="l">
              <a:spcAft>
                <a:spcPts val="750"/>
              </a:spcAft>
              <a:buFont typeface="Arial" panose="020B0604020202020204" pitchFamily="34" charset="0"/>
              <a:buChar char="•"/>
            </a:pPr>
            <a:r>
              <a:rPr lang="en-US" sz="3200" dirty="0">
                <a:solidFill>
                  <a:srgbClr val="333333"/>
                </a:solidFill>
              </a:rPr>
              <a:t>QUIZ (6%)</a:t>
            </a:r>
          </a:p>
          <a:p>
            <a:pPr marL="914400" lvl="1" indent="-457200">
              <a:spcAft>
                <a:spcPts val="750"/>
              </a:spcAft>
              <a:buFont typeface="Arial" panose="020B0604020202020204" pitchFamily="34" charset="0"/>
              <a:buChar char="•"/>
            </a:pPr>
            <a:r>
              <a:rPr lang="en-US" sz="3200" dirty="0">
                <a:solidFill>
                  <a:srgbClr val="333333"/>
                </a:solidFill>
              </a:rPr>
              <a:t>Quiz 1</a:t>
            </a:r>
          </a:p>
        </p:txBody>
      </p:sp>
      <p:sp>
        <p:nvSpPr>
          <p:cNvPr id="3" name="Rectangle 2">
            <a:extLst>
              <a:ext uri="{FF2B5EF4-FFF2-40B4-BE49-F238E27FC236}">
                <a16:creationId xmlns:a16="http://schemas.microsoft.com/office/drawing/2014/main" id="{A0134005-0651-8958-696D-49E5D68F9646}"/>
              </a:ext>
            </a:extLst>
          </p:cNvPr>
          <p:cNvSpPr/>
          <p:nvPr/>
        </p:nvSpPr>
        <p:spPr>
          <a:xfrm>
            <a:off x="1303283" y="2217683"/>
            <a:ext cx="9165020" cy="34473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dirty="0">
                <a:solidFill>
                  <a:srgbClr val="C00000"/>
                </a:solidFill>
              </a:rPr>
              <a:t>WE ARE NOT DONE!</a:t>
            </a:r>
          </a:p>
        </p:txBody>
      </p:sp>
    </p:spTree>
    <p:extLst>
      <p:ext uri="{BB962C8B-B14F-4D97-AF65-F5344CB8AC3E}">
        <p14:creationId xmlns:p14="http://schemas.microsoft.com/office/powerpoint/2010/main" val="1001725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817D4-9397-11AF-81A9-FC38C06AF13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B432AFC-7D17-89F6-09F7-EBEA255B9DDB}"/>
              </a:ext>
            </a:extLst>
          </p:cNvPr>
          <p:cNvSpPr>
            <a:spLocks noGrp="1"/>
          </p:cNvSpPr>
          <p:nvPr>
            <p:ph type="title"/>
          </p:nvPr>
        </p:nvSpPr>
        <p:spPr>
          <a:xfrm>
            <a:off x="389580" y="361774"/>
            <a:ext cx="11618862" cy="1325563"/>
          </a:xfrm>
        </p:spPr>
        <p:txBody>
          <a:bodyPr/>
          <a:lstStyle/>
          <a:p>
            <a:r>
              <a:rPr lang="en-US" dirty="0"/>
              <a:t>Unrolling a few levels </a:t>
            </a:r>
          </a:p>
        </p:txBody>
      </p:sp>
      <p:cxnSp>
        <p:nvCxnSpPr>
          <p:cNvPr id="5" name="Straight Connector 4">
            <a:extLst>
              <a:ext uri="{FF2B5EF4-FFF2-40B4-BE49-F238E27FC236}">
                <a16:creationId xmlns:a16="http://schemas.microsoft.com/office/drawing/2014/main" id="{55107A3F-FD02-03C2-3C2B-8708FA5B40AD}"/>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44B4B5F1-69C6-E818-A91F-6874B8A70A08}"/>
                  </a:ext>
                </a:extLst>
              </p:cNvPr>
              <p:cNvSpPr txBox="1"/>
              <p:nvPr/>
            </p:nvSpPr>
            <p:spPr>
              <a:xfrm>
                <a:off x="3409740" y="282288"/>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44B4B5F1-69C6-E818-A91F-6874B8A70A08}"/>
                  </a:ext>
                </a:extLst>
              </p:cNvPr>
              <p:cNvSpPr txBox="1">
                <a:spLocks noRot="1" noChangeAspect="1" noMove="1" noResize="1" noEditPoints="1" noAdjustHandles="1" noChangeArrowheads="1" noChangeShapeType="1" noTextEdit="1"/>
              </p:cNvSpPr>
              <p:nvPr/>
            </p:nvSpPr>
            <p:spPr>
              <a:xfrm>
                <a:off x="3409740" y="282288"/>
                <a:ext cx="10079836" cy="1053494"/>
              </a:xfrm>
              <a:prstGeom prst="rect">
                <a:avLst/>
              </a:prstGeom>
              <a:blipFill>
                <a:blip r:embed="rId3"/>
                <a:stretch>
                  <a:fillRect t="-201190" b="-291667"/>
                </a:stretch>
              </a:blipFill>
            </p:spPr>
            <p:txBody>
              <a:bodyPr/>
              <a:lstStyle/>
              <a:p>
                <a:r>
                  <a:rPr lang="en-US">
                    <a:noFill/>
                  </a:rPr>
                  <a:t> </a:t>
                </a:r>
              </a:p>
            </p:txBody>
          </p:sp>
        </mc:Fallback>
      </mc:AlternateContent>
      <p:pic>
        <p:nvPicPr>
          <p:cNvPr id="95" name="Picture 94">
            <a:extLst>
              <a:ext uri="{FF2B5EF4-FFF2-40B4-BE49-F238E27FC236}">
                <a16:creationId xmlns:a16="http://schemas.microsoft.com/office/drawing/2014/main" id="{9D4CD39F-77D5-41B5-173A-0B8F63BF1FD6}"/>
              </a:ext>
            </a:extLst>
          </p:cNvPr>
          <p:cNvPicPr>
            <a:picLocks noChangeAspect="1"/>
          </p:cNvPicPr>
          <p:nvPr/>
        </p:nvPicPr>
        <p:blipFill>
          <a:blip r:embed="rId4"/>
          <a:stretch>
            <a:fillRect/>
          </a:stretch>
        </p:blipFill>
        <p:spPr>
          <a:xfrm>
            <a:off x="548121" y="2263804"/>
            <a:ext cx="7409630" cy="4892809"/>
          </a:xfrm>
          <a:prstGeom prst="rect">
            <a:avLst/>
          </a:prstGeom>
        </p:spPr>
      </p:pic>
      <p:sp>
        <p:nvSpPr>
          <p:cNvPr id="96" name="TextBox 95">
            <a:extLst>
              <a:ext uri="{FF2B5EF4-FFF2-40B4-BE49-F238E27FC236}">
                <a16:creationId xmlns:a16="http://schemas.microsoft.com/office/drawing/2014/main" id="{AE4D85D2-A824-1278-B6A8-685266299BD5}"/>
              </a:ext>
            </a:extLst>
          </p:cNvPr>
          <p:cNvSpPr txBox="1"/>
          <p:nvPr/>
        </p:nvSpPr>
        <p:spPr>
          <a:xfrm>
            <a:off x="8753810" y="1894472"/>
            <a:ext cx="1553374" cy="369332"/>
          </a:xfrm>
          <a:prstGeom prst="rect">
            <a:avLst/>
          </a:prstGeom>
          <a:noFill/>
        </p:spPr>
        <p:txBody>
          <a:bodyPr wrap="none" rtlCol="0">
            <a:spAutoFit/>
          </a:bodyPr>
          <a:lstStyle/>
          <a:p>
            <a:r>
              <a:rPr lang="en-US" b="1" dirty="0"/>
              <a:t>Problem Size</a:t>
            </a:r>
          </a:p>
        </p:txBody>
      </p:sp>
      <p:sp>
        <p:nvSpPr>
          <p:cNvPr id="97" name="TextBox 96">
            <a:extLst>
              <a:ext uri="{FF2B5EF4-FFF2-40B4-BE49-F238E27FC236}">
                <a16:creationId xmlns:a16="http://schemas.microsoft.com/office/drawing/2014/main" id="{F2B1B3F4-402D-09B3-22CD-C30D0DB916A7}"/>
              </a:ext>
            </a:extLst>
          </p:cNvPr>
          <p:cNvSpPr txBox="1"/>
          <p:nvPr/>
        </p:nvSpPr>
        <p:spPr>
          <a:xfrm>
            <a:off x="10415394" y="1894472"/>
            <a:ext cx="1289584" cy="369332"/>
          </a:xfrm>
          <a:prstGeom prst="rect">
            <a:avLst/>
          </a:prstGeom>
          <a:noFill/>
        </p:spPr>
        <p:txBody>
          <a:bodyPr wrap="none" rtlCol="0">
            <a:spAutoFit/>
          </a:bodyPr>
          <a:lstStyle/>
          <a:p>
            <a:r>
              <a:rPr lang="en-US" b="1" dirty="0"/>
              <a:t>Total Work</a:t>
            </a:r>
          </a:p>
        </p:txBody>
      </p:sp>
      <p:sp>
        <p:nvSpPr>
          <p:cNvPr id="98" name="TextBox 97">
            <a:extLst>
              <a:ext uri="{FF2B5EF4-FFF2-40B4-BE49-F238E27FC236}">
                <a16:creationId xmlns:a16="http://schemas.microsoft.com/office/drawing/2014/main" id="{5842E8D2-5189-1A28-F0DD-1A9F32CA9DDE}"/>
              </a:ext>
            </a:extLst>
          </p:cNvPr>
          <p:cNvSpPr txBox="1"/>
          <p:nvPr/>
        </p:nvSpPr>
        <p:spPr>
          <a:xfrm>
            <a:off x="7786717" y="1894472"/>
            <a:ext cx="741100" cy="369332"/>
          </a:xfrm>
          <a:prstGeom prst="rect">
            <a:avLst/>
          </a:prstGeom>
          <a:noFill/>
        </p:spPr>
        <p:txBody>
          <a:bodyPr wrap="none" rtlCol="0">
            <a:spAutoFit/>
          </a:bodyPr>
          <a:lstStyle/>
          <a:p>
            <a:r>
              <a:rPr lang="en-US" b="1" dirty="0"/>
              <a:t>Level</a:t>
            </a:r>
          </a:p>
        </p:txBody>
      </p:sp>
      <p:sp>
        <p:nvSpPr>
          <p:cNvPr id="100" name="TextBox 99">
            <a:extLst>
              <a:ext uri="{FF2B5EF4-FFF2-40B4-BE49-F238E27FC236}">
                <a16:creationId xmlns:a16="http://schemas.microsoft.com/office/drawing/2014/main" id="{1D067BEB-7B06-8ABF-FB4B-92E28FC45202}"/>
              </a:ext>
            </a:extLst>
          </p:cNvPr>
          <p:cNvSpPr txBox="1"/>
          <p:nvPr/>
        </p:nvSpPr>
        <p:spPr>
          <a:xfrm>
            <a:off x="7957751" y="2263804"/>
            <a:ext cx="3424720" cy="369332"/>
          </a:xfrm>
          <a:prstGeom prst="rect">
            <a:avLst/>
          </a:prstGeom>
          <a:noFill/>
        </p:spPr>
        <p:txBody>
          <a:bodyPr wrap="none" rtlCol="0">
            <a:spAutoFit/>
          </a:bodyPr>
          <a:lstStyle/>
          <a:p>
            <a:r>
              <a:rPr lang="en-US" dirty="0"/>
              <a:t>0                         n                                 </a:t>
            </a:r>
            <a:r>
              <a:rPr lang="en-US" dirty="0" err="1"/>
              <a:t>c’n</a:t>
            </a:r>
            <a:endParaRPr lang="en-US" dirty="0"/>
          </a:p>
        </p:txBody>
      </p:sp>
      <p:cxnSp>
        <p:nvCxnSpPr>
          <p:cNvPr id="101" name="Straight Connector 100">
            <a:extLst>
              <a:ext uri="{FF2B5EF4-FFF2-40B4-BE49-F238E27FC236}">
                <a16:creationId xmlns:a16="http://schemas.microsoft.com/office/drawing/2014/main" id="{9BEFCBDF-EF87-929C-52CE-F1F467FE14F7}"/>
              </a:ext>
            </a:extLst>
          </p:cNvPr>
          <p:cNvCxnSpPr>
            <a:cxnSpLocks/>
          </p:cNvCxnSpPr>
          <p:nvPr/>
        </p:nvCxnSpPr>
        <p:spPr>
          <a:xfrm>
            <a:off x="8637373" y="2063578"/>
            <a:ext cx="116437" cy="5093035"/>
          </a:xfrm>
          <a:prstGeom prst="line">
            <a:avLst/>
          </a:prstGeom>
        </p:spPr>
        <p:style>
          <a:lnRef idx="2">
            <a:schemeClr val="dk1"/>
          </a:lnRef>
          <a:fillRef idx="0">
            <a:schemeClr val="dk1"/>
          </a:fillRef>
          <a:effectRef idx="1">
            <a:schemeClr val="dk1"/>
          </a:effectRef>
          <a:fontRef idx="minor">
            <a:schemeClr val="tx1"/>
          </a:fontRef>
        </p:style>
      </p:cxnSp>
      <p:cxnSp>
        <p:nvCxnSpPr>
          <p:cNvPr id="104" name="Straight Connector 103">
            <a:extLst>
              <a:ext uri="{FF2B5EF4-FFF2-40B4-BE49-F238E27FC236}">
                <a16:creationId xmlns:a16="http://schemas.microsoft.com/office/drawing/2014/main" id="{278A2E01-0922-4A10-CEEA-A89675BCCF11}"/>
              </a:ext>
            </a:extLst>
          </p:cNvPr>
          <p:cNvCxnSpPr>
            <a:cxnSpLocks/>
          </p:cNvCxnSpPr>
          <p:nvPr/>
        </p:nvCxnSpPr>
        <p:spPr>
          <a:xfrm>
            <a:off x="10357175" y="2079138"/>
            <a:ext cx="116437" cy="5093035"/>
          </a:xfrm>
          <a:prstGeom prst="line">
            <a:avLst/>
          </a:prstGeom>
        </p:spPr>
        <p:style>
          <a:lnRef idx="2">
            <a:schemeClr val="dk1"/>
          </a:lnRef>
          <a:fillRef idx="0">
            <a:schemeClr val="dk1"/>
          </a:fillRef>
          <a:effectRef idx="1">
            <a:schemeClr val="dk1"/>
          </a:effectRef>
          <a:fontRef idx="minor">
            <a:schemeClr val="tx1"/>
          </a:fontRef>
        </p:style>
      </p:cxnSp>
      <p:sp>
        <p:nvSpPr>
          <p:cNvPr id="105" name="TextBox 104">
            <a:extLst>
              <a:ext uri="{FF2B5EF4-FFF2-40B4-BE49-F238E27FC236}">
                <a16:creationId xmlns:a16="http://schemas.microsoft.com/office/drawing/2014/main" id="{F2F2CC1B-5544-902D-B986-7C6BF94E9EA7}"/>
              </a:ext>
            </a:extLst>
          </p:cNvPr>
          <p:cNvSpPr txBox="1"/>
          <p:nvPr/>
        </p:nvSpPr>
        <p:spPr>
          <a:xfrm>
            <a:off x="7957751" y="3244334"/>
            <a:ext cx="3495957" cy="369332"/>
          </a:xfrm>
          <a:prstGeom prst="rect">
            <a:avLst/>
          </a:prstGeom>
          <a:noFill/>
        </p:spPr>
        <p:txBody>
          <a:bodyPr wrap="none" rtlCol="0">
            <a:spAutoFit/>
          </a:bodyPr>
          <a:lstStyle/>
          <a:p>
            <a:r>
              <a:rPr lang="en-US" dirty="0"/>
              <a:t>1                         n/2                              </a:t>
            </a:r>
            <a:r>
              <a:rPr lang="en-US" dirty="0" err="1"/>
              <a:t>c’n</a:t>
            </a:r>
            <a:endParaRPr lang="en-US" dirty="0"/>
          </a:p>
        </p:txBody>
      </p:sp>
      <p:sp>
        <p:nvSpPr>
          <p:cNvPr id="106" name="TextBox 105">
            <a:extLst>
              <a:ext uri="{FF2B5EF4-FFF2-40B4-BE49-F238E27FC236}">
                <a16:creationId xmlns:a16="http://schemas.microsoft.com/office/drawing/2014/main" id="{C8DC2A40-3AF2-944D-C09A-C0A98DD65619}"/>
              </a:ext>
            </a:extLst>
          </p:cNvPr>
          <p:cNvSpPr txBox="1"/>
          <p:nvPr/>
        </p:nvSpPr>
        <p:spPr>
          <a:xfrm>
            <a:off x="7957751" y="4227723"/>
            <a:ext cx="3542445" cy="369332"/>
          </a:xfrm>
          <a:prstGeom prst="rect">
            <a:avLst/>
          </a:prstGeom>
          <a:noFill/>
        </p:spPr>
        <p:txBody>
          <a:bodyPr wrap="none" rtlCol="0">
            <a:spAutoFit/>
          </a:bodyPr>
          <a:lstStyle/>
          <a:p>
            <a:r>
              <a:rPr lang="en-US" dirty="0"/>
              <a:t>2                         n/4                               </a:t>
            </a:r>
            <a:r>
              <a:rPr lang="en-US" dirty="0" err="1"/>
              <a:t>c’n</a:t>
            </a:r>
            <a:endParaRPr lang="en-US" dirty="0"/>
          </a:p>
        </p:txBody>
      </p:sp>
      <p:sp>
        <p:nvSpPr>
          <p:cNvPr id="107" name="TextBox 106">
            <a:extLst>
              <a:ext uri="{FF2B5EF4-FFF2-40B4-BE49-F238E27FC236}">
                <a16:creationId xmlns:a16="http://schemas.microsoft.com/office/drawing/2014/main" id="{76767DFB-1BEF-9BD5-4E66-6489C4E10126}"/>
              </a:ext>
            </a:extLst>
          </p:cNvPr>
          <p:cNvSpPr txBox="1"/>
          <p:nvPr/>
        </p:nvSpPr>
        <p:spPr>
          <a:xfrm>
            <a:off x="7957751" y="5211112"/>
            <a:ext cx="3542445" cy="369332"/>
          </a:xfrm>
          <a:prstGeom prst="rect">
            <a:avLst/>
          </a:prstGeom>
          <a:noFill/>
        </p:spPr>
        <p:txBody>
          <a:bodyPr wrap="none" rtlCol="0">
            <a:spAutoFit/>
          </a:bodyPr>
          <a:lstStyle/>
          <a:p>
            <a:r>
              <a:rPr lang="en-US" dirty="0"/>
              <a:t>3                         n/8                               </a:t>
            </a:r>
            <a:r>
              <a:rPr lang="en-US" dirty="0" err="1"/>
              <a:t>c’n</a:t>
            </a:r>
            <a:endParaRPr lang="en-US" dirty="0"/>
          </a:p>
        </p:txBody>
      </p:sp>
    </p:spTree>
    <p:extLst>
      <p:ext uri="{BB962C8B-B14F-4D97-AF65-F5344CB8AC3E}">
        <p14:creationId xmlns:p14="http://schemas.microsoft.com/office/powerpoint/2010/main" val="27259449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BF7AE-30DD-4614-C969-66BA23EA6F0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DD9F2AB-BAC5-E879-27FA-45BFB012119C}"/>
              </a:ext>
            </a:extLst>
          </p:cNvPr>
          <p:cNvSpPr>
            <a:spLocks noGrp="1"/>
          </p:cNvSpPr>
          <p:nvPr>
            <p:ph type="title"/>
          </p:nvPr>
        </p:nvSpPr>
        <p:spPr>
          <a:xfrm>
            <a:off x="389580" y="361774"/>
            <a:ext cx="11618862" cy="1325563"/>
          </a:xfrm>
        </p:spPr>
        <p:txBody>
          <a:bodyPr/>
          <a:lstStyle/>
          <a:p>
            <a:r>
              <a:rPr lang="en-US" dirty="0"/>
              <a:t>Unrolling a few levels </a:t>
            </a:r>
          </a:p>
        </p:txBody>
      </p:sp>
      <p:cxnSp>
        <p:nvCxnSpPr>
          <p:cNvPr id="5" name="Straight Connector 4">
            <a:extLst>
              <a:ext uri="{FF2B5EF4-FFF2-40B4-BE49-F238E27FC236}">
                <a16:creationId xmlns:a16="http://schemas.microsoft.com/office/drawing/2014/main" id="{C4962371-8618-F12E-5EFB-B77A0186493E}"/>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03946DC3-DF25-459A-D33E-9C5E182630FC}"/>
                  </a:ext>
                </a:extLst>
              </p:cNvPr>
              <p:cNvSpPr txBox="1"/>
              <p:nvPr/>
            </p:nvSpPr>
            <p:spPr>
              <a:xfrm>
                <a:off x="3409740" y="282288"/>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03946DC3-DF25-459A-D33E-9C5E182630FC}"/>
                  </a:ext>
                </a:extLst>
              </p:cNvPr>
              <p:cNvSpPr txBox="1">
                <a:spLocks noRot="1" noChangeAspect="1" noMove="1" noResize="1" noEditPoints="1" noAdjustHandles="1" noChangeArrowheads="1" noChangeShapeType="1" noTextEdit="1"/>
              </p:cNvSpPr>
              <p:nvPr/>
            </p:nvSpPr>
            <p:spPr>
              <a:xfrm>
                <a:off x="3409740" y="282288"/>
                <a:ext cx="10079836" cy="1053494"/>
              </a:xfrm>
              <a:prstGeom prst="rect">
                <a:avLst/>
              </a:prstGeom>
              <a:blipFill>
                <a:blip r:embed="rId3"/>
                <a:stretch>
                  <a:fillRect t="-201190" b="-291667"/>
                </a:stretch>
              </a:blipFill>
            </p:spPr>
            <p:txBody>
              <a:bodyPr/>
              <a:lstStyle/>
              <a:p>
                <a:r>
                  <a:rPr lang="en-US">
                    <a:noFill/>
                  </a:rPr>
                  <a:t> </a:t>
                </a:r>
              </a:p>
            </p:txBody>
          </p:sp>
        </mc:Fallback>
      </mc:AlternateContent>
      <p:pic>
        <p:nvPicPr>
          <p:cNvPr id="95" name="Picture 94">
            <a:extLst>
              <a:ext uri="{FF2B5EF4-FFF2-40B4-BE49-F238E27FC236}">
                <a16:creationId xmlns:a16="http://schemas.microsoft.com/office/drawing/2014/main" id="{4E6D2440-5116-D7E5-476F-9E6FEC509943}"/>
              </a:ext>
            </a:extLst>
          </p:cNvPr>
          <p:cNvPicPr>
            <a:picLocks noChangeAspect="1"/>
          </p:cNvPicPr>
          <p:nvPr/>
        </p:nvPicPr>
        <p:blipFill>
          <a:blip r:embed="rId4"/>
          <a:stretch>
            <a:fillRect/>
          </a:stretch>
        </p:blipFill>
        <p:spPr>
          <a:xfrm>
            <a:off x="3727047" y="4362948"/>
            <a:ext cx="4230703" cy="2793665"/>
          </a:xfrm>
          <a:prstGeom prst="rect">
            <a:avLst/>
          </a:prstGeom>
        </p:spPr>
      </p:pic>
      <p:sp>
        <p:nvSpPr>
          <p:cNvPr id="96" name="TextBox 95">
            <a:extLst>
              <a:ext uri="{FF2B5EF4-FFF2-40B4-BE49-F238E27FC236}">
                <a16:creationId xmlns:a16="http://schemas.microsoft.com/office/drawing/2014/main" id="{40C8F2F3-43A5-BE7D-D7E3-76ABB56A639E}"/>
              </a:ext>
            </a:extLst>
          </p:cNvPr>
          <p:cNvSpPr txBox="1"/>
          <p:nvPr/>
        </p:nvSpPr>
        <p:spPr>
          <a:xfrm>
            <a:off x="8753810" y="1894472"/>
            <a:ext cx="1553374" cy="369332"/>
          </a:xfrm>
          <a:prstGeom prst="rect">
            <a:avLst/>
          </a:prstGeom>
          <a:noFill/>
        </p:spPr>
        <p:txBody>
          <a:bodyPr wrap="none" rtlCol="0">
            <a:spAutoFit/>
          </a:bodyPr>
          <a:lstStyle/>
          <a:p>
            <a:r>
              <a:rPr lang="en-US" b="1" dirty="0"/>
              <a:t>Problem Size</a:t>
            </a:r>
          </a:p>
        </p:txBody>
      </p:sp>
      <p:sp>
        <p:nvSpPr>
          <p:cNvPr id="97" name="TextBox 96">
            <a:extLst>
              <a:ext uri="{FF2B5EF4-FFF2-40B4-BE49-F238E27FC236}">
                <a16:creationId xmlns:a16="http://schemas.microsoft.com/office/drawing/2014/main" id="{E63EFBB2-2189-5E0E-4664-8EE3B69FC8E2}"/>
              </a:ext>
            </a:extLst>
          </p:cNvPr>
          <p:cNvSpPr txBox="1"/>
          <p:nvPr/>
        </p:nvSpPr>
        <p:spPr>
          <a:xfrm>
            <a:off x="10415394" y="1894472"/>
            <a:ext cx="1289584" cy="369332"/>
          </a:xfrm>
          <a:prstGeom prst="rect">
            <a:avLst/>
          </a:prstGeom>
          <a:noFill/>
        </p:spPr>
        <p:txBody>
          <a:bodyPr wrap="none" rtlCol="0">
            <a:spAutoFit/>
          </a:bodyPr>
          <a:lstStyle/>
          <a:p>
            <a:r>
              <a:rPr lang="en-US" b="1" dirty="0"/>
              <a:t>Total Work</a:t>
            </a:r>
          </a:p>
        </p:txBody>
      </p:sp>
      <p:sp>
        <p:nvSpPr>
          <p:cNvPr id="98" name="TextBox 97">
            <a:extLst>
              <a:ext uri="{FF2B5EF4-FFF2-40B4-BE49-F238E27FC236}">
                <a16:creationId xmlns:a16="http://schemas.microsoft.com/office/drawing/2014/main" id="{836D0032-E100-4D36-6C25-71FF81457233}"/>
              </a:ext>
            </a:extLst>
          </p:cNvPr>
          <p:cNvSpPr txBox="1"/>
          <p:nvPr/>
        </p:nvSpPr>
        <p:spPr>
          <a:xfrm>
            <a:off x="7786717" y="1894472"/>
            <a:ext cx="741100" cy="369332"/>
          </a:xfrm>
          <a:prstGeom prst="rect">
            <a:avLst/>
          </a:prstGeom>
          <a:noFill/>
        </p:spPr>
        <p:txBody>
          <a:bodyPr wrap="none" rtlCol="0">
            <a:spAutoFit/>
          </a:bodyPr>
          <a:lstStyle/>
          <a:p>
            <a:r>
              <a:rPr lang="en-US" b="1" dirty="0"/>
              <a:t>Level</a:t>
            </a:r>
          </a:p>
        </p:txBody>
      </p:sp>
      <p:sp>
        <p:nvSpPr>
          <p:cNvPr id="100" name="TextBox 99">
            <a:extLst>
              <a:ext uri="{FF2B5EF4-FFF2-40B4-BE49-F238E27FC236}">
                <a16:creationId xmlns:a16="http://schemas.microsoft.com/office/drawing/2014/main" id="{CC1D9689-5A06-C921-70C4-A3AC2DDE3F46}"/>
              </a:ext>
            </a:extLst>
          </p:cNvPr>
          <p:cNvSpPr txBox="1"/>
          <p:nvPr/>
        </p:nvSpPr>
        <p:spPr>
          <a:xfrm>
            <a:off x="7957751" y="2263804"/>
            <a:ext cx="3424720" cy="369332"/>
          </a:xfrm>
          <a:prstGeom prst="rect">
            <a:avLst/>
          </a:prstGeom>
          <a:noFill/>
        </p:spPr>
        <p:txBody>
          <a:bodyPr wrap="none" rtlCol="0">
            <a:spAutoFit/>
          </a:bodyPr>
          <a:lstStyle/>
          <a:p>
            <a:r>
              <a:rPr lang="en-US" dirty="0"/>
              <a:t>0                         n                                 </a:t>
            </a:r>
            <a:r>
              <a:rPr lang="en-US" dirty="0" err="1"/>
              <a:t>c’n</a:t>
            </a:r>
            <a:endParaRPr lang="en-US" dirty="0"/>
          </a:p>
        </p:txBody>
      </p:sp>
      <p:cxnSp>
        <p:nvCxnSpPr>
          <p:cNvPr id="101" name="Straight Connector 100">
            <a:extLst>
              <a:ext uri="{FF2B5EF4-FFF2-40B4-BE49-F238E27FC236}">
                <a16:creationId xmlns:a16="http://schemas.microsoft.com/office/drawing/2014/main" id="{BB7D3E11-5201-EA07-EE42-BA7FFBA55662}"/>
              </a:ext>
            </a:extLst>
          </p:cNvPr>
          <p:cNvCxnSpPr>
            <a:cxnSpLocks/>
          </p:cNvCxnSpPr>
          <p:nvPr/>
        </p:nvCxnSpPr>
        <p:spPr>
          <a:xfrm>
            <a:off x="8637373" y="2063578"/>
            <a:ext cx="116437" cy="5093035"/>
          </a:xfrm>
          <a:prstGeom prst="line">
            <a:avLst/>
          </a:prstGeom>
        </p:spPr>
        <p:style>
          <a:lnRef idx="2">
            <a:schemeClr val="dk1"/>
          </a:lnRef>
          <a:fillRef idx="0">
            <a:schemeClr val="dk1"/>
          </a:fillRef>
          <a:effectRef idx="1">
            <a:schemeClr val="dk1"/>
          </a:effectRef>
          <a:fontRef idx="minor">
            <a:schemeClr val="tx1"/>
          </a:fontRef>
        </p:style>
      </p:cxnSp>
      <p:cxnSp>
        <p:nvCxnSpPr>
          <p:cNvPr id="104" name="Straight Connector 103">
            <a:extLst>
              <a:ext uri="{FF2B5EF4-FFF2-40B4-BE49-F238E27FC236}">
                <a16:creationId xmlns:a16="http://schemas.microsoft.com/office/drawing/2014/main" id="{D0B6ACDF-566D-8E80-C8DC-89042075BBC8}"/>
              </a:ext>
            </a:extLst>
          </p:cNvPr>
          <p:cNvCxnSpPr>
            <a:cxnSpLocks/>
          </p:cNvCxnSpPr>
          <p:nvPr/>
        </p:nvCxnSpPr>
        <p:spPr>
          <a:xfrm>
            <a:off x="10357175" y="2079138"/>
            <a:ext cx="116437" cy="5093035"/>
          </a:xfrm>
          <a:prstGeom prst="line">
            <a:avLst/>
          </a:prstGeom>
        </p:spPr>
        <p:style>
          <a:lnRef idx="2">
            <a:schemeClr val="dk1"/>
          </a:lnRef>
          <a:fillRef idx="0">
            <a:schemeClr val="dk1"/>
          </a:fillRef>
          <a:effectRef idx="1">
            <a:schemeClr val="dk1"/>
          </a:effectRef>
          <a:fontRef idx="minor">
            <a:schemeClr val="tx1"/>
          </a:fontRef>
        </p:style>
      </p:cxnSp>
      <p:sp>
        <p:nvSpPr>
          <p:cNvPr id="105" name="TextBox 104">
            <a:extLst>
              <a:ext uri="{FF2B5EF4-FFF2-40B4-BE49-F238E27FC236}">
                <a16:creationId xmlns:a16="http://schemas.microsoft.com/office/drawing/2014/main" id="{4B9FA42B-07A1-1D2B-2E77-9C0C62CFC03B}"/>
              </a:ext>
            </a:extLst>
          </p:cNvPr>
          <p:cNvSpPr txBox="1"/>
          <p:nvPr/>
        </p:nvSpPr>
        <p:spPr>
          <a:xfrm>
            <a:off x="7957751" y="3244334"/>
            <a:ext cx="3495957" cy="369332"/>
          </a:xfrm>
          <a:prstGeom prst="rect">
            <a:avLst/>
          </a:prstGeom>
          <a:noFill/>
        </p:spPr>
        <p:txBody>
          <a:bodyPr wrap="none" rtlCol="0">
            <a:spAutoFit/>
          </a:bodyPr>
          <a:lstStyle/>
          <a:p>
            <a:r>
              <a:rPr lang="en-US" dirty="0"/>
              <a:t>1                         n/2                              </a:t>
            </a:r>
            <a:r>
              <a:rPr lang="en-US" dirty="0" err="1"/>
              <a:t>c’n</a:t>
            </a:r>
            <a:endParaRPr lang="en-US" dirty="0"/>
          </a:p>
        </p:txBody>
      </p:sp>
      <p:sp>
        <p:nvSpPr>
          <p:cNvPr id="106" name="TextBox 105">
            <a:extLst>
              <a:ext uri="{FF2B5EF4-FFF2-40B4-BE49-F238E27FC236}">
                <a16:creationId xmlns:a16="http://schemas.microsoft.com/office/drawing/2014/main" id="{5E9D183E-5F86-AD85-881E-3BAB42CC416F}"/>
              </a:ext>
            </a:extLst>
          </p:cNvPr>
          <p:cNvSpPr txBox="1"/>
          <p:nvPr/>
        </p:nvSpPr>
        <p:spPr>
          <a:xfrm>
            <a:off x="7957751" y="4227723"/>
            <a:ext cx="3542445" cy="369332"/>
          </a:xfrm>
          <a:prstGeom prst="rect">
            <a:avLst/>
          </a:prstGeom>
          <a:noFill/>
        </p:spPr>
        <p:txBody>
          <a:bodyPr wrap="none" rtlCol="0">
            <a:spAutoFit/>
          </a:bodyPr>
          <a:lstStyle/>
          <a:p>
            <a:r>
              <a:rPr lang="en-US" dirty="0"/>
              <a:t>2                         n/4                               </a:t>
            </a:r>
            <a:r>
              <a:rPr lang="en-US" dirty="0" err="1"/>
              <a:t>c’n</a:t>
            </a:r>
            <a:endParaRPr lang="en-US" dirty="0"/>
          </a:p>
        </p:txBody>
      </p:sp>
      <p:sp>
        <p:nvSpPr>
          <p:cNvPr id="107" name="TextBox 106">
            <a:extLst>
              <a:ext uri="{FF2B5EF4-FFF2-40B4-BE49-F238E27FC236}">
                <a16:creationId xmlns:a16="http://schemas.microsoft.com/office/drawing/2014/main" id="{128422C6-D069-12A2-66F5-0F8CB2991D74}"/>
              </a:ext>
            </a:extLst>
          </p:cNvPr>
          <p:cNvSpPr txBox="1"/>
          <p:nvPr/>
        </p:nvSpPr>
        <p:spPr>
          <a:xfrm>
            <a:off x="7957751" y="5211112"/>
            <a:ext cx="3542445" cy="369332"/>
          </a:xfrm>
          <a:prstGeom prst="rect">
            <a:avLst/>
          </a:prstGeom>
          <a:noFill/>
        </p:spPr>
        <p:txBody>
          <a:bodyPr wrap="none" rtlCol="0">
            <a:spAutoFit/>
          </a:bodyPr>
          <a:lstStyle/>
          <a:p>
            <a:r>
              <a:rPr lang="en-US" dirty="0"/>
              <a:t>3                         n/8                               </a:t>
            </a:r>
            <a:r>
              <a:rPr lang="en-US" dirty="0" err="1"/>
              <a:t>c’n</a:t>
            </a:r>
            <a:endParaRPr lang="en-US" dirty="0"/>
          </a:p>
        </p:txBody>
      </p:sp>
      <p:sp>
        <p:nvSpPr>
          <p:cNvPr id="2" name="TextBox 1">
            <a:extLst>
              <a:ext uri="{FF2B5EF4-FFF2-40B4-BE49-F238E27FC236}">
                <a16:creationId xmlns:a16="http://schemas.microsoft.com/office/drawing/2014/main" id="{FA5B0C0E-85C0-C3AC-EAAF-C79200116549}"/>
              </a:ext>
            </a:extLst>
          </p:cNvPr>
          <p:cNvSpPr txBox="1"/>
          <p:nvPr/>
        </p:nvSpPr>
        <p:spPr>
          <a:xfrm>
            <a:off x="595605" y="2025485"/>
            <a:ext cx="6926839" cy="1938992"/>
          </a:xfrm>
          <a:prstGeom prst="rect">
            <a:avLst/>
          </a:prstGeom>
          <a:noFill/>
        </p:spPr>
        <p:txBody>
          <a:bodyPr wrap="square" rtlCol="0">
            <a:spAutoFit/>
          </a:bodyPr>
          <a:lstStyle/>
          <a:p>
            <a:r>
              <a:rPr lang="en-US" sz="4000" b="1" dirty="0"/>
              <a:t>Q: </a:t>
            </a:r>
            <a:r>
              <a:rPr lang="en-US" sz="4000" dirty="0"/>
              <a:t>What will be the problem size and total work done at level </a:t>
            </a:r>
            <a:r>
              <a:rPr lang="en-US" sz="4000" dirty="0" err="1"/>
              <a:t>i</a:t>
            </a:r>
            <a:r>
              <a:rPr lang="en-US" sz="4000" dirty="0"/>
              <a:t>?</a:t>
            </a:r>
          </a:p>
        </p:txBody>
      </p:sp>
    </p:spTree>
    <p:extLst>
      <p:ext uri="{BB962C8B-B14F-4D97-AF65-F5344CB8AC3E}">
        <p14:creationId xmlns:p14="http://schemas.microsoft.com/office/powerpoint/2010/main" val="6910878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E14DD-B4C2-4AC6-D73E-1D1F02EB272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ACC45EC-58C7-DC73-3670-479C81CCBA20}"/>
              </a:ext>
            </a:extLst>
          </p:cNvPr>
          <p:cNvSpPr>
            <a:spLocks noGrp="1"/>
          </p:cNvSpPr>
          <p:nvPr>
            <p:ph type="title"/>
          </p:nvPr>
        </p:nvSpPr>
        <p:spPr>
          <a:xfrm>
            <a:off x="389580" y="361774"/>
            <a:ext cx="11618862" cy="1325563"/>
          </a:xfrm>
        </p:spPr>
        <p:txBody>
          <a:bodyPr/>
          <a:lstStyle/>
          <a:p>
            <a:r>
              <a:rPr lang="en-US" dirty="0"/>
              <a:t>Unrolling a few levels </a:t>
            </a:r>
          </a:p>
        </p:txBody>
      </p:sp>
      <p:cxnSp>
        <p:nvCxnSpPr>
          <p:cNvPr id="5" name="Straight Connector 4">
            <a:extLst>
              <a:ext uri="{FF2B5EF4-FFF2-40B4-BE49-F238E27FC236}">
                <a16:creationId xmlns:a16="http://schemas.microsoft.com/office/drawing/2014/main" id="{2F01417E-BEE6-3702-8DB0-3627633FA28D}"/>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0DCC507F-8EB1-5CAF-5017-A0DFBB775CD6}"/>
                  </a:ext>
                </a:extLst>
              </p:cNvPr>
              <p:cNvSpPr txBox="1"/>
              <p:nvPr/>
            </p:nvSpPr>
            <p:spPr>
              <a:xfrm>
                <a:off x="3409740" y="282288"/>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0DCC507F-8EB1-5CAF-5017-A0DFBB775CD6}"/>
                  </a:ext>
                </a:extLst>
              </p:cNvPr>
              <p:cNvSpPr txBox="1">
                <a:spLocks noRot="1" noChangeAspect="1" noMove="1" noResize="1" noEditPoints="1" noAdjustHandles="1" noChangeArrowheads="1" noChangeShapeType="1" noTextEdit="1"/>
              </p:cNvSpPr>
              <p:nvPr/>
            </p:nvSpPr>
            <p:spPr>
              <a:xfrm>
                <a:off x="3409740" y="282288"/>
                <a:ext cx="10079836" cy="1053494"/>
              </a:xfrm>
              <a:prstGeom prst="rect">
                <a:avLst/>
              </a:prstGeom>
              <a:blipFill>
                <a:blip r:embed="rId3"/>
                <a:stretch>
                  <a:fillRect t="-201190" b="-291667"/>
                </a:stretch>
              </a:blipFill>
            </p:spPr>
            <p:txBody>
              <a:bodyPr/>
              <a:lstStyle/>
              <a:p>
                <a:r>
                  <a:rPr lang="en-US">
                    <a:noFill/>
                  </a:rPr>
                  <a:t> </a:t>
                </a:r>
              </a:p>
            </p:txBody>
          </p:sp>
        </mc:Fallback>
      </mc:AlternateContent>
      <p:pic>
        <p:nvPicPr>
          <p:cNvPr id="95" name="Picture 94">
            <a:extLst>
              <a:ext uri="{FF2B5EF4-FFF2-40B4-BE49-F238E27FC236}">
                <a16:creationId xmlns:a16="http://schemas.microsoft.com/office/drawing/2014/main" id="{45661649-1392-B253-F807-682DF0368D69}"/>
              </a:ext>
            </a:extLst>
          </p:cNvPr>
          <p:cNvPicPr>
            <a:picLocks noChangeAspect="1"/>
          </p:cNvPicPr>
          <p:nvPr/>
        </p:nvPicPr>
        <p:blipFill>
          <a:blip r:embed="rId4"/>
          <a:stretch>
            <a:fillRect/>
          </a:stretch>
        </p:blipFill>
        <p:spPr>
          <a:xfrm>
            <a:off x="3727047" y="4362948"/>
            <a:ext cx="4230703" cy="2793665"/>
          </a:xfrm>
          <a:prstGeom prst="rect">
            <a:avLst/>
          </a:prstGeom>
        </p:spPr>
      </p:pic>
      <p:sp>
        <p:nvSpPr>
          <p:cNvPr id="96" name="TextBox 95">
            <a:extLst>
              <a:ext uri="{FF2B5EF4-FFF2-40B4-BE49-F238E27FC236}">
                <a16:creationId xmlns:a16="http://schemas.microsoft.com/office/drawing/2014/main" id="{7EDA4EAD-6774-B51A-D8B8-A7E35665C438}"/>
              </a:ext>
            </a:extLst>
          </p:cNvPr>
          <p:cNvSpPr txBox="1"/>
          <p:nvPr/>
        </p:nvSpPr>
        <p:spPr>
          <a:xfrm>
            <a:off x="8753810" y="1894472"/>
            <a:ext cx="1553374" cy="369332"/>
          </a:xfrm>
          <a:prstGeom prst="rect">
            <a:avLst/>
          </a:prstGeom>
          <a:noFill/>
        </p:spPr>
        <p:txBody>
          <a:bodyPr wrap="none" rtlCol="0">
            <a:spAutoFit/>
          </a:bodyPr>
          <a:lstStyle/>
          <a:p>
            <a:r>
              <a:rPr lang="en-US" b="1" dirty="0"/>
              <a:t>Problem Size</a:t>
            </a:r>
          </a:p>
        </p:txBody>
      </p:sp>
      <p:sp>
        <p:nvSpPr>
          <p:cNvPr id="97" name="TextBox 96">
            <a:extLst>
              <a:ext uri="{FF2B5EF4-FFF2-40B4-BE49-F238E27FC236}">
                <a16:creationId xmlns:a16="http://schemas.microsoft.com/office/drawing/2014/main" id="{38AAB7B7-0DE4-29A6-09F6-33793A487268}"/>
              </a:ext>
            </a:extLst>
          </p:cNvPr>
          <p:cNvSpPr txBox="1"/>
          <p:nvPr/>
        </p:nvSpPr>
        <p:spPr>
          <a:xfrm>
            <a:off x="10415394" y="1894472"/>
            <a:ext cx="1289584" cy="369332"/>
          </a:xfrm>
          <a:prstGeom prst="rect">
            <a:avLst/>
          </a:prstGeom>
          <a:noFill/>
        </p:spPr>
        <p:txBody>
          <a:bodyPr wrap="none" rtlCol="0">
            <a:spAutoFit/>
          </a:bodyPr>
          <a:lstStyle/>
          <a:p>
            <a:r>
              <a:rPr lang="en-US" b="1" dirty="0"/>
              <a:t>Total Work</a:t>
            </a:r>
          </a:p>
        </p:txBody>
      </p:sp>
      <p:sp>
        <p:nvSpPr>
          <p:cNvPr id="98" name="TextBox 97">
            <a:extLst>
              <a:ext uri="{FF2B5EF4-FFF2-40B4-BE49-F238E27FC236}">
                <a16:creationId xmlns:a16="http://schemas.microsoft.com/office/drawing/2014/main" id="{53147DDA-5ED9-8ECA-2311-1F0F2A103FA1}"/>
              </a:ext>
            </a:extLst>
          </p:cNvPr>
          <p:cNvSpPr txBox="1"/>
          <p:nvPr/>
        </p:nvSpPr>
        <p:spPr>
          <a:xfrm>
            <a:off x="7786717" y="1894472"/>
            <a:ext cx="741100" cy="369332"/>
          </a:xfrm>
          <a:prstGeom prst="rect">
            <a:avLst/>
          </a:prstGeom>
          <a:noFill/>
        </p:spPr>
        <p:txBody>
          <a:bodyPr wrap="none" rtlCol="0">
            <a:spAutoFit/>
          </a:bodyPr>
          <a:lstStyle/>
          <a:p>
            <a:r>
              <a:rPr lang="en-US" b="1" dirty="0"/>
              <a:t>Level</a:t>
            </a:r>
          </a:p>
        </p:txBody>
      </p:sp>
      <p:sp>
        <p:nvSpPr>
          <p:cNvPr id="100" name="TextBox 99">
            <a:extLst>
              <a:ext uri="{FF2B5EF4-FFF2-40B4-BE49-F238E27FC236}">
                <a16:creationId xmlns:a16="http://schemas.microsoft.com/office/drawing/2014/main" id="{7B466652-EBA7-7CC5-BA13-3CC39981F4A9}"/>
              </a:ext>
            </a:extLst>
          </p:cNvPr>
          <p:cNvSpPr txBox="1"/>
          <p:nvPr/>
        </p:nvSpPr>
        <p:spPr>
          <a:xfrm>
            <a:off x="7957751" y="2263804"/>
            <a:ext cx="3424720" cy="369332"/>
          </a:xfrm>
          <a:prstGeom prst="rect">
            <a:avLst/>
          </a:prstGeom>
          <a:noFill/>
        </p:spPr>
        <p:txBody>
          <a:bodyPr wrap="none" rtlCol="0">
            <a:spAutoFit/>
          </a:bodyPr>
          <a:lstStyle/>
          <a:p>
            <a:r>
              <a:rPr lang="en-US" dirty="0"/>
              <a:t>0                         n                                 </a:t>
            </a:r>
            <a:r>
              <a:rPr lang="en-US" dirty="0" err="1"/>
              <a:t>c’n</a:t>
            </a:r>
            <a:endParaRPr lang="en-US" dirty="0"/>
          </a:p>
        </p:txBody>
      </p:sp>
      <p:cxnSp>
        <p:nvCxnSpPr>
          <p:cNvPr id="101" name="Straight Connector 100">
            <a:extLst>
              <a:ext uri="{FF2B5EF4-FFF2-40B4-BE49-F238E27FC236}">
                <a16:creationId xmlns:a16="http://schemas.microsoft.com/office/drawing/2014/main" id="{58463189-B771-5A9A-4697-4EEA3E4F4D57}"/>
              </a:ext>
            </a:extLst>
          </p:cNvPr>
          <p:cNvCxnSpPr>
            <a:cxnSpLocks/>
          </p:cNvCxnSpPr>
          <p:nvPr/>
        </p:nvCxnSpPr>
        <p:spPr>
          <a:xfrm>
            <a:off x="8637373" y="2063578"/>
            <a:ext cx="116437" cy="5093035"/>
          </a:xfrm>
          <a:prstGeom prst="line">
            <a:avLst/>
          </a:prstGeom>
        </p:spPr>
        <p:style>
          <a:lnRef idx="2">
            <a:schemeClr val="dk1"/>
          </a:lnRef>
          <a:fillRef idx="0">
            <a:schemeClr val="dk1"/>
          </a:fillRef>
          <a:effectRef idx="1">
            <a:schemeClr val="dk1"/>
          </a:effectRef>
          <a:fontRef idx="minor">
            <a:schemeClr val="tx1"/>
          </a:fontRef>
        </p:style>
      </p:cxnSp>
      <p:cxnSp>
        <p:nvCxnSpPr>
          <p:cNvPr id="104" name="Straight Connector 103">
            <a:extLst>
              <a:ext uri="{FF2B5EF4-FFF2-40B4-BE49-F238E27FC236}">
                <a16:creationId xmlns:a16="http://schemas.microsoft.com/office/drawing/2014/main" id="{0C2CA896-94E0-5207-C532-FCF7356056D0}"/>
              </a:ext>
            </a:extLst>
          </p:cNvPr>
          <p:cNvCxnSpPr>
            <a:cxnSpLocks/>
          </p:cNvCxnSpPr>
          <p:nvPr/>
        </p:nvCxnSpPr>
        <p:spPr>
          <a:xfrm>
            <a:off x="10357175" y="2079138"/>
            <a:ext cx="116437" cy="5093035"/>
          </a:xfrm>
          <a:prstGeom prst="line">
            <a:avLst/>
          </a:prstGeom>
        </p:spPr>
        <p:style>
          <a:lnRef idx="2">
            <a:schemeClr val="dk1"/>
          </a:lnRef>
          <a:fillRef idx="0">
            <a:schemeClr val="dk1"/>
          </a:fillRef>
          <a:effectRef idx="1">
            <a:schemeClr val="dk1"/>
          </a:effectRef>
          <a:fontRef idx="minor">
            <a:schemeClr val="tx1"/>
          </a:fontRef>
        </p:style>
      </p:cxnSp>
      <p:sp>
        <p:nvSpPr>
          <p:cNvPr id="105" name="TextBox 104">
            <a:extLst>
              <a:ext uri="{FF2B5EF4-FFF2-40B4-BE49-F238E27FC236}">
                <a16:creationId xmlns:a16="http://schemas.microsoft.com/office/drawing/2014/main" id="{38B0D047-1C2B-E485-A2E1-3057B05BB3C9}"/>
              </a:ext>
            </a:extLst>
          </p:cNvPr>
          <p:cNvSpPr txBox="1"/>
          <p:nvPr/>
        </p:nvSpPr>
        <p:spPr>
          <a:xfrm>
            <a:off x="7957751" y="3244334"/>
            <a:ext cx="3495957" cy="369332"/>
          </a:xfrm>
          <a:prstGeom prst="rect">
            <a:avLst/>
          </a:prstGeom>
          <a:noFill/>
        </p:spPr>
        <p:txBody>
          <a:bodyPr wrap="none" rtlCol="0">
            <a:spAutoFit/>
          </a:bodyPr>
          <a:lstStyle/>
          <a:p>
            <a:r>
              <a:rPr lang="en-US" dirty="0"/>
              <a:t>1                         n/2                              </a:t>
            </a:r>
            <a:r>
              <a:rPr lang="en-US" dirty="0" err="1"/>
              <a:t>c’n</a:t>
            </a:r>
            <a:endParaRPr lang="en-US" dirty="0"/>
          </a:p>
        </p:txBody>
      </p:sp>
      <p:sp>
        <p:nvSpPr>
          <p:cNvPr id="106" name="TextBox 105">
            <a:extLst>
              <a:ext uri="{FF2B5EF4-FFF2-40B4-BE49-F238E27FC236}">
                <a16:creationId xmlns:a16="http://schemas.microsoft.com/office/drawing/2014/main" id="{F3102C94-3865-1110-B354-E738E2B99B12}"/>
              </a:ext>
            </a:extLst>
          </p:cNvPr>
          <p:cNvSpPr txBox="1"/>
          <p:nvPr/>
        </p:nvSpPr>
        <p:spPr>
          <a:xfrm>
            <a:off x="7957751" y="4227723"/>
            <a:ext cx="3542445" cy="369332"/>
          </a:xfrm>
          <a:prstGeom prst="rect">
            <a:avLst/>
          </a:prstGeom>
          <a:noFill/>
        </p:spPr>
        <p:txBody>
          <a:bodyPr wrap="none" rtlCol="0">
            <a:spAutoFit/>
          </a:bodyPr>
          <a:lstStyle/>
          <a:p>
            <a:r>
              <a:rPr lang="en-US" dirty="0"/>
              <a:t>2                         n/4                               </a:t>
            </a:r>
            <a:r>
              <a:rPr lang="en-US" dirty="0" err="1"/>
              <a:t>c’n</a:t>
            </a:r>
            <a:endParaRPr lang="en-US" dirty="0"/>
          </a:p>
        </p:txBody>
      </p:sp>
      <p:sp>
        <p:nvSpPr>
          <p:cNvPr id="107" name="TextBox 106">
            <a:extLst>
              <a:ext uri="{FF2B5EF4-FFF2-40B4-BE49-F238E27FC236}">
                <a16:creationId xmlns:a16="http://schemas.microsoft.com/office/drawing/2014/main" id="{748B4BD3-6FCD-B8B9-66C1-CC539106F751}"/>
              </a:ext>
            </a:extLst>
          </p:cNvPr>
          <p:cNvSpPr txBox="1"/>
          <p:nvPr/>
        </p:nvSpPr>
        <p:spPr>
          <a:xfrm>
            <a:off x="7957751" y="5211112"/>
            <a:ext cx="3542445" cy="369332"/>
          </a:xfrm>
          <a:prstGeom prst="rect">
            <a:avLst/>
          </a:prstGeom>
          <a:noFill/>
        </p:spPr>
        <p:txBody>
          <a:bodyPr wrap="none" rtlCol="0">
            <a:spAutoFit/>
          </a:bodyPr>
          <a:lstStyle/>
          <a:p>
            <a:r>
              <a:rPr lang="en-US" dirty="0"/>
              <a:t>3                         n/8                               </a:t>
            </a:r>
            <a:r>
              <a:rPr lang="en-US" dirty="0" err="1"/>
              <a:t>c’n</a:t>
            </a:r>
            <a:endParaRPr lang="en-US" dirty="0"/>
          </a:p>
        </p:txBody>
      </p:sp>
      <p:sp>
        <p:nvSpPr>
          <p:cNvPr id="2" name="TextBox 1">
            <a:extLst>
              <a:ext uri="{FF2B5EF4-FFF2-40B4-BE49-F238E27FC236}">
                <a16:creationId xmlns:a16="http://schemas.microsoft.com/office/drawing/2014/main" id="{C397244C-7699-9FE3-CD64-FB2FFA60A80E}"/>
              </a:ext>
            </a:extLst>
          </p:cNvPr>
          <p:cNvSpPr txBox="1"/>
          <p:nvPr/>
        </p:nvSpPr>
        <p:spPr>
          <a:xfrm>
            <a:off x="595605" y="2025485"/>
            <a:ext cx="6926839" cy="2554545"/>
          </a:xfrm>
          <a:prstGeom prst="rect">
            <a:avLst/>
          </a:prstGeom>
          <a:noFill/>
        </p:spPr>
        <p:txBody>
          <a:bodyPr wrap="square" rtlCol="0">
            <a:spAutoFit/>
          </a:bodyPr>
          <a:lstStyle/>
          <a:p>
            <a:r>
              <a:rPr lang="en-US" sz="4000" b="1" dirty="0"/>
              <a:t>A: </a:t>
            </a:r>
            <a:r>
              <a:rPr lang="en-US" sz="4000" dirty="0"/>
              <a:t>At level </a:t>
            </a:r>
            <a:r>
              <a:rPr lang="en-US" sz="4000" dirty="0" err="1"/>
              <a:t>i</a:t>
            </a:r>
            <a:r>
              <a:rPr lang="en-US" sz="4000" dirty="0"/>
              <a:t>, the problem size (if not the base case) will be n/2^i. The total work done will be </a:t>
            </a:r>
            <a:r>
              <a:rPr lang="en-US" sz="4000" dirty="0" err="1"/>
              <a:t>c’n</a:t>
            </a:r>
            <a:r>
              <a:rPr lang="en-US" sz="4000" dirty="0"/>
              <a:t>.  </a:t>
            </a:r>
          </a:p>
        </p:txBody>
      </p:sp>
    </p:spTree>
    <p:extLst>
      <p:ext uri="{BB962C8B-B14F-4D97-AF65-F5344CB8AC3E}">
        <p14:creationId xmlns:p14="http://schemas.microsoft.com/office/powerpoint/2010/main" val="38329503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9B1BB-0E2C-9DBD-F1E7-D9C165EDB9A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03583F2-1269-A145-DA39-BDE7DD8FFEBF}"/>
              </a:ext>
            </a:extLst>
          </p:cNvPr>
          <p:cNvSpPr>
            <a:spLocks noGrp="1"/>
          </p:cNvSpPr>
          <p:nvPr>
            <p:ph type="title"/>
          </p:nvPr>
        </p:nvSpPr>
        <p:spPr>
          <a:xfrm>
            <a:off x="389580" y="361774"/>
            <a:ext cx="11618862" cy="1325563"/>
          </a:xfrm>
        </p:spPr>
        <p:txBody>
          <a:bodyPr/>
          <a:lstStyle/>
          <a:p>
            <a:r>
              <a:rPr lang="en-US" dirty="0"/>
              <a:t>Unrolling a few levels </a:t>
            </a:r>
          </a:p>
        </p:txBody>
      </p:sp>
      <p:cxnSp>
        <p:nvCxnSpPr>
          <p:cNvPr id="5" name="Straight Connector 4">
            <a:extLst>
              <a:ext uri="{FF2B5EF4-FFF2-40B4-BE49-F238E27FC236}">
                <a16:creationId xmlns:a16="http://schemas.microsoft.com/office/drawing/2014/main" id="{A366C8D8-F1A9-D89F-3044-B10431E8B1EF}"/>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36E2EDAA-3D2A-DD2B-40EC-7BCCBDF26B88}"/>
                  </a:ext>
                </a:extLst>
              </p:cNvPr>
              <p:cNvSpPr txBox="1"/>
              <p:nvPr/>
            </p:nvSpPr>
            <p:spPr>
              <a:xfrm>
                <a:off x="3409740" y="282288"/>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36E2EDAA-3D2A-DD2B-40EC-7BCCBDF26B88}"/>
                  </a:ext>
                </a:extLst>
              </p:cNvPr>
              <p:cNvSpPr txBox="1">
                <a:spLocks noRot="1" noChangeAspect="1" noMove="1" noResize="1" noEditPoints="1" noAdjustHandles="1" noChangeArrowheads="1" noChangeShapeType="1" noTextEdit="1"/>
              </p:cNvSpPr>
              <p:nvPr/>
            </p:nvSpPr>
            <p:spPr>
              <a:xfrm>
                <a:off x="3409740" y="282288"/>
                <a:ext cx="10079836" cy="1053494"/>
              </a:xfrm>
              <a:prstGeom prst="rect">
                <a:avLst/>
              </a:prstGeom>
              <a:blipFill>
                <a:blip r:embed="rId3"/>
                <a:stretch>
                  <a:fillRect t="-201190" b="-291667"/>
                </a:stretch>
              </a:blipFill>
            </p:spPr>
            <p:txBody>
              <a:bodyPr/>
              <a:lstStyle/>
              <a:p>
                <a:r>
                  <a:rPr lang="en-US">
                    <a:noFill/>
                  </a:rPr>
                  <a:t> </a:t>
                </a:r>
              </a:p>
            </p:txBody>
          </p:sp>
        </mc:Fallback>
      </mc:AlternateContent>
      <p:pic>
        <p:nvPicPr>
          <p:cNvPr id="95" name="Picture 94">
            <a:extLst>
              <a:ext uri="{FF2B5EF4-FFF2-40B4-BE49-F238E27FC236}">
                <a16:creationId xmlns:a16="http://schemas.microsoft.com/office/drawing/2014/main" id="{D4BC9576-4762-9F98-40ED-BB9212C524C1}"/>
              </a:ext>
            </a:extLst>
          </p:cNvPr>
          <p:cNvPicPr>
            <a:picLocks noChangeAspect="1"/>
          </p:cNvPicPr>
          <p:nvPr/>
        </p:nvPicPr>
        <p:blipFill>
          <a:blip r:embed="rId4"/>
          <a:stretch>
            <a:fillRect/>
          </a:stretch>
        </p:blipFill>
        <p:spPr>
          <a:xfrm>
            <a:off x="3727047" y="4362948"/>
            <a:ext cx="4230703" cy="2793665"/>
          </a:xfrm>
          <a:prstGeom prst="rect">
            <a:avLst/>
          </a:prstGeom>
        </p:spPr>
      </p:pic>
      <p:sp>
        <p:nvSpPr>
          <p:cNvPr id="96" name="TextBox 95">
            <a:extLst>
              <a:ext uri="{FF2B5EF4-FFF2-40B4-BE49-F238E27FC236}">
                <a16:creationId xmlns:a16="http://schemas.microsoft.com/office/drawing/2014/main" id="{9DD875C0-133E-2785-1564-724384339247}"/>
              </a:ext>
            </a:extLst>
          </p:cNvPr>
          <p:cNvSpPr txBox="1"/>
          <p:nvPr/>
        </p:nvSpPr>
        <p:spPr>
          <a:xfrm>
            <a:off x="8753810" y="1894472"/>
            <a:ext cx="1553374" cy="369332"/>
          </a:xfrm>
          <a:prstGeom prst="rect">
            <a:avLst/>
          </a:prstGeom>
          <a:noFill/>
        </p:spPr>
        <p:txBody>
          <a:bodyPr wrap="none" rtlCol="0">
            <a:spAutoFit/>
          </a:bodyPr>
          <a:lstStyle/>
          <a:p>
            <a:r>
              <a:rPr lang="en-US" b="1" dirty="0"/>
              <a:t>Problem Size</a:t>
            </a:r>
          </a:p>
        </p:txBody>
      </p:sp>
      <p:sp>
        <p:nvSpPr>
          <p:cNvPr id="97" name="TextBox 96">
            <a:extLst>
              <a:ext uri="{FF2B5EF4-FFF2-40B4-BE49-F238E27FC236}">
                <a16:creationId xmlns:a16="http://schemas.microsoft.com/office/drawing/2014/main" id="{59369E71-F3F5-1EBB-1E38-A2C38D22C03D}"/>
              </a:ext>
            </a:extLst>
          </p:cNvPr>
          <p:cNvSpPr txBox="1"/>
          <p:nvPr/>
        </p:nvSpPr>
        <p:spPr>
          <a:xfrm>
            <a:off x="10415394" y="1894472"/>
            <a:ext cx="1289584" cy="369332"/>
          </a:xfrm>
          <a:prstGeom prst="rect">
            <a:avLst/>
          </a:prstGeom>
          <a:noFill/>
        </p:spPr>
        <p:txBody>
          <a:bodyPr wrap="none" rtlCol="0">
            <a:spAutoFit/>
          </a:bodyPr>
          <a:lstStyle/>
          <a:p>
            <a:r>
              <a:rPr lang="en-US" b="1" dirty="0"/>
              <a:t>Total Work</a:t>
            </a:r>
          </a:p>
        </p:txBody>
      </p:sp>
      <p:sp>
        <p:nvSpPr>
          <p:cNvPr id="98" name="TextBox 97">
            <a:extLst>
              <a:ext uri="{FF2B5EF4-FFF2-40B4-BE49-F238E27FC236}">
                <a16:creationId xmlns:a16="http://schemas.microsoft.com/office/drawing/2014/main" id="{E45E3781-DB57-3FD0-98B0-3A29799D608D}"/>
              </a:ext>
            </a:extLst>
          </p:cNvPr>
          <p:cNvSpPr txBox="1"/>
          <p:nvPr/>
        </p:nvSpPr>
        <p:spPr>
          <a:xfrm>
            <a:off x="7786717" y="1894472"/>
            <a:ext cx="741100" cy="369332"/>
          </a:xfrm>
          <a:prstGeom prst="rect">
            <a:avLst/>
          </a:prstGeom>
          <a:noFill/>
        </p:spPr>
        <p:txBody>
          <a:bodyPr wrap="none" rtlCol="0">
            <a:spAutoFit/>
          </a:bodyPr>
          <a:lstStyle/>
          <a:p>
            <a:r>
              <a:rPr lang="en-US" b="1" dirty="0"/>
              <a:t>Level</a:t>
            </a:r>
          </a:p>
        </p:txBody>
      </p:sp>
      <p:sp>
        <p:nvSpPr>
          <p:cNvPr id="100" name="TextBox 99">
            <a:extLst>
              <a:ext uri="{FF2B5EF4-FFF2-40B4-BE49-F238E27FC236}">
                <a16:creationId xmlns:a16="http://schemas.microsoft.com/office/drawing/2014/main" id="{FC29F2C6-C019-D4F7-7D00-B97628244B5F}"/>
              </a:ext>
            </a:extLst>
          </p:cNvPr>
          <p:cNvSpPr txBox="1"/>
          <p:nvPr/>
        </p:nvSpPr>
        <p:spPr>
          <a:xfrm>
            <a:off x="7957751" y="2263804"/>
            <a:ext cx="3424720" cy="369332"/>
          </a:xfrm>
          <a:prstGeom prst="rect">
            <a:avLst/>
          </a:prstGeom>
          <a:noFill/>
        </p:spPr>
        <p:txBody>
          <a:bodyPr wrap="none" rtlCol="0">
            <a:spAutoFit/>
          </a:bodyPr>
          <a:lstStyle/>
          <a:p>
            <a:r>
              <a:rPr lang="en-US" dirty="0"/>
              <a:t>0                         n                                 </a:t>
            </a:r>
            <a:r>
              <a:rPr lang="en-US" dirty="0" err="1"/>
              <a:t>c’n</a:t>
            </a:r>
            <a:endParaRPr lang="en-US" dirty="0"/>
          </a:p>
        </p:txBody>
      </p:sp>
      <p:cxnSp>
        <p:nvCxnSpPr>
          <p:cNvPr id="101" name="Straight Connector 100">
            <a:extLst>
              <a:ext uri="{FF2B5EF4-FFF2-40B4-BE49-F238E27FC236}">
                <a16:creationId xmlns:a16="http://schemas.microsoft.com/office/drawing/2014/main" id="{BA9B6634-7D6B-82D1-031E-19FEC6905903}"/>
              </a:ext>
            </a:extLst>
          </p:cNvPr>
          <p:cNvCxnSpPr>
            <a:cxnSpLocks/>
          </p:cNvCxnSpPr>
          <p:nvPr/>
        </p:nvCxnSpPr>
        <p:spPr>
          <a:xfrm>
            <a:off x="8637373" y="2063578"/>
            <a:ext cx="116437" cy="5093035"/>
          </a:xfrm>
          <a:prstGeom prst="line">
            <a:avLst/>
          </a:prstGeom>
        </p:spPr>
        <p:style>
          <a:lnRef idx="2">
            <a:schemeClr val="dk1"/>
          </a:lnRef>
          <a:fillRef idx="0">
            <a:schemeClr val="dk1"/>
          </a:fillRef>
          <a:effectRef idx="1">
            <a:schemeClr val="dk1"/>
          </a:effectRef>
          <a:fontRef idx="minor">
            <a:schemeClr val="tx1"/>
          </a:fontRef>
        </p:style>
      </p:cxnSp>
      <p:cxnSp>
        <p:nvCxnSpPr>
          <p:cNvPr id="104" name="Straight Connector 103">
            <a:extLst>
              <a:ext uri="{FF2B5EF4-FFF2-40B4-BE49-F238E27FC236}">
                <a16:creationId xmlns:a16="http://schemas.microsoft.com/office/drawing/2014/main" id="{2491739B-E94B-C40D-6357-374547DCB1BE}"/>
              </a:ext>
            </a:extLst>
          </p:cNvPr>
          <p:cNvCxnSpPr>
            <a:cxnSpLocks/>
          </p:cNvCxnSpPr>
          <p:nvPr/>
        </p:nvCxnSpPr>
        <p:spPr>
          <a:xfrm>
            <a:off x="10357175" y="2079138"/>
            <a:ext cx="116437" cy="5093035"/>
          </a:xfrm>
          <a:prstGeom prst="line">
            <a:avLst/>
          </a:prstGeom>
        </p:spPr>
        <p:style>
          <a:lnRef idx="2">
            <a:schemeClr val="dk1"/>
          </a:lnRef>
          <a:fillRef idx="0">
            <a:schemeClr val="dk1"/>
          </a:fillRef>
          <a:effectRef idx="1">
            <a:schemeClr val="dk1"/>
          </a:effectRef>
          <a:fontRef idx="minor">
            <a:schemeClr val="tx1"/>
          </a:fontRef>
        </p:style>
      </p:cxnSp>
      <p:sp>
        <p:nvSpPr>
          <p:cNvPr id="105" name="TextBox 104">
            <a:extLst>
              <a:ext uri="{FF2B5EF4-FFF2-40B4-BE49-F238E27FC236}">
                <a16:creationId xmlns:a16="http://schemas.microsoft.com/office/drawing/2014/main" id="{FB1756E3-2C59-9136-5307-35616EAF7A0E}"/>
              </a:ext>
            </a:extLst>
          </p:cNvPr>
          <p:cNvSpPr txBox="1"/>
          <p:nvPr/>
        </p:nvSpPr>
        <p:spPr>
          <a:xfrm>
            <a:off x="7957751" y="3244334"/>
            <a:ext cx="3495957" cy="369332"/>
          </a:xfrm>
          <a:prstGeom prst="rect">
            <a:avLst/>
          </a:prstGeom>
          <a:noFill/>
        </p:spPr>
        <p:txBody>
          <a:bodyPr wrap="none" rtlCol="0">
            <a:spAutoFit/>
          </a:bodyPr>
          <a:lstStyle/>
          <a:p>
            <a:r>
              <a:rPr lang="en-US" dirty="0"/>
              <a:t>1                         n/2                              </a:t>
            </a:r>
            <a:r>
              <a:rPr lang="en-US" dirty="0" err="1"/>
              <a:t>c’n</a:t>
            </a:r>
            <a:endParaRPr lang="en-US" dirty="0"/>
          </a:p>
        </p:txBody>
      </p:sp>
      <p:sp>
        <p:nvSpPr>
          <p:cNvPr id="106" name="TextBox 105">
            <a:extLst>
              <a:ext uri="{FF2B5EF4-FFF2-40B4-BE49-F238E27FC236}">
                <a16:creationId xmlns:a16="http://schemas.microsoft.com/office/drawing/2014/main" id="{9DA7E245-14B0-7343-CAFE-C8CB78656A39}"/>
              </a:ext>
            </a:extLst>
          </p:cNvPr>
          <p:cNvSpPr txBox="1"/>
          <p:nvPr/>
        </p:nvSpPr>
        <p:spPr>
          <a:xfrm>
            <a:off x="7957751" y="4227723"/>
            <a:ext cx="3542445" cy="369332"/>
          </a:xfrm>
          <a:prstGeom prst="rect">
            <a:avLst/>
          </a:prstGeom>
          <a:noFill/>
        </p:spPr>
        <p:txBody>
          <a:bodyPr wrap="none" rtlCol="0">
            <a:spAutoFit/>
          </a:bodyPr>
          <a:lstStyle/>
          <a:p>
            <a:r>
              <a:rPr lang="en-US" dirty="0"/>
              <a:t>2                         n/4                               </a:t>
            </a:r>
            <a:r>
              <a:rPr lang="en-US" dirty="0" err="1"/>
              <a:t>c’n</a:t>
            </a:r>
            <a:endParaRPr lang="en-US" dirty="0"/>
          </a:p>
        </p:txBody>
      </p:sp>
      <p:sp>
        <p:nvSpPr>
          <p:cNvPr id="107" name="TextBox 106">
            <a:extLst>
              <a:ext uri="{FF2B5EF4-FFF2-40B4-BE49-F238E27FC236}">
                <a16:creationId xmlns:a16="http://schemas.microsoft.com/office/drawing/2014/main" id="{95A68C6E-EB10-71F0-A195-BD9B7D5F12AF}"/>
              </a:ext>
            </a:extLst>
          </p:cNvPr>
          <p:cNvSpPr txBox="1"/>
          <p:nvPr/>
        </p:nvSpPr>
        <p:spPr>
          <a:xfrm>
            <a:off x="7957751" y="5211112"/>
            <a:ext cx="3542445" cy="369332"/>
          </a:xfrm>
          <a:prstGeom prst="rect">
            <a:avLst/>
          </a:prstGeom>
          <a:noFill/>
        </p:spPr>
        <p:txBody>
          <a:bodyPr wrap="none" rtlCol="0">
            <a:spAutoFit/>
          </a:bodyPr>
          <a:lstStyle/>
          <a:p>
            <a:r>
              <a:rPr lang="en-US" dirty="0"/>
              <a:t>3                         n/8                               </a:t>
            </a:r>
            <a:r>
              <a:rPr lang="en-US" dirty="0" err="1"/>
              <a:t>c’n</a:t>
            </a:r>
            <a:endParaRPr lang="en-US" dirty="0"/>
          </a:p>
        </p:txBody>
      </p:sp>
      <p:sp>
        <p:nvSpPr>
          <p:cNvPr id="2" name="TextBox 1">
            <a:extLst>
              <a:ext uri="{FF2B5EF4-FFF2-40B4-BE49-F238E27FC236}">
                <a16:creationId xmlns:a16="http://schemas.microsoft.com/office/drawing/2014/main" id="{950550B7-E40B-1B8E-BDC4-7D81DD5B9BFF}"/>
              </a:ext>
            </a:extLst>
          </p:cNvPr>
          <p:cNvSpPr txBox="1"/>
          <p:nvPr/>
        </p:nvSpPr>
        <p:spPr>
          <a:xfrm>
            <a:off x="595605" y="2025485"/>
            <a:ext cx="6926839" cy="1323439"/>
          </a:xfrm>
          <a:prstGeom prst="rect">
            <a:avLst/>
          </a:prstGeom>
          <a:noFill/>
        </p:spPr>
        <p:txBody>
          <a:bodyPr wrap="square" rtlCol="0">
            <a:spAutoFit/>
          </a:bodyPr>
          <a:lstStyle/>
          <a:p>
            <a:r>
              <a:rPr lang="en-US" sz="4000" b="1" dirty="0"/>
              <a:t>Q: </a:t>
            </a:r>
            <a:r>
              <a:rPr lang="en-US" sz="4000" dirty="0"/>
              <a:t>How many levels until base case?</a:t>
            </a:r>
          </a:p>
        </p:txBody>
      </p:sp>
    </p:spTree>
    <p:extLst>
      <p:ext uri="{BB962C8B-B14F-4D97-AF65-F5344CB8AC3E}">
        <p14:creationId xmlns:p14="http://schemas.microsoft.com/office/powerpoint/2010/main" val="38635815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CE67D-3967-08FC-09B8-595892C1848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7939D84-A446-2E1A-846A-A74383EDB3E9}"/>
              </a:ext>
            </a:extLst>
          </p:cNvPr>
          <p:cNvSpPr>
            <a:spLocks noGrp="1"/>
          </p:cNvSpPr>
          <p:nvPr>
            <p:ph type="title"/>
          </p:nvPr>
        </p:nvSpPr>
        <p:spPr>
          <a:xfrm>
            <a:off x="389580" y="361774"/>
            <a:ext cx="11618862" cy="1325563"/>
          </a:xfrm>
        </p:spPr>
        <p:txBody>
          <a:bodyPr/>
          <a:lstStyle/>
          <a:p>
            <a:r>
              <a:rPr lang="en-US" dirty="0"/>
              <a:t>Unrolling a few levels </a:t>
            </a:r>
          </a:p>
        </p:txBody>
      </p:sp>
      <p:cxnSp>
        <p:nvCxnSpPr>
          <p:cNvPr id="5" name="Straight Connector 4">
            <a:extLst>
              <a:ext uri="{FF2B5EF4-FFF2-40B4-BE49-F238E27FC236}">
                <a16:creationId xmlns:a16="http://schemas.microsoft.com/office/drawing/2014/main" id="{8B312994-E0A8-D2CA-DD5E-CA29248AE1C9}"/>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33CD41F1-88E7-4C90-B2C1-F82A7C29D505}"/>
                  </a:ext>
                </a:extLst>
              </p:cNvPr>
              <p:cNvSpPr txBox="1"/>
              <p:nvPr/>
            </p:nvSpPr>
            <p:spPr>
              <a:xfrm>
                <a:off x="3409740" y="282288"/>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33CD41F1-88E7-4C90-B2C1-F82A7C29D505}"/>
                  </a:ext>
                </a:extLst>
              </p:cNvPr>
              <p:cNvSpPr txBox="1">
                <a:spLocks noRot="1" noChangeAspect="1" noMove="1" noResize="1" noEditPoints="1" noAdjustHandles="1" noChangeArrowheads="1" noChangeShapeType="1" noTextEdit="1"/>
              </p:cNvSpPr>
              <p:nvPr/>
            </p:nvSpPr>
            <p:spPr>
              <a:xfrm>
                <a:off x="3409740" y="282288"/>
                <a:ext cx="10079836" cy="1053494"/>
              </a:xfrm>
              <a:prstGeom prst="rect">
                <a:avLst/>
              </a:prstGeom>
              <a:blipFill>
                <a:blip r:embed="rId3"/>
                <a:stretch>
                  <a:fillRect t="-201190" b="-291667"/>
                </a:stretch>
              </a:blipFill>
            </p:spPr>
            <p:txBody>
              <a:bodyPr/>
              <a:lstStyle/>
              <a:p>
                <a:r>
                  <a:rPr lang="en-US">
                    <a:noFill/>
                  </a:rPr>
                  <a:t> </a:t>
                </a:r>
              </a:p>
            </p:txBody>
          </p:sp>
        </mc:Fallback>
      </mc:AlternateContent>
      <p:pic>
        <p:nvPicPr>
          <p:cNvPr id="95" name="Picture 94">
            <a:extLst>
              <a:ext uri="{FF2B5EF4-FFF2-40B4-BE49-F238E27FC236}">
                <a16:creationId xmlns:a16="http://schemas.microsoft.com/office/drawing/2014/main" id="{9E5C677F-5E02-FF54-6580-C78D97F048C4}"/>
              </a:ext>
            </a:extLst>
          </p:cNvPr>
          <p:cNvPicPr>
            <a:picLocks noChangeAspect="1"/>
          </p:cNvPicPr>
          <p:nvPr/>
        </p:nvPicPr>
        <p:blipFill>
          <a:blip r:embed="rId4"/>
          <a:stretch>
            <a:fillRect/>
          </a:stretch>
        </p:blipFill>
        <p:spPr>
          <a:xfrm>
            <a:off x="3727047" y="4362948"/>
            <a:ext cx="4230703" cy="2793665"/>
          </a:xfrm>
          <a:prstGeom prst="rect">
            <a:avLst/>
          </a:prstGeom>
        </p:spPr>
      </p:pic>
      <p:sp>
        <p:nvSpPr>
          <p:cNvPr id="96" name="TextBox 95">
            <a:extLst>
              <a:ext uri="{FF2B5EF4-FFF2-40B4-BE49-F238E27FC236}">
                <a16:creationId xmlns:a16="http://schemas.microsoft.com/office/drawing/2014/main" id="{CD45B928-7BC6-5077-C33A-3D20F0D4A7FD}"/>
              </a:ext>
            </a:extLst>
          </p:cNvPr>
          <p:cNvSpPr txBox="1"/>
          <p:nvPr/>
        </p:nvSpPr>
        <p:spPr>
          <a:xfrm>
            <a:off x="8753810" y="1894472"/>
            <a:ext cx="1553374" cy="369332"/>
          </a:xfrm>
          <a:prstGeom prst="rect">
            <a:avLst/>
          </a:prstGeom>
          <a:noFill/>
        </p:spPr>
        <p:txBody>
          <a:bodyPr wrap="none" rtlCol="0">
            <a:spAutoFit/>
          </a:bodyPr>
          <a:lstStyle/>
          <a:p>
            <a:r>
              <a:rPr lang="en-US" b="1" dirty="0"/>
              <a:t>Problem Size</a:t>
            </a:r>
          </a:p>
        </p:txBody>
      </p:sp>
      <p:sp>
        <p:nvSpPr>
          <p:cNvPr id="97" name="TextBox 96">
            <a:extLst>
              <a:ext uri="{FF2B5EF4-FFF2-40B4-BE49-F238E27FC236}">
                <a16:creationId xmlns:a16="http://schemas.microsoft.com/office/drawing/2014/main" id="{E00A733B-AA90-392B-D9AD-E8DDC573DD57}"/>
              </a:ext>
            </a:extLst>
          </p:cNvPr>
          <p:cNvSpPr txBox="1"/>
          <p:nvPr/>
        </p:nvSpPr>
        <p:spPr>
          <a:xfrm>
            <a:off x="10415394" y="1894472"/>
            <a:ext cx="1289584" cy="369332"/>
          </a:xfrm>
          <a:prstGeom prst="rect">
            <a:avLst/>
          </a:prstGeom>
          <a:noFill/>
        </p:spPr>
        <p:txBody>
          <a:bodyPr wrap="none" rtlCol="0">
            <a:spAutoFit/>
          </a:bodyPr>
          <a:lstStyle/>
          <a:p>
            <a:r>
              <a:rPr lang="en-US" b="1" dirty="0"/>
              <a:t>Total Work</a:t>
            </a:r>
          </a:p>
        </p:txBody>
      </p:sp>
      <p:sp>
        <p:nvSpPr>
          <p:cNvPr id="98" name="TextBox 97">
            <a:extLst>
              <a:ext uri="{FF2B5EF4-FFF2-40B4-BE49-F238E27FC236}">
                <a16:creationId xmlns:a16="http://schemas.microsoft.com/office/drawing/2014/main" id="{166CB5FF-B3ED-BC7F-FFBF-891503B7E7EF}"/>
              </a:ext>
            </a:extLst>
          </p:cNvPr>
          <p:cNvSpPr txBox="1"/>
          <p:nvPr/>
        </p:nvSpPr>
        <p:spPr>
          <a:xfrm>
            <a:off x="7786717" y="1894472"/>
            <a:ext cx="741100" cy="369332"/>
          </a:xfrm>
          <a:prstGeom prst="rect">
            <a:avLst/>
          </a:prstGeom>
          <a:noFill/>
        </p:spPr>
        <p:txBody>
          <a:bodyPr wrap="none" rtlCol="0">
            <a:spAutoFit/>
          </a:bodyPr>
          <a:lstStyle/>
          <a:p>
            <a:r>
              <a:rPr lang="en-US" b="1" dirty="0"/>
              <a:t>Level</a:t>
            </a:r>
          </a:p>
        </p:txBody>
      </p:sp>
      <p:sp>
        <p:nvSpPr>
          <p:cNvPr id="100" name="TextBox 99">
            <a:extLst>
              <a:ext uri="{FF2B5EF4-FFF2-40B4-BE49-F238E27FC236}">
                <a16:creationId xmlns:a16="http://schemas.microsoft.com/office/drawing/2014/main" id="{23E84A08-51D3-F41E-9901-CE37DCC4D581}"/>
              </a:ext>
            </a:extLst>
          </p:cNvPr>
          <p:cNvSpPr txBox="1"/>
          <p:nvPr/>
        </p:nvSpPr>
        <p:spPr>
          <a:xfrm>
            <a:off x="7957751" y="2263804"/>
            <a:ext cx="3424720" cy="369332"/>
          </a:xfrm>
          <a:prstGeom prst="rect">
            <a:avLst/>
          </a:prstGeom>
          <a:noFill/>
        </p:spPr>
        <p:txBody>
          <a:bodyPr wrap="none" rtlCol="0">
            <a:spAutoFit/>
          </a:bodyPr>
          <a:lstStyle/>
          <a:p>
            <a:r>
              <a:rPr lang="en-US" dirty="0"/>
              <a:t>0                         n                                 </a:t>
            </a:r>
            <a:r>
              <a:rPr lang="en-US" dirty="0" err="1"/>
              <a:t>c’n</a:t>
            </a:r>
            <a:endParaRPr lang="en-US" dirty="0"/>
          </a:p>
        </p:txBody>
      </p:sp>
      <p:cxnSp>
        <p:nvCxnSpPr>
          <p:cNvPr id="101" name="Straight Connector 100">
            <a:extLst>
              <a:ext uri="{FF2B5EF4-FFF2-40B4-BE49-F238E27FC236}">
                <a16:creationId xmlns:a16="http://schemas.microsoft.com/office/drawing/2014/main" id="{1AD4E79D-0595-6FA5-B755-103FB856EF09}"/>
              </a:ext>
            </a:extLst>
          </p:cNvPr>
          <p:cNvCxnSpPr>
            <a:cxnSpLocks/>
          </p:cNvCxnSpPr>
          <p:nvPr/>
        </p:nvCxnSpPr>
        <p:spPr>
          <a:xfrm>
            <a:off x="8637373" y="2063578"/>
            <a:ext cx="116437" cy="5093035"/>
          </a:xfrm>
          <a:prstGeom prst="line">
            <a:avLst/>
          </a:prstGeom>
        </p:spPr>
        <p:style>
          <a:lnRef idx="2">
            <a:schemeClr val="dk1"/>
          </a:lnRef>
          <a:fillRef idx="0">
            <a:schemeClr val="dk1"/>
          </a:fillRef>
          <a:effectRef idx="1">
            <a:schemeClr val="dk1"/>
          </a:effectRef>
          <a:fontRef idx="minor">
            <a:schemeClr val="tx1"/>
          </a:fontRef>
        </p:style>
      </p:cxnSp>
      <p:cxnSp>
        <p:nvCxnSpPr>
          <p:cNvPr id="104" name="Straight Connector 103">
            <a:extLst>
              <a:ext uri="{FF2B5EF4-FFF2-40B4-BE49-F238E27FC236}">
                <a16:creationId xmlns:a16="http://schemas.microsoft.com/office/drawing/2014/main" id="{7269695C-4898-CE6F-6703-0A331BE2060A}"/>
              </a:ext>
            </a:extLst>
          </p:cNvPr>
          <p:cNvCxnSpPr>
            <a:cxnSpLocks/>
          </p:cNvCxnSpPr>
          <p:nvPr/>
        </p:nvCxnSpPr>
        <p:spPr>
          <a:xfrm>
            <a:off x="10357175" y="2079138"/>
            <a:ext cx="116437" cy="5093035"/>
          </a:xfrm>
          <a:prstGeom prst="line">
            <a:avLst/>
          </a:prstGeom>
        </p:spPr>
        <p:style>
          <a:lnRef idx="2">
            <a:schemeClr val="dk1"/>
          </a:lnRef>
          <a:fillRef idx="0">
            <a:schemeClr val="dk1"/>
          </a:fillRef>
          <a:effectRef idx="1">
            <a:schemeClr val="dk1"/>
          </a:effectRef>
          <a:fontRef idx="minor">
            <a:schemeClr val="tx1"/>
          </a:fontRef>
        </p:style>
      </p:cxnSp>
      <p:sp>
        <p:nvSpPr>
          <p:cNvPr id="105" name="TextBox 104">
            <a:extLst>
              <a:ext uri="{FF2B5EF4-FFF2-40B4-BE49-F238E27FC236}">
                <a16:creationId xmlns:a16="http://schemas.microsoft.com/office/drawing/2014/main" id="{E3D4894F-D1D9-FB60-7833-1DCE66EDD078}"/>
              </a:ext>
            </a:extLst>
          </p:cNvPr>
          <p:cNvSpPr txBox="1"/>
          <p:nvPr/>
        </p:nvSpPr>
        <p:spPr>
          <a:xfrm>
            <a:off x="7957751" y="3244334"/>
            <a:ext cx="3495957" cy="369332"/>
          </a:xfrm>
          <a:prstGeom prst="rect">
            <a:avLst/>
          </a:prstGeom>
          <a:noFill/>
        </p:spPr>
        <p:txBody>
          <a:bodyPr wrap="none" rtlCol="0">
            <a:spAutoFit/>
          </a:bodyPr>
          <a:lstStyle/>
          <a:p>
            <a:r>
              <a:rPr lang="en-US" dirty="0"/>
              <a:t>1                         n/2                              </a:t>
            </a:r>
            <a:r>
              <a:rPr lang="en-US" dirty="0" err="1"/>
              <a:t>c’n</a:t>
            </a:r>
            <a:endParaRPr lang="en-US" dirty="0"/>
          </a:p>
        </p:txBody>
      </p:sp>
      <p:sp>
        <p:nvSpPr>
          <p:cNvPr id="106" name="TextBox 105">
            <a:extLst>
              <a:ext uri="{FF2B5EF4-FFF2-40B4-BE49-F238E27FC236}">
                <a16:creationId xmlns:a16="http://schemas.microsoft.com/office/drawing/2014/main" id="{87DDE6F4-6901-EA68-DC54-CE3B233E0EC5}"/>
              </a:ext>
            </a:extLst>
          </p:cNvPr>
          <p:cNvSpPr txBox="1"/>
          <p:nvPr/>
        </p:nvSpPr>
        <p:spPr>
          <a:xfrm>
            <a:off x="7957751" y="4227723"/>
            <a:ext cx="3542445" cy="369332"/>
          </a:xfrm>
          <a:prstGeom prst="rect">
            <a:avLst/>
          </a:prstGeom>
          <a:noFill/>
        </p:spPr>
        <p:txBody>
          <a:bodyPr wrap="none" rtlCol="0">
            <a:spAutoFit/>
          </a:bodyPr>
          <a:lstStyle/>
          <a:p>
            <a:r>
              <a:rPr lang="en-US" dirty="0"/>
              <a:t>2                         n/4                               </a:t>
            </a:r>
            <a:r>
              <a:rPr lang="en-US" dirty="0" err="1"/>
              <a:t>c’n</a:t>
            </a:r>
            <a:endParaRPr lang="en-US" dirty="0"/>
          </a:p>
        </p:txBody>
      </p:sp>
      <p:sp>
        <p:nvSpPr>
          <p:cNvPr id="107" name="TextBox 106">
            <a:extLst>
              <a:ext uri="{FF2B5EF4-FFF2-40B4-BE49-F238E27FC236}">
                <a16:creationId xmlns:a16="http://schemas.microsoft.com/office/drawing/2014/main" id="{92839578-8BBC-51B7-AB9E-BD69B7F75DB6}"/>
              </a:ext>
            </a:extLst>
          </p:cNvPr>
          <p:cNvSpPr txBox="1"/>
          <p:nvPr/>
        </p:nvSpPr>
        <p:spPr>
          <a:xfrm>
            <a:off x="7957751" y="5211112"/>
            <a:ext cx="3542445" cy="369332"/>
          </a:xfrm>
          <a:prstGeom prst="rect">
            <a:avLst/>
          </a:prstGeom>
          <a:noFill/>
        </p:spPr>
        <p:txBody>
          <a:bodyPr wrap="none" rtlCol="0">
            <a:spAutoFit/>
          </a:bodyPr>
          <a:lstStyle/>
          <a:p>
            <a:r>
              <a:rPr lang="en-US" dirty="0"/>
              <a:t>3                         n/8                               </a:t>
            </a:r>
            <a:r>
              <a:rPr lang="en-US" dirty="0" err="1"/>
              <a:t>c’n</a:t>
            </a:r>
            <a:endParaRPr lang="en-US" dirty="0"/>
          </a:p>
        </p:txBody>
      </p:sp>
      <p:sp>
        <p:nvSpPr>
          <p:cNvPr id="2" name="TextBox 1">
            <a:extLst>
              <a:ext uri="{FF2B5EF4-FFF2-40B4-BE49-F238E27FC236}">
                <a16:creationId xmlns:a16="http://schemas.microsoft.com/office/drawing/2014/main" id="{091C8630-7838-0ED6-91AD-BAEC11A878D3}"/>
              </a:ext>
            </a:extLst>
          </p:cNvPr>
          <p:cNvSpPr txBox="1"/>
          <p:nvPr/>
        </p:nvSpPr>
        <p:spPr>
          <a:xfrm>
            <a:off x="595605" y="2025485"/>
            <a:ext cx="6926839" cy="1938992"/>
          </a:xfrm>
          <a:prstGeom prst="rect">
            <a:avLst/>
          </a:prstGeom>
          <a:noFill/>
        </p:spPr>
        <p:txBody>
          <a:bodyPr wrap="square" rtlCol="0">
            <a:spAutoFit/>
          </a:bodyPr>
          <a:lstStyle/>
          <a:p>
            <a:r>
              <a:rPr lang="en-US" sz="4000" b="1" dirty="0"/>
              <a:t>A: </a:t>
            </a:r>
            <a:r>
              <a:rPr lang="en-US" sz="4000" dirty="0"/>
              <a:t>After O(log(n)) levels, the problem size will be at most c and we can do the base case.</a:t>
            </a:r>
            <a:r>
              <a:rPr lang="en-US" sz="4000" b="1" dirty="0"/>
              <a:t> </a:t>
            </a:r>
            <a:endParaRPr lang="en-US" sz="4000" dirty="0"/>
          </a:p>
        </p:txBody>
      </p:sp>
    </p:spTree>
    <p:extLst>
      <p:ext uri="{BB962C8B-B14F-4D97-AF65-F5344CB8AC3E}">
        <p14:creationId xmlns:p14="http://schemas.microsoft.com/office/powerpoint/2010/main" val="20044945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B1475-8B9F-FF8E-E69A-96371D240D5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359CF57-2DED-85FE-14BE-1962456393E9}"/>
              </a:ext>
            </a:extLst>
          </p:cNvPr>
          <p:cNvSpPr>
            <a:spLocks noGrp="1"/>
          </p:cNvSpPr>
          <p:nvPr>
            <p:ph type="title"/>
          </p:nvPr>
        </p:nvSpPr>
        <p:spPr>
          <a:xfrm>
            <a:off x="389580" y="361774"/>
            <a:ext cx="11618862" cy="1325563"/>
          </a:xfrm>
        </p:spPr>
        <p:txBody>
          <a:bodyPr/>
          <a:lstStyle/>
          <a:p>
            <a:r>
              <a:rPr lang="en-US" dirty="0"/>
              <a:t>Unrolling a few levels </a:t>
            </a:r>
          </a:p>
        </p:txBody>
      </p:sp>
      <p:cxnSp>
        <p:nvCxnSpPr>
          <p:cNvPr id="5" name="Straight Connector 4">
            <a:extLst>
              <a:ext uri="{FF2B5EF4-FFF2-40B4-BE49-F238E27FC236}">
                <a16:creationId xmlns:a16="http://schemas.microsoft.com/office/drawing/2014/main" id="{4DDD82CB-7461-1AA5-5B7C-9754F90982D2}"/>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65C016F7-FDA4-38AD-9697-E9FE0D1B1196}"/>
                  </a:ext>
                </a:extLst>
              </p:cNvPr>
              <p:cNvSpPr txBox="1"/>
              <p:nvPr/>
            </p:nvSpPr>
            <p:spPr>
              <a:xfrm>
                <a:off x="3409740" y="282288"/>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65C016F7-FDA4-38AD-9697-E9FE0D1B1196}"/>
                  </a:ext>
                </a:extLst>
              </p:cNvPr>
              <p:cNvSpPr txBox="1">
                <a:spLocks noRot="1" noChangeAspect="1" noMove="1" noResize="1" noEditPoints="1" noAdjustHandles="1" noChangeArrowheads="1" noChangeShapeType="1" noTextEdit="1"/>
              </p:cNvSpPr>
              <p:nvPr/>
            </p:nvSpPr>
            <p:spPr>
              <a:xfrm>
                <a:off x="3409740" y="282288"/>
                <a:ext cx="10079836" cy="1053494"/>
              </a:xfrm>
              <a:prstGeom prst="rect">
                <a:avLst/>
              </a:prstGeom>
              <a:blipFill>
                <a:blip r:embed="rId3"/>
                <a:stretch>
                  <a:fillRect t="-201190" b="-291667"/>
                </a:stretch>
              </a:blipFill>
            </p:spPr>
            <p:txBody>
              <a:bodyPr/>
              <a:lstStyle/>
              <a:p>
                <a:r>
                  <a:rPr lang="en-US">
                    <a:noFill/>
                  </a:rPr>
                  <a:t> </a:t>
                </a:r>
              </a:p>
            </p:txBody>
          </p:sp>
        </mc:Fallback>
      </mc:AlternateContent>
      <p:pic>
        <p:nvPicPr>
          <p:cNvPr id="95" name="Picture 94">
            <a:extLst>
              <a:ext uri="{FF2B5EF4-FFF2-40B4-BE49-F238E27FC236}">
                <a16:creationId xmlns:a16="http://schemas.microsoft.com/office/drawing/2014/main" id="{C3AC054B-0996-8677-3ED1-1A68E91B7B7B}"/>
              </a:ext>
            </a:extLst>
          </p:cNvPr>
          <p:cNvPicPr>
            <a:picLocks noChangeAspect="1"/>
          </p:cNvPicPr>
          <p:nvPr/>
        </p:nvPicPr>
        <p:blipFill>
          <a:blip r:embed="rId4"/>
          <a:stretch>
            <a:fillRect/>
          </a:stretch>
        </p:blipFill>
        <p:spPr>
          <a:xfrm>
            <a:off x="3727047" y="4362948"/>
            <a:ext cx="4230703" cy="2793665"/>
          </a:xfrm>
          <a:prstGeom prst="rect">
            <a:avLst/>
          </a:prstGeom>
        </p:spPr>
      </p:pic>
      <p:sp>
        <p:nvSpPr>
          <p:cNvPr id="96" name="TextBox 95">
            <a:extLst>
              <a:ext uri="{FF2B5EF4-FFF2-40B4-BE49-F238E27FC236}">
                <a16:creationId xmlns:a16="http://schemas.microsoft.com/office/drawing/2014/main" id="{DE22C4B9-607D-E703-6A01-8C74EF58D924}"/>
              </a:ext>
            </a:extLst>
          </p:cNvPr>
          <p:cNvSpPr txBox="1"/>
          <p:nvPr/>
        </p:nvSpPr>
        <p:spPr>
          <a:xfrm>
            <a:off x="8753810" y="1894472"/>
            <a:ext cx="1553374" cy="369332"/>
          </a:xfrm>
          <a:prstGeom prst="rect">
            <a:avLst/>
          </a:prstGeom>
          <a:noFill/>
        </p:spPr>
        <p:txBody>
          <a:bodyPr wrap="none" rtlCol="0">
            <a:spAutoFit/>
          </a:bodyPr>
          <a:lstStyle/>
          <a:p>
            <a:r>
              <a:rPr lang="en-US" b="1" dirty="0"/>
              <a:t>Problem Size</a:t>
            </a:r>
          </a:p>
        </p:txBody>
      </p:sp>
      <p:sp>
        <p:nvSpPr>
          <p:cNvPr id="97" name="TextBox 96">
            <a:extLst>
              <a:ext uri="{FF2B5EF4-FFF2-40B4-BE49-F238E27FC236}">
                <a16:creationId xmlns:a16="http://schemas.microsoft.com/office/drawing/2014/main" id="{F6F00036-22A6-4CD3-984C-E068A0EFB0FF}"/>
              </a:ext>
            </a:extLst>
          </p:cNvPr>
          <p:cNvSpPr txBox="1"/>
          <p:nvPr/>
        </p:nvSpPr>
        <p:spPr>
          <a:xfrm>
            <a:off x="10415394" y="1894472"/>
            <a:ext cx="1289584" cy="369332"/>
          </a:xfrm>
          <a:prstGeom prst="rect">
            <a:avLst/>
          </a:prstGeom>
          <a:noFill/>
        </p:spPr>
        <p:txBody>
          <a:bodyPr wrap="none" rtlCol="0">
            <a:spAutoFit/>
          </a:bodyPr>
          <a:lstStyle/>
          <a:p>
            <a:r>
              <a:rPr lang="en-US" b="1" dirty="0"/>
              <a:t>Total Work</a:t>
            </a:r>
          </a:p>
        </p:txBody>
      </p:sp>
      <p:sp>
        <p:nvSpPr>
          <p:cNvPr id="98" name="TextBox 97">
            <a:extLst>
              <a:ext uri="{FF2B5EF4-FFF2-40B4-BE49-F238E27FC236}">
                <a16:creationId xmlns:a16="http://schemas.microsoft.com/office/drawing/2014/main" id="{3A52F303-B874-58D6-0DCD-2129C81AF3F7}"/>
              </a:ext>
            </a:extLst>
          </p:cNvPr>
          <p:cNvSpPr txBox="1"/>
          <p:nvPr/>
        </p:nvSpPr>
        <p:spPr>
          <a:xfrm>
            <a:off x="7786717" y="1894472"/>
            <a:ext cx="741100" cy="369332"/>
          </a:xfrm>
          <a:prstGeom prst="rect">
            <a:avLst/>
          </a:prstGeom>
          <a:noFill/>
        </p:spPr>
        <p:txBody>
          <a:bodyPr wrap="none" rtlCol="0">
            <a:spAutoFit/>
          </a:bodyPr>
          <a:lstStyle/>
          <a:p>
            <a:r>
              <a:rPr lang="en-US" b="1" dirty="0"/>
              <a:t>Level</a:t>
            </a:r>
          </a:p>
        </p:txBody>
      </p:sp>
      <p:sp>
        <p:nvSpPr>
          <p:cNvPr id="100" name="TextBox 99">
            <a:extLst>
              <a:ext uri="{FF2B5EF4-FFF2-40B4-BE49-F238E27FC236}">
                <a16:creationId xmlns:a16="http://schemas.microsoft.com/office/drawing/2014/main" id="{9AA3E0B9-8001-AC06-4A22-194B1E3F7EFC}"/>
              </a:ext>
            </a:extLst>
          </p:cNvPr>
          <p:cNvSpPr txBox="1"/>
          <p:nvPr/>
        </p:nvSpPr>
        <p:spPr>
          <a:xfrm>
            <a:off x="7957751" y="2263804"/>
            <a:ext cx="3424720" cy="369332"/>
          </a:xfrm>
          <a:prstGeom prst="rect">
            <a:avLst/>
          </a:prstGeom>
          <a:noFill/>
        </p:spPr>
        <p:txBody>
          <a:bodyPr wrap="none" rtlCol="0">
            <a:spAutoFit/>
          </a:bodyPr>
          <a:lstStyle/>
          <a:p>
            <a:r>
              <a:rPr lang="en-US" dirty="0"/>
              <a:t>0                         n                                 </a:t>
            </a:r>
            <a:r>
              <a:rPr lang="en-US" dirty="0" err="1"/>
              <a:t>c’n</a:t>
            </a:r>
            <a:endParaRPr lang="en-US" dirty="0"/>
          </a:p>
        </p:txBody>
      </p:sp>
      <p:cxnSp>
        <p:nvCxnSpPr>
          <p:cNvPr id="101" name="Straight Connector 100">
            <a:extLst>
              <a:ext uri="{FF2B5EF4-FFF2-40B4-BE49-F238E27FC236}">
                <a16:creationId xmlns:a16="http://schemas.microsoft.com/office/drawing/2014/main" id="{34E86DEA-F2C1-6062-6838-8D34955B17C7}"/>
              </a:ext>
            </a:extLst>
          </p:cNvPr>
          <p:cNvCxnSpPr>
            <a:cxnSpLocks/>
          </p:cNvCxnSpPr>
          <p:nvPr/>
        </p:nvCxnSpPr>
        <p:spPr>
          <a:xfrm>
            <a:off x="8637373" y="2063578"/>
            <a:ext cx="116437" cy="5093035"/>
          </a:xfrm>
          <a:prstGeom prst="line">
            <a:avLst/>
          </a:prstGeom>
        </p:spPr>
        <p:style>
          <a:lnRef idx="2">
            <a:schemeClr val="dk1"/>
          </a:lnRef>
          <a:fillRef idx="0">
            <a:schemeClr val="dk1"/>
          </a:fillRef>
          <a:effectRef idx="1">
            <a:schemeClr val="dk1"/>
          </a:effectRef>
          <a:fontRef idx="minor">
            <a:schemeClr val="tx1"/>
          </a:fontRef>
        </p:style>
      </p:cxnSp>
      <p:cxnSp>
        <p:nvCxnSpPr>
          <p:cNvPr id="104" name="Straight Connector 103">
            <a:extLst>
              <a:ext uri="{FF2B5EF4-FFF2-40B4-BE49-F238E27FC236}">
                <a16:creationId xmlns:a16="http://schemas.microsoft.com/office/drawing/2014/main" id="{4FB2F19E-83B6-0141-425D-DA5969E82688}"/>
              </a:ext>
            </a:extLst>
          </p:cNvPr>
          <p:cNvCxnSpPr>
            <a:cxnSpLocks/>
          </p:cNvCxnSpPr>
          <p:nvPr/>
        </p:nvCxnSpPr>
        <p:spPr>
          <a:xfrm>
            <a:off x="10357175" y="2079138"/>
            <a:ext cx="116437" cy="5093035"/>
          </a:xfrm>
          <a:prstGeom prst="line">
            <a:avLst/>
          </a:prstGeom>
        </p:spPr>
        <p:style>
          <a:lnRef idx="2">
            <a:schemeClr val="dk1"/>
          </a:lnRef>
          <a:fillRef idx="0">
            <a:schemeClr val="dk1"/>
          </a:fillRef>
          <a:effectRef idx="1">
            <a:schemeClr val="dk1"/>
          </a:effectRef>
          <a:fontRef idx="minor">
            <a:schemeClr val="tx1"/>
          </a:fontRef>
        </p:style>
      </p:cxnSp>
      <p:sp>
        <p:nvSpPr>
          <p:cNvPr id="105" name="TextBox 104">
            <a:extLst>
              <a:ext uri="{FF2B5EF4-FFF2-40B4-BE49-F238E27FC236}">
                <a16:creationId xmlns:a16="http://schemas.microsoft.com/office/drawing/2014/main" id="{DA3E1157-A36A-03B2-94D6-5BB7C65CCBF8}"/>
              </a:ext>
            </a:extLst>
          </p:cNvPr>
          <p:cNvSpPr txBox="1"/>
          <p:nvPr/>
        </p:nvSpPr>
        <p:spPr>
          <a:xfrm>
            <a:off x="7957751" y="3244334"/>
            <a:ext cx="3495957" cy="369332"/>
          </a:xfrm>
          <a:prstGeom prst="rect">
            <a:avLst/>
          </a:prstGeom>
          <a:noFill/>
        </p:spPr>
        <p:txBody>
          <a:bodyPr wrap="none" rtlCol="0">
            <a:spAutoFit/>
          </a:bodyPr>
          <a:lstStyle/>
          <a:p>
            <a:r>
              <a:rPr lang="en-US" dirty="0"/>
              <a:t>1                         n/2                              </a:t>
            </a:r>
            <a:r>
              <a:rPr lang="en-US" dirty="0" err="1"/>
              <a:t>c’n</a:t>
            </a:r>
            <a:endParaRPr lang="en-US" dirty="0"/>
          </a:p>
        </p:txBody>
      </p:sp>
      <p:sp>
        <p:nvSpPr>
          <p:cNvPr id="106" name="TextBox 105">
            <a:extLst>
              <a:ext uri="{FF2B5EF4-FFF2-40B4-BE49-F238E27FC236}">
                <a16:creationId xmlns:a16="http://schemas.microsoft.com/office/drawing/2014/main" id="{50372E20-1B96-DA8E-6ABF-F203292B52F6}"/>
              </a:ext>
            </a:extLst>
          </p:cNvPr>
          <p:cNvSpPr txBox="1"/>
          <p:nvPr/>
        </p:nvSpPr>
        <p:spPr>
          <a:xfrm>
            <a:off x="7957751" y="4227723"/>
            <a:ext cx="3542445" cy="369332"/>
          </a:xfrm>
          <a:prstGeom prst="rect">
            <a:avLst/>
          </a:prstGeom>
          <a:noFill/>
        </p:spPr>
        <p:txBody>
          <a:bodyPr wrap="none" rtlCol="0">
            <a:spAutoFit/>
          </a:bodyPr>
          <a:lstStyle/>
          <a:p>
            <a:r>
              <a:rPr lang="en-US" dirty="0"/>
              <a:t>2                         n/4                               </a:t>
            </a:r>
            <a:r>
              <a:rPr lang="en-US" dirty="0" err="1"/>
              <a:t>c’n</a:t>
            </a:r>
            <a:endParaRPr lang="en-US" dirty="0"/>
          </a:p>
        </p:txBody>
      </p:sp>
      <p:sp>
        <p:nvSpPr>
          <p:cNvPr id="107" name="TextBox 106">
            <a:extLst>
              <a:ext uri="{FF2B5EF4-FFF2-40B4-BE49-F238E27FC236}">
                <a16:creationId xmlns:a16="http://schemas.microsoft.com/office/drawing/2014/main" id="{A29C8261-B787-1E78-4640-43C1FCC1A5FE}"/>
              </a:ext>
            </a:extLst>
          </p:cNvPr>
          <p:cNvSpPr txBox="1"/>
          <p:nvPr/>
        </p:nvSpPr>
        <p:spPr>
          <a:xfrm>
            <a:off x="7957751" y="5211112"/>
            <a:ext cx="3542445" cy="369332"/>
          </a:xfrm>
          <a:prstGeom prst="rect">
            <a:avLst/>
          </a:prstGeom>
          <a:noFill/>
        </p:spPr>
        <p:txBody>
          <a:bodyPr wrap="none" rtlCol="0">
            <a:spAutoFit/>
          </a:bodyPr>
          <a:lstStyle/>
          <a:p>
            <a:r>
              <a:rPr lang="en-US" dirty="0"/>
              <a:t>3                         n/8                               </a:t>
            </a:r>
            <a:r>
              <a:rPr lang="en-US" dirty="0" err="1"/>
              <a:t>c’n</a:t>
            </a:r>
            <a:endParaRPr lang="en-US" dirty="0"/>
          </a:p>
        </p:txBody>
      </p:sp>
      <p:sp>
        <p:nvSpPr>
          <p:cNvPr id="2" name="TextBox 1">
            <a:extLst>
              <a:ext uri="{FF2B5EF4-FFF2-40B4-BE49-F238E27FC236}">
                <a16:creationId xmlns:a16="http://schemas.microsoft.com/office/drawing/2014/main" id="{89EB0984-E913-C6C9-4948-7ECA95B154F9}"/>
              </a:ext>
            </a:extLst>
          </p:cNvPr>
          <p:cNvSpPr txBox="1"/>
          <p:nvPr/>
        </p:nvSpPr>
        <p:spPr>
          <a:xfrm>
            <a:off x="595605" y="2025485"/>
            <a:ext cx="6926839" cy="1323439"/>
          </a:xfrm>
          <a:prstGeom prst="rect">
            <a:avLst/>
          </a:prstGeom>
          <a:noFill/>
        </p:spPr>
        <p:txBody>
          <a:bodyPr wrap="square" rtlCol="0">
            <a:spAutoFit/>
          </a:bodyPr>
          <a:lstStyle/>
          <a:p>
            <a:r>
              <a:rPr lang="en-US" sz="4000" b="1" dirty="0"/>
              <a:t>Q: </a:t>
            </a:r>
            <a:r>
              <a:rPr lang="en-US" sz="4000" dirty="0"/>
              <a:t>How much total work done over all levels?</a:t>
            </a:r>
          </a:p>
        </p:txBody>
      </p:sp>
    </p:spTree>
    <p:extLst>
      <p:ext uri="{BB962C8B-B14F-4D97-AF65-F5344CB8AC3E}">
        <p14:creationId xmlns:p14="http://schemas.microsoft.com/office/powerpoint/2010/main" val="1966841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7CD3C-2CCD-F01C-8132-8044616DE88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BBEA116-42EE-C11A-8805-CD024DDB35B0}"/>
              </a:ext>
            </a:extLst>
          </p:cNvPr>
          <p:cNvSpPr>
            <a:spLocks noGrp="1"/>
          </p:cNvSpPr>
          <p:nvPr>
            <p:ph type="title"/>
          </p:nvPr>
        </p:nvSpPr>
        <p:spPr>
          <a:xfrm>
            <a:off x="389580" y="361774"/>
            <a:ext cx="11618862" cy="1325563"/>
          </a:xfrm>
        </p:spPr>
        <p:txBody>
          <a:bodyPr/>
          <a:lstStyle/>
          <a:p>
            <a:r>
              <a:rPr lang="en-US" dirty="0"/>
              <a:t>Unrolling a few levels </a:t>
            </a:r>
          </a:p>
        </p:txBody>
      </p:sp>
      <p:cxnSp>
        <p:nvCxnSpPr>
          <p:cNvPr id="5" name="Straight Connector 4">
            <a:extLst>
              <a:ext uri="{FF2B5EF4-FFF2-40B4-BE49-F238E27FC236}">
                <a16:creationId xmlns:a16="http://schemas.microsoft.com/office/drawing/2014/main" id="{3A281DAF-07D5-D2E3-3076-AD696746B2E5}"/>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915797A3-582F-CB10-56C3-B121E9760DDD}"/>
                  </a:ext>
                </a:extLst>
              </p:cNvPr>
              <p:cNvSpPr txBox="1"/>
              <p:nvPr/>
            </p:nvSpPr>
            <p:spPr>
              <a:xfrm>
                <a:off x="3409740" y="282288"/>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915797A3-582F-CB10-56C3-B121E9760DDD}"/>
                  </a:ext>
                </a:extLst>
              </p:cNvPr>
              <p:cNvSpPr txBox="1">
                <a:spLocks noRot="1" noChangeAspect="1" noMove="1" noResize="1" noEditPoints="1" noAdjustHandles="1" noChangeArrowheads="1" noChangeShapeType="1" noTextEdit="1"/>
              </p:cNvSpPr>
              <p:nvPr/>
            </p:nvSpPr>
            <p:spPr>
              <a:xfrm>
                <a:off x="3409740" y="282288"/>
                <a:ext cx="10079836" cy="1053494"/>
              </a:xfrm>
              <a:prstGeom prst="rect">
                <a:avLst/>
              </a:prstGeom>
              <a:blipFill>
                <a:blip r:embed="rId3"/>
                <a:stretch>
                  <a:fillRect t="-201190" b="-291667"/>
                </a:stretch>
              </a:blipFill>
            </p:spPr>
            <p:txBody>
              <a:bodyPr/>
              <a:lstStyle/>
              <a:p>
                <a:r>
                  <a:rPr lang="en-US">
                    <a:noFill/>
                  </a:rPr>
                  <a:t> </a:t>
                </a:r>
              </a:p>
            </p:txBody>
          </p:sp>
        </mc:Fallback>
      </mc:AlternateContent>
      <p:pic>
        <p:nvPicPr>
          <p:cNvPr id="95" name="Picture 94">
            <a:extLst>
              <a:ext uri="{FF2B5EF4-FFF2-40B4-BE49-F238E27FC236}">
                <a16:creationId xmlns:a16="http://schemas.microsoft.com/office/drawing/2014/main" id="{FDE0F0A1-BCA2-A4E0-2EC7-581A7567712E}"/>
              </a:ext>
            </a:extLst>
          </p:cNvPr>
          <p:cNvPicPr>
            <a:picLocks noChangeAspect="1"/>
          </p:cNvPicPr>
          <p:nvPr/>
        </p:nvPicPr>
        <p:blipFill>
          <a:blip r:embed="rId4"/>
          <a:stretch>
            <a:fillRect/>
          </a:stretch>
        </p:blipFill>
        <p:spPr>
          <a:xfrm>
            <a:off x="3727047" y="4362948"/>
            <a:ext cx="4230703" cy="2793665"/>
          </a:xfrm>
          <a:prstGeom prst="rect">
            <a:avLst/>
          </a:prstGeom>
        </p:spPr>
      </p:pic>
      <p:sp>
        <p:nvSpPr>
          <p:cNvPr id="96" name="TextBox 95">
            <a:extLst>
              <a:ext uri="{FF2B5EF4-FFF2-40B4-BE49-F238E27FC236}">
                <a16:creationId xmlns:a16="http://schemas.microsoft.com/office/drawing/2014/main" id="{FFBBED09-4F86-2531-376F-62852993BA82}"/>
              </a:ext>
            </a:extLst>
          </p:cNvPr>
          <p:cNvSpPr txBox="1"/>
          <p:nvPr/>
        </p:nvSpPr>
        <p:spPr>
          <a:xfrm>
            <a:off x="8753810" y="1894472"/>
            <a:ext cx="1553374" cy="369332"/>
          </a:xfrm>
          <a:prstGeom prst="rect">
            <a:avLst/>
          </a:prstGeom>
          <a:noFill/>
        </p:spPr>
        <p:txBody>
          <a:bodyPr wrap="none" rtlCol="0">
            <a:spAutoFit/>
          </a:bodyPr>
          <a:lstStyle/>
          <a:p>
            <a:r>
              <a:rPr lang="en-US" b="1" dirty="0"/>
              <a:t>Problem Size</a:t>
            </a:r>
          </a:p>
        </p:txBody>
      </p:sp>
      <p:sp>
        <p:nvSpPr>
          <p:cNvPr id="97" name="TextBox 96">
            <a:extLst>
              <a:ext uri="{FF2B5EF4-FFF2-40B4-BE49-F238E27FC236}">
                <a16:creationId xmlns:a16="http://schemas.microsoft.com/office/drawing/2014/main" id="{DC0A9D2C-827D-B49A-16F1-5DEA20B75C74}"/>
              </a:ext>
            </a:extLst>
          </p:cNvPr>
          <p:cNvSpPr txBox="1"/>
          <p:nvPr/>
        </p:nvSpPr>
        <p:spPr>
          <a:xfrm>
            <a:off x="10415394" y="1894472"/>
            <a:ext cx="1289584" cy="369332"/>
          </a:xfrm>
          <a:prstGeom prst="rect">
            <a:avLst/>
          </a:prstGeom>
          <a:noFill/>
        </p:spPr>
        <p:txBody>
          <a:bodyPr wrap="none" rtlCol="0">
            <a:spAutoFit/>
          </a:bodyPr>
          <a:lstStyle/>
          <a:p>
            <a:r>
              <a:rPr lang="en-US" b="1" dirty="0"/>
              <a:t>Total Work</a:t>
            </a:r>
          </a:p>
        </p:txBody>
      </p:sp>
      <p:sp>
        <p:nvSpPr>
          <p:cNvPr id="98" name="TextBox 97">
            <a:extLst>
              <a:ext uri="{FF2B5EF4-FFF2-40B4-BE49-F238E27FC236}">
                <a16:creationId xmlns:a16="http://schemas.microsoft.com/office/drawing/2014/main" id="{3215A484-F952-CFF2-DB53-E9ACBBB275D2}"/>
              </a:ext>
            </a:extLst>
          </p:cNvPr>
          <p:cNvSpPr txBox="1"/>
          <p:nvPr/>
        </p:nvSpPr>
        <p:spPr>
          <a:xfrm>
            <a:off x="7786717" y="1894472"/>
            <a:ext cx="741100" cy="369332"/>
          </a:xfrm>
          <a:prstGeom prst="rect">
            <a:avLst/>
          </a:prstGeom>
          <a:noFill/>
        </p:spPr>
        <p:txBody>
          <a:bodyPr wrap="none" rtlCol="0">
            <a:spAutoFit/>
          </a:bodyPr>
          <a:lstStyle/>
          <a:p>
            <a:r>
              <a:rPr lang="en-US" b="1" dirty="0"/>
              <a:t>Level</a:t>
            </a:r>
          </a:p>
        </p:txBody>
      </p:sp>
      <p:sp>
        <p:nvSpPr>
          <p:cNvPr id="100" name="TextBox 99">
            <a:extLst>
              <a:ext uri="{FF2B5EF4-FFF2-40B4-BE49-F238E27FC236}">
                <a16:creationId xmlns:a16="http://schemas.microsoft.com/office/drawing/2014/main" id="{76EBFED8-9567-141F-C6DF-D4AB8C3B9695}"/>
              </a:ext>
            </a:extLst>
          </p:cNvPr>
          <p:cNvSpPr txBox="1"/>
          <p:nvPr/>
        </p:nvSpPr>
        <p:spPr>
          <a:xfrm>
            <a:off x="7957751" y="2263804"/>
            <a:ext cx="3424720" cy="369332"/>
          </a:xfrm>
          <a:prstGeom prst="rect">
            <a:avLst/>
          </a:prstGeom>
          <a:noFill/>
        </p:spPr>
        <p:txBody>
          <a:bodyPr wrap="none" rtlCol="0">
            <a:spAutoFit/>
          </a:bodyPr>
          <a:lstStyle/>
          <a:p>
            <a:r>
              <a:rPr lang="en-US" dirty="0"/>
              <a:t>0                         n                                 </a:t>
            </a:r>
            <a:r>
              <a:rPr lang="en-US" dirty="0" err="1"/>
              <a:t>c’n</a:t>
            </a:r>
            <a:endParaRPr lang="en-US" dirty="0"/>
          </a:p>
        </p:txBody>
      </p:sp>
      <p:cxnSp>
        <p:nvCxnSpPr>
          <p:cNvPr id="101" name="Straight Connector 100">
            <a:extLst>
              <a:ext uri="{FF2B5EF4-FFF2-40B4-BE49-F238E27FC236}">
                <a16:creationId xmlns:a16="http://schemas.microsoft.com/office/drawing/2014/main" id="{6D11162D-871D-015F-409E-0E0CA5EE3DCD}"/>
              </a:ext>
            </a:extLst>
          </p:cNvPr>
          <p:cNvCxnSpPr>
            <a:cxnSpLocks/>
          </p:cNvCxnSpPr>
          <p:nvPr/>
        </p:nvCxnSpPr>
        <p:spPr>
          <a:xfrm>
            <a:off x="8637373" y="2063578"/>
            <a:ext cx="116437" cy="5093035"/>
          </a:xfrm>
          <a:prstGeom prst="line">
            <a:avLst/>
          </a:prstGeom>
        </p:spPr>
        <p:style>
          <a:lnRef idx="2">
            <a:schemeClr val="dk1"/>
          </a:lnRef>
          <a:fillRef idx="0">
            <a:schemeClr val="dk1"/>
          </a:fillRef>
          <a:effectRef idx="1">
            <a:schemeClr val="dk1"/>
          </a:effectRef>
          <a:fontRef idx="minor">
            <a:schemeClr val="tx1"/>
          </a:fontRef>
        </p:style>
      </p:cxnSp>
      <p:cxnSp>
        <p:nvCxnSpPr>
          <p:cNvPr id="104" name="Straight Connector 103">
            <a:extLst>
              <a:ext uri="{FF2B5EF4-FFF2-40B4-BE49-F238E27FC236}">
                <a16:creationId xmlns:a16="http://schemas.microsoft.com/office/drawing/2014/main" id="{D2E97AE5-1A52-0723-B0DD-64A8A91582AA}"/>
              </a:ext>
            </a:extLst>
          </p:cNvPr>
          <p:cNvCxnSpPr>
            <a:cxnSpLocks/>
          </p:cNvCxnSpPr>
          <p:nvPr/>
        </p:nvCxnSpPr>
        <p:spPr>
          <a:xfrm>
            <a:off x="10357175" y="2079138"/>
            <a:ext cx="116437" cy="5093035"/>
          </a:xfrm>
          <a:prstGeom prst="line">
            <a:avLst/>
          </a:prstGeom>
        </p:spPr>
        <p:style>
          <a:lnRef idx="2">
            <a:schemeClr val="dk1"/>
          </a:lnRef>
          <a:fillRef idx="0">
            <a:schemeClr val="dk1"/>
          </a:fillRef>
          <a:effectRef idx="1">
            <a:schemeClr val="dk1"/>
          </a:effectRef>
          <a:fontRef idx="minor">
            <a:schemeClr val="tx1"/>
          </a:fontRef>
        </p:style>
      </p:cxnSp>
      <p:sp>
        <p:nvSpPr>
          <p:cNvPr id="105" name="TextBox 104">
            <a:extLst>
              <a:ext uri="{FF2B5EF4-FFF2-40B4-BE49-F238E27FC236}">
                <a16:creationId xmlns:a16="http://schemas.microsoft.com/office/drawing/2014/main" id="{69678DCC-9F00-5B7C-B2B8-F6A690F3A52C}"/>
              </a:ext>
            </a:extLst>
          </p:cNvPr>
          <p:cNvSpPr txBox="1"/>
          <p:nvPr/>
        </p:nvSpPr>
        <p:spPr>
          <a:xfrm>
            <a:off x="7957751" y="3244334"/>
            <a:ext cx="3495957" cy="369332"/>
          </a:xfrm>
          <a:prstGeom prst="rect">
            <a:avLst/>
          </a:prstGeom>
          <a:noFill/>
        </p:spPr>
        <p:txBody>
          <a:bodyPr wrap="none" rtlCol="0">
            <a:spAutoFit/>
          </a:bodyPr>
          <a:lstStyle/>
          <a:p>
            <a:r>
              <a:rPr lang="en-US" dirty="0"/>
              <a:t>1                         n/2                              </a:t>
            </a:r>
            <a:r>
              <a:rPr lang="en-US" dirty="0" err="1"/>
              <a:t>c’n</a:t>
            </a:r>
            <a:endParaRPr lang="en-US" dirty="0"/>
          </a:p>
        </p:txBody>
      </p:sp>
      <p:sp>
        <p:nvSpPr>
          <p:cNvPr id="106" name="TextBox 105">
            <a:extLst>
              <a:ext uri="{FF2B5EF4-FFF2-40B4-BE49-F238E27FC236}">
                <a16:creationId xmlns:a16="http://schemas.microsoft.com/office/drawing/2014/main" id="{FDAED15F-9465-BF1E-77A2-283946309118}"/>
              </a:ext>
            </a:extLst>
          </p:cNvPr>
          <p:cNvSpPr txBox="1"/>
          <p:nvPr/>
        </p:nvSpPr>
        <p:spPr>
          <a:xfrm>
            <a:off x="7957751" y="4227723"/>
            <a:ext cx="3542445" cy="369332"/>
          </a:xfrm>
          <a:prstGeom prst="rect">
            <a:avLst/>
          </a:prstGeom>
          <a:noFill/>
        </p:spPr>
        <p:txBody>
          <a:bodyPr wrap="none" rtlCol="0">
            <a:spAutoFit/>
          </a:bodyPr>
          <a:lstStyle/>
          <a:p>
            <a:r>
              <a:rPr lang="en-US" dirty="0"/>
              <a:t>2                         n/4                               </a:t>
            </a:r>
            <a:r>
              <a:rPr lang="en-US" dirty="0" err="1"/>
              <a:t>c’n</a:t>
            </a:r>
            <a:endParaRPr lang="en-US" dirty="0"/>
          </a:p>
        </p:txBody>
      </p:sp>
      <p:sp>
        <p:nvSpPr>
          <p:cNvPr id="107" name="TextBox 106">
            <a:extLst>
              <a:ext uri="{FF2B5EF4-FFF2-40B4-BE49-F238E27FC236}">
                <a16:creationId xmlns:a16="http://schemas.microsoft.com/office/drawing/2014/main" id="{8B0FB97D-18F6-5CF5-3042-DD98E95240F6}"/>
              </a:ext>
            </a:extLst>
          </p:cNvPr>
          <p:cNvSpPr txBox="1"/>
          <p:nvPr/>
        </p:nvSpPr>
        <p:spPr>
          <a:xfrm>
            <a:off x="7957751" y="5211112"/>
            <a:ext cx="3542445" cy="369332"/>
          </a:xfrm>
          <a:prstGeom prst="rect">
            <a:avLst/>
          </a:prstGeom>
          <a:noFill/>
        </p:spPr>
        <p:txBody>
          <a:bodyPr wrap="none" rtlCol="0">
            <a:spAutoFit/>
          </a:bodyPr>
          <a:lstStyle/>
          <a:p>
            <a:r>
              <a:rPr lang="en-US" dirty="0"/>
              <a:t>3                         n/8                               </a:t>
            </a:r>
            <a:r>
              <a:rPr lang="en-US" dirty="0" err="1"/>
              <a:t>c’n</a:t>
            </a:r>
            <a:endParaRPr lang="en-US" dirty="0"/>
          </a:p>
        </p:txBody>
      </p:sp>
      <p:sp>
        <p:nvSpPr>
          <p:cNvPr id="2" name="TextBox 1">
            <a:extLst>
              <a:ext uri="{FF2B5EF4-FFF2-40B4-BE49-F238E27FC236}">
                <a16:creationId xmlns:a16="http://schemas.microsoft.com/office/drawing/2014/main" id="{FAC3D3F2-9EAA-55AE-E3EB-8E8A94A2AEA3}"/>
              </a:ext>
            </a:extLst>
          </p:cNvPr>
          <p:cNvSpPr txBox="1"/>
          <p:nvPr/>
        </p:nvSpPr>
        <p:spPr>
          <a:xfrm>
            <a:off x="595605" y="2025485"/>
            <a:ext cx="6926839" cy="2554545"/>
          </a:xfrm>
          <a:prstGeom prst="rect">
            <a:avLst/>
          </a:prstGeom>
          <a:noFill/>
        </p:spPr>
        <p:txBody>
          <a:bodyPr wrap="square" rtlCol="0">
            <a:spAutoFit/>
          </a:bodyPr>
          <a:lstStyle/>
          <a:p>
            <a:r>
              <a:rPr lang="en-US" sz="4000" b="1" dirty="0"/>
              <a:t>A: </a:t>
            </a:r>
            <a:r>
              <a:rPr lang="en-US" sz="4000" dirty="0"/>
              <a:t>The work done at each level is </a:t>
            </a:r>
            <a:r>
              <a:rPr lang="en-US" sz="4000" dirty="0" err="1"/>
              <a:t>c’n</a:t>
            </a:r>
            <a:r>
              <a:rPr lang="en-US" sz="4000" dirty="0"/>
              <a:t> and the total number of levels is O(log(n)).</a:t>
            </a:r>
          </a:p>
          <a:p>
            <a:r>
              <a:rPr lang="en-US" sz="4000" dirty="0"/>
              <a:t>Hence, O(n log(n)). </a:t>
            </a:r>
          </a:p>
        </p:txBody>
      </p:sp>
    </p:spTree>
    <p:extLst>
      <p:ext uri="{BB962C8B-B14F-4D97-AF65-F5344CB8AC3E}">
        <p14:creationId xmlns:p14="http://schemas.microsoft.com/office/powerpoint/2010/main" val="7452320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BA4E3-98A5-AD25-DA25-2EBE41C4933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2CFE95B-ADFE-6E23-F01D-833CBE77E5F7}"/>
              </a:ext>
            </a:extLst>
          </p:cNvPr>
          <p:cNvSpPr>
            <a:spLocks noGrp="1"/>
          </p:cNvSpPr>
          <p:nvPr>
            <p:ph type="title"/>
          </p:nvPr>
        </p:nvSpPr>
        <p:spPr>
          <a:xfrm>
            <a:off x="389580" y="361774"/>
            <a:ext cx="11618862" cy="1325563"/>
          </a:xfrm>
        </p:spPr>
        <p:txBody>
          <a:bodyPr/>
          <a:lstStyle/>
          <a:p>
            <a:r>
              <a:rPr lang="en-US" dirty="0"/>
              <a:t>Unrolling a few levels </a:t>
            </a:r>
          </a:p>
        </p:txBody>
      </p:sp>
      <p:cxnSp>
        <p:nvCxnSpPr>
          <p:cNvPr id="5" name="Straight Connector 4">
            <a:extLst>
              <a:ext uri="{FF2B5EF4-FFF2-40B4-BE49-F238E27FC236}">
                <a16:creationId xmlns:a16="http://schemas.microsoft.com/office/drawing/2014/main" id="{8372852B-19FB-0534-4E2F-151392790732}"/>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FF310DAC-09FD-9D25-70FD-F3A9C520317E}"/>
                  </a:ext>
                </a:extLst>
              </p:cNvPr>
              <p:cNvSpPr txBox="1"/>
              <p:nvPr/>
            </p:nvSpPr>
            <p:spPr>
              <a:xfrm>
                <a:off x="3409740" y="282288"/>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FF310DAC-09FD-9D25-70FD-F3A9C520317E}"/>
                  </a:ext>
                </a:extLst>
              </p:cNvPr>
              <p:cNvSpPr txBox="1">
                <a:spLocks noRot="1" noChangeAspect="1" noMove="1" noResize="1" noEditPoints="1" noAdjustHandles="1" noChangeArrowheads="1" noChangeShapeType="1" noTextEdit="1"/>
              </p:cNvSpPr>
              <p:nvPr/>
            </p:nvSpPr>
            <p:spPr>
              <a:xfrm>
                <a:off x="3409740" y="282288"/>
                <a:ext cx="10079836" cy="1053494"/>
              </a:xfrm>
              <a:prstGeom prst="rect">
                <a:avLst/>
              </a:prstGeom>
              <a:blipFill>
                <a:blip r:embed="rId3"/>
                <a:stretch>
                  <a:fillRect t="-201190" b="-291667"/>
                </a:stretch>
              </a:blipFill>
            </p:spPr>
            <p:txBody>
              <a:bodyPr/>
              <a:lstStyle/>
              <a:p>
                <a:r>
                  <a:rPr lang="en-US">
                    <a:noFill/>
                  </a:rPr>
                  <a:t> </a:t>
                </a:r>
              </a:p>
            </p:txBody>
          </p:sp>
        </mc:Fallback>
      </mc:AlternateContent>
      <p:pic>
        <p:nvPicPr>
          <p:cNvPr id="95" name="Picture 94">
            <a:extLst>
              <a:ext uri="{FF2B5EF4-FFF2-40B4-BE49-F238E27FC236}">
                <a16:creationId xmlns:a16="http://schemas.microsoft.com/office/drawing/2014/main" id="{F2709590-E468-26A5-FDF9-BA3E455982B9}"/>
              </a:ext>
            </a:extLst>
          </p:cNvPr>
          <p:cNvPicPr>
            <a:picLocks noChangeAspect="1"/>
          </p:cNvPicPr>
          <p:nvPr/>
        </p:nvPicPr>
        <p:blipFill>
          <a:blip r:embed="rId4"/>
          <a:stretch>
            <a:fillRect/>
          </a:stretch>
        </p:blipFill>
        <p:spPr>
          <a:xfrm>
            <a:off x="3727047" y="4362948"/>
            <a:ext cx="4230703" cy="2793665"/>
          </a:xfrm>
          <a:prstGeom prst="rect">
            <a:avLst/>
          </a:prstGeom>
        </p:spPr>
      </p:pic>
      <p:sp>
        <p:nvSpPr>
          <p:cNvPr id="96" name="TextBox 95">
            <a:extLst>
              <a:ext uri="{FF2B5EF4-FFF2-40B4-BE49-F238E27FC236}">
                <a16:creationId xmlns:a16="http://schemas.microsoft.com/office/drawing/2014/main" id="{EF09B8DE-C52B-7EEE-9991-C2BD8422DC98}"/>
              </a:ext>
            </a:extLst>
          </p:cNvPr>
          <p:cNvSpPr txBox="1"/>
          <p:nvPr/>
        </p:nvSpPr>
        <p:spPr>
          <a:xfrm>
            <a:off x="8753810" y="1894472"/>
            <a:ext cx="1553374" cy="369332"/>
          </a:xfrm>
          <a:prstGeom prst="rect">
            <a:avLst/>
          </a:prstGeom>
          <a:noFill/>
        </p:spPr>
        <p:txBody>
          <a:bodyPr wrap="none" rtlCol="0">
            <a:spAutoFit/>
          </a:bodyPr>
          <a:lstStyle/>
          <a:p>
            <a:r>
              <a:rPr lang="en-US" b="1" dirty="0"/>
              <a:t>Problem Size</a:t>
            </a:r>
          </a:p>
        </p:txBody>
      </p:sp>
      <p:sp>
        <p:nvSpPr>
          <p:cNvPr id="97" name="TextBox 96">
            <a:extLst>
              <a:ext uri="{FF2B5EF4-FFF2-40B4-BE49-F238E27FC236}">
                <a16:creationId xmlns:a16="http://schemas.microsoft.com/office/drawing/2014/main" id="{995AC9B3-A9C3-6F8E-8C2F-46AA6283A25A}"/>
              </a:ext>
            </a:extLst>
          </p:cNvPr>
          <p:cNvSpPr txBox="1"/>
          <p:nvPr/>
        </p:nvSpPr>
        <p:spPr>
          <a:xfrm>
            <a:off x="10415394" y="1894472"/>
            <a:ext cx="1289584" cy="369332"/>
          </a:xfrm>
          <a:prstGeom prst="rect">
            <a:avLst/>
          </a:prstGeom>
          <a:noFill/>
        </p:spPr>
        <p:txBody>
          <a:bodyPr wrap="none" rtlCol="0">
            <a:spAutoFit/>
          </a:bodyPr>
          <a:lstStyle/>
          <a:p>
            <a:r>
              <a:rPr lang="en-US" b="1" dirty="0"/>
              <a:t>Total Work</a:t>
            </a:r>
          </a:p>
        </p:txBody>
      </p:sp>
      <p:sp>
        <p:nvSpPr>
          <p:cNvPr id="98" name="TextBox 97">
            <a:extLst>
              <a:ext uri="{FF2B5EF4-FFF2-40B4-BE49-F238E27FC236}">
                <a16:creationId xmlns:a16="http://schemas.microsoft.com/office/drawing/2014/main" id="{0F9F86CE-1643-225D-4056-8F108F6FDADF}"/>
              </a:ext>
            </a:extLst>
          </p:cNvPr>
          <p:cNvSpPr txBox="1"/>
          <p:nvPr/>
        </p:nvSpPr>
        <p:spPr>
          <a:xfrm>
            <a:off x="7786717" y="1894472"/>
            <a:ext cx="741100" cy="369332"/>
          </a:xfrm>
          <a:prstGeom prst="rect">
            <a:avLst/>
          </a:prstGeom>
          <a:noFill/>
        </p:spPr>
        <p:txBody>
          <a:bodyPr wrap="none" rtlCol="0">
            <a:spAutoFit/>
          </a:bodyPr>
          <a:lstStyle/>
          <a:p>
            <a:r>
              <a:rPr lang="en-US" b="1" dirty="0"/>
              <a:t>Level</a:t>
            </a:r>
          </a:p>
        </p:txBody>
      </p:sp>
      <p:sp>
        <p:nvSpPr>
          <p:cNvPr id="100" name="TextBox 99">
            <a:extLst>
              <a:ext uri="{FF2B5EF4-FFF2-40B4-BE49-F238E27FC236}">
                <a16:creationId xmlns:a16="http://schemas.microsoft.com/office/drawing/2014/main" id="{6CA2BB53-0C27-1CC2-AF48-4BEA48E56B6F}"/>
              </a:ext>
            </a:extLst>
          </p:cNvPr>
          <p:cNvSpPr txBox="1"/>
          <p:nvPr/>
        </p:nvSpPr>
        <p:spPr>
          <a:xfrm>
            <a:off x="7957751" y="2263804"/>
            <a:ext cx="3424720" cy="369332"/>
          </a:xfrm>
          <a:prstGeom prst="rect">
            <a:avLst/>
          </a:prstGeom>
          <a:noFill/>
        </p:spPr>
        <p:txBody>
          <a:bodyPr wrap="none" rtlCol="0">
            <a:spAutoFit/>
          </a:bodyPr>
          <a:lstStyle/>
          <a:p>
            <a:r>
              <a:rPr lang="en-US" dirty="0"/>
              <a:t>0                         n                                 </a:t>
            </a:r>
            <a:r>
              <a:rPr lang="en-US" dirty="0" err="1"/>
              <a:t>c’n</a:t>
            </a:r>
            <a:endParaRPr lang="en-US" dirty="0"/>
          </a:p>
        </p:txBody>
      </p:sp>
      <p:cxnSp>
        <p:nvCxnSpPr>
          <p:cNvPr id="101" name="Straight Connector 100">
            <a:extLst>
              <a:ext uri="{FF2B5EF4-FFF2-40B4-BE49-F238E27FC236}">
                <a16:creationId xmlns:a16="http://schemas.microsoft.com/office/drawing/2014/main" id="{41959E4E-A83F-C992-BE0B-399CFB61CBFA}"/>
              </a:ext>
            </a:extLst>
          </p:cNvPr>
          <p:cNvCxnSpPr>
            <a:cxnSpLocks/>
          </p:cNvCxnSpPr>
          <p:nvPr/>
        </p:nvCxnSpPr>
        <p:spPr>
          <a:xfrm>
            <a:off x="8637373" y="2063578"/>
            <a:ext cx="116437" cy="5093035"/>
          </a:xfrm>
          <a:prstGeom prst="line">
            <a:avLst/>
          </a:prstGeom>
        </p:spPr>
        <p:style>
          <a:lnRef idx="2">
            <a:schemeClr val="dk1"/>
          </a:lnRef>
          <a:fillRef idx="0">
            <a:schemeClr val="dk1"/>
          </a:fillRef>
          <a:effectRef idx="1">
            <a:schemeClr val="dk1"/>
          </a:effectRef>
          <a:fontRef idx="minor">
            <a:schemeClr val="tx1"/>
          </a:fontRef>
        </p:style>
      </p:cxnSp>
      <p:cxnSp>
        <p:nvCxnSpPr>
          <p:cNvPr id="104" name="Straight Connector 103">
            <a:extLst>
              <a:ext uri="{FF2B5EF4-FFF2-40B4-BE49-F238E27FC236}">
                <a16:creationId xmlns:a16="http://schemas.microsoft.com/office/drawing/2014/main" id="{C5424AD0-7BDE-776D-C1C3-4FAEBD32E7FD}"/>
              </a:ext>
            </a:extLst>
          </p:cNvPr>
          <p:cNvCxnSpPr>
            <a:cxnSpLocks/>
          </p:cNvCxnSpPr>
          <p:nvPr/>
        </p:nvCxnSpPr>
        <p:spPr>
          <a:xfrm>
            <a:off x="10357175" y="2079138"/>
            <a:ext cx="116437" cy="5093035"/>
          </a:xfrm>
          <a:prstGeom prst="line">
            <a:avLst/>
          </a:prstGeom>
        </p:spPr>
        <p:style>
          <a:lnRef idx="2">
            <a:schemeClr val="dk1"/>
          </a:lnRef>
          <a:fillRef idx="0">
            <a:schemeClr val="dk1"/>
          </a:fillRef>
          <a:effectRef idx="1">
            <a:schemeClr val="dk1"/>
          </a:effectRef>
          <a:fontRef idx="minor">
            <a:schemeClr val="tx1"/>
          </a:fontRef>
        </p:style>
      </p:cxnSp>
      <p:sp>
        <p:nvSpPr>
          <p:cNvPr id="105" name="TextBox 104">
            <a:extLst>
              <a:ext uri="{FF2B5EF4-FFF2-40B4-BE49-F238E27FC236}">
                <a16:creationId xmlns:a16="http://schemas.microsoft.com/office/drawing/2014/main" id="{8C65A317-CC71-752A-BF03-83638D2C73F1}"/>
              </a:ext>
            </a:extLst>
          </p:cNvPr>
          <p:cNvSpPr txBox="1"/>
          <p:nvPr/>
        </p:nvSpPr>
        <p:spPr>
          <a:xfrm>
            <a:off x="7957751" y="3244334"/>
            <a:ext cx="3495957" cy="369332"/>
          </a:xfrm>
          <a:prstGeom prst="rect">
            <a:avLst/>
          </a:prstGeom>
          <a:noFill/>
        </p:spPr>
        <p:txBody>
          <a:bodyPr wrap="none" rtlCol="0">
            <a:spAutoFit/>
          </a:bodyPr>
          <a:lstStyle/>
          <a:p>
            <a:r>
              <a:rPr lang="en-US" dirty="0"/>
              <a:t>1                         n/2                              </a:t>
            </a:r>
            <a:r>
              <a:rPr lang="en-US" dirty="0" err="1"/>
              <a:t>c’n</a:t>
            </a:r>
            <a:endParaRPr lang="en-US" dirty="0"/>
          </a:p>
        </p:txBody>
      </p:sp>
      <p:sp>
        <p:nvSpPr>
          <p:cNvPr id="106" name="TextBox 105">
            <a:extLst>
              <a:ext uri="{FF2B5EF4-FFF2-40B4-BE49-F238E27FC236}">
                <a16:creationId xmlns:a16="http://schemas.microsoft.com/office/drawing/2014/main" id="{7A101FC0-9AFD-C46A-4F98-F02217082559}"/>
              </a:ext>
            </a:extLst>
          </p:cNvPr>
          <p:cNvSpPr txBox="1"/>
          <p:nvPr/>
        </p:nvSpPr>
        <p:spPr>
          <a:xfrm>
            <a:off x="7957751" y="4227723"/>
            <a:ext cx="3542445" cy="369332"/>
          </a:xfrm>
          <a:prstGeom prst="rect">
            <a:avLst/>
          </a:prstGeom>
          <a:noFill/>
        </p:spPr>
        <p:txBody>
          <a:bodyPr wrap="none" rtlCol="0">
            <a:spAutoFit/>
          </a:bodyPr>
          <a:lstStyle/>
          <a:p>
            <a:r>
              <a:rPr lang="en-US" dirty="0"/>
              <a:t>2                         n/4                               </a:t>
            </a:r>
            <a:r>
              <a:rPr lang="en-US" dirty="0" err="1"/>
              <a:t>c’n</a:t>
            </a:r>
            <a:endParaRPr lang="en-US" dirty="0"/>
          </a:p>
        </p:txBody>
      </p:sp>
      <p:sp>
        <p:nvSpPr>
          <p:cNvPr id="107" name="TextBox 106">
            <a:extLst>
              <a:ext uri="{FF2B5EF4-FFF2-40B4-BE49-F238E27FC236}">
                <a16:creationId xmlns:a16="http://schemas.microsoft.com/office/drawing/2014/main" id="{C8F772B8-36D5-079F-A1A8-7F1EA34E164B}"/>
              </a:ext>
            </a:extLst>
          </p:cNvPr>
          <p:cNvSpPr txBox="1"/>
          <p:nvPr/>
        </p:nvSpPr>
        <p:spPr>
          <a:xfrm>
            <a:off x="7957751" y="5211112"/>
            <a:ext cx="3542445" cy="369332"/>
          </a:xfrm>
          <a:prstGeom prst="rect">
            <a:avLst/>
          </a:prstGeom>
          <a:noFill/>
        </p:spPr>
        <p:txBody>
          <a:bodyPr wrap="none" rtlCol="0">
            <a:spAutoFit/>
          </a:bodyPr>
          <a:lstStyle/>
          <a:p>
            <a:r>
              <a:rPr lang="en-US" dirty="0"/>
              <a:t>3                         n/8                               </a:t>
            </a:r>
            <a:r>
              <a:rPr lang="en-US" dirty="0" err="1"/>
              <a:t>c’n</a:t>
            </a:r>
            <a:endParaRPr lang="en-US" dirty="0"/>
          </a:p>
        </p:txBody>
      </p:sp>
      <p:sp>
        <p:nvSpPr>
          <p:cNvPr id="2" name="TextBox 1">
            <a:extLst>
              <a:ext uri="{FF2B5EF4-FFF2-40B4-BE49-F238E27FC236}">
                <a16:creationId xmlns:a16="http://schemas.microsoft.com/office/drawing/2014/main" id="{08FDD2F4-CCE5-E9DC-B4F8-9F0A8CB2BC56}"/>
              </a:ext>
            </a:extLst>
          </p:cNvPr>
          <p:cNvSpPr txBox="1"/>
          <p:nvPr/>
        </p:nvSpPr>
        <p:spPr>
          <a:xfrm>
            <a:off x="595605" y="2025485"/>
            <a:ext cx="6926839" cy="2062103"/>
          </a:xfrm>
          <a:prstGeom prst="rect">
            <a:avLst/>
          </a:prstGeom>
          <a:noFill/>
        </p:spPr>
        <p:txBody>
          <a:bodyPr wrap="square" rtlCol="0">
            <a:spAutoFit/>
          </a:bodyPr>
          <a:lstStyle/>
          <a:p>
            <a:r>
              <a:rPr lang="en-US" sz="3200" dirty="0"/>
              <a:t>Work Done is the sum of work done at each level and we “showed” that the work done at each level is </a:t>
            </a:r>
            <a:r>
              <a:rPr lang="en-US" sz="3200" dirty="0" err="1"/>
              <a:t>c’n</a:t>
            </a:r>
            <a:r>
              <a:rPr lang="en-US" sz="3200" dirty="0"/>
              <a:t> and there are at most O(log(n)) levels.</a:t>
            </a:r>
            <a:endParaRPr lang="en-US" sz="3200" b="0" dirty="0"/>
          </a:p>
        </p:txBody>
      </p:sp>
    </p:spTree>
    <p:extLst>
      <p:ext uri="{BB962C8B-B14F-4D97-AF65-F5344CB8AC3E}">
        <p14:creationId xmlns:p14="http://schemas.microsoft.com/office/powerpoint/2010/main" val="15024308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4AB64-F4AA-82B4-AD87-F5BAF478BAE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170C8C0-C5E2-AC83-1E11-427767CD78C4}"/>
              </a:ext>
            </a:extLst>
          </p:cNvPr>
          <p:cNvSpPr>
            <a:spLocks noGrp="1"/>
          </p:cNvSpPr>
          <p:nvPr>
            <p:ph type="title"/>
          </p:nvPr>
        </p:nvSpPr>
        <p:spPr>
          <a:xfrm>
            <a:off x="389580" y="361774"/>
            <a:ext cx="11618862" cy="1325563"/>
          </a:xfrm>
        </p:spPr>
        <p:txBody>
          <a:bodyPr/>
          <a:lstStyle/>
          <a:p>
            <a:r>
              <a:rPr lang="en-US" dirty="0"/>
              <a:t>Guess &amp; Check</a:t>
            </a:r>
          </a:p>
        </p:txBody>
      </p:sp>
      <p:cxnSp>
        <p:nvCxnSpPr>
          <p:cNvPr id="5" name="Straight Connector 4">
            <a:extLst>
              <a:ext uri="{FF2B5EF4-FFF2-40B4-BE49-F238E27FC236}">
                <a16:creationId xmlns:a16="http://schemas.microsoft.com/office/drawing/2014/main" id="{7C8FE314-9FDA-D2DF-82D1-D4FABB8D94A8}"/>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897AE6FF-6294-C63C-5518-0F89BCF1D952}"/>
                  </a:ext>
                </a:extLst>
              </p:cNvPr>
              <p:cNvSpPr txBox="1"/>
              <p:nvPr/>
            </p:nvSpPr>
            <p:spPr>
              <a:xfrm>
                <a:off x="3409740" y="282288"/>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897AE6FF-6294-C63C-5518-0F89BCF1D952}"/>
                  </a:ext>
                </a:extLst>
              </p:cNvPr>
              <p:cNvSpPr txBox="1">
                <a:spLocks noRot="1" noChangeAspect="1" noMove="1" noResize="1" noEditPoints="1" noAdjustHandles="1" noChangeArrowheads="1" noChangeShapeType="1" noTextEdit="1"/>
              </p:cNvSpPr>
              <p:nvPr/>
            </p:nvSpPr>
            <p:spPr>
              <a:xfrm>
                <a:off x="3409740" y="282288"/>
                <a:ext cx="10079836" cy="1053494"/>
              </a:xfrm>
              <a:prstGeom prst="rect">
                <a:avLst/>
              </a:prstGeom>
              <a:blipFill>
                <a:blip r:embed="rId3"/>
                <a:stretch>
                  <a:fillRect t="-201190" b="-291667"/>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8D392758-CD10-9AD0-59E9-53E89FEA7000}"/>
              </a:ext>
            </a:extLst>
          </p:cNvPr>
          <p:cNvSpPr txBox="1"/>
          <p:nvPr/>
        </p:nvSpPr>
        <p:spPr>
          <a:xfrm>
            <a:off x="595605" y="1687337"/>
            <a:ext cx="11000791" cy="2554545"/>
          </a:xfrm>
          <a:prstGeom prst="rect">
            <a:avLst/>
          </a:prstGeom>
          <a:noFill/>
        </p:spPr>
        <p:txBody>
          <a:bodyPr wrap="square" rtlCol="0">
            <a:spAutoFit/>
          </a:bodyPr>
          <a:lstStyle/>
          <a:p>
            <a:pPr marL="457200" indent="-457200">
              <a:buFont typeface="Arial" panose="020B0604020202020204" pitchFamily="34" charset="0"/>
              <a:buChar char="•"/>
            </a:pPr>
            <a:r>
              <a:rPr lang="en-US" sz="3200" dirty="0"/>
              <a:t>You might have guessed T(n) = O(</a:t>
            </a:r>
            <a:r>
              <a:rPr lang="en-US" sz="3200" dirty="0" err="1"/>
              <a:t>nlog</a:t>
            </a:r>
            <a:r>
              <a:rPr lang="en-US" sz="3200" dirty="0"/>
              <a:t>(n)) because you’ve been told that before or because you recognize the recurrence. </a:t>
            </a:r>
          </a:p>
          <a:p>
            <a:pPr marL="457200" indent="-457200">
              <a:buFont typeface="Arial" panose="020B0604020202020204" pitchFamily="34" charset="0"/>
              <a:buChar char="•"/>
            </a:pPr>
            <a:r>
              <a:rPr lang="en-US" sz="3200" b="0" dirty="0"/>
              <a:t>How could you directly prove </a:t>
            </a:r>
            <a:r>
              <a:rPr lang="en-US" sz="3200" dirty="0"/>
              <a:t>T(n) = c’’</a:t>
            </a:r>
            <a:r>
              <a:rPr lang="en-US" sz="3200" dirty="0" err="1"/>
              <a:t>nlog</a:t>
            </a:r>
            <a:r>
              <a:rPr lang="en-US" sz="3200" dirty="0"/>
              <a:t>(n) if you suspected it was true?</a:t>
            </a:r>
            <a:endParaRPr lang="en-US" sz="3200" b="0" dirty="0"/>
          </a:p>
        </p:txBody>
      </p:sp>
    </p:spTree>
    <p:extLst>
      <p:ext uri="{BB962C8B-B14F-4D97-AF65-F5344CB8AC3E}">
        <p14:creationId xmlns:p14="http://schemas.microsoft.com/office/powerpoint/2010/main" val="29830895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7B3AF-2894-1E9B-D6E5-5A2251829AD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E4EB0D8-388E-5656-42DA-3A067A4602B9}"/>
              </a:ext>
            </a:extLst>
          </p:cNvPr>
          <p:cNvSpPr>
            <a:spLocks noGrp="1"/>
          </p:cNvSpPr>
          <p:nvPr>
            <p:ph type="title"/>
          </p:nvPr>
        </p:nvSpPr>
        <p:spPr>
          <a:xfrm>
            <a:off x="389580" y="361774"/>
            <a:ext cx="11618862" cy="1325563"/>
          </a:xfrm>
        </p:spPr>
        <p:txBody>
          <a:bodyPr/>
          <a:lstStyle/>
          <a:p>
            <a:r>
              <a:rPr lang="en-US" dirty="0"/>
              <a:t>Guess &amp; Check</a:t>
            </a:r>
          </a:p>
        </p:txBody>
      </p:sp>
      <p:cxnSp>
        <p:nvCxnSpPr>
          <p:cNvPr id="5" name="Straight Connector 4">
            <a:extLst>
              <a:ext uri="{FF2B5EF4-FFF2-40B4-BE49-F238E27FC236}">
                <a16:creationId xmlns:a16="http://schemas.microsoft.com/office/drawing/2014/main" id="{D3BA9A58-646C-67D5-C5E4-F0AD1E2D6145}"/>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BD84B2BA-C42A-D5BD-E339-13943DB41C52}"/>
                  </a:ext>
                </a:extLst>
              </p:cNvPr>
              <p:cNvSpPr txBox="1"/>
              <p:nvPr/>
            </p:nvSpPr>
            <p:spPr>
              <a:xfrm>
                <a:off x="3409740" y="282288"/>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BD84B2BA-C42A-D5BD-E339-13943DB41C52}"/>
                  </a:ext>
                </a:extLst>
              </p:cNvPr>
              <p:cNvSpPr txBox="1">
                <a:spLocks noRot="1" noChangeAspect="1" noMove="1" noResize="1" noEditPoints="1" noAdjustHandles="1" noChangeArrowheads="1" noChangeShapeType="1" noTextEdit="1"/>
              </p:cNvSpPr>
              <p:nvPr/>
            </p:nvSpPr>
            <p:spPr>
              <a:xfrm>
                <a:off x="3409740" y="282288"/>
                <a:ext cx="10079836" cy="1053494"/>
              </a:xfrm>
              <a:prstGeom prst="rect">
                <a:avLst/>
              </a:prstGeom>
              <a:blipFill>
                <a:blip r:embed="rId3"/>
                <a:stretch>
                  <a:fillRect t="-201190" b="-291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95F0E0E1-E72B-990C-81BF-EA97DBA0E007}"/>
                  </a:ext>
                </a:extLst>
              </p:cNvPr>
              <p:cNvSpPr txBox="1"/>
              <p:nvPr/>
            </p:nvSpPr>
            <p:spPr>
              <a:xfrm>
                <a:off x="595605" y="1687337"/>
                <a:ext cx="11000791"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t>You might have guessed T(n) = O(</a:t>
                </a:r>
                <a:r>
                  <a:rPr lang="en-US" sz="3200" dirty="0" err="1"/>
                  <a:t>nlog</a:t>
                </a:r>
                <a:r>
                  <a:rPr lang="en-US" sz="3200" dirty="0"/>
                  <a:t>(n)) because you’ve been told that before or because you recognize the recurrence. </a:t>
                </a:r>
              </a:p>
              <a:p>
                <a:pPr marL="457200" indent="-457200">
                  <a:buFont typeface="Arial" panose="020B0604020202020204" pitchFamily="34" charset="0"/>
                  <a:buChar char="•"/>
                </a:pPr>
                <a:r>
                  <a:rPr lang="en-US" sz="3200" b="0" dirty="0"/>
                  <a:t>How could you directly prove </a:t>
                </a:r>
                <a:r>
                  <a:rPr lang="en-US" sz="3200" dirty="0"/>
                  <a:t>T(n) = </a:t>
                </a:r>
                <a14:m>
                  <m:oMath xmlns:m="http://schemas.openxmlformats.org/officeDocument/2006/math">
                    <m:r>
                      <m:rPr>
                        <m:sty m:val="p"/>
                      </m:rPr>
                      <a:rPr lang="en-US" sz="3200" b="0" i="0" dirty="0" smtClean="0">
                        <a:latin typeface="Cambria Math" panose="02040503050406030204" pitchFamily="18" charset="0"/>
                      </a:rPr>
                      <m:t>c</m:t>
                    </m:r>
                    <m:r>
                      <a:rPr lang="en-US" sz="3200" b="0" i="1" dirty="0" smtClean="0">
                        <a:latin typeface="Cambria Math" panose="02040503050406030204" pitchFamily="18" charset="0"/>
                      </a:rPr>
                      <m:t>’</m:t>
                    </m:r>
                    <m:r>
                      <m:rPr>
                        <m:sty m:val="p"/>
                      </m:rPr>
                      <a:rPr lang="en-US" sz="3200" b="0" i="1" dirty="0" smtClean="0">
                        <a:latin typeface="Cambria Math" panose="02040503050406030204" pitchFamily="18" charset="0"/>
                      </a:rPr>
                      <m:t>n</m:t>
                    </m:r>
                    <m:r>
                      <a:rPr lang="en-US" sz="3200" b="0" i="1" dirty="0" smtClean="0">
                        <a:latin typeface="Cambria Math" panose="02040503050406030204" pitchFamily="18" charset="0"/>
                      </a:rPr>
                      <m:t>𝑙𝑜</m:t>
                    </m:r>
                    <m:sSub>
                      <m:sSubPr>
                        <m:ctrlPr>
                          <a:rPr lang="en-US" sz="3200" b="0" i="1" dirty="0" smtClean="0">
                            <a:latin typeface="Cambria Math" panose="02040503050406030204" pitchFamily="18" charset="0"/>
                          </a:rPr>
                        </m:ctrlPr>
                      </m:sSubPr>
                      <m:e>
                        <m:r>
                          <a:rPr lang="en-US" sz="3200" b="0" i="1" dirty="0" smtClean="0">
                            <a:latin typeface="Cambria Math" panose="02040503050406030204" pitchFamily="18" charset="0"/>
                          </a:rPr>
                          <m:t>𝑔</m:t>
                        </m:r>
                      </m:e>
                      <m:sub>
                        <m:r>
                          <a:rPr lang="en-US" sz="3200" b="0" i="1" dirty="0" smtClean="0">
                            <a:latin typeface="Cambria Math" panose="02040503050406030204" pitchFamily="18" charset="0"/>
                          </a:rPr>
                          <m:t>2</m:t>
                        </m:r>
                      </m:sub>
                    </m:sSub>
                    <m:r>
                      <a:rPr lang="en-US" sz="3200" b="0" i="1" dirty="0" smtClean="0">
                        <a:latin typeface="Cambria Math" panose="02040503050406030204" pitchFamily="18" charset="0"/>
                      </a:rPr>
                      <m:t>(</m:t>
                    </m:r>
                    <m:r>
                      <m:rPr>
                        <m:sty m:val="p"/>
                      </m:rPr>
                      <a:rPr lang="en-US" sz="3200" b="0" i="1" dirty="0" smtClean="0">
                        <a:latin typeface="Cambria Math" panose="02040503050406030204" pitchFamily="18" charset="0"/>
                      </a:rPr>
                      <m:t>n</m:t>
                    </m:r>
                    <m:r>
                      <a:rPr lang="en-US" sz="3200" b="0" i="1" dirty="0" smtClean="0">
                        <a:latin typeface="Cambria Math" panose="02040503050406030204" pitchFamily="18" charset="0"/>
                      </a:rPr>
                      <m:t>)</m:t>
                    </m:r>
                  </m:oMath>
                </a14:m>
                <a:r>
                  <a:rPr lang="en-US" sz="3200" dirty="0"/>
                  <a:t> if you suspected it was true?</a:t>
                </a:r>
              </a:p>
              <a:p>
                <a:pPr marL="914400" lvl="1" indent="-457200">
                  <a:buFont typeface="Arial" panose="020B0604020202020204" pitchFamily="34" charset="0"/>
                  <a:buChar char="•"/>
                </a:pPr>
                <a:r>
                  <a:rPr lang="en-US" sz="3200" b="0" dirty="0"/>
                  <a:t>You could use induction to show that </a:t>
                </a:r>
                <a:r>
                  <a:rPr lang="en-US" sz="3200" dirty="0"/>
                  <a:t>this solves the recurrence. </a:t>
                </a:r>
                <a:endParaRPr lang="en-US" sz="3200" b="0" dirty="0"/>
              </a:p>
            </p:txBody>
          </p:sp>
        </mc:Choice>
        <mc:Fallback>
          <p:sp>
            <p:nvSpPr>
              <p:cNvPr id="2" name="TextBox 1">
                <a:extLst>
                  <a:ext uri="{FF2B5EF4-FFF2-40B4-BE49-F238E27FC236}">
                    <a16:creationId xmlns:a16="http://schemas.microsoft.com/office/drawing/2014/main" id="{95F0E0E1-E72B-990C-81BF-EA97DBA0E007}"/>
                  </a:ext>
                </a:extLst>
              </p:cNvPr>
              <p:cNvSpPr txBox="1">
                <a:spLocks noRot="1" noChangeAspect="1" noMove="1" noResize="1" noEditPoints="1" noAdjustHandles="1" noChangeArrowheads="1" noChangeShapeType="1" noTextEdit="1"/>
              </p:cNvSpPr>
              <p:nvPr/>
            </p:nvSpPr>
            <p:spPr>
              <a:xfrm>
                <a:off x="595605" y="1687337"/>
                <a:ext cx="11000791" cy="3539430"/>
              </a:xfrm>
              <a:prstGeom prst="rect">
                <a:avLst/>
              </a:prstGeom>
              <a:blipFill>
                <a:blip r:embed="rId4"/>
                <a:stretch>
                  <a:fillRect l="-1270" t="-2143" b="-4643"/>
                </a:stretch>
              </a:blipFill>
            </p:spPr>
            <p:txBody>
              <a:bodyPr/>
              <a:lstStyle/>
              <a:p>
                <a:r>
                  <a:rPr lang="en-US">
                    <a:noFill/>
                  </a:rPr>
                  <a:t> </a:t>
                </a:r>
              </a:p>
            </p:txBody>
          </p:sp>
        </mc:Fallback>
      </mc:AlternateContent>
    </p:spTree>
    <p:extLst>
      <p:ext uri="{BB962C8B-B14F-4D97-AF65-F5344CB8AC3E}">
        <p14:creationId xmlns:p14="http://schemas.microsoft.com/office/powerpoint/2010/main" val="451379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BAEFD-A1AF-6BD2-A8C5-F723DD4B9A8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A841DDE-76C9-1D62-EC66-41740B1DD5A8}"/>
              </a:ext>
            </a:extLst>
          </p:cNvPr>
          <p:cNvSpPr>
            <a:spLocks noGrp="1"/>
          </p:cNvSpPr>
          <p:nvPr>
            <p:ph type="title"/>
          </p:nvPr>
        </p:nvSpPr>
        <p:spPr>
          <a:xfrm>
            <a:off x="389580" y="361774"/>
            <a:ext cx="11618862" cy="1325563"/>
          </a:xfrm>
        </p:spPr>
        <p:txBody>
          <a:bodyPr/>
          <a:lstStyle/>
          <a:p>
            <a:r>
              <a:rPr lang="en-US" dirty="0"/>
              <a:t>Reading</a:t>
            </a:r>
          </a:p>
        </p:txBody>
      </p:sp>
      <p:cxnSp>
        <p:nvCxnSpPr>
          <p:cNvPr id="5" name="Straight Connector 4">
            <a:extLst>
              <a:ext uri="{FF2B5EF4-FFF2-40B4-BE49-F238E27FC236}">
                <a16:creationId xmlns:a16="http://schemas.microsoft.com/office/drawing/2014/main" id="{327599C2-F6C2-D692-C7DE-000E02683809}"/>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65F9A0F2-8A77-9131-CB15-026A6026DB5B}"/>
              </a:ext>
            </a:extLst>
          </p:cNvPr>
          <p:cNvSpPr txBox="1"/>
          <p:nvPr/>
        </p:nvSpPr>
        <p:spPr>
          <a:xfrm>
            <a:off x="595605" y="1672372"/>
            <a:ext cx="5500395" cy="5016758"/>
          </a:xfrm>
          <a:prstGeom prst="rect">
            <a:avLst/>
          </a:prstGeom>
          <a:noFill/>
        </p:spPr>
        <p:txBody>
          <a:bodyPr wrap="square" rtlCol="0">
            <a:spAutoFit/>
          </a:bodyPr>
          <a:lstStyle/>
          <a:p>
            <a:pPr marL="457200" indent="-457200">
              <a:buFont typeface="Arial" panose="020B0604020202020204" pitchFamily="34" charset="0"/>
              <a:buChar char="•"/>
            </a:pPr>
            <a:r>
              <a:rPr lang="en-US" sz="3200" dirty="0"/>
              <a:t>You should have read:</a:t>
            </a:r>
          </a:p>
          <a:p>
            <a:pPr marL="914400" lvl="1" indent="-457200">
              <a:buFont typeface="Arial" panose="020B0604020202020204" pitchFamily="34" charset="0"/>
              <a:buChar char="•"/>
            </a:pPr>
            <a:r>
              <a:rPr lang="en-US" sz="3200" dirty="0"/>
              <a:t>Finished KT 5.1 </a:t>
            </a:r>
          </a:p>
          <a:p>
            <a:pPr marL="914400" lvl="1" indent="-457200">
              <a:buFont typeface="Arial" panose="020B0604020202020204" pitchFamily="34" charset="0"/>
              <a:buChar char="•"/>
            </a:pPr>
            <a:r>
              <a:rPr lang="en-US" sz="3200" dirty="0"/>
              <a:t>Started KT 5.2</a:t>
            </a:r>
          </a:p>
          <a:p>
            <a:pPr marL="457200" indent="-457200">
              <a:buFont typeface="Arial" panose="020B0604020202020204" pitchFamily="34" charset="0"/>
              <a:buChar char="•"/>
            </a:pPr>
            <a:r>
              <a:rPr lang="en-US" sz="3200" dirty="0"/>
              <a:t>Before Next Class:</a:t>
            </a:r>
          </a:p>
          <a:p>
            <a:pPr marL="914400" lvl="1" indent="-457200">
              <a:buFont typeface="Arial" panose="020B0604020202020204" pitchFamily="34" charset="0"/>
              <a:buChar char="•"/>
            </a:pPr>
            <a:r>
              <a:rPr lang="en-US" sz="3200" dirty="0"/>
              <a:t>Finish KT 5.2 </a:t>
            </a:r>
          </a:p>
          <a:p>
            <a:pPr marL="914400" lvl="1" indent="-457200">
              <a:buFont typeface="Arial" panose="020B0604020202020204" pitchFamily="34" charset="0"/>
              <a:buChar char="•"/>
            </a:pPr>
            <a:r>
              <a:rPr lang="en-US" sz="3200" dirty="0"/>
              <a:t>Start KT 5.3 </a:t>
            </a:r>
            <a:endParaRPr lang="en-US" sz="3200" b="0" dirty="0"/>
          </a:p>
          <a:p>
            <a:pPr lvl="1"/>
            <a:endParaRPr lang="en-US" sz="3200" dirty="0"/>
          </a:p>
          <a:p>
            <a:pPr lvl="1"/>
            <a:endParaRPr lang="en-US" sz="3200" b="0" dirty="0"/>
          </a:p>
          <a:p>
            <a:pPr lvl="1"/>
            <a:endParaRPr lang="en-US" sz="3200" dirty="0"/>
          </a:p>
          <a:p>
            <a:pPr lvl="1"/>
            <a:endParaRPr lang="en-US" sz="3200" dirty="0"/>
          </a:p>
        </p:txBody>
      </p:sp>
      <p:pic>
        <p:nvPicPr>
          <p:cNvPr id="1026" name="Picture 2">
            <a:extLst>
              <a:ext uri="{FF2B5EF4-FFF2-40B4-BE49-F238E27FC236}">
                <a16:creationId xmlns:a16="http://schemas.microsoft.com/office/drawing/2014/main" id="{DFEF6457-9C78-C05B-70CC-DA154F395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5179" y="1687337"/>
            <a:ext cx="4014084" cy="4600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7817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7433E-E8FD-F67E-7D2A-7DB30913FC0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5FB74E3-7AF2-1D70-8931-72BACAB8B954}"/>
              </a:ext>
            </a:extLst>
          </p:cNvPr>
          <p:cNvSpPr>
            <a:spLocks noGrp="1"/>
          </p:cNvSpPr>
          <p:nvPr>
            <p:ph type="title"/>
          </p:nvPr>
        </p:nvSpPr>
        <p:spPr>
          <a:xfrm>
            <a:off x="389580" y="361774"/>
            <a:ext cx="11618862" cy="1325563"/>
          </a:xfrm>
        </p:spPr>
        <p:txBody>
          <a:bodyPr/>
          <a:lstStyle/>
          <a:p>
            <a:r>
              <a:rPr lang="en-US" dirty="0"/>
              <a:t>Guess &amp; Check</a:t>
            </a:r>
          </a:p>
        </p:txBody>
      </p:sp>
      <p:cxnSp>
        <p:nvCxnSpPr>
          <p:cNvPr id="5" name="Straight Connector 4">
            <a:extLst>
              <a:ext uri="{FF2B5EF4-FFF2-40B4-BE49-F238E27FC236}">
                <a16:creationId xmlns:a16="http://schemas.microsoft.com/office/drawing/2014/main" id="{AD9B4817-DD6E-4824-BD74-483971C963AD}"/>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14BB2C09-E442-67FB-52A4-6F541DA8A8DB}"/>
                  </a:ext>
                </a:extLst>
              </p:cNvPr>
              <p:cNvSpPr txBox="1"/>
              <p:nvPr/>
            </p:nvSpPr>
            <p:spPr>
              <a:xfrm>
                <a:off x="3409740" y="282288"/>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14BB2C09-E442-67FB-52A4-6F541DA8A8DB}"/>
                  </a:ext>
                </a:extLst>
              </p:cNvPr>
              <p:cNvSpPr txBox="1">
                <a:spLocks noRot="1" noChangeAspect="1" noMove="1" noResize="1" noEditPoints="1" noAdjustHandles="1" noChangeArrowheads="1" noChangeShapeType="1" noTextEdit="1"/>
              </p:cNvSpPr>
              <p:nvPr/>
            </p:nvSpPr>
            <p:spPr>
              <a:xfrm>
                <a:off x="3409740" y="282288"/>
                <a:ext cx="10079836" cy="1053494"/>
              </a:xfrm>
              <a:prstGeom prst="rect">
                <a:avLst/>
              </a:prstGeom>
              <a:blipFill>
                <a:blip r:embed="rId3"/>
                <a:stretch>
                  <a:fillRect t="-201190" b="-291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33EB4C1F-89AA-01D0-AE1A-6D120028D44A}"/>
                  </a:ext>
                </a:extLst>
              </p:cNvPr>
              <p:cNvSpPr txBox="1"/>
              <p:nvPr/>
            </p:nvSpPr>
            <p:spPr>
              <a:xfrm>
                <a:off x="595605" y="1687337"/>
                <a:ext cx="11000791" cy="2062103"/>
              </a:xfrm>
              <a:prstGeom prst="rect">
                <a:avLst/>
              </a:prstGeom>
              <a:noFill/>
            </p:spPr>
            <p:txBody>
              <a:bodyPr wrap="square" rtlCol="0">
                <a:spAutoFit/>
              </a:bodyPr>
              <a:lstStyle/>
              <a:p>
                <a:pPr marL="457200" indent="-457200">
                  <a:buFont typeface="Arial" panose="020B0604020202020204" pitchFamily="34" charset="0"/>
                  <a:buChar char="•"/>
                </a:pPr>
                <a:r>
                  <a:rPr lang="en-US" sz="3200" b="1" dirty="0"/>
                  <a:t>Base Case:</a:t>
                </a:r>
              </a:p>
              <a:p>
                <a:pPr marL="914400" lvl="1" indent="-457200">
                  <a:buFont typeface="Arial" panose="020B0604020202020204" pitchFamily="34" charset="0"/>
                  <a:buChar char="•"/>
                </a:pPr>
                <a:r>
                  <a:rPr lang="en-US" sz="3200" dirty="0"/>
                  <a:t>We can sort a list of size at most 2 in constant time, </a:t>
                </a:r>
                <a14:m>
                  <m:oMath xmlns:m="http://schemas.openxmlformats.org/officeDocument/2006/math">
                    <m:r>
                      <a:rPr lang="en-US" sz="3200" b="0" i="1" dirty="0" smtClean="0">
                        <a:latin typeface="Cambria Math" panose="02040503050406030204" pitchFamily="18" charset="0"/>
                      </a:rPr>
                      <m:t>𝑇</m:t>
                    </m:r>
                    <m:r>
                      <a:rPr lang="en-US" sz="3200" b="0" i="1" dirty="0" smtClean="0">
                        <a:latin typeface="Cambria Math" panose="02040503050406030204" pitchFamily="18" charset="0"/>
                      </a:rPr>
                      <m:t>(1) ≤</m:t>
                    </m:r>
                    <m:r>
                      <a:rPr lang="en-US" sz="3200" b="0" i="1" dirty="0" smtClean="0">
                        <a:latin typeface="Cambria Math" panose="02040503050406030204" pitchFamily="18" charset="0"/>
                      </a:rPr>
                      <m:t>𝑇</m:t>
                    </m:r>
                    <m:r>
                      <a:rPr lang="en-US" sz="3200" b="0" i="1" dirty="0" smtClean="0">
                        <a:latin typeface="Cambria Math" panose="02040503050406030204" pitchFamily="18" charset="0"/>
                      </a:rPr>
                      <m:t>(2)≤ </m:t>
                    </m:r>
                    <m:r>
                      <a:rPr lang="en-US" sz="3200" b="0" i="1" dirty="0" smtClean="0">
                        <a:latin typeface="Cambria Math" panose="02040503050406030204" pitchFamily="18" charset="0"/>
                      </a:rPr>
                      <m:t>𝑐</m:t>
                    </m:r>
                  </m:oMath>
                </a14:m>
                <a:r>
                  <a:rPr lang="en-US" sz="3200" dirty="0"/>
                  <a:t> for some constant c as desired.</a:t>
                </a:r>
              </a:p>
              <a:p>
                <a:pPr lvl="2"/>
                <a:endParaRPr lang="en-US" sz="3200" dirty="0"/>
              </a:p>
            </p:txBody>
          </p:sp>
        </mc:Choice>
        <mc:Fallback>
          <p:sp>
            <p:nvSpPr>
              <p:cNvPr id="2" name="TextBox 1">
                <a:extLst>
                  <a:ext uri="{FF2B5EF4-FFF2-40B4-BE49-F238E27FC236}">
                    <a16:creationId xmlns:a16="http://schemas.microsoft.com/office/drawing/2014/main" id="{33EB4C1F-89AA-01D0-AE1A-6D120028D44A}"/>
                  </a:ext>
                </a:extLst>
              </p:cNvPr>
              <p:cNvSpPr txBox="1">
                <a:spLocks noRot="1" noChangeAspect="1" noMove="1" noResize="1" noEditPoints="1" noAdjustHandles="1" noChangeArrowheads="1" noChangeShapeType="1" noTextEdit="1"/>
              </p:cNvSpPr>
              <p:nvPr/>
            </p:nvSpPr>
            <p:spPr>
              <a:xfrm>
                <a:off x="595605" y="1687337"/>
                <a:ext cx="11000791" cy="2062103"/>
              </a:xfrm>
              <a:prstGeom prst="rect">
                <a:avLst/>
              </a:prstGeom>
              <a:blipFill>
                <a:blip r:embed="rId4"/>
                <a:stretch>
                  <a:fillRect l="-1270" t="-3659"/>
                </a:stretch>
              </a:blipFill>
            </p:spPr>
            <p:txBody>
              <a:bodyPr/>
              <a:lstStyle/>
              <a:p>
                <a:r>
                  <a:rPr lang="en-US">
                    <a:noFill/>
                  </a:rPr>
                  <a:t> </a:t>
                </a:r>
              </a:p>
            </p:txBody>
          </p:sp>
        </mc:Fallback>
      </mc:AlternateContent>
    </p:spTree>
    <p:extLst>
      <p:ext uri="{BB962C8B-B14F-4D97-AF65-F5344CB8AC3E}">
        <p14:creationId xmlns:p14="http://schemas.microsoft.com/office/powerpoint/2010/main" val="8140731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63400-C94A-27BD-A448-A5F81B57FD9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5828051-7D94-2C62-5D26-F63240A0FC26}"/>
              </a:ext>
            </a:extLst>
          </p:cNvPr>
          <p:cNvSpPr>
            <a:spLocks noGrp="1"/>
          </p:cNvSpPr>
          <p:nvPr>
            <p:ph type="title"/>
          </p:nvPr>
        </p:nvSpPr>
        <p:spPr>
          <a:xfrm>
            <a:off x="389580" y="361774"/>
            <a:ext cx="11618862" cy="1325563"/>
          </a:xfrm>
        </p:spPr>
        <p:txBody>
          <a:bodyPr/>
          <a:lstStyle/>
          <a:p>
            <a:r>
              <a:rPr lang="en-US" dirty="0"/>
              <a:t>Guess &amp; Check</a:t>
            </a:r>
          </a:p>
        </p:txBody>
      </p:sp>
      <p:cxnSp>
        <p:nvCxnSpPr>
          <p:cNvPr id="5" name="Straight Connector 4">
            <a:extLst>
              <a:ext uri="{FF2B5EF4-FFF2-40B4-BE49-F238E27FC236}">
                <a16:creationId xmlns:a16="http://schemas.microsoft.com/office/drawing/2014/main" id="{46D63DCC-0558-90FE-B3D2-837F3B18686A}"/>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B4193CCC-4AB9-1D71-9772-6C38BFB7C475}"/>
                  </a:ext>
                </a:extLst>
              </p:cNvPr>
              <p:cNvSpPr txBox="1"/>
              <p:nvPr/>
            </p:nvSpPr>
            <p:spPr>
              <a:xfrm>
                <a:off x="3409740" y="282288"/>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B4193CCC-4AB9-1D71-9772-6C38BFB7C475}"/>
                  </a:ext>
                </a:extLst>
              </p:cNvPr>
              <p:cNvSpPr txBox="1">
                <a:spLocks noRot="1" noChangeAspect="1" noMove="1" noResize="1" noEditPoints="1" noAdjustHandles="1" noChangeArrowheads="1" noChangeShapeType="1" noTextEdit="1"/>
              </p:cNvSpPr>
              <p:nvPr/>
            </p:nvSpPr>
            <p:spPr>
              <a:xfrm>
                <a:off x="3409740" y="282288"/>
                <a:ext cx="10079836" cy="1053494"/>
              </a:xfrm>
              <a:prstGeom prst="rect">
                <a:avLst/>
              </a:prstGeom>
              <a:blipFill>
                <a:blip r:embed="rId3"/>
                <a:stretch>
                  <a:fillRect t="-201190" b="-291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814A89C9-0906-752B-9BB5-2AE9358921E6}"/>
                  </a:ext>
                </a:extLst>
              </p:cNvPr>
              <p:cNvSpPr txBox="1"/>
              <p:nvPr/>
            </p:nvSpPr>
            <p:spPr>
              <a:xfrm>
                <a:off x="595605" y="1687337"/>
                <a:ext cx="11000791" cy="3046988"/>
              </a:xfrm>
              <a:prstGeom prst="rect">
                <a:avLst/>
              </a:prstGeom>
              <a:noFill/>
            </p:spPr>
            <p:txBody>
              <a:bodyPr wrap="square" rtlCol="0">
                <a:spAutoFit/>
              </a:bodyPr>
              <a:lstStyle/>
              <a:p>
                <a:pPr marL="457200" indent="-457200">
                  <a:buFont typeface="Arial" panose="020B0604020202020204" pitchFamily="34" charset="0"/>
                  <a:buChar char="•"/>
                </a:pPr>
                <a:r>
                  <a:rPr lang="en-US" sz="3200" b="1" dirty="0"/>
                  <a:t>Base Case:</a:t>
                </a:r>
              </a:p>
              <a:p>
                <a:pPr marL="914400" lvl="1" indent="-457200">
                  <a:buFont typeface="Arial" panose="020B0604020202020204" pitchFamily="34" charset="0"/>
                  <a:buChar char="•"/>
                </a:pPr>
                <a:r>
                  <a:rPr lang="en-US" sz="3200" dirty="0"/>
                  <a:t>We can sort a list of size at most 2 in constant time, </a:t>
                </a:r>
                <a14:m>
                  <m:oMath xmlns:m="http://schemas.openxmlformats.org/officeDocument/2006/math">
                    <m:r>
                      <a:rPr lang="en-US" sz="3200" b="0" i="1" dirty="0" smtClean="0">
                        <a:latin typeface="Cambria Math" panose="02040503050406030204" pitchFamily="18" charset="0"/>
                      </a:rPr>
                      <m:t>𝑇</m:t>
                    </m:r>
                    <m:r>
                      <a:rPr lang="en-US" sz="3200" b="0" i="1" dirty="0" smtClean="0">
                        <a:latin typeface="Cambria Math" panose="02040503050406030204" pitchFamily="18" charset="0"/>
                      </a:rPr>
                      <m:t>(1) ≤</m:t>
                    </m:r>
                    <m:r>
                      <a:rPr lang="en-US" sz="3200" b="0" i="1" dirty="0" smtClean="0">
                        <a:latin typeface="Cambria Math" panose="02040503050406030204" pitchFamily="18" charset="0"/>
                      </a:rPr>
                      <m:t>𝑇</m:t>
                    </m:r>
                    <m:r>
                      <a:rPr lang="en-US" sz="3200" b="0" i="1" dirty="0" smtClean="0">
                        <a:latin typeface="Cambria Math" panose="02040503050406030204" pitchFamily="18" charset="0"/>
                      </a:rPr>
                      <m:t>(2)≤ </m:t>
                    </m:r>
                    <m:r>
                      <a:rPr lang="en-US" sz="3200" b="0" i="1" dirty="0" smtClean="0">
                        <a:latin typeface="Cambria Math" panose="02040503050406030204" pitchFamily="18" charset="0"/>
                      </a:rPr>
                      <m:t>𝑐</m:t>
                    </m:r>
                  </m:oMath>
                </a14:m>
                <a:r>
                  <a:rPr lang="en-US" sz="3200" dirty="0"/>
                  <a:t> for some constant c as desired.</a:t>
                </a:r>
              </a:p>
              <a:p>
                <a:pPr marL="457200" indent="-457200">
                  <a:buFont typeface="Arial" panose="020B0604020202020204" pitchFamily="34" charset="0"/>
                  <a:buChar char="•"/>
                </a:pPr>
                <a:r>
                  <a:rPr lang="en-US" sz="3200" b="1" dirty="0"/>
                  <a:t>IH: </a:t>
                </a:r>
              </a:p>
              <a:p>
                <a:pPr marL="914400" lvl="1" indent="-457200">
                  <a:buFont typeface="Arial" panose="020B0604020202020204" pitchFamily="34" charset="0"/>
                  <a:buChar char="•"/>
                </a:pPr>
                <a:r>
                  <a:rPr lang="en-US" sz="3200" dirty="0"/>
                  <a:t>Suppose we know that </a:t>
                </a:r>
                <a14:m>
                  <m:oMath xmlns:m="http://schemas.openxmlformats.org/officeDocument/2006/math">
                    <m:r>
                      <a:rPr lang="en-US" sz="3200" b="0" i="1" dirty="0" smtClean="0">
                        <a:latin typeface="Cambria Math" panose="02040503050406030204" pitchFamily="18" charset="0"/>
                      </a:rPr>
                      <m:t>𝑇</m:t>
                    </m:r>
                    <m:d>
                      <m:dPr>
                        <m:ctrlPr>
                          <a:rPr lang="en-US" sz="3200" b="0" i="1" dirty="0" smtClean="0">
                            <a:latin typeface="Cambria Math" panose="02040503050406030204" pitchFamily="18" charset="0"/>
                          </a:rPr>
                        </m:ctrlPr>
                      </m:dPr>
                      <m:e>
                        <m:r>
                          <a:rPr lang="en-US" sz="3200" b="0" i="1" dirty="0" smtClean="0">
                            <a:latin typeface="Cambria Math" panose="02040503050406030204" pitchFamily="18" charset="0"/>
                          </a:rPr>
                          <m:t>𝑚</m:t>
                        </m:r>
                      </m:e>
                    </m:d>
                    <m:r>
                      <a:rPr lang="en-US" sz="3200" b="0" i="1" dirty="0" smtClean="0">
                        <a:latin typeface="Cambria Math" panose="02040503050406030204" pitchFamily="18" charset="0"/>
                      </a:rPr>
                      <m:t>≤</m:t>
                    </m:r>
                    <m:r>
                      <a:rPr lang="en-US" sz="3200" b="0" i="1" dirty="0" smtClean="0">
                        <a:latin typeface="Cambria Math" panose="02040503050406030204" pitchFamily="18" charset="0"/>
                      </a:rPr>
                      <m:t>𝑐</m:t>
                    </m:r>
                    <m:r>
                      <a:rPr lang="en-US" sz="3200" b="0" i="1" dirty="0" smtClean="0">
                        <a:latin typeface="Cambria Math" panose="02040503050406030204" pitchFamily="18" charset="0"/>
                      </a:rPr>
                      <m:t>’</m:t>
                    </m:r>
                    <m:r>
                      <a:rPr lang="en-US" sz="3200" b="0" i="1" dirty="0" smtClean="0">
                        <a:latin typeface="Cambria Math" panose="02040503050406030204" pitchFamily="18" charset="0"/>
                      </a:rPr>
                      <m:t>𝑚𝑙𝑜</m:t>
                    </m:r>
                    <m:sSub>
                      <m:sSubPr>
                        <m:ctrlPr>
                          <a:rPr lang="en-US" sz="3200" b="0" i="1" dirty="0" smtClean="0">
                            <a:latin typeface="Cambria Math" panose="02040503050406030204" pitchFamily="18" charset="0"/>
                          </a:rPr>
                        </m:ctrlPr>
                      </m:sSubPr>
                      <m:e>
                        <m:r>
                          <a:rPr lang="en-US" sz="3200" b="0" i="1" dirty="0" smtClean="0">
                            <a:latin typeface="Cambria Math" panose="02040503050406030204" pitchFamily="18" charset="0"/>
                          </a:rPr>
                          <m:t>𝑔</m:t>
                        </m:r>
                      </m:e>
                      <m:sub>
                        <m:r>
                          <a:rPr lang="en-US" sz="3200" b="0" i="1" dirty="0" smtClean="0">
                            <a:latin typeface="Cambria Math" panose="02040503050406030204" pitchFamily="18" charset="0"/>
                          </a:rPr>
                          <m:t>2</m:t>
                        </m:r>
                      </m:sub>
                    </m:sSub>
                    <m:r>
                      <a:rPr lang="en-US" sz="3200" b="0" i="1" dirty="0" smtClean="0">
                        <a:latin typeface="Cambria Math" panose="02040503050406030204" pitchFamily="18" charset="0"/>
                      </a:rPr>
                      <m:t>(</m:t>
                    </m:r>
                    <m:r>
                      <m:rPr>
                        <m:sty m:val="p"/>
                      </m:rPr>
                      <a:rPr lang="en-US" sz="3200" b="0" i="1" dirty="0" smtClean="0">
                        <a:latin typeface="Cambria Math" panose="02040503050406030204" pitchFamily="18" charset="0"/>
                      </a:rPr>
                      <m:t>m</m:t>
                    </m:r>
                    <m:r>
                      <a:rPr lang="en-US" sz="3200" b="0" i="1" dirty="0" smtClean="0">
                        <a:latin typeface="Cambria Math" panose="02040503050406030204" pitchFamily="18" charset="0"/>
                      </a:rPr>
                      <m:t>)</m:t>
                    </m:r>
                  </m:oMath>
                </a14:m>
                <a:r>
                  <a:rPr lang="en-US" sz="3200" dirty="0"/>
                  <a:t> for some all </a:t>
                </a:r>
                <a14:m>
                  <m:oMath xmlns:m="http://schemas.openxmlformats.org/officeDocument/2006/math">
                    <m:r>
                      <m:rPr>
                        <m:sty m:val="p"/>
                      </m:rPr>
                      <a:rPr lang="en-US" sz="3200" b="0" i="1" dirty="0" smtClean="0">
                        <a:latin typeface="Cambria Math" panose="02040503050406030204" pitchFamily="18" charset="0"/>
                      </a:rPr>
                      <m:t>m</m:t>
                    </m:r>
                    <m:r>
                      <a:rPr lang="en-US" sz="3200" b="0" i="1" dirty="0" smtClean="0">
                        <a:latin typeface="Cambria Math" panose="02040503050406030204" pitchFamily="18" charset="0"/>
                      </a:rPr>
                      <m:t>&lt;</m:t>
                    </m:r>
                    <m:r>
                      <m:rPr>
                        <m:sty m:val="p"/>
                      </m:rPr>
                      <a:rPr lang="en-US" sz="3200" b="0" i="1" dirty="0" smtClean="0">
                        <a:latin typeface="Cambria Math" panose="02040503050406030204" pitchFamily="18" charset="0"/>
                      </a:rPr>
                      <m:t>n</m:t>
                    </m:r>
                  </m:oMath>
                </a14:m>
                <a:r>
                  <a:rPr lang="en-US" sz="3200" dirty="0"/>
                  <a:t>. </a:t>
                </a:r>
              </a:p>
            </p:txBody>
          </p:sp>
        </mc:Choice>
        <mc:Fallback>
          <p:sp>
            <p:nvSpPr>
              <p:cNvPr id="2" name="TextBox 1">
                <a:extLst>
                  <a:ext uri="{FF2B5EF4-FFF2-40B4-BE49-F238E27FC236}">
                    <a16:creationId xmlns:a16="http://schemas.microsoft.com/office/drawing/2014/main" id="{814A89C9-0906-752B-9BB5-2AE9358921E6}"/>
                  </a:ext>
                </a:extLst>
              </p:cNvPr>
              <p:cNvSpPr txBox="1">
                <a:spLocks noRot="1" noChangeAspect="1" noMove="1" noResize="1" noEditPoints="1" noAdjustHandles="1" noChangeArrowheads="1" noChangeShapeType="1" noTextEdit="1"/>
              </p:cNvSpPr>
              <p:nvPr/>
            </p:nvSpPr>
            <p:spPr>
              <a:xfrm>
                <a:off x="595605" y="1687337"/>
                <a:ext cx="11000791" cy="3046988"/>
              </a:xfrm>
              <a:prstGeom prst="rect">
                <a:avLst/>
              </a:prstGeom>
              <a:blipFill>
                <a:blip r:embed="rId4"/>
                <a:stretch>
                  <a:fillRect l="-1270" t="-2490" r="-231" b="-5809"/>
                </a:stretch>
              </a:blipFill>
            </p:spPr>
            <p:txBody>
              <a:bodyPr/>
              <a:lstStyle/>
              <a:p>
                <a:r>
                  <a:rPr lang="en-US">
                    <a:noFill/>
                  </a:rPr>
                  <a:t> </a:t>
                </a:r>
              </a:p>
            </p:txBody>
          </p:sp>
        </mc:Fallback>
      </mc:AlternateContent>
    </p:spTree>
    <p:extLst>
      <p:ext uri="{BB962C8B-B14F-4D97-AF65-F5344CB8AC3E}">
        <p14:creationId xmlns:p14="http://schemas.microsoft.com/office/powerpoint/2010/main" val="10654762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B814-ECCA-D7C9-4400-444970C19BA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39A323D-B672-5BCB-6916-79BB2D983B52}"/>
              </a:ext>
            </a:extLst>
          </p:cNvPr>
          <p:cNvSpPr>
            <a:spLocks noGrp="1"/>
          </p:cNvSpPr>
          <p:nvPr>
            <p:ph type="title"/>
          </p:nvPr>
        </p:nvSpPr>
        <p:spPr>
          <a:xfrm>
            <a:off x="389580" y="361774"/>
            <a:ext cx="11618862" cy="1325563"/>
          </a:xfrm>
        </p:spPr>
        <p:txBody>
          <a:bodyPr/>
          <a:lstStyle/>
          <a:p>
            <a:r>
              <a:rPr lang="en-US" dirty="0"/>
              <a:t>Guess &amp; Check</a:t>
            </a:r>
          </a:p>
        </p:txBody>
      </p:sp>
      <p:cxnSp>
        <p:nvCxnSpPr>
          <p:cNvPr id="5" name="Straight Connector 4">
            <a:extLst>
              <a:ext uri="{FF2B5EF4-FFF2-40B4-BE49-F238E27FC236}">
                <a16:creationId xmlns:a16="http://schemas.microsoft.com/office/drawing/2014/main" id="{22E7F5D8-0229-7B3D-0007-08D2EF158D49}"/>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4CA97D07-344C-1E22-69EC-82D3651BB4AB}"/>
                  </a:ext>
                </a:extLst>
              </p:cNvPr>
              <p:cNvSpPr txBox="1"/>
              <p:nvPr/>
            </p:nvSpPr>
            <p:spPr>
              <a:xfrm>
                <a:off x="3409740" y="282288"/>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4CA97D07-344C-1E22-69EC-82D3651BB4AB}"/>
                  </a:ext>
                </a:extLst>
              </p:cNvPr>
              <p:cNvSpPr txBox="1">
                <a:spLocks noRot="1" noChangeAspect="1" noMove="1" noResize="1" noEditPoints="1" noAdjustHandles="1" noChangeArrowheads="1" noChangeShapeType="1" noTextEdit="1"/>
              </p:cNvSpPr>
              <p:nvPr/>
            </p:nvSpPr>
            <p:spPr>
              <a:xfrm>
                <a:off x="3409740" y="282288"/>
                <a:ext cx="10079836" cy="1053494"/>
              </a:xfrm>
              <a:prstGeom prst="rect">
                <a:avLst/>
              </a:prstGeom>
              <a:blipFill>
                <a:blip r:embed="rId3"/>
                <a:stretch>
                  <a:fillRect t="-201190" b="-291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A441A8D4-96DE-224F-2B22-870ECD3B37BF}"/>
                  </a:ext>
                </a:extLst>
              </p:cNvPr>
              <p:cNvSpPr txBox="1"/>
              <p:nvPr/>
            </p:nvSpPr>
            <p:spPr>
              <a:xfrm>
                <a:off x="595605" y="1687337"/>
                <a:ext cx="11000791" cy="4524315"/>
              </a:xfrm>
              <a:prstGeom prst="rect">
                <a:avLst/>
              </a:prstGeom>
              <a:noFill/>
            </p:spPr>
            <p:txBody>
              <a:bodyPr wrap="square" rtlCol="0">
                <a:spAutoFit/>
              </a:bodyPr>
              <a:lstStyle/>
              <a:p>
                <a:pPr marL="457200" indent="-457200">
                  <a:buFont typeface="Arial" panose="020B0604020202020204" pitchFamily="34" charset="0"/>
                  <a:buChar char="•"/>
                </a:pPr>
                <a:r>
                  <a:rPr lang="en-US" sz="3200" b="1" dirty="0"/>
                  <a:t>Base Case:</a:t>
                </a:r>
              </a:p>
              <a:p>
                <a:pPr marL="914400" lvl="1" indent="-457200">
                  <a:buFont typeface="Arial" panose="020B0604020202020204" pitchFamily="34" charset="0"/>
                  <a:buChar char="•"/>
                </a:pPr>
                <a:r>
                  <a:rPr lang="en-US" sz="3200" dirty="0"/>
                  <a:t>We can sort a list of size at most 2 in constant time, </a:t>
                </a:r>
                <a14:m>
                  <m:oMath xmlns:m="http://schemas.openxmlformats.org/officeDocument/2006/math">
                    <m:r>
                      <a:rPr lang="en-US" sz="3200" b="0" i="1" dirty="0" smtClean="0">
                        <a:latin typeface="Cambria Math" panose="02040503050406030204" pitchFamily="18" charset="0"/>
                      </a:rPr>
                      <m:t>𝑇</m:t>
                    </m:r>
                    <m:r>
                      <a:rPr lang="en-US" sz="3200" b="0" i="1" dirty="0" smtClean="0">
                        <a:latin typeface="Cambria Math" panose="02040503050406030204" pitchFamily="18" charset="0"/>
                      </a:rPr>
                      <m:t>(1) ≤</m:t>
                    </m:r>
                    <m:r>
                      <a:rPr lang="en-US" sz="3200" b="0" i="1" dirty="0" smtClean="0">
                        <a:latin typeface="Cambria Math" panose="02040503050406030204" pitchFamily="18" charset="0"/>
                      </a:rPr>
                      <m:t>𝑇</m:t>
                    </m:r>
                    <m:r>
                      <a:rPr lang="en-US" sz="3200" b="0" i="1" dirty="0" smtClean="0">
                        <a:latin typeface="Cambria Math" panose="02040503050406030204" pitchFamily="18" charset="0"/>
                      </a:rPr>
                      <m:t>(2)≤ </m:t>
                    </m:r>
                    <m:r>
                      <a:rPr lang="en-US" sz="3200" b="0" i="1" dirty="0" smtClean="0">
                        <a:latin typeface="Cambria Math" panose="02040503050406030204" pitchFamily="18" charset="0"/>
                      </a:rPr>
                      <m:t>𝑐</m:t>
                    </m:r>
                  </m:oMath>
                </a14:m>
                <a:r>
                  <a:rPr lang="en-US" sz="3200" dirty="0"/>
                  <a:t> for some constant c as desired.</a:t>
                </a:r>
              </a:p>
              <a:p>
                <a:pPr marL="457200" indent="-457200">
                  <a:buFont typeface="Arial" panose="020B0604020202020204" pitchFamily="34" charset="0"/>
                  <a:buChar char="•"/>
                </a:pPr>
                <a:r>
                  <a:rPr lang="en-US" sz="3200" b="1" dirty="0"/>
                  <a:t>IH: </a:t>
                </a:r>
              </a:p>
              <a:p>
                <a:pPr marL="914400" lvl="1" indent="-457200">
                  <a:buFont typeface="Arial" panose="020B0604020202020204" pitchFamily="34" charset="0"/>
                  <a:buChar char="•"/>
                </a:pPr>
                <a:r>
                  <a:rPr lang="en-US" sz="3200" dirty="0"/>
                  <a:t>Suppose we know that </a:t>
                </a:r>
                <a14:m>
                  <m:oMath xmlns:m="http://schemas.openxmlformats.org/officeDocument/2006/math">
                    <m:r>
                      <a:rPr lang="en-US" sz="3200" b="0" i="1" dirty="0" smtClean="0">
                        <a:latin typeface="Cambria Math" panose="02040503050406030204" pitchFamily="18" charset="0"/>
                      </a:rPr>
                      <m:t>𝑇</m:t>
                    </m:r>
                    <m:d>
                      <m:dPr>
                        <m:ctrlPr>
                          <a:rPr lang="en-US" sz="3200" b="0" i="1" dirty="0" smtClean="0">
                            <a:latin typeface="Cambria Math" panose="02040503050406030204" pitchFamily="18" charset="0"/>
                          </a:rPr>
                        </m:ctrlPr>
                      </m:dPr>
                      <m:e>
                        <m:r>
                          <a:rPr lang="en-US" sz="3200" b="0" i="1" dirty="0" smtClean="0">
                            <a:latin typeface="Cambria Math" panose="02040503050406030204" pitchFamily="18" charset="0"/>
                          </a:rPr>
                          <m:t>𝑚</m:t>
                        </m:r>
                      </m:e>
                    </m:d>
                    <m:r>
                      <a:rPr lang="en-US" sz="3200" b="0" i="1" dirty="0" smtClean="0">
                        <a:latin typeface="Cambria Math" panose="02040503050406030204" pitchFamily="18" charset="0"/>
                      </a:rPr>
                      <m:t>≤</m:t>
                    </m:r>
                    <m:r>
                      <a:rPr lang="en-US" sz="3200" b="0" i="1" dirty="0" smtClean="0">
                        <a:latin typeface="Cambria Math" panose="02040503050406030204" pitchFamily="18" charset="0"/>
                      </a:rPr>
                      <m:t>𝑐</m:t>
                    </m:r>
                    <m:r>
                      <a:rPr lang="en-US" sz="3200" b="0" i="1" dirty="0" smtClean="0">
                        <a:latin typeface="Cambria Math" panose="02040503050406030204" pitchFamily="18" charset="0"/>
                      </a:rPr>
                      <m:t>’</m:t>
                    </m:r>
                    <m:r>
                      <a:rPr lang="en-US" sz="3200" b="0" i="1" dirty="0" smtClean="0">
                        <a:latin typeface="Cambria Math" panose="02040503050406030204" pitchFamily="18" charset="0"/>
                      </a:rPr>
                      <m:t>𝑚𝑙𝑜</m:t>
                    </m:r>
                    <m:sSub>
                      <m:sSubPr>
                        <m:ctrlPr>
                          <a:rPr lang="en-US" sz="3200" b="0" i="1" dirty="0" smtClean="0">
                            <a:latin typeface="Cambria Math" panose="02040503050406030204" pitchFamily="18" charset="0"/>
                          </a:rPr>
                        </m:ctrlPr>
                      </m:sSubPr>
                      <m:e>
                        <m:r>
                          <a:rPr lang="en-US" sz="3200" b="0" i="1" dirty="0" smtClean="0">
                            <a:latin typeface="Cambria Math" panose="02040503050406030204" pitchFamily="18" charset="0"/>
                          </a:rPr>
                          <m:t>𝑔</m:t>
                        </m:r>
                      </m:e>
                      <m:sub>
                        <m:r>
                          <a:rPr lang="en-US" sz="3200" b="0" i="1" dirty="0" smtClean="0">
                            <a:latin typeface="Cambria Math" panose="02040503050406030204" pitchFamily="18" charset="0"/>
                          </a:rPr>
                          <m:t>2</m:t>
                        </m:r>
                      </m:sub>
                    </m:sSub>
                    <m:r>
                      <a:rPr lang="en-US" sz="3200" b="0" i="1" dirty="0" smtClean="0">
                        <a:latin typeface="Cambria Math" panose="02040503050406030204" pitchFamily="18" charset="0"/>
                      </a:rPr>
                      <m:t>(</m:t>
                    </m:r>
                    <m:r>
                      <m:rPr>
                        <m:sty m:val="p"/>
                      </m:rPr>
                      <a:rPr lang="en-US" sz="3200" b="0" i="1" dirty="0" smtClean="0">
                        <a:latin typeface="Cambria Math" panose="02040503050406030204" pitchFamily="18" charset="0"/>
                      </a:rPr>
                      <m:t>m</m:t>
                    </m:r>
                    <m:r>
                      <a:rPr lang="en-US" sz="3200" b="0" i="1" dirty="0" smtClean="0">
                        <a:latin typeface="Cambria Math" panose="02040503050406030204" pitchFamily="18" charset="0"/>
                      </a:rPr>
                      <m:t>)</m:t>
                    </m:r>
                  </m:oMath>
                </a14:m>
                <a:r>
                  <a:rPr lang="en-US" sz="3200" dirty="0"/>
                  <a:t> for some all </a:t>
                </a:r>
                <a14:m>
                  <m:oMath xmlns:m="http://schemas.openxmlformats.org/officeDocument/2006/math">
                    <m:r>
                      <m:rPr>
                        <m:sty m:val="p"/>
                      </m:rPr>
                      <a:rPr lang="en-US" sz="3200" b="0" i="1" dirty="0" smtClean="0">
                        <a:latin typeface="Cambria Math" panose="02040503050406030204" pitchFamily="18" charset="0"/>
                      </a:rPr>
                      <m:t>m</m:t>
                    </m:r>
                    <m:r>
                      <a:rPr lang="en-US" sz="3200" b="0" i="1" dirty="0" smtClean="0">
                        <a:latin typeface="Cambria Math" panose="02040503050406030204" pitchFamily="18" charset="0"/>
                      </a:rPr>
                      <m:t>&lt;</m:t>
                    </m:r>
                    <m:r>
                      <m:rPr>
                        <m:sty m:val="p"/>
                      </m:rPr>
                      <a:rPr lang="en-US" sz="3200" b="0" i="1" dirty="0" smtClean="0">
                        <a:latin typeface="Cambria Math" panose="02040503050406030204" pitchFamily="18" charset="0"/>
                      </a:rPr>
                      <m:t>n</m:t>
                    </m:r>
                  </m:oMath>
                </a14:m>
                <a:r>
                  <a:rPr lang="en-US" sz="3200" dirty="0"/>
                  <a:t>. </a:t>
                </a:r>
              </a:p>
              <a:p>
                <a:pPr marL="457200" indent="-457200">
                  <a:buFont typeface="Arial" panose="020B0604020202020204" pitchFamily="34" charset="0"/>
                  <a:buChar char="•"/>
                </a:pPr>
                <a:r>
                  <a:rPr lang="en-US" sz="3200" b="1" dirty="0"/>
                  <a:t>Inductive Case: </a:t>
                </a:r>
              </a:p>
              <a:p>
                <a:pPr marL="914400" lvl="1" indent="-457200">
                  <a:buFont typeface="Arial" panose="020B0604020202020204" pitchFamily="34" charset="0"/>
                  <a:buChar char="•"/>
                </a:pPr>
                <a:r>
                  <a:rPr lang="en-US" sz="3200" dirty="0"/>
                  <a:t> Since this is not the base case and n/2 &lt; m, </a:t>
                </a:r>
                <a14:m>
                  <m:oMath xmlns:m="http://schemas.openxmlformats.org/officeDocument/2006/math">
                    <m:r>
                      <a:rPr lang="en-US" sz="3200" b="0" i="1" dirty="0" smtClean="0">
                        <a:latin typeface="Cambria Math" panose="02040503050406030204" pitchFamily="18" charset="0"/>
                      </a:rPr>
                      <m:t>𝑇</m:t>
                    </m:r>
                    <m:r>
                      <a:rPr lang="en-US" sz="3200" b="0" i="1" dirty="0" smtClean="0">
                        <a:latin typeface="Cambria Math" panose="02040503050406030204" pitchFamily="18" charset="0"/>
                      </a:rPr>
                      <m:t>(</m:t>
                    </m:r>
                    <m:r>
                      <m:rPr>
                        <m:sty m:val="p"/>
                      </m:rPr>
                      <a:rPr lang="en-US" sz="3200" b="0" i="1" dirty="0" smtClean="0">
                        <a:latin typeface="Cambria Math" panose="02040503050406030204" pitchFamily="18" charset="0"/>
                      </a:rPr>
                      <m:t>n</m:t>
                    </m:r>
                    <m:r>
                      <a:rPr lang="en-US" sz="3200" b="0" i="1" dirty="0" smtClean="0">
                        <a:latin typeface="Cambria Math" panose="02040503050406030204" pitchFamily="18" charset="0"/>
                      </a:rPr>
                      <m:t>)≤ 2*</m:t>
                    </m:r>
                    <m:r>
                      <m:rPr>
                        <m:sty m:val="p"/>
                      </m:rPr>
                      <a:rPr lang="en-US" sz="3200" b="0" i="1" dirty="0" smtClean="0">
                        <a:latin typeface="Cambria Math" panose="02040503050406030204" pitchFamily="18" charset="0"/>
                      </a:rPr>
                      <m:t>c</m:t>
                    </m:r>
                    <m:r>
                      <a:rPr lang="en-US" sz="3200" b="0" i="1" dirty="0" smtClean="0">
                        <a:latin typeface="Cambria Math" panose="02040503050406030204" pitchFamily="18" charset="0"/>
                      </a:rPr>
                      <m:t>’’(</m:t>
                    </m:r>
                    <m:r>
                      <m:rPr>
                        <m:sty m:val="p"/>
                      </m:rPr>
                      <a:rPr lang="en-US" sz="3200" b="0" i="1" dirty="0" smtClean="0">
                        <a:latin typeface="Cambria Math" panose="02040503050406030204" pitchFamily="18" charset="0"/>
                      </a:rPr>
                      <m:t>n</m:t>
                    </m:r>
                    <m:r>
                      <a:rPr lang="en-US" sz="3200" b="0" i="1" dirty="0" smtClean="0">
                        <a:latin typeface="Cambria Math" panose="02040503050406030204" pitchFamily="18" charset="0"/>
                      </a:rPr>
                      <m:t>/2)</m:t>
                    </m:r>
                    <m:r>
                      <a:rPr lang="en-US" sz="3200" b="0" i="1" dirty="0" smtClean="0">
                        <a:latin typeface="Cambria Math" panose="02040503050406030204" pitchFamily="18" charset="0"/>
                      </a:rPr>
                      <m:t>𝑙𝑜</m:t>
                    </m:r>
                    <m:sSub>
                      <m:sSubPr>
                        <m:ctrlPr>
                          <a:rPr lang="en-US" sz="3200" b="0" i="1" dirty="0" smtClean="0">
                            <a:latin typeface="Cambria Math" panose="02040503050406030204" pitchFamily="18" charset="0"/>
                          </a:rPr>
                        </m:ctrlPr>
                      </m:sSubPr>
                      <m:e>
                        <m:r>
                          <a:rPr lang="en-US" sz="3200" b="0" i="1" dirty="0" smtClean="0">
                            <a:latin typeface="Cambria Math" panose="02040503050406030204" pitchFamily="18" charset="0"/>
                          </a:rPr>
                          <m:t>𝑔</m:t>
                        </m:r>
                      </m:e>
                      <m:sub>
                        <m:r>
                          <a:rPr lang="en-US" sz="3200" b="0" i="1" dirty="0" smtClean="0">
                            <a:latin typeface="Cambria Math" panose="02040503050406030204" pitchFamily="18" charset="0"/>
                          </a:rPr>
                          <m:t>2</m:t>
                        </m:r>
                      </m:sub>
                    </m:sSub>
                    <m:r>
                      <a:rPr lang="en-US" sz="3200" b="0" i="1" dirty="0" smtClean="0">
                        <a:latin typeface="Cambria Math" panose="02040503050406030204" pitchFamily="18" charset="0"/>
                      </a:rPr>
                      <m:t>(</m:t>
                    </m:r>
                    <m:r>
                      <m:rPr>
                        <m:sty m:val="p"/>
                      </m:rPr>
                      <a:rPr lang="en-US" sz="3200" b="0" i="1" dirty="0" smtClean="0">
                        <a:latin typeface="Cambria Math" panose="02040503050406030204" pitchFamily="18" charset="0"/>
                      </a:rPr>
                      <m:t>n</m:t>
                    </m:r>
                    <m:r>
                      <a:rPr lang="en-US" sz="3200" b="0" i="1" dirty="0" smtClean="0">
                        <a:latin typeface="Cambria Math" panose="02040503050406030204" pitchFamily="18" charset="0"/>
                      </a:rPr>
                      <m:t>/2) + </m:t>
                    </m:r>
                    <m:r>
                      <m:rPr>
                        <m:sty m:val="p"/>
                      </m:rPr>
                      <a:rPr lang="en-US" sz="3200" b="0" i="1" dirty="0" smtClean="0">
                        <a:latin typeface="Cambria Math" panose="02040503050406030204" pitchFamily="18" charset="0"/>
                      </a:rPr>
                      <m:t>c</m:t>
                    </m:r>
                    <m:r>
                      <a:rPr lang="en-US" sz="3200" b="0" i="1" dirty="0" smtClean="0">
                        <a:latin typeface="Cambria Math" panose="02040503050406030204" pitchFamily="18" charset="0"/>
                      </a:rPr>
                      <m:t>’(</m:t>
                    </m:r>
                    <m:r>
                      <m:rPr>
                        <m:sty m:val="p"/>
                      </m:rPr>
                      <a:rPr lang="en-US" sz="3200" b="0" i="1" dirty="0" smtClean="0">
                        <a:latin typeface="Cambria Math" panose="02040503050406030204" pitchFamily="18" charset="0"/>
                      </a:rPr>
                      <m:t>n</m:t>
                    </m:r>
                    <m:r>
                      <a:rPr lang="en-US" sz="3200" b="0" i="1" dirty="0" smtClean="0">
                        <a:latin typeface="Cambria Math" panose="02040503050406030204" pitchFamily="18" charset="0"/>
                      </a:rPr>
                      <m:t>/2)</m:t>
                    </m:r>
                  </m:oMath>
                </a14:m>
                <a:endParaRPr lang="en-US" sz="3200" dirty="0"/>
              </a:p>
            </p:txBody>
          </p:sp>
        </mc:Choice>
        <mc:Fallback>
          <p:sp>
            <p:nvSpPr>
              <p:cNvPr id="2" name="TextBox 1">
                <a:extLst>
                  <a:ext uri="{FF2B5EF4-FFF2-40B4-BE49-F238E27FC236}">
                    <a16:creationId xmlns:a16="http://schemas.microsoft.com/office/drawing/2014/main" id="{A441A8D4-96DE-224F-2B22-870ECD3B37BF}"/>
                  </a:ext>
                </a:extLst>
              </p:cNvPr>
              <p:cNvSpPr txBox="1">
                <a:spLocks noRot="1" noChangeAspect="1" noMove="1" noResize="1" noEditPoints="1" noAdjustHandles="1" noChangeArrowheads="1" noChangeShapeType="1" noTextEdit="1"/>
              </p:cNvSpPr>
              <p:nvPr/>
            </p:nvSpPr>
            <p:spPr>
              <a:xfrm>
                <a:off x="595605" y="1687337"/>
                <a:ext cx="11000791" cy="4524315"/>
              </a:xfrm>
              <a:prstGeom prst="rect">
                <a:avLst/>
              </a:prstGeom>
              <a:blipFill>
                <a:blip r:embed="rId4"/>
                <a:stretch>
                  <a:fillRect l="-1270" t="-1676" r="-231" b="-1955"/>
                </a:stretch>
              </a:blipFill>
            </p:spPr>
            <p:txBody>
              <a:bodyPr/>
              <a:lstStyle/>
              <a:p>
                <a:r>
                  <a:rPr lang="en-US">
                    <a:noFill/>
                  </a:rPr>
                  <a:t> </a:t>
                </a:r>
              </a:p>
            </p:txBody>
          </p:sp>
        </mc:Fallback>
      </mc:AlternateContent>
    </p:spTree>
    <p:extLst>
      <p:ext uri="{BB962C8B-B14F-4D97-AF65-F5344CB8AC3E}">
        <p14:creationId xmlns:p14="http://schemas.microsoft.com/office/powerpoint/2010/main" val="32941845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A1A41-C747-42A5-5A8E-6937F8E24EC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0403782-D9E0-BF5B-9D5B-6898B4D3A72B}"/>
              </a:ext>
            </a:extLst>
          </p:cNvPr>
          <p:cNvSpPr>
            <a:spLocks noGrp="1"/>
          </p:cNvSpPr>
          <p:nvPr>
            <p:ph type="title"/>
          </p:nvPr>
        </p:nvSpPr>
        <p:spPr>
          <a:xfrm>
            <a:off x="389580" y="361774"/>
            <a:ext cx="11618862" cy="1325563"/>
          </a:xfrm>
        </p:spPr>
        <p:txBody>
          <a:bodyPr/>
          <a:lstStyle/>
          <a:p>
            <a:r>
              <a:rPr lang="en-US" dirty="0"/>
              <a:t>Guess &amp; Check</a:t>
            </a:r>
          </a:p>
        </p:txBody>
      </p:sp>
      <p:cxnSp>
        <p:nvCxnSpPr>
          <p:cNvPr id="5" name="Straight Connector 4">
            <a:extLst>
              <a:ext uri="{FF2B5EF4-FFF2-40B4-BE49-F238E27FC236}">
                <a16:creationId xmlns:a16="http://schemas.microsoft.com/office/drawing/2014/main" id="{09D88C21-26F4-177B-79BC-78FF2D7FE816}"/>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F191ADC8-07EF-9F28-9BA6-1369EF5A3F5B}"/>
                  </a:ext>
                </a:extLst>
              </p:cNvPr>
              <p:cNvSpPr txBox="1"/>
              <p:nvPr/>
            </p:nvSpPr>
            <p:spPr>
              <a:xfrm>
                <a:off x="3409740" y="282288"/>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F191ADC8-07EF-9F28-9BA6-1369EF5A3F5B}"/>
                  </a:ext>
                </a:extLst>
              </p:cNvPr>
              <p:cNvSpPr txBox="1">
                <a:spLocks noRot="1" noChangeAspect="1" noMove="1" noResize="1" noEditPoints="1" noAdjustHandles="1" noChangeArrowheads="1" noChangeShapeType="1" noTextEdit="1"/>
              </p:cNvSpPr>
              <p:nvPr/>
            </p:nvSpPr>
            <p:spPr>
              <a:xfrm>
                <a:off x="3409740" y="282288"/>
                <a:ext cx="10079836" cy="1053494"/>
              </a:xfrm>
              <a:prstGeom prst="rect">
                <a:avLst/>
              </a:prstGeom>
              <a:blipFill>
                <a:blip r:embed="rId3"/>
                <a:stretch>
                  <a:fillRect t="-201190" b="-291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6BF1E502-ED8F-E3AD-AE9B-CEEA4D7A254B}"/>
                  </a:ext>
                </a:extLst>
              </p:cNvPr>
              <p:cNvSpPr txBox="1"/>
              <p:nvPr/>
            </p:nvSpPr>
            <p:spPr>
              <a:xfrm>
                <a:off x="595605" y="1687337"/>
                <a:ext cx="11000791" cy="5016758"/>
              </a:xfrm>
              <a:prstGeom prst="rect">
                <a:avLst/>
              </a:prstGeom>
              <a:noFill/>
            </p:spPr>
            <p:txBody>
              <a:bodyPr wrap="square" rtlCol="0">
                <a:spAutoFit/>
              </a:bodyPr>
              <a:lstStyle/>
              <a:p>
                <a:pPr marL="457200" indent="-457200">
                  <a:buFont typeface="Arial" panose="020B0604020202020204" pitchFamily="34" charset="0"/>
                  <a:buChar char="•"/>
                </a:pPr>
                <a:r>
                  <a:rPr lang="en-US" sz="3200" b="1" dirty="0"/>
                  <a:t>Inductive Case: </a:t>
                </a:r>
              </a:p>
              <a:p>
                <a:pPr marL="914400" lvl="1" indent="-457200">
                  <a:buFont typeface="Arial" panose="020B0604020202020204" pitchFamily="34" charset="0"/>
                  <a:buChar char="•"/>
                </a:pPr>
                <a:r>
                  <a:rPr lang="en-US" sz="3200" dirty="0"/>
                  <a:t> Since this is not the base case and n/2 &lt; m, </a:t>
                </a:r>
                <a:endParaRPr lang="en-US" sz="3200" i="1" dirty="0">
                  <a:latin typeface="Cambria Math" panose="02040503050406030204" pitchFamily="18" charset="0"/>
                </a:endParaRPr>
              </a:p>
              <a:p>
                <a:pPr lvl="1"/>
                <a14:m>
                  <m:oMathPara xmlns:m="http://schemas.openxmlformats.org/officeDocument/2006/math">
                    <m:oMathParaPr>
                      <m:jc m:val="centerGroup"/>
                    </m:oMathParaPr>
                    <m:oMath xmlns:m="http://schemas.openxmlformats.org/officeDocument/2006/math">
                      <m:r>
                        <a:rPr lang="en-US" sz="3200" b="0" i="1" dirty="0" smtClean="0">
                          <a:latin typeface="Cambria Math" panose="02040503050406030204" pitchFamily="18" charset="0"/>
                        </a:rPr>
                        <m:t>𝑇</m:t>
                      </m:r>
                      <m:d>
                        <m:dPr>
                          <m:ctrlPr>
                            <a:rPr lang="en-US" sz="3200" b="0" i="1" dirty="0" smtClean="0">
                              <a:latin typeface="Cambria Math" panose="02040503050406030204" pitchFamily="18" charset="0"/>
                            </a:rPr>
                          </m:ctrlPr>
                        </m:dPr>
                        <m:e>
                          <m:r>
                            <a:rPr lang="en-US" sz="3200" b="0" i="1" dirty="0" smtClean="0">
                              <a:latin typeface="Cambria Math" panose="02040503050406030204" pitchFamily="18" charset="0"/>
                            </a:rPr>
                            <m:t>𝑛</m:t>
                          </m:r>
                        </m:e>
                      </m:d>
                      <m:r>
                        <a:rPr lang="en-US" sz="3200" b="0" i="1" dirty="0" smtClean="0">
                          <a:latin typeface="Cambria Math" panose="02040503050406030204" pitchFamily="18" charset="0"/>
                        </a:rPr>
                        <m:t>≤2∗</m:t>
                      </m:r>
                      <m:r>
                        <a:rPr lang="en-US" sz="3200" b="0" i="1" dirty="0" smtClean="0">
                          <a:latin typeface="Cambria Math" panose="02040503050406030204" pitchFamily="18" charset="0"/>
                        </a:rPr>
                        <m:t>𝑐</m:t>
                      </m:r>
                      <m:r>
                        <a:rPr lang="en-US" sz="3200" b="0" i="1" dirty="0" smtClean="0">
                          <a:latin typeface="Cambria Math" panose="02040503050406030204" pitchFamily="18" charset="0"/>
                        </a:rPr>
                        <m:t>’</m:t>
                      </m:r>
                      <m:d>
                        <m:dPr>
                          <m:ctrlPr>
                            <a:rPr lang="en-US" sz="3200" b="0" i="1" dirty="0" smtClean="0">
                              <a:latin typeface="Cambria Math" panose="02040503050406030204" pitchFamily="18" charset="0"/>
                            </a:rPr>
                          </m:ctrlPr>
                        </m:dPr>
                        <m:e>
                          <m:r>
                            <a:rPr lang="en-US" sz="3200" b="0" i="1" dirty="0" smtClean="0">
                              <a:latin typeface="Cambria Math" panose="02040503050406030204" pitchFamily="18" charset="0"/>
                            </a:rPr>
                            <m:t>𝑛</m:t>
                          </m:r>
                          <m:r>
                            <m:rPr>
                              <m:lit/>
                            </m:rPr>
                            <a:rPr lang="en-US" sz="3200" b="0" i="1" dirty="0" smtClean="0">
                              <a:latin typeface="Cambria Math" panose="02040503050406030204" pitchFamily="18" charset="0"/>
                            </a:rPr>
                            <m:t>/</m:t>
                          </m:r>
                          <m:r>
                            <a:rPr lang="en-US" sz="3200" b="0" i="1" dirty="0" smtClean="0">
                              <a:latin typeface="Cambria Math" panose="02040503050406030204" pitchFamily="18" charset="0"/>
                            </a:rPr>
                            <m:t>2</m:t>
                          </m:r>
                        </m:e>
                      </m:d>
                      <m:r>
                        <a:rPr lang="en-US" sz="3200" b="0" i="1" dirty="0" smtClean="0">
                          <a:latin typeface="Cambria Math" panose="02040503050406030204" pitchFamily="18" charset="0"/>
                        </a:rPr>
                        <m:t>𝑙𝑜</m:t>
                      </m:r>
                      <m:sSub>
                        <m:sSubPr>
                          <m:ctrlPr>
                            <a:rPr lang="en-US" sz="3200" b="0" i="1" dirty="0" smtClean="0">
                              <a:latin typeface="Cambria Math" panose="02040503050406030204" pitchFamily="18" charset="0"/>
                            </a:rPr>
                          </m:ctrlPr>
                        </m:sSubPr>
                        <m:e>
                          <m:r>
                            <a:rPr lang="en-US" sz="3200" b="0" i="1" dirty="0" smtClean="0">
                              <a:latin typeface="Cambria Math" panose="02040503050406030204" pitchFamily="18" charset="0"/>
                            </a:rPr>
                            <m:t>𝑔</m:t>
                          </m:r>
                        </m:e>
                        <m:sub>
                          <m:r>
                            <a:rPr lang="en-US" sz="3200" b="0" i="1" dirty="0" smtClean="0">
                              <a:latin typeface="Cambria Math" panose="02040503050406030204" pitchFamily="18" charset="0"/>
                            </a:rPr>
                            <m:t>2</m:t>
                          </m:r>
                        </m:sub>
                      </m:sSub>
                      <m:d>
                        <m:dPr>
                          <m:ctrlPr>
                            <a:rPr lang="en-US" sz="3200" b="0" i="1" dirty="0" smtClean="0">
                              <a:latin typeface="Cambria Math" panose="02040503050406030204" pitchFamily="18" charset="0"/>
                            </a:rPr>
                          </m:ctrlPr>
                        </m:dPr>
                        <m:e>
                          <m:r>
                            <a:rPr lang="en-US" sz="3200" b="0" i="1" dirty="0" smtClean="0">
                              <a:latin typeface="Cambria Math" panose="02040503050406030204" pitchFamily="18" charset="0"/>
                            </a:rPr>
                            <m:t>𝑛</m:t>
                          </m:r>
                          <m:r>
                            <m:rPr>
                              <m:lit/>
                            </m:rPr>
                            <a:rPr lang="en-US" sz="3200" b="0" i="1" dirty="0" smtClean="0">
                              <a:latin typeface="Cambria Math" panose="02040503050406030204" pitchFamily="18" charset="0"/>
                            </a:rPr>
                            <m:t>/</m:t>
                          </m:r>
                          <m:r>
                            <a:rPr lang="en-US" sz="3200" b="0" i="1" dirty="0" smtClean="0">
                              <a:latin typeface="Cambria Math" panose="02040503050406030204" pitchFamily="18" charset="0"/>
                            </a:rPr>
                            <m:t>2</m:t>
                          </m:r>
                        </m:e>
                      </m:d>
                      <m:r>
                        <a:rPr lang="en-US" sz="3200" b="0" i="1" dirty="0" smtClean="0">
                          <a:latin typeface="Cambria Math" panose="02040503050406030204" pitchFamily="18" charset="0"/>
                        </a:rPr>
                        <m:t>+</m:t>
                      </m:r>
                      <m:r>
                        <a:rPr lang="en-US" sz="3200" b="0" i="1" dirty="0" smtClean="0">
                          <a:latin typeface="Cambria Math" panose="02040503050406030204" pitchFamily="18" charset="0"/>
                        </a:rPr>
                        <m:t>𝑐</m:t>
                      </m:r>
                      <m:r>
                        <a:rPr lang="en-US" sz="3200" b="0" i="1" dirty="0" smtClean="0">
                          <a:latin typeface="Cambria Math" panose="02040503050406030204" pitchFamily="18" charset="0"/>
                        </a:rPr>
                        <m:t>’</m:t>
                      </m:r>
                      <m:r>
                        <m:rPr>
                          <m:sty m:val="p"/>
                        </m:rPr>
                        <a:rPr lang="en-US" sz="3200" b="0" i="1" dirty="0" smtClean="0">
                          <a:latin typeface="Cambria Math" panose="02040503050406030204" pitchFamily="18" charset="0"/>
                        </a:rPr>
                        <m:t>n</m:t>
                      </m:r>
                    </m:oMath>
                  </m:oMathPara>
                </a14:m>
                <a:endParaRPr lang="en-US" sz="3200" b="0" dirty="0"/>
              </a:p>
              <a:p>
                <a:pPr lvl="1"/>
                <a:endParaRPr lang="en-US" sz="3200" b="0" dirty="0"/>
              </a:p>
              <a:p>
                <a:pPr lvl="1"/>
                <a:endParaRPr lang="en-US" sz="3200" dirty="0"/>
              </a:p>
              <a:p>
                <a:pPr lvl="1"/>
                <a:endParaRPr lang="en-US" sz="3200" b="0" dirty="0"/>
              </a:p>
              <a:p>
                <a:pPr lvl="1"/>
                <a:endParaRPr lang="en-US" sz="3200" dirty="0"/>
              </a:p>
              <a:p>
                <a:pPr lvl="1"/>
                <a:endParaRPr lang="en-US" sz="3200" b="0" dirty="0"/>
              </a:p>
              <a:p>
                <a:pPr marL="457200" indent="-457200">
                  <a:buFont typeface="Arial" panose="020B0604020202020204" pitchFamily="34" charset="0"/>
                  <a:buChar char="•"/>
                </a:pPr>
                <a:r>
                  <a:rPr lang="en-US" sz="3200" b="0" dirty="0"/>
                  <a:t>This concludes the proof.</a:t>
                </a:r>
              </a:p>
              <a:p>
                <a:pPr lvl="1"/>
                <a:endParaRPr lang="en-US" sz="3200" dirty="0"/>
              </a:p>
            </p:txBody>
          </p:sp>
        </mc:Choice>
        <mc:Fallback>
          <p:sp>
            <p:nvSpPr>
              <p:cNvPr id="2" name="TextBox 1">
                <a:extLst>
                  <a:ext uri="{FF2B5EF4-FFF2-40B4-BE49-F238E27FC236}">
                    <a16:creationId xmlns:a16="http://schemas.microsoft.com/office/drawing/2014/main" id="{6BF1E502-ED8F-E3AD-AE9B-CEEA4D7A254B}"/>
                  </a:ext>
                </a:extLst>
              </p:cNvPr>
              <p:cNvSpPr txBox="1">
                <a:spLocks noRot="1" noChangeAspect="1" noMove="1" noResize="1" noEditPoints="1" noAdjustHandles="1" noChangeArrowheads="1" noChangeShapeType="1" noTextEdit="1"/>
              </p:cNvSpPr>
              <p:nvPr/>
            </p:nvSpPr>
            <p:spPr>
              <a:xfrm>
                <a:off x="595605" y="1687337"/>
                <a:ext cx="11000791" cy="5016758"/>
              </a:xfrm>
              <a:prstGeom prst="rect">
                <a:avLst/>
              </a:prstGeom>
              <a:blipFill>
                <a:blip r:embed="rId4"/>
                <a:stretch>
                  <a:fillRect l="-1270" t="-151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11F65DB3-186F-88C0-8D9B-FC175690CE6C}"/>
                  </a:ext>
                </a:extLst>
              </p:cNvPr>
              <p:cNvSpPr txBox="1"/>
              <p:nvPr/>
            </p:nvSpPr>
            <p:spPr>
              <a:xfrm>
                <a:off x="2282243" y="3136612"/>
                <a:ext cx="6748040"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dirty="0">
                          <a:latin typeface="Cambria Math" panose="02040503050406030204" pitchFamily="18" charset="0"/>
                        </a:rPr>
                        <m:t>≤</m:t>
                      </m:r>
                      <m:r>
                        <a:rPr lang="en-US" sz="3200" i="1" dirty="0">
                          <a:latin typeface="Cambria Math" panose="02040503050406030204" pitchFamily="18" charset="0"/>
                        </a:rPr>
                        <m:t>𝑐</m:t>
                      </m:r>
                      <m:r>
                        <a:rPr lang="en-US" sz="3200" i="1" dirty="0">
                          <a:latin typeface="Cambria Math" panose="02040503050406030204" pitchFamily="18" charset="0"/>
                        </a:rPr>
                        <m:t>’</m:t>
                      </m:r>
                      <m:r>
                        <m:rPr>
                          <m:sty m:val="p"/>
                        </m:rPr>
                        <a:rPr lang="en-US" sz="3200" b="0" i="1" dirty="0" smtClean="0">
                          <a:latin typeface="Cambria Math" panose="02040503050406030204" pitchFamily="18" charset="0"/>
                        </a:rPr>
                        <m:t>n</m:t>
                      </m:r>
                      <m:r>
                        <a:rPr lang="en-US" sz="3200" i="1" dirty="0">
                          <a:latin typeface="Cambria Math" panose="02040503050406030204" pitchFamily="18" charset="0"/>
                        </a:rPr>
                        <m:t>𝑙𝑜</m:t>
                      </m:r>
                      <m:sSub>
                        <m:sSubPr>
                          <m:ctrlPr>
                            <a:rPr lang="en-US" sz="3200" i="1" dirty="0">
                              <a:latin typeface="Cambria Math" panose="02040503050406030204" pitchFamily="18" charset="0"/>
                            </a:rPr>
                          </m:ctrlPr>
                        </m:sSubPr>
                        <m:e>
                          <m:r>
                            <a:rPr lang="en-US" sz="3200" i="1" dirty="0">
                              <a:latin typeface="Cambria Math" panose="02040503050406030204" pitchFamily="18" charset="0"/>
                            </a:rPr>
                            <m:t>𝑔</m:t>
                          </m:r>
                        </m:e>
                        <m:sub>
                          <m:r>
                            <a:rPr lang="en-US" sz="3200" i="1" dirty="0">
                              <a:latin typeface="Cambria Math" panose="02040503050406030204" pitchFamily="18" charset="0"/>
                            </a:rPr>
                            <m:t>2</m:t>
                          </m:r>
                        </m:sub>
                      </m:sSub>
                      <m:d>
                        <m:dPr>
                          <m:ctrlPr>
                            <a:rPr lang="en-US" sz="3200" i="1" dirty="0">
                              <a:latin typeface="Cambria Math" panose="02040503050406030204" pitchFamily="18" charset="0"/>
                            </a:rPr>
                          </m:ctrlPr>
                        </m:dPr>
                        <m:e>
                          <m:r>
                            <a:rPr lang="en-US" sz="3200" i="1" dirty="0">
                              <a:latin typeface="Cambria Math" panose="02040503050406030204" pitchFamily="18" charset="0"/>
                            </a:rPr>
                            <m:t>𝑛</m:t>
                          </m:r>
                          <m:r>
                            <m:rPr>
                              <m:lit/>
                            </m:rPr>
                            <a:rPr lang="en-US" sz="3200" i="1" dirty="0">
                              <a:latin typeface="Cambria Math" panose="02040503050406030204" pitchFamily="18" charset="0"/>
                            </a:rPr>
                            <m:t>/</m:t>
                          </m:r>
                          <m:r>
                            <a:rPr lang="en-US" sz="3200" i="1" dirty="0">
                              <a:latin typeface="Cambria Math" panose="02040503050406030204" pitchFamily="18" charset="0"/>
                            </a:rPr>
                            <m:t>2</m:t>
                          </m:r>
                        </m:e>
                      </m:d>
                      <m:r>
                        <a:rPr lang="en-US" sz="3200" i="1" dirty="0">
                          <a:latin typeface="Cambria Math" panose="02040503050406030204" pitchFamily="18" charset="0"/>
                        </a:rPr>
                        <m:t>+</m:t>
                      </m:r>
                      <m:r>
                        <a:rPr lang="en-US" sz="3200" i="1" dirty="0">
                          <a:latin typeface="Cambria Math" panose="02040503050406030204" pitchFamily="18" charset="0"/>
                        </a:rPr>
                        <m:t>𝑐</m:t>
                      </m:r>
                      <m:r>
                        <a:rPr lang="en-US" sz="3200" i="1" dirty="0">
                          <a:latin typeface="Cambria Math" panose="02040503050406030204" pitchFamily="18" charset="0"/>
                        </a:rPr>
                        <m:t>’</m:t>
                      </m:r>
                      <m:r>
                        <a:rPr lang="en-US" sz="3200" i="1" dirty="0">
                          <a:latin typeface="Cambria Math" panose="02040503050406030204" pitchFamily="18" charset="0"/>
                        </a:rPr>
                        <m:t>𝑛</m:t>
                      </m:r>
                    </m:oMath>
                  </m:oMathPara>
                </a14:m>
                <a:endParaRPr lang="en-US" sz="3200" dirty="0"/>
              </a:p>
            </p:txBody>
          </p:sp>
        </mc:Choice>
        <mc:Fallback>
          <p:sp>
            <p:nvSpPr>
              <p:cNvPr id="6" name="TextBox 5">
                <a:extLst>
                  <a:ext uri="{FF2B5EF4-FFF2-40B4-BE49-F238E27FC236}">
                    <a16:creationId xmlns:a16="http://schemas.microsoft.com/office/drawing/2014/main" id="{11F65DB3-186F-88C0-8D9B-FC175690CE6C}"/>
                  </a:ext>
                </a:extLst>
              </p:cNvPr>
              <p:cNvSpPr txBox="1">
                <a:spLocks noRot="1" noChangeAspect="1" noMove="1" noResize="1" noEditPoints="1" noAdjustHandles="1" noChangeArrowheads="1" noChangeShapeType="1" noTextEdit="1"/>
              </p:cNvSpPr>
              <p:nvPr/>
            </p:nvSpPr>
            <p:spPr>
              <a:xfrm>
                <a:off x="2282243" y="3136612"/>
                <a:ext cx="6748040" cy="584775"/>
              </a:xfrm>
              <a:prstGeom prst="rect">
                <a:avLst/>
              </a:prstGeom>
              <a:blipFill>
                <a:blip r:embed="rId5"/>
                <a:stretch>
                  <a:fillRect b="-217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1813871-5CD2-FE2A-6E9B-1664470FE551}"/>
                  </a:ext>
                </a:extLst>
              </p:cNvPr>
              <p:cNvSpPr txBox="1"/>
              <p:nvPr/>
            </p:nvSpPr>
            <p:spPr>
              <a:xfrm>
                <a:off x="2488266" y="3624967"/>
                <a:ext cx="6748040"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dirty="0">
                          <a:latin typeface="Cambria Math" panose="02040503050406030204" pitchFamily="18" charset="0"/>
                        </a:rPr>
                        <m:t>≤</m:t>
                      </m:r>
                      <m:r>
                        <a:rPr lang="en-US" sz="3200" i="1" dirty="0">
                          <a:latin typeface="Cambria Math" panose="02040503050406030204" pitchFamily="18" charset="0"/>
                        </a:rPr>
                        <m:t>𝑐</m:t>
                      </m:r>
                      <m:r>
                        <a:rPr lang="en-US" sz="3200" i="1" dirty="0">
                          <a:latin typeface="Cambria Math" panose="02040503050406030204" pitchFamily="18" charset="0"/>
                        </a:rPr>
                        <m:t>’</m:t>
                      </m:r>
                      <m:r>
                        <m:rPr>
                          <m:sty m:val="p"/>
                        </m:rPr>
                        <a:rPr lang="en-US" sz="3200" b="0" i="1" dirty="0" smtClean="0">
                          <a:latin typeface="Cambria Math" panose="02040503050406030204" pitchFamily="18" charset="0"/>
                        </a:rPr>
                        <m:t>n</m:t>
                      </m:r>
                      <m:r>
                        <a:rPr lang="en-US" sz="3200" i="1" dirty="0" smtClean="0">
                          <a:latin typeface="Cambria Math" panose="02040503050406030204" pitchFamily="18" charset="0"/>
                        </a:rPr>
                        <m:t> </m:t>
                      </m:r>
                      <m:r>
                        <a:rPr lang="en-US" sz="3200" b="0" i="1" dirty="0" smtClean="0">
                          <a:latin typeface="Cambria Math" panose="02040503050406030204" pitchFamily="18" charset="0"/>
                        </a:rPr>
                        <m:t>(</m:t>
                      </m:r>
                      <m:r>
                        <a:rPr lang="en-US" sz="3200" i="1" dirty="0">
                          <a:latin typeface="Cambria Math" panose="02040503050406030204" pitchFamily="18" charset="0"/>
                        </a:rPr>
                        <m:t>𝑙𝑜</m:t>
                      </m:r>
                      <m:sSub>
                        <m:sSubPr>
                          <m:ctrlPr>
                            <a:rPr lang="en-US" sz="3200" i="1" dirty="0">
                              <a:latin typeface="Cambria Math" panose="02040503050406030204" pitchFamily="18" charset="0"/>
                            </a:rPr>
                          </m:ctrlPr>
                        </m:sSubPr>
                        <m:e>
                          <m:r>
                            <a:rPr lang="en-US" sz="3200" i="1" dirty="0">
                              <a:latin typeface="Cambria Math" panose="02040503050406030204" pitchFamily="18" charset="0"/>
                            </a:rPr>
                            <m:t>𝑔</m:t>
                          </m:r>
                        </m:e>
                        <m:sub>
                          <m:r>
                            <a:rPr lang="en-US" sz="3200" i="1" dirty="0">
                              <a:latin typeface="Cambria Math" panose="02040503050406030204" pitchFamily="18" charset="0"/>
                            </a:rPr>
                            <m:t>2</m:t>
                          </m:r>
                        </m:sub>
                      </m:sSub>
                      <m:d>
                        <m:dPr>
                          <m:ctrlPr>
                            <a:rPr lang="en-US" sz="3200" i="1" dirty="0">
                              <a:latin typeface="Cambria Math" panose="02040503050406030204" pitchFamily="18" charset="0"/>
                            </a:rPr>
                          </m:ctrlPr>
                        </m:dPr>
                        <m:e>
                          <m:r>
                            <a:rPr lang="en-US" sz="3200" i="1" dirty="0">
                              <a:latin typeface="Cambria Math" panose="02040503050406030204" pitchFamily="18" charset="0"/>
                            </a:rPr>
                            <m:t>𝑛</m:t>
                          </m:r>
                        </m:e>
                      </m:d>
                      <m:r>
                        <a:rPr lang="en-US" sz="3200" b="0" i="1" dirty="0" smtClean="0">
                          <a:latin typeface="Cambria Math" panose="02040503050406030204" pitchFamily="18" charset="0"/>
                        </a:rPr>
                        <m:t>-1)</m:t>
                      </m:r>
                      <m:r>
                        <a:rPr lang="en-US" sz="3200" i="1" dirty="0">
                          <a:latin typeface="Cambria Math" panose="02040503050406030204" pitchFamily="18" charset="0"/>
                        </a:rPr>
                        <m:t>+</m:t>
                      </m:r>
                      <m:r>
                        <a:rPr lang="en-US" sz="3200" i="1" dirty="0">
                          <a:latin typeface="Cambria Math" panose="02040503050406030204" pitchFamily="18" charset="0"/>
                        </a:rPr>
                        <m:t>𝑐</m:t>
                      </m:r>
                      <m:r>
                        <a:rPr lang="en-US" sz="3200" i="1" dirty="0">
                          <a:latin typeface="Cambria Math" panose="02040503050406030204" pitchFamily="18" charset="0"/>
                        </a:rPr>
                        <m:t>’</m:t>
                      </m:r>
                      <m:r>
                        <a:rPr lang="en-US" sz="3200" i="1" dirty="0">
                          <a:latin typeface="Cambria Math" panose="02040503050406030204" pitchFamily="18" charset="0"/>
                        </a:rPr>
                        <m:t>𝑛</m:t>
                      </m:r>
                    </m:oMath>
                  </m:oMathPara>
                </a14:m>
                <a:endParaRPr lang="en-US" sz="3200" dirty="0"/>
              </a:p>
            </p:txBody>
          </p:sp>
        </mc:Choice>
        <mc:Fallback>
          <p:sp>
            <p:nvSpPr>
              <p:cNvPr id="7" name="TextBox 6">
                <a:extLst>
                  <a:ext uri="{FF2B5EF4-FFF2-40B4-BE49-F238E27FC236}">
                    <a16:creationId xmlns:a16="http://schemas.microsoft.com/office/drawing/2014/main" id="{21813871-5CD2-FE2A-6E9B-1664470FE551}"/>
                  </a:ext>
                </a:extLst>
              </p:cNvPr>
              <p:cNvSpPr txBox="1">
                <a:spLocks noRot="1" noChangeAspect="1" noMove="1" noResize="1" noEditPoints="1" noAdjustHandles="1" noChangeArrowheads="1" noChangeShapeType="1" noTextEdit="1"/>
              </p:cNvSpPr>
              <p:nvPr/>
            </p:nvSpPr>
            <p:spPr>
              <a:xfrm>
                <a:off x="2488266" y="3624967"/>
                <a:ext cx="6748040" cy="584775"/>
              </a:xfrm>
              <a:prstGeom prst="rect">
                <a:avLst/>
              </a:prstGeom>
              <a:blipFill>
                <a:blip r:embed="rId6"/>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FA0625FA-1003-A5D1-E078-2C69A5FF1844}"/>
                  </a:ext>
                </a:extLst>
              </p:cNvPr>
              <p:cNvSpPr txBox="1"/>
              <p:nvPr/>
            </p:nvSpPr>
            <p:spPr>
              <a:xfrm>
                <a:off x="2488266" y="4164059"/>
                <a:ext cx="6748040"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dirty="0">
                          <a:latin typeface="Cambria Math" panose="02040503050406030204" pitchFamily="18" charset="0"/>
                        </a:rPr>
                        <m:t>≤</m:t>
                      </m:r>
                      <m:r>
                        <a:rPr lang="en-US" sz="3200" i="1" dirty="0">
                          <a:latin typeface="Cambria Math" panose="02040503050406030204" pitchFamily="18" charset="0"/>
                        </a:rPr>
                        <m:t>𝑐</m:t>
                      </m:r>
                      <m:r>
                        <a:rPr lang="en-US" sz="3200" i="1" dirty="0">
                          <a:latin typeface="Cambria Math" panose="02040503050406030204" pitchFamily="18" charset="0"/>
                        </a:rPr>
                        <m:t>’</m:t>
                      </m:r>
                      <m:r>
                        <m:rPr>
                          <m:sty m:val="p"/>
                        </m:rPr>
                        <a:rPr lang="en-US" sz="3200" b="0" i="1" dirty="0" smtClean="0">
                          <a:latin typeface="Cambria Math" panose="02040503050406030204" pitchFamily="18" charset="0"/>
                        </a:rPr>
                        <m:t>n</m:t>
                      </m:r>
                      <m:r>
                        <a:rPr lang="en-US" sz="3200" i="1" dirty="0" smtClean="0">
                          <a:latin typeface="Cambria Math" panose="02040503050406030204" pitchFamily="18" charset="0"/>
                        </a:rPr>
                        <m:t> </m:t>
                      </m:r>
                      <m:r>
                        <a:rPr lang="en-US" sz="3200" i="1" dirty="0">
                          <a:latin typeface="Cambria Math" panose="02040503050406030204" pitchFamily="18" charset="0"/>
                        </a:rPr>
                        <m:t>𝑙𝑜</m:t>
                      </m:r>
                      <m:sSub>
                        <m:sSubPr>
                          <m:ctrlPr>
                            <a:rPr lang="en-US" sz="3200" i="1" dirty="0">
                              <a:latin typeface="Cambria Math" panose="02040503050406030204" pitchFamily="18" charset="0"/>
                            </a:rPr>
                          </m:ctrlPr>
                        </m:sSubPr>
                        <m:e>
                          <m:r>
                            <a:rPr lang="en-US" sz="3200" i="1" dirty="0">
                              <a:latin typeface="Cambria Math" panose="02040503050406030204" pitchFamily="18" charset="0"/>
                            </a:rPr>
                            <m:t>𝑔</m:t>
                          </m:r>
                        </m:e>
                        <m:sub>
                          <m:r>
                            <a:rPr lang="en-US" sz="3200" i="1" dirty="0">
                              <a:latin typeface="Cambria Math" panose="02040503050406030204" pitchFamily="18" charset="0"/>
                            </a:rPr>
                            <m:t>2</m:t>
                          </m:r>
                        </m:sub>
                      </m:sSub>
                      <m:d>
                        <m:dPr>
                          <m:ctrlPr>
                            <a:rPr lang="en-US" sz="3200" i="1" dirty="0">
                              <a:latin typeface="Cambria Math" panose="02040503050406030204" pitchFamily="18" charset="0"/>
                            </a:rPr>
                          </m:ctrlPr>
                        </m:dPr>
                        <m:e>
                          <m:r>
                            <a:rPr lang="en-US" sz="3200" i="1" dirty="0">
                              <a:latin typeface="Cambria Math" panose="02040503050406030204" pitchFamily="18" charset="0"/>
                            </a:rPr>
                            <m:t>𝑛</m:t>
                          </m:r>
                        </m:e>
                      </m:d>
                      <m:r>
                        <a:rPr lang="en-US" sz="3200" b="0" i="1" dirty="0" smtClean="0">
                          <a:latin typeface="Cambria Math" panose="02040503050406030204" pitchFamily="18" charset="0"/>
                        </a:rPr>
                        <m:t>-</m:t>
                      </m:r>
                      <m:r>
                        <m:rPr>
                          <m:sty m:val="p"/>
                        </m:rPr>
                        <a:rPr lang="en-US" sz="3200" b="0" i="1" dirty="0" smtClean="0">
                          <a:latin typeface="Cambria Math" panose="02040503050406030204" pitchFamily="18" charset="0"/>
                        </a:rPr>
                        <m:t>c</m:t>
                      </m:r>
                      <m:r>
                        <a:rPr lang="en-US" sz="3200" b="0" i="1" dirty="0" smtClean="0">
                          <a:latin typeface="Cambria Math" panose="02040503050406030204" pitchFamily="18" charset="0"/>
                        </a:rPr>
                        <m:t>’</m:t>
                      </m:r>
                      <m:r>
                        <m:rPr>
                          <m:sty m:val="p"/>
                        </m:rPr>
                        <a:rPr lang="en-US" sz="3200" b="0" i="1" dirty="0" smtClean="0">
                          <a:latin typeface="Cambria Math" panose="02040503050406030204" pitchFamily="18" charset="0"/>
                        </a:rPr>
                        <m:t>n</m:t>
                      </m:r>
                      <m:r>
                        <a:rPr lang="en-US" sz="3200" i="1" dirty="0">
                          <a:latin typeface="Cambria Math" panose="02040503050406030204" pitchFamily="18" charset="0"/>
                        </a:rPr>
                        <m:t>+</m:t>
                      </m:r>
                      <m:r>
                        <a:rPr lang="en-US" sz="3200" i="1" dirty="0">
                          <a:latin typeface="Cambria Math" panose="02040503050406030204" pitchFamily="18" charset="0"/>
                        </a:rPr>
                        <m:t>𝑐</m:t>
                      </m:r>
                      <m:r>
                        <a:rPr lang="en-US" sz="3200" i="1" dirty="0">
                          <a:latin typeface="Cambria Math" panose="02040503050406030204" pitchFamily="18" charset="0"/>
                        </a:rPr>
                        <m:t>’</m:t>
                      </m:r>
                      <m:r>
                        <a:rPr lang="en-US" sz="3200" i="1" dirty="0">
                          <a:latin typeface="Cambria Math" panose="02040503050406030204" pitchFamily="18" charset="0"/>
                        </a:rPr>
                        <m:t>𝑛</m:t>
                      </m:r>
                    </m:oMath>
                  </m:oMathPara>
                </a14:m>
                <a:endParaRPr lang="en-US" sz="3200" dirty="0"/>
              </a:p>
            </p:txBody>
          </p:sp>
        </mc:Choice>
        <mc:Fallback>
          <p:sp>
            <p:nvSpPr>
              <p:cNvPr id="8" name="TextBox 7">
                <a:extLst>
                  <a:ext uri="{FF2B5EF4-FFF2-40B4-BE49-F238E27FC236}">
                    <a16:creationId xmlns:a16="http://schemas.microsoft.com/office/drawing/2014/main" id="{FA0625FA-1003-A5D1-E078-2C69A5FF1844}"/>
                  </a:ext>
                </a:extLst>
              </p:cNvPr>
              <p:cNvSpPr txBox="1">
                <a:spLocks noRot="1" noChangeAspect="1" noMove="1" noResize="1" noEditPoints="1" noAdjustHandles="1" noChangeArrowheads="1" noChangeShapeType="1" noTextEdit="1"/>
              </p:cNvSpPr>
              <p:nvPr/>
            </p:nvSpPr>
            <p:spPr>
              <a:xfrm>
                <a:off x="2488266" y="4164059"/>
                <a:ext cx="6748040" cy="584775"/>
              </a:xfrm>
              <a:prstGeom prst="rect">
                <a:avLst/>
              </a:prstGeom>
              <a:blipFill>
                <a:blip r:embed="rId7"/>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ABC83B60-FF24-EFE5-4FC4-F5FAF13B12DC}"/>
                  </a:ext>
                </a:extLst>
              </p:cNvPr>
              <p:cNvSpPr txBox="1"/>
              <p:nvPr/>
            </p:nvSpPr>
            <p:spPr>
              <a:xfrm>
                <a:off x="1701618" y="4748834"/>
                <a:ext cx="6748040"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dirty="0">
                          <a:latin typeface="Cambria Math" panose="02040503050406030204" pitchFamily="18" charset="0"/>
                        </a:rPr>
                        <m:t>≤</m:t>
                      </m:r>
                      <m:r>
                        <a:rPr lang="en-US" sz="3200" i="1" dirty="0">
                          <a:latin typeface="Cambria Math" panose="02040503050406030204" pitchFamily="18" charset="0"/>
                        </a:rPr>
                        <m:t>𝑐</m:t>
                      </m:r>
                      <m:r>
                        <a:rPr lang="en-US" sz="3200" i="1" dirty="0">
                          <a:latin typeface="Cambria Math" panose="02040503050406030204" pitchFamily="18" charset="0"/>
                        </a:rPr>
                        <m:t>’</m:t>
                      </m:r>
                      <m:r>
                        <m:rPr>
                          <m:sty m:val="p"/>
                        </m:rPr>
                        <a:rPr lang="en-US" sz="3200" b="0" i="1" dirty="0" smtClean="0">
                          <a:latin typeface="Cambria Math" panose="02040503050406030204" pitchFamily="18" charset="0"/>
                        </a:rPr>
                        <m:t>n</m:t>
                      </m:r>
                      <m:r>
                        <a:rPr lang="en-US" sz="3200" i="1" dirty="0" smtClean="0">
                          <a:latin typeface="Cambria Math" panose="02040503050406030204" pitchFamily="18" charset="0"/>
                        </a:rPr>
                        <m:t> </m:t>
                      </m:r>
                      <m:r>
                        <a:rPr lang="en-US" sz="3200" i="1" dirty="0">
                          <a:latin typeface="Cambria Math" panose="02040503050406030204" pitchFamily="18" charset="0"/>
                        </a:rPr>
                        <m:t>𝑙𝑜</m:t>
                      </m:r>
                      <m:sSub>
                        <m:sSubPr>
                          <m:ctrlPr>
                            <a:rPr lang="en-US" sz="3200" i="1" dirty="0">
                              <a:latin typeface="Cambria Math" panose="02040503050406030204" pitchFamily="18" charset="0"/>
                            </a:rPr>
                          </m:ctrlPr>
                        </m:sSubPr>
                        <m:e>
                          <m:r>
                            <a:rPr lang="en-US" sz="3200" i="1" dirty="0">
                              <a:latin typeface="Cambria Math" panose="02040503050406030204" pitchFamily="18" charset="0"/>
                            </a:rPr>
                            <m:t>𝑔</m:t>
                          </m:r>
                        </m:e>
                        <m:sub>
                          <m:r>
                            <a:rPr lang="en-US" sz="3200" i="1" dirty="0">
                              <a:latin typeface="Cambria Math" panose="02040503050406030204" pitchFamily="18" charset="0"/>
                            </a:rPr>
                            <m:t>2</m:t>
                          </m:r>
                        </m:sub>
                      </m:sSub>
                      <m:d>
                        <m:dPr>
                          <m:ctrlPr>
                            <a:rPr lang="en-US" sz="3200" i="1" dirty="0">
                              <a:latin typeface="Cambria Math" panose="02040503050406030204" pitchFamily="18" charset="0"/>
                            </a:rPr>
                          </m:ctrlPr>
                        </m:dPr>
                        <m:e>
                          <m:r>
                            <a:rPr lang="en-US" sz="3200" i="1" dirty="0">
                              <a:latin typeface="Cambria Math" panose="02040503050406030204" pitchFamily="18" charset="0"/>
                            </a:rPr>
                            <m:t>𝑛</m:t>
                          </m:r>
                        </m:e>
                      </m:d>
                    </m:oMath>
                  </m:oMathPara>
                </a14:m>
                <a:endParaRPr lang="en-US" sz="3200" dirty="0"/>
              </a:p>
            </p:txBody>
          </p:sp>
        </mc:Choice>
        <mc:Fallback>
          <p:sp>
            <p:nvSpPr>
              <p:cNvPr id="9" name="TextBox 8">
                <a:extLst>
                  <a:ext uri="{FF2B5EF4-FFF2-40B4-BE49-F238E27FC236}">
                    <a16:creationId xmlns:a16="http://schemas.microsoft.com/office/drawing/2014/main" id="{ABC83B60-FF24-EFE5-4FC4-F5FAF13B12DC}"/>
                  </a:ext>
                </a:extLst>
              </p:cNvPr>
              <p:cNvSpPr txBox="1">
                <a:spLocks noRot="1" noChangeAspect="1" noMove="1" noResize="1" noEditPoints="1" noAdjustHandles="1" noChangeArrowheads="1" noChangeShapeType="1" noTextEdit="1"/>
              </p:cNvSpPr>
              <p:nvPr/>
            </p:nvSpPr>
            <p:spPr>
              <a:xfrm>
                <a:off x="1701618" y="4748834"/>
                <a:ext cx="6748040" cy="584775"/>
              </a:xfrm>
              <a:prstGeom prst="rect">
                <a:avLst/>
              </a:prstGeom>
              <a:blipFill>
                <a:blip r:embed="rId8"/>
                <a:stretch>
                  <a:fillRect b="-22917"/>
                </a:stretch>
              </a:blipFill>
            </p:spPr>
            <p:txBody>
              <a:bodyPr/>
              <a:lstStyle/>
              <a:p>
                <a:r>
                  <a:rPr lang="en-US">
                    <a:noFill/>
                  </a:rPr>
                  <a:t> </a:t>
                </a:r>
              </a:p>
            </p:txBody>
          </p:sp>
        </mc:Fallback>
      </mc:AlternateContent>
    </p:spTree>
    <p:extLst>
      <p:ext uri="{BB962C8B-B14F-4D97-AF65-F5344CB8AC3E}">
        <p14:creationId xmlns:p14="http://schemas.microsoft.com/office/powerpoint/2010/main" val="9325473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37396-5C10-EBB8-E618-DB4F032EB27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8FB05DC-06BD-7E61-0FCD-FD04075DF89F}"/>
              </a:ext>
            </a:extLst>
          </p:cNvPr>
          <p:cNvSpPr>
            <a:spLocks noGrp="1"/>
          </p:cNvSpPr>
          <p:nvPr>
            <p:ph type="title"/>
          </p:nvPr>
        </p:nvSpPr>
        <p:spPr>
          <a:xfrm>
            <a:off x="389580" y="361774"/>
            <a:ext cx="11618862" cy="1325563"/>
          </a:xfrm>
        </p:spPr>
        <p:txBody>
          <a:bodyPr/>
          <a:lstStyle/>
          <a:p>
            <a:r>
              <a:rPr lang="en-US" dirty="0"/>
              <a:t>Partial Guess</a:t>
            </a:r>
          </a:p>
        </p:txBody>
      </p:sp>
      <p:cxnSp>
        <p:nvCxnSpPr>
          <p:cNvPr id="5" name="Straight Connector 4">
            <a:extLst>
              <a:ext uri="{FF2B5EF4-FFF2-40B4-BE49-F238E27FC236}">
                <a16:creationId xmlns:a16="http://schemas.microsoft.com/office/drawing/2014/main" id="{911CBF4B-1FDE-828D-878E-78CABCFBBFDC}"/>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934DE19B-6B8A-CDEB-DC7B-3CCD23922506}"/>
                  </a:ext>
                </a:extLst>
              </p:cNvPr>
              <p:cNvSpPr txBox="1"/>
              <p:nvPr/>
            </p:nvSpPr>
            <p:spPr>
              <a:xfrm>
                <a:off x="3409740" y="282288"/>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dirty="0" smtClean="0">
                          <a:latin typeface="Cambria Math" panose="02040503050406030204" pitchFamily="18" charset="0"/>
                        </a:rPr>
                        <m:t>𝑻</m:t>
                      </m:r>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934DE19B-6B8A-CDEB-DC7B-3CCD23922506}"/>
                  </a:ext>
                </a:extLst>
              </p:cNvPr>
              <p:cNvSpPr txBox="1">
                <a:spLocks noRot="1" noChangeAspect="1" noMove="1" noResize="1" noEditPoints="1" noAdjustHandles="1" noChangeArrowheads="1" noChangeShapeType="1" noTextEdit="1"/>
              </p:cNvSpPr>
              <p:nvPr/>
            </p:nvSpPr>
            <p:spPr>
              <a:xfrm>
                <a:off x="3409740" y="282288"/>
                <a:ext cx="10079836" cy="1053494"/>
              </a:xfrm>
              <a:prstGeom prst="rect">
                <a:avLst/>
              </a:prstGeom>
              <a:blipFill>
                <a:blip r:embed="rId3"/>
                <a:stretch>
                  <a:fillRect t="-201190" b="-291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BC6DDC1F-1DE7-A59F-7893-EA02628A2740}"/>
                  </a:ext>
                </a:extLst>
              </p:cNvPr>
              <p:cNvSpPr txBox="1"/>
              <p:nvPr/>
            </p:nvSpPr>
            <p:spPr>
              <a:xfrm>
                <a:off x="595605" y="1672372"/>
                <a:ext cx="11000791"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t>You might not know the coefficients or bases: </a:t>
                </a:r>
                <a:endParaRPr lang="en-US" sz="3200" i="1" dirty="0">
                  <a:latin typeface="Cambria Math" panose="02040503050406030204" pitchFamily="18" charset="0"/>
                </a:endParaRPr>
              </a:p>
              <a:p>
                <a:pPr lvl="1"/>
                <a14:m>
                  <m:oMathPara xmlns:m="http://schemas.openxmlformats.org/officeDocument/2006/math">
                    <m:oMathParaPr>
                      <m:jc m:val="centerGroup"/>
                    </m:oMathParaPr>
                    <m:oMath xmlns:m="http://schemas.openxmlformats.org/officeDocument/2006/math">
                      <m:r>
                        <a:rPr lang="en-US" sz="3200" b="0" i="1" dirty="0" smtClean="0">
                          <a:latin typeface="Cambria Math" panose="02040503050406030204" pitchFamily="18" charset="0"/>
                        </a:rPr>
                        <m:t>𝑇</m:t>
                      </m:r>
                      <m:d>
                        <m:dPr>
                          <m:ctrlPr>
                            <a:rPr lang="en-US" sz="3200" b="0" i="1" dirty="0" smtClean="0">
                              <a:latin typeface="Cambria Math" panose="02040503050406030204" pitchFamily="18" charset="0"/>
                            </a:rPr>
                          </m:ctrlPr>
                        </m:dPr>
                        <m:e>
                          <m:r>
                            <a:rPr lang="en-US" sz="3200" b="0" i="1" dirty="0" smtClean="0">
                              <a:latin typeface="Cambria Math" panose="02040503050406030204" pitchFamily="18" charset="0"/>
                            </a:rPr>
                            <m:t>𝑛</m:t>
                          </m:r>
                        </m:e>
                      </m:d>
                      <m:r>
                        <a:rPr lang="en-US" sz="3200" b="0" i="1" dirty="0" smtClean="0">
                          <a:latin typeface="Cambria Math" panose="02040503050406030204" pitchFamily="18" charset="0"/>
                        </a:rPr>
                        <m:t>≤2∗</m:t>
                      </m:r>
                      <m:r>
                        <m:rPr>
                          <m:sty m:val="p"/>
                        </m:rPr>
                        <a:rPr lang="en-US" sz="3200" b="0" i="1" dirty="0" smtClean="0">
                          <a:latin typeface="Cambria Math" panose="02040503050406030204" pitchFamily="18" charset="0"/>
                        </a:rPr>
                        <m:t>k</m:t>
                      </m:r>
                      <m:d>
                        <m:dPr>
                          <m:ctrlPr>
                            <a:rPr lang="en-US" sz="3200" b="0" i="1" dirty="0" smtClean="0">
                              <a:latin typeface="Cambria Math" panose="02040503050406030204" pitchFamily="18" charset="0"/>
                            </a:rPr>
                          </m:ctrlPr>
                        </m:dPr>
                        <m:e>
                          <m:r>
                            <a:rPr lang="en-US" sz="3200" b="0" i="1" dirty="0" smtClean="0">
                              <a:latin typeface="Cambria Math" panose="02040503050406030204" pitchFamily="18" charset="0"/>
                            </a:rPr>
                            <m:t>𝑛</m:t>
                          </m:r>
                          <m:r>
                            <m:rPr>
                              <m:lit/>
                            </m:rPr>
                            <a:rPr lang="en-US" sz="3200" b="0" i="1" dirty="0" smtClean="0">
                              <a:latin typeface="Cambria Math" panose="02040503050406030204" pitchFamily="18" charset="0"/>
                            </a:rPr>
                            <m:t>/</m:t>
                          </m:r>
                          <m:r>
                            <a:rPr lang="en-US" sz="3200" b="0" i="1" dirty="0" smtClean="0">
                              <a:latin typeface="Cambria Math" panose="02040503050406030204" pitchFamily="18" charset="0"/>
                            </a:rPr>
                            <m:t>2</m:t>
                          </m:r>
                        </m:e>
                      </m:d>
                      <m:r>
                        <a:rPr lang="en-US" sz="3200" b="0" i="1" dirty="0" smtClean="0">
                          <a:latin typeface="Cambria Math" panose="02040503050406030204" pitchFamily="18" charset="0"/>
                        </a:rPr>
                        <m:t>𝑙𝑜</m:t>
                      </m:r>
                      <m:sSub>
                        <m:sSubPr>
                          <m:ctrlPr>
                            <a:rPr lang="en-US" sz="3200" b="0" i="1" dirty="0" smtClean="0">
                              <a:latin typeface="Cambria Math" panose="02040503050406030204" pitchFamily="18" charset="0"/>
                            </a:rPr>
                          </m:ctrlPr>
                        </m:sSubPr>
                        <m:e>
                          <m:r>
                            <a:rPr lang="en-US" sz="3200" b="0" i="1" dirty="0" smtClean="0">
                              <a:latin typeface="Cambria Math" panose="02040503050406030204" pitchFamily="18" charset="0"/>
                            </a:rPr>
                            <m:t>𝑔</m:t>
                          </m:r>
                        </m:e>
                        <m:sub>
                          <m:r>
                            <m:rPr>
                              <m:sty m:val="p"/>
                            </m:rPr>
                            <a:rPr lang="en-US" sz="3200" b="0" i="1" dirty="0" smtClean="0">
                              <a:latin typeface="Cambria Math" panose="02040503050406030204" pitchFamily="18" charset="0"/>
                            </a:rPr>
                            <m:t>b</m:t>
                          </m:r>
                        </m:sub>
                      </m:sSub>
                      <m:d>
                        <m:dPr>
                          <m:ctrlPr>
                            <a:rPr lang="en-US" sz="3200" b="0" i="1" dirty="0" smtClean="0">
                              <a:latin typeface="Cambria Math" panose="02040503050406030204" pitchFamily="18" charset="0"/>
                            </a:rPr>
                          </m:ctrlPr>
                        </m:dPr>
                        <m:e>
                          <m:r>
                            <a:rPr lang="en-US" sz="3200" b="0" i="1" dirty="0" smtClean="0">
                              <a:latin typeface="Cambria Math" panose="02040503050406030204" pitchFamily="18" charset="0"/>
                            </a:rPr>
                            <m:t>𝑛</m:t>
                          </m:r>
                          <m:r>
                            <m:rPr>
                              <m:lit/>
                            </m:rPr>
                            <a:rPr lang="en-US" sz="3200" b="0" i="1" dirty="0" smtClean="0">
                              <a:latin typeface="Cambria Math" panose="02040503050406030204" pitchFamily="18" charset="0"/>
                            </a:rPr>
                            <m:t>/</m:t>
                          </m:r>
                          <m:r>
                            <a:rPr lang="en-US" sz="3200" b="0" i="1" dirty="0" smtClean="0">
                              <a:latin typeface="Cambria Math" panose="02040503050406030204" pitchFamily="18" charset="0"/>
                            </a:rPr>
                            <m:t>2</m:t>
                          </m:r>
                        </m:e>
                      </m:d>
                      <m:r>
                        <a:rPr lang="en-US" sz="3200" b="0" i="1" dirty="0" smtClean="0">
                          <a:latin typeface="Cambria Math" panose="02040503050406030204" pitchFamily="18" charset="0"/>
                        </a:rPr>
                        <m:t>+</m:t>
                      </m:r>
                      <m:r>
                        <a:rPr lang="en-US" sz="3200" b="0" i="1" dirty="0" smtClean="0">
                          <a:latin typeface="Cambria Math" panose="02040503050406030204" pitchFamily="18" charset="0"/>
                        </a:rPr>
                        <m:t>𝑐</m:t>
                      </m:r>
                      <m:r>
                        <a:rPr lang="en-US" sz="3200" b="0" i="1" dirty="0" smtClean="0">
                          <a:latin typeface="Cambria Math" panose="02040503050406030204" pitchFamily="18" charset="0"/>
                        </a:rPr>
                        <m:t>’</m:t>
                      </m:r>
                      <m:r>
                        <m:rPr>
                          <m:sty m:val="p"/>
                        </m:rPr>
                        <a:rPr lang="en-US" sz="3200" b="0" i="1" dirty="0" smtClean="0">
                          <a:latin typeface="Cambria Math" panose="02040503050406030204" pitchFamily="18" charset="0"/>
                        </a:rPr>
                        <m:t>n</m:t>
                      </m:r>
                    </m:oMath>
                  </m:oMathPara>
                </a14:m>
                <a:endParaRPr lang="en-US" sz="3200" b="0" dirty="0"/>
              </a:p>
              <a:p>
                <a:pPr lvl="1"/>
                <a:endParaRPr lang="en-US" sz="3200" b="0" dirty="0"/>
              </a:p>
              <a:p>
                <a:pPr lvl="1"/>
                <a:endParaRPr lang="en-US" sz="3200" dirty="0"/>
              </a:p>
              <a:p>
                <a:pPr lvl="1"/>
                <a:endParaRPr lang="en-US" sz="3200" b="0" dirty="0"/>
              </a:p>
              <a:p>
                <a:pPr lvl="1"/>
                <a:endParaRPr lang="en-US" sz="3200" dirty="0"/>
              </a:p>
              <a:p>
                <a:pPr lvl="1"/>
                <a:endParaRPr lang="en-US" sz="3200" dirty="0"/>
              </a:p>
            </p:txBody>
          </p:sp>
        </mc:Choice>
        <mc:Fallback>
          <p:sp>
            <p:nvSpPr>
              <p:cNvPr id="2" name="TextBox 1">
                <a:extLst>
                  <a:ext uri="{FF2B5EF4-FFF2-40B4-BE49-F238E27FC236}">
                    <a16:creationId xmlns:a16="http://schemas.microsoft.com/office/drawing/2014/main" id="{BC6DDC1F-1DE7-A59F-7893-EA02628A2740}"/>
                  </a:ext>
                </a:extLst>
              </p:cNvPr>
              <p:cNvSpPr txBox="1">
                <a:spLocks noRot="1" noChangeAspect="1" noMove="1" noResize="1" noEditPoints="1" noAdjustHandles="1" noChangeArrowheads="1" noChangeShapeType="1" noTextEdit="1"/>
              </p:cNvSpPr>
              <p:nvPr/>
            </p:nvSpPr>
            <p:spPr>
              <a:xfrm>
                <a:off x="595605" y="1672372"/>
                <a:ext cx="11000791" cy="3539430"/>
              </a:xfrm>
              <a:prstGeom prst="rect">
                <a:avLst/>
              </a:prstGeom>
              <a:blipFill>
                <a:blip r:embed="rId4"/>
                <a:stretch>
                  <a:fillRect l="-1270" t="-214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CD06211C-60B6-0B6A-0833-E6266372554B}"/>
                  </a:ext>
                </a:extLst>
              </p:cNvPr>
              <p:cNvSpPr txBox="1"/>
              <p:nvPr/>
            </p:nvSpPr>
            <p:spPr>
              <a:xfrm>
                <a:off x="2386416" y="2661345"/>
                <a:ext cx="6748040"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dirty="0">
                          <a:latin typeface="Cambria Math" panose="02040503050406030204" pitchFamily="18" charset="0"/>
                        </a:rPr>
                        <m:t>≤</m:t>
                      </m:r>
                      <m:r>
                        <m:rPr>
                          <m:sty m:val="p"/>
                        </m:rPr>
                        <a:rPr lang="en-US" sz="3200" b="0" i="1" dirty="0" smtClean="0">
                          <a:latin typeface="Cambria Math" panose="02040503050406030204" pitchFamily="18" charset="0"/>
                        </a:rPr>
                        <m:t>k</m:t>
                      </m:r>
                      <m:r>
                        <a:rPr lang="en-US" sz="3200" b="0" i="1" dirty="0" smtClean="0">
                          <a:latin typeface="Cambria Math" panose="02040503050406030204" pitchFamily="18" charset="0"/>
                        </a:rPr>
                        <m:t> </m:t>
                      </m:r>
                      <m:r>
                        <m:rPr>
                          <m:sty m:val="p"/>
                        </m:rPr>
                        <a:rPr lang="en-US" sz="3200" b="0" i="1" dirty="0" smtClean="0">
                          <a:latin typeface="Cambria Math" panose="02040503050406030204" pitchFamily="18" charset="0"/>
                        </a:rPr>
                        <m:t>n</m:t>
                      </m:r>
                      <m:r>
                        <a:rPr lang="en-US" sz="3200" b="0" i="1" dirty="0" smtClean="0">
                          <a:latin typeface="Cambria Math" panose="02040503050406030204" pitchFamily="18" charset="0"/>
                        </a:rPr>
                        <m:t> </m:t>
                      </m:r>
                      <m:r>
                        <a:rPr lang="en-US" sz="3200" i="1" dirty="0">
                          <a:latin typeface="Cambria Math" panose="02040503050406030204" pitchFamily="18" charset="0"/>
                        </a:rPr>
                        <m:t>𝑙𝑜</m:t>
                      </m:r>
                      <m:sSub>
                        <m:sSubPr>
                          <m:ctrlPr>
                            <a:rPr lang="en-US" sz="3200" i="1" dirty="0">
                              <a:latin typeface="Cambria Math" panose="02040503050406030204" pitchFamily="18" charset="0"/>
                            </a:rPr>
                          </m:ctrlPr>
                        </m:sSubPr>
                        <m:e>
                          <m:r>
                            <a:rPr lang="en-US" sz="3200" i="1" dirty="0">
                              <a:latin typeface="Cambria Math" panose="02040503050406030204" pitchFamily="18" charset="0"/>
                            </a:rPr>
                            <m:t>𝑔</m:t>
                          </m:r>
                        </m:e>
                        <m:sub>
                          <m:r>
                            <m:rPr>
                              <m:sty m:val="p"/>
                            </m:rPr>
                            <a:rPr lang="en-US" sz="3200" b="0" i="1" dirty="0" smtClean="0">
                              <a:latin typeface="Cambria Math" panose="02040503050406030204" pitchFamily="18" charset="0"/>
                            </a:rPr>
                            <m:t>b</m:t>
                          </m:r>
                        </m:sub>
                      </m:sSub>
                      <m:d>
                        <m:dPr>
                          <m:ctrlPr>
                            <a:rPr lang="en-US" sz="3200" i="1" dirty="0">
                              <a:latin typeface="Cambria Math" panose="02040503050406030204" pitchFamily="18" charset="0"/>
                            </a:rPr>
                          </m:ctrlPr>
                        </m:dPr>
                        <m:e>
                          <m:r>
                            <a:rPr lang="en-US" sz="3200" i="1" dirty="0">
                              <a:latin typeface="Cambria Math" panose="02040503050406030204" pitchFamily="18" charset="0"/>
                            </a:rPr>
                            <m:t>𝑛</m:t>
                          </m:r>
                          <m:r>
                            <m:rPr>
                              <m:lit/>
                            </m:rPr>
                            <a:rPr lang="en-US" sz="3200" i="1" dirty="0">
                              <a:latin typeface="Cambria Math" panose="02040503050406030204" pitchFamily="18" charset="0"/>
                            </a:rPr>
                            <m:t>/</m:t>
                          </m:r>
                          <m:r>
                            <a:rPr lang="en-US" sz="3200" i="1" dirty="0">
                              <a:latin typeface="Cambria Math" panose="02040503050406030204" pitchFamily="18" charset="0"/>
                            </a:rPr>
                            <m:t>2</m:t>
                          </m:r>
                        </m:e>
                      </m:d>
                      <m:r>
                        <a:rPr lang="en-US" sz="3200" i="1" dirty="0">
                          <a:latin typeface="Cambria Math" panose="02040503050406030204" pitchFamily="18" charset="0"/>
                        </a:rPr>
                        <m:t>+</m:t>
                      </m:r>
                      <m:r>
                        <a:rPr lang="en-US" sz="3200" i="1" dirty="0">
                          <a:latin typeface="Cambria Math" panose="02040503050406030204" pitchFamily="18" charset="0"/>
                        </a:rPr>
                        <m:t>𝑐</m:t>
                      </m:r>
                      <m:r>
                        <a:rPr lang="en-US" sz="3200" i="1" dirty="0">
                          <a:latin typeface="Cambria Math" panose="02040503050406030204" pitchFamily="18" charset="0"/>
                        </a:rPr>
                        <m:t>’</m:t>
                      </m:r>
                      <m:r>
                        <a:rPr lang="en-US" sz="3200" i="1" dirty="0">
                          <a:latin typeface="Cambria Math" panose="02040503050406030204" pitchFamily="18" charset="0"/>
                        </a:rPr>
                        <m:t>𝑛</m:t>
                      </m:r>
                    </m:oMath>
                  </m:oMathPara>
                </a14:m>
                <a:endParaRPr lang="en-US" sz="3200" dirty="0"/>
              </a:p>
            </p:txBody>
          </p:sp>
        </mc:Choice>
        <mc:Fallback>
          <p:sp>
            <p:nvSpPr>
              <p:cNvPr id="6" name="TextBox 5">
                <a:extLst>
                  <a:ext uri="{FF2B5EF4-FFF2-40B4-BE49-F238E27FC236}">
                    <a16:creationId xmlns:a16="http://schemas.microsoft.com/office/drawing/2014/main" id="{CD06211C-60B6-0B6A-0833-E6266372554B}"/>
                  </a:ext>
                </a:extLst>
              </p:cNvPr>
              <p:cNvSpPr txBox="1">
                <a:spLocks noRot="1" noChangeAspect="1" noMove="1" noResize="1" noEditPoints="1" noAdjustHandles="1" noChangeArrowheads="1" noChangeShapeType="1" noTextEdit="1"/>
              </p:cNvSpPr>
              <p:nvPr/>
            </p:nvSpPr>
            <p:spPr>
              <a:xfrm>
                <a:off x="2386416" y="2661345"/>
                <a:ext cx="6748040" cy="584775"/>
              </a:xfrm>
              <a:prstGeom prst="rect">
                <a:avLst/>
              </a:prstGeom>
              <a:blipFill>
                <a:blip r:embed="rId5"/>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7961C42E-840D-17F1-0180-8C442718F4D4}"/>
                  </a:ext>
                </a:extLst>
              </p:cNvPr>
              <p:cNvSpPr txBox="1"/>
              <p:nvPr/>
            </p:nvSpPr>
            <p:spPr>
              <a:xfrm>
                <a:off x="2499841" y="3149700"/>
                <a:ext cx="6748040"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dirty="0">
                          <a:latin typeface="Cambria Math" panose="02040503050406030204" pitchFamily="18" charset="0"/>
                        </a:rPr>
                        <m:t>≤</m:t>
                      </m:r>
                      <m:r>
                        <m:rPr>
                          <m:sty m:val="p"/>
                        </m:rPr>
                        <a:rPr lang="en-US" sz="3200" b="0" i="1" dirty="0" smtClean="0">
                          <a:latin typeface="Cambria Math" panose="02040503050406030204" pitchFamily="18" charset="0"/>
                        </a:rPr>
                        <m:t>kn</m:t>
                      </m:r>
                      <m:r>
                        <a:rPr lang="en-US" sz="3200" i="1" dirty="0" smtClean="0">
                          <a:latin typeface="Cambria Math" panose="02040503050406030204" pitchFamily="18" charset="0"/>
                        </a:rPr>
                        <m:t> </m:t>
                      </m:r>
                      <m:r>
                        <a:rPr lang="en-US" sz="3200" b="0" i="1" dirty="0" smtClean="0">
                          <a:latin typeface="Cambria Math" panose="02040503050406030204" pitchFamily="18" charset="0"/>
                        </a:rPr>
                        <m:t>(</m:t>
                      </m:r>
                      <m:r>
                        <a:rPr lang="en-US" sz="3200" i="1" dirty="0">
                          <a:latin typeface="Cambria Math" panose="02040503050406030204" pitchFamily="18" charset="0"/>
                        </a:rPr>
                        <m:t>𝑙𝑜</m:t>
                      </m:r>
                      <m:sSub>
                        <m:sSubPr>
                          <m:ctrlPr>
                            <a:rPr lang="en-US" sz="3200" i="1" dirty="0">
                              <a:latin typeface="Cambria Math" panose="02040503050406030204" pitchFamily="18" charset="0"/>
                            </a:rPr>
                          </m:ctrlPr>
                        </m:sSubPr>
                        <m:e>
                          <m:r>
                            <a:rPr lang="en-US" sz="3200" i="1" dirty="0">
                              <a:latin typeface="Cambria Math" panose="02040503050406030204" pitchFamily="18" charset="0"/>
                            </a:rPr>
                            <m:t>𝑔</m:t>
                          </m:r>
                        </m:e>
                        <m:sub>
                          <m:r>
                            <a:rPr lang="en-US" sz="3200" i="1" dirty="0">
                              <a:latin typeface="Cambria Math" panose="02040503050406030204" pitchFamily="18" charset="0"/>
                            </a:rPr>
                            <m:t>2</m:t>
                          </m:r>
                        </m:sub>
                      </m:sSub>
                      <m:d>
                        <m:dPr>
                          <m:ctrlPr>
                            <a:rPr lang="en-US" sz="3200" i="1" dirty="0">
                              <a:latin typeface="Cambria Math" panose="02040503050406030204" pitchFamily="18" charset="0"/>
                            </a:rPr>
                          </m:ctrlPr>
                        </m:dPr>
                        <m:e>
                          <m:r>
                            <a:rPr lang="en-US" sz="3200" i="1" dirty="0">
                              <a:latin typeface="Cambria Math" panose="02040503050406030204" pitchFamily="18" charset="0"/>
                            </a:rPr>
                            <m:t>𝑛</m:t>
                          </m:r>
                        </m:e>
                      </m:d>
                      <m:r>
                        <a:rPr lang="en-US" sz="3200" b="0" i="1" dirty="0" smtClean="0">
                          <a:latin typeface="Cambria Math" panose="02040503050406030204" pitchFamily="18" charset="0"/>
                        </a:rPr>
                        <m:t>-1)</m:t>
                      </m:r>
                      <m:r>
                        <a:rPr lang="en-US" sz="3200" i="1" dirty="0">
                          <a:latin typeface="Cambria Math" panose="02040503050406030204" pitchFamily="18" charset="0"/>
                        </a:rPr>
                        <m:t>+</m:t>
                      </m:r>
                      <m:r>
                        <a:rPr lang="en-US" sz="3200" i="1" dirty="0">
                          <a:latin typeface="Cambria Math" panose="02040503050406030204" pitchFamily="18" charset="0"/>
                        </a:rPr>
                        <m:t>𝑐</m:t>
                      </m:r>
                      <m:r>
                        <a:rPr lang="en-US" sz="3200" i="1" dirty="0">
                          <a:latin typeface="Cambria Math" panose="02040503050406030204" pitchFamily="18" charset="0"/>
                        </a:rPr>
                        <m:t>’</m:t>
                      </m:r>
                      <m:r>
                        <a:rPr lang="en-US" sz="3200" i="1" dirty="0">
                          <a:latin typeface="Cambria Math" panose="02040503050406030204" pitchFamily="18" charset="0"/>
                        </a:rPr>
                        <m:t>𝑛</m:t>
                      </m:r>
                    </m:oMath>
                  </m:oMathPara>
                </a14:m>
                <a:endParaRPr lang="en-US" sz="3200" dirty="0"/>
              </a:p>
            </p:txBody>
          </p:sp>
        </mc:Choice>
        <mc:Fallback>
          <p:sp>
            <p:nvSpPr>
              <p:cNvPr id="7" name="TextBox 6">
                <a:extLst>
                  <a:ext uri="{FF2B5EF4-FFF2-40B4-BE49-F238E27FC236}">
                    <a16:creationId xmlns:a16="http://schemas.microsoft.com/office/drawing/2014/main" id="{7961C42E-840D-17F1-0180-8C442718F4D4}"/>
                  </a:ext>
                </a:extLst>
              </p:cNvPr>
              <p:cNvSpPr txBox="1">
                <a:spLocks noRot="1" noChangeAspect="1" noMove="1" noResize="1" noEditPoints="1" noAdjustHandles="1" noChangeArrowheads="1" noChangeShapeType="1" noTextEdit="1"/>
              </p:cNvSpPr>
              <p:nvPr/>
            </p:nvSpPr>
            <p:spPr>
              <a:xfrm>
                <a:off x="2499841" y="3149700"/>
                <a:ext cx="6748040" cy="584775"/>
              </a:xfrm>
              <a:prstGeom prst="rect">
                <a:avLst/>
              </a:prstGeom>
              <a:blipFill>
                <a:blip r:embed="rId6"/>
                <a:stretch>
                  <a:fillRect b="-212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C27EEC9-80A9-4B47-3C07-CEBB145931B0}"/>
                  </a:ext>
                </a:extLst>
              </p:cNvPr>
              <p:cNvSpPr txBox="1"/>
              <p:nvPr/>
            </p:nvSpPr>
            <p:spPr>
              <a:xfrm>
                <a:off x="2499841" y="3688792"/>
                <a:ext cx="6748040"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dirty="0">
                          <a:latin typeface="Cambria Math" panose="02040503050406030204" pitchFamily="18" charset="0"/>
                        </a:rPr>
                        <m:t>≤</m:t>
                      </m:r>
                      <m:r>
                        <m:rPr>
                          <m:sty m:val="p"/>
                        </m:rPr>
                        <a:rPr lang="en-US" sz="3200" b="0" i="1" dirty="0" smtClean="0">
                          <a:latin typeface="Cambria Math" panose="02040503050406030204" pitchFamily="18" charset="0"/>
                        </a:rPr>
                        <m:t>kn</m:t>
                      </m:r>
                      <m:r>
                        <a:rPr lang="en-US" sz="3200" i="1" dirty="0" smtClean="0">
                          <a:latin typeface="Cambria Math" panose="02040503050406030204" pitchFamily="18" charset="0"/>
                        </a:rPr>
                        <m:t> </m:t>
                      </m:r>
                      <m:r>
                        <a:rPr lang="en-US" sz="3200" i="1" dirty="0">
                          <a:latin typeface="Cambria Math" panose="02040503050406030204" pitchFamily="18" charset="0"/>
                        </a:rPr>
                        <m:t>𝑙𝑜</m:t>
                      </m:r>
                      <m:sSub>
                        <m:sSubPr>
                          <m:ctrlPr>
                            <a:rPr lang="en-US" sz="3200" i="1" dirty="0">
                              <a:latin typeface="Cambria Math" panose="02040503050406030204" pitchFamily="18" charset="0"/>
                            </a:rPr>
                          </m:ctrlPr>
                        </m:sSubPr>
                        <m:e>
                          <m:r>
                            <a:rPr lang="en-US" sz="3200" i="1" dirty="0">
                              <a:latin typeface="Cambria Math" panose="02040503050406030204" pitchFamily="18" charset="0"/>
                            </a:rPr>
                            <m:t>𝑔</m:t>
                          </m:r>
                        </m:e>
                        <m:sub>
                          <m:r>
                            <a:rPr lang="en-US" sz="3200" i="1" dirty="0">
                              <a:latin typeface="Cambria Math" panose="02040503050406030204" pitchFamily="18" charset="0"/>
                            </a:rPr>
                            <m:t>2</m:t>
                          </m:r>
                        </m:sub>
                      </m:sSub>
                      <m:d>
                        <m:dPr>
                          <m:ctrlPr>
                            <a:rPr lang="en-US" sz="3200" i="1" dirty="0">
                              <a:latin typeface="Cambria Math" panose="02040503050406030204" pitchFamily="18" charset="0"/>
                            </a:rPr>
                          </m:ctrlPr>
                        </m:dPr>
                        <m:e>
                          <m:r>
                            <a:rPr lang="en-US" sz="3200" i="1" dirty="0">
                              <a:latin typeface="Cambria Math" panose="02040503050406030204" pitchFamily="18" charset="0"/>
                            </a:rPr>
                            <m:t>𝑛</m:t>
                          </m:r>
                        </m:e>
                      </m:d>
                      <m:r>
                        <a:rPr lang="en-US" sz="3200" b="0" i="1" dirty="0" smtClean="0">
                          <a:latin typeface="Cambria Math" panose="02040503050406030204" pitchFamily="18" charset="0"/>
                        </a:rPr>
                        <m:t>-</m:t>
                      </m:r>
                      <m:r>
                        <m:rPr>
                          <m:sty m:val="p"/>
                        </m:rPr>
                        <a:rPr lang="en-US" sz="3200" b="0" i="1" dirty="0" smtClean="0">
                          <a:latin typeface="Cambria Math" panose="02040503050406030204" pitchFamily="18" charset="0"/>
                        </a:rPr>
                        <m:t>kn</m:t>
                      </m:r>
                      <m:r>
                        <a:rPr lang="en-US" sz="3200" i="1" dirty="0">
                          <a:latin typeface="Cambria Math" panose="02040503050406030204" pitchFamily="18" charset="0"/>
                        </a:rPr>
                        <m:t>+</m:t>
                      </m:r>
                      <m:r>
                        <a:rPr lang="en-US" sz="3200" i="1" dirty="0">
                          <a:latin typeface="Cambria Math" panose="02040503050406030204" pitchFamily="18" charset="0"/>
                        </a:rPr>
                        <m:t>𝑐</m:t>
                      </m:r>
                      <m:r>
                        <a:rPr lang="en-US" sz="3200" i="1" dirty="0">
                          <a:latin typeface="Cambria Math" panose="02040503050406030204" pitchFamily="18" charset="0"/>
                        </a:rPr>
                        <m:t>’</m:t>
                      </m:r>
                      <m:r>
                        <a:rPr lang="en-US" sz="3200" i="1" dirty="0">
                          <a:latin typeface="Cambria Math" panose="02040503050406030204" pitchFamily="18" charset="0"/>
                        </a:rPr>
                        <m:t>𝑛</m:t>
                      </m:r>
                    </m:oMath>
                  </m:oMathPara>
                </a14:m>
                <a:endParaRPr lang="en-US" sz="3200" dirty="0"/>
              </a:p>
            </p:txBody>
          </p:sp>
        </mc:Choice>
        <mc:Fallback>
          <p:sp>
            <p:nvSpPr>
              <p:cNvPr id="8" name="TextBox 7">
                <a:extLst>
                  <a:ext uri="{FF2B5EF4-FFF2-40B4-BE49-F238E27FC236}">
                    <a16:creationId xmlns:a16="http://schemas.microsoft.com/office/drawing/2014/main" id="{CC27EEC9-80A9-4B47-3C07-CEBB145931B0}"/>
                  </a:ext>
                </a:extLst>
              </p:cNvPr>
              <p:cNvSpPr txBox="1">
                <a:spLocks noRot="1" noChangeAspect="1" noMove="1" noResize="1" noEditPoints="1" noAdjustHandles="1" noChangeArrowheads="1" noChangeShapeType="1" noTextEdit="1"/>
              </p:cNvSpPr>
              <p:nvPr/>
            </p:nvSpPr>
            <p:spPr>
              <a:xfrm>
                <a:off x="2499841" y="3688792"/>
                <a:ext cx="6748040" cy="584775"/>
              </a:xfrm>
              <a:prstGeom prst="rect">
                <a:avLst/>
              </a:prstGeom>
              <a:blipFill>
                <a:blip r:embed="rId7"/>
                <a:stretch>
                  <a:fillRect b="-234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64617058-8DF3-C487-25A0-E7A0B39F0B9D}"/>
                  </a:ext>
                </a:extLst>
              </p:cNvPr>
              <p:cNvSpPr txBox="1"/>
              <p:nvPr/>
            </p:nvSpPr>
            <p:spPr>
              <a:xfrm>
                <a:off x="1701618" y="4177147"/>
                <a:ext cx="6748040"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dirty="0">
                          <a:latin typeface="Cambria Math" panose="02040503050406030204" pitchFamily="18" charset="0"/>
                        </a:rPr>
                        <m:t>≤</m:t>
                      </m:r>
                      <m:r>
                        <m:rPr>
                          <m:sty m:val="p"/>
                        </m:rPr>
                        <a:rPr lang="en-US" sz="3200" b="0" i="1" dirty="0" smtClean="0">
                          <a:latin typeface="Cambria Math" panose="02040503050406030204" pitchFamily="18" charset="0"/>
                        </a:rPr>
                        <m:t>c</m:t>
                      </m:r>
                      <m:r>
                        <a:rPr lang="en-US" sz="3200" b="0" i="1" dirty="0" smtClean="0">
                          <a:latin typeface="Cambria Math" panose="02040503050406030204" pitchFamily="18" charset="0"/>
                        </a:rPr>
                        <m:t>’</m:t>
                      </m:r>
                      <m:r>
                        <m:rPr>
                          <m:sty m:val="p"/>
                        </m:rPr>
                        <a:rPr lang="en-US" sz="3200" b="0" i="1" dirty="0" smtClean="0">
                          <a:latin typeface="Cambria Math" panose="02040503050406030204" pitchFamily="18" charset="0"/>
                        </a:rPr>
                        <m:t>n</m:t>
                      </m:r>
                      <m:r>
                        <a:rPr lang="en-US" sz="3200" i="1" dirty="0" smtClean="0">
                          <a:latin typeface="Cambria Math" panose="02040503050406030204" pitchFamily="18" charset="0"/>
                        </a:rPr>
                        <m:t> </m:t>
                      </m:r>
                      <m:r>
                        <a:rPr lang="en-US" sz="3200" i="1" dirty="0">
                          <a:latin typeface="Cambria Math" panose="02040503050406030204" pitchFamily="18" charset="0"/>
                        </a:rPr>
                        <m:t>𝑙𝑜</m:t>
                      </m:r>
                      <m:sSub>
                        <m:sSubPr>
                          <m:ctrlPr>
                            <a:rPr lang="en-US" sz="3200" i="1" dirty="0">
                              <a:latin typeface="Cambria Math" panose="02040503050406030204" pitchFamily="18" charset="0"/>
                            </a:rPr>
                          </m:ctrlPr>
                        </m:sSubPr>
                        <m:e>
                          <m:r>
                            <a:rPr lang="en-US" sz="3200" i="1" dirty="0">
                              <a:latin typeface="Cambria Math" panose="02040503050406030204" pitchFamily="18" charset="0"/>
                            </a:rPr>
                            <m:t>𝑔</m:t>
                          </m:r>
                        </m:e>
                        <m:sub>
                          <m:r>
                            <a:rPr lang="en-US" sz="3200" i="1" dirty="0">
                              <a:latin typeface="Cambria Math" panose="02040503050406030204" pitchFamily="18" charset="0"/>
                            </a:rPr>
                            <m:t>2</m:t>
                          </m:r>
                        </m:sub>
                      </m:sSub>
                      <m:d>
                        <m:dPr>
                          <m:ctrlPr>
                            <a:rPr lang="en-US" sz="3200" i="1" dirty="0">
                              <a:latin typeface="Cambria Math" panose="02040503050406030204" pitchFamily="18" charset="0"/>
                            </a:rPr>
                          </m:ctrlPr>
                        </m:dPr>
                        <m:e>
                          <m:r>
                            <a:rPr lang="en-US" sz="3200" i="1" dirty="0">
                              <a:latin typeface="Cambria Math" panose="02040503050406030204" pitchFamily="18" charset="0"/>
                            </a:rPr>
                            <m:t>𝑛</m:t>
                          </m:r>
                        </m:e>
                      </m:d>
                    </m:oMath>
                  </m:oMathPara>
                </a14:m>
                <a:endParaRPr lang="en-US" sz="3200" dirty="0"/>
              </a:p>
            </p:txBody>
          </p:sp>
        </mc:Choice>
        <mc:Fallback>
          <p:sp>
            <p:nvSpPr>
              <p:cNvPr id="9" name="TextBox 8">
                <a:extLst>
                  <a:ext uri="{FF2B5EF4-FFF2-40B4-BE49-F238E27FC236}">
                    <a16:creationId xmlns:a16="http://schemas.microsoft.com/office/drawing/2014/main" id="{64617058-8DF3-C487-25A0-E7A0B39F0B9D}"/>
                  </a:ext>
                </a:extLst>
              </p:cNvPr>
              <p:cNvSpPr txBox="1">
                <a:spLocks noRot="1" noChangeAspect="1" noMove="1" noResize="1" noEditPoints="1" noAdjustHandles="1" noChangeArrowheads="1" noChangeShapeType="1" noTextEdit="1"/>
              </p:cNvSpPr>
              <p:nvPr/>
            </p:nvSpPr>
            <p:spPr>
              <a:xfrm>
                <a:off x="1701618" y="4177147"/>
                <a:ext cx="6748040" cy="584775"/>
              </a:xfrm>
              <a:prstGeom prst="rect">
                <a:avLst/>
              </a:prstGeom>
              <a:blipFill>
                <a:blip r:embed="rId8"/>
                <a:stretch>
                  <a:fillRect b="-23404"/>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9BBE227A-996F-D7CE-0187-54B2E7298C4F}"/>
              </a:ext>
            </a:extLst>
          </p:cNvPr>
          <p:cNvSpPr txBox="1"/>
          <p:nvPr/>
        </p:nvSpPr>
        <p:spPr>
          <a:xfrm>
            <a:off x="8656237" y="2707028"/>
            <a:ext cx="3146182" cy="584775"/>
          </a:xfrm>
          <a:prstGeom prst="rect">
            <a:avLst/>
          </a:prstGeom>
          <a:noFill/>
        </p:spPr>
        <p:txBody>
          <a:bodyPr wrap="none" rtlCol="0">
            <a:spAutoFit/>
          </a:bodyPr>
          <a:lstStyle/>
          <a:p>
            <a:r>
              <a:rPr lang="en-US" sz="3200" b="1" dirty="0">
                <a:solidFill>
                  <a:srgbClr val="FF0000"/>
                </a:solidFill>
              </a:rPr>
              <a:t>Seems like b = 2</a:t>
            </a:r>
          </a:p>
        </p:txBody>
      </p:sp>
      <p:sp>
        <p:nvSpPr>
          <p:cNvPr id="10" name="TextBox 9">
            <a:extLst>
              <a:ext uri="{FF2B5EF4-FFF2-40B4-BE49-F238E27FC236}">
                <a16:creationId xmlns:a16="http://schemas.microsoft.com/office/drawing/2014/main" id="{9E28A387-E54F-44FA-1670-F3E8D6592ED7}"/>
              </a:ext>
            </a:extLst>
          </p:cNvPr>
          <p:cNvSpPr txBox="1"/>
          <p:nvPr/>
        </p:nvSpPr>
        <p:spPr>
          <a:xfrm>
            <a:off x="8656237" y="3737369"/>
            <a:ext cx="3252365" cy="584775"/>
          </a:xfrm>
          <a:prstGeom prst="rect">
            <a:avLst/>
          </a:prstGeom>
          <a:noFill/>
        </p:spPr>
        <p:txBody>
          <a:bodyPr wrap="none" rtlCol="0">
            <a:spAutoFit/>
          </a:bodyPr>
          <a:lstStyle/>
          <a:p>
            <a:r>
              <a:rPr lang="en-US" sz="3200" b="1" dirty="0">
                <a:solidFill>
                  <a:srgbClr val="FF0000"/>
                </a:solidFill>
              </a:rPr>
              <a:t>Seems like k = c’</a:t>
            </a:r>
          </a:p>
        </p:txBody>
      </p:sp>
    </p:spTree>
    <p:extLst>
      <p:ext uri="{BB962C8B-B14F-4D97-AF65-F5344CB8AC3E}">
        <p14:creationId xmlns:p14="http://schemas.microsoft.com/office/powerpoint/2010/main" val="7404171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D4151-41DA-CCEB-0ED3-C83A66ACDD2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EEE74CA-2CD7-C34F-F1CD-039AD139C052}"/>
              </a:ext>
            </a:extLst>
          </p:cNvPr>
          <p:cNvSpPr>
            <a:spLocks noGrp="1"/>
          </p:cNvSpPr>
          <p:nvPr>
            <p:ph type="title"/>
          </p:nvPr>
        </p:nvSpPr>
        <p:spPr>
          <a:xfrm>
            <a:off x="389580" y="361774"/>
            <a:ext cx="11618862" cy="1325563"/>
          </a:xfrm>
        </p:spPr>
        <p:txBody>
          <a:bodyPr/>
          <a:lstStyle/>
          <a:p>
            <a:r>
              <a:rPr lang="en-US" dirty="0"/>
              <a:t>Q: What happens?</a:t>
            </a:r>
          </a:p>
        </p:txBody>
      </p:sp>
      <p:cxnSp>
        <p:nvCxnSpPr>
          <p:cNvPr id="5" name="Straight Connector 4">
            <a:extLst>
              <a:ext uri="{FF2B5EF4-FFF2-40B4-BE49-F238E27FC236}">
                <a16:creationId xmlns:a16="http://schemas.microsoft.com/office/drawing/2014/main" id="{6314E169-9143-F55C-12E2-FAF21873AABB}"/>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74AAB9B2-4707-3AB5-6457-8D9AE6FF5BC5}"/>
                  </a:ext>
                </a:extLst>
              </p:cNvPr>
              <p:cNvSpPr txBox="1"/>
              <p:nvPr/>
            </p:nvSpPr>
            <p:spPr>
              <a:xfrm>
                <a:off x="595605" y="2226835"/>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1" i="1" dirty="0" smtClean="0">
                              <a:latin typeface="Cambria Math" panose="02040503050406030204" pitchFamily="18" charset="0"/>
                            </a:rPr>
                          </m:ctrlPr>
                        </m:sSubPr>
                        <m:e>
                          <m:r>
                            <a:rPr lang="en-US" sz="2800" b="1" i="1" dirty="0" smtClean="0">
                              <a:latin typeface="Cambria Math" panose="02040503050406030204" pitchFamily="18" charset="0"/>
                            </a:rPr>
                            <m:t>𝑻</m:t>
                          </m:r>
                        </m:e>
                        <m:sub>
                          <m:r>
                            <a:rPr lang="en-US" sz="2800" b="1" i="1" dirty="0" smtClean="0">
                              <a:latin typeface="Cambria Math" panose="02040503050406030204" pitchFamily="18" charset="0"/>
                            </a:rPr>
                            <m:t>𝟏</m:t>
                          </m:r>
                        </m:sub>
                      </m:sSub>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m:rPr>
                                    <m:sty m:val="p"/>
                                  </m:rPr>
                                  <a:rPr lang="en-US" sz="2800" b="1" i="1" dirty="0" smtClean="0">
                                    <a:latin typeface="Cambria Math" panose="02040503050406030204" pitchFamily="18" charset="0"/>
                                  </a:rPr>
                                  <m:t>qT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9" name="TextBox 18">
                <a:extLst>
                  <a:ext uri="{FF2B5EF4-FFF2-40B4-BE49-F238E27FC236}">
                    <a16:creationId xmlns:a16="http://schemas.microsoft.com/office/drawing/2014/main" id="{74AAB9B2-4707-3AB5-6457-8D9AE6FF5BC5}"/>
                  </a:ext>
                </a:extLst>
              </p:cNvPr>
              <p:cNvSpPr txBox="1">
                <a:spLocks noRot="1" noChangeAspect="1" noMove="1" noResize="1" noEditPoints="1" noAdjustHandles="1" noChangeArrowheads="1" noChangeShapeType="1" noTextEdit="1"/>
              </p:cNvSpPr>
              <p:nvPr/>
            </p:nvSpPr>
            <p:spPr>
              <a:xfrm>
                <a:off x="595605" y="2226835"/>
                <a:ext cx="10079836" cy="1053494"/>
              </a:xfrm>
              <a:prstGeom prst="rect">
                <a:avLst/>
              </a:prstGeom>
              <a:blipFill>
                <a:blip r:embed="rId3"/>
                <a:stretch>
                  <a:fillRect t="-201190" b="-29285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E23E4FC0-17D7-A50F-CEB5-3BACAEFED725}"/>
                  </a:ext>
                </a:extLst>
              </p:cNvPr>
              <p:cNvSpPr txBox="1"/>
              <p:nvPr/>
            </p:nvSpPr>
            <p:spPr>
              <a:xfrm>
                <a:off x="595605" y="3577672"/>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1" i="1" dirty="0" smtClean="0">
                              <a:latin typeface="Cambria Math" panose="02040503050406030204" pitchFamily="18" charset="0"/>
                            </a:rPr>
                          </m:ctrlPr>
                        </m:sSubPr>
                        <m:e>
                          <m:r>
                            <a:rPr lang="en-US" sz="2800" b="1" i="1" dirty="0" smtClean="0">
                              <a:latin typeface="Cambria Math" panose="02040503050406030204" pitchFamily="18" charset="0"/>
                            </a:rPr>
                            <m:t>𝑻</m:t>
                          </m:r>
                        </m:e>
                        <m:sub>
                          <m:r>
                            <a:rPr lang="en-US" sz="2800" b="1" i="1" dirty="0" smtClean="0">
                              <a:latin typeface="Cambria Math" panose="02040503050406030204" pitchFamily="18" charset="0"/>
                            </a:rPr>
                            <m:t>𝟐</m:t>
                          </m:r>
                        </m:sub>
                      </m:sSub>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1" name="TextBox 10">
                <a:extLst>
                  <a:ext uri="{FF2B5EF4-FFF2-40B4-BE49-F238E27FC236}">
                    <a16:creationId xmlns:a16="http://schemas.microsoft.com/office/drawing/2014/main" id="{E23E4FC0-17D7-A50F-CEB5-3BACAEFED725}"/>
                  </a:ext>
                </a:extLst>
              </p:cNvPr>
              <p:cNvSpPr txBox="1">
                <a:spLocks noRot="1" noChangeAspect="1" noMove="1" noResize="1" noEditPoints="1" noAdjustHandles="1" noChangeArrowheads="1" noChangeShapeType="1" noTextEdit="1"/>
              </p:cNvSpPr>
              <p:nvPr/>
            </p:nvSpPr>
            <p:spPr>
              <a:xfrm>
                <a:off x="595605" y="3577672"/>
                <a:ext cx="10079836" cy="1053494"/>
              </a:xfrm>
              <a:prstGeom prst="rect">
                <a:avLst/>
              </a:prstGeom>
              <a:blipFill>
                <a:blip r:embed="rId4"/>
                <a:stretch>
                  <a:fillRect t="-200000" b="-29285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C2641D1F-1C00-DAEA-19D8-B0211BE97177}"/>
                  </a:ext>
                </a:extLst>
              </p:cNvPr>
              <p:cNvSpPr txBox="1"/>
              <p:nvPr/>
            </p:nvSpPr>
            <p:spPr>
              <a:xfrm>
                <a:off x="595605" y="4928509"/>
                <a:ext cx="10079836" cy="10534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1" i="1" dirty="0" smtClean="0">
                              <a:latin typeface="Cambria Math" panose="02040503050406030204" pitchFamily="18" charset="0"/>
                            </a:rPr>
                          </m:ctrlPr>
                        </m:sSubPr>
                        <m:e>
                          <m:r>
                            <a:rPr lang="en-US" sz="2800" b="1" i="1" dirty="0" smtClean="0">
                              <a:latin typeface="Cambria Math" panose="02040503050406030204" pitchFamily="18" charset="0"/>
                            </a:rPr>
                            <m:t>𝑻</m:t>
                          </m:r>
                        </m:e>
                        <m:sub>
                          <m:r>
                            <a:rPr lang="en-US" sz="2800" b="1" i="1" dirty="0" smtClean="0">
                              <a:latin typeface="Cambria Math" panose="02040503050406030204" pitchFamily="18" charset="0"/>
                            </a:rPr>
                            <m:t>3</m:t>
                          </m:r>
                        </m:sub>
                      </m:sSub>
                      <m:r>
                        <a:rPr lang="en-US" sz="2800" b="1" i="1" dirty="0" smtClean="0">
                          <a:latin typeface="Cambria Math" panose="02040503050406030204" pitchFamily="18" charset="0"/>
                        </a:rPr>
                        <m:t>(</m:t>
                      </m:r>
                      <m:r>
                        <a:rPr lang="en-US" sz="2800" b="1" i="1" dirty="0" smtClean="0">
                          <a:latin typeface="Cambria Math" panose="02040503050406030204" pitchFamily="18" charset="0"/>
                        </a:rPr>
                        <m:t>𝒏</m:t>
                      </m:r>
                      <m:r>
                        <a:rPr lang="en-US" sz="2800" b="1" i="1" dirty="0" smtClean="0">
                          <a:latin typeface="Cambria Math" panose="02040503050406030204" pitchFamily="18" charset="0"/>
                        </a:rPr>
                        <m:t>) ≤ </m:t>
                      </m:r>
                      <m:d>
                        <m:dPr>
                          <m:begChr m:val="{"/>
                          <m:endChr m:val=""/>
                          <m:ctrlPr>
                            <a:rPr lang="en-US" sz="2800" b="1" i="1" dirty="0" smtClean="0">
                              <a:latin typeface="Cambria Math" panose="02040503050406030204" pitchFamily="18" charset="0"/>
                            </a:rPr>
                          </m:ctrlPr>
                        </m:dPr>
                        <m:e>
                          <m:m>
                            <m:mPr>
                              <m:mcs>
                                <m:mc>
                                  <m:mcPr>
                                    <m:count m:val="2"/>
                                    <m:mcJc m:val="center"/>
                                  </m:mcPr>
                                </m:mc>
                              </m:mcs>
                              <m:ctrlPr>
                                <a:rPr lang="en-US" sz="2800" b="1" i="1" dirty="0" smtClean="0">
                                  <a:latin typeface="Cambria Math" panose="02040503050406030204" pitchFamily="18" charset="0"/>
                                </a:rPr>
                              </m:ctrlPr>
                            </m:mPr>
                            <m:mr>
                              <m:e>
                                <m:r>
                                  <m:rPr>
                                    <m:sty m:val="p"/>
                                  </m:rPr>
                                  <a:rPr lang="en-US" sz="2800" b="1" i="1" dirty="0" smtClean="0">
                                    <a:latin typeface="Cambria Math" panose="02040503050406030204" pitchFamily="18" charset="0"/>
                                  </a:rPr>
                                  <m:t>c</m:t>
                                </m:r>
                              </m:e>
                              <m:e>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≤2000</m:t>
                                </m:r>
                              </m:e>
                            </m:mr>
                            <m:mr>
                              <m:e>
                                <m:r>
                                  <a:rPr lang="en-US" sz="2800" b="1" i="1" dirty="0" smtClean="0">
                                    <a:latin typeface="Cambria Math" panose="02040503050406030204" pitchFamily="18" charset="0"/>
                                  </a:rPr>
                                  <m:t>2</m:t>
                                </m:r>
                                <m:r>
                                  <m:rPr>
                                    <m:sty m:val="p"/>
                                  </m:rPr>
                                  <a:rPr lang="en-US" sz="2800" b="1" i="1" dirty="0" smtClean="0">
                                    <a:latin typeface="Cambria Math" panose="02040503050406030204" pitchFamily="18" charset="0"/>
                                  </a:rPr>
                                  <m:t>T</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r>
                                  <a:rPr lang="en-US" sz="2800" b="1" i="1" dirty="0" smtClean="0">
                                    <a:latin typeface="Cambria Math" panose="02040503050406030204" pitchFamily="18" charset="0"/>
                                  </a:rPr>
                                  <m:t>/2) + </m:t>
                                </m:r>
                                <m:r>
                                  <m:rPr>
                                    <m:sty m:val="p"/>
                                  </m:rPr>
                                  <a:rPr lang="en-US" sz="2800" b="1" i="1" dirty="0" smtClean="0">
                                    <a:latin typeface="Cambria Math" panose="02040503050406030204" pitchFamily="18" charset="0"/>
                                  </a:rPr>
                                  <m:t>c</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n</m:t>
                                </m:r>
                              </m:e>
                              <m:e>
                                <m:r>
                                  <m:rPr>
                                    <m:sty m:val="p"/>
                                  </m:rPr>
                                  <a:rPr lang="en-US" sz="2800" b="1" i="1" dirty="0" smtClean="0">
                                    <a:latin typeface="Cambria Math" panose="02040503050406030204" pitchFamily="18" charset="0"/>
                                  </a:rPr>
                                  <m:t>o</m:t>
                                </m:r>
                                <m:r>
                                  <a:rPr lang="en-US" sz="2800" b="1" i="1" dirty="0" smtClean="0">
                                    <a:latin typeface="Cambria Math" panose="02040503050406030204" pitchFamily="18" charset="0"/>
                                  </a:rPr>
                                  <m:t>.</m:t>
                                </m:r>
                                <m:r>
                                  <m:rPr>
                                    <m:sty m:val="p"/>
                                  </m:rPr>
                                  <a:rPr lang="en-US" sz="2800" b="1" i="1" dirty="0" smtClean="0">
                                    <a:latin typeface="Cambria Math" panose="02040503050406030204" pitchFamily="18" charset="0"/>
                                  </a:rPr>
                                  <m:t>w</m:t>
                                </m:r>
                                <m:r>
                                  <a:rPr lang="en-US" sz="2800" b="1" i="1" dirty="0" smtClean="0">
                                    <a:latin typeface="Cambria Math" panose="02040503050406030204" pitchFamily="18" charset="0"/>
                                  </a:rPr>
                                  <m:t>.</m:t>
                                </m:r>
                              </m:e>
                            </m:mr>
                          </m:m>
                        </m:e>
                      </m:d>
                    </m:oMath>
                  </m:oMathPara>
                </a14:m>
                <a:endParaRPr lang="en-US" sz="2800" b="1" dirty="0"/>
              </a:p>
            </p:txBody>
          </p:sp>
        </mc:Choice>
        <mc:Fallback>
          <p:sp>
            <p:nvSpPr>
              <p:cNvPr id="12" name="TextBox 11">
                <a:extLst>
                  <a:ext uri="{FF2B5EF4-FFF2-40B4-BE49-F238E27FC236}">
                    <a16:creationId xmlns:a16="http://schemas.microsoft.com/office/drawing/2014/main" id="{C2641D1F-1C00-DAEA-19D8-B0211BE97177}"/>
                  </a:ext>
                </a:extLst>
              </p:cNvPr>
              <p:cNvSpPr txBox="1">
                <a:spLocks noRot="1" noChangeAspect="1" noMove="1" noResize="1" noEditPoints="1" noAdjustHandles="1" noChangeArrowheads="1" noChangeShapeType="1" noTextEdit="1"/>
              </p:cNvSpPr>
              <p:nvPr/>
            </p:nvSpPr>
            <p:spPr>
              <a:xfrm>
                <a:off x="595605" y="4928509"/>
                <a:ext cx="10079836" cy="1053494"/>
              </a:xfrm>
              <a:prstGeom prst="rect">
                <a:avLst/>
              </a:prstGeom>
              <a:blipFill>
                <a:blip r:embed="rId5"/>
                <a:stretch>
                  <a:fillRect t="-200000" b="-294048"/>
                </a:stretch>
              </a:blipFill>
            </p:spPr>
            <p:txBody>
              <a:bodyPr/>
              <a:lstStyle/>
              <a:p>
                <a:r>
                  <a:rPr lang="en-US">
                    <a:noFill/>
                  </a:rPr>
                  <a:t> </a:t>
                </a:r>
              </a:p>
            </p:txBody>
          </p:sp>
        </mc:Fallback>
      </mc:AlternateContent>
    </p:spTree>
    <p:extLst>
      <p:ext uri="{BB962C8B-B14F-4D97-AF65-F5344CB8AC3E}">
        <p14:creationId xmlns:p14="http://schemas.microsoft.com/office/powerpoint/2010/main" val="2711798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76620-51BC-1734-D75F-6580E4D02E3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32888FD-E23D-7BA2-B95F-46E690AE580B}"/>
              </a:ext>
            </a:extLst>
          </p:cNvPr>
          <p:cNvSpPr>
            <a:spLocks noGrp="1"/>
          </p:cNvSpPr>
          <p:nvPr>
            <p:ph type="title"/>
          </p:nvPr>
        </p:nvSpPr>
        <p:spPr>
          <a:xfrm>
            <a:off x="389580" y="361774"/>
            <a:ext cx="11618862" cy="1325563"/>
          </a:xfrm>
        </p:spPr>
        <p:txBody>
          <a:bodyPr/>
          <a:lstStyle/>
          <a:p>
            <a:r>
              <a:rPr lang="en-US" dirty="0"/>
              <a:t>Prim’s Algorithm Runtime</a:t>
            </a:r>
          </a:p>
        </p:txBody>
      </p:sp>
      <p:cxnSp>
        <p:nvCxnSpPr>
          <p:cNvPr id="5" name="Straight Connector 4">
            <a:extLst>
              <a:ext uri="{FF2B5EF4-FFF2-40B4-BE49-F238E27FC236}">
                <a16:creationId xmlns:a16="http://schemas.microsoft.com/office/drawing/2014/main" id="{6D0FB5C5-AFDB-38E5-3337-5B19A70D9B19}"/>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00E71517-ABE8-DDC6-366D-0E8AAA2B7245}"/>
              </a:ext>
            </a:extLst>
          </p:cNvPr>
          <p:cNvSpPr txBox="1"/>
          <p:nvPr/>
        </p:nvSpPr>
        <p:spPr>
          <a:xfrm>
            <a:off x="595605" y="1820038"/>
            <a:ext cx="6225609" cy="4832092"/>
          </a:xfrm>
          <a:prstGeom prst="rect">
            <a:avLst/>
          </a:prstGeom>
          <a:noFill/>
        </p:spPr>
        <p:txBody>
          <a:bodyPr wrap="square" rtlCol="0">
            <a:spAutoFit/>
          </a:bodyPr>
          <a:lstStyle/>
          <a:p>
            <a:pPr marL="457200" indent="-457200">
              <a:buFont typeface="Arial" panose="020B0604020202020204" pitchFamily="34" charset="0"/>
              <a:buChar char="•"/>
            </a:pPr>
            <a:r>
              <a:rPr lang="en-US" sz="2800" b="1" dirty="0"/>
              <a:t>Input: </a:t>
            </a:r>
            <a:r>
              <a:rPr lang="en-US" sz="2800" dirty="0"/>
              <a:t>Undirected graph G = (V,E) and weights L</a:t>
            </a:r>
          </a:p>
          <a:p>
            <a:pPr marL="457200" indent="-457200">
              <a:buFont typeface="Arial" panose="020B0604020202020204" pitchFamily="34" charset="0"/>
              <a:buChar char="•"/>
            </a:pPr>
            <a:r>
              <a:rPr lang="en-US" sz="2800" b="1" dirty="0"/>
              <a:t>Output: </a:t>
            </a:r>
            <a:r>
              <a:rPr lang="en-US" sz="2800" dirty="0"/>
              <a:t>MST of G</a:t>
            </a:r>
          </a:p>
          <a:p>
            <a:pPr marL="914400" lvl="1" indent="-457200">
              <a:buFont typeface="Arial" panose="020B0604020202020204" pitchFamily="34" charset="0"/>
              <a:buChar char="•"/>
            </a:pPr>
            <a:r>
              <a:rPr lang="en-US" sz="2800" dirty="0"/>
              <a:t>Pick s in V arbitrarily</a:t>
            </a:r>
          </a:p>
          <a:p>
            <a:pPr marL="914400" lvl="1" indent="-457200">
              <a:buFont typeface="Arial" panose="020B0604020202020204" pitchFamily="34" charset="0"/>
              <a:buChar char="•"/>
            </a:pPr>
            <a:r>
              <a:rPr lang="en-US" sz="2800" dirty="0"/>
              <a:t>Let S = {s}</a:t>
            </a:r>
          </a:p>
          <a:p>
            <a:pPr marL="914400" lvl="1" indent="-457200">
              <a:buFont typeface="Arial" panose="020B0604020202020204" pitchFamily="34" charset="0"/>
              <a:buChar char="•"/>
            </a:pPr>
            <a:r>
              <a:rPr lang="en-US" sz="2800" dirty="0"/>
              <a:t>While S != V:</a:t>
            </a:r>
          </a:p>
          <a:p>
            <a:pPr marL="1371600" lvl="2" indent="-457200">
              <a:buFont typeface="Arial" panose="020B0604020202020204" pitchFamily="34" charset="0"/>
              <a:buChar char="•"/>
            </a:pPr>
            <a:r>
              <a:rPr lang="en-US" sz="2800" dirty="0"/>
              <a:t>Find minimum weight edge e = (</a:t>
            </a:r>
            <a:r>
              <a:rPr lang="en-US" sz="2800" dirty="0" err="1"/>
              <a:t>u,v</a:t>
            </a:r>
            <a:r>
              <a:rPr lang="en-US" sz="2800" dirty="0"/>
              <a:t>) where u is in S but v is not.</a:t>
            </a:r>
          </a:p>
          <a:p>
            <a:pPr marL="1371600" lvl="2" indent="-457200">
              <a:buFont typeface="Arial" panose="020B0604020202020204" pitchFamily="34" charset="0"/>
              <a:buChar char="•"/>
            </a:pPr>
            <a:r>
              <a:rPr lang="en-US" sz="2800" dirty="0"/>
              <a:t>Add v to S</a:t>
            </a:r>
          </a:p>
          <a:p>
            <a:pPr marL="457200" indent="-457200">
              <a:buFont typeface="Arial" panose="020B0604020202020204" pitchFamily="34" charset="0"/>
              <a:buChar char="•"/>
            </a:pPr>
            <a:endParaRPr lang="en-US" sz="2800" b="1" dirty="0"/>
          </a:p>
        </p:txBody>
      </p:sp>
      <p:pic>
        <p:nvPicPr>
          <p:cNvPr id="2050" name="Picture 2">
            <a:extLst>
              <a:ext uri="{FF2B5EF4-FFF2-40B4-BE49-F238E27FC236}">
                <a16:creationId xmlns:a16="http://schemas.microsoft.com/office/drawing/2014/main" id="{9105808A-22C7-9F03-C143-AB3BE5036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852" y="1687337"/>
            <a:ext cx="3987800" cy="4102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D8C5DA-E2DA-3A3C-1129-0160E5647EF3}"/>
              </a:ext>
            </a:extLst>
          </p:cNvPr>
          <p:cNvSpPr txBox="1"/>
          <p:nvPr/>
        </p:nvSpPr>
        <p:spPr>
          <a:xfrm>
            <a:off x="6897852" y="6488668"/>
            <a:ext cx="6096000" cy="369332"/>
          </a:xfrm>
          <a:prstGeom prst="rect">
            <a:avLst/>
          </a:prstGeom>
          <a:noFill/>
        </p:spPr>
        <p:txBody>
          <a:bodyPr wrap="square">
            <a:spAutoFit/>
          </a:bodyPr>
          <a:lstStyle/>
          <a:p>
            <a:r>
              <a:rPr lang="en-US" dirty="0"/>
              <a:t>https://</a:t>
            </a:r>
            <a:r>
              <a:rPr lang="en-US" dirty="0" err="1"/>
              <a:t>en.wikipedia.org</a:t>
            </a:r>
            <a:r>
              <a:rPr lang="en-US" dirty="0"/>
              <a:t>/wiki/</a:t>
            </a:r>
            <a:r>
              <a:rPr lang="en-US" dirty="0" err="1"/>
              <a:t>File:PrimAlgDemo.gif</a:t>
            </a:r>
            <a:endParaRPr lang="en-US" dirty="0"/>
          </a:p>
        </p:txBody>
      </p:sp>
    </p:spTree>
    <p:extLst>
      <p:ext uri="{BB962C8B-B14F-4D97-AF65-F5344CB8AC3E}">
        <p14:creationId xmlns:p14="http://schemas.microsoft.com/office/powerpoint/2010/main" val="3636702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F8916-BCAB-2CAB-902F-DBFFE411F16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5142B22-55A7-F065-2AA3-2A3707A86450}"/>
              </a:ext>
            </a:extLst>
          </p:cNvPr>
          <p:cNvSpPr>
            <a:spLocks noGrp="1"/>
          </p:cNvSpPr>
          <p:nvPr>
            <p:ph type="title"/>
          </p:nvPr>
        </p:nvSpPr>
        <p:spPr>
          <a:xfrm>
            <a:off x="389580" y="361774"/>
            <a:ext cx="11618862" cy="1325563"/>
          </a:xfrm>
        </p:spPr>
        <p:txBody>
          <a:bodyPr/>
          <a:lstStyle/>
          <a:p>
            <a:r>
              <a:rPr lang="en-US" dirty="0"/>
              <a:t>Prim’s Algorithm Runtime O(m log(n))</a:t>
            </a:r>
          </a:p>
        </p:txBody>
      </p:sp>
      <p:cxnSp>
        <p:nvCxnSpPr>
          <p:cNvPr id="5" name="Straight Connector 4">
            <a:extLst>
              <a:ext uri="{FF2B5EF4-FFF2-40B4-BE49-F238E27FC236}">
                <a16:creationId xmlns:a16="http://schemas.microsoft.com/office/drawing/2014/main" id="{861A1BAD-F091-DA6B-1D95-DF031767F93C}"/>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9885DB02-B5C7-9440-44FB-5EC3381BFFA6}"/>
              </a:ext>
            </a:extLst>
          </p:cNvPr>
          <p:cNvSpPr txBox="1"/>
          <p:nvPr/>
        </p:nvSpPr>
        <p:spPr>
          <a:xfrm>
            <a:off x="595605" y="1820038"/>
            <a:ext cx="6225609" cy="4401205"/>
          </a:xfrm>
          <a:prstGeom prst="rect">
            <a:avLst/>
          </a:prstGeom>
          <a:noFill/>
        </p:spPr>
        <p:txBody>
          <a:bodyPr wrap="square" rtlCol="0">
            <a:spAutoFit/>
          </a:bodyPr>
          <a:lstStyle/>
          <a:p>
            <a:r>
              <a:rPr lang="en-US" sz="2800" b="1" dirty="0"/>
              <a:t>Claim: </a:t>
            </a:r>
            <a:r>
              <a:rPr lang="en-US" sz="2800" dirty="0"/>
              <a:t>Using a priority queue, Prim’s Algorithm can be implemented on a graph with n nodes and m  edges to run in O(m) time, plus the time for n </a:t>
            </a:r>
            <a:r>
              <a:rPr lang="en-US" sz="2800" dirty="0" err="1">
                <a:latin typeface="Courier New" panose="02070309020205020404" pitchFamily="49" charset="0"/>
                <a:cs typeface="Courier New" panose="02070309020205020404" pitchFamily="49" charset="0"/>
              </a:rPr>
              <a:t>PopMin</a:t>
            </a:r>
            <a:r>
              <a:rPr lang="en-US" sz="2800" dirty="0"/>
              <a:t> and m </a:t>
            </a:r>
            <a:r>
              <a:rPr lang="en-US" sz="2800" dirty="0" err="1">
                <a:latin typeface="Courier New" panose="02070309020205020404" pitchFamily="49" charset="0"/>
                <a:cs typeface="Courier New" panose="02070309020205020404" pitchFamily="49" charset="0"/>
              </a:rPr>
              <a:t>DecreasePriority</a:t>
            </a:r>
            <a:r>
              <a:rPr lang="en-US" sz="2800" dirty="0">
                <a:latin typeface="Courier New" panose="02070309020205020404" pitchFamily="49" charset="0"/>
                <a:cs typeface="Courier New" panose="02070309020205020404" pitchFamily="49" charset="0"/>
              </a:rPr>
              <a:t> </a:t>
            </a:r>
            <a:r>
              <a:rPr lang="en-US" sz="2800" dirty="0"/>
              <a:t>operations. </a:t>
            </a:r>
          </a:p>
          <a:p>
            <a:endParaRPr lang="en-US" sz="2800" dirty="0"/>
          </a:p>
          <a:p>
            <a:r>
              <a:rPr lang="en-US" sz="2800" b="1" dirty="0"/>
              <a:t>Corollary</a:t>
            </a:r>
            <a:r>
              <a:rPr lang="en-US" sz="2800" dirty="0"/>
              <a:t>: Using a heap-based priority queue we get a running time of O(m log(n)). </a:t>
            </a:r>
          </a:p>
        </p:txBody>
      </p:sp>
      <p:pic>
        <p:nvPicPr>
          <p:cNvPr id="2050" name="Picture 2">
            <a:extLst>
              <a:ext uri="{FF2B5EF4-FFF2-40B4-BE49-F238E27FC236}">
                <a16:creationId xmlns:a16="http://schemas.microsoft.com/office/drawing/2014/main" id="{14D1CB40-D94E-DC0F-6AF3-1F1AB1CFD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852" y="1687337"/>
            <a:ext cx="3987800" cy="4102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2016EA-ED15-F1BF-9BE9-3EA4A0FA8B1B}"/>
              </a:ext>
            </a:extLst>
          </p:cNvPr>
          <p:cNvSpPr txBox="1"/>
          <p:nvPr/>
        </p:nvSpPr>
        <p:spPr>
          <a:xfrm>
            <a:off x="6897852" y="6488668"/>
            <a:ext cx="6096000" cy="369332"/>
          </a:xfrm>
          <a:prstGeom prst="rect">
            <a:avLst/>
          </a:prstGeom>
          <a:noFill/>
        </p:spPr>
        <p:txBody>
          <a:bodyPr wrap="square">
            <a:spAutoFit/>
          </a:bodyPr>
          <a:lstStyle/>
          <a:p>
            <a:r>
              <a:rPr lang="en-US" dirty="0"/>
              <a:t>https://</a:t>
            </a:r>
            <a:r>
              <a:rPr lang="en-US" dirty="0" err="1"/>
              <a:t>en.wikipedia.org</a:t>
            </a:r>
            <a:r>
              <a:rPr lang="en-US" dirty="0"/>
              <a:t>/wiki/</a:t>
            </a:r>
            <a:r>
              <a:rPr lang="en-US" dirty="0" err="1"/>
              <a:t>File:PrimAlgDemo.gif</a:t>
            </a:r>
            <a:endParaRPr lang="en-US" dirty="0"/>
          </a:p>
        </p:txBody>
      </p:sp>
    </p:spTree>
    <p:extLst>
      <p:ext uri="{BB962C8B-B14F-4D97-AF65-F5344CB8AC3E}">
        <p14:creationId xmlns:p14="http://schemas.microsoft.com/office/powerpoint/2010/main" val="1580838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6FF10-C18E-B1C8-1659-AF5C96112DE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7C7BB7D-B604-D96C-212B-73EB89D1F82F}"/>
              </a:ext>
            </a:extLst>
          </p:cNvPr>
          <p:cNvSpPr>
            <a:spLocks noGrp="1"/>
          </p:cNvSpPr>
          <p:nvPr>
            <p:ph type="title"/>
          </p:nvPr>
        </p:nvSpPr>
        <p:spPr>
          <a:xfrm>
            <a:off x="389580" y="361774"/>
            <a:ext cx="11618862" cy="1325563"/>
          </a:xfrm>
        </p:spPr>
        <p:txBody>
          <a:bodyPr/>
          <a:lstStyle/>
          <a:p>
            <a:r>
              <a:rPr lang="en-US" dirty="0"/>
              <a:t>Kruskal’s Algorithm Runtime</a:t>
            </a:r>
          </a:p>
        </p:txBody>
      </p:sp>
      <p:cxnSp>
        <p:nvCxnSpPr>
          <p:cNvPr id="5" name="Straight Connector 4">
            <a:extLst>
              <a:ext uri="{FF2B5EF4-FFF2-40B4-BE49-F238E27FC236}">
                <a16:creationId xmlns:a16="http://schemas.microsoft.com/office/drawing/2014/main" id="{96025E7D-0F27-D364-B867-72427289D7B8}"/>
              </a:ext>
            </a:extLst>
          </p:cNvPr>
          <p:cNvCxnSpPr/>
          <p:nvPr/>
        </p:nvCxnSpPr>
        <p:spPr>
          <a:xfrm>
            <a:off x="595605" y="1511559"/>
            <a:ext cx="11000791" cy="0"/>
          </a:xfrm>
          <a:prstGeom prst="line">
            <a:avLst/>
          </a:prstGeom>
          <a:ln w="76200">
            <a:solidFill>
              <a:srgbClr val="005BBC"/>
            </a:solidFill>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552519F2-93B8-4592-6CF1-AD2521ABF290}"/>
              </a:ext>
            </a:extLst>
          </p:cNvPr>
          <p:cNvSpPr txBox="1"/>
          <p:nvPr/>
        </p:nvSpPr>
        <p:spPr>
          <a:xfrm>
            <a:off x="595605" y="1820038"/>
            <a:ext cx="5500395" cy="4401205"/>
          </a:xfrm>
          <a:prstGeom prst="rect">
            <a:avLst/>
          </a:prstGeom>
          <a:noFill/>
        </p:spPr>
        <p:txBody>
          <a:bodyPr wrap="square" rtlCol="0">
            <a:spAutoFit/>
          </a:bodyPr>
          <a:lstStyle/>
          <a:p>
            <a:pPr marL="457200" indent="-457200">
              <a:buFont typeface="Arial" panose="020B0604020202020204" pitchFamily="34" charset="0"/>
              <a:buChar char="•"/>
            </a:pPr>
            <a:r>
              <a:rPr lang="en-US" sz="2800" b="1" dirty="0"/>
              <a:t>Input: </a:t>
            </a:r>
            <a:r>
              <a:rPr lang="en-US" sz="2800" dirty="0"/>
              <a:t>Undirected graph G = (V,E) and weights L</a:t>
            </a:r>
          </a:p>
          <a:p>
            <a:pPr marL="457200" indent="-457200">
              <a:buFont typeface="Arial" panose="020B0604020202020204" pitchFamily="34" charset="0"/>
              <a:buChar char="•"/>
            </a:pPr>
            <a:r>
              <a:rPr lang="en-US" sz="2800" b="1" dirty="0"/>
              <a:t>Output: </a:t>
            </a:r>
            <a:r>
              <a:rPr lang="en-US" sz="2800" dirty="0"/>
              <a:t>MST of G</a:t>
            </a:r>
          </a:p>
          <a:p>
            <a:pPr marL="914400" lvl="1" indent="-457200">
              <a:buFont typeface="Arial" panose="020B0604020202020204" pitchFamily="34" charset="0"/>
              <a:buChar char="•"/>
            </a:pPr>
            <a:r>
              <a:rPr lang="en-US" sz="2800" dirty="0"/>
              <a:t>Sort E using values in L</a:t>
            </a:r>
          </a:p>
          <a:p>
            <a:pPr marL="1371600" lvl="2" indent="-457200">
              <a:buFont typeface="Arial" panose="020B0604020202020204" pitchFamily="34" charset="0"/>
              <a:buChar char="•"/>
            </a:pPr>
            <a:r>
              <a:rPr lang="en-US" sz="2800" dirty="0"/>
              <a:t>Break ties arbitrarily </a:t>
            </a:r>
          </a:p>
          <a:p>
            <a:pPr marL="914400" lvl="1" indent="-457200">
              <a:buFont typeface="Arial" panose="020B0604020202020204" pitchFamily="34" charset="0"/>
              <a:buChar char="•"/>
            </a:pPr>
            <a:r>
              <a:rPr lang="en-US" sz="2800" dirty="0"/>
              <a:t>Let T be an empty graph</a:t>
            </a:r>
          </a:p>
          <a:p>
            <a:pPr marL="914400" lvl="1" indent="-457200">
              <a:buFont typeface="Arial" panose="020B0604020202020204" pitchFamily="34" charset="0"/>
              <a:buChar char="•"/>
            </a:pPr>
            <a:r>
              <a:rPr lang="en-US" sz="2800" dirty="0"/>
              <a:t>For e in E:</a:t>
            </a:r>
          </a:p>
          <a:p>
            <a:pPr marL="1371600" lvl="2" indent="-457200">
              <a:buFont typeface="Arial" panose="020B0604020202020204" pitchFamily="34" charset="0"/>
              <a:buChar char="•"/>
            </a:pPr>
            <a:r>
              <a:rPr lang="en-US" sz="2800" dirty="0"/>
              <a:t>If adding e to T doesn’t case a cycle, add it.</a:t>
            </a:r>
          </a:p>
          <a:p>
            <a:pPr marL="457200" indent="-457200">
              <a:buFont typeface="Arial" panose="020B0604020202020204" pitchFamily="34" charset="0"/>
              <a:buChar char="•"/>
            </a:pPr>
            <a:endParaRPr lang="en-US" sz="2800" b="1" dirty="0"/>
          </a:p>
        </p:txBody>
      </p:sp>
      <p:pic>
        <p:nvPicPr>
          <p:cNvPr id="1026" name="Picture 2">
            <a:extLst>
              <a:ext uri="{FF2B5EF4-FFF2-40B4-BE49-F238E27FC236}">
                <a16:creationId xmlns:a16="http://schemas.microsoft.com/office/drawing/2014/main" id="{64C3CF3B-5743-8F8C-B386-343A51CFB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7590" y="1687337"/>
            <a:ext cx="4426947" cy="4553834"/>
          </a:xfrm>
          <a:prstGeom prst="rect">
            <a:avLst/>
          </a:prstGeom>
          <a:noFill/>
          <a:extLst>
            <a:ext uri="{909E8E84-426E-40DD-AFC4-6F175D3DCCD1}">
              <a14:hiddenFill xmlns:a14="http://schemas.microsoft.com/office/drawing/2010/main">
                <a:solidFill>
                  <a:srgbClr val="FFFFFF"/>
                </a:solidFill>
              </a14:hiddenFill>
            </a:ext>
          </a:extLst>
        </p:spPr>
      </p:pic>
      <p:sp>
        <p:nvSpPr>
          <p:cNvPr id="139" name="TextBox 138">
            <a:extLst>
              <a:ext uri="{FF2B5EF4-FFF2-40B4-BE49-F238E27FC236}">
                <a16:creationId xmlns:a16="http://schemas.microsoft.com/office/drawing/2014/main" id="{478D5C4C-DC28-3034-59BD-27DEFDEBAC50}"/>
              </a:ext>
            </a:extLst>
          </p:cNvPr>
          <p:cNvSpPr txBox="1"/>
          <p:nvPr/>
        </p:nvSpPr>
        <p:spPr>
          <a:xfrm>
            <a:off x="7083973" y="6488668"/>
            <a:ext cx="6096000" cy="369332"/>
          </a:xfrm>
          <a:prstGeom prst="rect">
            <a:avLst/>
          </a:prstGeom>
          <a:noFill/>
        </p:spPr>
        <p:txBody>
          <a:bodyPr wrap="square">
            <a:spAutoFit/>
          </a:bodyPr>
          <a:lstStyle/>
          <a:p>
            <a:r>
              <a:rPr lang="en-US" dirty="0"/>
              <a:t>https://</a:t>
            </a:r>
            <a:r>
              <a:rPr lang="en-US" dirty="0" err="1"/>
              <a:t>en.wikipedia.org</a:t>
            </a:r>
            <a:r>
              <a:rPr lang="en-US" dirty="0"/>
              <a:t>/wiki/</a:t>
            </a:r>
            <a:r>
              <a:rPr lang="en-US" dirty="0" err="1"/>
              <a:t>File:KruskalDemo.gif</a:t>
            </a:r>
            <a:endParaRPr lang="en-US" dirty="0"/>
          </a:p>
        </p:txBody>
      </p:sp>
    </p:spTree>
    <p:extLst>
      <p:ext uri="{BB962C8B-B14F-4D97-AF65-F5344CB8AC3E}">
        <p14:creationId xmlns:p14="http://schemas.microsoft.com/office/powerpoint/2010/main" val="41511801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74</TotalTime>
  <Words>3970</Words>
  <Application>Microsoft Macintosh PowerPoint</Application>
  <PresentationFormat>Widescreen</PresentationFormat>
  <Paragraphs>783</Paragraphs>
  <Slides>65</Slides>
  <Notes>64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ACADEMY ENGRAVED LET PLAIN:1.0</vt:lpstr>
      <vt:lpstr>Aptos</vt:lpstr>
      <vt:lpstr>Aptos Display</vt:lpstr>
      <vt:lpstr>Arial</vt:lpstr>
      <vt:lpstr>Cambria Math</vt:lpstr>
      <vt:lpstr>Courier New</vt:lpstr>
      <vt:lpstr>Office Theme</vt:lpstr>
      <vt:lpstr>CSE 331:  Algorithms &amp; Complexity</vt:lpstr>
      <vt:lpstr>Schedule</vt:lpstr>
      <vt:lpstr>Course Updates</vt:lpstr>
      <vt:lpstr>Midterm Evals Grades (One HW Drop)</vt:lpstr>
      <vt:lpstr>Midterm Evals Grades (One HW Drop)</vt:lpstr>
      <vt:lpstr>Reading</vt:lpstr>
      <vt:lpstr>Prim’s Algorithm Runtime</vt:lpstr>
      <vt:lpstr>Prim’s Algorithm Runtime O(m log(n))</vt:lpstr>
      <vt:lpstr>Kruskal’s Algorithm Runtime</vt:lpstr>
      <vt:lpstr>Kruskal’s Algorithm Runtime O(m log(n))</vt:lpstr>
      <vt:lpstr>Kruskal’s Algorithm Runtime O(m log(n))</vt:lpstr>
      <vt:lpstr>Divide &amp; Conquer (KT 5.1 and KT 5.2)</vt:lpstr>
      <vt:lpstr>Why Divide &amp; Conquer?</vt:lpstr>
      <vt:lpstr>Why Divide &amp; Conquer?</vt:lpstr>
      <vt:lpstr>Why Divide &amp; Conquer?</vt:lpstr>
      <vt:lpstr>Why Divide &amp; Conquer?</vt:lpstr>
      <vt:lpstr>Why Divide &amp; Conquer?</vt:lpstr>
      <vt:lpstr>Q: How many times can you split in half?</vt:lpstr>
      <vt:lpstr>A: After log times, you will get a constant!</vt:lpstr>
      <vt:lpstr>Another Look</vt:lpstr>
      <vt:lpstr>Another Look</vt:lpstr>
      <vt:lpstr>Another Look</vt:lpstr>
      <vt:lpstr>It takes 8N to do splitting and combining</vt:lpstr>
      <vt:lpstr>It takes N^2/16 to do algorithm on small parts.</vt:lpstr>
      <vt:lpstr>Another Look</vt:lpstr>
      <vt:lpstr>Another Look</vt:lpstr>
      <vt:lpstr>Another Look</vt:lpstr>
      <vt:lpstr>Sorting</vt:lpstr>
      <vt:lpstr>Sorting</vt:lpstr>
      <vt:lpstr>Sorting</vt:lpstr>
      <vt:lpstr>Mergesort</vt:lpstr>
      <vt:lpstr>Mergesort</vt:lpstr>
      <vt:lpstr>Sorting</vt:lpstr>
      <vt:lpstr>Merging</vt:lpstr>
      <vt:lpstr>Mergesort Runtime?</vt:lpstr>
      <vt:lpstr>Let T(n) be runtime of Mergesort.</vt:lpstr>
      <vt:lpstr>Let T(n) be runtime of Mergesort.</vt:lpstr>
      <vt:lpstr>Let T(n) be runtime of Mergesort.</vt:lpstr>
      <vt:lpstr>Let T(n) be runtime of Mergesort.</vt:lpstr>
      <vt:lpstr>How do you solve a recurrence?</vt:lpstr>
      <vt:lpstr>Unrolling</vt:lpstr>
      <vt:lpstr>Unrolling a few levels </vt:lpstr>
      <vt:lpstr>Unrolling a few levels </vt:lpstr>
      <vt:lpstr>Unrolling a few levels </vt:lpstr>
      <vt:lpstr>Unrolling a few levels </vt:lpstr>
      <vt:lpstr>Unrolling a few levels </vt:lpstr>
      <vt:lpstr>Unrolling a few levels </vt:lpstr>
      <vt:lpstr>Unrolling a few levels </vt:lpstr>
      <vt:lpstr>Unrolling a few levels </vt:lpstr>
      <vt:lpstr>Unrolling a few levels </vt:lpstr>
      <vt:lpstr>Unrolling a few levels </vt:lpstr>
      <vt:lpstr>Unrolling a few levels </vt:lpstr>
      <vt:lpstr>Unrolling a few levels </vt:lpstr>
      <vt:lpstr>Unrolling a few levels </vt:lpstr>
      <vt:lpstr>Unrolling a few levels </vt:lpstr>
      <vt:lpstr>Unrolling a few levels </vt:lpstr>
      <vt:lpstr>Unrolling a few levels </vt:lpstr>
      <vt:lpstr>Guess &amp; Check</vt:lpstr>
      <vt:lpstr>Guess &amp; Check</vt:lpstr>
      <vt:lpstr>Guess &amp; Check</vt:lpstr>
      <vt:lpstr>Guess &amp; Check</vt:lpstr>
      <vt:lpstr>Guess &amp; Check</vt:lpstr>
      <vt:lpstr>Guess &amp; Check</vt:lpstr>
      <vt:lpstr>Partial Guess</vt:lpstr>
      <vt:lpstr>Q: What happens?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Charlie Carlson</dc:creator>
  <cp:lastModifiedBy>Charlie Carlson</cp:lastModifiedBy>
  <cp:revision>9</cp:revision>
  <dcterms:created xsi:type="dcterms:W3CDTF">2025-10-24T17:58:30Z</dcterms:created>
  <dcterms:modified xsi:type="dcterms:W3CDTF">2025-10-24T19:12:43Z</dcterms:modified>
</cp:coreProperties>
</file>