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sldIdLst>
    <p:sldId id="571" r:id="rId2"/>
    <p:sldId id="323" r:id="rId3"/>
    <p:sldId id="329" r:id="rId4"/>
    <p:sldId id="997" r:id="rId5"/>
    <p:sldId id="940" r:id="rId6"/>
    <p:sldId id="951" r:id="rId7"/>
    <p:sldId id="952" r:id="rId8"/>
    <p:sldId id="953" r:id="rId9"/>
    <p:sldId id="949" r:id="rId10"/>
    <p:sldId id="950" r:id="rId11"/>
    <p:sldId id="957" r:id="rId12"/>
    <p:sldId id="956" r:id="rId13"/>
    <p:sldId id="958" r:id="rId14"/>
    <p:sldId id="959" r:id="rId15"/>
    <p:sldId id="960" r:id="rId16"/>
    <p:sldId id="961" r:id="rId17"/>
    <p:sldId id="962" r:id="rId18"/>
    <p:sldId id="963" r:id="rId19"/>
    <p:sldId id="972" r:id="rId20"/>
    <p:sldId id="973" r:id="rId21"/>
    <p:sldId id="975" r:id="rId22"/>
    <p:sldId id="976" r:id="rId23"/>
    <p:sldId id="977" r:id="rId24"/>
    <p:sldId id="978" r:id="rId25"/>
    <p:sldId id="979" r:id="rId26"/>
    <p:sldId id="980" r:id="rId27"/>
    <p:sldId id="981" r:id="rId28"/>
    <p:sldId id="982" r:id="rId29"/>
    <p:sldId id="983" r:id="rId30"/>
    <p:sldId id="984" r:id="rId31"/>
    <p:sldId id="985" r:id="rId32"/>
    <p:sldId id="986" r:id="rId33"/>
    <p:sldId id="987" r:id="rId34"/>
    <p:sldId id="988" r:id="rId35"/>
    <p:sldId id="989" r:id="rId36"/>
    <p:sldId id="990" r:id="rId37"/>
    <p:sldId id="991" r:id="rId38"/>
    <p:sldId id="992" r:id="rId39"/>
    <p:sldId id="993" r:id="rId40"/>
    <p:sldId id="994" r:id="rId41"/>
    <p:sldId id="995" r:id="rId42"/>
    <p:sldId id="996" r:id="rId43"/>
    <p:sldId id="998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1EF63F-049D-5748-A580-B197913A3313}" type="datetimeFigureOut">
              <a:rPr lang="en-US" smtClean="0"/>
              <a:t>10/27/25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7AC1B5-D97B-C448-B762-1CAACD0968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0761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16EFCA-A7FA-50FD-ED8C-39E8D343AC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94E1C71-F95D-B3F8-C3F1-9B44266409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A6B8E2B-0280-9D7E-6A53-086144AB32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58ADF2-86B4-A8D1-BAE5-936B2BBDB5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01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676139-D63B-971A-28F6-184CA02BC9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4B5A667-6468-206A-914D-4FC57DB882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1076D65-2DAF-283D-CB50-1193EF6DAC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D094D2-8E9E-18BF-9F64-DE372F92B0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7769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661F83-DA23-512F-ACF8-A22A88B2BF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46E2D1-ADCB-4CB5-7340-7DA79EBABE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0F3FED-D15E-0B1A-D1ED-B0AD019478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AB32C8-F9C4-0FBC-DEA3-468FD2D1FC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2330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5A2DE5-71D4-73FF-5454-CFFC39257A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6D98042-8BB8-F260-34CB-B5A5FE345F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9142B87-C192-9F8A-EBD1-4166E5D155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0FFB6E-EB60-7D4E-036A-C9F9C74BDC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3661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D421F0-504D-0349-BD3B-6235C7EEE3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6718A3-1CC7-58D6-3C55-BEDF656E3C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992CCA-6E30-9AA4-92EE-72E725A818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A78456-94EC-C8E4-A1C6-F719512EC2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8101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86FE63-9F02-FFFA-37F5-847586DC85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497B395-AB1A-D85B-970C-5E9DC1D340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3F371FB-982D-0EDB-00B4-A2E61DB8E2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D5F152-476C-5888-9F25-DB0F521812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329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5C43CB-17B8-1412-FCDE-12E46E08D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5971424-413C-FFB1-3CA0-8A4994F28D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7CCEF5-ED63-E146-366E-AE83A633E0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A37405-C21C-2D52-28FC-36A4AD3F07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9997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97EFCB-99C3-7184-B86D-774577932A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64D034-B1BC-BB79-A6AE-0FB9082C27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315AC6-5041-67FA-CC85-FA0E3759F4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588D74-8FAE-15F5-0C04-50D6CAA3B2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22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A406F6-7ECC-9E91-6741-38D08CCB69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E70A21-D5E7-FB7B-FF20-0179218274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B6DF620-170D-5B05-3579-A696D1E763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AF1ED4-5DDD-E809-6EFE-1BC172BD4F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6001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B3B837-89D9-EF73-00B1-C2094AF57A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154A62-99B5-7B5F-ED20-E543F79285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E1031A8-5144-FD99-56F9-BC86192533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4CAB53-1B88-EF30-EEC1-AE65F63E95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2678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E6C26D-CE06-312B-048E-D9B7722F91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2B5B69F-1578-7336-4735-359CF7782C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214985-E516-E642-D664-FFBCE4EA48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CFF250-2C36-FE80-0B21-F441C78094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141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927139-8BFE-926F-A718-56AFECD43F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D5A78A-DEE3-000B-F112-14D474DBDC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4989723-3C53-AEDC-4E32-8EC23B99BF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75396C-5842-7FC1-435F-3573466CF0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5593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E31828-21E3-2902-7E77-37E5B3706E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6B7B24-EEC0-47C3-EA63-D90B760096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66B9A2-E641-FEE2-E1DA-6814D8E3F4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330D3A-CBB6-64A5-6F1F-EDB1208632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066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70AD53-2430-5313-FADC-2C3CB21245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4905C81-5DE1-E975-3B89-472143635D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38BC48-FF0D-743F-5020-190EF795EA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96D68B-241B-EE1B-53AC-D37892CAB4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6359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6003D6-82DB-2BC4-485E-835CD7B679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814383-E105-B1B6-397A-9E3041665D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34B18E-8F73-541B-0168-EC5E2C4CBE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EFC0D8-9CCB-637E-43D8-86010A4FB9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5908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CE15E3-2639-6F43-B0DC-1C19C7F09A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5EE73E-7B99-66BA-D8DB-0E07246C63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3299887-E431-4EF3-AC0C-D8588912E8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3A2AC5-43BF-7878-5C39-7A048C2E97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9078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30E8F0-5209-75B6-2F6B-2362E45FA6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261B5F7-2C19-3E9D-A464-EB63E26A97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BC9C3C-78CA-8B83-3A39-8AC0D05287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AC61F8-D9D3-DE49-3BF4-DEDE76C1EF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525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578B2C-F450-7D36-239C-8E5F1C1950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8D57E4-7722-A705-EAE6-3F2A163363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9CFB814-7589-A12B-AB64-C0265D9214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D47366-A58F-4E8D-A71B-3CE15BBAF5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22391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15278A-7B95-65FA-0369-5B780977EF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C228A7-96B8-AA1B-E9B1-BEED5DE5ED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9A8184-2818-4175-A65F-CFF674ACE5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581C7B-B206-9C93-9426-2E3CF73876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88409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95E618-2759-D213-53A6-2C92633C49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28F14D6-7E99-20B9-0240-5B499125A8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20E701-5C3F-AFCC-5114-A95CC272C9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851C6D-26A7-33FC-4E9C-A7C6DD2531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83034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5A2644-3856-D9B0-14B2-242E3BD8C5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F8166AD-1B7A-3865-728D-645C1D20A2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22EA01-B070-800B-FFF3-33B69F7AAB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EB11DB-DDE1-8B87-C05B-60F1839668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3626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35A70A-7618-55F2-149B-D825BD2DA1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097BCD-B672-C5B3-72C0-71F3936F16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9D91E6-4F2B-C996-4F65-2ADD69FFB1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E680A4-B7EC-827F-7342-F017ED3BDC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9147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9F7F3B-564A-EF84-EC44-29909C0950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9279727-4091-4FDE-5846-A66EFCD6BB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C948D0A-8EB5-E909-14BE-DDB87B6D0F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E9B4AA-133B-164B-907F-80E32818CD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43922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E7809C-8087-93BD-5AE1-491DC0474F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700797-71CF-4EFE-4701-711892CFE5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EA6FBDF-B6F4-23A0-FC73-AFA3913DE7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7F4713-5C88-5349-B965-183C775BFD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01415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E59A4A-31AE-CE5D-81C8-3F273064B5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C6AD735-5E25-7661-05D8-07270E9FE7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4969529-9E00-A247-8500-9C0170C06F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93AF94-29CD-E24D-92D1-904E03B149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71003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420372-1005-FA87-2A89-60E7D1A0E5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0BA07AD-905F-E35B-6FD1-FB4C63D91E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0916299-D5C0-F31D-165A-D0D0F664AE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72B524-A8D2-12D1-A98D-15277EA35F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59512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B0CC93-DB3D-1A6C-4AF1-DA186C20F1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A8A375E-7D67-AA78-B19D-94D999EC8C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C529E37-1591-14DB-0340-73AC8CB04D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9207DC-03F6-D7E4-9837-DE218CAE32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82958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BD6D20-6F04-61E9-8B0B-73D8F9C051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3A2905-CD27-E805-C73E-072965D89C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698CD2-18B9-7915-5700-6E40E1E910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3F3994-D5BF-7CB1-BC1F-57593D63C3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06347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A6AF77-DB90-00DD-6455-382C48C70E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973A83-4ED5-BDB8-2F9D-10B2747A97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37EE824-F29B-C663-4FC4-936D86E254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FCA896-CCDD-4E43-C514-ABD13E0FF6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4156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15BF01-E6AD-5966-7394-E98CC22BAA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719809-AB9D-ED9C-BE11-3EFB84A889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EFA2481-4932-D49F-E810-98A5B28378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CB3C17-0458-2BA4-B9BF-610FBF7DD4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00561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8668C2-14FB-60E9-C74D-9FFDC34743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1CA473-D7B8-A132-A075-8EC78AE107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401C27F-136B-7424-818E-9E72651688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35AFBF-23ED-C774-D900-6FAC2FA41E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20742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B6C56-5E6E-A46F-715C-E575CC4593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CA180FC-38C4-45FB-02E5-369050E6F4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E256206-F7F5-7E4E-3915-D1C7E43B10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F1BD4-F611-2690-35C8-CD32A7C6AD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37095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459376-44A1-985B-6EF0-445F760B02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6E3CF7A-CA2F-2B81-0C52-8B4A03816E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1F93F05-D81C-A4F4-ED89-D154E7F82A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B46666-12F5-FEF1-3FC2-8D9E53C78E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2044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3ADF25-48C3-7F68-BBC9-2D2016A4D2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B3629A-7FB5-822B-A33F-2F260A42C4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470A68-0C64-4484-AC8E-BE13A228D5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4C6C60-3FD6-A4C8-63EB-43717D6C40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3335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B7FF67-AEBA-D31B-9C13-C0331643BC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12C4E8-8D50-267B-F0FC-17BBA6B78B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56D34F1-BC84-B18A-59A0-346C90352B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CF01B6-211F-D585-0872-D82F944D9D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26885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29C831-EB38-5D68-0EA1-CE1C4578FD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6B6B7A-A099-F994-3636-30E63597CD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F70527-92FA-B530-C237-480D4ACCAE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FB68E2-5EA2-E44F-667D-5CACC5A41F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76362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69B5EC-3662-AA54-0505-F0911529EC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0C1181-EF18-C159-7F74-AE0F28EA89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7E0E104-F768-C026-B301-6ADED0F4EB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AB4792-06DA-661E-EA5D-8D90604AAB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1868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0834AC-27A0-9004-BFF5-30F8729299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F39BAC-24A9-4E31-BCBD-BC61D59833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2A8C6B1-6ABD-EACF-59BF-EEEE91058E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22DBA6-4C85-2B5B-83CE-B46516C7B0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0703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2D09D0-DAC0-E47A-9A45-317709161A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45FAE8C-010B-A8E2-0066-EE989CA513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5CD2B1-1EB2-AC21-AD46-079F6F18C0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A2D56D-787B-986B-2DFB-7D58B3269B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1901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9290C7-0EDD-FA0D-15C1-89886059BF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4A1BD7E-5BB4-1160-7188-D0799FAD64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847874-6362-971F-C09A-06DE28E1AC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8BB723-E710-720E-1A4D-E591FB7A4D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7287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EDC21C-2563-FF8C-44E1-1497BE8655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6830EB8-2E9F-3407-894F-8F113FDE40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9EE366D-27AA-60CA-18CA-C9DEFFBEFE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A30C18-2DB1-6CBF-3568-74E43AED2F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0330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6586B3-B655-DA9F-2460-DE9D9B3E4C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5606D5-BA42-D009-2A4E-DCD6A490FC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BA9D5A-5F57-4744-DC62-0DC60B1124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ACCCB6-B750-2A02-1F53-15282FEFC2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0048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38FA7E-0F1E-1F98-7E7C-92EF0CDEAC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7064F9-9741-8693-E4CA-5B3E862BCD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9FC855-9648-731D-DC2C-7584177DD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64E59-321A-6549-91B2-D6EC33050A3E}" type="datetimeFigureOut">
              <a:rPr lang="en-US" smtClean="0"/>
              <a:t>10/27/25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834934-97F7-6F0F-A53D-01D171020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FF62DC-2014-1349-24E1-8EB4232F5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9204C-A76D-9B40-89D8-69F1F7E27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154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90995-5BFC-BCE6-069A-C78528066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5C8D54-2EA0-C4EE-A120-6E60D41BB6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EA72F1-7120-EF36-D42A-431B6EB57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64E59-321A-6549-91B2-D6EC33050A3E}" type="datetimeFigureOut">
              <a:rPr lang="en-US" smtClean="0"/>
              <a:t>10/27/25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A85D1C-A9D5-A180-7234-2CAC570D6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BADF49-019C-960E-F55E-F40B2D470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9204C-A76D-9B40-89D8-69F1F7E27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4605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D5AF01-8027-8221-4F31-D6F1915989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B150E1-C3DB-92CE-D640-DFC1238CAE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1BC89B-B47F-F374-2C12-7891CCAAC6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64E59-321A-6549-91B2-D6EC33050A3E}" type="datetimeFigureOut">
              <a:rPr lang="en-US" smtClean="0"/>
              <a:t>10/27/25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FA13F3-4832-0B2A-AFF4-92FACE8EC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3C455-301B-D709-4121-5AA088DFC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9204C-A76D-9B40-89D8-69F1F7E27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023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DB8C2-FB53-8C61-FBD2-7F7A516D9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5C9D79-891E-15C8-A3F4-308B5297F2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679856-7D4B-0EA7-2E35-D6A7151E4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64E59-321A-6549-91B2-D6EC33050A3E}" type="datetimeFigureOut">
              <a:rPr lang="en-US" smtClean="0"/>
              <a:t>10/27/25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AAF6DF-7C59-A5B7-336F-465A84806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287286-96A3-C075-D743-DFC9C5606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9204C-A76D-9B40-89D8-69F1F7E27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504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989D2-3062-028A-AC3D-53FE9F60A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5B621B-9706-1CE2-9C80-78236B3F93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401F91-8D5C-DDEB-5FE9-830489499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64E59-321A-6549-91B2-D6EC33050A3E}" type="datetimeFigureOut">
              <a:rPr lang="en-US" smtClean="0"/>
              <a:t>10/27/25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D1CF2B-430B-FB14-87D3-DA111B324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1CCD9F-0436-7760-4F18-D41D1C3B5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9204C-A76D-9B40-89D8-69F1F7E27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675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C848B-AB63-7957-46E1-9718281EB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F31497-58ED-8E52-E25A-50FF4E8223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5CD10A-60F3-2613-3530-04B8A065B1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6AF30C-2677-1119-613F-815F27788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64E59-321A-6549-91B2-D6EC33050A3E}" type="datetimeFigureOut">
              <a:rPr lang="en-US" smtClean="0"/>
              <a:t>10/27/25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72620B-B6DF-2651-6FEA-62A006018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4BC579-7D95-956F-BEFB-B641AA2EE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9204C-A76D-9B40-89D8-69F1F7E27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271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FBBE6-A4A7-00D3-A456-461CC0C9D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11A323-6C6F-FF3F-D25A-50D8900B4B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931466-B249-5E60-F514-6624A15785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EAEC68-D4E5-DD37-4B4B-B338C76A54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07615B-B892-16F3-A303-A681704FF6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275A34-A937-0D3C-71A7-A016F02B4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64E59-321A-6549-91B2-D6EC33050A3E}" type="datetimeFigureOut">
              <a:rPr lang="en-US" smtClean="0"/>
              <a:t>10/27/25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E611B9-1389-C64A-201C-3EAEBA640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62841F-F0E3-4C9C-558D-650085A88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9204C-A76D-9B40-89D8-69F1F7E27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828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F5B03-DE23-D8B4-0486-3061F2BF7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8C5327-76C9-126E-E2CD-D7C121347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64E59-321A-6549-91B2-D6EC33050A3E}" type="datetimeFigureOut">
              <a:rPr lang="en-US" smtClean="0"/>
              <a:t>10/27/25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EE559C-BF14-586A-2C5E-04AFA63C7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E6CFA4-5109-745E-894F-69D9730B6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9204C-A76D-9B40-89D8-69F1F7E27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724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A67C84-3502-C2A3-47C2-ADDFB01F6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64E59-321A-6549-91B2-D6EC33050A3E}" type="datetimeFigureOut">
              <a:rPr lang="en-US" smtClean="0"/>
              <a:t>10/27/25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742087-11B4-93B9-6186-25E9083A3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09020D-2A32-64A4-C55B-AC7684280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9204C-A76D-9B40-89D8-69F1F7E27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968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8B92D-1BE1-206C-83B2-F3F3A7C24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29B2DE-403F-3A5B-B358-29F39DA987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8E622C-6378-5013-B3F7-7CD9DBB169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515001-2351-E784-9BA1-5EBF4D776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64E59-321A-6549-91B2-D6EC33050A3E}" type="datetimeFigureOut">
              <a:rPr lang="en-US" smtClean="0"/>
              <a:t>10/27/25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E0888C-2A06-BE67-3DFB-3478C6F91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B69458-A285-F6E1-8BD3-C3ED1C27A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9204C-A76D-9B40-89D8-69F1F7E27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401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AE6F7-4839-8D1F-F177-F9C18FD11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C0AEB2-FF7E-1BDD-79F9-A8BDC8E929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34508A-5E2A-CF99-9DC8-9715FCC3FB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09CEC0-8CAC-1222-90F8-204A596EA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64E59-321A-6549-91B2-D6EC33050A3E}" type="datetimeFigureOut">
              <a:rPr lang="en-US" smtClean="0"/>
              <a:t>10/27/25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EC37FE-E4DA-55F6-418B-C8BB24839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90AB53-0A56-AD9E-4C55-18595A153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9204C-A76D-9B40-89D8-69F1F7E27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671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139763-A0E2-E802-3979-293F8282D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A41673-A2C9-9FF8-D451-5B31988177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44F876-2827-598C-E010-DC09A9D411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1364E59-321A-6549-91B2-D6EC33050A3E}" type="datetimeFigureOut">
              <a:rPr lang="en-US" smtClean="0"/>
              <a:t>10/27/25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A09CC5-1DCD-F35D-EB88-FF319461A3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BD0FDB-D382-918D-CD29-039C0291CF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99204C-A76D-9B40-89D8-69F1F7E27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458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3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751A5D-E899-A07B-B4A2-6B162A8ED3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1169D-C299-9BB7-AF9C-D033BBDE8B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916664"/>
            <a:ext cx="12192000" cy="2122802"/>
          </a:xfrm>
        </p:spPr>
        <p:txBody>
          <a:bodyPr>
            <a:normAutofit fontScale="90000"/>
          </a:bodyPr>
          <a:lstStyle/>
          <a:p>
            <a:r>
              <a:rPr lang="en-US" sz="6600" dirty="0">
                <a:latin typeface="Courier New" panose="02070309020205020404" pitchFamily="49" charset="0"/>
                <a:cs typeface="Courier New" panose="02070309020205020404" pitchFamily="49" charset="0"/>
              </a:rPr>
              <a:t>CSE 331</a:t>
            </a:r>
            <a:r>
              <a:rPr lang="en-US" sz="6600" dirty="0"/>
              <a:t>: </a:t>
            </a:r>
            <a:br>
              <a:rPr lang="en-US" sz="6600" dirty="0"/>
            </a:br>
            <a:r>
              <a:rPr lang="en-US" sz="8800" dirty="0">
                <a:latin typeface="ACADEMY ENGRAVED LET PLAIN:1.0" panose="02000000000000000000" pitchFamily="2" charset="0"/>
              </a:rPr>
              <a:t>Algorithms &amp; Complexity</a:t>
            </a:r>
            <a:endParaRPr lang="en-US" sz="6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27245D-D8CD-3070-6518-375D6D7A29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74283"/>
            <a:ext cx="9144000" cy="1536769"/>
          </a:xfrm>
        </p:spPr>
        <p:txBody>
          <a:bodyPr>
            <a:normAutofit/>
          </a:bodyPr>
          <a:lstStyle/>
          <a:p>
            <a:r>
              <a:rPr lang="en-US" dirty="0"/>
              <a:t>Prof. Charlie Anne Carlson (She/Her)</a:t>
            </a:r>
          </a:p>
          <a:p>
            <a:r>
              <a:rPr lang="en-US" b="1" dirty="0"/>
              <a:t>Lecture 23</a:t>
            </a:r>
          </a:p>
          <a:p>
            <a:r>
              <a:rPr lang="en-US" dirty="0"/>
              <a:t>Monday October 27</a:t>
            </a:r>
            <a:r>
              <a:rPr lang="en-US" baseline="30000" dirty="0"/>
              <a:t>th</a:t>
            </a:r>
            <a:r>
              <a:rPr lang="en-US" dirty="0"/>
              <a:t>, 2025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52608FE2-70E6-1F91-A167-AD50248D9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35" y="5844435"/>
            <a:ext cx="2985571" cy="93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D211BFA-4993-D122-82F4-97CE7B3EEE6A}"/>
              </a:ext>
            </a:extLst>
          </p:cNvPr>
          <p:cNvSpPr txBox="1"/>
          <p:nvPr/>
        </p:nvSpPr>
        <p:spPr>
          <a:xfrm>
            <a:off x="88135" y="3017077"/>
            <a:ext cx="1201572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dirty="0"/>
              <a:t>“Solving recurrence relations”</a:t>
            </a:r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A50E4851-A18B-7AAA-2C47-273630AA23FC}"/>
              </a:ext>
            </a:extLst>
          </p:cNvPr>
          <p:cNvSpPr/>
          <p:nvPr/>
        </p:nvSpPr>
        <p:spPr>
          <a:xfrm rot="5400000">
            <a:off x="88135" y="77266"/>
            <a:ext cx="1938969" cy="1938969"/>
          </a:xfrm>
          <a:prstGeom prst="rtTriangle">
            <a:avLst/>
          </a:prstGeom>
          <a:solidFill>
            <a:srgbClr val="005BB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E83608D9-3BFB-9B5D-4AE7-FEC8482A08B0}"/>
              </a:ext>
            </a:extLst>
          </p:cNvPr>
          <p:cNvSpPr/>
          <p:nvPr/>
        </p:nvSpPr>
        <p:spPr>
          <a:xfrm rot="16200000">
            <a:off x="10164896" y="4841567"/>
            <a:ext cx="1938969" cy="1938969"/>
          </a:xfrm>
          <a:prstGeom prst="rtTriangle">
            <a:avLst/>
          </a:prstGeom>
          <a:solidFill>
            <a:srgbClr val="005BB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2928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29F6AB-62E1-15CB-A800-9EEA51275D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F40B3BF-473A-1ED4-B86F-0A3C30166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 err="1"/>
              <a:t>Mergesort</a:t>
            </a: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9569E27-4547-5BE6-6EBA-467F066BDBC7}"/>
              </a:ext>
            </a:extLst>
          </p:cNvPr>
          <p:cNvCxnSpPr/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526E10AE-8120-F022-F755-07ABB68B8E81}"/>
              </a:ext>
            </a:extLst>
          </p:cNvPr>
          <p:cNvSpPr txBox="1"/>
          <p:nvPr/>
        </p:nvSpPr>
        <p:spPr>
          <a:xfrm>
            <a:off x="595605" y="1820038"/>
            <a:ext cx="550039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Base Case: </a:t>
            </a:r>
            <a:r>
              <a:rPr lang="en-US" sz="2800" dirty="0"/>
              <a:t>If array has length less than 2, brute force.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Divides</a:t>
            </a:r>
            <a:r>
              <a:rPr lang="en-US" sz="2800" dirty="0"/>
              <a:t>: Divides input into two pieces of equal size in linear time.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Assume even length for now.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Conquer</a:t>
            </a:r>
            <a:r>
              <a:rPr lang="en-US" sz="2800" dirty="0"/>
              <a:t>: Recursively calls </a:t>
            </a:r>
            <a:r>
              <a:rPr lang="en-US" sz="2800" dirty="0" err="1"/>
              <a:t>mergesort</a:t>
            </a:r>
            <a:r>
              <a:rPr lang="en-US" sz="2800" dirty="0"/>
              <a:t> on each piece.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Unite</a:t>
            </a:r>
            <a:r>
              <a:rPr lang="en-US" sz="2800" dirty="0"/>
              <a:t>: Merges the two sorted lists in linear time. 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85ECA388-E886-70BB-BFB3-D6C89DA33218}"/>
              </a:ext>
            </a:extLst>
          </p:cNvPr>
          <p:cNvGrpSpPr/>
          <p:nvPr/>
        </p:nvGrpSpPr>
        <p:grpSpPr>
          <a:xfrm>
            <a:off x="6852621" y="3046410"/>
            <a:ext cx="4324576" cy="2403414"/>
            <a:chOff x="6852621" y="1820038"/>
            <a:chExt cx="4324576" cy="240341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AE452CB-60FD-8456-27F3-62A98FBAE753}"/>
                </a:ext>
              </a:extLst>
            </p:cNvPr>
            <p:cNvSpPr/>
            <p:nvPr/>
          </p:nvSpPr>
          <p:spPr>
            <a:xfrm>
              <a:off x="6852621" y="1820038"/>
              <a:ext cx="4324575" cy="37452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C8BAD2C-8F3E-2953-9F3F-4D1EFBCCB8D5}"/>
                </a:ext>
              </a:extLst>
            </p:cNvPr>
            <p:cNvSpPr/>
            <p:nvPr/>
          </p:nvSpPr>
          <p:spPr>
            <a:xfrm>
              <a:off x="6852621" y="2327261"/>
              <a:ext cx="2086985" cy="37452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25D3AA2-A862-6F8D-BF15-CA853EFF7861}"/>
                </a:ext>
              </a:extLst>
            </p:cNvPr>
            <p:cNvSpPr/>
            <p:nvPr/>
          </p:nvSpPr>
          <p:spPr>
            <a:xfrm>
              <a:off x="6852622" y="2834484"/>
              <a:ext cx="968188" cy="37452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A040D96-DE61-B552-84BC-D632927F3962}"/>
                </a:ext>
              </a:extLst>
            </p:cNvPr>
            <p:cNvSpPr/>
            <p:nvPr/>
          </p:nvSpPr>
          <p:spPr>
            <a:xfrm>
              <a:off x="6852623" y="3341707"/>
              <a:ext cx="408790" cy="37452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602E2B0-D879-1E8F-9371-42ABA23B0D44}"/>
                </a:ext>
              </a:extLst>
            </p:cNvPr>
            <p:cNvSpPr/>
            <p:nvPr/>
          </p:nvSpPr>
          <p:spPr>
            <a:xfrm>
              <a:off x="6852622" y="3848930"/>
              <a:ext cx="182879" cy="37452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19C77AE-8559-492A-2C02-BA8076392F1D}"/>
                </a:ext>
              </a:extLst>
            </p:cNvPr>
            <p:cNvSpPr/>
            <p:nvPr/>
          </p:nvSpPr>
          <p:spPr>
            <a:xfrm>
              <a:off x="9090213" y="2327261"/>
              <a:ext cx="2086984" cy="37452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98E0EE2-D506-C869-5C01-8EB0FBDC17D1}"/>
                </a:ext>
              </a:extLst>
            </p:cNvPr>
            <p:cNvSpPr/>
            <p:nvPr/>
          </p:nvSpPr>
          <p:spPr>
            <a:xfrm>
              <a:off x="7971418" y="2834484"/>
              <a:ext cx="968188" cy="37452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53DC5C9-4D85-3B50-A7B5-23D3690B31F5}"/>
                </a:ext>
              </a:extLst>
            </p:cNvPr>
            <p:cNvSpPr/>
            <p:nvPr/>
          </p:nvSpPr>
          <p:spPr>
            <a:xfrm>
              <a:off x="9090213" y="2834484"/>
              <a:ext cx="968188" cy="37452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B7A6014-E159-CF14-2ABA-023F57852E7C}"/>
                </a:ext>
              </a:extLst>
            </p:cNvPr>
            <p:cNvSpPr/>
            <p:nvPr/>
          </p:nvSpPr>
          <p:spPr>
            <a:xfrm>
              <a:off x="10209008" y="2834484"/>
              <a:ext cx="968188" cy="37452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49E4F19-A776-66B3-751C-354C9F59C70A}"/>
                </a:ext>
              </a:extLst>
            </p:cNvPr>
            <p:cNvSpPr/>
            <p:nvPr/>
          </p:nvSpPr>
          <p:spPr>
            <a:xfrm>
              <a:off x="7412021" y="3341707"/>
              <a:ext cx="408790" cy="37452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29A46A0C-A2F8-E66E-5B56-4CCFF0D7FF51}"/>
                </a:ext>
              </a:extLst>
            </p:cNvPr>
            <p:cNvSpPr/>
            <p:nvPr/>
          </p:nvSpPr>
          <p:spPr>
            <a:xfrm>
              <a:off x="7971418" y="3325032"/>
              <a:ext cx="408790" cy="37452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8F0F48A8-AF11-5821-2F32-AE8A2177F192}"/>
                </a:ext>
              </a:extLst>
            </p:cNvPr>
            <p:cNvSpPr/>
            <p:nvPr/>
          </p:nvSpPr>
          <p:spPr>
            <a:xfrm>
              <a:off x="8530816" y="3325032"/>
              <a:ext cx="408790" cy="37452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472B9A4-7B1E-335A-2F86-D46924F40F03}"/>
                </a:ext>
              </a:extLst>
            </p:cNvPr>
            <p:cNvSpPr/>
            <p:nvPr/>
          </p:nvSpPr>
          <p:spPr>
            <a:xfrm>
              <a:off x="9090213" y="3334713"/>
              <a:ext cx="408790" cy="37452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B05D215-60C0-C92A-0BFE-32ED5292A0C8}"/>
                </a:ext>
              </a:extLst>
            </p:cNvPr>
            <p:cNvSpPr/>
            <p:nvPr/>
          </p:nvSpPr>
          <p:spPr>
            <a:xfrm>
              <a:off x="9649611" y="3334713"/>
              <a:ext cx="408790" cy="37452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BE0CFB2E-18EF-6766-3001-A408345C0F28}"/>
                </a:ext>
              </a:extLst>
            </p:cNvPr>
            <p:cNvSpPr/>
            <p:nvPr/>
          </p:nvSpPr>
          <p:spPr>
            <a:xfrm>
              <a:off x="10209008" y="3341707"/>
              <a:ext cx="408790" cy="37452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525D7A76-4F9F-D091-6012-EE773DB0E068}"/>
                </a:ext>
              </a:extLst>
            </p:cNvPr>
            <p:cNvSpPr/>
            <p:nvPr/>
          </p:nvSpPr>
          <p:spPr>
            <a:xfrm>
              <a:off x="10768406" y="3341707"/>
              <a:ext cx="408790" cy="37452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84B1569E-D282-B430-BADC-BE73D0A6C991}"/>
                </a:ext>
              </a:extLst>
            </p:cNvPr>
            <p:cNvSpPr/>
            <p:nvPr/>
          </p:nvSpPr>
          <p:spPr>
            <a:xfrm>
              <a:off x="7109013" y="3848930"/>
              <a:ext cx="152400" cy="37452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E3CEEC5C-70BC-130E-D695-D8696A4F49AA}"/>
                </a:ext>
              </a:extLst>
            </p:cNvPr>
            <p:cNvSpPr/>
            <p:nvPr/>
          </p:nvSpPr>
          <p:spPr>
            <a:xfrm>
              <a:off x="7422779" y="3848930"/>
              <a:ext cx="182879" cy="37452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60E74D28-D690-6309-5D44-4EF0A57E5817}"/>
                </a:ext>
              </a:extLst>
            </p:cNvPr>
            <p:cNvSpPr/>
            <p:nvPr/>
          </p:nvSpPr>
          <p:spPr>
            <a:xfrm>
              <a:off x="7679170" y="3848930"/>
              <a:ext cx="152400" cy="37452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8971BABE-3231-6821-2683-3F06D942CB59}"/>
                </a:ext>
              </a:extLst>
            </p:cNvPr>
            <p:cNvSpPr/>
            <p:nvPr/>
          </p:nvSpPr>
          <p:spPr>
            <a:xfrm>
              <a:off x="7969629" y="3848930"/>
              <a:ext cx="182879" cy="37452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F2C25503-B272-B7A7-8764-225AD670624F}"/>
                </a:ext>
              </a:extLst>
            </p:cNvPr>
            <p:cNvSpPr/>
            <p:nvPr/>
          </p:nvSpPr>
          <p:spPr>
            <a:xfrm>
              <a:off x="8226020" y="3848930"/>
              <a:ext cx="152400" cy="37452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6913C014-3DB6-EFC8-F23A-74B038163EFF}"/>
                </a:ext>
              </a:extLst>
            </p:cNvPr>
            <p:cNvSpPr/>
            <p:nvPr/>
          </p:nvSpPr>
          <p:spPr>
            <a:xfrm>
              <a:off x="8530815" y="3848930"/>
              <a:ext cx="182879" cy="37452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A3F1E54C-4673-C712-CD00-9D47A965C0E8}"/>
                </a:ext>
              </a:extLst>
            </p:cNvPr>
            <p:cNvSpPr/>
            <p:nvPr/>
          </p:nvSpPr>
          <p:spPr>
            <a:xfrm>
              <a:off x="8787206" y="3848930"/>
              <a:ext cx="152400" cy="37452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C7F72874-A71C-4AB8-A80C-D0999D8FA002}"/>
                </a:ext>
              </a:extLst>
            </p:cNvPr>
            <p:cNvSpPr/>
            <p:nvPr/>
          </p:nvSpPr>
          <p:spPr>
            <a:xfrm>
              <a:off x="9090212" y="3848930"/>
              <a:ext cx="182879" cy="37452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BF4A1355-C515-5A74-9F71-EE6E39277EF7}"/>
                </a:ext>
              </a:extLst>
            </p:cNvPr>
            <p:cNvSpPr/>
            <p:nvPr/>
          </p:nvSpPr>
          <p:spPr>
            <a:xfrm>
              <a:off x="9346603" y="3848930"/>
              <a:ext cx="152400" cy="37452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1E0203B7-2AA8-DE11-41FF-035B08A3AE4C}"/>
                </a:ext>
              </a:extLst>
            </p:cNvPr>
            <p:cNvSpPr/>
            <p:nvPr/>
          </p:nvSpPr>
          <p:spPr>
            <a:xfrm>
              <a:off x="9649610" y="3848930"/>
              <a:ext cx="182879" cy="37452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B31C4960-05CF-923F-B928-D0C50F25104B}"/>
                </a:ext>
              </a:extLst>
            </p:cNvPr>
            <p:cNvSpPr/>
            <p:nvPr/>
          </p:nvSpPr>
          <p:spPr>
            <a:xfrm>
              <a:off x="9906001" y="3848930"/>
              <a:ext cx="152400" cy="37452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1F2DFEB8-DFE9-565F-7A0E-A97F530C6C4A}"/>
                </a:ext>
              </a:extLst>
            </p:cNvPr>
            <p:cNvSpPr/>
            <p:nvPr/>
          </p:nvSpPr>
          <p:spPr>
            <a:xfrm>
              <a:off x="10209008" y="3848930"/>
              <a:ext cx="182879" cy="37452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FAC9FE7B-5FCF-2B74-D4D7-15961F2AB9F6}"/>
                </a:ext>
              </a:extLst>
            </p:cNvPr>
            <p:cNvSpPr/>
            <p:nvPr/>
          </p:nvSpPr>
          <p:spPr>
            <a:xfrm>
              <a:off x="10465399" y="3848930"/>
              <a:ext cx="152400" cy="37452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54B11293-0976-CCC5-DFEE-6151FD367577}"/>
                </a:ext>
              </a:extLst>
            </p:cNvPr>
            <p:cNvSpPr/>
            <p:nvPr/>
          </p:nvSpPr>
          <p:spPr>
            <a:xfrm>
              <a:off x="10768405" y="3848930"/>
              <a:ext cx="182879" cy="37452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6659FCFF-5C01-E1E7-DDCB-BE4A25B71B62}"/>
                </a:ext>
              </a:extLst>
            </p:cNvPr>
            <p:cNvSpPr/>
            <p:nvPr/>
          </p:nvSpPr>
          <p:spPr>
            <a:xfrm>
              <a:off x="11024796" y="3848930"/>
              <a:ext cx="152400" cy="37452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560864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00A1CA-6850-8C79-21A9-90B25EA463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942809C-111B-E9BC-9EAE-301050600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Sorting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A317842-45C8-6555-DC54-985A081E4C17}"/>
              </a:ext>
            </a:extLst>
          </p:cNvPr>
          <p:cNvCxnSpPr/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EBC6037-6584-D7DE-C723-96E3BECCB4FB}"/>
              </a:ext>
            </a:extLst>
          </p:cNvPr>
          <p:cNvSpPr txBox="1"/>
          <p:nvPr/>
        </p:nvSpPr>
        <p:spPr>
          <a:xfrm>
            <a:off x="595605" y="1820038"/>
            <a:ext cx="550039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Problem</a:t>
            </a:r>
            <a:r>
              <a:rPr lang="en-US" sz="2800" dirty="0"/>
              <a:t>: Given two sorted lists A and B, find a sorted list of their union.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pic>
        <p:nvPicPr>
          <p:cNvPr id="6" name="Graphic 5" descr="Questions outline">
            <a:extLst>
              <a:ext uri="{FF2B5EF4-FFF2-40B4-BE49-F238E27FC236}">
                <a16:creationId xmlns:a16="http://schemas.microsoft.com/office/drawing/2014/main" id="{D2243D3E-B671-8ABB-7D82-131F366471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62578" y="2837122"/>
            <a:ext cx="4471247" cy="4471247"/>
          </a:xfrm>
          <a:prstGeom prst="rect">
            <a:avLst/>
          </a:prstGeom>
        </p:spPr>
      </p:pic>
      <p:pic>
        <p:nvPicPr>
          <p:cNvPr id="9" name="Picture 8" descr="A white electrical box with wires">
            <a:extLst>
              <a:ext uri="{FF2B5EF4-FFF2-40B4-BE49-F238E27FC236}">
                <a16:creationId xmlns:a16="http://schemas.microsoft.com/office/drawing/2014/main" id="{7F54BFD3-F176-00E8-2AB7-7415B6229C7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6434"/>
          <a:stretch>
            <a:fillRect/>
          </a:stretch>
        </p:blipFill>
        <p:spPr>
          <a:xfrm rot="5400000">
            <a:off x="7152570" y="2042689"/>
            <a:ext cx="4344094" cy="3898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6989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6277E9-824A-3DA8-CBCB-6C267B67DA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6292C9B-C979-F06C-CFCD-9C247D5B7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Merging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361EC56-3407-4E0D-10B3-914A2BE4B3F3}"/>
              </a:ext>
            </a:extLst>
          </p:cNvPr>
          <p:cNvCxnSpPr/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57F4ED1-828C-E341-DC40-FB7A2678EB29}"/>
              </a:ext>
            </a:extLst>
          </p:cNvPr>
          <p:cNvSpPr txBox="1"/>
          <p:nvPr/>
        </p:nvSpPr>
        <p:spPr>
          <a:xfrm>
            <a:off x="595605" y="1820038"/>
            <a:ext cx="1100079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Input</a:t>
            </a:r>
            <a:r>
              <a:rPr lang="en-US" sz="2800" dirty="0"/>
              <a:t>: Two sorted lists A and B of length n/2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Output</a:t>
            </a:r>
            <a:r>
              <a:rPr lang="en-US" sz="2800" dirty="0"/>
              <a:t>: Sorted list of A and B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Initialize list C to be empty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Let </a:t>
            </a:r>
            <a:r>
              <a:rPr lang="en-US" sz="2800" dirty="0" err="1"/>
              <a:t>i</a:t>
            </a:r>
            <a:r>
              <a:rPr lang="en-US" sz="2800" dirty="0"/>
              <a:t> = 0 and j = 0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While (</a:t>
            </a:r>
            <a:r>
              <a:rPr lang="en-US" sz="2800" dirty="0" err="1"/>
              <a:t>i</a:t>
            </a:r>
            <a:r>
              <a:rPr lang="en-US" sz="2800" dirty="0"/>
              <a:t> &lt; n/2 or j &lt; n/2):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If j == n/2 or A[</a:t>
            </a:r>
            <a:r>
              <a:rPr lang="en-US" sz="2800" dirty="0" err="1"/>
              <a:t>i</a:t>
            </a:r>
            <a:r>
              <a:rPr lang="en-US" sz="2800" dirty="0"/>
              <a:t>] &lt;= B[j]: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dirty="0" err="1"/>
              <a:t>C.append</a:t>
            </a:r>
            <a:r>
              <a:rPr lang="en-US" sz="2800" dirty="0"/>
              <a:t>(A[</a:t>
            </a:r>
            <a:r>
              <a:rPr lang="en-US" sz="2800" dirty="0" err="1"/>
              <a:t>i</a:t>
            </a:r>
            <a:r>
              <a:rPr lang="en-US" sz="2800" dirty="0"/>
              <a:t>])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dirty="0" err="1"/>
              <a:t>i</a:t>
            </a:r>
            <a:r>
              <a:rPr lang="en-US" sz="2800" dirty="0"/>
              <a:t> += 1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Else: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dirty="0" err="1"/>
              <a:t>C.append</a:t>
            </a:r>
            <a:r>
              <a:rPr lang="en-US" sz="2800" dirty="0"/>
              <a:t>(B[j])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dirty="0"/>
              <a:t>j += 1</a:t>
            </a:r>
          </a:p>
          <a:p>
            <a:endParaRPr lang="en-US" sz="2800" dirty="0"/>
          </a:p>
        </p:txBody>
      </p:sp>
      <p:pic>
        <p:nvPicPr>
          <p:cNvPr id="2" name="Graphic 1" descr="Questions outline">
            <a:extLst>
              <a:ext uri="{FF2B5EF4-FFF2-40B4-BE49-F238E27FC236}">
                <a16:creationId xmlns:a16="http://schemas.microsoft.com/office/drawing/2014/main" id="{5F493FF3-B2D1-2C15-D34D-60F063A458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73675" y="2661345"/>
            <a:ext cx="4471247" cy="4471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0544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2B7FBB-8B5D-DB00-1E0C-5871CA923F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EE726C8-159A-D2E1-67BE-909752E67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 err="1"/>
              <a:t>Mergesort</a:t>
            </a:r>
            <a:r>
              <a:rPr lang="en-US" dirty="0"/>
              <a:t> Runtime?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3E49026-02DA-F4CC-215D-61C5E797C009}"/>
              </a:ext>
            </a:extLst>
          </p:cNvPr>
          <p:cNvCxnSpPr/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0BDAADD-7B5C-E022-26A2-043C578867BB}"/>
              </a:ext>
            </a:extLst>
          </p:cNvPr>
          <p:cNvSpPr txBox="1"/>
          <p:nvPr/>
        </p:nvSpPr>
        <p:spPr>
          <a:xfrm>
            <a:off x="595605" y="1820038"/>
            <a:ext cx="550039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Base Case: </a:t>
            </a:r>
            <a:r>
              <a:rPr lang="en-US" sz="2800" dirty="0"/>
              <a:t>If array has length less than 2, brute force.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Divides</a:t>
            </a:r>
            <a:r>
              <a:rPr lang="en-US" sz="2800" dirty="0"/>
              <a:t>: Divides input into two pieces of equal size in linear time.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Assume even length for now.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Conquer</a:t>
            </a:r>
            <a:r>
              <a:rPr lang="en-US" sz="2800" dirty="0"/>
              <a:t>: Recursively calls </a:t>
            </a:r>
            <a:r>
              <a:rPr lang="en-US" sz="2800" dirty="0" err="1"/>
              <a:t>mergesort</a:t>
            </a:r>
            <a:r>
              <a:rPr lang="en-US" sz="2800" dirty="0"/>
              <a:t> on each piece.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Unite</a:t>
            </a:r>
            <a:r>
              <a:rPr lang="en-US" sz="2800" dirty="0"/>
              <a:t>: Merges the two sorted lists in linear time. </a:t>
            </a:r>
          </a:p>
        </p:txBody>
      </p:sp>
      <p:pic>
        <p:nvPicPr>
          <p:cNvPr id="3" name="Picture 2" descr="Half face clock on a wall">
            <a:extLst>
              <a:ext uri="{FF2B5EF4-FFF2-40B4-BE49-F238E27FC236}">
                <a16:creationId xmlns:a16="http://schemas.microsoft.com/office/drawing/2014/main" id="{8BEB6A6C-E67D-8C6E-91E9-CFC21E6CF8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9185" y="3063558"/>
            <a:ext cx="5272815" cy="3794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5484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9AE90C-BD19-9C74-B85C-D1451E29C9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9285348-7915-DAF8-8272-E4FCE6D0A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Let T(n) be runtime of </a:t>
            </a:r>
            <a:r>
              <a:rPr lang="en-US" dirty="0" err="1"/>
              <a:t>Mergesort</a:t>
            </a:r>
            <a:r>
              <a:rPr lang="en-US" dirty="0"/>
              <a:t>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B5AB669-4B92-5459-C97F-BDA02FBC453A}"/>
              </a:ext>
            </a:extLst>
          </p:cNvPr>
          <p:cNvCxnSpPr/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BD59761E-DBBA-4E34-0955-8313859B3684}"/>
              </a:ext>
            </a:extLst>
          </p:cNvPr>
          <p:cNvSpPr txBox="1"/>
          <p:nvPr/>
        </p:nvSpPr>
        <p:spPr>
          <a:xfrm>
            <a:off x="595605" y="1820038"/>
            <a:ext cx="1141283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Base Case: </a:t>
            </a:r>
            <a:r>
              <a:rPr lang="en-US" sz="2800" dirty="0"/>
              <a:t>If array has length less than 2, brute force. </a:t>
            </a:r>
            <a:r>
              <a:rPr lang="en-US" sz="2800" b="1" dirty="0"/>
              <a:t>O(1)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Divides</a:t>
            </a:r>
            <a:r>
              <a:rPr lang="en-US" sz="2800" dirty="0"/>
              <a:t>: Divides input into two pieces of equal size in linear time. </a:t>
            </a:r>
            <a:r>
              <a:rPr lang="en-US" sz="2800" b="1" dirty="0"/>
              <a:t>O(n)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Assume even length for now.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Conquer</a:t>
            </a:r>
            <a:r>
              <a:rPr lang="en-US" sz="2800" dirty="0"/>
              <a:t>: Recursively calls </a:t>
            </a:r>
            <a:r>
              <a:rPr lang="en-US" sz="2800" dirty="0" err="1"/>
              <a:t>mergesort</a:t>
            </a:r>
            <a:r>
              <a:rPr lang="en-US" sz="2800" dirty="0"/>
              <a:t> on each piece. </a:t>
            </a:r>
            <a:r>
              <a:rPr lang="en-US" sz="2800" b="1" dirty="0"/>
              <a:t>T(n/2)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Unite</a:t>
            </a:r>
            <a:r>
              <a:rPr lang="en-US" sz="2800" dirty="0"/>
              <a:t>: Merges the two sorted lists in linear time. </a:t>
            </a:r>
            <a:r>
              <a:rPr lang="en-US" sz="2800" b="1" dirty="0"/>
              <a:t>O(n)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C4212E0-1384-E20D-46B2-8DFF9C67DC43}"/>
              </a:ext>
            </a:extLst>
          </p:cNvPr>
          <p:cNvSpPr/>
          <p:nvPr/>
        </p:nvSpPr>
        <p:spPr>
          <a:xfrm>
            <a:off x="595604" y="4813392"/>
            <a:ext cx="11000788" cy="71454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99F74BD-EA9B-DF24-D747-546C2D6B24E0}"/>
              </a:ext>
            </a:extLst>
          </p:cNvPr>
          <p:cNvSpPr/>
          <p:nvPr/>
        </p:nvSpPr>
        <p:spPr>
          <a:xfrm>
            <a:off x="595604" y="5781685"/>
            <a:ext cx="5308841" cy="71454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N/2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F17B4CC-AE09-B58D-71B5-FCE82C8EB75E}"/>
              </a:ext>
            </a:extLst>
          </p:cNvPr>
          <p:cNvSpPr/>
          <p:nvPr/>
        </p:nvSpPr>
        <p:spPr>
          <a:xfrm>
            <a:off x="6287556" y="5781685"/>
            <a:ext cx="5308838" cy="71454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N/2</a:t>
            </a:r>
          </a:p>
        </p:txBody>
      </p:sp>
    </p:spTree>
    <p:extLst>
      <p:ext uri="{BB962C8B-B14F-4D97-AF65-F5344CB8AC3E}">
        <p14:creationId xmlns:p14="http://schemas.microsoft.com/office/powerpoint/2010/main" val="1899270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401DA4-4A09-76D8-C65F-BC24B64D4B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EAD28EC-1951-ED9C-3069-E7F1E2862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Let T(n) be runtime of </a:t>
            </a:r>
            <a:r>
              <a:rPr lang="en-US" dirty="0" err="1"/>
              <a:t>Mergesort</a:t>
            </a:r>
            <a:r>
              <a:rPr lang="en-US" dirty="0"/>
              <a:t>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6534CDD-725C-95F8-7B3A-1FA08483AE6E}"/>
              </a:ext>
            </a:extLst>
          </p:cNvPr>
          <p:cNvCxnSpPr/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FEA75E1-38CD-1211-930F-546639E135A1}"/>
                  </a:ext>
                </a:extLst>
              </p:cNvPr>
              <p:cNvSpPr txBox="1"/>
              <p:nvPr/>
            </p:nvSpPr>
            <p:spPr>
              <a:xfrm>
                <a:off x="595605" y="1820038"/>
                <a:ext cx="11412837" cy="39395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b="1" dirty="0"/>
                  <a:t>Base Case: </a:t>
                </a:r>
                <a:r>
                  <a:rPr lang="en-US" sz="2800" dirty="0"/>
                  <a:t>If array has length less than 2, brute force. </a:t>
                </a:r>
                <a:r>
                  <a:rPr lang="en-US" sz="2800" b="1" dirty="0"/>
                  <a:t>O(1)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b="1" dirty="0"/>
                  <a:t>Divides</a:t>
                </a:r>
                <a:r>
                  <a:rPr lang="en-US" sz="2800" dirty="0"/>
                  <a:t>: Divides input into two pieces of equal size in linear time. </a:t>
                </a:r>
                <a:r>
                  <a:rPr lang="en-US" sz="2800" b="1" dirty="0"/>
                  <a:t>O(n)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Assume even length for now.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b="1" dirty="0"/>
                  <a:t>Conquer</a:t>
                </a:r>
                <a:r>
                  <a:rPr lang="en-US" sz="2800" dirty="0"/>
                  <a:t>: Recursively calls </a:t>
                </a:r>
                <a:r>
                  <a:rPr lang="en-US" sz="2800" dirty="0" err="1"/>
                  <a:t>mergesort</a:t>
                </a:r>
                <a:r>
                  <a:rPr lang="en-US" sz="2800" dirty="0"/>
                  <a:t> on each piece. </a:t>
                </a:r>
                <a:r>
                  <a:rPr lang="en-US" sz="2800" b="1" dirty="0"/>
                  <a:t>T(n/2)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b="1" dirty="0"/>
                  <a:t>Unite</a:t>
                </a:r>
                <a:r>
                  <a:rPr lang="en-US" sz="2800" dirty="0"/>
                  <a:t>: Merges the two sorted lists in linear time. </a:t>
                </a:r>
                <a:r>
                  <a:rPr lang="en-US" sz="2800" b="1" dirty="0"/>
                  <a:t>O(n)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2800" b="1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2800" b="1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1" dirty="0" smtClean="0">
                          <a:latin typeface="Cambria Math" panose="02040503050406030204" pitchFamily="18" charset="0"/>
                        </a:rPr>
                        <m:t>𝑻</m:t>
                      </m:r>
                      <m:r>
                        <a:rPr lang="en-US" sz="5400" b="1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5400" b="1" i="1" dirty="0" smtClean="0"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sz="5400" b="1" i="1" dirty="0" smtClean="0">
                          <a:latin typeface="Cambria Math" panose="02040503050406030204" pitchFamily="18" charset="0"/>
                        </a:rPr>
                        <m:t>) ≤ ? </m:t>
                      </m:r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FEA75E1-38CD-1211-930F-546639E135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605" y="1820038"/>
                <a:ext cx="11412837" cy="3939540"/>
              </a:xfrm>
              <a:prstGeom prst="rect">
                <a:avLst/>
              </a:prstGeom>
              <a:blipFill>
                <a:blip r:embed="rId3"/>
                <a:stretch>
                  <a:fillRect l="-1001" t="-1608" r="-111" b="-83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02244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C5CE7F-2A68-8C28-E150-E5132C657C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55A475E-2E2D-4678-27EB-37697C500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Let T(n) be runtime of </a:t>
            </a:r>
            <a:r>
              <a:rPr lang="en-US" dirty="0" err="1"/>
              <a:t>Mergesort</a:t>
            </a:r>
            <a:r>
              <a:rPr lang="en-US" dirty="0"/>
              <a:t>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7ED9684-EA58-3AC1-C829-0F554C9FBC7A}"/>
              </a:ext>
            </a:extLst>
          </p:cNvPr>
          <p:cNvCxnSpPr/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B11ACE37-7C6F-9E7E-06A8-77E059B3B096}"/>
              </a:ext>
            </a:extLst>
          </p:cNvPr>
          <p:cNvSpPr txBox="1"/>
          <p:nvPr/>
        </p:nvSpPr>
        <p:spPr>
          <a:xfrm>
            <a:off x="595605" y="1820038"/>
            <a:ext cx="1141283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Base Case: </a:t>
            </a:r>
            <a:r>
              <a:rPr lang="en-US" sz="2800" dirty="0"/>
              <a:t>If array has length less than 2, brute force. </a:t>
            </a:r>
            <a:r>
              <a:rPr lang="en-US" sz="2800" b="1" dirty="0"/>
              <a:t>O(1)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Divides</a:t>
            </a:r>
            <a:r>
              <a:rPr lang="en-US" sz="2800" dirty="0"/>
              <a:t>: Divides input into two pieces of equal size in linear time. </a:t>
            </a:r>
            <a:r>
              <a:rPr lang="en-US" sz="2800" b="1" dirty="0"/>
              <a:t>O(n)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Assume even length for now.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Conquer</a:t>
            </a:r>
            <a:r>
              <a:rPr lang="en-US" sz="2800" dirty="0"/>
              <a:t>: Recursively calls </a:t>
            </a:r>
            <a:r>
              <a:rPr lang="en-US" sz="2800" dirty="0" err="1"/>
              <a:t>mergesort</a:t>
            </a:r>
            <a:r>
              <a:rPr lang="en-US" sz="2800" dirty="0"/>
              <a:t> on each piece. </a:t>
            </a:r>
            <a:r>
              <a:rPr lang="en-US" sz="2800" b="1" dirty="0"/>
              <a:t>T(n/2)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Unite</a:t>
            </a:r>
            <a:r>
              <a:rPr lang="en-US" sz="2800" dirty="0"/>
              <a:t>: Merges the two sorted lists in linear time. </a:t>
            </a:r>
            <a:r>
              <a:rPr lang="en-US" sz="2800" b="1" dirty="0"/>
              <a:t>O(n)</a:t>
            </a:r>
          </a:p>
          <a:p>
            <a:endParaRPr lang="en-US" sz="28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99B8F3E-F6B6-49DA-90FB-653149FE30BD}"/>
                  </a:ext>
                </a:extLst>
              </p:cNvPr>
              <p:cNvSpPr txBox="1"/>
              <p:nvPr/>
            </p:nvSpPr>
            <p:spPr>
              <a:xfrm>
                <a:off x="1053602" y="4545099"/>
                <a:ext cx="10079836" cy="16026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dirty="0" smtClean="0">
                          <a:latin typeface="Cambria Math" panose="02040503050406030204" pitchFamily="18" charset="0"/>
                        </a:rPr>
                        <m:t>𝑻</m:t>
                      </m:r>
                      <m:r>
                        <a:rPr lang="en-US" sz="4400" b="1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4400" b="1" i="1" dirty="0" smtClean="0"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sz="4400" b="1" i="1" dirty="0" smtClean="0">
                          <a:latin typeface="Cambria Math" panose="02040503050406030204" pitchFamily="18" charset="0"/>
                        </a:rPr>
                        <m:t>) ≤ 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4400" b="1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4400" b="1" i="1" dirty="0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sty m:val="p"/>
                                    <m:brk m:alnAt="7"/>
                                  </m:rPr>
                                  <a:rPr lang="en-US" sz="4400" b="1" i="1" dirty="0" smtClean="0">
                                    <a:latin typeface="Cambria Math" panose="02040503050406030204" pitchFamily="18" charset="0"/>
                                  </a:rPr>
                                  <m:t>O</m:t>
                                </m:r>
                                <m:r>
                                  <a:rPr lang="en-US" sz="4400" b="1" i="1" dirty="0" smtClean="0">
                                    <a:latin typeface="Cambria Math" panose="02040503050406030204" pitchFamily="18" charset="0"/>
                                  </a:rPr>
                                  <m:t>(1)</m:t>
                                </m:r>
                              </m:e>
                              <m:e>
                                <m:r>
                                  <m:rPr>
                                    <m:sty m:val="p"/>
                                  </m:rPr>
                                  <a:rPr lang="en-US" sz="4400" b="1" i="1" dirty="0" smtClean="0"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  <m:r>
                                  <a:rPr lang="en-US" sz="4400" b="1" i="1" dirty="0" smtClean="0">
                                    <a:latin typeface="Cambria Math" panose="02040503050406030204" pitchFamily="18" charset="0"/>
                                  </a:rPr>
                                  <m:t>≤2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4400" b="1" i="1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4400" b="1" i="1" dirty="0" smtClean="0">
                                    <a:latin typeface="Cambria Math" panose="02040503050406030204" pitchFamily="18" charset="0"/>
                                  </a:rPr>
                                  <m:t>T</m:t>
                                </m:r>
                                <m:r>
                                  <a:rPr lang="en-US" sz="4400" b="1" i="1" dirty="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4400" b="1" i="1" dirty="0" smtClean="0"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  <m:r>
                                  <a:rPr lang="en-US" sz="4400" b="1" i="1" dirty="0" smtClean="0">
                                    <a:latin typeface="Cambria Math" panose="02040503050406030204" pitchFamily="18" charset="0"/>
                                  </a:rPr>
                                  <m:t>/2) +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4400" b="1" i="1" dirty="0" smtClean="0">
                                    <a:latin typeface="Cambria Math" panose="02040503050406030204" pitchFamily="18" charset="0"/>
                                  </a:rPr>
                                  <m:t>O</m:t>
                                </m:r>
                                <m:r>
                                  <a:rPr lang="en-US" sz="4400" b="1" i="1" dirty="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4400" b="1" i="1" dirty="0" smtClean="0"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  <m:r>
                                  <a:rPr lang="en-US" sz="4400" b="1" i="1" dirty="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  <m:e>
                                <m:r>
                                  <m:rPr>
                                    <m:sty m:val="p"/>
                                  </m:rPr>
                                  <a:rPr lang="en-US" sz="4400" b="1" i="1" dirty="0" smtClean="0">
                                    <a:latin typeface="Cambria Math" panose="02040503050406030204" pitchFamily="18" charset="0"/>
                                  </a:rPr>
                                  <m:t>o</m:t>
                                </m:r>
                                <m:r>
                                  <a:rPr lang="en-US" sz="4400" b="1" i="1" dirty="0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4400" b="1" i="1" dirty="0" smtClean="0">
                                    <a:latin typeface="Cambria Math" panose="02040503050406030204" pitchFamily="18" charset="0"/>
                                  </a:rPr>
                                  <m:t>w</m:t>
                                </m:r>
                                <m:r>
                                  <a:rPr lang="en-US" sz="4400" b="1" i="1" dirty="0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4400" b="1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99B8F3E-F6B6-49DA-90FB-653149FE30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602" y="4545099"/>
                <a:ext cx="10079836" cy="1602683"/>
              </a:xfrm>
              <a:prstGeom prst="rect">
                <a:avLst/>
              </a:prstGeom>
              <a:blipFill>
                <a:blip r:embed="rId3"/>
                <a:stretch>
                  <a:fillRect t="-211905" b="-30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494625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BB51A6-6DFF-723A-3009-D29C408B01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F8636DD-F5E3-B621-671B-AB600E637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Let T(n) be runtime of </a:t>
            </a:r>
            <a:r>
              <a:rPr lang="en-US" dirty="0" err="1"/>
              <a:t>Mergesort</a:t>
            </a:r>
            <a:r>
              <a:rPr lang="en-US" dirty="0"/>
              <a:t>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A557A2A-EC7F-AA90-FFD9-9A54C56A0384}"/>
              </a:ext>
            </a:extLst>
          </p:cNvPr>
          <p:cNvCxnSpPr/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4C02B6F-E9DC-70E3-B810-F49320ECCBC0}"/>
              </a:ext>
            </a:extLst>
          </p:cNvPr>
          <p:cNvSpPr txBox="1"/>
          <p:nvPr/>
        </p:nvSpPr>
        <p:spPr>
          <a:xfrm>
            <a:off x="595605" y="1820038"/>
            <a:ext cx="1141283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Base Case: </a:t>
            </a:r>
            <a:r>
              <a:rPr lang="en-US" sz="2800" dirty="0"/>
              <a:t>If array has length less than 2, brute force. </a:t>
            </a:r>
            <a:r>
              <a:rPr lang="en-US" sz="2800" b="1" dirty="0"/>
              <a:t>O(1)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Divides</a:t>
            </a:r>
            <a:r>
              <a:rPr lang="en-US" sz="2800" dirty="0"/>
              <a:t>: Divides input into two pieces of equal size in linear time. </a:t>
            </a:r>
            <a:r>
              <a:rPr lang="en-US" sz="2800" b="1" dirty="0"/>
              <a:t>O(n)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Conquer</a:t>
            </a:r>
            <a:r>
              <a:rPr lang="en-US" sz="2800" dirty="0"/>
              <a:t>: Recursively calls </a:t>
            </a:r>
            <a:r>
              <a:rPr lang="en-US" sz="2800" dirty="0" err="1"/>
              <a:t>mergesort</a:t>
            </a:r>
            <a:r>
              <a:rPr lang="en-US" sz="2800" dirty="0"/>
              <a:t> on each piece. </a:t>
            </a:r>
            <a:r>
              <a:rPr lang="en-US" sz="2800" b="1" dirty="0"/>
              <a:t>T(n/2)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Unite</a:t>
            </a:r>
            <a:r>
              <a:rPr lang="en-US" sz="2800" dirty="0"/>
              <a:t>: Merges the two sorted lists in linear time. </a:t>
            </a:r>
            <a:r>
              <a:rPr lang="en-US" sz="2800" b="1" dirty="0"/>
              <a:t>O(n)</a:t>
            </a:r>
          </a:p>
          <a:p>
            <a:endParaRPr lang="en-US" sz="28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0BFF42B-7244-4FF2-8AAE-2CDA06F3E014}"/>
                  </a:ext>
                </a:extLst>
              </p:cNvPr>
              <p:cNvSpPr txBox="1"/>
              <p:nvPr/>
            </p:nvSpPr>
            <p:spPr>
              <a:xfrm>
                <a:off x="389580" y="4199508"/>
                <a:ext cx="11206815" cy="16026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dirty="0" smtClean="0">
                          <a:latin typeface="Cambria Math" panose="02040503050406030204" pitchFamily="18" charset="0"/>
                        </a:rPr>
                        <m:t>𝑻</m:t>
                      </m:r>
                      <m:r>
                        <a:rPr lang="en-US" sz="4400" b="1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4400" b="1" i="1" dirty="0" smtClean="0"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sz="4400" b="1" i="1" dirty="0" smtClean="0">
                          <a:latin typeface="Cambria Math" panose="02040503050406030204" pitchFamily="18" charset="0"/>
                        </a:rPr>
                        <m:t>) ≤ 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4400" b="1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4400" b="1" i="1" dirty="0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sty m:val="p"/>
                                    <m:brk m:alnAt="7"/>
                                  </m:rPr>
                                  <a:rPr lang="en-US" sz="4400" b="1" i="1" dirty="0" smtClean="0">
                                    <a:latin typeface="Cambria Math" panose="02040503050406030204" pitchFamily="18" charset="0"/>
                                  </a:rPr>
                                  <m:t>O</m:t>
                                </m:r>
                                <m:r>
                                  <a:rPr lang="en-US" sz="4400" b="1" i="1" dirty="0" smtClean="0">
                                    <a:latin typeface="Cambria Math" panose="02040503050406030204" pitchFamily="18" charset="0"/>
                                  </a:rPr>
                                  <m:t>(1)</m:t>
                                </m:r>
                              </m:e>
                              <m:e>
                                <m:r>
                                  <m:rPr>
                                    <m:sty m:val="p"/>
                                  </m:rPr>
                                  <a:rPr lang="en-US" sz="4400" b="1" i="1" dirty="0" smtClean="0"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  <m:r>
                                  <a:rPr lang="en-US" sz="4400" b="1" i="1" dirty="0" smtClean="0">
                                    <a:latin typeface="Cambria Math" panose="02040503050406030204" pitchFamily="18" charset="0"/>
                                  </a:rPr>
                                  <m:t>≤2</m:t>
                                </m:r>
                              </m:e>
                            </m:mr>
                            <m:mr>
                              <m:e>
                                <m:r>
                                  <m:rPr>
                                    <m:sty m:val="p"/>
                                  </m:rPr>
                                  <a:rPr lang="en-US" sz="4400" b="1" i="1" dirty="0" smtClean="0">
                                    <a:latin typeface="Cambria Math" panose="02040503050406030204" pitchFamily="18" charset="0"/>
                                  </a:rPr>
                                  <m:t>T</m:t>
                                </m:r>
                                <m:r>
                                  <a:rPr lang="en-US" sz="4400" b="1" i="1" dirty="0" smtClean="0">
                                    <a:latin typeface="Cambria Math" panose="02040503050406030204" pitchFamily="18" charset="0"/>
                                  </a:rPr>
                                  <m:t>(⌊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4400" b="1" i="1" dirty="0" smtClean="0"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  <m:r>
                                  <a:rPr lang="en-US" sz="4400" b="1" i="1" dirty="0" smtClean="0">
                                    <a:latin typeface="Cambria Math" panose="02040503050406030204" pitchFamily="18" charset="0"/>
                                  </a:rPr>
                                  <m:t>/2⌋) +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4400" b="1" i="1" dirty="0" smtClean="0">
                                    <a:latin typeface="Cambria Math" panose="02040503050406030204" pitchFamily="18" charset="0"/>
                                  </a:rPr>
                                  <m:t>T</m:t>
                                </m:r>
                                <m:r>
                                  <a:rPr lang="en-US" sz="4400" b="1" i="1" dirty="0" smtClean="0">
                                    <a:latin typeface="Cambria Math" panose="02040503050406030204" pitchFamily="18" charset="0"/>
                                  </a:rPr>
                                  <m:t>(⌈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4400" b="1" i="1" dirty="0" smtClean="0"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  <m:r>
                                  <a:rPr lang="en-US" sz="4400" b="1" i="1" dirty="0" smtClean="0">
                                    <a:latin typeface="Cambria Math" panose="02040503050406030204" pitchFamily="18" charset="0"/>
                                  </a:rPr>
                                  <m:t>/2⌉+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4400" b="1" i="1" dirty="0" smtClean="0">
                                    <a:latin typeface="Cambria Math" panose="02040503050406030204" pitchFamily="18" charset="0"/>
                                  </a:rPr>
                                  <m:t>c</m:t>
                                </m:r>
                                <m:r>
                                  <a:rPr lang="en-US" sz="4400" b="1" i="1" dirty="0" smtClean="0">
                                    <a:latin typeface="Cambria Math" panose="02040503050406030204" pitchFamily="18" charset="0"/>
                                  </a:rPr>
                                  <m:t>’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4400" b="1" i="1" dirty="0" smtClean="0"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</m:e>
                              <m:e>
                                <m:r>
                                  <m:rPr>
                                    <m:sty m:val="p"/>
                                  </m:rPr>
                                  <a:rPr lang="en-US" sz="4400" b="1" i="1" dirty="0" smtClean="0">
                                    <a:latin typeface="Cambria Math" panose="02040503050406030204" pitchFamily="18" charset="0"/>
                                  </a:rPr>
                                  <m:t>o</m:t>
                                </m:r>
                                <m:r>
                                  <a:rPr lang="en-US" sz="4400" b="1" i="1" dirty="0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4400" b="1" i="1" dirty="0" smtClean="0">
                                    <a:latin typeface="Cambria Math" panose="02040503050406030204" pitchFamily="18" charset="0"/>
                                  </a:rPr>
                                  <m:t>w</m:t>
                                </m:r>
                                <m:r>
                                  <a:rPr lang="en-US" sz="4400" b="1" i="1" dirty="0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4400" b="1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0BFF42B-7244-4FF2-8AAE-2CDA06F3E0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580" y="4199508"/>
                <a:ext cx="11206815" cy="1602683"/>
              </a:xfrm>
              <a:prstGeom prst="rect">
                <a:avLst/>
              </a:prstGeom>
              <a:blipFill>
                <a:blip r:embed="rId3"/>
                <a:stretch>
                  <a:fillRect l="-3511" t="-210236" b="-3031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685636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726BB3-BE03-9B6C-42BE-5F8FFE2286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E65B2C4-B3ED-E395-8C67-58BA8FCFD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How do you solve a recurrence?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F4DA11F-E086-FD4C-C609-D62C3FAB7359}"/>
              </a:ext>
            </a:extLst>
          </p:cNvPr>
          <p:cNvCxnSpPr/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0C266476-CC1D-DE6F-E8CE-1CDE6AAA2C57}"/>
              </a:ext>
            </a:extLst>
          </p:cNvPr>
          <p:cNvSpPr txBox="1"/>
          <p:nvPr/>
        </p:nvSpPr>
        <p:spPr>
          <a:xfrm>
            <a:off x="595605" y="1820038"/>
            <a:ext cx="1141283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Unrolling: </a:t>
            </a:r>
            <a:r>
              <a:rPr lang="en-US" sz="2800" dirty="0"/>
              <a:t>We analyze the first few ”levels” of the recursion, find a pattern and then prove that the pattern is correct.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Guess and Check: </a:t>
            </a:r>
            <a:r>
              <a:rPr lang="en-US" sz="2800" dirty="0"/>
              <a:t>We guess what the answer and the substitute it in to check that it works. That is, we prove it works.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REVIEW KT 5.1 and KT 5.2 IF YOU HAVEN’T ALREADY!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53C5F31-042F-9DEB-35B7-1AFE56514FCA}"/>
                  </a:ext>
                </a:extLst>
              </p:cNvPr>
              <p:cNvSpPr txBox="1"/>
              <p:nvPr/>
            </p:nvSpPr>
            <p:spPr>
              <a:xfrm>
                <a:off x="389580" y="4199508"/>
                <a:ext cx="11206815" cy="16026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dirty="0" smtClean="0">
                          <a:latin typeface="Cambria Math" panose="02040503050406030204" pitchFamily="18" charset="0"/>
                        </a:rPr>
                        <m:t>𝑻</m:t>
                      </m:r>
                      <m:r>
                        <a:rPr lang="en-US" sz="4400" b="1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4400" b="1" i="1" dirty="0" smtClean="0"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sz="4400" b="1" i="1" dirty="0" smtClean="0">
                          <a:latin typeface="Cambria Math" panose="02040503050406030204" pitchFamily="18" charset="0"/>
                        </a:rPr>
                        <m:t>) ≤ 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4400" b="1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4400" b="1" i="1" dirty="0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sty m:val="p"/>
                                    <m:brk m:alnAt="7"/>
                                  </m:rPr>
                                  <a:rPr lang="en-US" sz="4400" b="1" i="1" dirty="0" smtClean="0">
                                    <a:latin typeface="Cambria Math" panose="02040503050406030204" pitchFamily="18" charset="0"/>
                                  </a:rPr>
                                  <m:t>O</m:t>
                                </m:r>
                                <m:r>
                                  <a:rPr lang="en-US" sz="4400" b="1" i="1" dirty="0" smtClean="0">
                                    <a:latin typeface="Cambria Math" panose="02040503050406030204" pitchFamily="18" charset="0"/>
                                  </a:rPr>
                                  <m:t>(1)</m:t>
                                </m:r>
                              </m:e>
                              <m:e>
                                <m:r>
                                  <m:rPr>
                                    <m:sty m:val="p"/>
                                  </m:rPr>
                                  <a:rPr lang="en-US" sz="4400" b="1" i="1" dirty="0" smtClean="0"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  <m:r>
                                  <a:rPr lang="en-US" sz="4400" b="1" i="1" dirty="0" smtClean="0">
                                    <a:latin typeface="Cambria Math" panose="02040503050406030204" pitchFamily="18" charset="0"/>
                                  </a:rPr>
                                  <m:t>≤2</m:t>
                                </m:r>
                              </m:e>
                            </m:mr>
                            <m:mr>
                              <m:e>
                                <m:r>
                                  <m:rPr>
                                    <m:sty m:val="p"/>
                                  </m:rPr>
                                  <a:rPr lang="en-US" sz="4400" b="1" i="1" dirty="0" smtClean="0">
                                    <a:latin typeface="Cambria Math" panose="02040503050406030204" pitchFamily="18" charset="0"/>
                                  </a:rPr>
                                  <m:t>T</m:t>
                                </m:r>
                                <m:r>
                                  <a:rPr lang="en-US" sz="4400" b="1" i="1" dirty="0" smtClean="0">
                                    <a:latin typeface="Cambria Math" panose="02040503050406030204" pitchFamily="18" charset="0"/>
                                  </a:rPr>
                                  <m:t>(⌊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4400" b="1" i="1" dirty="0" smtClean="0"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  <m:r>
                                  <a:rPr lang="en-US" sz="4400" b="1" i="1" dirty="0" smtClean="0">
                                    <a:latin typeface="Cambria Math" panose="02040503050406030204" pitchFamily="18" charset="0"/>
                                  </a:rPr>
                                  <m:t>/2⌋) +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4400" b="1" i="1" dirty="0" smtClean="0">
                                    <a:latin typeface="Cambria Math" panose="02040503050406030204" pitchFamily="18" charset="0"/>
                                  </a:rPr>
                                  <m:t>T</m:t>
                                </m:r>
                                <m:r>
                                  <a:rPr lang="en-US" sz="4400" b="1" i="1" dirty="0" smtClean="0">
                                    <a:latin typeface="Cambria Math" panose="02040503050406030204" pitchFamily="18" charset="0"/>
                                  </a:rPr>
                                  <m:t>(⌈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4400" b="1" i="1" dirty="0" smtClean="0"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  <m:r>
                                  <a:rPr lang="en-US" sz="4400" b="1" i="1" dirty="0" smtClean="0">
                                    <a:latin typeface="Cambria Math" panose="02040503050406030204" pitchFamily="18" charset="0"/>
                                  </a:rPr>
                                  <m:t>/2⌉+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4400" b="1" i="1" dirty="0" smtClean="0">
                                    <a:latin typeface="Cambria Math" panose="02040503050406030204" pitchFamily="18" charset="0"/>
                                  </a:rPr>
                                  <m:t>c</m:t>
                                </m:r>
                                <m:r>
                                  <a:rPr lang="en-US" sz="4400" b="1" i="1" dirty="0" smtClean="0">
                                    <a:latin typeface="Cambria Math" panose="02040503050406030204" pitchFamily="18" charset="0"/>
                                  </a:rPr>
                                  <m:t>’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4400" b="1" i="1" dirty="0" smtClean="0"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</m:e>
                              <m:e>
                                <m:r>
                                  <m:rPr>
                                    <m:sty m:val="p"/>
                                  </m:rPr>
                                  <a:rPr lang="en-US" sz="4400" b="1" i="1" dirty="0" smtClean="0">
                                    <a:latin typeface="Cambria Math" panose="02040503050406030204" pitchFamily="18" charset="0"/>
                                  </a:rPr>
                                  <m:t>o</m:t>
                                </m:r>
                                <m:r>
                                  <a:rPr lang="en-US" sz="4400" b="1" i="1" dirty="0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4400" b="1" i="1" dirty="0" smtClean="0">
                                    <a:latin typeface="Cambria Math" panose="02040503050406030204" pitchFamily="18" charset="0"/>
                                  </a:rPr>
                                  <m:t>w</m:t>
                                </m:r>
                                <m:r>
                                  <a:rPr lang="en-US" sz="4400" b="1" i="1" dirty="0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4400" b="1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53C5F31-042F-9DEB-35B7-1AFE56514F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580" y="4199508"/>
                <a:ext cx="11206815" cy="1602683"/>
              </a:xfrm>
              <a:prstGeom prst="rect">
                <a:avLst/>
              </a:prstGeom>
              <a:blipFill>
                <a:blip r:embed="rId3"/>
                <a:stretch>
                  <a:fillRect l="-3511" t="-210236" b="-3031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792897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61C59C-099A-51D5-5C51-573EC5CF77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F11F4B7-BA16-8038-0C0C-19EC92EBD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Unrolling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0137A3B-7E5E-B533-4222-81FDA5652CC2}"/>
              </a:ext>
            </a:extLst>
          </p:cNvPr>
          <p:cNvCxnSpPr/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A04CBDE-E5C4-271C-A6F3-C4E1A62C2B5C}"/>
              </a:ext>
            </a:extLst>
          </p:cNvPr>
          <p:cNvSpPr txBox="1"/>
          <p:nvPr/>
        </p:nvSpPr>
        <p:spPr>
          <a:xfrm>
            <a:off x="595605" y="1820038"/>
            <a:ext cx="550039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Unrolling: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Sketch out a few levels of the ”recursion tree”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Identify how many problems on each level.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Identify how much work done at each level.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Identify how small each problem is at each level.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Identify how many levels before base case.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3856766-5A0B-273E-EC6E-35F58D17F7C7}"/>
                  </a:ext>
                </a:extLst>
              </p:cNvPr>
              <p:cNvSpPr txBox="1"/>
              <p:nvPr/>
            </p:nvSpPr>
            <p:spPr>
              <a:xfrm>
                <a:off x="6093942" y="2076570"/>
                <a:ext cx="6098058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𝑻</m:t>
                      </m:r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3856766-5A0B-273E-EC6E-35F58D17F7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3942" y="2076570"/>
                <a:ext cx="6098058" cy="584775"/>
              </a:xfrm>
              <a:prstGeom prst="rect">
                <a:avLst/>
              </a:prstGeom>
              <a:blipFill>
                <a:blip r:embed="rId3"/>
                <a:stretch>
                  <a:fillRect b="-234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2D2B046-ED02-3A02-D65F-8A5B7F19BBB9}"/>
              </a:ext>
            </a:extLst>
          </p:cNvPr>
          <p:cNvCxnSpPr/>
          <p:nvPr/>
        </p:nvCxnSpPr>
        <p:spPr>
          <a:xfrm flipH="1">
            <a:off x="8266670" y="2780270"/>
            <a:ext cx="494271" cy="64873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81C186-EEDB-FAA6-FC29-8D70EB54D267}"/>
              </a:ext>
            </a:extLst>
          </p:cNvPr>
          <p:cNvCxnSpPr>
            <a:cxnSpLocks/>
          </p:cNvCxnSpPr>
          <p:nvPr/>
        </p:nvCxnSpPr>
        <p:spPr>
          <a:xfrm>
            <a:off x="9564130" y="2780270"/>
            <a:ext cx="704335" cy="64873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6D82F42-118B-1BEB-56BD-6EA04603755E}"/>
                  </a:ext>
                </a:extLst>
              </p:cNvPr>
              <p:cNvSpPr txBox="1"/>
              <p:nvPr/>
            </p:nvSpPr>
            <p:spPr>
              <a:xfrm>
                <a:off x="5217641" y="3503192"/>
                <a:ext cx="6098058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𝑻</m:t>
                      </m:r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/2) 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6D82F42-118B-1BEB-56BD-6EA0460375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7641" y="3503192"/>
                <a:ext cx="6098058" cy="584775"/>
              </a:xfrm>
              <a:prstGeom prst="rect">
                <a:avLst/>
              </a:prstGeom>
              <a:blipFill>
                <a:blip r:embed="rId4"/>
                <a:stretch>
                  <a:fillRect b="-212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1B1F410-A7D1-39B2-FAD6-64D3BA1B3FEE}"/>
                  </a:ext>
                </a:extLst>
              </p:cNvPr>
              <p:cNvSpPr txBox="1"/>
              <p:nvPr/>
            </p:nvSpPr>
            <p:spPr>
              <a:xfrm>
                <a:off x="7495403" y="3503191"/>
                <a:ext cx="6098058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𝑻</m:t>
                      </m:r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/2) 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1B1F410-A7D1-39B2-FAD6-64D3BA1B3F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5403" y="3503191"/>
                <a:ext cx="6098058" cy="584775"/>
              </a:xfrm>
              <a:prstGeom prst="rect">
                <a:avLst/>
              </a:prstGeom>
              <a:blipFill>
                <a:blip r:embed="rId5"/>
                <a:stretch>
                  <a:fillRect b="-212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CD63551-E483-F5B3-8486-0308641C8EAC}"/>
                  </a:ext>
                </a:extLst>
              </p:cNvPr>
              <p:cNvSpPr txBox="1"/>
              <p:nvPr/>
            </p:nvSpPr>
            <p:spPr>
              <a:xfrm>
                <a:off x="3868789" y="4929812"/>
                <a:ext cx="10079836" cy="10534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dirty="0" smtClean="0">
                          <a:latin typeface="Cambria Math" panose="02040503050406030204" pitchFamily="18" charset="0"/>
                        </a:rPr>
                        <m:t>𝑻</m:t>
                      </m:r>
                      <m:r>
                        <a:rPr lang="en-US" sz="2800" b="1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1" i="1" dirty="0" smtClean="0"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sz="2800" b="1" i="1" dirty="0" smtClean="0">
                          <a:latin typeface="Cambria Math" panose="02040503050406030204" pitchFamily="18" charset="0"/>
                        </a:rPr>
                        <m:t>) ≤ 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2800" b="1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b="1" i="1" dirty="0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c</m:t>
                                </m:r>
                              </m:e>
                              <m:e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≤2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T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/2) +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c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’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</m:e>
                              <m:e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o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w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CD63551-E483-F5B3-8486-0308641C8E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8789" y="4929812"/>
                <a:ext cx="10079836" cy="1053494"/>
              </a:xfrm>
              <a:prstGeom prst="rect">
                <a:avLst/>
              </a:prstGeom>
              <a:blipFill>
                <a:blip r:embed="rId6"/>
                <a:stretch>
                  <a:fillRect t="-201190" b="-29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631733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F37377-A9F1-3B52-F9F9-4A4F3E3BE4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astel checklist and pencil">
            <a:extLst>
              <a:ext uri="{FF2B5EF4-FFF2-40B4-BE49-F238E27FC236}">
                <a16:creationId xmlns:a16="http://schemas.microsoft.com/office/drawing/2014/main" id="{6500B1E5-0381-AED3-5A07-0410BECE3DE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C8A5F9"/>
              </a:clrFrom>
              <a:clrTo>
                <a:srgbClr val="C8A5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51689" y="0"/>
            <a:ext cx="9055443" cy="74089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19A319E-E9F9-EB96-C1E4-9464B7115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2E1CE64-4716-1BAE-7E7B-4E94F8CD0CD7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F9E86588-EBCE-83CF-8B9B-848CBAF9131A}"/>
              </a:ext>
            </a:extLst>
          </p:cNvPr>
          <p:cNvSpPr txBox="1"/>
          <p:nvPr/>
        </p:nvSpPr>
        <p:spPr>
          <a:xfrm>
            <a:off x="838200" y="1690688"/>
            <a:ext cx="52578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l">
              <a:spcAft>
                <a:spcPts val="750"/>
              </a:spcAft>
              <a:buFont typeface="+mj-lt"/>
              <a:buAutoNum type="arabicPeriod"/>
            </a:pPr>
            <a:r>
              <a:rPr lang="en-US" sz="4000" dirty="0">
                <a:solidFill>
                  <a:srgbClr val="333333"/>
                </a:solidFill>
              </a:rPr>
              <a:t>Course Updates</a:t>
            </a:r>
          </a:p>
          <a:p>
            <a:pPr marL="457200" indent="-457200">
              <a:spcAft>
                <a:spcPts val="750"/>
              </a:spcAft>
              <a:buFont typeface="+mj-lt"/>
              <a:buAutoNum type="arabicPeriod"/>
            </a:pPr>
            <a:r>
              <a:rPr lang="en-US" sz="4000" dirty="0" err="1">
                <a:solidFill>
                  <a:srgbClr val="333333"/>
                </a:solidFill>
              </a:rPr>
              <a:t>Mergesort</a:t>
            </a:r>
            <a:endParaRPr lang="en-US" sz="4000" dirty="0">
              <a:solidFill>
                <a:srgbClr val="333333"/>
              </a:solidFill>
            </a:endParaRPr>
          </a:p>
          <a:p>
            <a:pPr marL="457200" indent="-457200">
              <a:spcAft>
                <a:spcPts val="750"/>
              </a:spcAft>
              <a:buFont typeface="+mj-lt"/>
              <a:buAutoNum type="arabicPeriod"/>
            </a:pPr>
            <a:r>
              <a:rPr lang="en-US" sz="4000" dirty="0">
                <a:solidFill>
                  <a:srgbClr val="333333"/>
                </a:solidFill>
              </a:rPr>
              <a:t>Recurrences </a:t>
            </a:r>
          </a:p>
          <a:p>
            <a:pPr marL="342900" indent="-342900" algn="l">
              <a:spcAft>
                <a:spcPts val="750"/>
              </a:spcAft>
              <a:buFont typeface="Arial" panose="020B0604020202020204" pitchFamily="34" charset="0"/>
              <a:buChar char="•"/>
            </a:pPr>
            <a:endParaRPr lang="en-US" sz="4000" b="0" i="0" dirty="0">
              <a:solidFill>
                <a:srgbClr val="33333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330063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4CD907-EDCF-7DD9-A1A3-7194473BA1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9D8872A-EDFD-872F-AA79-0D86B43FF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Unrolling a few levels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6E546B3-C46B-88B8-9F42-215132FB2436}"/>
              </a:ext>
            </a:extLst>
          </p:cNvPr>
          <p:cNvCxnSpPr/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32112AB-9060-22EA-AED7-338B8FC3D248}"/>
                  </a:ext>
                </a:extLst>
              </p:cNvPr>
              <p:cNvSpPr txBox="1"/>
              <p:nvPr/>
            </p:nvSpPr>
            <p:spPr>
              <a:xfrm>
                <a:off x="2948117" y="1632497"/>
                <a:ext cx="6098058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32112AB-9060-22EA-AED7-338B8FC3D2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8117" y="1632497"/>
                <a:ext cx="6098058" cy="584775"/>
              </a:xfrm>
              <a:prstGeom prst="rect">
                <a:avLst/>
              </a:prstGeom>
              <a:blipFill>
                <a:blip r:embed="rId3"/>
                <a:stretch>
                  <a:fillRect b="-234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1FA219E-7186-8D22-BF0E-388B0814BC6F}"/>
              </a:ext>
            </a:extLst>
          </p:cNvPr>
          <p:cNvCxnSpPr>
            <a:cxnSpLocks/>
            <a:stCxn id="9" idx="2"/>
            <a:endCxn id="16" idx="0"/>
          </p:cNvCxnSpPr>
          <p:nvPr/>
        </p:nvCxnSpPr>
        <p:spPr>
          <a:xfrm flipH="1">
            <a:off x="2855908" y="2217272"/>
            <a:ext cx="3141238" cy="56501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C7C0237-CCCB-445A-5DD6-252A4A671227}"/>
                  </a:ext>
                </a:extLst>
              </p:cNvPr>
              <p:cNvSpPr txBox="1"/>
              <p:nvPr/>
            </p:nvSpPr>
            <p:spPr>
              <a:xfrm>
                <a:off x="1924517" y="2782282"/>
                <a:ext cx="1862781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/2 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C7C0237-CCCB-445A-5DD6-252A4A6712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4517" y="2782282"/>
                <a:ext cx="1862781" cy="584775"/>
              </a:xfrm>
              <a:prstGeom prst="rect">
                <a:avLst/>
              </a:prstGeom>
              <a:blipFill>
                <a:blip r:embed="rId4"/>
                <a:stretch>
                  <a:fillRect b="-234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DFB17C1-E420-D9A0-B530-6AD6A9DA3345}"/>
                  </a:ext>
                </a:extLst>
              </p:cNvPr>
              <p:cNvSpPr txBox="1"/>
              <p:nvPr/>
            </p:nvSpPr>
            <p:spPr>
              <a:xfrm>
                <a:off x="8449658" y="2813030"/>
                <a:ext cx="1710381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/2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DFB17C1-E420-D9A0-B530-6AD6A9DA33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9658" y="2813030"/>
                <a:ext cx="1710381" cy="584775"/>
              </a:xfrm>
              <a:prstGeom prst="rect">
                <a:avLst/>
              </a:prstGeom>
              <a:blipFill>
                <a:blip r:embed="rId5"/>
                <a:stretch>
                  <a:fillRect b="-191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D341982-5CDC-EE17-D39C-CDACA86AB726}"/>
              </a:ext>
            </a:extLst>
          </p:cNvPr>
          <p:cNvCxnSpPr>
            <a:cxnSpLocks/>
            <a:stCxn id="9" idx="2"/>
            <a:endCxn id="17" idx="0"/>
          </p:cNvCxnSpPr>
          <p:nvPr/>
        </p:nvCxnSpPr>
        <p:spPr>
          <a:xfrm>
            <a:off x="5997146" y="2217272"/>
            <a:ext cx="3307703" cy="59575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125BFA4-8DC3-70AA-568C-9FB9E09B916C}"/>
                  </a:ext>
                </a:extLst>
              </p:cNvPr>
              <p:cNvSpPr txBox="1"/>
              <p:nvPr/>
            </p:nvSpPr>
            <p:spPr>
              <a:xfrm>
                <a:off x="3409740" y="282288"/>
                <a:ext cx="10079836" cy="10534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dirty="0" smtClean="0">
                          <a:latin typeface="Cambria Math" panose="02040503050406030204" pitchFamily="18" charset="0"/>
                        </a:rPr>
                        <m:t>𝑻</m:t>
                      </m:r>
                      <m:r>
                        <a:rPr lang="en-US" sz="2800" b="1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1" i="1" dirty="0" smtClean="0"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sz="2800" b="1" i="1" dirty="0" smtClean="0">
                          <a:latin typeface="Cambria Math" panose="02040503050406030204" pitchFamily="18" charset="0"/>
                        </a:rPr>
                        <m:t>) ≤ 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2800" b="1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b="1" i="1" dirty="0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c</m:t>
                                </m:r>
                              </m:e>
                              <m:e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≤2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T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/2) +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c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’</m:t>
                                </m:r>
                              </m:e>
                              <m:e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o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w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125BFA4-8DC3-70AA-568C-9FB9E09B91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9740" y="282288"/>
                <a:ext cx="10079836" cy="1053494"/>
              </a:xfrm>
              <a:prstGeom prst="rect">
                <a:avLst/>
              </a:prstGeom>
              <a:blipFill>
                <a:blip r:embed="rId6"/>
                <a:stretch>
                  <a:fillRect t="-201190" b="-29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208BC57-21B5-BB08-B4BB-405BB0EEE306}"/>
                  </a:ext>
                </a:extLst>
              </p:cNvPr>
              <p:cNvSpPr txBox="1"/>
              <p:nvPr/>
            </p:nvSpPr>
            <p:spPr>
              <a:xfrm>
                <a:off x="338218" y="3873073"/>
                <a:ext cx="1862781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/4 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208BC57-21B5-BB08-B4BB-405BB0EEE3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218" y="3873073"/>
                <a:ext cx="1862781" cy="584775"/>
              </a:xfrm>
              <a:prstGeom prst="rect">
                <a:avLst/>
              </a:prstGeom>
              <a:blipFill>
                <a:blip r:embed="rId7"/>
                <a:stretch>
                  <a:fillRect b="-234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458D5A3-CAF6-66CF-8057-C0245241096B}"/>
                  </a:ext>
                </a:extLst>
              </p:cNvPr>
              <p:cNvSpPr txBox="1"/>
              <p:nvPr/>
            </p:nvSpPr>
            <p:spPr>
              <a:xfrm>
                <a:off x="3621382" y="3873072"/>
                <a:ext cx="1862781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/4 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458D5A3-CAF6-66CF-8057-C024524109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1382" y="3873072"/>
                <a:ext cx="1862781" cy="584775"/>
              </a:xfrm>
              <a:prstGeom prst="rect">
                <a:avLst/>
              </a:prstGeom>
              <a:blipFill>
                <a:blip r:embed="rId8"/>
                <a:stretch>
                  <a:fillRect b="-234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1CB174D-0EC7-48AF-EAD0-0AAEBCAF7E59}"/>
                  </a:ext>
                </a:extLst>
              </p:cNvPr>
              <p:cNvSpPr txBox="1"/>
              <p:nvPr/>
            </p:nvSpPr>
            <p:spPr>
              <a:xfrm>
                <a:off x="6752793" y="3873071"/>
                <a:ext cx="1862781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/4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1CB174D-0EC7-48AF-EAD0-0AAEBCAF7E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2793" y="3873071"/>
                <a:ext cx="1862781" cy="584775"/>
              </a:xfrm>
              <a:prstGeom prst="rect">
                <a:avLst/>
              </a:prstGeom>
              <a:blipFill>
                <a:blip r:embed="rId9"/>
                <a:stretch>
                  <a:fillRect b="-212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41D43F1-8956-F4F9-0FE9-947883321DA7}"/>
                  </a:ext>
                </a:extLst>
              </p:cNvPr>
              <p:cNvSpPr txBox="1"/>
              <p:nvPr/>
            </p:nvSpPr>
            <p:spPr>
              <a:xfrm>
                <a:off x="10035957" y="3873071"/>
                <a:ext cx="1862781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/4 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41D43F1-8956-F4F9-0FE9-947883321D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35957" y="3873071"/>
                <a:ext cx="1862781" cy="584775"/>
              </a:xfrm>
              <a:prstGeom prst="rect">
                <a:avLst/>
              </a:prstGeom>
              <a:blipFill>
                <a:blip r:embed="rId10"/>
                <a:stretch>
                  <a:fillRect b="-234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A83662E-81B0-FCBE-3C52-9D6AA78F54BB}"/>
              </a:ext>
            </a:extLst>
          </p:cNvPr>
          <p:cNvCxnSpPr>
            <a:cxnSpLocks/>
          </p:cNvCxnSpPr>
          <p:nvPr/>
        </p:nvCxnSpPr>
        <p:spPr>
          <a:xfrm flipH="1">
            <a:off x="1193409" y="3382430"/>
            <a:ext cx="1586299" cy="50601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04DEB6A-4A07-9322-CB34-9BEF7525BDD3}"/>
              </a:ext>
            </a:extLst>
          </p:cNvPr>
          <p:cNvCxnSpPr>
            <a:cxnSpLocks/>
            <a:stCxn id="16" idx="2"/>
            <a:endCxn id="30" idx="0"/>
          </p:cNvCxnSpPr>
          <p:nvPr/>
        </p:nvCxnSpPr>
        <p:spPr>
          <a:xfrm>
            <a:off x="2855908" y="3367057"/>
            <a:ext cx="1696865" cy="50601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8922CB0C-27E7-76F6-5E17-587C0F8B412E}"/>
              </a:ext>
            </a:extLst>
          </p:cNvPr>
          <p:cNvCxnSpPr>
            <a:cxnSpLocks/>
            <a:stCxn id="17" idx="2"/>
            <a:endCxn id="32" idx="0"/>
          </p:cNvCxnSpPr>
          <p:nvPr/>
        </p:nvCxnSpPr>
        <p:spPr>
          <a:xfrm>
            <a:off x="9304849" y="3397805"/>
            <a:ext cx="1662499" cy="47526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8820AB57-3FFF-B379-AEAD-605A1246CA79}"/>
              </a:ext>
            </a:extLst>
          </p:cNvPr>
          <p:cNvCxnSpPr>
            <a:cxnSpLocks/>
            <a:stCxn id="31" idx="0"/>
            <a:endCxn id="17" idx="2"/>
          </p:cNvCxnSpPr>
          <p:nvPr/>
        </p:nvCxnSpPr>
        <p:spPr>
          <a:xfrm flipV="1">
            <a:off x="7684184" y="3397805"/>
            <a:ext cx="1620665" cy="47526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A618E3B8-119B-E632-2EE1-D3822DF05717}"/>
                  </a:ext>
                </a:extLst>
              </p:cNvPr>
              <p:cNvSpPr txBox="1"/>
              <p:nvPr/>
            </p:nvSpPr>
            <p:spPr>
              <a:xfrm>
                <a:off x="-139576" y="5054053"/>
                <a:ext cx="1862781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/8 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A618E3B8-119B-E632-2EE1-D3822DF057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39576" y="5054053"/>
                <a:ext cx="1862781" cy="584775"/>
              </a:xfrm>
              <a:prstGeom prst="rect">
                <a:avLst/>
              </a:prstGeom>
              <a:blipFill>
                <a:blip r:embed="rId11"/>
                <a:stretch>
                  <a:fillRect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7F697994-8D3D-E6A3-74EF-A4D641FF0AB8}"/>
                  </a:ext>
                </a:extLst>
              </p:cNvPr>
              <p:cNvSpPr txBox="1"/>
              <p:nvPr/>
            </p:nvSpPr>
            <p:spPr>
              <a:xfrm>
                <a:off x="993126" y="5046777"/>
                <a:ext cx="1862781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/8 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7F697994-8D3D-E6A3-74EF-A4D641FF0A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3126" y="5046777"/>
                <a:ext cx="1862781" cy="584775"/>
              </a:xfrm>
              <a:prstGeom prst="rect">
                <a:avLst/>
              </a:prstGeom>
              <a:blipFill>
                <a:blip r:embed="rId12"/>
                <a:stretch>
                  <a:fillRect b="-234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115EE5FD-6D86-1C8C-B5CF-04E6E7983DD6}"/>
              </a:ext>
            </a:extLst>
          </p:cNvPr>
          <p:cNvCxnSpPr>
            <a:cxnSpLocks/>
            <a:stCxn id="29" idx="2"/>
            <a:endCxn id="51" idx="0"/>
          </p:cNvCxnSpPr>
          <p:nvPr/>
        </p:nvCxnSpPr>
        <p:spPr>
          <a:xfrm flipH="1">
            <a:off x="791815" y="4457848"/>
            <a:ext cx="477794" cy="59620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3F69E27C-3E8D-B921-C34C-5E59541A69BE}"/>
              </a:ext>
            </a:extLst>
          </p:cNvPr>
          <p:cNvCxnSpPr>
            <a:cxnSpLocks/>
            <a:stCxn id="29" idx="2"/>
            <a:endCxn id="52" idx="0"/>
          </p:cNvCxnSpPr>
          <p:nvPr/>
        </p:nvCxnSpPr>
        <p:spPr>
          <a:xfrm>
            <a:off x="1269609" y="4457848"/>
            <a:ext cx="654908" cy="58892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F04003FC-8A39-384E-61F1-2A5A575C31FE}"/>
                  </a:ext>
                </a:extLst>
              </p:cNvPr>
              <p:cNvSpPr txBox="1"/>
              <p:nvPr/>
            </p:nvSpPr>
            <p:spPr>
              <a:xfrm>
                <a:off x="3087598" y="5061329"/>
                <a:ext cx="1862781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/8 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F04003FC-8A39-384E-61F1-2A5A575C31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7598" y="5061329"/>
                <a:ext cx="1862781" cy="584775"/>
              </a:xfrm>
              <a:prstGeom prst="rect">
                <a:avLst/>
              </a:prstGeom>
              <a:blipFill>
                <a:blip r:embed="rId13"/>
                <a:stretch>
                  <a:fillRect b="-234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D654BB33-4148-19EF-26E5-1CD37949CA25}"/>
                  </a:ext>
                </a:extLst>
              </p:cNvPr>
              <p:cNvSpPr txBox="1"/>
              <p:nvPr/>
            </p:nvSpPr>
            <p:spPr>
              <a:xfrm>
                <a:off x="4220300" y="5054053"/>
                <a:ext cx="1862781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/8 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D654BB33-4148-19EF-26E5-1CD37949CA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0300" y="5054053"/>
                <a:ext cx="1862781" cy="584775"/>
              </a:xfrm>
              <a:prstGeom prst="rect">
                <a:avLst/>
              </a:prstGeom>
              <a:blipFill>
                <a:blip r:embed="rId14"/>
                <a:stretch>
                  <a:fillRect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0ACDB398-D4D4-C396-6333-17F01849DA34}"/>
              </a:ext>
            </a:extLst>
          </p:cNvPr>
          <p:cNvCxnSpPr>
            <a:cxnSpLocks/>
            <a:endCxn id="59" idx="0"/>
          </p:cNvCxnSpPr>
          <p:nvPr/>
        </p:nvCxnSpPr>
        <p:spPr>
          <a:xfrm flipH="1">
            <a:off x="4018989" y="4465124"/>
            <a:ext cx="477794" cy="59620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B40CDC70-EFD8-7E30-FB7C-1FBB23ABE19C}"/>
              </a:ext>
            </a:extLst>
          </p:cNvPr>
          <p:cNvCxnSpPr>
            <a:cxnSpLocks/>
            <a:endCxn id="60" idx="0"/>
          </p:cNvCxnSpPr>
          <p:nvPr/>
        </p:nvCxnSpPr>
        <p:spPr>
          <a:xfrm>
            <a:off x="4496783" y="4465124"/>
            <a:ext cx="654908" cy="58892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AEFFEA57-858E-E600-2ED1-F935187CE2AB}"/>
                  </a:ext>
                </a:extLst>
              </p:cNvPr>
              <p:cNvSpPr txBox="1"/>
              <p:nvPr/>
            </p:nvSpPr>
            <p:spPr>
              <a:xfrm>
                <a:off x="6290826" y="5054051"/>
                <a:ext cx="1862781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/8 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AEFFEA57-858E-E600-2ED1-F935187CE2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0826" y="5054051"/>
                <a:ext cx="1862781" cy="584775"/>
              </a:xfrm>
              <a:prstGeom prst="rect">
                <a:avLst/>
              </a:prstGeom>
              <a:blipFill>
                <a:blip r:embed="rId14"/>
                <a:stretch>
                  <a:fillRect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DFCF8514-2899-105E-02DB-36A1A05B7119}"/>
                  </a:ext>
                </a:extLst>
              </p:cNvPr>
              <p:cNvSpPr txBox="1"/>
              <p:nvPr/>
            </p:nvSpPr>
            <p:spPr>
              <a:xfrm>
                <a:off x="7423528" y="5046775"/>
                <a:ext cx="1862781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/8 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DFCF8514-2899-105E-02DB-36A1A05B71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3528" y="5046775"/>
                <a:ext cx="1862781" cy="584775"/>
              </a:xfrm>
              <a:prstGeom prst="rect">
                <a:avLst/>
              </a:prstGeom>
              <a:blipFill>
                <a:blip r:embed="rId15"/>
                <a:stretch>
                  <a:fillRect b="-234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29B23007-7BFA-1285-F698-FE14219D5D11}"/>
              </a:ext>
            </a:extLst>
          </p:cNvPr>
          <p:cNvCxnSpPr>
            <a:cxnSpLocks/>
            <a:endCxn id="63" idx="0"/>
          </p:cNvCxnSpPr>
          <p:nvPr/>
        </p:nvCxnSpPr>
        <p:spPr>
          <a:xfrm flipH="1">
            <a:off x="7222217" y="4457846"/>
            <a:ext cx="477794" cy="59620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A18A4CF9-20DA-8415-8753-FB74420AB620}"/>
              </a:ext>
            </a:extLst>
          </p:cNvPr>
          <p:cNvCxnSpPr>
            <a:cxnSpLocks/>
            <a:endCxn id="64" idx="0"/>
          </p:cNvCxnSpPr>
          <p:nvPr/>
        </p:nvCxnSpPr>
        <p:spPr>
          <a:xfrm>
            <a:off x="7700011" y="4457846"/>
            <a:ext cx="654908" cy="58892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DE0D89B3-5A09-19EB-7E8C-7E9AE82002DB}"/>
                  </a:ext>
                </a:extLst>
              </p:cNvPr>
              <p:cNvSpPr txBox="1"/>
              <p:nvPr/>
            </p:nvSpPr>
            <p:spPr>
              <a:xfrm>
                <a:off x="9488521" y="5115549"/>
                <a:ext cx="1862781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/8 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DE0D89B3-5A09-19EB-7E8C-7E9AE82002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88521" y="5115549"/>
                <a:ext cx="1862781" cy="584775"/>
              </a:xfrm>
              <a:prstGeom prst="rect">
                <a:avLst/>
              </a:prstGeom>
              <a:blipFill>
                <a:blip r:embed="rId16"/>
                <a:stretch>
                  <a:fillRect b="-234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F141820F-EF28-BA59-DA74-1E48BC81BFBD}"/>
                  </a:ext>
                </a:extLst>
              </p:cNvPr>
              <p:cNvSpPr txBox="1"/>
              <p:nvPr/>
            </p:nvSpPr>
            <p:spPr>
              <a:xfrm>
                <a:off x="10621223" y="5108273"/>
                <a:ext cx="1862781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/8 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F141820F-EF28-BA59-DA74-1E48BC81BF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21223" y="5108273"/>
                <a:ext cx="1862781" cy="584775"/>
              </a:xfrm>
              <a:prstGeom prst="rect">
                <a:avLst/>
              </a:prstGeom>
              <a:blipFill>
                <a:blip r:embed="rId17"/>
                <a:stretch>
                  <a:fillRect b="-234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B4A1916B-3937-3E5D-418B-71A2636589B3}"/>
              </a:ext>
            </a:extLst>
          </p:cNvPr>
          <p:cNvCxnSpPr>
            <a:cxnSpLocks/>
            <a:endCxn id="67" idx="0"/>
          </p:cNvCxnSpPr>
          <p:nvPr/>
        </p:nvCxnSpPr>
        <p:spPr>
          <a:xfrm flipH="1">
            <a:off x="10419912" y="4519344"/>
            <a:ext cx="477794" cy="59620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BCCB6A25-0B20-7B7B-5761-C62C1629692D}"/>
              </a:ext>
            </a:extLst>
          </p:cNvPr>
          <p:cNvCxnSpPr>
            <a:cxnSpLocks/>
            <a:endCxn id="68" idx="0"/>
          </p:cNvCxnSpPr>
          <p:nvPr/>
        </p:nvCxnSpPr>
        <p:spPr>
          <a:xfrm>
            <a:off x="10897706" y="4519344"/>
            <a:ext cx="654908" cy="58892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3BEC1C4F-CCF8-13ED-D79D-EA3F5807E09C}"/>
              </a:ext>
            </a:extLst>
          </p:cNvPr>
          <p:cNvCxnSpPr>
            <a:cxnSpLocks/>
          </p:cNvCxnSpPr>
          <p:nvPr/>
        </p:nvCxnSpPr>
        <p:spPr>
          <a:xfrm flipH="1">
            <a:off x="246489" y="5649125"/>
            <a:ext cx="545326" cy="166214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A6520BC3-88D2-1FFF-E248-A8F7DE733FD0}"/>
              </a:ext>
            </a:extLst>
          </p:cNvPr>
          <p:cNvCxnSpPr>
            <a:cxnSpLocks/>
          </p:cNvCxnSpPr>
          <p:nvPr/>
        </p:nvCxnSpPr>
        <p:spPr>
          <a:xfrm>
            <a:off x="791815" y="5649125"/>
            <a:ext cx="666282" cy="177728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7A09F30E-0A7B-DB52-FF09-671672518A8A}"/>
              </a:ext>
            </a:extLst>
          </p:cNvPr>
          <p:cNvCxnSpPr>
            <a:cxnSpLocks/>
          </p:cNvCxnSpPr>
          <p:nvPr/>
        </p:nvCxnSpPr>
        <p:spPr>
          <a:xfrm flipH="1">
            <a:off x="1349281" y="5649125"/>
            <a:ext cx="545326" cy="166214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A5092B62-76E6-A5CD-96C6-5DA9CA1296D4}"/>
              </a:ext>
            </a:extLst>
          </p:cNvPr>
          <p:cNvCxnSpPr>
            <a:cxnSpLocks/>
          </p:cNvCxnSpPr>
          <p:nvPr/>
        </p:nvCxnSpPr>
        <p:spPr>
          <a:xfrm>
            <a:off x="1894607" y="5649125"/>
            <a:ext cx="666282" cy="177728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3C343496-5792-2D80-A445-B52B5D5D3F67}"/>
              </a:ext>
            </a:extLst>
          </p:cNvPr>
          <p:cNvCxnSpPr>
            <a:cxnSpLocks/>
          </p:cNvCxnSpPr>
          <p:nvPr/>
        </p:nvCxnSpPr>
        <p:spPr>
          <a:xfrm flipH="1">
            <a:off x="3473663" y="5700324"/>
            <a:ext cx="545326" cy="166214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F1474A2B-F2A1-2882-6C78-02937A763330}"/>
              </a:ext>
            </a:extLst>
          </p:cNvPr>
          <p:cNvCxnSpPr>
            <a:cxnSpLocks/>
          </p:cNvCxnSpPr>
          <p:nvPr/>
        </p:nvCxnSpPr>
        <p:spPr>
          <a:xfrm>
            <a:off x="4018989" y="5700324"/>
            <a:ext cx="666282" cy="177728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54735AC5-E8A1-6574-A58B-F476641AA105}"/>
              </a:ext>
            </a:extLst>
          </p:cNvPr>
          <p:cNvCxnSpPr>
            <a:cxnSpLocks/>
          </p:cNvCxnSpPr>
          <p:nvPr/>
        </p:nvCxnSpPr>
        <p:spPr>
          <a:xfrm flipH="1">
            <a:off x="4598622" y="5653380"/>
            <a:ext cx="545326" cy="166214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2D0098A4-1AC1-5802-8A16-D1B4945A2037}"/>
              </a:ext>
            </a:extLst>
          </p:cNvPr>
          <p:cNvCxnSpPr>
            <a:cxnSpLocks/>
          </p:cNvCxnSpPr>
          <p:nvPr/>
        </p:nvCxnSpPr>
        <p:spPr>
          <a:xfrm>
            <a:off x="5143948" y="5653380"/>
            <a:ext cx="666282" cy="177728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6D23EAD4-94BA-13D6-AA38-CE492142B367}"/>
              </a:ext>
            </a:extLst>
          </p:cNvPr>
          <p:cNvCxnSpPr>
            <a:cxnSpLocks/>
          </p:cNvCxnSpPr>
          <p:nvPr/>
        </p:nvCxnSpPr>
        <p:spPr>
          <a:xfrm flipH="1">
            <a:off x="6634671" y="5687069"/>
            <a:ext cx="545326" cy="166214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04C756BE-6EDF-45D9-78ED-425220BE2D13}"/>
              </a:ext>
            </a:extLst>
          </p:cNvPr>
          <p:cNvCxnSpPr>
            <a:cxnSpLocks/>
          </p:cNvCxnSpPr>
          <p:nvPr/>
        </p:nvCxnSpPr>
        <p:spPr>
          <a:xfrm>
            <a:off x="7179997" y="5687069"/>
            <a:ext cx="666282" cy="177728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E1A7F45A-5F15-62F9-473C-7AA0B039CEDC}"/>
              </a:ext>
            </a:extLst>
          </p:cNvPr>
          <p:cNvCxnSpPr>
            <a:cxnSpLocks/>
          </p:cNvCxnSpPr>
          <p:nvPr/>
        </p:nvCxnSpPr>
        <p:spPr>
          <a:xfrm flipH="1">
            <a:off x="7772370" y="5653380"/>
            <a:ext cx="545326" cy="166214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6FB1223C-CCBD-DE05-E98A-E60A0D82049B}"/>
              </a:ext>
            </a:extLst>
          </p:cNvPr>
          <p:cNvCxnSpPr>
            <a:cxnSpLocks/>
          </p:cNvCxnSpPr>
          <p:nvPr/>
        </p:nvCxnSpPr>
        <p:spPr>
          <a:xfrm>
            <a:off x="8317696" y="5653380"/>
            <a:ext cx="666282" cy="177728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8D548E29-BA82-4E5F-E047-158E6FB21DD2}"/>
              </a:ext>
            </a:extLst>
          </p:cNvPr>
          <p:cNvCxnSpPr>
            <a:cxnSpLocks/>
          </p:cNvCxnSpPr>
          <p:nvPr/>
        </p:nvCxnSpPr>
        <p:spPr>
          <a:xfrm flipH="1">
            <a:off x="9808419" y="5704478"/>
            <a:ext cx="545326" cy="166214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B34C94C6-9379-C724-9393-5BADA8B91AF3}"/>
              </a:ext>
            </a:extLst>
          </p:cNvPr>
          <p:cNvCxnSpPr>
            <a:cxnSpLocks/>
          </p:cNvCxnSpPr>
          <p:nvPr/>
        </p:nvCxnSpPr>
        <p:spPr>
          <a:xfrm>
            <a:off x="10353745" y="5704478"/>
            <a:ext cx="666282" cy="177728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49B2EAE2-4DA4-F5EF-0EDB-99ADBD65A3B2}"/>
              </a:ext>
            </a:extLst>
          </p:cNvPr>
          <p:cNvCxnSpPr>
            <a:cxnSpLocks/>
          </p:cNvCxnSpPr>
          <p:nvPr/>
        </p:nvCxnSpPr>
        <p:spPr>
          <a:xfrm flipH="1">
            <a:off x="10980392" y="5708632"/>
            <a:ext cx="545326" cy="166214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640B7A42-830D-9B73-0299-214F6C461F27}"/>
              </a:ext>
            </a:extLst>
          </p:cNvPr>
          <p:cNvCxnSpPr>
            <a:cxnSpLocks/>
          </p:cNvCxnSpPr>
          <p:nvPr/>
        </p:nvCxnSpPr>
        <p:spPr>
          <a:xfrm>
            <a:off x="11525718" y="5708632"/>
            <a:ext cx="666282" cy="177728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1" name="Rectangle 90">
            <a:extLst>
              <a:ext uri="{FF2B5EF4-FFF2-40B4-BE49-F238E27FC236}">
                <a16:creationId xmlns:a16="http://schemas.microsoft.com/office/drawing/2014/main" id="{9E913A04-052E-2277-DAF4-C791A5CA3148}"/>
              </a:ext>
            </a:extLst>
          </p:cNvPr>
          <p:cNvSpPr/>
          <p:nvPr/>
        </p:nvSpPr>
        <p:spPr>
          <a:xfrm>
            <a:off x="293262" y="2175640"/>
            <a:ext cx="11761953" cy="52763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4271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6C9F7A-C8AD-89A6-79AF-CCE738F9AA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C283C0A-81A6-9B94-BCC6-632F36A7B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Unrolling a few levels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4C10EED-F254-64BE-A87B-42D9EB848B3B}"/>
              </a:ext>
            </a:extLst>
          </p:cNvPr>
          <p:cNvCxnSpPr/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FC5C99C-2AF2-B34F-729D-0F77737FE5A9}"/>
                  </a:ext>
                </a:extLst>
              </p:cNvPr>
              <p:cNvSpPr txBox="1"/>
              <p:nvPr/>
            </p:nvSpPr>
            <p:spPr>
              <a:xfrm>
                <a:off x="2948117" y="1632497"/>
                <a:ext cx="6098058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FC5C99C-2AF2-B34F-729D-0F77737FE5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8117" y="1632497"/>
                <a:ext cx="6098058" cy="584775"/>
              </a:xfrm>
              <a:prstGeom prst="rect">
                <a:avLst/>
              </a:prstGeom>
              <a:blipFill>
                <a:blip r:embed="rId3"/>
                <a:stretch>
                  <a:fillRect b="-234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A6EFAC2-EE5E-A46C-6AA0-AB735CB7E350}"/>
              </a:ext>
            </a:extLst>
          </p:cNvPr>
          <p:cNvCxnSpPr>
            <a:cxnSpLocks/>
            <a:stCxn id="9" idx="2"/>
            <a:endCxn id="16" idx="0"/>
          </p:cNvCxnSpPr>
          <p:nvPr/>
        </p:nvCxnSpPr>
        <p:spPr>
          <a:xfrm flipH="1">
            <a:off x="2855908" y="2217272"/>
            <a:ext cx="3141238" cy="56501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FB08814-BD1B-DBE5-1C81-DF36349056E5}"/>
                  </a:ext>
                </a:extLst>
              </p:cNvPr>
              <p:cNvSpPr txBox="1"/>
              <p:nvPr/>
            </p:nvSpPr>
            <p:spPr>
              <a:xfrm>
                <a:off x="1924517" y="2782282"/>
                <a:ext cx="1862781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/2 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FB08814-BD1B-DBE5-1C81-DF36349056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4517" y="2782282"/>
                <a:ext cx="1862781" cy="584775"/>
              </a:xfrm>
              <a:prstGeom prst="rect">
                <a:avLst/>
              </a:prstGeom>
              <a:blipFill>
                <a:blip r:embed="rId4"/>
                <a:stretch>
                  <a:fillRect b="-234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01A4282-84B9-AFA5-B0E4-F2C107C6F304}"/>
                  </a:ext>
                </a:extLst>
              </p:cNvPr>
              <p:cNvSpPr txBox="1"/>
              <p:nvPr/>
            </p:nvSpPr>
            <p:spPr>
              <a:xfrm>
                <a:off x="8449658" y="2813030"/>
                <a:ext cx="1710381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/2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01A4282-84B9-AFA5-B0E4-F2C107C6F3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9658" y="2813030"/>
                <a:ext cx="1710381" cy="584775"/>
              </a:xfrm>
              <a:prstGeom prst="rect">
                <a:avLst/>
              </a:prstGeom>
              <a:blipFill>
                <a:blip r:embed="rId5"/>
                <a:stretch>
                  <a:fillRect b="-191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8B4CD4C-12AF-5DCA-3B1C-A21AD571AD96}"/>
              </a:ext>
            </a:extLst>
          </p:cNvPr>
          <p:cNvCxnSpPr>
            <a:cxnSpLocks/>
            <a:stCxn id="9" idx="2"/>
            <a:endCxn id="17" idx="0"/>
          </p:cNvCxnSpPr>
          <p:nvPr/>
        </p:nvCxnSpPr>
        <p:spPr>
          <a:xfrm>
            <a:off x="5997146" y="2217272"/>
            <a:ext cx="3307703" cy="59575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965542F-5E7E-6299-3E8E-3B552E9C58EE}"/>
                  </a:ext>
                </a:extLst>
              </p:cNvPr>
              <p:cNvSpPr txBox="1"/>
              <p:nvPr/>
            </p:nvSpPr>
            <p:spPr>
              <a:xfrm>
                <a:off x="3409740" y="282288"/>
                <a:ext cx="10079836" cy="10534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dirty="0" smtClean="0">
                          <a:latin typeface="Cambria Math" panose="02040503050406030204" pitchFamily="18" charset="0"/>
                        </a:rPr>
                        <m:t>𝑻</m:t>
                      </m:r>
                      <m:r>
                        <a:rPr lang="en-US" sz="2800" b="1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1" i="1" dirty="0" smtClean="0"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sz="2800" b="1" i="1" dirty="0" smtClean="0">
                          <a:latin typeface="Cambria Math" panose="02040503050406030204" pitchFamily="18" charset="0"/>
                        </a:rPr>
                        <m:t>) ≤ 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2800" b="1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b="1" i="1" dirty="0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c</m:t>
                                </m:r>
                              </m:e>
                              <m:e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≤2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T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/2) +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c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’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</m:e>
                              <m:e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o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w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965542F-5E7E-6299-3E8E-3B552E9C58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9740" y="282288"/>
                <a:ext cx="10079836" cy="1053494"/>
              </a:xfrm>
              <a:prstGeom prst="rect">
                <a:avLst/>
              </a:prstGeom>
              <a:blipFill>
                <a:blip r:embed="rId6"/>
                <a:stretch>
                  <a:fillRect t="-201190" b="-29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CAA53A0-74B1-23DD-8A17-0031CDE3E620}"/>
                  </a:ext>
                </a:extLst>
              </p:cNvPr>
              <p:cNvSpPr txBox="1"/>
              <p:nvPr/>
            </p:nvSpPr>
            <p:spPr>
              <a:xfrm>
                <a:off x="338218" y="3873073"/>
                <a:ext cx="1862781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/4 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CAA53A0-74B1-23DD-8A17-0031CDE3E6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218" y="3873073"/>
                <a:ext cx="1862781" cy="584775"/>
              </a:xfrm>
              <a:prstGeom prst="rect">
                <a:avLst/>
              </a:prstGeom>
              <a:blipFill>
                <a:blip r:embed="rId7"/>
                <a:stretch>
                  <a:fillRect b="-234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7806B72-B07F-88BD-F18C-BE3961527D77}"/>
                  </a:ext>
                </a:extLst>
              </p:cNvPr>
              <p:cNvSpPr txBox="1"/>
              <p:nvPr/>
            </p:nvSpPr>
            <p:spPr>
              <a:xfrm>
                <a:off x="3621382" y="3873072"/>
                <a:ext cx="1862781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/4 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7806B72-B07F-88BD-F18C-BE3961527D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1382" y="3873072"/>
                <a:ext cx="1862781" cy="584775"/>
              </a:xfrm>
              <a:prstGeom prst="rect">
                <a:avLst/>
              </a:prstGeom>
              <a:blipFill>
                <a:blip r:embed="rId8"/>
                <a:stretch>
                  <a:fillRect b="-234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A97C15D-4676-00B4-11ED-BCA421B40768}"/>
                  </a:ext>
                </a:extLst>
              </p:cNvPr>
              <p:cNvSpPr txBox="1"/>
              <p:nvPr/>
            </p:nvSpPr>
            <p:spPr>
              <a:xfrm>
                <a:off x="6752793" y="3873071"/>
                <a:ext cx="1862781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/4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A97C15D-4676-00B4-11ED-BCA421B407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2793" y="3873071"/>
                <a:ext cx="1862781" cy="584775"/>
              </a:xfrm>
              <a:prstGeom prst="rect">
                <a:avLst/>
              </a:prstGeom>
              <a:blipFill>
                <a:blip r:embed="rId9"/>
                <a:stretch>
                  <a:fillRect b="-212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9864930-E53B-DBE0-FBC0-E8BB3F23609C}"/>
                  </a:ext>
                </a:extLst>
              </p:cNvPr>
              <p:cNvSpPr txBox="1"/>
              <p:nvPr/>
            </p:nvSpPr>
            <p:spPr>
              <a:xfrm>
                <a:off x="10035957" y="3873071"/>
                <a:ext cx="1862781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/4 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9864930-E53B-DBE0-FBC0-E8BB3F2360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35957" y="3873071"/>
                <a:ext cx="1862781" cy="584775"/>
              </a:xfrm>
              <a:prstGeom prst="rect">
                <a:avLst/>
              </a:prstGeom>
              <a:blipFill>
                <a:blip r:embed="rId10"/>
                <a:stretch>
                  <a:fillRect b="-234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98DBDFA-DC0F-B974-6850-AF338D7A8B05}"/>
              </a:ext>
            </a:extLst>
          </p:cNvPr>
          <p:cNvCxnSpPr>
            <a:cxnSpLocks/>
          </p:cNvCxnSpPr>
          <p:nvPr/>
        </p:nvCxnSpPr>
        <p:spPr>
          <a:xfrm flipH="1">
            <a:off x="1193409" y="3382430"/>
            <a:ext cx="1586299" cy="50601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E406A16-6ABF-E268-2854-7AC9F5F2FC86}"/>
              </a:ext>
            </a:extLst>
          </p:cNvPr>
          <p:cNvCxnSpPr>
            <a:cxnSpLocks/>
            <a:stCxn id="16" idx="2"/>
            <a:endCxn id="30" idx="0"/>
          </p:cNvCxnSpPr>
          <p:nvPr/>
        </p:nvCxnSpPr>
        <p:spPr>
          <a:xfrm>
            <a:off x="2855908" y="3367057"/>
            <a:ext cx="1696865" cy="50601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997C0DFB-D043-3842-4878-55BA6CD83504}"/>
              </a:ext>
            </a:extLst>
          </p:cNvPr>
          <p:cNvCxnSpPr>
            <a:cxnSpLocks/>
            <a:stCxn id="17" idx="2"/>
            <a:endCxn id="32" idx="0"/>
          </p:cNvCxnSpPr>
          <p:nvPr/>
        </p:nvCxnSpPr>
        <p:spPr>
          <a:xfrm>
            <a:off x="9304849" y="3397805"/>
            <a:ext cx="1662499" cy="47526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1169BD48-DF6E-8A40-3182-A59BD7C714F5}"/>
              </a:ext>
            </a:extLst>
          </p:cNvPr>
          <p:cNvCxnSpPr>
            <a:cxnSpLocks/>
            <a:stCxn id="31" idx="0"/>
            <a:endCxn id="17" idx="2"/>
          </p:cNvCxnSpPr>
          <p:nvPr/>
        </p:nvCxnSpPr>
        <p:spPr>
          <a:xfrm flipV="1">
            <a:off x="7684184" y="3397805"/>
            <a:ext cx="1620665" cy="47526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1BB1DD7C-51C5-2002-9808-B9747153CA9A}"/>
                  </a:ext>
                </a:extLst>
              </p:cNvPr>
              <p:cNvSpPr txBox="1"/>
              <p:nvPr/>
            </p:nvSpPr>
            <p:spPr>
              <a:xfrm>
                <a:off x="-139576" y="5054053"/>
                <a:ext cx="1862781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/8 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1BB1DD7C-51C5-2002-9808-B9747153CA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39576" y="5054053"/>
                <a:ext cx="1862781" cy="584775"/>
              </a:xfrm>
              <a:prstGeom prst="rect">
                <a:avLst/>
              </a:prstGeom>
              <a:blipFill>
                <a:blip r:embed="rId11"/>
                <a:stretch>
                  <a:fillRect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3D18B98A-DBB9-2E7D-0B43-D84C425B329F}"/>
                  </a:ext>
                </a:extLst>
              </p:cNvPr>
              <p:cNvSpPr txBox="1"/>
              <p:nvPr/>
            </p:nvSpPr>
            <p:spPr>
              <a:xfrm>
                <a:off x="993126" y="5046777"/>
                <a:ext cx="1862781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/8 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3D18B98A-DBB9-2E7D-0B43-D84C425B32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3126" y="5046777"/>
                <a:ext cx="1862781" cy="584775"/>
              </a:xfrm>
              <a:prstGeom prst="rect">
                <a:avLst/>
              </a:prstGeom>
              <a:blipFill>
                <a:blip r:embed="rId12"/>
                <a:stretch>
                  <a:fillRect b="-234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70893820-43C5-5F8E-312D-B6A86F581D89}"/>
              </a:ext>
            </a:extLst>
          </p:cNvPr>
          <p:cNvCxnSpPr>
            <a:cxnSpLocks/>
            <a:stCxn id="29" idx="2"/>
            <a:endCxn id="51" idx="0"/>
          </p:cNvCxnSpPr>
          <p:nvPr/>
        </p:nvCxnSpPr>
        <p:spPr>
          <a:xfrm flipH="1">
            <a:off x="791815" y="4457848"/>
            <a:ext cx="477794" cy="59620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F279DEE7-2AFE-E448-BE57-52F0E401DF05}"/>
              </a:ext>
            </a:extLst>
          </p:cNvPr>
          <p:cNvCxnSpPr>
            <a:cxnSpLocks/>
            <a:stCxn id="29" idx="2"/>
            <a:endCxn id="52" idx="0"/>
          </p:cNvCxnSpPr>
          <p:nvPr/>
        </p:nvCxnSpPr>
        <p:spPr>
          <a:xfrm>
            <a:off x="1269609" y="4457848"/>
            <a:ext cx="654908" cy="58892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86FC8E40-7E27-E933-C692-E5404D938FD0}"/>
                  </a:ext>
                </a:extLst>
              </p:cNvPr>
              <p:cNvSpPr txBox="1"/>
              <p:nvPr/>
            </p:nvSpPr>
            <p:spPr>
              <a:xfrm>
                <a:off x="3087598" y="5061329"/>
                <a:ext cx="1862781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/8 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86FC8E40-7E27-E933-C692-E5404D938F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7598" y="5061329"/>
                <a:ext cx="1862781" cy="584775"/>
              </a:xfrm>
              <a:prstGeom prst="rect">
                <a:avLst/>
              </a:prstGeom>
              <a:blipFill>
                <a:blip r:embed="rId13"/>
                <a:stretch>
                  <a:fillRect b="-234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1C2FF9BC-A37F-E83A-97DA-D6E215B9CB5C}"/>
                  </a:ext>
                </a:extLst>
              </p:cNvPr>
              <p:cNvSpPr txBox="1"/>
              <p:nvPr/>
            </p:nvSpPr>
            <p:spPr>
              <a:xfrm>
                <a:off x="4220300" y="5054053"/>
                <a:ext cx="1862781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/8 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1C2FF9BC-A37F-E83A-97DA-D6E215B9CB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0300" y="5054053"/>
                <a:ext cx="1862781" cy="584775"/>
              </a:xfrm>
              <a:prstGeom prst="rect">
                <a:avLst/>
              </a:prstGeom>
              <a:blipFill>
                <a:blip r:embed="rId14"/>
                <a:stretch>
                  <a:fillRect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ACEBB3C0-A21A-827E-D9B3-D1DBF35F3E59}"/>
              </a:ext>
            </a:extLst>
          </p:cNvPr>
          <p:cNvCxnSpPr>
            <a:cxnSpLocks/>
            <a:endCxn id="59" idx="0"/>
          </p:cNvCxnSpPr>
          <p:nvPr/>
        </p:nvCxnSpPr>
        <p:spPr>
          <a:xfrm flipH="1">
            <a:off x="4018989" y="4465124"/>
            <a:ext cx="477794" cy="59620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744A6100-8292-1E4A-6A4C-C838442DB766}"/>
              </a:ext>
            </a:extLst>
          </p:cNvPr>
          <p:cNvCxnSpPr>
            <a:cxnSpLocks/>
            <a:endCxn id="60" idx="0"/>
          </p:cNvCxnSpPr>
          <p:nvPr/>
        </p:nvCxnSpPr>
        <p:spPr>
          <a:xfrm>
            <a:off x="4496783" y="4465124"/>
            <a:ext cx="654908" cy="58892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8B616E7E-253C-B783-C3AA-94FD0B49A5EE}"/>
                  </a:ext>
                </a:extLst>
              </p:cNvPr>
              <p:cNvSpPr txBox="1"/>
              <p:nvPr/>
            </p:nvSpPr>
            <p:spPr>
              <a:xfrm>
                <a:off x="6290826" y="5054051"/>
                <a:ext cx="1862781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/8 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8B616E7E-253C-B783-C3AA-94FD0B49A5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0826" y="5054051"/>
                <a:ext cx="1862781" cy="584775"/>
              </a:xfrm>
              <a:prstGeom prst="rect">
                <a:avLst/>
              </a:prstGeom>
              <a:blipFill>
                <a:blip r:embed="rId14"/>
                <a:stretch>
                  <a:fillRect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3FF97CD7-A381-62C3-A3C0-31AF7E885B96}"/>
                  </a:ext>
                </a:extLst>
              </p:cNvPr>
              <p:cNvSpPr txBox="1"/>
              <p:nvPr/>
            </p:nvSpPr>
            <p:spPr>
              <a:xfrm>
                <a:off x="7423528" y="5046775"/>
                <a:ext cx="1862781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/8 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3FF97CD7-A381-62C3-A3C0-31AF7E885B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3528" y="5046775"/>
                <a:ext cx="1862781" cy="584775"/>
              </a:xfrm>
              <a:prstGeom prst="rect">
                <a:avLst/>
              </a:prstGeom>
              <a:blipFill>
                <a:blip r:embed="rId15"/>
                <a:stretch>
                  <a:fillRect b="-234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1978C332-FEEA-4A2C-33D6-E02D06C02A59}"/>
              </a:ext>
            </a:extLst>
          </p:cNvPr>
          <p:cNvCxnSpPr>
            <a:cxnSpLocks/>
            <a:endCxn id="63" idx="0"/>
          </p:cNvCxnSpPr>
          <p:nvPr/>
        </p:nvCxnSpPr>
        <p:spPr>
          <a:xfrm flipH="1">
            <a:off x="7222217" y="4457846"/>
            <a:ext cx="477794" cy="59620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5DCA8120-A89A-289B-1140-D74707ACC1FE}"/>
              </a:ext>
            </a:extLst>
          </p:cNvPr>
          <p:cNvCxnSpPr>
            <a:cxnSpLocks/>
            <a:endCxn id="64" idx="0"/>
          </p:cNvCxnSpPr>
          <p:nvPr/>
        </p:nvCxnSpPr>
        <p:spPr>
          <a:xfrm>
            <a:off x="7700011" y="4457846"/>
            <a:ext cx="654908" cy="58892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450B9AD8-3D50-61F9-D76D-F7D8E84CCCCD}"/>
                  </a:ext>
                </a:extLst>
              </p:cNvPr>
              <p:cNvSpPr txBox="1"/>
              <p:nvPr/>
            </p:nvSpPr>
            <p:spPr>
              <a:xfrm>
                <a:off x="9488521" y="5115549"/>
                <a:ext cx="1862781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/8 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450B9AD8-3D50-61F9-D76D-F7D8E84CCC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88521" y="5115549"/>
                <a:ext cx="1862781" cy="584775"/>
              </a:xfrm>
              <a:prstGeom prst="rect">
                <a:avLst/>
              </a:prstGeom>
              <a:blipFill>
                <a:blip r:embed="rId16"/>
                <a:stretch>
                  <a:fillRect b="-234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E53A9588-F134-1C12-FD3F-B578CCEFF9B7}"/>
                  </a:ext>
                </a:extLst>
              </p:cNvPr>
              <p:cNvSpPr txBox="1"/>
              <p:nvPr/>
            </p:nvSpPr>
            <p:spPr>
              <a:xfrm>
                <a:off x="10621223" y="5108273"/>
                <a:ext cx="1862781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/8 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E53A9588-F134-1C12-FD3F-B578CCEFF9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21223" y="5108273"/>
                <a:ext cx="1862781" cy="584775"/>
              </a:xfrm>
              <a:prstGeom prst="rect">
                <a:avLst/>
              </a:prstGeom>
              <a:blipFill>
                <a:blip r:embed="rId17"/>
                <a:stretch>
                  <a:fillRect b="-234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0D2E9F6C-EB72-66E9-32C1-949168884C88}"/>
              </a:ext>
            </a:extLst>
          </p:cNvPr>
          <p:cNvCxnSpPr>
            <a:cxnSpLocks/>
            <a:endCxn id="67" idx="0"/>
          </p:cNvCxnSpPr>
          <p:nvPr/>
        </p:nvCxnSpPr>
        <p:spPr>
          <a:xfrm flipH="1">
            <a:off x="10419912" y="4519344"/>
            <a:ext cx="477794" cy="59620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7D2D1811-0372-4ABE-0064-10DDFA37D118}"/>
              </a:ext>
            </a:extLst>
          </p:cNvPr>
          <p:cNvCxnSpPr>
            <a:cxnSpLocks/>
            <a:endCxn id="68" idx="0"/>
          </p:cNvCxnSpPr>
          <p:nvPr/>
        </p:nvCxnSpPr>
        <p:spPr>
          <a:xfrm>
            <a:off x="10897706" y="4519344"/>
            <a:ext cx="654908" cy="58892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9A400995-A536-B15F-2B0A-8A42C499E23F}"/>
              </a:ext>
            </a:extLst>
          </p:cNvPr>
          <p:cNvCxnSpPr>
            <a:cxnSpLocks/>
          </p:cNvCxnSpPr>
          <p:nvPr/>
        </p:nvCxnSpPr>
        <p:spPr>
          <a:xfrm flipH="1">
            <a:off x="246489" y="5649125"/>
            <a:ext cx="545326" cy="166214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4F12D023-E711-A470-E97F-37E7A2E4CE62}"/>
              </a:ext>
            </a:extLst>
          </p:cNvPr>
          <p:cNvCxnSpPr>
            <a:cxnSpLocks/>
          </p:cNvCxnSpPr>
          <p:nvPr/>
        </p:nvCxnSpPr>
        <p:spPr>
          <a:xfrm>
            <a:off x="791815" y="5649125"/>
            <a:ext cx="666282" cy="177728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FAB79551-6AAE-A123-8A92-FDD033F4C26D}"/>
              </a:ext>
            </a:extLst>
          </p:cNvPr>
          <p:cNvCxnSpPr>
            <a:cxnSpLocks/>
          </p:cNvCxnSpPr>
          <p:nvPr/>
        </p:nvCxnSpPr>
        <p:spPr>
          <a:xfrm flipH="1">
            <a:off x="1349281" y="5649125"/>
            <a:ext cx="545326" cy="166214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C8AEBC96-0EE0-A9BB-29A2-306FB8F20E5A}"/>
              </a:ext>
            </a:extLst>
          </p:cNvPr>
          <p:cNvCxnSpPr>
            <a:cxnSpLocks/>
          </p:cNvCxnSpPr>
          <p:nvPr/>
        </p:nvCxnSpPr>
        <p:spPr>
          <a:xfrm>
            <a:off x="1894607" y="5649125"/>
            <a:ext cx="666282" cy="177728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BFDD4E04-E303-2533-4129-F5FF00FA1E31}"/>
              </a:ext>
            </a:extLst>
          </p:cNvPr>
          <p:cNvCxnSpPr>
            <a:cxnSpLocks/>
          </p:cNvCxnSpPr>
          <p:nvPr/>
        </p:nvCxnSpPr>
        <p:spPr>
          <a:xfrm flipH="1">
            <a:off x="3473663" y="5700324"/>
            <a:ext cx="545326" cy="166214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5CB5D033-9DF8-C62A-F677-E40080171411}"/>
              </a:ext>
            </a:extLst>
          </p:cNvPr>
          <p:cNvCxnSpPr>
            <a:cxnSpLocks/>
          </p:cNvCxnSpPr>
          <p:nvPr/>
        </p:nvCxnSpPr>
        <p:spPr>
          <a:xfrm>
            <a:off x="4018989" y="5700324"/>
            <a:ext cx="666282" cy="177728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EEE3E413-CD1D-EAD8-BFAF-298FDEAAF1A0}"/>
              </a:ext>
            </a:extLst>
          </p:cNvPr>
          <p:cNvCxnSpPr>
            <a:cxnSpLocks/>
          </p:cNvCxnSpPr>
          <p:nvPr/>
        </p:nvCxnSpPr>
        <p:spPr>
          <a:xfrm flipH="1">
            <a:off x="4598622" y="5653380"/>
            <a:ext cx="545326" cy="166214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7CCB9B40-3D22-31D6-BF11-55F82B2EC1DC}"/>
              </a:ext>
            </a:extLst>
          </p:cNvPr>
          <p:cNvCxnSpPr>
            <a:cxnSpLocks/>
          </p:cNvCxnSpPr>
          <p:nvPr/>
        </p:nvCxnSpPr>
        <p:spPr>
          <a:xfrm>
            <a:off x="5143948" y="5653380"/>
            <a:ext cx="666282" cy="177728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14104877-4F56-2A6B-91D1-E1F1EF281B8A}"/>
              </a:ext>
            </a:extLst>
          </p:cNvPr>
          <p:cNvCxnSpPr>
            <a:cxnSpLocks/>
          </p:cNvCxnSpPr>
          <p:nvPr/>
        </p:nvCxnSpPr>
        <p:spPr>
          <a:xfrm flipH="1">
            <a:off x="6634671" y="5687069"/>
            <a:ext cx="545326" cy="166214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77E155A4-FA3F-C606-1691-90E338D10268}"/>
              </a:ext>
            </a:extLst>
          </p:cNvPr>
          <p:cNvCxnSpPr>
            <a:cxnSpLocks/>
          </p:cNvCxnSpPr>
          <p:nvPr/>
        </p:nvCxnSpPr>
        <p:spPr>
          <a:xfrm>
            <a:off x="7179997" y="5687069"/>
            <a:ext cx="666282" cy="177728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C7354CFD-CECF-2705-2309-31E31D4BCB34}"/>
              </a:ext>
            </a:extLst>
          </p:cNvPr>
          <p:cNvCxnSpPr>
            <a:cxnSpLocks/>
          </p:cNvCxnSpPr>
          <p:nvPr/>
        </p:nvCxnSpPr>
        <p:spPr>
          <a:xfrm flipH="1">
            <a:off x="7772370" y="5653380"/>
            <a:ext cx="545326" cy="166214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B149BBEB-632D-41FF-E499-BF1F033FE21C}"/>
              </a:ext>
            </a:extLst>
          </p:cNvPr>
          <p:cNvCxnSpPr>
            <a:cxnSpLocks/>
          </p:cNvCxnSpPr>
          <p:nvPr/>
        </p:nvCxnSpPr>
        <p:spPr>
          <a:xfrm>
            <a:off x="8317696" y="5653380"/>
            <a:ext cx="666282" cy="177728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ADC8BAA8-30FA-DC9F-C49A-47592750C99E}"/>
              </a:ext>
            </a:extLst>
          </p:cNvPr>
          <p:cNvCxnSpPr>
            <a:cxnSpLocks/>
          </p:cNvCxnSpPr>
          <p:nvPr/>
        </p:nvCxnSpPr>
        <p:spPr>
          <a:xfrm flipH="1">
            <a:off x="9808419" y="5704478"/>
            <a:ext cx="545326" cy="166214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67A91B2A-9041-1C1D-FFAF-B29BE3D8062D}"/>
              </a:ext>
            </a:extLst>
          </p:cNvPr>
          <p:cNvCxnSpPr>
            <a:cxnSpLocks/>
          </p:cNvCxnSpPr>
          <p:nvPr/>
        </p:nvCxnSpPr>
        <p:spPr>
          <a:xfrm>
            <a:off x="10353745" y="5704478"/>
            <a:ext cx="666282" cy="177728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973E8413-9EBC-C455-D3A9-FB8A0A17A38F}"/>
              </a:ext>
            </a:extLst>
          </p:cNvPr>
          <p:cNvCxnSpPr>
            <a:cxnSpLocks/>
          </p:cNvCxnSpPr>
          <p:nvPr/>
        </p:nvCxnSpPr>
        <p:spPr>
          <a:xfrm flipH="1">
            <a:off x="10980392" y="5708632"/>
            <a:ext cx="545326" cy="166214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BADDFC52-74BD-A8F0-43D6-A8F9352718C5}"/>
              </a:ext>
            </a:extLst>
          </p:cNvPr>
          <p:cNvCxnSpPr>
            <a:cxnSpLocks/>
          </p:cNvCxnSpPr>
          <p:nvPr/>
        </p:nvCxnSpPr>
        <p:spPr>
          <a:xfrm>
            <a:off x="11525718" y="5708632"/>
            <a:ext cx="666282" cy="177728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1" name="Rectangle 90">
            <a:extLst>
              <a:ext uri="{FF2B5EF4-FFF2-40B4-BE49-F238E27FC236}">
                <a16:creationId xmlns:a16="http://schemas.microsoft.com/office/drawing/2014/main" id="{FBFAF36C-06FF-0D13-7845-53631392A437}"/>
              </a:ext>
            </a:extLst>
          </p:cNvPr>
          <p:cNvSpPr/>
          <p:nvPr/>
        </p:nvSpPr>
        <p:spPr>
          <a:xfrm>
            <a:off x="246489" y="3342965"/>
            <a:ext cx="11761953" cy="52763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6809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50294E-8A7A-806F-81E4-48DC50F1FA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2C064FC-DCEB-AB58-F169-410148843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Unrolling a few levels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3874595-56B0-004D-7EF4-C671F3543EBA}"/>
              </a:ext>
            </a:extLst>
          </p:cNvPr>
          <p:cNvCxnSpPr/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4FD3624-7C4F-63BB-97E1-00FAF736E8CB}"/>
                  </a:ext>
                </a:extLst>
              </p:cNvPr>
              <p:cNvSpPr txBox="1"/>
              <p:nvPr/>
            </p:nvSpPr>
            <p:spPr>
              <a:xfrm>
                <a:off x="2948117" y="1632497"/>
                <a:ext cx="6098058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4FD3624-7C4F-63BB-97E1-00FAF736E8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8117" y="1632497"/>
                <a:ext cx="6098058" cy="584775"/>
              </a:xfrm>
              <a:prstGeom prst="rect">
                <a:avLst/>
              </a:prstGeom>
              <a:blipFill>
                <a:blip r:embed="rId3"/>
                <a:stretch>
                  <a:fillRect b="-234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8C56EEA-ACED-3B92-34C8-52DF05D7E374}"/>
              </a:ext>
            </a:extLst>
          </p:cNvPr>
          <p:cNvCxnSpPr>
            <a:cxnSpLocks/>
            <a:stCxn id="9" idx="2"/>
            <a:endCxn id="16" idx="0"/>
          </p:cNvCxnSpPr>
          <p:nvPr/>
        </p:nvCxnSpPr>
        <p:spPr>
          <a:xfrm flipH="1">
            <a:off x="2855908" y="2217272"/>
            <a:ext cx="3141238" cy="56501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D79498C-3A1F-E45E-E150-E46A3B7D3BAE}"/>
                  </a:ext>
                </a:extLst>
              </p:cNvPr>
              <p:cNvSpPr txBox="1"/>
              <p:nvPr/>
            </p:nvSpPr>
            <p:spPr>
              <a:xfrm>
                <a:off x="1924517" y="2782282"/>
                <a:ext cx="1862781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/2 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D79498C-3A1F-E45E-E150-E46A3B7D3B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4517" y="2782282"/>
                <a:ext cx="1862781" cy="584775"/>
              </a:xfrm>
              <a:prstGeom prst="rect">
                <a:avLst/>
              </a:prstGeom>
              <a:blipFill>
                <a:blip r:embed="rId4"/>
                <a:stretch>
                  <a:fillRect b="-234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3097B7C-B091-01FE-2CF4-F8D4351BB88E}"/>
                  </a:ext>
                </a:extLst>
              </p:cNvPr>
              <p:cNvSpPr txBox="1"/>
              <p:nvPr/>
            </p:nvSpPr>
            <p:spPr>
              <a:xfrm>
                <a:off x="8449658" y="2813030"/>
                <a:ext cx="1710381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/2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3097B7C-B091-01FE-2CF4-F8D4351BB8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9658" y="2813030"/>
                <a:ext cx="1710381" cy="584775"/>
              </a:xfrm>
              <a:prstGeom prst="rect">
                <a:avLst/>
              </a:prstGeom>
              <a:blipFill>
                <a:blip r:embed="rId5"/>
                <a:stretch>
                  <a:fillRect b="-191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B98BA37-8A47-7961-30B4-55595E7DA231}"/>
              </a:ext>
            </a:extLst>
          </p:cNvPr>
          <p:cNvCxnSpPr>
            <a:cxnSpLocks/>
            <a:stCxn id="9" idx="2"/>
            <a:endCxn id="17" idx="0"/>
          </p:cNvCxnSpPr>
          <p:nvPr/>
        </p:nvCxnSpPr>
        <p:spPr>
          <a:xfrm>
            <a:off x="5997146" y="2217272"/>
            <a:ext cx="3307703" cy="59575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7C658DF-5EFC-F0F2-34B2-DD18746E2FD2}"/>
                  </a:ext>
                </a:extLst>
              </p:cNvPr>
              <p:cNvSpPr txBox="1"/>
              <p:nvPr/>
            </p:nvSpPr>
            <p:spPr>
              <a:xfrm>
                <a:off x="3409740" y="282288"/>
                <a:ext cx="10079836" cy="10534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dirty="0" smtClean="0">
                          <a:latin typeface="Cambria Math" panose="02040503050406030204" pitchFamily="18" charset="0"/>
                        </a:rPr>
                        <m:t>𝑻</m:t>
                      </m:r>
                      <m:r>
                        <a:rPr lang="en-US" sz="2800" b="1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1" i="1" dirty="0" smtClean="0"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sz="2800" b="1" i="1" dirty="0" smtClean="0">
                          <a:latin typeface="Cambria Math" panose="02040503050406030204" pitchFamily="18" charset="0"/>
                        </a:rPr>
                        <m:t>) ≤ 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2800" b="1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b="1" i="1" dirty="0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c</m:t>
                                </m:r>
                              </m:e>
                              <m:e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≤2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T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/2) +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c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’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</m:e>
                              <m:e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o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w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7C658DF-5EFC-F0F2-34B2-DD18746E2F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9740" y="282288"/>
                <a:ext cx="10079836" cy="1053494"/>
              </a:xfrm>
              <a:prstGeom prst="rect">
                <a:avLst/>
              </a:prstGeom>
              <a:blipFill>
                <a:blip r:embed="rId6"/>
                <a:stretch>
                  <a:fillRect t="-201190" b="-29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C9B0F8F-E602-3FB4-99D8-37A025E692CF}"/>
                  </a:ext>
                </a:extLst>
              </p:cNvPr>
              <p:cNvSpPr txBox="1"/>
              <p:nvPr/>
            </p:nvSpPr>
            <p:spPr>
              <a:xfrm>
                <a:off x="338218" y="3873073"/>
                <a:ext cx="1862781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/4 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C9B0F8F-E602-3FB4-99D8-37A025E692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218" y="3873073"/>
                <a:ext cx="1862781" cy="584775"/>
              </a:xfrm>
              <a:prstGeom prst="rect">
                <a:avLst/>
              </a:prstGeom>
              <a:blipFill>
                <a:blip r:embed="rId7"/>
                <a:stretch>
                  <a:fillRect b="-234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040941F-78D9-7940-A48D-AA90AC38FBE2}"/>
                  </a:ext>
                </a:extLst>
              </p:cNvPr>
              <p:cNvSpPr txBox="1"/>
              <p:nvPr/>
            </p:nvSpPr>
            <p:spPr>
              <a:xfrm>
                <a:off x="3621382" y="3873072"/>
                <a:ext cx="1862781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/4 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040941F-78D9-7940-A48D-AA90AC38FB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1382" y="3873072"/>
                <a:ext cx="1862781" cy="584775"/>
              </a:xfrm>
              <a:prstGeom prst="rect">
                <a:avLst/>
              </a:prstGeom>
              <a:blipFill>
                <a:blip r:embed="rId8"/>
                <a:stretch>
                  <a:fillRect b="-234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5358DA2-5F0C-DC6D-5269-033FB362920C}"/>
                  </a:ext>
                </a:extLst>
              </p:cNvPr>
              <p:cNvSpPr txBox="1"/>
              <p:nvPr/>
            </p:nvSpPr>
            <p:spPr>
              <a:xfrm>
                <a:off x="6752793" y="3873071"/>
                <a:ext cx="1862781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/4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5358DA2-5F0C-DC6D-5269-033FB36292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2793" y="3873071"/>
                <a:ext cx="1862781" cy="584775"/>
              </a:xfrm>
              <a:prstGeom prst="rect">
                <a:avLst/>
              </a:prstGeom>
              <a:blipFill>
                <a:blip r:embed="rId9"/>
                <a:stretch>
                  <a:fillRect b="-212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919ED45-4D92-8296-0DC5-BDBC41442AA0}"/>
                  </a:ext>
                </a:extLst>
              </p:cNvPr>
              <p:cNvSpPr txBox="1"/>
              <p:nvPr/>
            </p:nvSpPr>
            <p:spPr>
              <a:xfrm>
                <a:off x="10035957" y="3873071"/>
                <a:ext cx="1862781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/4 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919ED45-4D92-8296-0DC5-BDBC41442A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35957" y="3873071"/>
                <a:ext cx="1862781" cy="584775"/>
              </a:xfrm>
              <a:prstGeom prst="rect">
                <a:avLst/>
              </a:prstGeom>
              <a:blipFill>
                <a:blip r:embed="rId10"/>
                <a:stretch>
                  <a:fillRect b="-234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D9BA650-21DB-5CFF-BE7A-C16F95B1235E}"/>
              </a:ext>
            </a:extLst>
          </p:cNvPr>
          <p:cNvCxnSpPr>
            <a:cxnSpLocks/>
          </p:cNvCxnSpPr>
          <p:nvPr/>
        </p:nvCxnSpPr>
        <p:spPr>
          <a:xfrm flipH="1">
            <a:off x="1193409" y="3382430"/>
            <a:ext cx="1586299" cy="50601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2F1E6C4-E0CF-6DC9-2BFD-423680119473}"/>
              </a:ext>
            </a:extLst>
          </p:cNvPr>
          <p:cNvCxnSpPr>
            <a:cxnSpLocks/>
            <a:stCxn id="16" idx="2"/>
            <a:endCxn id="30" idx="0"/>
          </p:cNvCxnSpPr>
          <p:nvPr/>
        </p:nvCxnSpPr>
        <p:spPr>
          <a:xfrm>
            <a:off x="2855908" y="3367057"/>
            <a:ext cx="1696865" cy="50601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BEB1ECEB-D0CF-AD84-CEEF-4624F5080E5F}"/>
              </a:ext>
            </a:extLst>
          </p:cNvPr>
          <p:cNvCxnSpPr>
            <a:cxnSpLocks/>
            <a:stCxn id="17" idx="2"/>
            <a:endCxn id="32" idx="0"/>
          </p:cNvCxnSpPr>
          <p:nvPr/>
        </p:nvCxnSpPr>
        <p:spPr>
          <a:xfrm>
            <a:off x="9304849" y="3397805"/>
            <a:ext cx="1662499" cy="47526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E642496-3784-B84E-6971-02C0A461FBC5}"/>
              </a:ext>
            </a:extLst>
          </p:cNvPr>
          <p:cNvCxnSpPr>
            <a:cxnSpLocks/>
            <a:stCxn id="31" idx="0"/>
            <a:endCxn id="17" idx="2"/>
          </p:cNvCxnSpPr>
          <p:nvPr/>
        </p:nvCxnSpPr>
        <p:spPr>
          <a:xfrm flipV="1">
            <a:off x="7684184" y="3397805"/>
            <a:ext cx="1620665" cy="47526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F7ABA3E8-B2FC-EA8E-B57E-F076BB653EE1}"/>
                  </a:ext>
                </a:extLst>
              </p:cNvPr>
              <p:cNvSpPr txBox="1"/>
              <p:nvPr/>
            </p:nvSpPr>
            <p:spPr>
              <a:xfrm>
                <a:off x="-139576" y="5054053"/>
                <a:ext cx="1862781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/8 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F7ABA3E8-B2FC-EA8E-B57E-F076BB653E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39576" y="5054053"/>
                <a:ext cx="1862781" cy="584775"/>
              </a:xfrm>
              <a:prstGeom prst="rect">
                <a:avLst/>
              </a:prstGeom>
              <a:blipFill>
                <a:blip r:embed="rId11"/>
                <a:stretch>
                  <a:fillRect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A7BC54AD-5901-2D4D-30CA-2E1853ECC914}"/>
                  </a:ext>
                </a:extLst>
              </p:cNvPr>
              <p:cNvSpPr txBox="1"/>
              <p:nvPr/>
            </p:nvSpPr>
            <p:spPr>
              <a:xfrm>
                <a:off x="993126" y="5046777"/>
                <a:ext cx="1862781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/8 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A7BC54AD-5901-2D4D-30CA-2E1853ECC9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3126" y="5046777"/>
                <a:ext cx="1862781" cy="584775"/>
              </a:xfrm>
              <a:prstGeom prst="rect">
                <a:avLst/>
              </a:prstGeom>
              <a:blipFill>
                <a:blip r:embed="rId12"/>
                <a:stretch>
                  <a:fillRect b="-234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3442EFB6-1405-E86A-709D-9E063EE8726F}"/>
              </a:ext>
            </a:extLst>
          </p:cNvPr>
          <p:cNvCxnSpPr>
            <a:cxnSpLocks/>
            <a:stCxn id="29" idx="2"/>
            <a:endCxn id="51" idx="0"/>
          </p:cNvCxnSpPr>
          <p:nvPr/>
        </p:nvCxnSpPr>
        <p:spPr>
          <a:xfrm flipH="1">
            <a:off x="791815" y="4457848"/>
            <a:ext cx="477794" cy="59620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46104D06-D0C0-696F-7708-13DB4A7EC592}"/>
              </a:ext>
            </a:extLst>
          </p:cNvPr>
          <p:cNvCxnSpPr>
            <a:cxnSpLocks/>
            <a:stCxn id="29" idx="2"/>
            <a:endCxn id="52" idx="0"/>
          </p:cNvCxnSpPr>
          <p:nvPr/>
        </p:nvCxnSpPr>
        <p:spPr>
          <a:xfrm>
            <a:off x="1269609" y="4457848"/>
            <a:ext cx="654908" cy="58892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A14B5492-675D-37BC-0EA0-196B641AE1F2}"/>
                  </a:ext>
                </a:extLst>
              </p:cNvPr>
              <p:cNvSpPr txBox="1"/>
              <p:nvPr/>
            </p:nvSpPr>
            <p:spPr>
              <a:xfrm>
                <a:off x="3087598" y="5061329"/>
                <a:ext cx="1862781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/8 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A14B5492-675D-37BC-0EA0-196B641AE1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7598" y="5061329"/>
                <a:ext cx="1862781" cy="584775"/>
              </a:xfrm>
              <a:prstGeom prst="rect">
                <a:avLst/>
              </a:prstGeom>
              <a:blipFill>
                <a:blip r:embed="rId13"/>
                <a:stretch>
                  <a:fillRect b="-234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00D9A921-CD09-3E2B-C80A-BA022EA89098}"/>
                  </a:ext>
                </a:extLst>
              </p:cNvPr>
              <p:cNvSpPr txBox="1"/>
              <p:nvPr/>
            </p:nvSpPr>
            <p:spPr>
              <a:xfrm>
                <a:off x="4220300" y="5054053"/>
                <a:ext cx="1862781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/8 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00D9A921-CD09-3E2B-C80A-BA022EA890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0300" y="5054053"/>
                <a:ext cx="1862781" cy="584775"/>
              </a:xfrm>
              <a:prstGeom prst="rect">
                <a:avLst/>
              </a:prstGeom>
              <a:blipFill>
                <a:blip r:embed="rId14"/>
                <a:stretch>
                  <a:fillRect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4F17BA59-D7A2-679C-CB76-04DF7A236EC3}"/>
              </a:ext>
            </a:extLst>
          </p:cNvPr>
          <p:cNvCxnSpPr>
            <a:cxnSpLocks/>
            <a:endCxn id="59" idx="0"/>
          </p:cNvCxnSpPr>
          <p:nvPr/>
        </p:nvCxnSpPr>
        <p:spPr>
          <a:xfrm flipH="1">
            <a:off x="4018989" y="4465124"/>
            <a:ext cx="477794" cy="59620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0336432E-92C1-9165-ECFF-35F8A2F6AB95}"/>
              </a:ext>
            </a:extLst>
          </p:cNvPr>
          <p:cNvCxnSpPr>
            <a:cxnSpLocks/>
            <a:endCxn id="60" idx="0"/>
          </p:cNvCxnSpPr>
          <p:nvPr/>
        </p:nvCxnSpPr>
        <p:spPr>
          <a:xfrm>
            <a:off x="4496783" y="4465124"/>
            <a:ext cx="654908" cy="58892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47B148EA-CDB1-0CEF-DFB4-0A69CDE2FB62}"/>
                  </a:ext>
                </a:extLst>
              </p:cNvPr>
              <p:cNvSpPr txBox="1"/>
              <p:nvPr/>
            </p:nvSpPr>
            <p:spPr>
              <a:xfrm>
                <a:off x="6290826" y="5054051"/>
                <a:ext cx="1862781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/8 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47B148EA-CDB1-0CEF-DFB4-0A69CDE2FB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0826" y="5054051"/>
                <a:ext cx="1862781" cy="584775"/>
              </a:xfrm>
              <a:prstGeom prst="rect">
                <a:avLst/>
              </a:prstGeom>
              <a:blipFill>
                <a:blip r:embed="rId14"/>
                <a:stretch>
                  <a:fillRect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4ABE52CA-1DAD-8449-4313-9399F4EA6340}"/>
                  </a:ext>
                </a:extLst>
              </p:cNvPr>
              <p:cNvSpPr txBox="1"/>
              <p:nvPr/>
            </p:nvSpPr>
            <p:spPr>
              <a:xfrm>
                <a:off x="7423528" y="5046775"/>
                <a:ext cx="1862781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/8 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4ABE52CA-1DAD-8449-4313-9399F4EA63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3528" y="5046775"/>
                <a:ext cx="1862781" cy="584775"/>
              </a:xfrm>
              <a:prstGeom prst="rect">
                <a:avLst/>
              </a:prstGeom>
              <a:blipFill>
                <a:blip r:embed="rId15"/>
                <a:stretch>
                  <a:fillRect b="-234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9E7776AA-2B8D-3D40-8ECB-564E7634C7C0}"/>
              </a:ext>
            </a:extLst>
          </p:cNvPr>
          <p:cNvCxnSpPr>
            <a:cxnSpLocks/>
            <a:endCxn id="63" idx="0"/>
          </p:cNvCxnSpPr>
          <p:nvPr/>
        </p:nvCxnSpPr>
        <p:spPr>
          <a:xfrm flipH="1">
            <a:off x="7222217" y="4457846"/>
            <a:ext cx="477794" cy="59620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DF4B81E5-5E5C-9E23-69CB-59D11BC1E39A}"/>
              </a:ext>
            </a:extLst>
          </p:cNvPr>
          <p:cNvCxnSpPr>
            <a:cxnSpLocks/>
            <a:endCxn id="64" idx="0"/>
          </p:cNvCxnSpPr>
          <p:nvPr/>
        </p:nvCxnSpPr>
        <p:spPr>
          <a:xfrm>
            <a:off x="7700011" y="4457846"/>
            <a:ext cx="654908" cy="58892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396605AA-BDB1-6632-EF36-93814408C086}"/>
                  </a:ext>
                </a:extLst>
              </p:cNvPr>
              <p:cNvSpPr txBox="1"/>
              <p:nvPr/>
            </p:nvSpPr>
            <p:spPr>
              <a:xfrm>
                <a:off x="9488521" y="5115549"/>
                <a:ext cx="1862781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/8 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396605AA-BDB1-6632-EF36-93814408C0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88521" y="5115549"/>
                <a:ext cx="1862781" cy="584775"/>
              </a:xfrm>
              <a:prstGeom prst="rect">
                <a:avLst/>
              </a:prstGeom>
              <a:blipFill>
                <a:blip r:embed="rId16"/>
                <a:stretch>
                  <a:fillRect b="-234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B2D5737F-139D-2A5B-B377-767EA5303E8E}"/>
                  </a:ext>
                </a:extLst>
              </p:cNvPr>
              <p:cNvSpPr txBox="1"/>
              <p:nvPr/>
            </p:nvSpPr>
            <p:spPr>
              <a:xfrm>
                <a:off x="10621223" y="5108273"/>
                <a:ext cx="1862781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/8 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B2D5737F-139D-2A5B-B377-767EA5303E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21223" y="5108273"/>
                <a:ext cx="1862781" cy="584775"/>
              </a:xfrm>
              <a:prstGeom prst="rect">
                <a:avLst/>
              </a:prstGeom>
              <a:blipFill>
                <a:blip r:embed="rId17"/>
                <a:stretch>
                  <a:fillRect b="-234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0E19B640-2FB6-CB68-3770-411B27339F44}"/>
              </a:ext>
            </a:extLst>
          </p:cNvPr>
          <p:cNvCxnSpPr>
            <a:cxnSpLocks/>
            <a:endCxn id="67" idx="0"/>
          </p:cNvCxnSpPr>
          <p:nvPr/>
        </p:nvCxnSpPr>
        <p:spPr>
          <a:xfrm flipH="1">
            <a:off x="10419912" y="4519344"/>
            <a:ext cx="477794" cy="59620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7CA6FFFF-DFD2-2F04-E2CC-3E29B3CEFB5D}"/>
              </a:ext>
            </a:extLst>
          </p:cNvPr>
          <p:cNvCxnSpPr>
            <a:cxnSpLocks/>
            <a:endCxn id="68" idx="0"/>
          </p:cNvCxnSpPr>
          <p:nvPr/>
        </p:nvCxnSpPr>
        <p:spPr>
          <a:xfrm>
            <a:off x="10897706" y="4519344"/>
            <a:ext cx="654908" cy="58892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73114653-ABF6-3E12-4D36-575A1A05FBFC}"/>
              </a:ext>
            </a:extLst>
          </p:cNvPr>
          <p:cNvCxnSpPr>
            <a:cxnSpLocks/>
          </p:cNvCxnSpPr>
          <p:nvPr/>
        </p:nvCxnSpPr>
        <p:spPr>
          <a:xfrm flipH="1">
            <a:off x="246489" y="5649125"/>
            <a:ext cx="545326" cy="166214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E42FDF09-37F1-3195-A48B-D2AF418E5908}"/>
              </a:ext>
            </a:extLst>
          </p:cNvPr>
          <p:cNvCxnSpPr>
            <a:cxnSpLocks/>
          </p:cNvCxnSpPr>
          <p:nvPr/>
        </p:nvCxnSpPr>
        <p:spPr>
          <a:xfrm>
            <a:off x="791815" y="5649125"/>
            <a:ext cx="666282" cy="177728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119F88F1-A710-B187-2A6B-30FFF7607485}"/>
              </a:ext>
            </a:extLst>
          </p:cNvPr>
          <p:cNvCxnSpPr>
            <a:cxnSpLocks/>
          </p:cNvCxnSpPr>
          <p:nvPr/>
        </p:nvCxnSpPr>
        <p:spPr>
          <a:xfrm flipH="1">
            <a:off x="1349281" y="5649125"/>
            <a:ext cx="545326" cy="166214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AF39EB80-6540-B1B5-5CC8-3A3A72495F5D}"/>
              </a:ext>
            </a:extLst>
          </p:cNvPr>
          <p:cNvCxnSpPr>
            <a:cxnSpLocks/>
          </p:cNvCxnSpPr>
          <p:nvPr/>
        </p:nvCxnSpPr>
        <p:spPr>
          <a:xfrm>
            <a:off x="1894607" y="5649125"/>
            <a:ext cx="666282" cy="177728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043E9434-E35F-DC08-E996-B2EBDE934B27}"/>
              </a:ext>
            </a:extLst>
          </p:cNvPr>
          <p:cNvCxnSpPr>
            <a:cxnSpLocks/>
          </p:cNvCxnSpPr>
          <p:nvPr/>
        </p:nvCxnSpPr>
        <p:spPr>
          <a:xfrm flipH="1">
            <a:off x="3473663" y="5700324"/>
            <a:ext cx="545326" cy="166214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41622163-5958-0AE8-B8D7-8DF392A9574E}"/>
              </a:ext>
            </a:extLst>
          </p:cNvPr>
          <p:cNvCxnSpPr>
            <a:cxnSpLocks/>
          </p:cNvCxnSpPr>
          <p:nvPr/>
        </p:nvCxnSpPr>
        <p:spPr>
          <a:xfrm>
            <a:off x="4018989" y="5700324"/>
            <a:ext cx="666282" cy="177728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1BB264E5-72BD-405F-164F-00BC6FA84A39}"/>
              </a:ext>
            </a:extLst>
          </p:cNvPr>
          <p:cNvCxnSpPr>
            <a:cxnSpLocks/>
          </p:cNvCxnSpPr>
          <p:nvPr/>
        </p:nvCxnSpPr>
        <p:spPr>
          <a:xfrm flipH="1">
            <a:off x="4598622" y="5653380"/>
            <a:ext cx="545326" cy="166214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3C0876FA-C31E-FFCF-85EF-2208BF2D4481}"/>
              </a:ext>
            </a:extLst>
          </p:cNvPr>
          <p:cNvCxnSpPr>
            <a:cxnSpLocks/>
          </p:cNvCxnSpPr>
          <p:nvPr/>
        </p:nvCxnSpPr>
        <p:spPr>
          <a:xfrm>
            <a:off x="5143948" y="5653380"/>
            <a:ext cx="666282" cy="177728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54EA055A-D204-F40F-5DB4-0E7F3D73DB28}"/>
              </a:ext>
            </a:extLst>
          </p:cNvPr>
          <p:cNvCxnSpPr>
            <a:cxnSpLocks/>
          </p:cNvCxnSpPr>
          <p:nvPr/>
        </p:nvCxnSpPr>
        <p:spPr>
          <a:xfrm flipH="1">
            <a:off x="6634671" y="5687069"/>
            <a:ext cx="545326" cy="166214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EC3BDED7-FAF9-989B-9D66-C1BF8AC6D9F8}"/>
              </a:ext>
            </a:extLst>
          </p:cNvPr>
          <p:cNvCxnSpPr>
            <a:cxnSpLocks/>
          </p:cNvCxnSpPr>
          <p:nvPr/>
        </p:nvCxnSpPr>
        <p:spPr>
          <a:xfrm>
            <a:off x="7179997" y="5687069"/>
            <a:ext cx="666282" cy="177728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DCC524FB-6FB6-A6E3-3245-A145D569F424}"/>
              </a:ext>
            </a:extLst>
          </p:cNvPr>
          <p:cNvCxnSpPr>
            <a:cxnSpLocks/>
          </p:cNvCxnSpPr>
          <p:nvPr/>
        </p:nvCxnSpPr>
        <p:spPr>
          <a:xfrm flipH="1">
            <a:off x="7772370" y="5653380"/>
            <a:ext cx="545326" cy="166214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32C6B0AC-4B34-2A02-582D-50B684DA5DFC}"/>
              </a:ext>
            </a:extLst>
          </p:cNvPr>
          <p:cNvCxnSpPr>
            <a:cxnSpLocks/>
          </p:cNvCxnSpPr>
          <p:nvPr/>
        </p:nvCxnSpPr>
        <p:spPr>
          <a:xfrm>
            <a:off x="8317696" y="5653380"/>
            <a:ext cx="666282" cy="177728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D8281F3F-7785-2C00-DDDF-FD0A83367601}"/>
              </a:ext>
            </a:extLst>
          </p:cNvPr>
          <p:cNvCxnSpPr>
            <a:cxnSpLocks/>
          </p:cNvCxnSpPr>
          <p:nvPr/>
        </p:nvCxnSpPr>
        <p:spPr>
          <a:xfrm flipH="1">
            <a:off x="9808419" y="5704478"/>
            <a:ext cx="545326" cy="166214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9B232FD6-CFC1-0873-9C1F-19900CA2E759}"/>
              </a:ext>
            </a:extLst>
          </p:cNvPr>
          <p:cNvCxnSpPr>
            <a:cxnSpLocks/>
          </p:cNvCxnSpPr>
          <p:nvPr/>
        </p:nvCxnSpPr>
        <p:spPr>
          <a:xfrm>
            <a:off x="10353745" y="5704478"/>
            <a:ext cx="666282" cy="177728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FD6AE3E1-6508-9574-E43A-536AC4DC3206}"/>
              </a:ext>
            </a:extLst>
          </p:cNvPr>
          <p:cNvCxnSpPr>
            <a:cxnSpLocks/>
          </p:cNvCxnSpPr>
          <p:nvPr/>
        </p:nvCxnSpPr>
        <p:spPr>
          <a:xfrm flipH="1">
            <a:off x="10980392" y="5708632"/>
            <a:ext cx="545326" cy="166214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11337868-1FB3-96E8-4332-44CC91A1940D}"/>
              </a:ext>
            </a:extLst>
          </p:cNvPr>
          <p:cNvCxnSpPr>
            <a:cxnSpLocks/>
          </p:cNvCxnSpPr>
          <p:nvPr/>
        </p:nvCxnSpPr>
        <p:spPr>
          <a:xfrm>
            <a:off x="11525718" y="5708632"/>
            <a:ext cx="666282" cy="177728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1" name="Rectangle 90">
            <a:extLst>
              <a:ext uri="{FF2B5EF4-FFF2-40B4-BE49-F238E27FC236}">
                <a16:creationId xmlns:a16="http://schemas.microsoft.com/office/drawing/2014/main" id="{0F14780D-9C40-2404-662F-9FE17707BCC0}"/>
              </a:ext>
            </a:extLst>
          </p:cNvPr>
          <p:cNvSpPr/>
          <p:nvPr/>
        </p:nvSpPr>
        <p:spPr>
          <a:xfrm>
            <a:off x="183558" y="4427098"/>
            <a:ext cx="11761953" cy="52763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6890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DD0999-E64C-A7A0-1FBC-57CE154734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488B2FA-02A0-27B3-7A5A-C4885C142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Unrolling a few levels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B064190-3015-93CC-3BB5-111FE5391926}"/>
              </a:ext>
            </a:extLst>
          </p:cNvPr>
          <p:cNvCxnSpPr/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F4F38FC-633C-086D-6617-2C5F03196F0A}"/>
                  </a:ext>
                </a:extLst>
              </p:cNvPr>
              <p:cNvSpPr txBox="1"/>
              <p:nvPr/>
            </p:nvSpPr>
            <p:spPr>
              <a:xfrm>
                <a:off x="2948117" y="1632497"/>
                <a:ext cx="6098058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F4F38FC-633C-086D-6617-2C5F03196F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8117" y="1632497"/>
                <a:ext cx="6098058" cy="584775"/>
              </a:xfrm>
              <a:prstGeom prst="rect">
                <a:avLst/>
              </a:prstGeom>
              <a:blipFill>
                <a:blip r:embed="rId3"/>
                <a:stretch>
                  <a:fillRect b="-234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39D69EF-1320-23F1-C494-9CA1953C0A53}"/>
              </a:ext>
            </a:extLst>
          </p:cNvPr>
          <p:cNvCxnSpPr>
            <a:cxnSpLocks/>
            <a:stCxn id="9" idx="2"/>
            <a:endCxn id="16" idx="0"/>
          </p:cNvCxnSpPr>
          <p:nvPr/>
        </p:nvCxnSpPr>
        <p:spPr>
          <a:xfrm flipH="1">
            <a:off x="2855908" y="2217272"/>
            <a:ext cx="3141238" cy="56501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5CD1055-4598-2765-D945-04C419B162ED}"/>
                  </a:ext>
                </a:extLst>
              </p:cNvPr>
              <p:cNvSpPr txBox="1"/>
              <p:nvPr/>
            </p:nvSpPr>
            <p:spPr>
              <a:xfrm>
                <a:off x="1924517" y="2782282"/>
                <a:ext cx="1862781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/2 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5CD1055-4598-2765-D945-04C419B162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4517" y="2782282"/>
                <a:ext cx="1862781" cy="584775"/>
              </a:xfrm>
              <a:prstGeom prst="rect">
                <a:avLst/>
              </a:prstGeom>
              <a:blipFill>
                <a:blip r:embed="rId4"/>
                <a:stretch>
                  <a:fillRect b="-234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FE9552B-502E-9F38-F2FF-540B2839E03B}"/>
                  </a:ext>
                </a:extLst>
              </p:cNvPr>
              <p:cNvSpPr txBox="1"/>
              <p:nvPr/>
            </p:nvSpPr>
            <p:spPr>
              <a:xfrm>
                <a:off x="8449658" y="2813030"/>
                <a:ext cx="1710381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/2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FE9552B-502E-9F38-F2FF-540B2839E0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9658" y="2813030"/>
                <a:ext cx="1710381" cy="584775"/>
              </a:xfrm>
              <a:prstGeom prst="rect">
                <a:avLst/>
              </a:prstGeom>
              <a:blipFill>
                <a:blip r:embed="rId5"/>
                <a:stretch>
                  <a:fillRect b="-191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F7C26E6-6A46-A5AA-D625-E123E6317AA0}"/>
              </a:ext>
            </a:extLst>
          </p:cNvPr>
          <p:cNvCxnSpPr>
            <a:cxnSpLocks/>
            <a:stCxn id="9" idx="2"/>
            <a:endCxn id="17" idx="0"/>
          </p:cNvCxnSpPr>
          <p:nvPr/>
        </p:nvCxnSpPr>
        <p:spPr>
          <a:xfrm>
            <a:off x="5997146" y="2217272"/>
            <a:ext cx="3307703" cy="59575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085C532-27D6-7930-723F-6B2E0242D288}"/>
                  </a:ext>
                </a:extLst>
              </p:cNvPr>
              <p:cNvSpPr txBox="1"/>
              <p:nvPr/>
            </p:nvSpPr>
            <p:spPr>
              <a:xfrm>
                <a:off x="3409740" y="282288"/>
                <a:ext cx="10079836" cy="10534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dirty="0" smtClean="0">
                          <a:latin typeface="Cambria Math" panose="02040503050406030204" pitchFamily="18" charset="0"/>
                        </a:rPr>
                        <m:t>𝑻</m:t>
                      </m:r>
                      <m:r>
                        <a:rPr lang="en-US" sz="2800" b="1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1" i="1" dirty="0" smtClean="0"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sz="2800" b="1" i="1" dirty="0" smtClean="0">
                          <a:latin typeface="Cambria Math" panose="02040503050406030204" pitchFamily="18" charset="0"/>
                        </a:rPr>
                        <m:t>) ≤ 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2800" b="1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b="1" i="1" dirty="0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c</m:t>
                                </m:r>
                              </m:e>
                              <m:e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≤2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T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/2) +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c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’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</m:e>
                              <m:e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o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w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085C532-27D6-7930-723F-6B2E0242D2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9740" y="282288"/>
                <a:ext cx="10079836" cy="1053494"/>
              </a:xfrm>
              <a:prstGeom prst="rect">
                <a:avLst/>
              </a:prstGeom>
              <a:blipFill>
                <a:blip r:embed="rId6"/>
                <a:stretch>
                  <a:fillRect t="-201190" b="-29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C1715B2-0B35-53E0-DFA2-1CE711DDA4BC}"/>
                  </a:ext>
                </a:extLst>
              </p:cNvPr>
              <p:cNvSpPr txBox="1"/>
              <p:nvPr/>
            </p:nvSpPr>
            <p:spPr>
              <a:xfrm>
                <a:off x="338218" y="3873073"/>
                <a:ext cx="1862781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/4 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C1715B2-0B35-53E0-DFA2-1CE711DDA4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218" y="3873073"/>
                <a:ext cx="1862781" cy="584775"/>
              </a:xfrm>
              <a:prstGeom prst="rect">
                <a:avLst/>
              </a:prstGeom>
              <a:blipFill>
                <a:blip r:embed="rId7"/>
                <a:stretch>
                  <a:fillRect b="-234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E192E35-E877-38B5-0DE8-DCE95F4E9F60}"/>
                  </a:ext>
                </a:extLst>
              </p:cNvPr>
              <p:cNvSpPr txBox="1"/>
              <p:nvPr/>
            </p:nvSpPr>
            <p:spPr>
              <a:xfrm>
                <a:off x="3621382" y="3873072"/>
                <a:ext cx="1862781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/4 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E192E35-E877-38B5-0DE8-DCE95F4E9F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1382" y="3873072"/>
                <a:ext cx="1862781" cy="584775"/>
              </a:xfrm>
              <a:prstGeom prst="rect">
                <a:avLst/>
              </a:prstGeom>
              <a:blipFill>
                <a:blip r:embed="rId8"/>
                <a:stretch>
                  <a:fillRect b="-234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84B853D-136E-7CBD-D354-F04BFCBB5C8C}"/>
                  </a:ext>
                </a:extLst>
              </p:cNvPr>
              <p:cNvSpPr txBox="1"/>
              <p:nvPr/>
            </p:nvSpPr>
            <p:spPr>
              <a:xfrm>
                <a:off x="6752793" y="3873071"/>
                <a:ext cx="1862781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/4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84B853D-136E-7CBD-D354-F04BFCBB5C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2793" y="3873071"/>
                <a:ext cx="1862781" cy="584775"/>
              </a:xfrm>
              <a:prstGeom prst="rect">
                <a:avLst/>
              </a:prstGeom>
              <a:blipFill>
                <a:blip r:embed="rId9"/>
                <a:stretch>
                  <a:fillRect b="-212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9683CBE7-AE2D-2F27-A13A-46C97E7E2B59}"/>
                  </a:ext>
                </a:extLst>
              </p:cNvPr>
              <p:cNvSpPr txBox="1"/>
              <p:nvPr/>
            </p:nvSpPr>
            <p:spPr>
              <a:xfrm>
                <a:off x="10035957" y="3873071"/>
                <a:ext cx="1862781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/4 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9683CBE7-AE2D-2F27-A13A-46C97E7E2B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35957" y="3873071"/>
                <a:ext cx="1862781" cy="584775"/>
              </a:xfrm>
              <a:prstGeom prst="rect">
                <a:avLst/>
              </a:prstGeom>
              <a:blipFill>
                <a:blip r:embed="rId10"/>
                <a:stretch>
                  <a:fillRect b="-234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25C2C05-D893-680D-52F5-F61A31237C59}"/>
              </a:ext>
            </a:extLst>
          </p:cNvPr>
          <p:cNvCxnSpPr>
            <a:cxnSpLocks/>
          </p:cNvCxnSpPr>
          <p:nvPr/>
        </p:nvCxnSpPr>
        <p:spPr>
          <a:xfrm flipH="1">
            <a:off x="1193409" y="3382430"/>
            <a:ext cx="1586299" cy="50601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F0B95C6-4D48-D802-997A-60449D211A63}"/>
              </a:ext>
            </a:extLst>
          </p:cNvPr>
          <p:cNvCxnSpPr>
            <a:cxnSpLocks/>
            <a:stCxn id="16" idx="2"/>
            <a:endCxn id="30" idx="0"/>
          </p:cNvCxnSpPr>
          <p:nvPr/>
        </p:nvCxnSpPr>
        <p:spPr>
          <a:xfrm>
            <a:off x="2855908" y="3367057"/>
            <a:ext cx="1696865" cy="50601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F967B18C-0539-7E60-46DB-EB880BF07827}"/>
              </a:ext>
            </a:extLst>
          </p:cNvPr>
          <p:cNvCxnSpPr>
            <a:cxnSpLocks/>
            <a:stCxn id="17" idx="2"/>
            <a:endCxn id="32" idx="0"/>
          </p:cNvCxnSpPr>
          <p:nvPr/>
        </p:nvCxnSpPr>
        <p:spPr>
          <a:xfrm>
            <a:off x="9304849" y="3397805"/>
            <a:ext cx="1662499" cy="47526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DB5816B4-F207-D4F2-11CD-158DC030CCB5}"/>
              </a:ext>
            </a:extLst>
          </p:cNvPr>
          <p:cNvCxnSpPr>
            <a:cxnSpLocks/>
            <a:stCxn id="31" idx="0"/>
            <a:endCxn id="17" idx="2"/>
          </p:cNvCxnSpPr>
          <p:nvPr/>
        </p:nvCxnSpPr>
        <p:spPr>
          <a:xfrm flipV="1">
            <a:off x="7684184" y="3397805"/>
            <a:ext cx="1620665" cy="47526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DEBD9B01-10DC-91BF-712A-C9DB44FA5F9D}"/>
                  </a:ext>
                </a:extLst>
              </p:cNvPr>
              <p:cNvSpPr txBox="1"/>
              <p:nvPr/>
            </p:nvSpPr>
            <p:spPr>
              <a:xfrm>
                <a:off x="-139576" y="5054053"/>
                <a:ext cx="1862781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/8 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DEBD9B01-10DC-91BF-712A-C9DB44FA5F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39576" y="5054053"/>
                <a:ext cx="1862781" cy="584775"/>
              </a:xfrm>
              <a:prstGeom prst="rect">
                <a:avLst/>
              </a:prstGeom>
              <a:blipFill>
                <a:blip r:embed="rId11"/>
                <a:stretch>
                  <a:fillRect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D8587F25-3A56-6DB7-617E-F7D5B31C9A90}"/>
                  </a:ext>
                </a:extLst>
              </p:cNvPr>
              <p:cNvSpPr txBox="1"/>
              <p:nvPr/>
            </p:nvSpPr>
            <p:spPr>
              <a:xfrm>
                <a:off x="993126" y="5046777"/>
                <a:ext cx="1862781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/8 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D8587F25-3A56-6DB7-617E-F7D5B31C9A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3126" y="5046777"/>
                <a:ext cx="1862781" cy="584775"/>
              </a:xfrm>
              <a:prstGeom prst="rect">
                <a:avLst/>
              </a:prstGeom>
              <a:blipFill>
                <a:blip r:embed="rId12"/>
                <a:stretch>
                  <a:fillRect b="-234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ED6A2C1F-12FE-FF95-A904-17BE1917C6EE}"/>
              </a:ext>
            </a:extLst>
          </p:cNvPr>
          <p:cNvCxnSpPr>
            <a:cxnSpLocks/>
            <a:stCxn id="29" idx="2"/>
            <a:endCxn id="51" idx="0"/>
          </p:cNvCxnSpPr>
          <p:nvPr/>
        </p:nvCxnSpPr>
        <p:spPr>
          <a:xfrm flipH="1">
            <a:off x="791815" y="4457848"/>
            <a:ext cx="477794" cy="59620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CE4112CB-97BB-AC68-A1F4-2EAB492E1CFF}"/>
              </a:ext>
            </a:extLst>
          </p:cNvPr>
          <p:cNvCxnSpPr>
            <a:cxnSpLocks/>
            <a:stCxn id="29" idx="2"/>
            <a:endCxn id="52" idx="0"/>
          </p:cNvCxnSpPr>
          <p:nvPr/>
        </p:nvCxnSpPr>
        <p:spPr>
          <a:xfrm>
            <a:off x="1269609" y="4457848"/>
            <a:ext cx="654908" cy="58892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47EE6704-05A5-610E-ABB7-9BD5F7C008E6}"/>
                  </a:ext>
                </a:extLst>
              </p:cNvPr>
              <p:cNvSpPr txBox="1"/>
              <p:nvPr/>
            </p:nvSpPr>
            <p:spPr>
              <a:xfrm>
                <a:off x="3087598" y="5061329"/>
                <a:ext cx="1862781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/8 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47EE6704-05A5-610E-ABB7-9BD5F7C008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7598" y="5061329"/>
                <a:ext cx="1862781" cy="584775"/>
              </a:xfrm>
              <a:prstGeom prst="rect">
                <a:avLst/>
              </a:prstGeom>
              <a:blipFill>
                <a:blip r:embed="rId13"/>
                <a:stretch>
                  <a:fillRect b="-234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3BAA148B-2244-DCF7-D3CD-DCBC65DEC9DC}"/>
                  </a:ext>
                </a:extLst>
              </p:cNvPr>
              <p:cNvSpPr txBox="1"/>
              <p:nvPr/>
            </p:nvSpPr>
            <p:spPr>
              <a:xfrm>
                <a:off x="4220300" y="5054053"/>
                <a:ext cx="1862781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/8 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3BAA148B-2244-DCF7-D3CD-DCBC65DEC9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0300" y="5054053"/>
                <a:ext cx="1862781" cy="584775"/>
              </a:xfrm>
              <a:prstGeom prst="rect">
                <a:avLst/>
              </a:prstGeom>
              <a:blipFill>
                <a:blip r:embed="rId14"/>
                <a:stretch>
                  <a:fillRect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B9D8EC24-FC0F-881D-B786-0212DC401A41}"/>
              </a:ext>
            </a:extLst>
          </p:cNvPr>
          <p:cNvCxnSpPr>
            <a:cxnSpLocks/>
            <a:endCxn id="59" idx="0"/>
          </p:cNvCxnSpPr>
          <p:nvPr/>
        </p:nvCxnSpPr>
        <p:spPr>
          <a:xfrm flipH="1">
            <a:off x="4018989" y="4465124"/>
            <a:ext cx="477794" cy="59620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C8C453B-108D-DD25-BB7F-D3EF604F6096}"/>
              </a:ext>
            </a:extLst>
          </p:cNvPr>
          <p:cNvCxnSpPr>
            <a:cxnSpLocks/>
            <a:endCxn id="60" idx="0"/>
          </p:cNvCxnSpPr>
          <p:nvPr/>
        </p:nvCxnSpPr>
        <p:spPr>
          <a:xfrm>
            <a:off x="4496783" y="4465124"/>
            <a:ext cx="654908" cy="58892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F5257C93-FBB7-048D-A3CA-08CCECF51B03}"/>
                  </a:ext>
                </a:extLst>
              </p:cNvPr>
              <p:cNvSpPr txBox="1"/>
              <p:nvPr/>
            </p:nvSpPr>
            <p:spPr>
              <a:xfrm>
                <a:off x="6290826" y="5054051"/>
                <a:ext cx="1862781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/8 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F5257C93-FBB7-048D-A3CA-08CCECF51B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0826" y="5054051"/>
                <a:ext cx="1862781" cy="584775"/>
              </a:xfrm>
              <a:prstGeom prst="rect">
                <a:avLst/>
              </a:prstGeom>
              <a:blipFill>
                <a:blip r:embed="rId14"/>
                <a:stretch>
                  <a:fillRect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28FD3B56-77EA-7B8F-E621-88C48652A8A4}"/>
                  </a:ext>
                </a:extLst>
              </p:cNvPr>
              <p:cNvSpPr txBox="1"/>
              <p:nvPr/>
            </p:nvSpPr>
            <p:spPr>
              <a:xfrm>
                <a:off x="7423528" y="5046775"/>
                <a:ext cx="1862781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/8 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28FD3B56-77EA-7B8F-E621-88C48652A8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3528" y="5046775"/>
                <a:ext cx="1862781" cy="584775"/>
              </a:xfrm>
              <a:prstGeom prst="rect">
                <a:avLst/>
              </a:prstGeom>
              <a:blipFill>
                <a:blip r:embed="rId15"/>
                <a:stretch>
                  <a:fillRect b="-234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35385DC8-A159-2F94-7885-84F30F576E39}"/>
              </a:ext>
            </a:extLst>
          </p:cNvPr>
          <p:cNvCxnSpPr>
            <a:cxnSpLocks/>
            <a:endCxn id="63" idx="0"/>
          </p:cNvCxnSpPr>
          <p:nvPr/>
        </p:nvCxnSpPr>
        <p:spPr>
          <a:xfrm flipH="1">
            <a:off x="7222217" y="4457846"/>
            <a:ext cx="477794" cy="59620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5415C86C-93A1-BB34-1BA7-920AE83E9DCD}"/>
              </a:ext>
            </a:extLst>
          </p:cNvPr>
          <p:cNvCxnSpPr>
            <a:cxnSpLocks/>
            <a:endCxn id="64" idx="0"/>
          </p:cNvCxnSpPr>
          <p:nvPr/>
        </p:nvCxnSpPr>
        <p:spPr>
          <a:xfrm>
            <a:off x="7700011" y="4457846"/>
            <a:ext cx="654908" cy="58892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FAC88B7E-7F7F-A165-B10A-76869E8CB76D}"/>
                  </a:ext>
                </a:extLst>
              </p:cNvPr>
              <p:cNvSpPr txBox="1"/>
              <p:nvPr/>
            </p:nvSpPr>
            <p:spPr>
              <a:xfrm>
                <a:off x="9488521" y="5115549"/>
                <a:ext cx="1862781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/8 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FAC88B7E-7F7F-A165-B10A-76869E8CB7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88521" y="5115549"/>
                <a:ext cx="1862781" cy="584775"/>
              </a:xfrm>
              <a:prstGeom prst="rect">
                <a:avLst/>
              </a:prstGeom>
              <a:blipFill>
                <a:blip r:embed="rId16"/>
                <a:stretch>
                  <a:fillRect b="-234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7E55B22C-D925-9845-745E-9CD7CA4FB2D3}"/>
                  </a:ext>
                </a:extLst>
              </p:cNvPr>
              <p:cNvSpPr txBox="1"/>
              <p:nvPr/>
            </p:nvSpPr>
            <p:spPr>
              <a:xfrm>
                <a:off x="10621223" y="5108273"/>
                <a:ext cx="1862781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/8 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7E55B22C-D925-9845-745E-9CD7CA4FB2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21223" y="5108273"/>
                <a:ext cx="1862781" cy="584775"/>
              </a:xfrm>
              <a:prstGeom prst="rect">
                <a:avLst/>
              </a:prstGeom>
              <a:blipFill>
                <a:blip r:embed="rId17"/>
                <a:stretch>
                  <a:fillRect b="-234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AFDA718C-8EFC-2AAE-8A61-114D437FBA05}"/>
              </a:ext>
            </a:extLst>
          </p:cNvPr>
          <p:cNvCxnSpPr>
            <a:cxnSpLocks/>
            <a:endCxn id="67" idx="0"/>
          </p:cNvCxnSpPr>
          <p:nvPr/>
        </p:nvCxnSpPr>
        <p:spPr>
          <a:xfrm flipH="1">
            <a:off x="10419912" y="4519344"/>
            <a:ext cx="477794" cy="59620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D49A7B0D-A519-2A38-991C-4FE648CA08B4}"/>
              </a:ext>
            </a:extLst>
          </p:cNvPr>
          <p:cNvCxnSpPr>
            <a:cxnSpLocks/>
            <a:endCxn id="68" idx="0"/>
          </p:cNvCxnSpPr>
          <p:nvPr/>
        </p:nvCxnSpPr>
        <p:spPr>
          <a:xfrm>
            <a:off x="10897706" y="4519344"/>
            <a:ext cx="654908" cy="58892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EB5AECDB-3058-3800-8408-C19A1DEC6360}"/>
              </a:ext>
            </a:extLst>
          </p:cNvPr>
          <p:cNvCxnSpPr>
            <a:cxnSpLocks/>
          </p:cNvCxnSpPr>
          <p:nvPr/>
        </p:nvCxnSpPr>
        <p:spPr>
          <a:xfrm flipH="1">
            <a:off x="246489" y="5649125"/>
            <a:ext cx="545326" cy="166214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32BFC3C2-E575-F4C2-0257-F8704F9101BA}"/>
              </a:ext>
            </a:extLst>
          </p:cNvPr>
          <p:cNvCxnSpPr>
            <a:cxnSpLocks/>
          </p:cNvCxnSpPr>
          <p:nvPr/>
        </p:nvCxnSpPr>
        <p:spPr>
          <a:xfrm>
            <a:off x="791815" y="5649125"/>
            <a:ext cx="666282" cy="177728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A0DF3DB4-F95F-AE0D-DC3D-3C6C1E1F053E}"/>
              </a:ext>
            </a:extLst>
          </p:cNvPr>
          <p:cNvCxnSpPr>
            <a:cxnSpLocks/>
          </p:cNvCxnSpPr>
          <p:nvPr/>
        </p:nvCxnSpPr>
        <p:spPr>
          <a:xfrm flipH="1">
            <a:off x="1349281" y="5649125"/>
            <a:ext cx="545326" cy="166214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BA46DB4F-B1BC-2704-AE31-EE0B79C03445}"/>
              </a:ext>
            </a:extLst>
          </p:cNvPr>
          <p:cNvCxnSpPr>
            <a:cxnSpLocks/>
          </p:cNvCxnSpPr>
          <p:nvPr/>
        </p:nvCxnSpPr>
        <p:spPr>
          <a:xfrm>
            <a:off x="1894607" y="5649125"/>
            <a:ext cx="666282" cy="177728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E4B91A12-9C3F-DCE2-602D-888B129B72E1}"/>
              </a:ext>
            </a:extLst>
          </p:cNvPr>
          <p:cNvCxnSpPr>
            <a:cxnSpLocks/>
          </p:cNvCxnSpPr>
          <p:nvPr/>
        </p:nvCxnSpPr>
        <p:spPr>
          <a:xfrm flipH="1">
            <a:off x="3473663" y="5700324"/>
            <a:ext cx="545326" cy="166214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A318E4E4-EB27-0E71-0F48-404DD1F38D4C}"/>
              </a:ext>
            </a:extLst>
          </p:cNvPr>
          <p:cNvCxnSpPr>
            <a:cxnSpLocks/>
          </p:cNvCxnSpPr>
          <p:nvPr/>
        </p:nvCxnSpPr>
        <p:spPr>
          <a:xfrm>
            <a:off x="4018989" y="5700324"/>
            <a:ext cx="666282" cy="177728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D7D7A64E-EDE9-3E4F-FD43-0BE5E3E9E7F3}"/>
              </a:ext>
            </a:extLst>
          </p:cNvPr>
          <p:cNvCxnSpPr>
            <a:cxnSpLocks/>
          </p:cNvCxnSpPr>
          <p:nvPr/>
        </p:nvCxnSpPr>
        <p:spPr>
          <a:xfrm flipH="1">
            <a:off x="4598622" y="5653380"/>
            <a:ext cx="545326" cy="166214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24F5CD6A-B674-8E0A-7AA6-37AB370DC9DD}"/>
              </a:ext>
            </a:extLst>
          </p:cNvPr>
          <p:cNvCxnSpPr>
            <a:cxnSpLocks/>
          </p:cNvCxnSpPr>
          <p:nvPr/>
        </p:nvCxnSpPr>
        <p:spPr>
          <a:xfrm>
            <a:off x="5143948" y="5653380"/>
            <a:ext cx="666282" cy="177728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8A0509D1-552D-D2E5-E871-5949551C31A8}"/>
              </a:ext>
            </a:extLst>
          </p:cNvPr>
          <p:cNvCxnSpPr>
            <a:cxnSpLocks/>
          </p:cNvCxnSpPr>
          <p:nvPr/>
        </p:nvCxnSpPr>
        <p:spPr>
          <a:xfrm flipH="1">
            <a:off x="6634671" y="5687069"/>
            <a:ext cx="545326" cy="166214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A5944855-4141-63EB-39A1-B19BBDAD6A7F}"/>
              </a:ext>
            </a:extLst>
          </p:cNvPr>
          <p:cNvCxnSpPr>
            <a:cxnSpLocks/>
          </p:cNvCxnSpPr>
          <p:nvPr/>
        </p:nvCxnSpPr>
        <p:spPr>
          <a:xfrm>
            <a:off x="7179997" y="5687069"/>
            <a:ext cx="666282" cy="177728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E1063DB8-6BC3-49C2-F460-4DDC0E1B143C}"/>
              </a:ext>
            </a:extLst>
          </p:cNvPr>
          <p:cNvCxnSpPr>
            <a:cxnSpLocks/>
          </p:cNvCxnSpPr>
          <p:nvPr/>
        </p:nvCxnSpPr>
        <p:spPr>
          <a:xfrm flipH="1">
            <a:off x="7772370" y="5653380"/>
            <a:ext cx="545326" cy="166214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01FFE080-ECE7-1AE1-9B2D-C77FFB6F7AA9}"/>
              </a:ext>
            </a:extLst>
          </p:cNvPr>
          <p:cNvCxnSpPr>
            <a:cxnSpLocks/>
          </p:cNvCxnSpPr>
          <p:nvPr/>
        </p:nvCxnSpPr>
        <p:spPr>
          <a:xfrm>
            <a:off x="8317696" y="5653380"/>
            <a:ext cx="666282" cy="177728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3978097A-459E-A757-62F5-92690218EFE9}"/>
              </a:ext>
            </a:extLst>
          </p:cNvPr>
          <p:cNvCxnSpPr>
            <a:cxnSpLocks/>
          </p:cNvCxnSpPr>
          <p:nvPr/>
        </p:nvCxnSpPr>
        <p:spPr>
          <a:xfrm flipH="1">
            <a:off x="9808419" y="5704478"/>
            <a:ext cx="545326" cy="166214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97C6D50D-5990-6E57-9567-40B720D41609}"/>
              </a:ext>
            </a:extLst>
          </p:cNvPr>
          <p:cNvCxnSpPr>
            <a:cxnSpLocks/>
          </p:cNvCxnSpPr>
          <p:nvPr/>
        </p:nvCxnSpPr>
        <p:spPr>
          <a:xfrm>
            <a:off x="10353745" y="5704478"/>
            <a:ext cx="666282" cy="177728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74F0FED8-793A-075F-6A3E-D1FBAC05681E}"/>
              </a:ext>
            </a:extLst>
          </p:cNvPr>
          <p:cNvCxnSpPr>
            <a:cxnSpLocks/>
          </p:cNvCxnSpPr>
          <p:nvPr/>
        </p:nvCxnSpPr>
        <p:spPr>
          <a:xfrm flipH="1">
            <a:off x="10980392" y="5708632"/>
            <a:ext cx="545326" cy="166214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4666C080-A3C0-3B87-3CD8-FE8982AE072E}"/>
              </a:ext>
            </a:extLst>
          </p:cNvPr>
          <p:cNvCxnSpPr>
            <a:cxnSpLocks/>
          </p:cNvCxnSpPr>
          <p:nvPr/>
        </p:nvCxnSpPr>
        <p:spPr>
          <a:xfrm>
            <a:off x="11525718" y="5708632"/>
            <a:ext cx="666282" cy="177728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1" name="Rectangle 90">
            <a:extLst>
              <a:ext uri="{FF2B5EF4-FFF2-40B4-BE49-F238E27FC236}">
                <a16:creationId xmlns:a16="http://schemas.microsoft.com/office/drawing/2014/main" id="{5F7F9813-666D-A7AC-298D-030A284FBD63}"/>
              </a:ext>
            </a:extLst>
          </p:cNvPr>
          <p:cNvSpPr/>
          <p:nvPr/>
        </p:nvSpPr>
        <p:spPr>
          <a:xfrm>
            <a:off x="136785" y="5613305"/>
            <a:ext cx="11761953" cy="52763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8688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F1F24A-B95E-9125-4ECC-4E24C750F4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6744283-BC9C-9A0E-CDA7-790E00763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Unrolling a few levels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A3AAC22-22B0-0333-0E12-1E2B8F8554DC}"/>
              </a:ext>
            </a:extLst>
          </p:cNvPr>
          <p:cNvCxnSpPr/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F4D20BB-7676-16E0-C822-FD839768FE4F}"/>
                  </a:ext>
                </a:extLst>
              </p:cNvPr>
              <p:cNvSpPr txBox="1"/>
              <p:nvPr/>
            </p:nvSpPr>
            <p:spPr>
              <a:xfrm>
                <a:off x="2948117" y="1632497"/>
                <a:ext cx="6098058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F4D20BB-7676-16E0-C822-FD839768FE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8117" y="1632497"/>
                <a:ext cx="6098058" cy="584775"/>
              </a:xfrm>
              <a:prstGeom prst="rect">
                <a:avLst/>
              </a:prstGeom>
              <a:blipFill>
                <a:blip r:embed="rId3"/>
                <a:stretch>
                  <a:fillRect b="-234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504E75C-7011-4466-EF52-528CA7F771F7}"/>
              </a:ext>
            </a:extLst>
          </p:cNvPr>
          <p:cNvCxnSpPr>
            <a:cxnSpLocks/>
            <a:stCxn id="9" idx="2"/>
            <a:endCxn id="16" idx="0"/>
          </p:cNvCxnSpPr>
          <p:nvPr/>
        </p:nvCxnSpPr>
        <p:spPr>
          <a:xfrm flipH="1">
            <a:off x="2855908" y="2217272"/>
            <a:ext cx="3141238" cy="56501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CB79CCB-523A-ECE5-BC65-640E16EFCD0F}"/>
                  </a:ext>
                </a:extLst>
              </p:cNvPr>
              <p:cNvSpPr txBox="1"/>
              <p:nvPr/>
            </p:nvSpPr>
            <p:spPr>
              <a:xfrm>
                <a:off x="1924517" y="2782282"/>
                <a:ext cx="1862781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/2 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CB79CCB-523A-ECE5-BC65-640E16EFCD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4517" y="2782282"/>
                <a:ext cx="1862781" cy="584775"/>
              </a:xfrm>
              <a:prstGeom prst="rect">
                <a:avLst/>
              </a:prstGeom>
              <a:blipFill>
                <a:blip r:embed="rId4"/>
                <a:stretch>
                  <a:fillRect b="-234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8275E02-D927-B8A2-ED6D-EDCBC514B97B}"/>
                  </a:ext>
                </a:extLst>
              </p:cNvPr>
              <p:cNvSpPr txBox="1"/>
              <p:nvPr/>
            </p:nvSpPr>
            <p:spPr>
              <a:xfrm>
                <a:off x="8449658" y="2813030"/>
                <a:ext cx="1710381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/2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8275E02-D927-B8A2-ED6D-EDCBC514B9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9658" y="2813030"/>
                <a:ext cx="1710381" cy="584775"/>
              </a:xfrm>
              <a:prstGeom prst="rect">
                <a:avLst/>
              </a:prstGeom>
              <a:blipFill>
                <a:blip r:embed="rId5"/>
                <a:stretch>
                  <a:fillRect b="-191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070D0BE-0FB7-0424-0E00-93732965B6EF}"/>
              </a:ext>
            </a:extLst>
          </p:cNvPr>
          <p:cNvCxnSpPr>
            <a:cxnSpLocks/>
            <a:stCxn id="9" idx="2"/>
            <a:endCxn id="17" idx="0"/>
          </p:cNvCxnSpPr>
          <p:nvPr/>
        </p:nvCxnSpPr>
        <p:spPr>
          <a:xfrm>
            <a:off x="5997146" y="2217272"/>
            <a:ext cx="3307703" cy="59575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2C580E7-4D94-57E1-6129-E69C1381716C}"/>
                  </a:ext>
                </a:extLst>
              </p:cNvPr>
              <p:cNvSpPr txBox="1"/>
              <p:nvPr/>
            </p:nvSpPr>
            <p:spPr>
              <a:xfrm>
                <a:off x="3409740" y="282288"/>
                <a:ext cx="10079836" cy="10534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dirty="0" smtClean="0">
                          <a:latin typeface="Cambria Math" panose="02040503050406030204" pitchFamily="18" charset="0"/>
                        </a:rPr>
                        <m:t>𝑻</m:t>
                      </m:r>
                      <m:r>
                        <a:rPr lang="en-US" sz="2800" b="1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1" i="1" dirty="0" smtClean="0"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sz="2800" b="1" i="1" dirty="0" smtClean="0">
                          <a:latin typeface="Cambria Math" panose="02040503050406030204" pitchFamily="18" charset="0"/>
                        </a:rPr>
                        <m:t>) ≤ 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2800" b="1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b="1" i="1" dirty="0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c</m:t>
                                </m:r>
                              </m:e>
                              <m:e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≤2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T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/2) +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c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’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</m:e>
                              <m:e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o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w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2C580E7-4D94-57E1-6129-E69C138171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9740" y="282288"/>
                <a:ext cx="10079836" cy="1053494"/>
              </a:xfrm>
              <a:prstGeom prst="rect">
                <a:avLst/>
              </a:prstGeom>
              <a:blipFill>
                <a:blip r:embed="rId6"/>
                <a:stretch>
                  <a:fillRect t="-201190" b="-29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315BFC02-85CE-9117-72D2-3EA2911678E4}"/>
                  </a:ext>
                </a:extLst>
              </p:cNvPr>
              <p:cNvSpPr txBox="1"/>
              <p:nvPr/>
            </p:nvSpPr>
            <p:spPr>
              <a:xfrm>
                <a:off x="338218" y="3873073"/>
                <a:ext cx="1862781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/4 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315BFC02-85CE-9117-72D2-3EA2911678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218" y="3873073"/>
                <a:ext cx="1862781" cy="584775"/>
              </a:xfrm>
              <a:prstGeom prst="rect">
                <a:avLst/>
              </a:prstGeom>
              <a:blipFill>
                <a:blip r:embed="rId7"/>
                <a:stretch>
                  <a:fillRect b="-234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FD5DAA0-1686-4664-C452-7E1CC306DB03}"/>
                  </a:ext>
                </a:extLst>
              </p:cNvPr>
              <p:cNvSpPr txBox="1"/>
              <p:nvPr/>
            </p:nvSpPr>
            <p:spPr>
              <a:xfrm>
                <a:off x="3621382" y="3873072"/>
                <a:ext cx="1862781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/4 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FD5DAA0-1686-4664-C452-7E1CC306DB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1382" y="3873072"/>
                <a:ext cx="1862781" cy="584775"/>
              </a:xfrm>
              <a:prstGeom prst="rect">
                <a:avLst/>
              </a:prstGeom>
              <a:blipFill>
                <a:blip r:embed="rId8"/>
                <a:stretch>
                  <a:fillRect b="-234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01B0B50-2507-ED68-5D11-C168C1CC700B}"/>
                  </a:ext>
                </a:extLst>
              </p:cNvPr>
              <p:cNvSpPr txBox="1"/>
              <p:nvPr/>
            </p:nvSpPr>
            <p:spPr>
              <a:xfrm>
                <a:off x="6752793" y="3873071"/>
                <a:ext cx="1862781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/4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01B0B50-2507-ED68-5D11-C168C1CC70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2793" y="3873071"/>
                <a:ext cx="1862781" cy="584775"/>
              </a:xfrm>
              <a:prstGeom prst="rect">
                <a:avLst/>
              </a:prstGeom>
              <a:blipFill>
                <a:blip r:embed="rId9"/>
                <a:stretch>
                  <a:fillRect b="-212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7DF2DB8-66E8-DF60-F628-13967448C2A1}"/>
                  </a:ext>
                </a:extLst>
              </p:cNvPr>
              <p:cNvSpPr txBox="1"/>
              <p:nvPr/>
            </p:nvSpPr>
            <p:spPr>
              <a:xfrm>
                <a:off x="10035957" y="3873071"/>
                <a:ext cx="1862781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/4 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7DF2DB8-66E8-DF60-F628-13967448C2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35957" y="3873071"/>
                <a:ext cx="1862781" cy="584775"/>
              </a:xfrm>
              <a:prstGeom prst="rect">
                <a:avLst/>
              </a:prstGeom>
              <a:blipFill>
                <a:blip r:embed="rId10"/>
                <a:stretch>
                  <a:fillRect b="-234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A403139-C438-E464-99B5-720384C99D5A}"/>
              </a:ext>
            </a:extLst>
          </p:cNvPr>
          <p:cNvCxnSpPr>
            <a:cxnSpLocks/>
          </p:cNvCxnSpPr>
          <p:nvPr/>
        </p:nvCxnSpPr>
        <p:spPr>
          <a:xfrm flipH="1">
            <a:off x="1193409" y="3382430"/>
            <a:ext cx="1586299" cy="50601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3F6A33A-515F-0478-2DF4-429D0DB13A2B}"/>
              </a:ext>
            </a:extLst>
          </p:cNvPr>
          <p:cNvCxnSpPr>
            <a:cxnSpLocks/>
            <a:stCxn id="16" idx="2"/>
            <a:endCxn id="30" idx="0"/>
          </p:cNvCxnSpPr>
          <p:nvPr/>
        </p:nvCxnSpPr>
        <p:spPr>
          <a:xfrm>
            <a:off x="2855908" y="3367057"/>
            <a:ext cx="1696865" cy="50601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4C90BA93-41DD-B076-ACEB-7ABF294F7575}"/>
              </a:ext>
            </a:extLst>
          </p:cNvPr>
          <p:cNvCxnSpPr>
            <a:cxnSpLocks/>
            <a:stCxn id="17" idx="2"/>
            <a:endCxn id="32" idx="0"/>
          </p:cNvCxnSpPr>
          <p:nvPr/>
        </p:nvCxnSpPr>
        <p:spPr>
          <a:xfrm>
            <a:off x="9304849" y="3397805"/>
            <a:ext cx="1662499" cy="47526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11316F52-DA64-B611-7BA5-AF006BAA4C69}"/>
              </a:ext>
            </a:extLst>
          </p:cNvPr>
          <p:cNvCxnSpPr>
            <a:cxnSpLocks/>
            <a:stCxn id="31" idx="0"/>
            <a:endCxn id="17" idx="2"/>
          </p:cNvCxnSpPr>
          <p:nvPr/>
        </p:nvCxnSpPr>
        <p:spPr>
          <a:xfrm flipV="1">
            <a:off x="7684184" y="3397805"/>
            <a:ext cx="1620665" cy="47526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264751DE-16EE-A228-6B55-48BD7866F753}"/>
                  </a:ext>
                </a:extLst>
              </p:cNvPr>
              <p:cNvSpPr txBox="1"/>
              <p:nvPr/>
            </p:nvSpPr>
            <p:spPr>
              <a:xfrm>
                <a:off x="-139576" y="5054053"/>
                <a:ext cx="1862781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/8 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264751DE-16EE-A228-6B55-48BD7866F7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39576" y="5054053"/>
                <a:ext cx="1862781" cy="584775"/>
              </a:xfrm>
              <a:prstGeom prst="rect">
                <a:avLst/>
              </a:prstGeom>
              <a:blipFill>
                <a:blip r:embed="rId11"/>
                <a:stretch>
                  <a:fillRect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BF19CEAA-3C85-7BF8-131D-F36AC36A990C}"/>
                  </a:ext>
                </a:extLst>
              </p:cNvPr>
              <p:cNvSpPr txBox="1"/>
              <p:nvPr/>
            </p:nvSpPr>
            <p:spPr>
              <a:xfrm>
                <a:off x="993126" y="5046777"/>
                <a:ext cx="1862781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/8 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BF19CEAA-3C85-7BF8-131D-F36AC36A99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3126" y="5046777"/>
                <a:ext cx="1862781" cy="584775"/>
              </a:xfrm>
              <a:prstGeom prst="rect">
                <a:avLst/>
              </a:prstGeom>
              <a:blipFill>
                <a:blip r:embed="rId12"/>
                <a:stretch>
                  <a:fillRect b="-234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994027D0-82E2-B40C-451D-AB8447A83FD3}"/>
              </a:ext>
            </a:extLst>
          </p:cNvPr>
          <p:cNvCxnSpPr>
            <a:cxnSpLocks/>
            <a:stCxn id="29" idx="2"/>
            <a:endCxn id="51" idx="0"/>
          </p:cNvCxnSpPr>
          <p:nvPr/>
        </p:nvCxnSpPr>
        <p:spPr>
          <a:xfrm flipH="1">
            <a:off x="791815" y="4457848"/>
            <a:ext cx="477794" cy="59620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B13A594B-CCDE-5FD8-3456-58623D40E077}"/>
              </a:ext>
            </a:extLst>
          </p:cNvPr>
          <p:cNvCxnSpPr>
            <a:cxnSpLocks/>
            <a:stCxn id="29" idx="2"/>
            <a:endCxn id="52" idx="0"/>
          </p:cNvCxnSpPr>
          <p:nvPr/>
        </p:nvCxnSpPr>
        <p:spPr>
          <a:xfrm>
            <a:off x="1269609" y="4457848"/>
            <a:ext cx="654908" cy="58892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EB013B2B-0D97-CCBD-3DDA-4288FC4373B6}"/>
                  </a:ext>
                </a:extLst>
              </p:cNvPr>
              <p:cNvSpPr txBox="1"/>
              <p:nvPr/>
            </p:nvSpPr>
            <p:spPr>
              <a:xfrm>
                <a:off x="3087598" y="5061329"/>
                <a:ext cx="1862781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/8 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EB013B2B-0D97-CCBD-3DDA-4288FC4373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7598" y="5061329"/>
                <a:ext cx="1862781" cy="584775"/>
              </a:xfrm>
              <a:prstGeom prst="rect">
                <a:avLst/>
              </a:prstGeom>
              <a:blipFill>
                <a:blip r:embed="rId13"/>
                <a:stretch>
                  <a:fillRect b="-234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183EDEE8-7623-5DE5-D4FE-8119AFE0A008}"/>
                  </a:ext>
                </a:extLst>
              </p:cNvPr>
              <p:cNvSpPr txBox="1"/>
              <p:nvPr/>
            </p:nvSpPr>
            <p:spPr>
              <a:xfrm>
                <a:off x="4220300" y="5054053"/>
                <a:ext cx="1862781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/8 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183EDEE8-7623-5DE5-D4FE-8119AFE0A0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0300" y="5054053"/>
                <a:ext cx="1862781" cy="584775"/>
              </a:xfrm>
              <a:prstGeom prst="rect">
                <a:avLst/>
              </a:prstGeom>
              <a:blipFill>
                <a:blip r:embed="rId14"/>
                <a:stretch>
                  <a:fillRect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C8827B3E-53D0-5920-97A3-E666E1B31DC4}"/>
              </a:ext>
            </a:extLst>
          </p:cNvPr>
          <p:cNvCxnSpPr>
            <a:cxnSpLocks/>
            <a:endCxn id="59" idx="0"/>
          </p:cNvCxnSpPr>
          <p:nvPr/>
        </p:nvCxnSpPr>
        <p:spPr>
          <a:xfrm flipH="1">
            <a:off x="4018989" y="4465124"/>
            <a:ext cx="477794" cy="59620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0F4F4DD9-789D-DA08-F20B-C29EBC408AB9}"/>
              </a:ext>
            </a:extLst>
          </p:cNvPr>
          <p:cNvCxnSpPr>
            <a:cxnSpLocks/>
            <a:endCxn id="60" idx="0"/>
          </p:cNvCxnSpPr>
          <p:nvPr/>
        </p:nvCxnSpPr>
        <p:spPr>
          <a:xfrm>
            <a:off x="4496783" y="4465124"/>
            <a:ext cx="654908" cy="58892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B6DF723B-05D1-BDC5-8608-905671C36C91}"/>
                  </a:ext>
                </a:extLst>
              </p:cNvPr>
              <p:cNvSpPr txBox="1"/>
              <p:nvPr/>
            </p:nvSpPr>
            <p:spPr>
              <a:xfrm>
                <a:off x="6290826" y="5054051"/>
                <a:ext cx="1862781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/8 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B6DF723B-05D1-BDC5-8608-905671C36C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0826" y="5054051"/>
                <a:ext cx="1862781" cy="584775"/>
              </a:xfrm>
              <a:prstGeom prst="rect">
                <a:avLst/>
              </a:prstGeom>
              <a:blipFill>
                <a:blip r:embed="rId14"/>
                <a:stretch>
                  <a:fillRect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7C9D6D31-14A2-267C-4622-A0941670E647}"/>
                  </a:ext>
                </a:extLst>
              </p:cNvPr>
              <p:cNvSpPr txBox="1"/>
              <p:nvPr/>
            </p:nvSpPr>
            <p:spPr>
              <a:xfrm>
                <a:off x="7423528" y="5046775"/>
                <a:ext cx="1862781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/8 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7C9D6D31-14A2-267C-4622-A0941670E6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3528" y="5046775"/>
                <a:ext cx="1862781" cy="584775"/>
              </a:xfrm>
              <a:prstGeom prst="rect">
                <a:avLst/>
              </a:prstGeom>
              <a:blipFill>
                <a:blip r:embed="rId15"/>
                <a:stretch>
                  <a:fillRect b="-234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B02E3EDA-5809-1391-F0F7-0F50A627D9F0}"/>
              </a:ext>
            </a:extLst>
          </p:cNvPr>
          <p:cNvCxnSpPr>
            <a:cxnSpLocks/>
            <a:endCxn id="63" idx="0"/>
          </p:cNvCxnSpPr>
          <p:nvPr/>
        </p:nvCxnSpPr>
        <p:spPr>
          <a:xfrm flipH="1">
            <a:off x="7222217" y="4457846"/>
            <a:ext cx="477794" cy="59620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4F52B5DC-2E31-8666-F61E-D2F7DF362B2F}"/>
              </a:ext>
            </a:extLst>
          </p:cNvPr>
          <p:cNvCxnSpPr>
            <a:cxnSpLocks/>
            <a:endCxn id="64" idx="0"/>
          </p:cNvCxnSpPr>
          <p:nvPr/>
        </p:nvCxnSpPr>
        <p:spPr>
          <a:xfrm>
            <a:off x="7700011" y="4457846"/>
            <a:ext cx="654908" cy="58892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5E72D9EA-49CF-9DC2-2544-63FE2BE2838C}"/>
                  </a:ext>
                </a:extLst>
              </p:cNvPr>
              <p:cNvSpPr txBox="1"/>
              <p:nvPr/>
            </p:nvSpPr>
            <p:spPr>
              <a:xfrm>
                <a:off x="9488521" y="5115549"/>
                <a:ext cx="1862781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/8 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5E72D9EA-49CF-9DC2-2544-63FE2BE283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88521" y="5115549"/>
                <a:ext cx="1862781" cy="584775"/>
              </a:xfrm>
              <a:prstGeom prst="rect">
                <a:avLst/>
              </a:prstGeom>
              <a:blipFill>
                <a:blip r:embed="rId16"/>
                <a:stretch>
                  <a:fillRect b="-234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6AFE1B77-49BA-C10B-9501-E3BC524527AA}"/>
                  </a:ext>
                </a:extLst>
              </p:cNvPr>
              <p:cNvSpPr txBox="1"/>
              <p:nvPr/>
            </p:nvSpPr>
            <p:spPr>
              <a:xfrm>
                <a:off x="10621223" y="5108273"/>
                <a:ext cx="1862781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/8 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6AFE1B77-49BA-C10B-9501-E3BC524527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21223" y="5108273"/>
                <a:ext cx="1862781" cy="584775"/>
              </a:xfrm>
              <a:prstGeom prst="rect">
                <a:avLst/>
              </a:prstGeom>
              <a:blipFill>
                <a:blip r:embed="rId17"/>
                <a:stretch>
                  <a:fillRect b="-234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D3EB2CA5-8578-6DAD-6CA7-565B071F3A0C}"/>
              </a:ext>
            </a:extLst>
          </p:cNvPr>
          <p:cNvCxnSpPr>
            <a:cxnSpLocks/>
            <a:endCxn id="67" idx="0"/>
          </p:cNvCxnSpPr>
          <p:nvPr/>
        </p:nvCxnSpPr>
        <p:spPr>
          <a:xfrm flipH="1">
            <a:off x="10419912" y="4519344"/>
            <a:ext cx="477794" cy="59620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60F5D972-82D3-7F0A-507B-492F1B1C25E8}"/>
              </a:ext>
            </a:extLst>
          </p:cNvPr>
          <p:cNvCxnSpPr>
            <a:cxnSpLocks/>
            <a:endCxn id="68" idx="0"/>
          </p:cNvCxnSpPr>
          <p:nvPr/>
        </p:nvCxnSpPr>
        <p:spPr>
          <a:xfrm>
            <a:off x="10897706" y="4519344"/>
            <a:ext cx="654908" cy="58892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038AB186-BF79-DFA5-2253-AE86E5885724}"/>
              </a:ext>
            </a:extLst>
          </p:cNvPr>
          <p:cNvCxnSpPr>
            <a:cxnSpLocks/>
          </p:cNvCxnSpPr>
          <p:nvPr/>
        </p:nvCxnSpPr>
        <p:spPr>
          <a:xfrm flipH="1">
            <a:off x="246489" y="5649125"/>
            <a:ext cx="545326" cy="166214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8629B7B3-E868-114C-FFA6-0C210AFC7977}"/>
              </a:ext>
            </a:extLst>
          </p:cNvPr>
          <p:cNvCxnSpPr>
            <a:cxnSpLocks/>
          </p:cNvCxnSpPr>
          <p:nvPr/>
        </p:nvCxnSpPr>
        <p:spPr>
          <a:xfrm>
            <a:off x="791815" y="5649125"/>
            <a:ext cx="666282" cy="177728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94A8EB7F-E5EF-D10F-8748-227BF8B8E772}"/>
              </a:ext>
            </a:extLst>
          </p:cNvPr>
          <p:cNvCxnSpPr>
            <a:cxnSpLocks/>
          </p:cNvCxnSpPr>
          <p:nvPr/>
        </p:nvCxnSpPr>
        <p:spPr>
          <a:xfrm flipH="1">
            <a:off x="1349281" y="5649125"/>
            <a:ext cx="545326" cy="166214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EDAC4D82-5FED-D60B-C4C3-7D358F13F2B7}"/>
              </a:ext>
            </a:extLst>
          </p:cNvPr>
          <p:cNvCxnSpPr>
            <a:cxnSpLocks/>
          </p:cNvCxnSpPr>
          <p:nvPr/>
        </p:nvCxnSpPr>
        <p:spPr>
          <a:xfrm>
            <a:off x="1894607" y="5649125"/>
            <a:ext cx="666282" cy="177728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11E1D821-8E10-DD79-58DB-FD94B32A5505}"/>
              </a:ext>
            </a:extLst>
          </p:cNvPr>
          <p:cNvCxnSpPr>
            <a:cxnSpLocks/>
          </p:cNvCxnSpPr>
          <p:nvPr/>
        </p:nvCxnSpPr>
        <p:spPr>
          <a:xfrm flipH="1">
            <a:off x="3473663" y="5700324"/>
            <a:ext cx="545326" cy="166214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09CBDF04-E4FA-FBB6-51BE-A32DAFEB85A8}"/>
              </a:ext>
            </a:extLst>
          </p:cNvPr>
          <p:cNvCxnSpPr>
            <a:cxnSpLocks/>
          </p:cNvCxnSpPr>
          <p:nvPr/>
        </p:nvCxnSpPr>
        <p:spPr>
          <a:xfrm>
            <a:off x="4018989" y="5700324"/>
            <a:ext cx="666282" cy="177728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0E85D441-D687-BE15-23C0-07A39D5F1A7F}"/>
              </a:ext>
            </a:extLst>
          </p:cNvPr>
          <p:cNvCxnSpPr>
            <a:cxnSpLocks/>
          </p:cNvCxnSpPr>
          <p:nvPr/>
        </p:nvCxnSpPr>
        <p:spPr>
          <a:xfrm flipH="1">
            <a:off x="4598622" y="5653380"/>
            <a:ext cx="545326" cy="166214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9773493A-E9BF-51A7-057B-8A905DFF8619}"/>
              </a:ext>
            </a:extLst>
          </p:cNvPr>
          <p:cNvCxnSpPr>
            <a:cxnSpLocks/>
          </p:cNvCxnSpPr>
          <p:nvPr/>
        </p:nvCxnSpPr>
        <p:spPr>
          <a:xfrm>
            <a:off x="5143948" y="5653380"/>
            <a:ext cx="666282" cy="177728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FD91B6BF-E01E-3C41-F0B6-E9E574C89706}"/>
              </a:ext>
            </a:extLst>
          </p:cNvPr>
          <p:cNvCxnSpPr>
            <a:cxnSpLocks/>
          </p:cNvCxnSpPr>
          <p:nvPr/>
        </p:nvCxnSpPr>
        <p:spPr>
          <a:xfrm flipH="1">
            <a:off x="6634671" y="5687069"/>
            <a:ext cx="545326" cy="166214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B648CEDA-5124-7644-222D-D42F60745DFC}"/>
              </a:ext>
            </a:extLst>
          </p:cNvPr>
          <p:cNvCxnSpPr>
            <a:cxnSpLocks/>
          </p:cNvCxnSpPr>
          <p:nvPr/>
        </p:nvCxnSpPr>
        <p:spPr>
          <a:xfrm>
            <a:off x="7179997" y="5687069"/>
            <a:ext cx="666282" cy="177728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E76C9344-8870-E1D2-D8BE-CAB083C971C4}"/>
              </a:ext>
            </a:extLst>
          </p:cNvPr>
          <p:cNvCxnSpPr>
            <a:cxnSpLocks/>
          </p:cNvCxnSpPr>
          <p:nvPr/>
        </p:nvCxnSpPr>
        <p:spPr>
          <a:xfrm flipH="1">
            <a:off x="7772370" y="5653380"/>
            <a:ext cx="545326" cy="166214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D9D6C9C6-DB16-FB1B-D26F-EBD42C9BD78B}"/>
              </a:ext>
            </a:extLst>
          </p:cNvPr>
          <p:cNvCxnSpPr>
            <a:cxnSpLocks/>
          </p:cNvCxnSpPr>
          <p:nvPr/>
        </p:nvCxnSpPr>
        <p:spPr>
          <a:xfrm>
            <a:off x="8317696" y="5653380"/>
            <a:ext cx="666282" cy="177728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99D7B43E-BAD3-37D4-AE37-80B3B92F8375}"/>
              </a:ext>
            </a:extLst>
          </p:cNvPr>
          <p:cNvCxnSpPr>
            <a:cxnSpLocks/>
          </p:cNvCxnSpPr>
          <p:nvPr/>
        </p:nvCxnSpPr>
        <p:spPr>
          <a:xfrm flipH="1">
            <a:off x="9808419" y="5704478"/>
            <a:ext cx="545326" cy="166214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679883BB-77DA-C451-78AC-C3675DDAC1D9}"/>
              </a:ext>
            </a:extLst>
          </p:cNvPr>
          <p:cNvCxnSpPr>
            <a:cxnSpLocks/>
          </p:cNvCxnSpPr>
          <p:nvPr/>
        </p:nvCxnSpPr>
        <p:spPr>
          <a:xfrm>
            <a:off x="10353745" y="5704478"/>
            <a:ext cx="666282" cy="177728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3B28A73A-1E83-5688-7052-8233B2E9B917}"/>
              </a:ext>
            </a:extLst>
          </p:cNvPr>
          <p:cNvCxnSpPr>
            <a:cxnSpLocks/>
          </p:cNvCxnSpPr>
          <p:nvPr/>
        </p:nvCxnSpPr>
        <p:spPr>
          <a:xfrm flipH="1">
            <a:off x="10980392" y="5708632"/>
            <a:ext cx="545326" cy="166214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6A397289-181E-5126-FDED-BCA236FE6FCB}"/>
              </a:ext>
            </a:extLst>
          </p:cNvPr>
          <p:cNvCxnSpPr>
            <a:cxnSpLocks/>
          </p:cNvCxnSpPr>
          <p:nvPr/>
        </p:nvCxnSpPr>
        <p:spPr>
          <a:xfrm>
            <a:off x="11525718" y="5708632"/>
            <a:ext cx="666282" cy="177728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65812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1E5054-B708-AA0B-48F2-F796DE3C59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D91ABB5-28DB-6800-CF7A-FAA0495C1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Unrolling a few levels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75430F2-0349-0033-1DAD-131EE2D1D9B7}"/>
              </a:ext>
            </a:extLst>
          </p:cNvPr>
          <p:cNvCxnSpPr/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C6C523A-5994-F5C9-30D8-F1237F200379}"/>
                  </a:ext>
                </a:extLst>
              </p:cNvPr>
              <p:cNvSpPr txBox="1"/>
              <p:nvPr/>
            </p:nvSpPr>
            <p:spPr>
              <a:xfrm>
                <a:off x="3409740" y="282288"/>
                <a:ext cx="10079836" cy="10534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dirty="0" smtClean="0">
                          <a:latin typeface="Cambria Math" panose="02040503050406030204" pitchFamily="18" charset="0"/>
                        </a:rPr>
                        <m:t>𝑻</m:t>
                      </m:r>
                      <m:r>
                        <a:rPr lang="en-US" sz="2800" b="1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1" i="1" dirty="0" smtClean="0"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sz="2800" b="1" i="1" dirty="0" smtClean="0">
                          <a:latin typeface="Cambria Math" panose="02040503050406030204" pitchFamily="18" charset="0"/>
                        </a:rPr>
                        <m:t>) ≤ 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2800" b="1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b="1" i="1" dirty="0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c</m:t>
                                </m:r>
                              </m:e>
                              <m:e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≤2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T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/2) +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c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’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</m:e>
                              <m:e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o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w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C6C523A-5994-F5C9-30D8-F1237F2003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9740" y="282288"/>
                <a:ext cx="10079836" cy="1053494"/>
              </a:xfrm>
              <a:prstGeom prst="rect">
                <a:avLst/>
              </a:prstGeom>
              <a:blipFill>
                <a:blip r:embed="rId3"/>
                <a:stretch>
                  <a:fillRect t="-201190" b="-29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5" name="Picture 94">
            <a:extLst>
              <a:ext uri="{FF2B5EF4-FFF2-40B4-BE49-F238E27FC236}">
                <a16:creationId xmlns:a16="http://schemas.microsoft.com/office/drawing/2014/main" id="{77A41DE1-C674-BBC4-6F2A-6D68849A72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121" y="2263804"/>
            <a:ext cx="7409630" cy="4892809"/>
          </a:xfrm>
          <a:prstGeom prst="rect">
            <a:avLst/>
          </a:prstGeom>
        </p:spPr>
      </p:pic>
      <p:sp>
        <p:nvSpPr>
          <p:cNvPr id="96" name="TextBox 95">
            <a:extLst>
              <a:ext uri="{FF2B5EF4-FFF2-40B4-BE49-F238E27FC236}">
                <a16:creationId xmlns:a16="http://schemas.microsoft.com/office/drawing/2014/main" id="{55F60B17-E34D-65F3-92CC-F4D3D42A69F3}"/>
              </a:ext>
            </a:extLst>
          </p:cNvPr>
          <p:cNvSpPr txBox="1"/>
          <p:nvPr/>
        </p:nvSpPr>
        <p:spPr>
          <a:xfrm>
            <a:off x="8753810" y="1894472"/>
            <a:ext cx="1553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Problem Size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968DEF79-C2EB-AEEB-42BC-52DE48728A1B}"/>
              </a:ext>
            </a:extLst>
          </p:cNvPr>
          <p:cNvSpPr txBox="1"/>
          <p:nvPr/>
        </p:nvSpPr>
        <p:spPr>
          <a:xfrm>
            <a:off x="10415394" y="1894472"/>
            <a:ext cx="1289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Total Work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D2E28622-22BA-EEF1-F98C-2F70F3AF36EE}"/>
              </a:ext>
            </a:extLst>
          </p:cNvPr>
          <p:cNvSpPr txBox="1"/>
          <p:nvPr/>
        </p:nvSpPr>
        <p:spPr>
          <a:xfrm>
            <a:off x="7786717" y="1894472"/>
            <a:ext cx="741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Level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ECB2199A-C1FC-D3A9-2138-95294F58E717}"/>
              </a:ext>
            </a:extLst>
          </p:cNvPr>
          <p:cNvSpPr txBox="1"/>
          <p:nvPr/>
        </p:nvSpPr>
        <p:spPr>
          <a:xfrm>
            <a:off x="7957751" y="2263804"/>
            <a:ext cx="3142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                         ?                               ?</a:t>
            </a:r>
          </a:p>
        </p:txBody>
      </p: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451A9052-F093-6073-F20A-4D7BE227EDCD}"/>
              </a:ext>
            </a:extLst>
          </p:cNvPr>
          <p:cNvCxnSpPr>
            <a:cxnSpLocks/>
          </p:cNvCxnSpPr>
          <p:nvPr/>
        </p:nvCxnSpPr>
        <p:spPr>
          <a:xfrm>
            <a:off x="8637373" y="2063578"/>
            <a:ext cx="116437" cy="509303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72CADC5E-7F84-E77C-E896-A206EC6418DA}"/>
              </a:ext>
            </a:extLst>
          </p:cNvPr>
          <p:cNvCxnSpPr>
            <a:cxnSpLocks/>
          </p:cNvCxnSpPr>
          <p:nvPr/>
        </p:nvCxnSpPr>
        <p:spPr>
          <a:xfrm>
            <a:off x="10357175" y="2079138"/>
            <a:ext cx="116437" cy="509303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5" name="TextBox 104">
            <a:extLst>
              <a:ext uri="{FF2B5EF4-FFF2-40B4-BE49-F238E27FC236}">
                <a16:creationId xmlns:a16="http://schemas.microsoft.com/office/drawing/2014/main" id="{A270BC40-129A-092E-92F1-D4DE050BCD1C}"/>
              </a:ext>
            </a:extLst>
          </p:cNvPr>
          <p:cNvSpPr txBox="1"/>
          <p:nvPr/>
        </p:nvSpPr>
        <p:spPr>
          <a:xfrm>
            <a:off x="7957751" y="3244334"/>
            <a:ext cx="3142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                         ?                               ?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956F369F-E287-9F38-930A-C0BE3AFD14FB}"/>
              </a:ext>
            </a:extLst>
          </p:cNvPr>
          <p:cNvSpPr txBox="1"/>
          <p:nvPr/>
        </p:nvSpPr>
        <p:spPr>
          <a:xfrm>
            <a:off x="7957751" y="4227723"/>
            <a:ext cx="3142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                         ?                               ?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BC83A477-613E-F843-C5CD-65A00F166E0D}"/>
              </a:ext>
            </a:extLst>
          </p:cNvPr>
          <p:cNvSpPr txBox="1"/>
          <p:nvPr/>
        </p:nvSpPr>
        <p:spPr>
          <a:xfrm>
            <a:off x="7957751" y="5211112"/>
            <a:ext cx="3142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                         ?                               ?</a:t>
            </a:r>
          </a:p>
        </p:txBody>
      </p:sp>
    </p:spTree>
    <p:extLst>
      <p:ext uri="{BB962C8B-B14F-4D97-AF65-F5344CB8AC3E}">
        <p14:creationId xmlns:p14="http://schemas.microsoft.com/office/powerpoint/2010/main" val="28435912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A89870-F97B-8AD0-6F00-6B22BF1329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F48382A-6207-CD55-936E-1CBC28A28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Unrolling a few levels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9083B70-EA92-C315-F581-A4783332BA1B}"/>
              </a:ext>
            </a:extLst>
          </p:cNvPr>
          <p:cNvCxnSpPr/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B79CBFE-5B24-59B6-348F-1208058C004A}"/>
                  </a:ext>
                </a:extLst>
              </p:cNvPr>
              <p:cNvSpPr txBox="1"/>
              <p:nvPr/>
            </p:nvSpPr>
            <p:spPr>
              <a:xfrm>
                <a:off x="3409740" y="282288"/>
                <a:ext cx="10079836" cy="10534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dirty="0" smtClean="0">
                          <a:latin typeface="Cambria Math" panose="02040503050406030204" pitchFamily="18" charset="0"/>
                        </a:rPr>
                        <m:t>𝑻</m:t>
                      </m:r>
                      <m:r>
                        <a:rPr lang="en-US" sz="2800" b="1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1" i="1" dirty="0" smtClean="0"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sz="2800" b="1" i="1" dirty="0" smtClean="0">
                          <a:latin typeface="Cambria Math" panose="02040503050406030204" pitchFamily="18" charset="0"/>
                        </a:rPr>
                        <m:t>) ≤ 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2800" b="1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b="1" i="1" dirty="0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c</m:t>
                                </m:r>
                              </m:e>
                              <m:e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≤2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T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/2) +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c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’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</m:e>
                              <m:e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o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w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B79CBFE-5B24-59B6-348F-1208058C00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9740" y="282288"/>
                <a:ext cx="10079836" cy="1053494"/>
              </a:xfrm>
              <a:prstGeom prst="rect">
                <a:avLst/>
              </a:prstGeom>
              <a:blipFill>
                <a:blip r:embed="rId3"/>
                <a:stretch>
                  <a:fillRect t="-201190" b="-29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5" name="Picture 94">
            <a:extLst>
              <a:ext uri="{FF2B5EF4-FFF2-40B4-BE49-F238E27FC236}">
                <a16:creationId xmlns:a16="http://schemas.microsoft.com/office/drawing/2014/main" id="{7B69F7A6-A277-C4DA-A925-664D9897E2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121" y="2263804"/>
            <a:ext cx="7409630" cy="4892809"/>
          </a:xfrm>
          <a:prstGeom prst="rect">
            <a:avLst/>
          </a:prstGeom>
        </p:spPr>
      </p:pic>
      <p:sp>
        <p:nvSpPr>
          <p:cNvPr id="96" name="TextBox 95">
            <a:extLst>
              <a:ext uri="{FF2B5EF4-FFF2-40B4-BE49-F238E27FC236}">
                <a16:creationId xmlns:a16="http://schemas.microsoft.com/office/drawing/2014/main" id="{D351A5A0-07C4-8BD3-05D8-6C831F3BE5D7}"/>
              </a:ext>
            </a:extLst>
          </p:cNvPr>
          <p:cNvSpPr txBox="1"/>
          <p:nvPr/>
        </p:nvSpPr>
        <p:spPr>
          <a:xfrm>
            <a:off x="8753810" y="1894472"/>
            <a:ext cx="1553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Problem Size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F7D51CA3-AB88-5332-7355-F43B4D39E08E}"/>
              </a:ext>
            </a:extLst>
          </p:cNvPr>
          <p:cNvSpPr txBox="1"/>
          <p:nvPr/>
        </p:nvSpPr>
        <p:spPr>
          <a:xfrm>
            <a:off x="10415394" y="1894472"/>
            <a:ext cx="1289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Total Work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59E3ADD2-7EBA-F629-F5BC-1E5B97BCA66F}"/>
              </a:ext>
            </a:extLst>
          </p:cNvPr>
          <p:cNvSpPr txBox="1"/>
          <p:nvPr/>
        </p:nvSpPr>
        <p:spPr>
          <a:xfrm>
            <a:off x="7786717" y="1894472"/>
            <a:ext cx="741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Level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A21CFD65-226A-477F-06B8-37AC30A7E49A}"/>
              </a:ext>
            </a:extLst>
          </p:cNvPr>
          <p:cNvSpPr txBox="1"/>
          <p:nvPr/>
        </p:nvSpPr>
        <p:spPr>
          <a:xfrm>
            <a:off x="7957751" y="2263804"/>
            <a:ext cx="3246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                         n                                 ?</a:t>
            </a:r>
          </a:p>
        </p:txBody>
      </p: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2DAB4A03-CAF5-A196-BC4C-079DCC9FCAC7}"/>
              </a:ext>
            </a:extLst>
          </p:cNvPr>
          <p:cNvCxnSpPr>
            <a:cxnSpLocks/>
          </p:cNvCxnSpPr>
          <p:nvPr/>
        </p:nvCxnSpPr>
        <p:spPr>
          <a:xfrm>
            <a:off x="8637373" y="2063578"/>
            <a:ext cx="116437" cy="509303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3D66771A-EFD4-A2C6-42BD-55C64A5473DA}"/>
              </a:ext>
            </a:extLst>
          </p:cNvPr>
          <p:cNvCxnSpPr>
            <a:cxnSpLocks/>
          </p:cNvCxnSpPr>
          <p:nvPr/>
        </p:nvCxnSpPr>
        <p:spPr>
          <a:xfrm>
            <a:off x="10357175" y="2079138"/>
            <a:ext cx="116437" cy="509303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5" name="TextBox 104">
            <a:extLst>
              <a:ext uri="{FF2B5EF4-FFF2-40B4-BE49-F238E27FC236}">
                <a16:creationId xmlns:a16="http://schemas.microsoft.com/office/drawing/2014/main" id="{B9DB1B50-C99F-4E29-AA19-A87F43A70666}"/>
              </a:ext>
            </a:extLst>
          </p:cNvPr>
          <p:cNvSpPr txBox="1"/>
          <p:nvPr/>
        </p:nvSpPr>
        <p:spPr>
          <a:xfrm>
            <a:off x="7957751" y="3244334"/>
            <a:ext cx="3355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                         n/2                               ?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5BEA59E7-2A48-CDC0-B5AC-7D93792E7861}"/>
              </a:ext>
            </a:extLst>
          </p:cNvPr>
          <p:cNvSpPr txBox="1"/>
          <p:nvPr/>
        </p:nvSpPr>
        <p:spPr>
          <a:xfrm>
            <a:off x="7957751" y="4227723"/>
            <a:ext cx="3355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                         n/4                               ?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B66D38C6-2BDD-B572-71B6-7151FCF91D08}"/>
              </a:ext>
            </a:extLst>
          </p:cNvPr>
          <p:cNvSpPr txBox="1"/>
          <p:nvPr/>
        </p:nvSpPr>
        <p:spPr>
          <a:xfrm>
            <a:off x="7957751" y="5211112"/>
            <a:ext cx="3355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                         n/8                               ?</a:t>
            </a:r>
          </a:p>
        </p:txBody>
      </p:sp>
    </p:spTree>
    <p:extLst>
      <p:ext uri="{BB962C8B-B14F-4D97-AF65-F5344CB8AC3E}">
        <p14:creationId xmlns:p14="http://schemas.microsoft.com/office/powerpoint/2010/main" val="21813189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95D043-7C8C-1B20-7E3C-D0590214C5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197665B-A0EF-6EFD-F088-47B299AC1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Unrolling a few levels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A8E958B-B55C-414E-800C-5D583A325B4D}"/>
              </a:ext>
            </a:extLst>
          </p:cNvPr>
          <p:cNvCxnSpPr/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C876149-65A3-443D-4710-B87F00161165}"/>
                  </a:ext>
                </a:extLst>
              </p:cNvPr>
              <p:cNvSpPr txBox="1"/>
              <p:nvPr/>
            </p:nvSpPr>
            <p:spPr>
              <a:xfrm>
                <a:off x="3409740" y="282288"/>
                <a:ext cx="10079836" cy="10534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dirty="0" smtClean="0">
                          <a:latin typeface="Cambria Math" panose="02040503050406030204" pitchFamily="18" charset="0"/>
                        </a:rPr>
                        <m:t>𝑻</m:t>
                      </m:r>
                      <m:r>
                        <a:rPr lang="en-US" sz="2800" b="1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1" i="1" dirty="0" smtClean="0"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sz="2800" b="1" i="1" dirty="0" smtClean="0">
                          <a:latin typeface="Cambria Math" panose="02040503050406030204" pitchFamily="18" charset="0"/>
                        </a:rPr>
                        <m:t>) ≤ 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2800" b="1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b="1" i="1" dirty="0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c</m:t>
                                </m:r>
                              </m:e>
                              <m:e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≤2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T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/2) +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c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’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</m:e>
                              <m:e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o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w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C876149-65A3-443D-4710-B87F001611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9740" y="282288"/>
                <a:ext cx="10079836" cy="1053494"/>
              </a:xfrm>
              <a:prstGeom prst="rect">
                <a:avLst/>
              </a:prstGeom>
              <a:blipFill>
                <a:blip r:embed="rId3"/>
                <a:stretch>
                  <a:fillRect t="-201190" b="-29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5" name="Picture 94">
            <a:extLst>
              <a:ext uri="{FF2B5EF4-FFF2-40B4-BE49-F238E27FC236}">
                <a16:creationId xmlns:a16="http://schemas.microsoft.com/office/drawing/2014/main" id="{36ACB0BA-F2B3-2CC4-D04D-9EBC8C0B9F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121" y="2263804"/>
            <a:ext cx="7409630" cy="4892809"/>
          </a:xfrm>
          <a:prstGeom prst="rect">
            <a:avLst/>
          </a:prstGeom>
        </p:spPr>
      </p:pic>
      <p:sp>
        <p:nvSpPr>
          <p:cNvPr id="96" name="TextBox 95">
            <a:extLst>
              <a:ext uri="{FF2B5EF4-FFF2-40B4-BE49-F238E27FC236}">
                <a16:creationId xmlns:a16="http://schemas.microsoft.com/office/drawing/2014/main" id="{18E00BD0-1A15-2B42-A76F-8DEE7E6D2F99}"/>
              </a:ext>
            </a:extLst>
          </p:cNvPr>
          <p:cNvSpPr txBox="1"/>
          <p:nvPr/>
        </p:nvSpPr>
        <p:spPr>
          <a:xfrm>
            <a:off x="8753810" y="1894472"/>
            <a:ext cx="1553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Problem Size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4B97E2D9-BAA7-D0A2-D41F-81FA2A52D9F9}"/>
              </a:ext>
            </a:extLst>
          </p:cNvPr>
          <p:cNvSpPr txBox="1"/>
          <p:nvPr/>
        </p:nvSpPr>
        <p:spPr>
          <a:xfrm>
            <a:off x="10415394" y="1894472"/>
            <a:ext cx="1289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Total Work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295951F3-B68D-4E0B-4941-1EB0A968808D}"/>
              </a:ext>
            </a:extLst>
          </p:cNvPr>
          <p:cNvSpPr txBox="1"/>
          <p:nvPr/>
        </p:nvSpPr>
        <p:spPr>
          <a:xfrm>
            <a:off x="7786717" y="1894472"/>
            <a:ext cx="741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Level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91764B8C-52BE-AE44-5B34-41A179320F72}"/>
              </a:ext>
            </a:extLst>
          </p:cNvPr>
          <p:cNvSpPr txBox="1"/>
          <p:nvPr/>
        </p:nvSpPr>
        <p:spPr>
          <a:xfrm>
            <a:off x="7957751" y="2263804"/>
            <a:ext cx="3424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                         n                                 </a:t>
            </a:r>
            <a:r>
              <a:rPr lang="en-US" dirty="0" err="1"/>
              <a:t>c’n</a:t>
            </a:r>
            <a:endParaRPr lang="en-US" dirty="0"/>
          </a:p>
        </p:txBody>
      </p: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998C4E75-7F76-67FC-7271-CB2A8FDFE0C3}"/>
              </a:ext>
            </a:extLst>
          </p:cNvPr>
          <p:cNvCxnSpPr>
            <a:cxnSpLocks/>
          </p:cNvCxnSpPr>
          <p:nvPr/>
        </p:nvCxnSpPr>
        <p:spPr>
          <a:xfrm>
            <a:off x="8637373" y="2063578"/>
            <a:ext cx="116437" cy="509303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BE5F9F1E-36B3-2E6A-A275-AF01F433FBB4}"/>
              </a:ext>
            </a:extLst>
          </p:cNvPr>
          <p:cNvCxnSpPr>
            <a:cxnSpLocks/>
          </p:cNvCxnSpPr>
          <p:nvPr/>
        </p:nvCxnSpPr>
        <p:spPr>
          <a:xfrm>
            <a:off x="10357175" y="2079138"/>
            <a:ext cx="116437" cy="509303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5" name="TextBox 104">
            <a:extLst>
              <a:ext uri="{FF2B5EF4-FFF2-40B4-BE49-F238E27FC236}">
                <a16:creationId xmlns:a16="http://schemas.microsoft.com/office/drawing/2014/main" id="{FCA8C1F8-42F1-FA47-AC0A-1096F4CE5663}"/>
              </a:ext>
            </a:extLst>
          </p:cNvPr>
          <p:cNvSpPr txBox="1"/>
          <p:nvPr/>
        </p:nvSpPr>
        <p:spPr>
          <a:xfrm>
            <a:off x="7957751" y="3244334"/>
            <a:ext cx="4061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                         n/2                              2*(</a:t>
            </a:r>
            <a:r>
              <a:rPr lang="en-US" dirty="0" err="1"/>
              <a:t>c’n</a:t>
            </a:r>
            <a:r>
              <a:rPr lang="en-US" dirty="0"/>
              <a:t>/2)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9C9C1C50-E5AA-26F9-6BD6-F673E5E6E137}"/>
              </a:ext>
            </a:extLst>
          </p:cNvPr>
          <p:cNvSpPr txBox="1"/>
          <p:nvPr/>
        </p:nvSpPr>
        <p:spPr>
          <a:xfrm>
            <a:off x="7957751" y="4227723"/>
            <a:ext cx="4108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                         n/4                               4*(</a:t>
            </a:r>
            <a:r>
              <a:rPr lang="en-US" dirty="0" err="1"/>
              <a:t>c’n</a:t>
            </a:r>
            <a:r>
              <a:rPr lang="en-US" dirty="0"/>
              <a:t>/4)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ABA41388-6D94-C2F7-3FE1-2D15CCF34D0E}"/>
              </a:ext>
            </a:extLst>
          </p:cNvPr>
          <p:cNvSpPr txBox="1"/>
          <p:nvPr/>
        </p:nvSpPr>
        <p:spPr>
          <a:xfrm>
            <a:off x="7957751" y="5211112"/>
            <a:ext cx="4108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                         n/8                               8*(</a:t>
            </a:r>
            <a:r>
              <a:rPr lang="en-US" dirty="0" err="1"/>
              <a:t>c’n</a:t>
            </a:r>
            <a:r>
              <a:rPr lang="en-US" dirty="0"/>
              <a:t>/8)</a:t>
            </a:r>
          </a:p>
        </p:txBody>
      </p:sp>
    </p:spTree>
    <p:extLst>
      <p:ext uri="{BB962C8B-B14F-4D97-AF65-F5344CB8AC3E}">
        <p14:creationId xmlns:p14="http://schemas.microsoft.com/office/powerpoint/2010/main" val="1804769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D817D4-9397-11AF-81A9-FC38C06AF1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B432AFC-7D17-89F6-09F7-EBEA255B9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Unrolling a few levels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5107A3F-FD02-03C2-3C2B-8708FA5B40AD}"/>
              </a:ext>
            </a:extLst>
          </p:cNvPr>
          <p:cNvCxnSpPr/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4B4B5F1-69C6-E818-A91F-6874B8A70A08}"/>
                  </a:ext>
                </a:extLst>
              </p:cNvPr>
              <p:cNvSpPr txBox="1"/>
              <p:nvPr/>
            </p:nvSpPr>
            <p:spPr>
              <a:xfrm>
                <a:off x="3409740" y="282288"/>
                <a:ext cx="10079836" cy="10534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dirty="0" smtClean="0">
                          <a:latin typeface="Cambria Math" panose="02040503050406030204" pitchFamily="18" charset="0"/>
                        </a:rPr>
                        <m:t>𝑻</m:t>
                      </m:r>
                      <m:r>
                        <a:rPr lang="en-US" sz="2800" b="1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1" i="1" dirty="0" smtClean="0"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sz="2800" b="1" i="1" dirty="0" smtClean="0">
                          <a:latin typeface="Cambria Math" panose="02040503050406030204" pitchFamily="18" charset="0"/>
                        </a:rPr>
                        <m:t>) ≤ 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2800" b="1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b="1" i="1" dirty="0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c</m:t>
                                </m:r>
                              </m:e>
                              <m:e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≤2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T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/2) +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c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’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</m:e>
                              <m:e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o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w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4B4B5F1-69C6-E818-A91F-6874B8A70A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9740" y="282288"/>
                <a:ext cx="10079836" cy="1053494"/>
              </a:xfrm>
              <a:prstGeom prst="rect">
                <a:avLst/>
              </a:prstGeom>
              <a:blipFill>
                <a:blip r:embed="rId3"/>
                <a:stretch>
                  <a:fillRect t="-201190" b="-29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5" name="Picture 94">
            <a:extLst>
              <a:ext uri="{FF2B5EF4-FFF2-40B4-BE49-F238E27FC236}">
                <a16:creationId xmlns:a16="http://schemas.microsoft.com/office/drawing/2014/main" id="{9D4CD39F-77D5-41B5-173A-0B8F63BF1F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121" y="2263804"/>
            <a:ext cx="7409630" cy="4892809"/>
          </a:xfrm>
          <a:prstGeom prst="rect">
            <a:avLst/>
          </a:prstGeom>
        </p:spPr>
      </p:pic>
      <p:sp>
        <p:nvSpPr>
          <p:cNvPr id="96" name="TextBox 95">
            <a:extLst>
              <a:ext uri="{FF2B5EF4-FFF2-40B4-BE49-F238E27FC236}">
                <a16:creationId xmlns:a16="http://schemas.microsoft.com/office/drawing/2014/main" id="{AE4D85D2-A824-1278-B6A8-685266299BD5}"/>
              </a:ext>
            </a:extLst>
          </p:cNvPr>
          <p:cNvSpPr txBox="1"/>
          <p:nvPr/>
        </p:nvSpPr>
        <p:spPr>
          <a:xfrm>
            <a:off x="8753810" y="1894472"/>
            <a:ext cx="1553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Problem Size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F2B1B3F4-402D-09B3-22CD-C30D0DB916A7}"/>
              </a:ext>
            </a:extLst>
          </p:cNvPr>
          <p:cNvSpPr txBox="1"/>
          <p:nvPr/>
        </p:nvSpPr>
        <p:spPr>
          <a:xfrm>
            <a:off x="10415394" y="1894472"/>
            <a:ext cx="1289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Total Work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5842E8D2-5189-1A28-F0DD-1A9F32CA9DDE}"/>
              </a:ext>
            </a:extLst>
          </p:cNvPr>
          <p:cNvSpPr txBox="1"/>
          <p:nvPr/>
        </p:nvSpPr>
        <p:spPr>
          <a:xfrm>
            <a:off x="7786717" y="1894472"/>
            <a:ext cx="741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Level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1D067BEB-7B06-8ABF-FB4B-92E28FC45202}"/>
              </a:ext>
            </a:extLst>
          </p:cNvPr>
          <p:cNvSpPr txBox="1"/>
          <p:nvPr/>
        </p:nvSpPr>
        <p:spPr>
          <a:xfrm>
            <a:off x="7957751" y="2263804"/>
            <a:ext cx="3424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                         n                                 </a:t>
            </a:r>
            <a:r>
              <a:rPr lang="en-US" dirty="0" err="1"/>
              <a:t>c’n</a:t>
            </a:r>
            <a:endParaRPr lang="en-US" dirty="0"/>
          </a:p>
        </p:txBody>
      </p: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9BEFCBDF-EF87-929C-52CE-F1F467FE14F7}"/>
              </a:ext>
            </a:extLst>
          </p:cNvPr>
          <p:cNvCxnSpPr>
            <a:cxnSpLocks/>
          </p:cNvCxnSpPr>
          <p:nvPr/>
        </p:nvCxnSpPr>
        <p:spPr>
          <a:xfrm>
            <a:off x="8637373" y="2063578"/>
            <a:ext cx="116437" cy="509303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278A2E01-0922-4A10-CEEA-A89675BCCF11}"/>
              </a:ext>
            </a:extLst>
          </p:cNvPr>
          <p:cNvCxnSpPr>
            <a:cxnSpLocks/>
          </p:cNvCxnSpPr>
          <p:nvPr/>
        </p:nvCxnSpPr>
        <p:spPr>
          <a:xfrm>
            <a:off x="10357175" y="2079138"/>
            <a:ext cx="116437" cy="509303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5" name="TextBox 104">
            <a:extLst>
              <a:ext uri="{FF2B5EF4-FFF2-40B4-BE49-F238E27FC236}">
                <a16:creationId xmlns:a16="http://schemas.microsoft.com/office/drawing/2014/main" id="{F2F2CC1B-5544-902D-B986-7C6BF94E9EA7}"/>
              </a:ext>
            </a:extLst>
          </p:cNvPr>
          <p:cNvSpPr txBox="1"/>
          <p:nvPr/>
        </p:nvSpPr>
        <p:spPr>
          <a:xfrm>
            <a:off x="7957751" y="3244334"/>
            <a:ext cx="3495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                         n/2                              </a:t>
            </a:r>
            <a:r>
              <a:rPr lang="en-US" dirty="0" err="1"/>
              <a:t>c’n</a:t>
            </a:r>
            <a:endParaRPr lang="en-US" dirty="0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C8DC2A40-3AF2-944D-C09A-C0A98DD65619}"/>
              </a:ext>
            </a:extLst>
          </p:cNvPr>
          <p:cNvSpPr txBox="1"/>
          <p:nvPr/>
        </p:nvSpPr>
        <p:spPr>
          <a:xfrm>
            <a:off x="7957751" y="4227723"/>
            <a:ext cx="3542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                         n/4                               </a:t>
            </a:r>
            <a:r>
              <a:rPr lang="en-US" dirty="0" err="1"/>
              <a:t>c’n</a:t>
            </a:r>
            <a:endParaRPr lang="en-US" dirty="0"/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76767DFB-1BEF-9BD5-4E66-6489C4E10126}"/>
              </a:ext>
            </a:extLst>
          </p:cNvPr>
          <p:cNvSpPr txBox="1"/>
          <p:nvPr/>
        </p:nvSpPr>
        <p:spPr>
          <a:xfrm>
            <a:off x="7957751" y="5211112"/>
            <a:ext cx="3542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                         n/8                               </a:t>
            </a:r>
            <a:r>
              <a:rPr lang="en-US" dirty="0" err="1"/>
              <a:t>c’n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59449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8BF7AE-30DD-4614-C969-66BA23EA6F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DD9F2AB-BAC5-E879-27FA-45BFB0121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Unrolling a few levels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4962371-8618-F12E-5EFB-B77A0186493E}"/>
              </a:ext>
            </a:extLst>
          </p:cNvPr>
          <p:cNvCxnSpPr/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3946DC3-DF25-459A-D33E-9C5E182630FC}"/>
                  </a:ext>
                </a:extLst>
              </p:cNvPr>
              <p:cNvSpPr txBox="1"/>
              <p:nvPr/>
            </p:nvSpPr>
            <p:spPr>
              <a:xfrm>
                <a:off x="3409740" y="282288"/>
                <a:ext cx="10079836" cy="10534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dirty="0" smtClean="0">
                          <a:latin typeface="Cambria Math" panose="02040503050406030204" pitchFamily="18" charset="0"/>
                        </a:rPr>
                        <m:t>𝑻</m:t>
                      </m:r>
                      <m:r>
                        <a:rPr lang="en-US" sz="2800" b="1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1" i="1" dirty="0" smtClean="0"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sz="2800" b="1" i="1" dirty="0" smtClean="0">
                          <a:latin typeface="Cambria Math" panose="02040503050406030204" pitchFamily="18" charset="0"/>
                        </a:rPr>
                        <m:t>) ≤ 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2800" b="1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b="1" i="1" dirty="0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c</m:t>
                                </m:r>
                              </m:e>
                              <m:e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≤2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T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/2) +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c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’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</m:e>
                              <m:e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o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w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3946DC3-DF25-459A-D33E-9C5E182630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9740" y="282288"/>
                <a:ext cx="10079836" cy="1053494"/>
              </a:xfrm>
              <a:prstGeom prst="rect">
                <a:avLst/>
              </a:prstGeom>
              <a:blipFill>
                <a:blip r:embed="rId3"/>
                <a:stretch>
                  <a:fillRect t="-201190" b="-29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5" name="Picture 94">
            <a:extLst>
              <a:ext uri="{FF2B5EF4-FFF2-40B4-BE49-F238E27FC236}">
                <a16:creationId xmlns:a16="http://schemas.microsoft.com/office/drawing/2014/main" id="{4E6D2440-5116-D7E5-476F-9E6FEC5099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7047" y="4362948"/>
            <a:ext cx="4230703" cy="2793665"/>
          </a:xfrm>
          <a:prstGeom prst="rect">
            <a:avLst/>
          </a:prstGeom>
        </p:spPr>
      </p:pic>
      <p:sp>
        <p:nvSpPr>
          <p:cNvPr id="96" name="TextBox 95">
            <a:extLst>
              <a:ext uri="{FF2B5EF4-FFF2-40B4-BE49-F238E27FC236}">
                <a16:creationId xmlns:a16="http://schemas.microsoft.com/office/drawing/2014/main" id="{40C8F2F3-43A5-BE7D-D7E3-76ABB56A639E}"/>
              </a:ext>
            </a:extLst>
          </p:cNvPr>
          <p:cNvSpPr txBox="1"/>
          <p:nvPr/>
        </p:nvSpPr>
        <p:spPr>
          <a:xfrm>
            <a:off x="8753810" y="1894472"/>
            <a:ext cx="1553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Problem Size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E63EFBB2-2189-5E0E-4664-8EE3B69FC8E2}"/>
              </a:ext>
            </a:extLst>
          </p:cNvPr>
          <p:cNvSpPr txBox="1"/>
          <p:nvPr/>
        </p:nvSpPr>
        <p:spPr>
          <a:xfrm>
            <a:off x="10415394" y="1894472"/>
            <a:ext cx="1289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Total Work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836D0032-E100-4D36-6C25-71FF81457233}"/>
              </a:ext>
            </a:extLst>
          </p:cNvPr>
          <p:cNvSpPr txBox="1"/>
          <p:nvPr/>
        </p:nvSpPr>
        <p:spPr>
          <a:xfrm>
            <a:off x="7786717" y="1894472"/>
            <a:ext cx="741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Level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CC1D9689-5A06-C921-70C4-A3AC2DDE3F46}"/>
              </a:ext>
            </a:extLst>
          </p:cNvPr>
          <p:cNvSpPr txBox="1"/>
          <p:nvPr/>
        </p:nvSpPr>
        <p:spPr>
          <a:xfrm>
            <a:off x="7957751" y="2263804"/>
            <a:ext cx="3424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                         n                                 </a:t>
            </a:r>
            <a:r>
              <a:rPr lang="en-US" dirty="0" err="1"/>
              <a:t>c’n</a:t>
            </a:r>
            <a:endParaRPr lang="en-US" dirty="0"/>
          </a:p>
        </p:txBody>
      </p: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BB7D3E11-5201-EA07-EE42-BA7FFBA55662}"/>
              </a:ext>
            </a:extLst>
          </p:cNvPr>
          <p:cNvCxnSpPr>
            <a:cxnSpLocks/>
          </p:cNvCxnSpPr>
          <p:nvPr/>
        </p:nvCxnSpPr>
        <p:spPr>
          <a:xfrm>
            <a:off x="8637373" y="2063578"/>
            <a:ext cx="116437" cy="509303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D0B6ACDF-566D-8E80-C8DC-89042075BBC8}"/>
              </a:ext>
            </a:extLst>
          </p:cNvPr>
          <p:cNvCxnSpPr>
            <a:cxnSpLocks/>
          </p:cNvCxnSpPr>
          <p:nvPr/>
        </p:nvCxnSpPr>
        <p:spPr>
          <a:xfrm>
            <a:off x="10357175" y="2079138"/>
            <a:ext cx="116437" cy="509303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5" name="TextBox 104">
            <a:extLst>
              <a:ext uri="{FF2B5EF4-FFF2-40B4-BE49-F238E27FC236}">
                <a16:creationId xmlns:a16="http://schemas.microsoft.com/office/drawing/2014/main" id="{4B9FA42B-07A1-1D2B-2E77-9C0C62CFC03B}"/>
              </a:ext>
            </a:extLst>
          </p:cNvPr>
          <p:cNvSpPr txBox="1"/>
          <p:nvPr/>
        </p:nvSpPr>
        <p:spPr>
          <a:xfrm>
            <a:off x="7957751" y="3244334"/>
            <a:ext cx="3495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                         n/2                              </a:t>
            </a:r>
            <a:r>
              <a:rPr lang="en-US" dirty="0" err="1"/>
              <a:t>c’n</a:t>
            </a:r>
            <a:endParaRPr lang="en-US" dirty="0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5E9D183E-5F86-AD85-881E-3BAB42CC416F}"/>
              </a:ext>
            </a:extLst>
          </p:cNvPr>
          <p:cNvSpPr txBox="1"/>
          <p:nvPr/>
        </p:nvSpPr>
        <p:spPr>
          <a:xfrm>
            <a:off x="7957751" y="4227723"/>
            <a:ext cx="3542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                         n/4                               </a:t>
            </a:r>
            <a:r>
              <a:rPr lang="en-US" dirty="0" err="1"/>
              <a:t>c’n</a:t>
            </a:r>
            <a:endParaRPr lang="en-US" dirty="0"/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128422C6-D069-12A2-66F5-0F8CB2991D74}"/>
              </a:ext>
            </a:extLst>
          </p:cNvPr>
          <p:cNvSpPr txBox="1"/>
          <p:nvPr/>
        </p:nvSpPr>
        <p:spPr>
          <a:xfrm>
            <a:off x="7957751" y="5211112"/>
            <a:ext cx="3542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                         n/8                               </a:t>
            </a:r>
            <a:r>
              <a:rPr lang="en-US" dirty="0" err="1"/>
              <a:t>c’n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5B0C0E-85C0-C3AC-EAAF-C79200116549}"/>
              </a:ext>
            </a:extLst>
          </p:cNvPr>
          <p:cNvSpPr txBox="1"/>
          <p:nvPr/>
        </p:nvSpPr>
        <p:spPr>
          <a:xfrm>
            <a:off x="595605" y="2025485"/>
            <a:ext cx="69268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Q: </a:t>
            </a:r>
            <a:r>
              <a:rPr lang="en-US" sz="4000" dirty="0"/>
              <a:t>What will be the problem size and total work done at level </a:t>
            </a:r>
            <a:r>
              <a:rPr lang="en-US" sz="4000" dirty="0" err="1"/>
              <a:t>i</a:t>
            </a:r>
            <a:r>
              <a:rPr lang="en-US" sz="40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910878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2C9B89-6288-ABD9-21CB-8DBD600654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6E3AD-7FA9-F0DD-807F-FF3E10549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Updates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CCF7BC1-6D86-B895-C4BF-F43324E72F7D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6900659B-954A-BA55-2EE4-9312592480A7}"/>
              </a:ext>
            </a:extLst>
          </p:cNvPr>
          <p:cNvSpPr txBox="1"/>
          <p:nvPr/>
        </p:nvSpPr>
        <p:spPr>
          <a:xfrm>
            <a:off x="455140" y="1690688"/>
            <a:ext cx="6452288" cy="35599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l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</a:rPr>
              <a:t>Midterm Out</a:t>
            </a:r>
          </a:p>
          <a:p>
            <a:pPr marL="571500" indent="-571500" algn="l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</a:rPr>
              <a:t>Post Midterm Grades &lt;-piazza </a:t>
            </a:r>
          </a:p>
          <a:p>
            <a:pPr marL="571500" indent="-571500" algn="l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</a:rPr>
              <a:t>HW 5 Due Tomorrow</a:t>
            </a:r>
          </a:p>
          <a:p>
            <a:pPr marL="571500" indent="-571500" algn="l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</a:rPr>
              <a:t>HW 6 Out Tomorrow</a:t>
            </a:r>
          </a:p>
          <a:p>
            <a:pPr marL="571500" indent="-571500" algn="l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</a:rPr>
              <a:t>Group Project</a:t>
            </a:r>
          </a:p>
          <a:p>
            <a:pPr marL="1028700" lvl="1" indent="-571500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</a:rPr>
              <a:t>First Problems Oct 31</a:t>
            </a:r>
            <a:r>
              <a:rPr lang="en-US" sz="3200" baseline="30000" dirty="0">
                <a:solidFill>
                  <a:srgbClr val="333333"/>
                </a:solidFill>
              </a:rPr>
              <a:t>st</a:t>
            </a:r>
          </a:p>
        </p:txBody>
      </p:sp>
      <p:pic>
        <p:nvPicPr>
          <p:cNvPr id="11" name="Graphic 10" descr="Newspaper outline">
            <a:extLst>
              <a:ext uri="{FF2B5EF4-FFF2-40B4-BE49-F238E27FC236}">
                <a16:creationId xmlns:a16="http://schemas.microsoft.com/office/drawing/2014/main" id="{091BE974-6143-BD39-402B-CCC13FED22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78550" y="1400175"/>
            <a:ext cx="5092700" cy="509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8734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6E14DD-B4C2-4AC6-D73E-1D1F02EB27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ACC45EC-58C7-DC73-3670-479C81CCB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Unrolling a few levels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F01417E-BEE6-3702-8DB0-3627633FA28D}"/>
              </a:ext>
            </a:extLst>
          </p:cNvPr>
          <p:cNvCxnSpPr/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DCC507F-8EB1-5CAF-5017-A0DFBB775CD6}"/>
                  </a:ext>
                </a:extLst>
              </p:cNvPr>
              <p:cNvSpPr txBox="1"/>
              <p:nvPr/>
            </p:nvSpPr>
            <p:spPr>
              <a:xfrm>
                <a:off x="3409740" y="282288"/>
                <a:ext cx="10079836" cy="10534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dirty="0" smtClean="0">
                          <a:latin typeface="Cambria Math" panose="02040503050406030204" pitchFamily="18" charset="0"/>
                        </a:rPr>
                        <m:t>𝑻</m:t>
                      </m:r>
                      <m:r>
                        <a:rPr lang="en-US" sz="2800" b="1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1" i="1" dirty="0" smtClean="0"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sz="2800" b="1" i="1" dirty="0" smtClean="0">
                          <a:latin typeface="Cambria Math" panose="02040503050406030204" pitchFamily="18" charset="0"/>
                        </a:rPr>
                        <m:t>) ≤ 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2800" b="1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b="1" i="1" dirty="0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c</m:t>
                                </m:r>
                              </m:e>
                              <m:e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≤2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T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/2) +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c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’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</m:e>
                              <m:e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o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w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DCC507F-8EB1-5CAF-5017-A0DFBB775C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9740" y="282288"/>
                <a:ext cx="10079836" cy="1053494"/>
              </a:xfrm>
              <a:prstGeom prst="rect">
                <a:avLst/>
              </a:prstGeom>
              <a:blipFill>
                <a:blip r:embed="rId3"/>
                <a:stretch>
                  <a:fillRect t="-201190" b="-29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5" name="Picture 94">
            <a:extLst>
              <a:ext uri="{FF2B5EF4-FFF2-40B4-BE49-F238E27FC236}">
                <a16:creationId xmlns:a16="http://schemas.microsoft.com/office/drawing/2014/main" id="{45661649-1392-B253-F807-682DF0368D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7047" y="4362948"/>
            <a:ext cx="4230703" cy="2793665"/>
          </a:xfrm>
          <a:prstGeom prst="rect">
            <a:avLst/>
          </a:prstGeom>
        </p:spPr>
      </p:pic>
      <p:sp>
        <p:nvSpPr>
          <p:cNvPr id="96" name="TextBox 95">
            <a:extLst>
              <a:ext uri="{FF2B5EF4-FFF2-40B4-BE49-F238E27FC236}">
                <a16:creationId xmlns:a16="http://schemas.microsoft.com/office/drawing/2014/main" id="{7EDA4EAD-6774-B51A-D8B8-A7E35665C438}"/>
              </a:ext>
            </a:extLst>
          </p:cNvPr>
          <p:cNvSpPr txBox="1"/>
          <p:nvPr/>
        </p:nvSpPr>
        <p:spPr>
          <a:xfrm>
            <a:off x="8753810" y="1894472"/>
            <a:ext cx="1553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Problem Size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38AAB7B7-0DE4-29A6-09F6-33793A487268}"/>
              </a:ext>
            </a:extLst>
          </p:cNvPr>
          <p:cNvSpPr txBox="1"/>
          <p:nvPr/>
        </p:nvSpPr>
        <p:spPr>
          <a:xfrm>
            <a:off x="10415394" y="1894472"/>
            <a:ext cx="1289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Total Work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53147DDA-5ED9-8ECA-2311-1F0F2A103FA1}"/>
              </a:ext>
            </a:extLst>
          </p:cNvPr>
          <p:cNvSpPr txBox="1"/>
          <p:nvPr/>
        </p:nvSpPr>
        <p:spPr>
          <a:xfrm>
            <a:off x="7786717" y="1894472"/>
            <a:ext cx="741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Level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7B466652-EBA7-7CC5-BA13-3CC39981F4A9}"/>
              </a:ext>
            </a:extLst>
          </p:cNvPr>
          <p:cNvSpPr txBox="1"/>
          <p:nvPr/>
        </p:nvSpPr>
        <p:spPr>
          <a:xfrm>
            <a:off x="7957751" y="2263804"/>
            <a:ext cx="3424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                         n                                 </a:t>
            </a:r>
            <a:r>
              <a:rPr lang="en-US" dirty="0" err="1"/>
              <a:t>c’n</a:t>
            </a:r>
            <a:endParaRPr lang="en-US" dirty="0"/>
          </a:p>
        </p:txBody>
      </p: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58463189-B771-5A9A-4697-4EEA3E4F4D57}"/>
              </a:ext>
            </a:extLst>
          </p:cNvPr>
          <p:cNvCxnSpPr>
            <a:cxnSpLocks/>
          </p:cNvCxnSpPr>
          <p:nvPr/>
        </p:nvCxnSpPr>
        <p:spPr>
          <a:xfrm>
            <a:off x="8637373" y="2063578"/>
            <a:ext cx="116437" cy="509303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0C2CA896-94E0-5207-C532-FCF7356056D0}"/>
              </a:ext>
            </a:extLst>
          </p:cNvPr>
          <p:cNvCxnSpPr>
            <a:cxnSpLocks/>
          </p:cNvCxnSpPr>
          <p:nvPr/>
        </p:nvCxnSpPr>
        <p:spPr>
          <a:xfrm>
            <a:off x="10357175" y="2079138"/>
            <a:ext cx="116437" cy="509303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5" name="TextBox 104">
            <a:extLst>
              <a:ext uri="{FF2B5EF4-FFF2-40B4-BE49-F238E27FC236}">
                <a16:creationId xmlns:a16="http://schemas.microsoft.com/office/drawing/2014/main" id="{38B0D047-1C2B-E485-A2E1-3057B05BB3C9}"/>
              </a:ext>
            </a:extLst>
          </p:cNvPr>
          <p:cNvSpPr txBox="1"/>
          <p:nvPr/>
        </p:nvSpPr>
        <p:spPr>
          <a:xfrm>
            <a:off x="7957751" y="3244334"/>
            <a:ext cx="3495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                         n/2                              </a:t>
            </a:r>
            <a:r>
              <a:rPr lang="en-US" dirty="0" err="1"/>
              <a:t>c’n</a:t>
            </a:r>
            <a:endParaRPr lang="en-US" dirty="0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F3102C94-3865-1110-B354-E738E2B99B12}"/>
              </a:ext>
            </a:extLst>
          </p:cNvPr>
          <p:cNvSpPr txBox="1"/>
          <p:nvPr/>
        </p:nvSpPr>
        <p:spPr>
          <a:xfrm>
            <a:off x="7957751" y="4227723"/>
            <a:ext cx="3542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                         n/4                               </a:t>
            </a:r>
            <a:r>
              <a:rPr lang="en-US" dirty="0" err="1"/>
              <a:t>c’n</a:t>
            </a:r>
            <a:endParaRPr lang="en-US" dirty="0"/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748B4BD3-6FCD-B8B9-66C1-CC539106F751}"/>
              </a:ext>
            </a:extLst>
          </p:cNvPr>
          <p:cNvSpPr txBox="1"/>
          <p:nvPr/>
        </p:nvSpPr>
        <p:spPr>
          <a:xfrm>
            <a:off x="7957751" y="5211112"/>
            <a:ext cx="3542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                         n/8                               </a:t>
            </a:r>
            <a:r>
              <a:rPr lang="en-US" dirty="0" err="1"/>
              <a:t>c’n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97244C-7699-9FE3-CD64-FB2FFA60A80E}"/>
              </a:ext>
            </a:extLst>
          </p:cNvPr>
          <p:cNvSpPr txBox="1"/>
          <p:nvPr/>
        </p:nvSpPr>
        <p:spPr>
          <a:xfrm>
            <a:off x="595605" y="2025485"/>
            <a:ext cx="692683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A: </a:t>
            </a:r>
            <a:r>
              <a:rPr lang="en-US" sz="4000" dirty="0"/>
              <a:t>At level </a:t>
            </a:r>
            <a:r>
              <a:rPr lang="en-US" sz="4000" dirty="0" err="1"/>
              <a:t>i</a:t>
            </a:r>
            <a:r>
              <a:rPr lang="en-US" sz="4000" dirty="0"/>
              <a:t>, the problem size (if not the base case) will be n/2^i. The total work done will be </a:t>
            </a:r>
            <a:r>
              <a:rPr lang="en-US" sz="4000" dirty="0" err="1"/>
              <a:t>c’n</a:t>
            </a:r>
            <a:r>
              <a:rPr lang="en-US" sz="4000" dirty="0"/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38329503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69B1BB-0E2C-9DBD-F1E7-D9C165EDB9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03583F2-1269-A145-DA39-BDE7DD8FF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Unrolling a few levels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366C8D8-F1A9-D89F-3044-B10431E8B1EF}"/>
              </a:ext>
            </a:extLst>
          </p:cNvPr>
          <p:cNvCxnSpPr/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6E2EDAA-3D2A-DD2B-40EC-7BCCBDF26B88}"/>
                  </a:ext>
                </a:extLst>
              </p:cNvPr>
              <p:cNvSpPr txBox="1"/>
              <p:nvPr/>
            </p:nvSpPr>
            <p:spPr>
              <a:xfrm>
                <a:off x="3409740" y="282288"/>
                <a:ext cx="10079836" cy="10534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dirty="0" smtClean="0">
                          <a:latin typeface="Cambria Math" panose="02040503050406030204" pitchFamily="18" charset="0"/>
                        </a:rPr>
                        <m:t>𝑻</m:t>
                      </m:r>
                      <m:r>
                        <a:rPr lang="en-US" sz="2800" b="1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1" i="1" dirty="0" smtClean="0"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sz="2800" b="1" i="1" dirty="0" smtClean="0">
                          <a:latin typeface="Cambria Math" panose="02040503050406030204" pitchFamily="18" charset="0"/>
                        </a:rPr>
                        <m:t>) ≤ 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2800" b="1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b="1" i="1" dirty="0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c</m:t>
                                </m:r>
                              </m:e>
                              <m:e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≤2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T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/2) +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c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’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</m:e>
                              <m:e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o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w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6E2EDAA-3D2A-DD2B-40EC-7BCCBDF26B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9740" y="282288"/>
                <a:ext cx="10079836" cy="1053494"/>
              </a:xfrm>
              <a:prstGeom prst="rect">
                <a:avLst/>
              </a:prstGeom>
              <a:blipFill>
                <a:blip r:embed="rId3"/>
                <a:stretch>
                  <a:fillRect t="-201190" b="-29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5" name="Picture 94">
            <a:extLst>
              <a:ext uri="{FF2B5EF4-FFF2-40B4-BE49-F238E27FC236}">
                <a16:creationId xmlns:a16="http://schemas.microsoft.com/office/drawing/2014/main" id="{D4BC9576-4762-9F98-40ED-BB9212C524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7047" y="4362948"/>
            <a:ext cx="4230703" cy="2793665"/>
          </a:xfrm>
          <a:prstGeom prst="rect">
            <a:avLst/>
          </a:prstGeom>
        </p:spPr>
      </p:pic>
      <p:sp>
        <p:nvSpPr>
          <p:cNvPr id="96" name="TextBox 95">
            <a:extLst>
              <a:ext uri="{FF2B5EF4-FFF2-40B4-BE49-F238E27FC236}">
                <a16:creationId xmlns:a16="http://schemas.microsoft.com/office/drawing/2014/main" id="{9DD875C0-133E-2785-1564-724384339247}"/>
              </a:ext>
            </a:extLst>
          </p:cNvPr>
          <p:cNvSpPr txBox="1"/>
          <p:nvPr/>
        </p:nvSpPr>
        <p:spPr>
          <a:xfrm>
            <a:off x="8753810" y="1894472"/>
            <a:ext cx="1553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Problem Size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59369E71-F3F5-1EBB-1E38-A2C38D22C03D}"/>
              </a:ext>
            </a:extLst>
          </p:cNvPr>
          <p:cNvSpPr txBox="1"/>
          <p:nvPr/>
        </p:nvSpPr>
        <p:spPr>
          <a:xfrm>
            <a:off x="10415394" y="1894472"/>
            <a:ext cx="1289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Total Work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E45E3781-DB57-3FD0-98B0-3A29799D608D}"/>
              </a:ext>
            </a:extLst>
          </p:cNvPr>
          <p:cNvSpPr txBox="1"/>
          <p:nvPr/>
        </p:nvSpPr>
        <p:spPr>
          <a:xfrm>
            <a:off x="7786717" y="1894472"/>
            <a:ext cx="741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Level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FC29F2C6-C019-D4F7-7D00-B97628244B5F}"/>
              </a:ext>
            </a:extLst>
          </p:cNvPr>
          <p:cNvSpPr txBox="1"/>
          <p:nvPr/>
        </p:nvSpPr>
        <p:spPr>
          <a:xfrm>
            <a:off x="7957751" y="2263804"/>
            <a:ext cx="3424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                         n                                 </a:t>
            </a:r>
            <a:r>
              <a:rPr lang="en-US" dirty="0" err="1"/>
              <a:t>c’n</a:t>
            </a:r>
            <a:endParaRPr lang="en-US" dirty="0"/>
          </a:p>
        </p:txBody>
      </p: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BA9B6634-7D6B-82D1-031E-19FEC6905903}"/>
              </a:ext>
            </a:extLst>
          </p:cNvPr>
          <p:cNvCxnSpPr>
            <a:cxnSpLocks/>
          </p:cNvCxnSpPr>
          <p:nvPr/>
        </p:nvCxnSpPr>
        <p:spPr>
          <a:xfrm>
            <a:off x="8637373" y="2063578"/>
            <a:ext cx="116437" cy="509303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2491739B-E94B-C40D-6357-374547DCB1BE}"/>
              </a:ext>
            </a:extLst>
          </p:cNvPr>
          <p:cNvCxnSpPr>
            <a:cxnSpLocks/>
          </p:cNvCxnSpPr>
          <p:nvPr/>
        </p:nvCxnSpPr>
        <p:spPr>
          <a:xfrm>
            <a:off x="10357175" y="2079138"/>
            <a:ext cx="116437" cy="509303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5" name="TextBox 104">
            <a:extLst>
              <a:ext uri="{FF2B5EF4-FFF2-40B4-BE49-F238E27FC236}">
                <a16:creationId xmlns:a16="http://schemas.microsoft.com/office/drawing/2014/main" id="{FB1756E3-2C59-9136-5307-35616EAF7A0E}"/>
              </a:ext>
            </a:extLst>
          </p:cNvPr>
          <p:cNvSpPr txBox="1"/>
          <p:nvPr/>
        </p:nvSpPr>
        <p:spPr>
          <a:xfrm>
            <a:off x="7957751" y="3244334"/>
            <a:ext cx="3495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                         n/2                              </a:t>
            </a:r>
            <a:r>
              <a:rPr lang="en-US" dirty="0" err="1"/>
              <a:t>c’n</a:t>
            </a:r>
            <a:endParaRPr lang="en-US" dirty="0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9DA7E245-14B0-7343-CAFE-C8CB78656A39}"/>
              </a:ext>
            </a:extLst>
          </p:cNvPr>
          <p:cNvSpPr txBox="1"/>
          <p:nvPr/>
        </p:nvSpPr>
        <p:spPr>
          <a:xfrm>
            <a:off x="7957751" y="4227723"/>
            <a:ext cx="3542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                         n/4                               </a:t>
            </a:r>
            <a:r>
              <a:rPr lang="en-US" dirty="0" err="1"/>
              <a:t>c’n</a:t>
            </a:r>
            <a:endParaRPr lang="en-US" dirty="0"/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95A68C6E-EB10-71F0-A195-BD9B7D5F12AF}"/>
              </a:ext>
            </a:extLst>
          </p:cNvPr>
          <p:cNvSpPr txBox="1"/>
          <p:nvPr/>
        </p:nvSpPr>
        <p:spPr>
          <a:xfrm>
            <a:off x="7957751" y="5211112"/>
            <a:ext cx="3542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                         n/8                               </a:t>
            </a:r>
            <a:r>
              <a:rPr lang="en-US" dirty="0" err="1"/>
              <a:t>c’n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50550B7-E40B-1B8E-BDC4-7D81DD5B9BFF}"/>
              </a:ext>
            </a:extLst>
          </p:cNvPr>
          <p:cNvSpPr txBox="1"/>
          <p:nvPr/>
        </p:nvSpPr>
        <p:spPr>
          <a:xfrm>
            <a:off x="595605" y="2025485"/>
            <a:ext cx="69268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Q: </a:t>
            </a:r>
            <a:r>
              <a:rPr lang="en-US" sz="4000" dirty="0"/>
              <a:t>How many levels until base case?</a:t>
            </a:r>
          </a:p>
        </p:txBody>
      </p:sp>
    </p:spTree>
    <p:extLst>
      <p:ext uri="{BB962C8B-B14F-4D97-AF65-F5344CB8AC3E}">
        <p14:creationId xmlns:p14="http://schemas.microsoft.com/office/powerpoint/2010/main" val="38635815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0CE67D-3967-08FC-09B8-595892C184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7939D84-A446-2E1A-846A-A74383EDB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Unrolling a few levels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B312994-E0A8-D2CA-DD5E-CA29248AE1C9}"/>
              </a:ext>
            </a:extLst>
          </p:cNvPr>
          <p:cNvCxnSpPr/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3CD41F1-88E7-4C90-B2C1-F82A7C29D505}"/>
                  </a:ext>
                </a:extLst>
              </p:cNvPr>
              <p:cNvSpPr txBox="1"/>
              <p:nvPr/>
            </p:nvSpPr>
            <p:spPr>
              <a:xfrm>
                <a:off x="3409740" y="282288"/>
                <a:ext cx="10079836" cy="10534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dirty="0" smtClean="0">
                          <a:latin typeface="Cambria Math" panose="02040503050406030204" pitchFamily="18" charset="0"/>
                        </a:rPr>
                        <m:t>𝑻</m:t>
                      </m:r>
                      <m:r>
                        <a:rPr lang="en-US" sz="2800" b="1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1" i="1" dirty="0" smtClean="0"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sz="2800" b="1" i="1" dirty="0" smtClean="0">
                          <a:latin typeface="Cambria Math" panose="02040503050406030204" pitchFamily="18" charset="0"/>
                        </a:rPr>
                        <m:t>) ≤ 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2800" b="1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b="1" i="1" dirty="0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c</m:t>
                                </m:r>
                              </m:e>
                              <m:e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≤2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T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/2) +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c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’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</m:e>
                              <m:e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o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w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3CD41F1-88E7-4C90-B2C1-F82A7C29D5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9740" y="282288"/>
                <a:ext cx="10079836" cy="1053494"/>
              </a:xfrm>
              <a:prstGeom prst="rect">
                <a:avLst/>
              </a:prstGeom>
              <a:blipFill>
                <a:blip r:embed="rId3"/>
                <a:stretch>
                  <a:fillRect t="-201190" b="-29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5" name="Picture 94">
            <a:extLst>
              <a:ext uri="{FF2B5EF4-FFF2-40B4-BE49-F238E27FC236}">
                <a16:creationId xmlns:a16="http://schemas.microsoft.com/office/drawing/2014/main" id="{9E5C677F-5E02-FF54-6580-C78D97F048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7047" y="4362948"/>
            <a:ext cx="4230703" cy="2793665"/>
          </a:xfrm>
          <a:prstGeom prst="rect">
            <a:avLst/>
          </a:prstGeom>
        </p:spPr>
      </p:pic>
      <p:sp>
        <p:nvSpPr>
          <p:cNvPr id="96" name="TextBox 95">
            <a:extLst>
              <a:ext uri="{FF2B5EF4-FFF2-40B4-BE49-F238E27FC236}">
                <a16:creationId xmlns:a16="http://schemas.microsoft.com/office/drawing/2014/main" id="{CD45B928-7BC6-5077-C33A-3D20F0D4A7FD}"/>
              </a:ext>
            </a:extLst>
          </p:cNvPr>
          <p:cNvSpPr txBox="1"/>
          <p:nvPr/>
        </p:nvSpPr>
        <p:spPr>
          <a:xfrm>
            <a:off x="8753810" y="1894472"/>
            <a:ext cx="1553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Problem Size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E00A733B-AA90-392B-D9AD-E8DDC573DD57}"/>
              </a:ext>
            </a:extLst>
          </p:cNvPr>
          <p:cNvSpPr txBox="1"/>
          <p:nvPr/>
        </p:nvSpPr>
        <p:spPr>
          <a:xfrm>
            <a:off x="10415394" y="1894472"/>
            <a:ext cx="1289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Total Work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166CB5FF-B3ED-BC7F-FFBF-891503B7E7EF}"/>
              </a:ext>
            </a:extLst>
          </p:cNvPr>
          <p:cNvSpPr txBox="1"/>
          <p:nvPr/>
        </p:nvSpPr>
        <p:spPr>
          <a:xfrm>
            <a:off x="7786717" y="1894472"/>
            <a:ext cx="741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Level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23E84A08-51D3-F41E-9901-CE37DCC4D581}"/>
              </a:ext>
            </a:extLst>
          </p:cNvPr>
          <p:cNvSpPr txBox="1"/>
          <p:nvPr/>
        </p:nvSpPr>
        <p:spPr>
          <a:xfrm>
            <a:off x="7957751" y="2263804"/>
            <a:ext cx="3424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                         n                                 </a:t>
            </a:r>
            <a:r>
              <a:rPr lang="en-US" dirty="0" err="1"/>
              <a:t>c’n</a:t>
            </a:r>
            <a:endParaRPr lang="en-US" dirty="0"/>
          </a:p>
        </p:txBody>
      </p: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1AD4E79D-0595-6FA5-B755-103FB856EF09}"/>
              </a:ext>
            </a:extLst>
          </p:cNvPr>
          <p:cNvCxnSpPr>
            <a:cxnSpLocks/>
          </p:cNvCxnSpPr>
          <p:nvPr/>
        </p:nvCxnSpPr>
        <p:spPr>
          <a:xfrm>
            <a:off x="8637373" y="2063578"/>
            <a:ext cx="116437" cy="509303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7269695C-4898-CE6F-6703-0A331BE2060A}"/>
              </a:ext>
            </a:extLst>
          </p:cNvPr>
          <p:cNvCxnSpPr>
            <a:cxnSpLocks/>
          </p:cNvCxnSpPr>
          <p:nvPr/>
        </p:nvCxnSpPr>
        <p:spPr>
          <a:xfrm>
            <a:off x="10357175" y="2079138"/>
            <a:ext cx="116437" cy="509303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5" name="TextBox 104">
            <a:extLst>
              <a:ext uri="{FF2B5EF4-FFF2-40B4-BE49-F238E27FC236}">
                <a16:creationId xmlns:a16="http://schemas.microsoft.com/office/drawing/2014/main" id="{E3D4894F-D1D9-FB60-7833-1DCE66EDD078}"/>
              </a:ext>
            </a:extLst>
          </p:cNvPr>
          <p:cNvSpPr txBox="1"/>
          <p:nvPr/>
        </p:nvSpPr>
        <p:spPr>
          <a:xfrm>
            <a:off x="7957751" y="3244334"/>
            <a:ext cx="3495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                         n/2                              </a:t>
            </a:r>
            <a:r>
              <a:rPr lang="en-US" dirty="0" err="1"/>
              <a:t>c’n</a:t>
            </a:r>
            <a:endParaRPr lang="en-US" dirty="0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87DDE6F4-6901-EA68-DC54-CE3B233E0EC5}"/>
              </a:ext>
            </a:extLst>
          </p:cNvPr>
          <p:cNvSpPr txBox="1"/>
          <p:nvPr/>
        </p:nvSpPr>
        <p:spPr>
          <a:xfrm>
            <a:off x="7957751" y="4227723"/>
            <a:ext cx="3542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                         n/4                               </a:t>
            </a:r>
            <a:r>
              <a:rPr lang="en-US" dirty="0" err="1"/>
              <a:t>c’n</a:t>
            </a:r>
            <a:endParaRPr lang="en-US" dirty="0"/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92839578-8BBC-51B7-AB9E-BD69B7F75DB6}"/>
              </a:ext>
            </a:extLst>
          </p:cNvPr>
          <p:cNvSpPr txBox="1"/>
          <p:nvPr/>
        </p:nvSpPr>
        <p:spPr>
          <a:xfrm>
            <a:off x="7957751" y="5211112"/>
            <a:ext cx="3542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                         n/8                               </a:t>
            </a:r>
            <a:r>
              <a:rPr lang="en-US" dirty="0" err="1"/>
              <a:t>c’n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1C8630-7838-0ED6-91AD-BAEC11A878D3}"/>
              </a:ext>
            </a:extLst>
          </p:cNvPr>
          <p:cNvSpPr txBox="1"/>
          <p:nvPr/>
        </p:nvSpPr>
        <p:spPr>
          <a:xfrm>
            <a:off x="595605" y="2025485"/>
            <a:ext cx="69268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A: </a:t>
            </a:r>
            <a:r>
              <a:rPr lang="en-US" sz="4000" dirty="0"/>
              <a:t>After O(log(n)) levels, the problem size will be at most c and we can do the base case.</a:t>
            </a:r>
            <a:r>
              <a:rPr lang="en-US" sz="4000" b="1" dirty="0"/>
              <a:t>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0044945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0B1475-8B9F-FF8E-E69A-96371D240D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359CF57-2DED-85FE-14BE-196245639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Unrolling a few levels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DDD82CB-7461-1AA5-5B7C-9754F90982D2}"/>
              </a:ext>
            </a:extLst>
          </p:cNvPr>
          <p:cNvCxnSpPr/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5C016F7-FDA4-38AD-9697-E9FE0D1B1196}"/>
                  </a:ext>
                </a:extLst>
              </p:cNvPr>
              <p:cNvSpPr txBox="1"/>
              <p:nvPr/>
            </p:nvSpPr>
            <p:spPr>
              <a:xfrm>
                <a:off x="3409740" y="282288"/>
                <a:ext cx="10079836" cy="10534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dirty="0" smtClean="0">
                          <a:latin typeface="Cambria Math" panose="02040503050406030204" pitchFamily="18" charset="0"/>
                        </a:rPr>
                        <m:t>𝑻</m:t>
                      </m:r>
                      <m:r>
                        <a:rPr lang="en-US" sz="2800" b="1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1" i="1" dirty="0" smtClean="0"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sz="2800" b="1" i="1" dirty="0" smtClean="0">
                          <a:latin typeface="Cambria Math" panose="02040503050406030204" pitchFamily="18" charset="0"/>
                        </a:rPr>
                        <m:t>) ≤ 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2800" b="1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b="1" i="1" dirty="0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c</m:t>
                                </m:r>
                              </m:e>
                              <m:e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≤2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T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/2) +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c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’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</m:e>
                              <m:e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o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w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5C016F7-FDA4-38AD-9697-E9FE0D1B11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9740" y="282288"/>
                <a:ext cx="10079836" cy="1053494"/>
              </a:xfrm>
              <a:prstGeom prst="rect">
                <a:avLst/>
              </a:prstGeom>
              <a:blipFill>
                <a:blip r:embed="rId3"/>
                <a:stretch>
                  <a:fillRect t="-201190" b="-29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5" name="Picture 94">
            <a:extLst>
              <a:ext uri="{FF2B5EF4-FFF2-40B4-BE49-F238E27FC236}">
                <a16:creationId xmlns:a16="http://schemas.microsoft.com/office/drawing/2014/main" id="{C3AC054B-0996-8677-3ED1-1A68E91B7B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7047" y="4362948"/>
            <a:ext cx="4230703" cy="2793665"/>
          </a:xfrm>
          <a:prstGeom prst="rect">
            <a:avLst/>
          </a:prstGeom>
        </p:spPr>
      </p:pic>
      <p:sp>
        <p:nvSpPr>
          <p:cNvPr id="96" name="TextBox 95">
            <a:extLst>
              <a:ext uri="{FF2B5EF4-FFF2-40B4-BE49-F238E27FC236}">
                <a16:creationId xmlns:a16="http://schemas.microsoft.com/office/drawing/2014/main" id="{DE22C4B9-607D-E703-6A01-8C74EF58D924}"/>
              </a:ext>
            </a:extLst>
          </p:cNvPr>
          <p:cNvSpPr txBox="1"/>
          <p:nvPr/>
        </p:nvSpPr>
        <p:spPr>
          <a:xfrm>
            <a:off x="8753810" y="1894472"/>
            <a:ext cx="1553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Problem Size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F6F00036-22A6-4CD3-984C-E068A0EFB0FF}"/>
              </a:ext>
            </a:extLst>
          </p:cNvPr>
          <p:cNvSpPr txBox="1"/>
          <p:nvPr/>
        </p:nvSpPr>
        <p:spPr>
          <a:xfrm>
            <a:off x="10415394" y="1894472"/>
            <a:ext cx="1289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Total Work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3A52F303-B874-58D6-0DCD-2129C81AF3F7}"/>
              </a:ext>
            </a:extLst>
          </p:cNvPr>
          <p:cNvSpPr txBox="1"/>
          <p:nvPr/>
        </p:nvSpPr>
        <p:spPr>
          <a:xfrm>
            <a:off x="7786717" y="1894472"/>
            <a:ext cx="741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Level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9AA3E0B9-8001-AC06-4A22-194B1E3F7EFC}"/>
              </a:ext>
            </a:extLst>
          </p:cNvPr>
          <p:cNvSpPr txBox="1"/>
          <p:nvPr/>
        </p:nvSpPr>
        <p:spPr>
          <a:xfrm>
            <a:off x="7957751" y="2263804"/>
            <a:ext cx="3424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                         n                                 </a:t>
            </a:r>
            <a:r>
              <a:rPr lang="en-US" dirty="0" err="1"/>
              <a:t>c’n</a:t>
            </a:r>
            <a:endParaRPr lang="en-US" dirty="0"/>
          </a:p>
        </p:txBody>
      </p: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34E86DEA-F2C1-6062-6838-8D34955B17C7}"/>
              </a:ext>
            </a:extLst>
          </p:cNvPr>
          <p:cNvCxnSpPr>
            <a:cxnSpLocks/>
          </p:cNvCxnSpPr>
          <p:nvPr/>
        </p:nvCxnSpPr>
        <p:spPr>
          <a:xfrm>
            <a:off x="8637373" y="2063578"/>
            <a:ext cx="116437" cy="509303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4FB2F19E-83B6-0141-425D-DA5969E82688}"/>
              </a:ext>
            </a:extLst>
          </p:cNvPr>
          <p:cNvCxnSpPr>
            <a:cxnSpLocks/>
          </p:cNvCxnSpPr>
          <p:nvPr/>
        </p:nvCxnSpPr>
        <p:spPr>
          <a:xfrm>
            <a:off x="10357175" y="2079138"/>
            <a:ext cx="116437" cy="509303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5" name="TextBox 104">
            <a:extLst>
              <a:ext uri="{FF2B5EF4-FFF2-40B4-BE49-F238E27FC236}">
                <a16:creationId xmlns:a16="http://schemas.microsoft.com/office/drawing/2014/main" id="{DA3E1157-A36A-03B2-94D6-5BB7C65CCBF8}"/>
              </a:ext>
            </a:extLst>
          </p:cNvPr>
          <p:cNvSpPr txBox="1"/>
          <p:nvPr/>
        </p:nvSpPr>
        <p:spPr>
          <a:xfrm>
            <a:off x="7957751" y="3244334"/>
            <a:ext cx="3495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                         n/2                              </a:t>
            </a:r>
            <a:r>
              <a:rPr lang="en-US" dirty="0" err="1"/>
              <a:t>c’n</a:t>
            </a:r>
            <a:endParaRPr lang="en-US" dirty="0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50372E20-1B96-DA8E-6ABF-F203292B52F6}"/>
              </a:ext>
            </a:extLst>
          </p:cNvPr>
          <p:cNvSpPr txBox="1"/>
          <p:nvPr/>
        </p:nvSpPr>
        <p:spPr>
          <a:xfrm>
            <a:off x="7957751" y="4227723"/>
            <a:ext cx="3542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                         n/4                               </a:t>
            </a:r>
            <a:r>
              <a:rPr lang="en-US" dirty="0" err="1"/>
              <a:t>c’n</a:t>
            </a:r>
            <a:endParaRPr lang="en-US" dirty="0"/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A29C8261-B787-1E78-4640-43C1FCC1A5FE}"/>
              </a:ext>
            </a:extLst>
          </p:cNvPr>
          <p:cNvSpPr txBox="1"/>
          <p:nvPr/>
        </p:nvSpPr>
        <p:spPr>
          <a:xfrm>
            <a:off x="7957751" y="5211112"/>
            <a:ext cx="3542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                         n/8                               </a:t>
            </a:r>
            <a:r>
              <a:rPr lang="en-US" dirty="0" err="1"/>
              <a:t>c’n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EB0984-E913-C6C9-4948-7ECA95B154F9}"/>
              </a:ext>
            </a:extLst>
          </p:cNvPr>
          <p:cNvSpPr txBox="1"/>
          <p:nvPr/>
        </p:nvSpPr>
        <p:spPr>
          <a:xfrm>
            <a:off x="595605" y="2025485"/>
            <a:ext cx="69268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Q: </a:t>
            </a:r>
            <a:r>
              <a:rPr lang="en-US" sz="4000" dirty="0"/>
              <a:t>How much total work done over all levels?</a:t>
            </a:r>
          </a:p>
        </p:txBody>
      </p:sp>
    </p:spTree>
    <p:extLst>
      <p:ext uri="{BB962C8B-B14F-4D97-AF65-F5344CB8AC3E}">
        <p14:creationId xmlns:p14="http://schemas.microsoft.com/office/powerpoint/2010/main" val="1966841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A7CD3C-2CCD-F01C-8132-8044616DE8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BBEA116-42EE-C11A-8805-CD024DDB3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Unrolling a few levels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A281DAF-07D5-D2E3-3076-AD696746B2E5}"/>
              </a:ext>
            </a:extLst>
          </p:cNvPr>
          <p:cNvCxnSpPr/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15797A3-582F-CB10-56C3-B121E9760DDD}"/>
                  </a:ext>
                </a:extLst>
              </p:cNvPr>
              <p:cNvSpPr txBox="1"/>
              <p:nvPr/>
            </p:nvSpPr>
            <p:spPr>
              <a:xfrm>
                <a:off x="3409740" y="282288"/>
                <a:ext cx="10079836" cy="10534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dirty="0" smtClean="0">
                          <a:latin typeface="Cambria Math" panose="02040503050406030204" pitchFamily="18" charset="0"/>
                        </a:rPr>
                        <m:t>𝑻</m:t>
                      </m:r>
                      <m:r>
                        <a:rPr lang="en-US" sz="2800" b="1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1" i="1" dirty="0" smtClean="0"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sz="2800" b="1" i="1" dirty="0" smtClean="0">
                          <a:latin typeface="Cambria Math" panose="02040503050406030204" pitchFamily="18" charset="0"/>
                        </a:rPr>
                        <m:t>) ≤ 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2800" b="1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b="1" i="1" dirty="0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c</m:t>
                                </m:r>
                              </m:e>
                              <m:e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≤2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T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/2) +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c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’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</m:e>
                              <m:e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o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w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15797A3-582F-CB10-56C3-B121E9760D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9740" y="282288"/>
                <a:ext cx="10079836" cy="1053494"/>
              </a:xfrm>
              <a:prstGeom prst="rect">
                <a:avLst/>
              </a:prstGeom>
              <a:blipFill>
                <a:blip r:embed="rId3"/>
                <a:stretch>
                  <a:fillRect t="-201190" b="-29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5" name="Picture 94">
            <a:extLst>
              <a:ext uri="{FF2B5EF4-FFF2-40B4-BE49-F238E27FC236}">
                <a16:creationId xmlns:a16="http://schemas.microsoft.com/office/drawing/2014/main" id="{FDE0F0A1-BCA2-A4E0-2EC7-581A756771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7047" y="4362948"/>
            <a:ext cx="4230703" cy="2793665"/>
          </a:xfrm>
          <a:prstGeom prst="rect">
            <a:avLst/>
          </a:prstGeom>
        </p:spPr>
      </p:pic>
      <p:sp>
        <p:nvSpPr>
          <p:cNvPr id="96" name="TextBox 95">
            <a:extLst>
              <a:ext uri="{FF2B5EF4-FFF2-40B4-BE49-F238E27FC236}">
                <a16:creationId xmlns:a16="http://schemas.microsoft.com/office/drawing/2014/main" id="{FFBBED09-4F86-2531-376F-62852993BA82}"/>
              </a:ext>
            </a:extLst>
          </p:cNvPr>
          <p:cNvSpPr txBox="1"/>
          <p:nvPr/>
        </p:nvSpPr>
        <p:spPr>
          <a:xfrm>
            <a:off x="8753810" y="1894472"/>
            <a:ext cx="1553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Problem Size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DC0A9D2C-827D-B49A-16F1-5DEA20B75C74}"/>
              </a:ext>
            </a:extLst>
          </p:cNvPr>
          <p:cNvSpPr txBox="1"/>
          <p:nvPr/>
        </p:nvSpPr>
        <p:spPr>
          <a:xfrm>
            <a:off x="10415394" y="1894472"/>
            <a:ext cx="1289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Total Work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3215A484-F952-CFF2-DB53-E9ACBBB275D2}"/>
              </a:ext>
            </a:extLst>
          </p:cNvPr>
          <p:cNvSpPr txBox="1"/>
          <p:nvPr/>
        </p:nvSpPr>
        <p:spPr>
          <a:xfrm>
            <a:off x="7786717" y="1894472"/>
            <a:ext cx="741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Level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76EBFED8-9567-141F-C6DF-D4AB8C3B9695}"/>
              </a:ext>
            </a:extLst>
          </p:cNvPr>
          <p:cNvSpPr txBox="1"/>
          <p:nvPr/>
        </p:nvSpPr>
        <p:spPr>
          <a:xfrm>
            <a:off x="7957751" y="2263804"/>
            <a:ext cx="3424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                         n                                 </a:t>
            </a:r>
            <a:r>
              <a:rPr lang="en-US" dirty="0" err="1"/>
              <a:t>c’n</a:t>
            </a:r>
            <a:endParaRPr lang="en-US" dirty="0"/>
          </a:p>
        </p:txBody>
      </p: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6D11162D-871D-015F-409E-0E0CA5EE3DCD}"/>
              </a:ext>
            </a:extLst>
          </p:cNvPr>
          <p:cNvCxnSpPr>
            <a:cxnSpLocks/>
          </p:cNvCxnSpPr>
          <p:nvPr/>
        </p:nvCxnSpPr>
        <p:spPr>
          <a:xfrm>
            <a:off x="8637373" y="2063578"/>
            <a:ext cx="116437" cy="509303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D2E97AE5-1A52-0723-B0DD-64A8A91582AA}"/>
              </a:ext>
            </a:extLst>
          </p:cNvPr>
          <p:cNvCxnSpPr>
            <a:cxnSpLocks/>
          </p:cNvCxnSpPr>
          <p:nvPr/>
        </p:nvCxnSpPr>
        <p:spPr>
          <a:xfrm>
            <a:off x="10357175" y="2079138"/>
            <a:ext cx="116437" cy="509303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5" name="TextBox 104">
            <a:extLst>
              <a:ext uri="{FF2B5EF4-FFF2-40B4-BE49-F238E27FC236}">
                <a16:creationId xmlns:a16="http://schemas.microsoft.com/office/drawing/2014/main" id="{69678DCC-9F00-5B7C-B2B8-F6A690F3A52C}"/>
              </a:ext>
            </a:extLst>
          </p:cNvPr>
          <p:cNvSpPr txBox="1"/>
          <p:nvPr/>
        </p:nvSpPr>
        <p:spPr>
          <a:xfrm>
            <a:off x="7957751" y="3244334"/>
            <a:ext cx="3495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                         n/2                              </a:t>
            </a:r>
            <a:r>
              <a:rPr lang="en-US" dirty="0" err="1"/>
              <a:t>c’n</a:t>
            </a:r>
            <a:endParaRPr lang="en-US" dirty="0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FDAED15F-9465-BF1E-77A2-283946309118}"/>
              </a:ext>
            </a:extLst>
          </p:cNvPr>
          <p:cNvSpPr txBox="1"/>
          <p:nvPr/>
        </p:nvSpPr>
        <p:spPr>
          <a:xfrm>
            <a:off x="7957751" y="4227723"/>
            <a:ext cx="3542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                         n/4                               </a:t>
            </a:r>
            <a:r>
              <a:rPr lang="en-US" dirty="0" err="1"/>
              <a:t>c’n</a:t>
            </a:r>
            <a:endParaRPr lang="en-US" dirty="0"/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8B0FB97D-18F6-5CF5-3042-DD98E95240F6}"/>
              </a:ext>
            </a:extLst>
          </p:cNvPr>
          <p:cNvSpPr txBox="1"/>
          <p:nvPr/>
        </p:nvSpPr>
        <p:spPr>
          <a:xfrm>
            <a:off x="7957751" y="5211112"/>
            <a:ext cx="3542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                         n/8                               </a:t>
            </a:r>
            <a:r>
              <a:rPr lang="en-US" dirty="0" err="1"/>
              <a:t>c’n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C3D3F2-9EAA-55AE-E3EB-8E8A94A2AEA3}"/>
              </a:ext>
            </a:extLst>
          </p:cNvPr>
          <p:cNvSpPr txBox="1"/>
          <p:nvPr/>
        </p:nvSpPr>
        <p:spPr>
          <a:xfrm>
            <a:off x="595605" y="2025485"/>
            <a:ext cx="692683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A: </a:t>
            </a:r>
            <a:r>
              <a:rPr lang="en-US" sz="4000" dirty="0"/>
              <a:t>The work done at each level is </a:t>
            </a:r>
            <a:r>
              <a:rPr lang="en-US" sz="4000" dirty="0" err="1"/>
              <a:t>c’n</a:t>
            </a:r>
            <a:r>
              <a:rPr lang="en-US" sz="4000" dirty="0"/>
              <a:t> and the total number of levels is O(log(n)).</a:t>
            </a:r>
          </a:p>
          <a:p>
            <a:r>
              <a:rPr lang="en-US" sz="4000" dirty="0"/>
              <a:t>Hence, O(n log(n)). </a:t>
            </a:r>
          </a:p>
        </p:txBody>
      </p:sp>
    </p:spTree>
    <p:extLst>
      <p:ext uri="{BB962C8B-B14F-4D97-AF65-F5344CB8AC3E}">
        <p14:creationId xmlns:p14="http://schemas.microsoft.com/office/powerpoint/2010/main" val="7452320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1BA4E3-98A5-AD25-DA25-2EBE41C493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2CFE95B-ADFE-6E23-F01D-833CBE77E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Unrolling a few levels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372852B-19FB-0534-4E2F-151392790732}"/>
              </a:ext>
            </a:extLst>
          </p:cNvPr>
          <p:cNvCxnSpPr/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F310DAC-09FD-9D25-70FD-F3A9C520317E}"/>
                  </a:ext>
                </a:extLst>
              </p:cNvPr>
              <p:cNvSpPr txBox="1"/>
              <p:nvPr/>
            </p:nvSpPr>
            <p:spPr>
              <a:xfrm>
                <a:off x="3409740" y="282288"/>
                <a:ext cx="10079836" cy="10534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dirty="0" smtClean="0">
                          <a:latin typeface="Cambria Math" panose="02040503050406030204" pitchFamily="18" charset="0"/>
                        </a:rPr>
                        <m:t>𝑻</m:t>
                      </m:r>
                      <m:r>
                        <a:rPr lang="en-US" sz="2800" b="1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1" i="1" dirty="0" smtClean="0"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sz="2800" b="1" i="1" dirty="0" smtClean="0">
                          <a:latin typeface="Cambria Math" panose="02040503050406030204" pitchFamily="18" charset="0"/>
                        </a:rPr>
                        <m:t>) ≤ 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2800" b="1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b="1" i="1" dirty="0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c</m:t>
                                </m:r>
                              </m:e>
                              <m:e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≤2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T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/2) +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c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’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</m:e>
                              <m:e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o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w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F310DAC-09FD-9D25-70FD-F3A9C52031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9740" y="282288"/>
                <a:ext cx="10079836" cy="1053494"/>
              </a:xfrm>
              <a:prstGeom prst="rect">
                <a:avLst/>
              </a:prstGeom>
              <a:blipFill>
                <a:blip r:embed="rId3"/>
                <a:stretch>
                  <a:fillRect t="-201190" b="-29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5" name="Picture 94">
            <a:extLst>
              <a:ext uri="{FF2B5EF4-FFF2-40B4-BE49-F238E27FC236}">
                <a16:creationId xmlns:a16="http://schemas.microsoft.com/office/drawing/2014/main" id="{F2709590-E468-26A5-FDF9-BA3E455982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7047" y="4362948"/>
            <a:ext cx="4230703" cy="2793665"/>
          </a:xfrm>
          <a:prstGeom prst="rect">
            <a:avLst/>
          </a:prstGeom>
        </p:spPr>
      </p:pic>
      <p:sp>
        <p:nvSpPr>
          <p:cNvPr id="96" name="TextBox 95">
            <a:extLst>
              <a:ext uri="{FF2B5EF4-FFF2-40B4-BE49-F238E27FC236}">
                <a16:creationId xmlns:a16="http://schemas.microsoft.com/office/drawing/2014/main" id="{EF09B8DE-C52B-7EEE-9991-C2BD8422DC98}"/>
              </a:ext>
            </a:extLst>
          </p:cNvPr>
          <p:cNvSpPr txBox="1"/>
          <p:nvPr/>
        </p:nvSpPr>
        <p:spPr>
          <a:xfrm>
            <a:off x="8753810" y="1894472"/>
            <a:ext cx="1553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Problem Size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995AC9B3-A9C3-6F8E-8C2F-46AA6283A25A}"/>
              </a:ext>
            </a:extLst>
          </p:cNvPr>
          <p:cNvSpPr txBox="1"/>
          <p:nvPr/>
        </p:nvSpPr>
        <p:spPr>
          <a:xfrm>
            <a:off x="10415394" y="1894472"/>
            <a:ext cx="1289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Total Work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0F9F86CE-1643-225D-4056-8F108F6FDADF}"/>
              </a:ext>
            </a:extLst>
          </p:cNvPr>
          <p:cNvSpPr txBox="1"/>
          <p:nvPr/>
        </p:nvSpPr>
        <p:spPr>
          <a:xfrm>
            <a:off x="7786717" y="1894472"/>
            <a:ext cx="741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Level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6CA2BB53-0C27-1CC2-AF48-4BEA48E56B6F}"/>
              </a:ext>
            </a:extLst>
          </p:cNvPr>
          <p:cNvSpPr txBox="1"/>
          <p:nvPr/>
        </p:nvSpPr>
        <p:spPr>
          <a:xfrm>
            <a:off x="7957751" y="2263804"/>
            <a:ext cx="3424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                         n                                 </a:t>
            </a:r>
            <a:r>
              <a:rPr lang="en-US" dirty="0" err="1"/>
              <a:t>c’n</a:t>
            </a:r>
            <a:endParaRPr lang="en-US" dirty="0"/>
          </a:p>
        </p:txBody>
      </p: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41959E4E-A83F-C992-BE0B-399CFB61CBFA}"/>
              </a:ext>
            </a:extLst>
          </p:cNvPr>
          <p:cNvCxnSpPr>
            <a:cxnSpLocks/>
          </p:cNvCxnSpPr>
          <p:nvPr/>
        </p:nvCxnSpPr>
        <p:spPr>
          <a:xfrm>
            <a:off x="8637373" y="2063578"/>
            <a:ext cx="116437" cy="509303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C5424AD0-7BDE-776D-C1C3-4FAEBD32E7FD}"/>
              </a:ext>
            </a:extLst>
          </p:cNvPr>
          <p:cNvCxnSpPr>
            <a:cxnSpLocks/>
          </p:cNvCxnSpPr>
          <p:nvPr/>
        </p:nvCxnSpPr>
        <p:spPr>
          <a:xfrm>
            <a:off x="10357175" y="2079138"/>
            <a:ext cx="116437" cy="509303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5" name="TextBox 104">
            <a:extLst>
              <a:ext uri="{FF2B5EF4-FFF2-40B4-BE49-F238E27FC236}">
                <a16:creationId xmlns:a16="http://schemas.microsoft.com/office/drawing/2014/main" id="{8C65A317-CC71-752A-BF03-83638D2C73F1}"/>
              </a:ext>
            </a:extLst>
          </p:cNvPr>
          <p:cNvSpPr txBox="1"/>
          <p:nvPr/>
        </p:nvSpPr>
        <p:spPr>
          <a:xfrm>
            <a:off x="7957751" y="3244334"/>
            <a:ext cx="3495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                         n/2                              </a:t>
            </a:r>
            <a:r>
              <a:rPr lang="en-US" dirty="0" err="1"/>
              <a:t>c’n</a:t>
            </a:r>
            <a:endParaRPr lang="en-US" dirty="0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7A101FC0-9AFD-C46A-4F98-F02217082559}"/>
              </a:ext>
            </a:extLst>
          </p:cNvPr>
          <p:cNvSpPr txBox="1"/>
          <p:nvPr/>
        </p:nvSpPr>
        <p:spPr>
          <a:xfrm>
            <a:off x="7957751" y="4227723"/>
            <a:ext cx="3542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                         n/4                               </a:t>
            </a:r>
            <a:r>
              <a:rPr lang="en-US" dirty="0" err="1"/>
              <a:t>c’n</a:t>
            </a:r>
            <a:endParaRPr lang="en-US" dirty="0"/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C8F772B8-36D5-079F-A1A8-7F1EA34E164B}"/>
              </a:ext>
            </a:extLst>
          </p:cNvPr>
          <p:cNvSpPr txBox="1"/>
          <p:nvPr/>
        </p:nvSpPr>
        <p:spPr>
          <a:xfrm>
            <a:off x="7957751" y="5211112"/>
            <a:ext cx="3542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                         n/8                               </a:t>
            </a:r>
            <a:r>
              <a:rPr lang="en-US" dirty="0" err="1"/>
              <a:t>c’n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8FDD2F4-CCE5-E9DC-B4F8-9F0A8CB2BC56}"/>
              </a:ext>
            </a:extLst>
          </p:cNvPr>
          <p:cNvSpPr txBox="1"/>
          <p:nvPr/>
        </p:nvSpPr>
        <p:spPr>
          <a:xfrm>
            <a:off x="595605" y="2025485"/>
            <a:ext cx="692683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Work Done is the sum of work done at each level and we “showed” that the work done at each level is </a:t>
            </a:r>
            <a:r>
              <a:rPr lang="en-US" sz="3200" dirty="0" err="1"/>
              <a:t>c’n</a:t>
            </a:r>
            <a:r>
              <a:rPr lang="en-US" sz="3200" dirty="0"/>
              <a:t> and there are at most O(log(n)) levels.</a:t>
            </a:r>
            <a:endParaRPr lang="en-US" sz="3200" b="0" dirty="0"/>
          </a:p>
        </p:txBody>
      </p:sp>
    </p:spTree>
    <p:extLst>
      <p:ext uri="{BB962C8B-B14F-4D97-AF65-F5344CB8AC3E}">
        <p14:creationId xmlns:p14="http://schemas.microsoft.com/office/powerpoint/2010/main" val="15024308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54AB64-F4AA-82B4-AD87-F5BAF478BA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170C8C0-C5E2-AC83-1E11-427767CD7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Guess &amp; Check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C8FE314-9FDA-D2DF-82D1-D4FABB8D94A8}"/>
              </a:ext>
            </a:extLst>
          </p:cNvPr>
          <p:cNvCxnSpPr/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97AE6FF-6294-C63C-5518-0F89BCF1D952}"/>
                  </a:ext>
                </a:extLst>
              </p:cNvPr>
              <p:cNvSpPr txBox="1"/>
              <p:nvPr/>
            </p:nvSpPr>
            <p:spPr>
              <a:xfrm>
                <a:off x="3409740" y="282288"/>
                <a:ext cx="10079836" cy="10534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dirty="0" smtClean="0">
                          <a:latin typeface="Cambria Math" panose="02040503050406030204" pitchFamily="18" charset="0"/>
                        </a:rPr>
                        <m:t>𝑻</m:t>
                      </m:r>
                      <m:r>
                        <a:rPr lang="en-US" sz="2800" b="1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1" i="1" dirty="0" smtClean="0"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sz="2800" b="1" i="1" dirty="0" smtClean="0">
                          <a:latin typeface="Cambria Math" panose="02040503050406030204" pitchFamily="18" charset="0"/>
                        </a:rPr>
                        <m:t>) ≤ 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2800" b="1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b="1" i="1" dirty="0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c</m:t>
                                </m:r>
                              </m:e>
                              <m:e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≤2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T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/2) +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c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’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</m:e>
                              <m:e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o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w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97AE6FF-6294-C63C-5518-0F89BCF1D9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9740" y="282288"/>
                <a:ext cx="10079836" cy="1053494"/>
              </a:xfrm>
              <a:prstGeom prst="rect">
                <a:avLst/>
              </a:prstGeom>
              <a:blipFill>
                <a:blip r:embed="rId3"/>
                <a:stretch>
                  <a:fillRect t="-201190" b="-29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8D392758-CD10-9AD0-59E9-53E89FEA7000}"/>
              </a:ext>
            </a:extLst>
          </p:cNvPr>
          <p:cNvSpPr txBox="1"/>
          <p:nvPr/>
        </p:nvSpPr>
        <p:spPr>
          <a:xfrm>
            <a:off x="595605" y="1687337"/>
            <a:ext cx="1100079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You might have guessed T(n) = O(</a:t>
            </a:r>
            <a:r>
              <a:rPr lang="en-US" sz="3200" dirty="0" err="1"/>
              <a:t>nlog</a:t>
            </a:r>
            <a:r>
              <a:rPr lang="en-US" sz="3200" dirty="0"/>
              <a:t>(n)) because you’ve been told that before or because you recognize the recurrence.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0" dirty="0"/>
              <a:t>How could you directly prove </a:t>
            </a:r>
            <a:r>
              <a:rPr lang="en-US" sz="3200" dirty="0"/>
              <a:t>T(n) = c’’</a:t>
            </a:r>
            <a:r>
              <a:rPr lang="en-US" sz="3200" dirty="0" err="1"/>
              <a:t>nlog</a:t>
            </a:r>
            <a:r>
              <a:rPr lang="en-US" sz="3200" dirty="0"/>
              <a:t>(n) if you suspected it was true?</a:t>
            </a:r>
            <a:endParaRPr lang="en-US" sz="3200" b="0" dirty="0"/>
          </a:p>
        </p:txBody>
      </p:sp>
    </p:spTree>
    <p:extLst>
      <p:ext uri="{BB962C8B-B14F-4D97-AF65-F5344CB8AC3E}">
        <p14:creationId xmlns:p14="http://schemas.microsoft.com/office/powerpoint/2010/main" val="29830895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67B3AF-2894-1E9B-D6E5-5A2251829A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E4EB0D8-388E-5656-42DA-3A067A460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Guess &amp; Check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BA9A58-646C-67D5-C5E4-F0AD1E2D6145}"/>
              </a:ext>
            </a:extLst>
          </p:cNvPr>
          <p:cNvCxnSpPr/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D84B2BA-C42A-D5BD-E339-13943DB41C52}"/>
                  </a:ext>
                </a:extLst>
              </p:cNvPr>
              <p:cNvSpPr txBox="1"/>
              <p:nvPr/>
            </p:nvSpPr>
            <p:spPr>
              <a:xfrm>
                <a:off x="3409740" y="282288"/>
                <a:ext cx="10079836" cy="10534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dirty="0" smtClean="0">
                          <a:latin typeface="Cambria Math" panose="02040503050406030204" pitchFamily="18" charset="0"/>
                        </a:rPr>
                        <m:t>𝑻</m:t>
                      </m:r>
                      <m:r>
                        <a:rPr lang="en-US" sz="2800" b="1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1" i="1" dirty="0" smtClean="0"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sz="2800" b="1" i="1" dirty="0" smtClean="0">
                          <a:latin typeface="Cambria Math" panose="02040503050406030204" pitchFamily="18" charset="0"/>
                        </a:rPr>
                        <m:t>) ≤ 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2800" b="1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b="1" i="1" dirty="0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c</m:t>
                                </m:r>
                              </m:e>
                              <m:e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≤2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T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/2) +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c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’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</m:e>
                              <m:e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o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w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D84B2BA-C42A-D5BD-E339-13943DB41C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9740" y="282288"/>
                <a:ext cx="10079836" cy="1053494"/>
              </a:xfrm>
              <a:prstGeom prst="rect">
                <a:avLst/>
              </a:prstGeom>
              <a:blipFill>
                <a:blip r:embed="rId3"/>
                <a:stretch>
                  <a:fillRect t="-201190" b="-29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5F0E0E1-E72B-990C-81BF-EA97DBA0E007}"/>
                  </a:ext>
                </a:extLst>
              </p:cNvPr>
              <p:cNvSpPr txBox="1"/>
              <p:nvPr/>
            </p:nvSpPr>
            <p:spPr>
              <a:xfrm>
                <a:off x="595605" y="1687337"/>
                <a:ext cx="11000791" cy="35394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200" dirty="0"/>
                  <a:t>You might have guessed T(n) = O(</a:t>
                </a:r>
                <a:r>
                  <a:rPr lang="en-US" sz="3200" dirty="0" err="1"/>
                  <a:t>nlog</a:t>
                </a:r>
                <a:r>
                  <a:rPr lang="en-US" sz="3200" dirty="0"/>
                  <a:t>(n)) because you’ve been told that before or because you recognize the recurrence. 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200" b="0" dirty="0"/>
                  <a:t>How could you directly prove </a:t>
                </a:r>
                <a:r>
                  <a:rPr lang="en-US" sz="3200" dirty="0"/>
                  <a:t>T(n) =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dirty="0" smtClean="0">
                        <a:latin typeface="Cambria Math" panose="02040503050406030204" pitchFamily="18" charset="0"/>
                      </a:rPr>
                      <m:t>c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m:rPr>
                        <m:sty m:val="p"/>
                      </m:rPr>
                      <a:rPr lang="en-US" sz="3200" b="0" i="1" dirty="0" smtClean="0"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𝑙𝑜</m:t>
                    </m:r>
                    <m:sSub>
                      <m:sSubPr>
                        <m:ctrlPr>
                          <a:rPr lang="en-US" sz="32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dirty="0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32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3200" b="0" i="1" dirty="0" smtClean="0"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200" dirty="0"/>
                  <a:t> if you suspected it was true?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US" sz="3200" b="0" dirty="0"/>
                  <a:t>You could use induction to show that </a:t>
                </a:r>
                <a:r>
                  <a:rPr lang="en-US" sz="3200" dirty="0"/>
                  <a:t>this solves the recurrence. </a:t>
                </a:r>
                <a:endParaRPr lang="en-US" sz="3200" b="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5F0E0E1-E72B-990C-81BF-EA97DBA0E0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605" y="1687337"/>
                <a:ext cx="11000791" cy="3539430"/>
              </a:xfrm>
              <a:prstGeom prst="rect">
                <a:avLst/>
              </a:prstGeom>
              <a:blipFill>
                <a:blip r:embed="rId4"/>
                <a:stretch>
                  <a:fillRect l="-1270" t="-2143" b="-46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513797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27433E-E8FD-F67E-7D2A-7DB30913FC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5FB74E3-7AF2-1D70-8931-72BACAB8B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Guess &amp; Check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D9B4817-DD6E-4824-BD74-483971C963AD}"/>
              </a:ext>
            </a:extLst>
          </p:cNvPr>
          <p:cNvCxnSpPr/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4BB2C09-E442-67FB-52A4-6F541DA8A8DB}"/>
                  </a:ext>
                </a:extLst>
              </p:cNvPr>
              <p:cNvSpPr txBox="1"/>
              <p:nvPr/>
            </p:nvSpPr>
            <p:spPr>
              <a:xfrm>
                <a:off x="3409740" y="282288"/>
                <a:ext cx="10079836" cy="10534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dirty="0" smtClean="0">
                          <a:latin typeface="Cambria Math" panose="02040503050406030204" pitchFamily="18" charset="0"/>
                        </a:rPr>
                        <m:t>𝑻</m:t>
                      </m:r>
                      <m:r>
                        <a:rPr lang="en-US" sz="2800" b="1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1" i="1" dirty="0" smtClean="0"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sz="2800" b="1" i="1" dirty="0" smtClean="0">
                          <a:latin typeface="Cambria Math" panose="02040503050406030204" pitchFamily="18" charset="0"/>
                        </a:rPr>
                        <m:t>) ≤ 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2800" b="1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b="1" i="1" dirty="0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c</m:t>
                                </m:r>
                              </m:e>
                              <m:e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≤2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T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/2) +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c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’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</m:e>
                              <m:e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o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w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4BB2C09-E442-67FB-52A4-6F541DA8A8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9740" y="282288"/>
                <a:ext cx="10079836" cy="1053494"/>
              </a:xfrm>
              <a:prstGeom prst="rect">
                <a:avLst/>
              </a:prstGeom>
              <a:blipFill>
                <a:blip r:embed="rId3"/>
                <a:stretch>
                  <a:fillRect t="-201190" b="-29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3EB4C1F-89AA-01D0-AE1A-6D120028D44A}"/>
                  </a:ext>
                </a:extLst>
              </p:cNvPr>
              <p:cNvSpPr txBox="1"/>
              <p:nvPr/>
            </p:nvSpPr>
            <p:spPr>
              <a:xfrm>
                <a:off x="595605" y="1687337"/>
                <a:ext cx="11000791" cy="20621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200" b="1" dirty="0"/>
                  <a:t>Base Case: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US" sz="3200" dirty="0"/>
                  <a:t>We can sort a list of size at most 2 in constant time, </a:t>
                </a:r>
                <a14:m>
                  <m:oMath xmlns:m="http://schemas.openxmlformats.org/officeDocument/2006/math"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(1) ≤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(2)≤ 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sz="3200" dirty="0"/>
                  <a:t> for some constant c as desired.</a:t>
                </a:r>
              </a:p>
              <a:p>
                <a:pPr lvl="2"/>
                <a:endParaRPr lang="en-US" sz="32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3EB4C1F-89AA-01D0-AE1A-6D120028D4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605" y="1687337"/>
                <a:ext cx="11000791" cy="2062103"/>
              </a:xfrm>
              <a:prstGeom prst="rect">
                <a:avLst/>
              </a:prstGeom>
              <a:blipFill>
                <a:blip r:embed="rId4"/>
                <a:stretch>
                  <a:fillRect l="-1270" t="-36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140731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263400-C94A-27BD-A448-A5F81B57FD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5828051-7D94-2C62-5D26-F63240A0F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Guess &amp; Check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6D63DCC-0558-90FE-B3D2-837F3B18686A}"/>
              </a:ext>
            </a:extLst>
          </p:cNvPr>
          <p:cNvCxnSpPr/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4193CCC-4AB9-1D71-9772-6C38BFB7C475}"/>
                  </a:ext>
                </a:extLst>
              </p:cNvPr>
              <p:cNvSpPr txBox="1"/>
              <p:nvPr/>
            </p:nvSpPr>
            <p:spPr>
              <a:xfrm>
                <a:off x="3409740" y="282288"/>
                <a:ext cx="10079836" cy="10534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dirty="0" smtClean="0">
                          <a:latin typeface="Cambria Math" panose="02040503050406030204" pitchFamily="18" charset="0"/>
                        </a:rPr>
                        <m:t>𝑻</m:t>
                      </m:r>
                      <m:r>
                        <a:rPr lang="en-US" sz="2800" b="1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1" i="1" dirty="0" smtClean="0"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sz="2800" b="1" i="1" dirty="0" smtClean="0">
                          <a:latin typeface="Cambria Math" panose="02040503050406030204" pitchFamily="18" charset="0"/>
                        </a:rPr>
                        <m:t>) ≤ 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2800" b="1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b="1" i="1" dirty="0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c</m:t>
                                </m:r>
                              </m:e>
                              <m:e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≤2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T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/2) +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c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’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</m:e>
                              <m:e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o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w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4193CCC-4AB9-1D71-9772-6C38BFB7C4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9740" y="282288"/>
                <a:ext cx="10079836" cy="1053494"/>
              </a:xfrm>
              <a:prstGeom prst="rect">
                <a:avLst/>
              </a:prstGeom>
              <a:blipFill>
                <a:blip r:embed="rId3"/>
                <a:stretch>
                  <a:fillRect t="-201190" b="-29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14A89C9-0906-752B-9BB5-2AE9358921E6}"/>
                  </a:ext>
                </a:extLst>
              </p:cNvPr>
              <p:cNvSpPr txBox="1"/>
              <p:nvPr/>
            </p:nvSpPr>
            <p:spPr>
              <a:xfrm>
                <a:off x="595605" y="1687337"/>
                <a:ext cx="11000791" cy="30469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200" b="1" dirty="0"/>
                  <a:t>Base Case: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US" sz="3200" dirty="0"/>
                  <a:t>We can sort a list of size at most 2 in constant time, </a:t>
                </a:r>
                <a14:m>
                  <m:oMath xmlns:m="http://schemas.openxmlformats.org/officeDocument/2006/math"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(1) ≤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(2)≤ 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sz="3200" dirty="0"/>
                  <a:t> for some constant c as desired.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200" b="1" dirty="0"/>
                  <a:t>IH: 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US" sz="3200" dirty="0"/>
                  <a:t>Suppose we know that </a:t>
                </a:r>
                <a14:m>
                  <m:oMath xmlns:m="http://schemas.openxmlformats.org/officeDocument/2006/math"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US" sz="32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dirty="0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</m:d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𝑚𝑙𝑜</m:t>
                    </m:r>
                    <m:sSub>
                      <m:sSubPr>
                        <m:ctrlPr>
                          <a:rPr lang="en-US" sz="32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dirty="0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32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3200" b="0" i="1" dirty="0" smtClean="0">
                        <a:latin typeface="Cambria Math" panose="02040503050406030204" pitchFamily="18" charset="0"/>
                      </a:rPr>
                      <m:t>m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200" dirty="0"/>
                  <a:t> for all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1" dirty="0" smtClean="0">
                        <a:latin typeface="Cambria Math" panose="02040503050406030204" pitchFamily="18" charset="0"/>
                      </a:rPr>
                      <m:t>m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&lt;</m:t>
                    </m:r>
                    <m:r>
                      <m:rPr>
                        <m:sty m:val="p"/>
                      </m:rPr>
                      <a:rPr lang="en-US" sz="3200" b="0" i="1" dirty="0" smtClean="0">
                        <a:latin typeface="Cambria Math" panose="02040503050406030204" pitchFamily="18" charset="0"/>
                      </a:rPr>
                      <m:t>n</m:t>
                    </m:r>
                  </m:oMath>
                </a14:m>
                <a:r>
                  <a:rPr lang="en-US" sz="3200" dirty="0"/>
                  <a:t>. </a:t>
                </a: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14A89C9-0906-752B-9BB5-2AE9358921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605" y="1687337"/>
                <a:ext cx="11000791" cy="3046988"/>
              </a:xfrm>
              <a:prstGeom prst="rect">
                <a:avLst/>
              </a:prstGeom>
              <a:blipFill>
                <a:blip r:embed="rId4"/>
                <a:stretch>
                  <a:fillRect l="-1270" t="-2490" b="-58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654762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9BAEFD-A1AF-6BD2-A8C5-F723DD4B9A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A841DDE-76C9-1D62-EC66-41740B1DD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Reading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27599C2-F6C2-D692-C7DE-000E02683809}"/>
              </a:ext>
            </a:extLst>
          </p:cNvPr>
          <p:cNvCxnSpPr/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65F9A0F2-8A77-9131-CB15-026A6026DB5B}"/>
              </a:ext>
            </a:extLst>
          </p:cNvPr>
          <p:cNvSpPr txBox="1"/>
          <p:nvPr/>
        </p:nvSpPr>
        <p:spPr>
          <a:xfrm>
            <a:off x="595605" y="1672372"/>
            <a:ext cx="550039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You should have read: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Finished KT 5.1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Finished KT 5.2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Started 5.3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Before Next Class: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Finish KT 5.3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Start KT 5.5</a:t>
            </a:r>
          </a:p>
          <a:p>
            <a:pPr lvl="1"/>
            <a:endParaRPr lang="en-US" sz="3200" b="0" dirty="0"/>
          </a:p>
          <a:p>
            <a:pPr lvl="1"/>
            <a:endParaRPr lang="en-US" sz="3200" dirty="0"/>
          </a:p>
          <a:p>
            <a:pPr lvl="1"/>
            <a:endParaRPr lang="en-US" sz="32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FEF6457-9C78-C05B-70CC-DA154F3958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179" y="1687337"/>
            <a:ext cx="4014084" cy="4600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57817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17B814-ECCA-D7C9-4400-444970C19B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39A323D-B672-5BCB-6916-79BB2D983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Guess &amp; Check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2E7F5D8-0229-7B3D-0007-08D2EF158D49}"/>
              </a:ext>
            </a:extLst>
          </p:cNvPr>
          <p:cNvCxnSpPr/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CA97D07-344C-1E22-69EC-82D3651BB4AB}"/>
                  </a:ext>
                </a:extLst>
              </p:cNvPr>
              <p:cNvSpPr txBox="1"/>
              <p:nvPr/>
            </p:nvSpPr>
            <p:spPr>
              <a:xfrm>
                <a:off x="3409740" y="282288"/>
                <a:ext cx="10079836" cy="10534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dirty="0" smtClean="0">
                          <a:latin typeface="Cambria Math" panose="02040503050406030204" pitchFamily="18" charset="0"/>
                        </a:rPr>
                        <m:t>𝑻</m:t>
                      </m:r>
                      <m:r>
                        <a:rPr lang="en-US" sz="2800" b="1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1" i="1" dirty="0" smtClean="0"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sz="2800" b="1" i="1" dirty="0" smtClean="0">
                          <a:latin typeface="Cambria Math" panose="02040503050406030204" pitchFamily="18" charset="0"/>
                        </a:rPr>
                        <m:t>) ≤ 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2800" b="1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b="1" i="1" dirty="0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c</m:t>
                                </m:r>
                              </m:e>
                              <m:e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≤2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T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/2) +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c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’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</m:e>
                              <m:e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o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w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CA97D07-344C-1E22-69EC-82D3651BB4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9740" y="282288"/>
                <a:ext cx="10079836" cy="1053494"/>
              </a:xfrm>
              <a:prstGeom prst="rect">
                <a:avLst/>
              </a:prstGeom>
              <a:blipFill>
                <a:blip r:embed="rId3"/>
                <a:stretch>
                  <a:fillRect t="-201190" b="-29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441A8D4-96DE-224F-2B22-870ECD3B37BF}"/>
                  </a:ext>
                </a:extLst>
              </p:cNvPr>
              <p:cNvSpPr txBox="1"/>
              <p:nvPr/>
            </p:nvSpPr>
            <p:spPr>
              <a:xfrm>
                <a:off x="595605" y="1687337"/>
                <a:ext cx="11000791" cy="45243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200" b="1" dirty="0"/>
                  <a:t>Base Case: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US" sz="3200" dirty="0"/>
                  <a:t>We can sort a list of size at most 2 in constant time, </a:t>
                </a:r>
                <a14:m>
                  <m:oMath xmlns:m="http://schemas.openxmlformats.org/officeDocument/2006/math"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(1) ≤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(2)≤ 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sz="3200" dirty="0"/>
                  <a:t> for some constant c as desired.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200" b="1" dirty="0"/>
                  <a:t>IH: 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US" sz="3200" dirty="0"/>
                  <a:t>Suppose we know that </a:t>
                </a:r>
                <a14:m>
                  <m:oMath xmlns:m="http://schemas.openxmlformats.org/officeDocument/2006/math"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US" sz="32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dirty="0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</m:d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𝑚𝑙𝑜</m:t>
                    </m:r>
                    <m:sSub>
                      <m:sSubPr>
                        <m:ctrlPr>
                          <a:rPr lang="en-US" sz="32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dirty="0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32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3200" b="0" i="1" dirty="0" smtClean="0">
                        <a:latin typeface="Cambria Math" panose="02040503050406030204" pitchFamily="18" charset="0"/>
                      </a:rPr>
                      <m:t>m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200" dirty="0"/>
                  <a:t> for all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1" dirty="0" smtClean="0">
                        <a:latin typeface="Cambria Math" panose="02040503050406030204" pitchFamily="18" charset="0"/>
                      </a:rPr>
                      <m:t>m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&lt;</m:t>
                    </m:r>
                    <m:r>
                      <m:rPr>
                        <m:sty m:val="p"/>
                      </m:rPr>
                      <a:rPr lang="en-US" sz="3200" b="0" i="1" dirty="0" smtClean="0">
                        <a:latin typeface="Cambria Math" panose="02040503050406030204" pitchFamily="18" charset="0"/>
                      </a:rPr>
                      <m:t>n</m:t>
                    </m:r>
                  </m:oMath>
                </a14:m>
                <a:r>
                  <a:rPr lang="en-US" sz="3200" dirty="0"/>
                  <a:t>. 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200" b="1" dirty="0"/>
                  <a:t>Inductive Case: 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US" sz="3200" dirty="0"/>
                  <a:t> Since this is not the base case and n/2 &lt; m, </a:t>
                </a:r>
                <a14:m>
                  <m:oMath xmlns:m="http://schemas.openxmlformats.org/officeDocument/2006/math"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3200" b="0" i="1" dirty="0" smtClean="0"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)≤ 2∗</m:t>
                    </m:r>
                    <m:r>
                      <m:rPr>
                        <m:sty m:val="p"/>
                      </m:rPr>
                      <a:rPr lang="en-US" sz="3200" b="0" i="1" dirty="0" smtClean="0">
                        <a:latin typeface="Cambria Math" panose="02040503050406030204" pitchFamily="18" charset="0"/>
                      </a:rPr>
                      <m:t>c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’’(</m:t>
                    </m:r>
                    <m:r>
                      <m:rPr>
                        <m:sty m:val="p"/>
                      </m:rPr>
                      <a:rPr lang="en-US" sz="3200" b="0" i="1" dirty="0" smtClean="0"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/2)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𝑙𝑜</m:t>
                    </m:r>
                    <m:sSub>
                      <m:sSubPr>
                        <m:ctrlPr>
                          <a:rPr lang="en-US" sz="32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dirty="0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32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3200" b="0" i="1" dirty="0" smtClean="0"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/2) + </m:t>
                    </m:r>
                    <m:r>
                      <m:rPr>
                        <m:sty m:val="p"/>
                      </m:rPr>
                      <a:rPr lang="en-US" sz="3200" b="0" i="1" dirty="0" smtClean="0">
                        <a:latin typeface="Cambria Math" panose="02040503050406030204" pitchFamily="18" charset="0"/>
                      </a:rPr>
                      <m:t>c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’(</m:t>
                    </m:r>
                    <m:r>
                      <m:rPr>
                        <m:sty m:val="p"/>
                      </m:rPr>
                      <a:rPr lang="en-US" sz="3200" b="0" i="1" dirty="0" smtClean="0"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/2)</m:t>
                    </m:r>
                  </m:oMath>
                </a14:m>
                <a:endParaRPr lang="en-US" sz="3200" dirty="0"/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441A8D4-96DE-224F-2B22-870ECD3B37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605" y="1687337"/>
                <a:ext cx="11000791" cy="4524315"/>
              </a:xfrm>
              <a:prstGeom prst="rect">
                <a:avLst/>
              </a:prstGeom>
              <a:blipFill>
                <a:blip r:embed="rId4"/>
                <a:stretch>
                  <a:fillRect l="-1270" t="-1676" b="-19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941845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6A1A41-C747-42A5-5A8E-6937F8E24E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0403782-D9E0-BF5B-9D5B-6898B4D3A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Guess &amp; Check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9D88C21-26F4-177B-79BC-78FF2D7FE816}"/>
              </a:ext>
            </a:extLst>
          </p:cNvPr>
          <p:cNvCxnSpPr/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191ADC8-07EF-9F28-9BA6-1369EF5A3F5B}"/>
                  </a:ext>
                </a:extLst>
              </p:cNvPr>
              <p:cNvSpPr txBox="1"/>
              <p:nvPr/>
            </p:nvSpPr>
            <p:spPr>
              <a:xfrm>
                <a:off x="3409740" y="282288"/>
                <a:ext cx="10079836" cy="10534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dirty="0" smtClean="0">
                          <a:latin typeface="Cambria Math" panose="02040503050406030204" pitchFamily="18" charset="0"/>
                        </a:rPr>
                        <m:t>𝑻</m:t>
                      </m:r>
                      <m:r>
                        <a:rPr lang="en-US" sz="2800" b="1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1" i="1" dirty="0" smtClean="0"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sz="2800" b="1" i="1" dirty="0" smtClean="0">
                          <a:latin typeface="Cambria Math" panose="02040503050406030204" pitchFamily="18" charset="0"/>
                        </a:rPr>
                        <m:t>) ≤ 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2800" b="1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b="1" i="1" dirty="0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c</m:t>
                                </m:r>
                              </m:e>
                              <m:e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≤2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T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/2) +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c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’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</m:e>
                              <m:e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o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w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191ADC8-07EF-9F28-9BA6-1369EF5A3F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9740" y="282288"/>
                <a:ext cx="10079836" cy="1053494"/>
              </a:xfrm>
              <a:prstGeom prst="rect">
                <a:avLst/>
              </a:prstGeom>
              <a:blipFill>
                <a:blip r:embed="rId3"/>
                <a:stretch>
                  <a:fillRect t="-201190" b="-29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BF1E502-ED8F-E3AD-AE9B-CEEA4D7A254B}"/>
                  </a:ext>
                </a:extLst>
              </p:cNvPr>
              <p:cNvSpPr txBox="1"/>
              <p:nvPr/>
            </p:nvSpPr>
            <p:spPr>
              <a:xfrm>
                <a:off x="595605" y="1687337"/>
                <a:ext cx="11000791" cy="50167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200" b="1" dirty="0"/>
                  <a:t>Inductive Case: 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US" sz="3200" dirty="0"/>
                  <a:t> Since this is not the base case and n/2 &lt; m, </a:t>
                </a:r>
                <a:endParaRPr lang="en-US" sz="3200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≤2∗</m:t>
                      </m:r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’</m:t>
                      </m:r>
                      <m:d>
                        <m:dPr>
                          <m:ctrlP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m:rPr>
                              <m:lit/>
                            </m:rP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d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𝑙𝑜</m:t>
                      </m:r>
                      <m:sSub>
                        <m:sSubPr>
                          <m:ctrlP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m:rPr>
                              <m:lit/>
                            </m:rP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d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’</m:t>
                      </m:r>
                      <m:r>
                        <m:rPr>
                          <m:sty m:val="p"/>
                        </m:rPr>
                        <a:rPr lang="en-US" sz="3200" b="0" i="1" dirty="0" smtClean="0">
                          <a:latin typeface="Cambria Math" panose="02040503050406030204" pitchFamily="18" charset="0"/>
                        </a:rPr>
                        <m:t>n</m:t>
                      </m:r>
                    </m:oMath>
                  </m:oMathPara>
                </a14:m>
                <a:endParaRPr lang="en-US" sz="3200" b="0" dirty="0"/>
              </a:p>
              <a:p>
                <a:pPr lvl="1"/>
                <a:endParaRPr lang="en-US" sz="3200" b="0" dirty="0"/>
              </a:p>
              <a:p>
                <a:pPr lvl="1"/>
                <a:endParaRPr lang="en-US" sz="3200" dirty="0"/>
              </a:p>
              <a:p>
                <a:pPr lvl="1"/>
                <a:endParaRPr lang="en-US" sz="3200" b="0" dirty="0"/>
              </a:p>
              <a:p>
                <a:pPr lvl="1"/>
                <a:endParaRPr lang="en-US" sz="3200" dirty="0"/>
              </a:p>
              <a:p>
                <a:pPr lvl="1"/>
                <a:endParaRPr lang="en-US" sz="3200" b="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200" b="0" dirty="0"/>
                  <a:t>This concludes the proof.</a:t>
                </a:r>
              </a:p>
              <a:p>
                <a:pPr lvl="1"/>
                <a:endParaRPr lang="en-US" sz="32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BF1E502-ED8F-E3AD-AE9B-CEEA4D7A25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605" y="1687337"/>
                <a:ext cx="11000791" cy="5016758"/>
              </a:xfrm>
              <a:prstGeom prst="rect">
                <a:avLst/>
              </a:prstGeom>
              <a:blipFill>
                <a:blip r:embed="rId4"/>
                <a:stretch>
                  <a:fillRect l="-1270" t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1F65DB3-186F-88C0-8D9B-FC175690CE6C}"/>
                  </a:ext>
                </a:extLst>
              </p:cNvPr>
              <p:cNvSpPr txBox="1"/>
              <p:nvPr/>
            </p:nvSpPr>
            <p:spPr>
              <a:xfrm>
                <a:off x="2282243" y="3136612"/>
                <a:ext cx="6748040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dirty="0"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sz="3200" i="1" dirty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3200" i="1" dirty="0">
                          <a:latin typeface="Cambria Math" panose="02040503050406030204" pitchFamily="18" charset="0"/>
                        </a:rPr>
                        <m:t>’</m:t>
                      </m:r>
                      <m:r>
                        <m:rPr>
                          <m:sty m:val="p"/>
                        </m:rPr>
                        <a:rPr lang="en-US" sz="3200" b="0" i="1" dirty="0" smtClean="0">
                          <a:latin typeface="Cambria Math" panose="02040503050406030204" pitchFamily="18" charset="0"/>
                        </a:rPr>
                        <m:t>n</m:t>
                      </m:r>
                      <m:r>
                        <a:rPr lang="en-US" sz="3200" i="1" dirty="0">
                          <a:latin typeface="Cambria Math" panose="02040503050406030204" pitchFamily="18" charset="0"/>
                        </a:rPr>
                        <m:t>𝑙𝑜</m:t>
                      </m:r>
                      <m:sSub>
                        <m:sSubPr>
                          <m:ctrlPr>
                            <a:rPr lang="en-US" sz="32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sz="32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m:rPr>
                              <m:lit/>
                            </m:rPr>
                            <a:rPr lang="en-US" sz="3200" i="1" dirty="0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d>
                      <m:r>
                        <a:rPr lang="en-US" sz="3200" i="1" dirty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i="1" dirty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3200" i="1" dirty="0">
                          <a:latin typeface="Cambria Math" panose="02040503050406030204" pitchFamily="18" charset="0"/>
                        </a:rPr>
                        <m:t>’</m:t>
                      </m:r>
                      <m:r>
                        <a:rPr lang="en-US" sz="3200" i="1" dirty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1F65DB3-186F-88C0-8D9B-FC175690CE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2243" y="3136612"/>
                <a:ext cx="6748040" cy="584775"/>
              </a:xfrm>
              <a:prstGeom prst="rect">
                <a:avLst/>
              </a:prstGeom>
              <a:blipFill>
                <a:blip r:embed="rId5"/>
                <a:stretch>
                  <a:fillRect b="-217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1813871-5CD2-FE2A-6E9B-1664470FE551}"/>
                  </a:ext>
                </a:extLst>
              </p:cNvPr>
              <p:cNvSpPr txBox="1"/>
              <p:nvPr/>
            </p:nvSpPr>
            <p:spPr>
              <a:xfrm>
                <a:off x="2488266" y="3624967"/>
                <a:ext cx="6748040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dirty="0"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sz="3200" i="1" dirty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3200" i="1" dirty="0">
                          <a:latin typeface="Cambria Math" panose="02040503050406030204" pitchFamily="18" charset="0"/>
                        </a:rPr>
                        <m:t>’</m:t>
                      </m:r>
                      <m:r>
                        <m:rPr>
                          <m:sty m:val="p"/>
                        </m:rPr>
                        <a:rPr lang="en-US" sz="3200" b="0" i="1" dirty="0" smtClean="0">
                          <a:latin typeface="Cambria Math" panose="02040503050406030204" pitchFamily="18" charset="0"/>
                        </a:rPr>
                        <m:t>n</m:t>
                      </m:r>
                      <m:r>
                        <a:rPr lang="en-US" sz="320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200" i="1" dirty="0">
                          <a:latin typeface="Cambria Math" panose="02040503050406030204" pitchFamily="18" charset="0"/>
                        </a:rPr>
                        <m:t>𝑙𝑜</m:t>
                      </m:r>
                      <m:sSub>
                        <m:sSubPr>
                          <m:ctrlPr>
                            <a:rPr lang="en-US" sz="32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sz="32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−1)</m:t>
                      </m:r>
                      <m:r>
                        <a:rPr lang="en-US" sz="3200" i="1" dirty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i="1" dirty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3200" i="1" dirty="0">
                          <a:latin typeface="Cambria Math" panose="02040503050406030204" pitchFamily="18" charset="0"/>
                        </a:rPr>
                        <m:t>’</m:t>
                      </m:r>
                      <m:r>
                        <a:rPr lang="en-US" sz="3200" i="1" dirty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1813871-5CD2-FE2A-6E9B-1664470FE5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8266" y="3624967"/>
                <a:ext cx="6748040" cy="584775"/>
              </a:xfrm>
              <a:prstGeom prst="rect">
                <a:avLst/>
              </a:prstGeom>
              <a:blipFill>
                <a:blip r:embed="rId6"/>
                <a:stretch>
                  <a:fillRect b="-234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A0625FA-1003-A5D1-E078-2C69A5FF1844}"/>
                  </a:ext>
                </a:extLst>
              </p:cNvPr>
              <p:cNvSpPr txBox="1"/>
              <p:nvPr/>
            </p:nvSpPr>
            <p:spPr>
              <a:xfrm>
                <a:off x="2488266" y="4164059"/>
                <a:ext cx="6748040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dirty="0"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sz="3200" i="1" dirty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3200" i="1" dirty="0">
                          <a:latin typeface="Cambria Math" panose="02040503050406030204" pitchFamily="18" charset="0"/>
                        </a:rPr>
                        <m:t>’</m:t>
                      </m:r>
                      <m:r>
                        <m:rPr>
                          <m:sty m:val="p"/>
                        </m:rPr>
                        <a:rPr lang="en-US" sz="3200" b="0" i="1" dirty="0" smtClean="0">
                          <a:latin typeface="Cambria Math" panose="02040503050406030204" pitchFamily="18" charset="0"/>
                        </a:rPr>
                        <m:t>n</m:t>
                      </m:r>
                      <m:r>
                        <a:rPr lang="en-US" sz="320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i="1" dirty="0">
                          <a:latin typeface="Cambria Math" panose="02040503050406030204" pitchFamily="18" charset="0"/>
                        </a:rPr>
                        <m:t>𝑙𝑜</m:t>
                      </m:r>
                      <m:sSub>
                        <m:sSubPr>
                          <m:ctrlPr>
                            <a:rPr lang="en-US" sz="32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sz="32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sz="3200" b="0" i="1" dirty="0" smtClean="0">
                          <a:latin typeface="Cambria Math" panose="02040503050406030204" pitchFamily="18" charset="0"/>
                        </a:rPr>
                        <m:t>c</m:t>
                      </m:r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’</m:t>
                      </m:r>
                      <m:r>
                        <m:rPr>
                          <m:sty m:val="p"/>
                        </m:rPr>
                        <a:rPr lang="en-US" sz="3200" b="0" i="1" dirty="0" smtClean="0">
                          <a:latin typeface="Cambria Math" panose="02040503050406030204" pitchFamily="18" charset="0"/>
                        </a:rPr>
                        <m:t>n</m:t>
                      </m:r>
                      <m:r>
                        <a:rPr lang="en-US" sz="3200" i="1" dirty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i="1" dirty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3200" i="1" dirty="0">
                          <a:latin typeface="Cambria Math" panose="02040503050406030204" pitchFamily="18" charset="0"/>
                        </a:rPr>
                        <m:t>’</m:t>
                      </m:r>
                      <m:r>
                        <a:rPr lang="en-US" sz="3200" i="1" dirty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A0625FA-1003-A5D1-E078-2C69A5FF18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8266" y="4164059"/>
                <a:ext cx="6748040" cy="584775"/>
              </a:xfrm>
              <a:prstGeom prst="rect">
                <a:avLst/>
              </a:prstGeom>
              <a:blipFill>
                <a:blip r:embed="rId7"/>
                <a:stretch>
                  <a:fillRect b="-234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BC83B60-FF24-EFE5-4FC4-F5FAF13B12DC}"/>
                  </a:ext>
                </a:extLst>
              </p:cNvPr>
              <p:cNvSpPr txBox="1"/>
              <p:nvPr/>
            </p:nvSpPr>
            <p:spPr>
              <a:xfrm>
                <a:off x="1701618" y="4748834"/>
                <a:ext cx="6748040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dirty="0"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sz="3200" i="1" dirty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3200" i="1" dirty="0">
                          <a:latin typeface="Cambria Math" panose="02040503050406030204" pitchFamily="18" charset="0"/>
                        </a:rPr>
                        <m:t>’</m:t>
                      </m:r>
                      <m:r>
                        <m:rPr>
                          <m:sty m:val="p"/>
                        </m:rPr>
                        <a:rPr lang="en-US" sz="3200" b="0" i="1" dirty="0" smtClean="0">
                          <a:latin typeface="Cambria Math" panose="02040503050406030204" pitchFamily="18" charset="0"/>
                        </a:rPr>
                        <m:t>n</m:t>
                      </m:r>
                      <m:r>
                        <a:rPr lang="en-US" sz="320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i="1" dirty="0">
                          <a:latin typeface="Cambria Math" panose="02040503050406030204" pitchFamily="18" charset="0"/>
                        </a:rPr>
                        <m:t>𝑙𝑜</m:t>
                      </m:r>
                      <m:sSub>
                        <m:sSubPr>
                          <m:ctrlPr>
                            <a:rPr lang="en-US" sz="32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sz="32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BC83B60-FF24-EFE5-4FC4-F5FAF13B12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1618" y="4748834"/>
                <a:ext cx="6748040" cy="584775"/>
              </a:xfrm>
              <a:prstGeom prst="rect">
                <a:avLst/>
              </a:prstGeom>
              <a:blipFill>
                <a:blip r:embed="rId8"/>
                <a:stretch>
                  <a:fillRect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325473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837396-5C10-EBB8-E618-DB4F032EB2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8FB05DC-06BD-7E61-0FCD-FD04075DF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Partial Guess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11CBF4B-1FDE-828D-878E-78CABCFBBFDC}"/>
              </a:ext>
            </a:extLst>
          </p:cNvPr>
          <p:cNvCxnSpPr/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34DE19B-6B8A-CDEB-DC7B-3CCD23922506}"/>
                  </a:ext>
                </a:extLst>
              </p:cNvPr>
              <p:cNvSpPr txBox="1"/>
              <p:nvPr/>
            </p:nvSpPr>
            <p:spPr>
              <a:xfrm>
                <a:off x="3409740" y="282288"/>
                <a:ext cx="10079836" cy="10534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dirty="0" smtClean="0">
                          <a:latin typeface="Cambria Math" panose="02040503050406030204" pitchFamily="18" charset="0"/>
                        </a:rPr>
                        <m:t>𝑻</m:t>
                      </m:r>
                      <m:r>
                        <a:rPr lang="en-US" sz="2800" b="1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1" i="1" dirty="0" smtClean="0"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sz="2800" b="1" i="1" dirty="0" smtClean="0">
                          <a:latin typeface="Cambria Math" panose="02040503050406030204" pitchFamily="18" charset="0"/>
                        </a:rPr>
                        <m:t>) ≤ 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2800" b="1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b="1" i="1" dirty="0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c</m:t>
                                </m:r>
                              </m:e>
                              <m:e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≤2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T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/2) +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c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’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</m:e>
                              <m:e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o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w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34DE19B-6B8A-CDEB-DC7B-3CCD239225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9740" y="282288"/>
                <a:ext cx="10079836" cy="1053494"/>
              </a:xfrm>
              <a:prstGeom prst="rect">
                <a:avLst/>
              </a:prstGeom>
              <a:blipFill>
                <a:blip r:embed="rId3"/>
                <a:stretch>
                  <a:fillRect t="-201190" b="-29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C6DDC1F-1DE7-A59F-7893-EA02628A2740}"/>
                  </a:ext>
                </a:extLst>
              </p:cNvPr>
              <p:cNvSpPr txBox="1"/>
              <p:nvPr/>
            </p:nvSpPr>
            <p:spPr>
              <a:xfrm>
                <a:off x="595605" y="1672372"/>
                <a:ext cx="11000791" cy="35394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200" dirty="0"/>
                  <a:t>You might not know the coefficients or bases: </a:t>
                </a:r>
                <a:endParaRPr lang="en-US" sz="3200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≤2∗</m:t>
                      </m:r>
                      <m:r>
                        <m:rPr>
                          <m:sty m:val="p"/>
                        </m:rPr>
                        <a:rPr lang="en-US" sz="3200" b="0" i="1" dirty="0" smtClean="0">
                          <a:latin typeface="Cambria Math" panose="02040503050406030204" pitchFamily="18" charset="0"/>
                        </a:rPr>
                        <m:t>k</m:t>
                      </m:r>
                      <m:d>
                        <m:dPr>
                          <m:ctrlP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m:rPr>
                              <m:lit/>
                            </m:rP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d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𝑙𝑜</m:t>
                      </m:r>
                      <m:sSub>
                        <m:sSubPr>
                          <m:ctrlP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b</m:t>
                          </m:r>
                        </m:sub>
                      </m:sSub>
                      <m:d>
                        <m:dPr>
                          <m:ctrlP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m:rPr>
                              <m:lit/>
                            </m:rP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d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’</m:t>
                      </m:r>
                      <m:r>
                        <m:rPr>
                          <m:sty m:val="p"/>
                        </m:rPr>
                        <a:rPr lang="en-US" sz="3200" b="0" i="1" dirty="0" smtClean="0">
                          <a:latin typeface="Cambria Math" panose="02040503050406030204" pitchFamily="18" charset="0"/>
                        </a:rPr>
                        <m:t>n</m:t>
                      </m:r>
                    </m:oMath>
                  </m:oMathPara>
                </a14:m>
                <a:endParaRPr lang="en-US" sz="3200" b="0" dirty="0"/>
              </a:p>
              <a:p>
                <a:pPr lvl="1"/>
                <a:endParaRPr lang="en-US" sz="3200" b="0" dirty="0"/>
              </a:p>
              <a:p>
                <a:pPr lvl="1"/>
                <a:endParaRPr lang="en-US" sz="3200" dirty="0"/>
              </a:p>
              <a:p>
                <a:pPr lvl="1"/>
                <a:endParaRPr lang="en-US" sz="3200" b="0" dirty="0"/>
              </a:p>
              <a:p>
                <a:pPr lvl="1"/>
                <a:endParaRPr lang="en-US" sz="3200" dirty="0"/>
              </a:p>
              <a:p>
                <a:pPr lvl="1"/>
                <a:endParaRPr lang="en-US" sz="32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C6DDC1F-1DE7-A59F-7893-EA02628A27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605" y="1672372"/>
                <a:ext cx="11000791" cy="3539430"/>
              </a:xfrm>
              <a:prstGeom prst="rect">
                <a:avLst/>
              </a:prstGeom>
              <a:blipFill>
                <a:blip r:embed="rId4"/>
                <a:stretch>
                  <a:fillRect l="-1270" t="-2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D06211C-60B6-0B6A-0833-E6266372554B}"/>
                  </a:ext>
                </a:extLst>
              </p:cNvPr>
              <p:cNvSpPr txBox="1"/>
              <p:nvPr/>
            </p:nvSpPr>
            <p:spPr>
              <a:xfrm>
                <a:off x="2386416" y="2661345"/>
                <a:ext cx="6748040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dirty="0">
                          <a:latin typeface="Cambria Math" panose="02040503050406030204" pitchFamily="18" charset="0"/>
                        </a:rPr>
                        <m:t>≤</m:t>
                      </m:r>
                      <m:r>
                        <m:rPr>
                          <m:sty m:val="p"/>
                        </m:rPr>
                        <a:rPr lang="en-US" sz="3200" b="0" i="1" dirty="0" smtClean="0">
                          <a:latin typeface="Cambria Math" panose="02040503050406030204" pitchFamily="18" charset="0"/>
                        </a:rPr>
                        <m:t>k</m:t>
                      </m:r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200" b="0" i="1" dirty="0" smtClean="0">
                          <a:latin typeface="Cambria Math" panose="02040503050406030204" pitchFamily="18" charset="0"/>
                        </a:rPr>
                        <m:t>n</m:t>
                      </m:r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i="1" dirty="0">
                          <a:latin typeface="Cambria Math" panose="02040503050406030204" pitchFamily="18" charset="0"/>
                        </a:rPr>
                        <m:t>𝑙𝑜</m:t>
                      </m:r>
                      <m:sSub>
                        <m:sSubPr>
                          <m:ctrlPr>
                            <a:rPr lang="en-US" sz="32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b</m:t>
                          </m:r>
                        </m:sub>
                      </m:sSub>
                      <m:d>
                        <m:dPr>
                          <m:ctrlPr>
                            <a:rPr lang="en-US" sz="32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m:rPr>
                              <m:lit/>
                            </m:rPr>
                            <a:rPr lang="en-US" sz="3200" i="1" dirty="0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d>
                      <m:r>
                        <a:rPr lang="en-US" sz="3200" i="1" dirty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i="1" dirty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3200" i="1" dirty="0">
                          <a:latin typeface="Cambria Math" panose="02040503050406030204" pitchFamily="18" charset="0"/>
                        </a:rPr>
                        <m:t>’</m:t>
                      </m:r>
                      <m:r>
                        <a:rPr lang="en-US" sz="3200" i="1" dirty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D06211C-60B6-0B6A-0833-E626637255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6416" y="2661345"/>
                <a:ext cx="6748040" cy="584775"/>
              </a:xfrm>
              <a:prstGeom prst="rect">
                <a:avLst/>
              </a:prstGeom>
              <a:blipFill>
                <a:blip r:embed="rId5"/>
                <a:stretch>
                  <a:fillRect b="-234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961C42E-840D-17F1-0180-8C442718F4D4}"/>
                  </a:ext>
                </a:extLst>
              </p:cNvPr>
              <p:cNvSpPr txBox="1"/>
              <p:nvPr/>
            </p:nvSpPr>
            <p:spPr>
              <a:xfrm>
                <a:off x="2499841" y="3149700"/>
                <a:ext cx="6748040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dirty="0">
                          <a:latin typeface="Cambria Math" panose="02040503050406030204" pitchFamily="18" charset="0"/>
                        </a:rPr>
                        <m:t>≤</m:t>
                      </m:r>
                      <m:r>
                        <m:rPr>
                          <m:sty m:val="p"/>
                        </m:rPr>
                        <a:rPr lang="en-US" sz="3200" b="0" i="1" dirty="0" smtClean="0">
                          <a:latin typeface="Cambria Math" panose="02040503050406030204" pitchFamily="18" charset="0"/>
                        </a:rPr>
                        <m:t>kn</m:t>
                      </m:r>
                      <m:r>
                        <a:rPr lang="en-US" sz="320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200" i="1" dirty="0">
                          <a:latin typeface="Cambria Math" panose="02040503050406030204" pitchFamily="18" charset="0"/>
                        </a:rPr>
                        <m:t>𝑙𝑜</m:t>
                      </m:r>
                      <m:sSub>
                        <m:sSubPr>
                          <m:ctrlPr>
                            <a:rPr lang="en-US" sz="32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sz="32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−1)</m:t>
                      </m:r>
                      <m:r>
                        <a:rPr lang="en-US" sz="3200" i="1" dirty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i="1" dirty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3200" i="1" dirty="0">
                          <a:latin typeface="Cambria Math" panose="02040503050406030204" pitchFamily="18" charset="0"/>
                        </a:rPr>
                        <m:t>’</m:t>
                      </m:r>
                      <m:r>
                        <a:rPr lang="en-US" sz="3200" i="1" dirty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961C42E-840D-17F1-0180-8C442718F4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9841" y="3149700"/>
                <a:ext cx="6748040" cy="584775"/>
              </a:xfrm>
              <a:prstGeom prst="rect">
                <a:avLst/>
              </a:prstGeom>
              <a:blipFill>
                <a:blip r:embed="rId6"/>
                <a:stretch>
                  <a:fillRect b="-212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C27EEC9-80A9-4B47-3C07-CEBB145931B0}"/>
                  </a:ext>
                </a:extLst>
              </p:cNvPr>
              <p:cNvSpPr txBox="1"/>
              <p:nvPr/>
            </p:nvSpPr>
            <p:spPr>
              <a:xfrm>
                <a:off x="2499841" y="3688792"/>
                <a:ext cx="6748040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dirty="0">
                          <a:latin typeface="Cambria Math" panose="02040503050406030204" pitchFamily="18" charset="0"/>
                        </a:rPr>
                        <m:t>≤</m:t>
                      </m:r>
                      <m:r>
                        <m:rPr>
                          <m:sty m:val="p"/>
                        </m:rPr>
                        <a:rPr lang="en-US" sz="3200" b="0" i="1" dirty="0" smtClean="0">
                          <a:latin typeface="Cambria Math" panose="02040503050406030204" pitchFamily="18" charset="0"/>
                        </a:rPr>
                        <m:t>kn</m:t>
                      </m:r>
                      <m:r>
                        <a:rPr lang="en-US" sz="320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i="1" dirty="0">
                          <a:latin typeface="Cambria Math" panose="02040503050406030204" pitchFamily="18" charset="0"/>
                        </a:rPr>
                        <m:t>𝑙𝑜</m:t>
                      </m:r>
                      <m:sSub>
                        <m:sSubPr>
                          <m:ctrlPr>
                            <a:rPr lang="en-US" sz="32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sz="32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sz="3200" b="0" i="1" dirty="0" smtClean="0">
                          <a:latin typeface="Cambria Math" panose="02040503050406030204" pitchFamily="18" charset="0"/>
                        </a:rPr>
                        <m:t>kn</m:t>
                      </m:r>
                      <m:r>
                        <a:rPr lang="en-US" sz="3200" i="1" dirty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i="1" dirty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3200" i="1" dirty="0">
                          <a:latin typeface="Cambria Math" panose="02040503050406030204" pitchFamily="18" charset="0"/>
                        </a:rPr>
                        <m:t>’</m:t>
                      </m:r>
                      <m:r>
                        <a:rPr lang="en-US" sz="3200" i="1" dirty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C27EEC9-80A9-4B47-3C07-CEBB145931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9841" y="3688792"/>
                <a:ext cx="6748040" cy="584775"/>
              </a:xfrm>
              <a:prstGeom prst="rect">
                <a:avLst/>
              </a:prstGeom>
              <a:blipFill>
                <a:blip r:embed="rId7"/>
                <a:stretch>
                  <a:fillRect b="-234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4617058-8DF3-C487-25A0-E7A0B39F0B9D}"/>
                  </a:ext>
                </a:extLst>
              </p:cNvPr>
              <p:cNvSpPr txBox="1"/>
              <p:nvPr/>
            </p:nvSpPr>
            <p:spPr>
              <a:xfrm>
                <a:off x="1701618" y="4177147"/>
                <a:ext cx="6748040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dirty="0">
                          <a:latin typeface="Cambria Math" panose="02040503050406030204" pitchFamily="18" charset="0"/>
                        </a:rPr>
                        <m:t>≤</m:t>
                      </m:r>
                      <m:r>
                        <m:rPr>
                          <m:sty m:val="p"/>
                        </m:rPr>
                        <a:rPr lang="en-US" sz="3200" b="0" i="1" dirty="0" smtClean="0">
                          <a:latin typeface="Cambria Math" panose="02040503050406030204" pitchFamily="18" charset="0"/>
                        </a:rPr>
                        <m:t>c</m:t>
                      </m:r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’</m:t>
                      </m:r>
                      <m:r>
                        <m:rPr>
                          <m:sty m:val="p"/>
                        </m:rPr>
                        <a:rPr lang="en-US" sz="3200" b="0" i="1" dirty="0" smtClean="0">
                          <a:latin typeface="Cambria Math" panose="02040503050406030204" pitchFamily="18" charset="0"/>
                        </a:rPr>
                        <m:t>n</m:t>
                      </m:r>
                      <m:r>
                        <a:rPr lang="en-US" sz="320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i="1" dirty="0">
                          <a:latin typeface="Cambria Math" panose="02040503050406030204" pitchFamily="18" charset="0"/>
                        </a:rPr>
                        <m:t>𝑙𝑜</m:t>
                      </m:r>
                      <m:sSub>
                        <m:sSubPr>
                          <m:ctrlPr>
                            <a:rPr lang="en-US" sz="32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sz="32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4617058-8DF3-C487-25A0-E7A0B39F0B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1618" y="4177147"/>
                <a:ext cx="6748040" cy="584775"/>
              </a:xfrm>
              <a:prstGeom prst="rect">
                <a:avLst/>
              </a:prstGeom>
              <a:blipFill>
                <a:blip r:embed="rId8"/>
                <a:stretch>
                  <a:fillRect b="-234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9BBE227A-996F-D7CE-0187-54B2E7298C4F}"/>
              </a:ext>
            </a:extLst>
          </p:cNvPr>
          <p:cNvSpPr txBox="1"/>
          <p:nvPr/>
        </p:nvSpPr>
        <p:spPr>
          <a:xfrm>
            <a:off x="8656237" y="2707028"/>
            <a:ext cx="31461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Seems like b = 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28A387-E54F-44FA-1670-F3E8D6592ED7}"/>
              </a:ext>
            </a:extLst>
          </p:cNvPr>
          <p:cNvSpPr txBox="1"/>
          <p:nvPr/>
        </p:nvSpPr>
        <p:spPr>
          <a:xfrm>
            <a:off x="8656237" y="3737369"/>
            <a:ext cx="32523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Seems like k = c’</a:t>
            </a:r>
          </a:p>
        </p:txBody>
      </p:sp>
    </p:spTree>
    <p:extLst>
      <p:ext uri="{BB962C8B-B14F-4D97-AF65-F5344CB8AC3E}">
        <p14:creationId xmlns:p14="http://schemas.microsoft.com/office/powerpoint/2010/main" val="7404171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DD4151-41DA-CCEB-0ED3-C83A66ACDD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EEE74CA-2CD7-C34F-F1CD-039AD139C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Q: What happens?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314E169-9143-F55C-12E2-FAF21873AABB}"/>
              </a:ext>
            </a:extLst>
          </p:cNvPr>
          <p:cNvCxnSpPr/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4AAB9B2-4707-3AB5-6457-8D9AE6FF5BC5}"/>
                  </a:ext>
                </a:extLst>
              </p:cNvPr>
              <p:cNvSpPr txBox="1"/>
              <p:nvPr/>
            </p:nvSpPr>
            <p:spPr>
              <a:xfrm>
                <a:off x="595605" y="2226835"/>
                <a:ext cx="10079836" cy="10534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dirty="0" smtClean="0"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en-US" sz="2800" b="1" i="1" dirty="0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US" sz="2800" b="1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1" i="1" dirty="0" smtClean="0"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sz="2800" b="1" i="1" dirty="0" smtClean="0">
                          <a:latin typeface="Cambria Math" panose="02040503050406030204" pitchFamily="18" charset="0"/>
                        </a:rPr>
                        <m:t>) ≤ 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2800" b="1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b="1" i="1" dirty="0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c</m:t>
                                </m:r>
                              </m:e>
                              <m:e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≤2</m:t>
                                </m:r>
                              </m:e>
                            </m:mr>
                            <m:mr>
                              <m:e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qT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/2) +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c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’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</m:e>
                              <m:e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o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w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4AAB9B2-4707-3AB5-6457-8D9AE6FF5B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605" y="2226835"/>
                <a:ext cx="10079836" cy="1053494"/>
              </a:xfrm>
              <a:prstGeom prst="rect">
                <a:avLst/>
              </a:prstGeom>
              <a:blipFill>
                <a:blip r:embed="rId3"/>
                <a:stretch>
                  <a:fillRect t="-201190" b="-29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23E4FC0-17D7-A50F-CEB5-3BACAEFED725}"/>
                  </a:ext>
                </a:extLst>
              </p:cNvPr>
              <p:cNvSpPr txBox="1"/>
              <p:nvPr/>
            </p:nvSpPr>
            <p:spPr>
              <a:xfrm>
                <a:off x="595605" y="3577672"/>
                <a:ext cx="10079836" cy="10534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dirty="0" smtClean="0"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en-US" sz="2800" b="1" i="1" dirty="0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en-US" sz="2800" b="1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1" i="1" dirty="0" smtClean="0"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sz="2800" b="1" i="1" dirty="0" smtClean="0">
                          <a:latin typeface="Cambria Math" panose="02040503050406030204" pitchFamily="18" charset="0"/>
                        </a:rPr>
                        <m:t>) ≤ 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2800" b="1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b="1" i="1" dirty="0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c</m:t>
                                </m:r>
                              </m:e>
                              <m:e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≤2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T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/2) +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c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’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^2</m:t>
                                </m:r>
                              </m:e>
                              <m:e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o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w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23E4FC0-17D7-A50F-CEB5-3BACAEFED7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605" y="3577672"/>
                <a:ext cx="10079836" cy="1053494"/>
              </a:xfrm>
              <a:prstGeom prst="rect">
                <a:avLst/>
              </a:prstGeom>
              <a:blipFill>
                <a:blip r:embed="rId4"/>
                <a:stretch>
                  <a:fillRect t="-200000" b="-29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2641D1F-1C00-DAEA-19D8-B0211BE97177}"/>
                  </a:ext>
                </a:extLst>
              </p:cNvPr>
              <p:cNvSpPr txBox="1"/>
              <p:nvPr/>
            </p:nvSpPr>
            <p:spPr>
              <a:xfrm>
                <a:off x="595605" y="4928509"/>
                <a:ext cx="10079836" cy="10534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dirty="0" smtClean="0"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en-US" sz="2800" b="1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2800" b="1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1" i="1" dirty="0" smtClean="0"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sz="2800" b="1" i="1" dirty="0" smtClean="0">
                          <a:latin typeface="Cambria Math" panose="02040503050406030204" pitchFamily="18" charset="0"/>
                        </a:rPr>
                        <m:t>) ≤ 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2800" b="1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b="1" i="1" dirty="0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c</m:t>
                                </m:r>
                              </m:e>
                              <m:e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≤2000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T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/2) +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c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’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</m:e>
                              <m:e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o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w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2641D1F-1C00-DAEA-19D8-B0211BE971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605" y="4928509"/>
                <a:ext cx="10079836" cy="1053494"/>
              </a:xfrm>
              <a:prstGeom prst="rect">
                <a:avLst/>
              </a:prstGeom>
              <a:blipFill>
                <a:blip r:embed="rId5"/>
                <a:stretch>
                  <a:fillRect t="-200000" b="-294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117984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EFB440-29C7-7C00-4F09-E9CC071DF6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CDB55-7C1D-E80F-F97F-E64B6905B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Update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11FD409-6236-7A69-C33A-C84703B14D8C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screenshot of a white background&#10;&#10;AI-generated content may be incorrect.">
            <a:extLst>
              <a:ext uri="{FF2B5EF4-FFF2-40B4-BE49-F238E27FC236}">
                <a16:creationId xmlns:a16="http://schemas.microsoft.com/office/drawing/2014/main" id="{231FD483-B1BC-BB18-F763-B6A3B4F168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112" y="2844227"/>
            <a:ext cx="10453906" cy="34766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EEB22F5-E71C-012C-2274-8D5343C62B44}"/>
              </a:ext>
            </a:extLst>
          </p:cNvPr>
          <p:cNvSpPr txBox="1"/>
          <p:nvPr/>
        </p:nvSpPr>
        <p:spPr>
          <a:xfrm>
            <a:off x="838200" y="1695604"/>
            <a:ext cx="645228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750"/>
              </a:spcAft>
            </a:pPr>
            <a:r>
              <a:rPr lang="en-US" sz="4400" dirty="0">
                <a:solidFill>
                  <a:srgbClr val="333333"/>
                </a:solidFill>
              </a:rPr>
              <a:t>Check Piazza!</a:t>
            </a:r>
          </a:p>
        </p:txBody>
      </p:sp>
    </p:spTree>
    <p:extLst>
      <p:ext uri="{BB962C8B-B14F-4D97-AF65-F5344CB8AC3E}">
        <p14:creationId xmlns:p14="http://schemas.microsoft.com/office/powerpoint/2010/main" val="6460238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156CAF-3C45-18BE-D9F3-E28720ABA5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16BB143-2BA0-A024-2064-1CCBB68EE0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Sorting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91911C3-CF02-6EE6-F136-64AD762B8FBE}"/>
              </a:ext>
            </a:extLst>
          </p:cNvPr>
          <p:cNvCxnSpPr/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8560F4F-ADA4-973E-9ADD-EA0D6F14CA45}"/>
              </a:ext>
            </a:extLst>
          </p:cNvPr>
          <p:cNvSpPr txBox="1"/>
          <p:nvPr/>
        </p:nvSpPr>
        <p:spPr>
          <a:xfrm>
            <a:off x="595605" y="1820038"/>
            <a:ext cx="550039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Problem</a:t>
            </a:r>
            <a:r>
              <a:rPr lang="en-US" sz="2800" dirty="0"/>
              <a:t>: Given a list of n numbers L, rearrange them in ascending order.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E.g.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b="1" dirty="0"/>
              <a:t>Input</a:t>
            </a:r>
            <a:r>
              <a:rPr lang="en-US" sz="2800" dirty="0"/>
              <a:t>: [3,2,5,5,1,6,7,8]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b="1" dirty="0"/>
              <a:t>Output</a:t>
            </a:r>
            <a:r>
              <a:rPr lang="en-US" sz="2800" dirty="0"/>
              <a:t>: [1,2,3,5,5,6,7,8]</a:t>
            </a:r>
          </a:p>
        </p:txBody>
      </p:sp>
      <p:pic>
        <p:nvPicPr>
          <p:cNvPr id="3" name="Picture 2" descr="A pile of 3D yellow numbers">
            <a:extLst>
              <a:ext uri="{FF2B5EF4-FFF2-40B4-BE49-F238E27FC236}">
                <a16:creationId xmlns:a16="http://schemas.microsoft.com/office/drawing/2014/main" id="{C1FBF463-58EA-6FF2-76FE-73D729A4A3F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7260"/>
          <a:stretch>
            <a:fillRect/>
          </a:stretch>
        </p:blipFill>
        <p:spPr>
          <a:xfrm>
            <a:off x="7368987" y="1820038"/>
            <a:ext cx="4227407" cy="4676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4435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C66BE0-FE75-9605-4306-DAA3903642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2648639-8004-5515-EE6D-BCEABA5A2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Sorting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C68A964-EBBE-9595-8D17-3BD62685297C}"/>
              </a:ext>
            </a:extLst>
          </p:cNvPr>
          <p:cNvCxnSpPr/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DE093C58-E773-87DF-CA1D-A908F4B4DFF4}"/>
              </a:ext>
            </a:extLst>
          </p:cNvPr>
          <p:cNvSpPr txBox="1"/>
          <p:nvPr/>
        </p:nvSpPr>
        <p:spPr>
          <a:xfrm>
            <a:off x="595605" y="1820038"/>
            <a:ext cx="550039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Problem</a:t>
            </a:r>
            <a:r>
              <a:rPr lang="en-US" sz="2800" dirty="0"/>
              <a:t>: Given a list of n numbers L, rearrange them in ascending order.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Sorting Algorithms: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Bubble Sort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Insertion Sort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err="1"/>
              <a:t>Mergesort</a:t>
            </a:r>
            <a:endParaRPr lang="en-US" sz="28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Radix Sort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Quicksort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err="1"/>
              <a:t>Introsort</a:t>
            </a:r>
            <a:endParaRPr lang="en-US" sz="2800" dirty="0"/>
          </a:p>
        </p:txBody>
      </p:sp>
      <p:pic>
        <p:nvPicPr>
          <p:cNvPr id="3" name="Picture 2" descr="A pile of 3D yellow numbers">
            <a:extLst>
              <a:ext uri="{FF2B5EF4-FFF2-40B4-BE49-F238E27FC236}">
                <a16:creationId xmlns:a16="http://schemas.microsoft.com/office/drawing/2014/main" id="{26C81F09-F4B9-0995-F204-977A282F201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7260"/>
          <a:stretch>
            <a:fillRect/>
          </a:stretch>
        </p:blipFill>
        <p:spPr>
          <a:xfrm>
            <a:off x="7368987" y="1820038"/>
            <a:ext cx="4227407" cy="4676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4106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ED2137-9C95-5DBC-33A1-326DF74CBB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F60E42A-07F8-AD38-B277-1314B4EF7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Sorting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7F55654-8E28-845E-69AE-5DD415417711}"/>
              </a:ext>
            </a:extLst>
          </p:cNvPr>
          <p:cNvCxnSpPr/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E879196-CDCF-DCD5-2520-CF125442A0A2}"/>
              </a:ext>
            </a:extLst>
          </p:cNvPr>
          <p:cNvSpPr txBox="1"/>
          <p:nvPr/>
        </p:nvSpPr>
        <p:spPr>
          <a:xfrm>
            <a:off x="595605" y="1820038"/>
            <a:ext cx="550039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Problem</a:t>
            </a:r>
            <a:r>
              <a:rPr lang="en-US" sz="2800" dirty="0"/>
              <a:t>: Given a list of n numbers L, rearrange them in ascending order.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Sorting Algorithms: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Bubble Sort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Insertion Sort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b="1" dirty="0" err="1"/>
              <a:t>Mergesort</a:t>
            </a:r>
            <a:endParaRPr lang="en-US" sz="2800" b="1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Radix Sort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Quicksort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err="1"/>
              <a:t>Introsort</a:t>
            </a:r>
            <a:endParaRPr lang="en-US" sz="2800" dirty="0"/>
          </a:p>
        </p:txBody>
      </p:sp>
      <p:pic>
        <p:nvPicPr>
          <p:cNvPr id="3" name="Picture 2" descr="A pile of 3D yellow numbers">
            <a:extLst>
              <a:ext uri="{FF2B5EF4-FFF2-40B4-BE49-F238E27FC236}">
                <a16:creationId xmlns:a16="http://schemas.microsoft.com/office/drawing/2014/main" id="{06C8D1DA-2E49-0147-1C0F-2EB63195FE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7260"/>
          <a:stretch>
            <a:fillRect/>
          </a:stretch>
        </p:blipFill>
        <p:spPr>
          <a:xfrm>
            <a:off x="7368987" y="1820038"/>
            <a:ext cx="4227407" cy="4676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7840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4F5E8C-DD77-C749-07C6-D60FE903D5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10F123C-A2DC-2EE3-030B-E468D4D52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 err="1"/>
              <a:t>Mergesort</a:t>
            </a: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1DD15D7-8382-E9D2-2CE0-C22F8C333749}"/>
              </a:ext>
            </a:extLst>
          </p:cNvPr>
          <p:cNvCxnSpPr/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0D482713-B0B7-B71E-CD3B-A8182AFEE0CA}"/>
              </a:ext>
            </a:extLst>
          </p:cNvPr>
          <p:cNvSpPr txBox="1"/>
          <p:nvPr/>
        </p:nvSpPr>
        <p:spPr>
          <a:xfrm>
            <a:off x="595605" y="1820038"/>
            <a:ext cx="550039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Divides</a:t>
            </a:r>
            <a:r>
              <a:rPr lang="en-US" sz="2800" dirty="0"/>
              <a:t>: Divides input into two pieces of equal size in linear time.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Assume even length for now.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Conquer</a:t>
            </a:r>
            <a:r>
              <a:rPr lang="en-US" sz="2800" dirty="0"/>
              <a:t>: Recursively calls </a:t>
            </a:r>
            <a:r>
              <a:rPr lang="en-US" sz="2800" dirty="0" err="1"/>
              <a:t>mergesort</a:t>
            </a:r>
            <a:r>
              <a:rPr lang="en-US" sz="2800" dirty="0"/>
              <a:t> on each piece.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Unite</a:t>
            </a:r>
            <a:r>
              <a:rPr lang="en-US" sz="2800" dirty="0"/>
              <a:t>: Merges the two sorted lists in linear time. 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CB78BEA4-5589-5FEE-230C-0E0F8D41625C}"/>
              </a:ext>
            </a:extLst>
          </p:cNvPr>
          <p:cNvGrpSpPr/>
          <p:nvPr/>
        </p:nvGrpSpPr>
        <p:grpSpPr>
          <a:xfrm>
            <a:off x="6852621" y="3046410"/>
            <a:ext cx="4324576" cy="2403414"/>
            <a:chOff x="6852621" y="1820038"/>
            <a:chExt cx="4324576" cy="240341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B9B34D3-DB99-1364-5C5E-AD0D58F83851}"/>
                </a:ext>
              </a:extLst>
            </p:cNvPr>
            <p:cNvSpPr/>
            <p:nvPr/>
          </p:nvSpPr>
          <p:spPr>
            <a:xfrm>
              <a:off x="6852621" y="1820038"/>
              <a:ext cx="4324575" cy="37452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F350ADC-59CF-9052-B1EC-D7AB21449751}"/>
                </a:ext>
              </a:extLst>
            </p:cNvPr>
            <p:cNvSpPr/>
            <p:nvPr/>
          </p:nvSpPr>
          <p:spPr>
            <a:xfrm>
              <a:off x="6852621" y="2327261"/>
              <a:ext cx="2086985" cy="37452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B07E038-D0FA-2A9F-2FF5-4E28F0FD5D2A}"/>
                </a:ext>
              </a:extLst>
            </p:cNvPr>
            <p:cNvSpPr/>
            <p:nvPr/>
          </p:nvSpPr>
          <p:spPr>
            <a:xfrm>
              <a:off x="6852622" y="2834484"/>
              <a:ext cx="968188" cy="37452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78E4A65-7E7A-A253-E895-68743EC499B4}"/>
                </a:ext>
              </a:extLst>
            </p:cNvPr>
            <p:cNvSpPr/>
            <p:nvPr/>
          </p:nvSpPr>
          <p:spPr>
            <a:xfrm>
              <a:off x="6852623" y="3341707"/>
              <a:ext cx="408790" cy="37452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404D248-B795-6355-A1D3-01B76A0DF943}"/>
                </a:ext>
              </a:extLst>
            </p:cNvPr>
            <p:cNvSpPr/>
            <p:nvPr/>
          </p:nvSpPr>
          <p:spPr>
            <a:xfrm>
              <a:off x="6852622" y="3848930"/>
              <a:ext cx="182879" cy="37452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117DDB3-6A1A-779B-07A2-DAE4D178AF8F}"/>
                </a:ext>
              </a:extLst>
            </p:cNvPr>
            <p:cNvSpPr/>
            <p:nvPr/>
          </p:nvSpPr>
          <p:spPr>
            <a:xfrm>
              <a:off x="9090213" y="2327261"/>
              <a:ext cx="2086984" cy="37452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CA12A33-6D43-8163-3122-76545C9886C9}"/>
                </a:ext>
              </a:extLst>
            </p:cNvPr>
            <p:cNvSpPr/>
            <p:nvPr/>
          </p:nvSpPr>
          <p:spPr>
            <a:xfrm>
              <a:off x="7971418" y="2834484"/>
              <a:ext cx="968188" cy="37452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1864BEF-7103-E38D-3C9F-E59E30B8C5E8}"/>
                </a:ext>
              </a:extLst>
            </p:cNvPr>
            <p:cNvSpPr/>
            <p:nvPr/>
          </p:nvSpPr>
          <p:spPr>
            <a:xfrm>
              <a:off x="9090213" y="2834484"/>
              <a:ext cx="968188" cy="37452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2FC2BCF-F232-FBDA-A5A2-6DDE5FB1C754}"/>
                </a:ext>
              </a:extLst>
            </p:cNvPr>
            <p:cNvSpPr/>
            <p:nvPr/>
          </p:nvSpPr>
          <p:spPr>
            <a:xfrm>
              <a:off x="10209008" y="2834484"/>
              <a:ext cx="968188" cy="37452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B9A9A465-8F68-DAB0-27AE-AB1A58490488}"/>
                </a:ext>
              </a:extLst>
            </p:cNvPr>
            <p:cNvSpPr/>
            <p:nvPr/>
          </p:nvSpPr>
          <p:spPr>
            <a:xfrm>
              <a:off x="7412021" y="3341707"/>
              <a:ext cx="408790" cy="37452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C06F231-FDDA-D663-FF71-133D3765B878}"/>
                </a:ext>
              </a:extLst>
            </p:cNvPr>
            <p:cNvSpPr/>
            <p:nvPr/>
          </p:nvSpPr>
          <p:spPr>
            <a:xfrm>
              <a:off x="7971418" y="3325032"/>
              <a:ext cx="408790" cy="37452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DAA7E0B-8793-91D4-F6F1-8998497A8604}"/>
                </a:ext>
              </a:extLst>
            </p:cNvPr>
            <p:cNvSpPr/>
            <p:nvPr/>
          </p:nvSpPr>
          <p:spPr>
            <a:xfrm>
              <a:off x="8530816" y="3325032"/>
              <a:ext cx="408790" cy="37452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C5361236-9126-00D5-6CF7-686CD993DEF8}"/>
                </a:ext>
              </a:extLst>
            </p:cNvPr>
            <p:cNvSpPr/>
            <p:nvPr/>
          </p:nvSpPr>
          <p:spPr>
            <a:xfrm>
              <a:off x="9090213" y="3334713"/>
              <a:ext cx="408790" cy="37452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80F04BD6-F34D-1AD7-2C97-54A2B11298E2}"/>
                </a:ext>
              </a:extLst>
            </p:cNvPr>
            <p:cNvSpPr/>
            <p:nvPr/>
          </p:nvSpPr>
          <p:spPr>
            <a:xfrm>
              <a:off x="9649611" y="3334713"/>
              <a:ext cx="408790" cy="37452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CD9FD3B3-719C-9A4B-CE38-3AA3DA981EF6}"/>
                </a:ext>
              </a:extLst>
            </p:cNvPr>
            <p:cNvSpPr/>
            <p:nvPr/>
          </p:nvSpPr>
          <p:spPr>
            <a:xfrm>
              <a:off x="10209008" y="3341707"/>
              <a:ext cx="408790" cy="37452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211A7070-BAC0-9E85-6797-A84FD252068F}"/>
                </a:ext>
              </a:extLst>
            </p:cNvPr>
            <p:cNvSpPr/>
            <p:nvPr/>
          </p:nvSpPr>
          <p:spPr>
            <a:xfrm>
              <a:off x="10768406" y="3341707"/>
              <a:ext cx="408790" cy="37452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511C3EF0-25EF-7E97-5929-402B0D65B2AE}"/>
                </a:ext>
              </a:extLst>
            </p:cNvPr>
            <p:cNvSpPr/>
            <p:nvPr/>
          </p:nvSpPr>
          <p:spPr>
            <a:xfrm>
              <a:off x="7109013" y="3848930"/>
              <a:ext cx="152400" cy="37452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EC8AF12F-80D3-4C91-605F-ABDCC1F3F8F2}"/>
                </a:ext>
              </a:extLst>
            </p:cNvPr>
            <p:cNvSpPr/>
            <p:nvPr/>
          </p:nvSpPr>
          <p:spPr>
            <a:xfrm>
              <a:off x="7422779" y="3848930"/>
              <a:ext cx="182879" cy="37452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34C64438-F213-576F-0A56-274C4B56F295}"/>
                </a:ext>
              </a:extLst>
            </p:cNvPr>
            <p:cNvSpPr/>
            <p:nvPr/>
          </p:nvSpPr>
          <p:spPr>
            <a:xfrm>
              <a:off x="7679170" y="3848930"/>
              <a:ext cx="152400" cy="37452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B5F61187-1E67-BDEB-A91D-47125B00DA64}"/>
                </a:ext>
              </a:extLst>
            </p:cNvPr>
            <p:cNvSpPr/>
            <p:nvPr/>
          </p:nvSpPr>
          <p:spPr>
            <a:xfrm>
              <a:off x="7969629" y="3848930"/>
              <a:ext cx="182879" cy="37452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699CC63F-DBE3-245B-2853-590AC7F142D0}"/>
                </a:ext>
              </a:extLst>
            </p:cNvPr>
            <p:cNvSpPr/>
            <p:nvPr/>
          </p:nvSpPr>
          <p:spPr>
            <a:xfrm>
              <a:off x="8226020" y="3848930"/>
              <a:ext cx="152400" cy="37452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76A70F9D-03FE-6DEF-D912-CF8F4C20E5B4}"/>
                </a:ext>
              </a:extLst>
            </p:cNvPr>
            <p:cNvSpPr/>
            <p:nvPr/>
          </p:nvSpPr>
          <p:spPr>
            <a:xfrm>
              <a:off x="8530815" y="3848930"/>
              <a:ext cx="182879" cy="37452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CB79950-043B-1794-6932-EE08D308715C}"/>
                </a:ext>
              </a:extLst>
            </p:cNvPr>
            <p:cNvSpPr/>
            <p:nvPr/>
          </p:nvSpPr>
          <p:spPr>
            <a:xfrm>
              <a:off x="8787206" y="3848930"/>
              <a:ext cx="152400" cy="37452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92BE5A4F-5903-EFD4-19A2-10D2761B065B}"/>
                </a:ext>
              </a:extLst>
            </p:cNvPr>
            <p:cNvSpPr/>
            <p:nvPr/>
          </p:nvSpPr>
          <p:spPr>
            <a:xfrm>
              <a:off x="9090212" y="3848930"/>
              <a:ext cx="182879" cy="37452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70935B43-FB5F-D98F-5535-45E34A475F67}"/>
                </a:ext>
              </a:extLst>
            </p:cNvPr>
            <p:cNvSpPr/>
            <p:nvPr/>
          </p:nvSpPr>
          <p:spPr>
            <a:xfrm>
              <a:off x="9346603" y="3848930"/>
              <a:ext cx="152400" cy="37452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0DAC98A8-326C-4457-B038-63EF02A67A3B}"/>
                </a:ext>
              </a:extLst>
            </p:cNvPr>
            <p:cNvSpPr/>
            <p:nvPr/>
          </p:nvSpPr>
          <p:spPr>
            <a:xfrm>
              <a:off x="9649610" y="3848930"/>
              <a:ext cx="182879" cy="37452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BE17512F-8A0C-1A06-8930-D661268ECA51}"/>
                </a:ext>
              </a:extLst>
            </p:cNvPr>
            <p:cNvSpPr/>
            <p:nvPr/>
          </p:nvSpPr>
          <p:spPr>
            <a:xfrm>
              <a:off x="9906001" y="3848930"/>
              <a:ext cx="152400" cy="37452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2D839ED4-6D11-D9A3-1505-94FFAE10C73B}"/>
                </a:ext>
              </a:extLst>
            </p:cNvPr>
            <p:cNvSpPr/>
            <p:nvPr/>
          </p:nvSpPr>
          <p:spPr>
            <a:xfrm>
              <a:off x="10209008" y="3848930"/>
              <a:ext cx="182879" cy="37452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83D0D6FA-1BBD-8A40-9C81-71AD786AD3CD}"/>
                </a:ext>
              </a:extLst>
            </p:cNvPr>
            <p:cNvSpPr/>
            <p:nvPr/>
          </p:nvSpPr>
          <p:spPr>
            <a:xfrm>
              <a:off x="10465399" y="3848930"/>
              <a:ext cx="152400" cy="37452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E0DE04D5-3399-EAA0-24A0-8AD4E8749019}"/>
                </a:ext>
              </a:extLst>
            </p:cNvPr>
            <p:cNvSpPr/>
            <p:nvPr/>
          </p:nvSpPr>
          <p:spPr>
            <a:xfrm>
              <a:off x="10768405" y="3848930"/>
              <a:ext cx="182879" cy="37452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0FE32078-79C5-0FE9-F4B1-BAE7C506D727}"/>
                </a:ext>
              </a:extLst>
            </p:cNvPr>
            <p:cNvSpPr/>
            <p:nvPr/>
          </p:nvSpPr>
          <p:spPr>
            <a:xfrm>
              <a:off x="11024796" y="3848930"/>
              <a:ext cx="152400" cy="37452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894311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</TotalTime>
  <Words>2319</Words>
  <Application>Microsoft Macintosh PowerPoint</Application>
  <PresentationFormat>Widescreen</PresentationFormat>
  <Paragraphs>424</Paragraphs>
  <Slides>43</Slides>
  <Notes>42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0" baseType="lpstr">
      <vt:lpstr>ACADEMY ENGRAVED LET PLAIN:1.0</vt:lpstr>
      <vt:lpstr>Aptos</vt:lpstr>
      <vt:lpstr>Aptos Display</vt:lpstr>
      <vt:lpstr>Arial</vt:lpstr>
      <vt:lpstr>Cambria Math</vt:lpstr>
      <vt:lpstr>Courier New</vt:lpstr>
      <vt:lpstr>Office Theme</vt:lpstr>
      <vt:lpstr>CSE 331:  Algorithms &amp; Complexity</vt:lpstr>
      <vt:lpstr>Schedule</vt:lpstr>
      <vt:lpstr>Course Updates</vt:lpstr>
      <vt:lpstr>Reading</vt:lpstr>
      <vt:lpstr>Course Update</vt:lpstr>
      <vt:lpstr>Sorting</vt:lpstr>
      <vt:lpstr>Sorting</vt:lpstr>
      <vt:lpstr>Sorting</vt:lpstr>
      <vt:lpstr>Mergesort</vt:lpstr>
      <vt:lpstr>Mergesort</vt:lpstr>
      <vt:lpstr>Sorting</vt:lpstr>
      <vt:lpstr>Merging</vt:lpstr>
      <vt:lpstr>Mergesort Runtime?</vt:lpstr>
      <vt:lpstr>Let T(n) be runtime of Mergesort.</vt:lpstr>
      <vt:lpstr>Let T(n) be runtime of Mergesort.</vt:lpstr>
      <vt:lpstr>Let T(n) be runtime of Mergesort.</vt:lpstr>
      <vt:lpstr>Let T(n) be runtime of Mergesort.</vt:lpstr>
      <vt:lpstr>How do you solve a recurrence?</vt:lpstr>
      <vt:lpstr>Unrolling</vt:lpstr>
      <vt:lpstr>Unrolling a few levels </vt:lpstr>
      <vt:lpstr>Unrolling a few levels </vt:lpstr>
      <vt:lpstr>Unrolling a few levels </vt:lpstr>
      <vt:lpstr>Unrolling a few levels </vt:lpstr>
      <vt:lpstr>Unrolling a few levels </vt:lpstr>
      <vt:lpstr>Unrolling a few levels </vt:lpstr>
      <vt:lpstr>Unrolling a few levels </vt:lpstr>
      <vt:lpstr>Unrolling a few levels </vt:lpstr>
      <vt:lpstr>Unrolling a few levels </vt:lpstr>
      <vt:lpstr>Unrolling a few levels </vt:lpstr>
      <vt:lpstr>Unrolling a few levels </vt:lpstr>
      <vt:lpstr>Unrolling a few levels </vt:lpstr>
      <vt:lpstr>Unrolling a few levels </vt:lpstr>
      <vt:lpstr>Unrolling a few levels </vt:lpstr>
      <vt:lpstr>Unrolling a few levels </vt:lpstr>
      <vt:lpstr>Unrolling a few levels </vt:lpstr>
      <vt:lpstr>Guess &amp; Check</vt:lpstr>
      <vt:lpstr>Guess &amp; Check</vt:lpstr>
      <vt:lpstr>Guess &amp; Check</vt:lpstr>
      <vt:lpstr>Guess &amp; Check</vt:lpstr>
      <vt:lpstr>Guess &amp; Check</vt:lpstr>
      <vt:lpstr>Guess &amp; Check</vt:lpstr>
      <vt:lpstr>Partial Guess</vt:lpstr>
      <vt:lpstr>Q: What happens?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Charlie Carlson</dc:creator>
  <cp:lastModifiedBy>Charlie Carlson</cp:lastModifiedBy>
  <cp:revision>3</cp:revision>
  <dcterms:created xsi:type="dcterms:W3CDTF">2025-10-27T17:44:36Z</dcterms:created>
  <dcterms:modified xsi:type="dcterms:W3CDTF">2025-10-27T21:51:44Z</dcterms:modified>
</cp:coreProperties>
</file>