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571" r:id="rId2"/>
    <p:sldId id="323" r:id="rId3"/>
    <p:sldId id="329" r:id="rId4"/>
    <p:sldId id="997" r:id="rId5"/>
    <p:sldId id="1000" r:id="rId6"/>
    <p:sldId id="1001" r:id="rId7"/>
    <p:sldId id="1002" r:id="rId8"/>
    <p:sldId id="1003" r:id="rId9"/>
    <p:sldId id="998" r:id="rId10"/>
    <p:sldId id="1004" r:id="rId11"/>
    <p:sldId id="1005" r:id="rId12"/>
    <p:sldId id="1006" r:id="rId13"/>
    <p:sldId id="999" r:id="rId14"/>
    <p:sldId id="1007" r:id="rId15"/>
    <p:sldId id="1008" r:id="rId16"/>
    <p:sldId id="1009" r:id="rId17"/>
    <p:sldId id="1010" r:id="rId18"/>
    <p:sldId id="1011" r:id="rId19"/>
    <p:sldId id="1012" r:id="rId20"/>
    <p:sldId id="1013" r:id="rId21"/>
    <p:sldId id="1014" r:id="rId22"/>
    <p:sldId id="1015" r:id="rId23"/>
    <p:sldId id="1016" r:id="rId24"/>
    <p:sldId id="1017" r:id="rId25"/>
    <p:sldId id="1018" r:id="rId26"/>
    <p:sldId id="1019" r:id="rId27"/>
    <p:sldId id="1020" r:id="rId28"/>
    <p:sldId id="1021" r:id="rId29"/>
    <p:sldId id="1022" r:id="rId30"/>
    <p:sldId id="1023" r:id="rId31"/>
    <p:sldId id="1024" r:id="rId32"/>
    <p:sldId id="1025" r:id="rId33"/>
    <p:sldId id="102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39" r:id="rId47"/>
    <p:sldId id="1040" r:id="rId48"/>
    <p:sldId id="1041" r:id="rId49"/>
    <p:sldId id="1042" r:id="rId50"/>
    <p:sldId id="1043" r:id="rId51"/>
    <p:sldId id="1044" r:id="rId52"/>
    <p:sldId id="1045" r:id="rId53"/>
    <p:sldId id="1046" r:id="rId54"/>
    <p:sldId id="1048" r:id="rId55"/>
    <p:sldId id="1049" r:id="rId56"/>
    <p:sldId id="1050" r:id="rId57"/>
    <p:sldId id="1051" r:id="rId58"/>
    <p:sldId id="1052" r:id="rId59"/>
    <p:sldId id="1053" r:id="rId60"/>
    <p:sldId id="1054" r:id="rId61"/>
    <p:sldId id="1055" r:id="rId62"/>
    <p:sldId id="1056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2"/>
  </p:normalViewPr>
  <p:slideViewPr>
    <p:cSldViewPr snapToGrid="0">
      <p:cViewPr varScale="1">
        <p:scale>
          <a:sx n="104" d="100"/>
          <a:sy n="104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7E5BF-8BF7-3645-99B5-F55E3FA0E6A0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DF06-5FA9-7D42-99C3-B3F0A78E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5B53A-2664-FD41-A4FC-5236A6F6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364E1-CE42-111A-9F9F-7581AB09E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3FC78-2272-A6A0-607D-4CF5CD977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42DD8-A2E9-23A8-9D36-27A7AE2F9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5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DEDF-B1CE-DD82-EB67-F389ED82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E6749C-6C36-6816-4975-C15052EFD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A6769-48D5-8086-A0CA-FFAB4EFA7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4B0CB-063F-88BA-4FB0-895A21DD5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BC91E-CD93-1CCE-D667-621C674A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AF1A1-4025-9D66-860A-53030F89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A29DC-1FF2-4CC6-9479-6358CB827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0D49E-EFC6-F7A2-415B-F1A581991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39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F9EB8-C25B-1D1D-688E-AFE171A4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1CABD-55F6-1574-3972-A49089D7C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316EB-3F35-B421-55AD-2840F8771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19C68-CC5B-EEC6-D69F-00E3C2015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BC7B-856A-A578-62F1-E9895EA3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8C981-2618-1B0E-8479-17032615E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CE03C-525B-364F-670A-6E8D9925C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F5EF-4401-E6F8-740A-893527B8C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0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1FA8F-51A8-ECBC-4693-C734B7C3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CD8C4-5BDD-51C1-1243-48C88F603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F5741-9B56-C022-E976-85435239B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5E7AA-D1A1-067A-E173-44E64E22A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90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869E5-DB1C-BB4A-FF84-DC51D5885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BEFF5-DE69-1979-CBDB-FC8F050DC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183FC-A5A3-DF94-6589-43679A1CD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12D96-EE1F-5BA2-0C8C-B504C5F5E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2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B2A5A-BB5A-F713-A0E1-ED897465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2E5CF-5C45-C5E3-E07D-12105C571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57D7DD-D368-A120-4B96-276DF26FA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1E82E-975B-30DA-78AF-B092F170D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2EA1-4777-9F7E-B781-5E99A6D32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FD6A5-B56F-23BF-3DB0-63624E573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9FB393-939B-8DC3-6E4C-E600BB79C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96EC8-B36A-444A-2093-E3ED4BC5C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4504F-4501-31FB-054E-6674EA51B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0BE91A-AA8A-1983-95BB-7B994CFDC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83D6B-DBAC-9CFE-A880-F7E640810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1B69-2CA9-C88D-F0AD-39EDC5700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993B1-39D4-D6A3-B3BE-61473E950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8FF11D-939C-445A-AEEF-2FFAFB843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43874-5CE8-4F64-ACA6-58374E01D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E4C3-D3B4-3E32-27B4-9D70DB06D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9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926D-A304-4F87-315B-3A753A5D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0EE5F-171C-6719-BB76-E69C57CC8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2A4BC9-0B9F-8438-D922-E69A29608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B8DE-78F4-59A4-E59C-235EF4AE3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7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43DD7-9097-48E8-12AB-4138D57C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5FA06-D179-01BD-10AF-86FCB66EE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D73FD-626A-DE06-C4DB-2E9D075F3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0C631-FFB4-6EF9-F66C-A67B635C5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4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2C942-43D6-53B6-8C79-5C20B0361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A9336-0955-62E5-9CD3-1A4BBE7CD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CB785-473C-BAD8-52FE-E57D483BC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4912B-2742-BE5C-B060-367555E40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9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34900-17C9-9C01-B0B1-9B824562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D079B-C18E-AF4C-B10A-610748828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4FC65-D458-00B5-EC94-847589EEE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5FDA-FC93-22C7-9310-5D951839E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2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38E6-3A63-4EF5-8D6E-36B7CC3C7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BC579B-9BC4-1473-1537-BD019B2E9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4D81C-EAD6-9DA9-C519-4004E7E94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757C3-2322-F693-1667-1D979944D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2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A59E-E294-FB66-348C-B262F09E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F3F98-8970-FB55-7639-5B1BF4061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07414D-B8C9-E6A7-872C-1964D4A06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DFD33-BB17-ACC0-BE48-231A0C113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6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BBF5-9729-7290-30B0-0FD25BE2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30A6E-3552-868D-FBAE-AF10D8E63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2A91F5-9A1A-2C1A-78B2-ADB3CFE8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FC93F-5177-9849-380C-E2579FFE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27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A4325-BAB4-083E-6A2F-A57EE5BC8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B2D25-BE42-89CA-7CB9-28781A836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3298D-04E0-E05A-2099-9E22933B2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CCE47-7F99-E486-94B7-27132E1E4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1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3CED-F243-86A3-226A-0BCDBBE4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9861B-E450-2BF3-42C0-BCFB9A610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319F6-72D5-0F97-F3AE-3039365BC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C76C0-5EDA-72E1-E2A3-B5335C547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7F3B-564A-EF84-EC44-29909C0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79727-4091-4FDE-5846-A66EFCD6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48D0A-8EB5-E909-14BE-DDB87B6D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B4AA-133B-164B-907F-80E3281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28FB3-6D86-263B-2F8A-620E04169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ECDA40-0EB4-41C9-8A01-C1CA47EB3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58765-6C9E-34D3-0A25-C1892F80F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0F4C8-4163-5948-0161-35B5D447B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30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3679-304C-7BE7-DE9F-29F4AF5C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AC713-8ABE-37AE-FD4B-768428FAD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3923F-5827-5DF8-1B27-02FCA48C2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48CD0-5AF0-CEF5-6B97-9D4B7C3A3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1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EDFA-D957-8FC3-AA67-6A7EBDD9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1A5FB-62D7-D399-3D72-4D1BCAF29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390C4-39E3-CAEA-BD78-2EFAEEA4D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C4471-B432-2E25-1343-BC6467350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D6C0-96C9-670C-5FC0-A66455E6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AABA9-FFCB-8B40-7EB7-C2D014472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DD229-7EBB-8171-A321-40D998ACC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B548-CEE7-03FF-079C-7ACD835B4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8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53509-A247-512E-4608-51BEA1408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301F6-823F-37F4-F080-E7D44A75B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118E8-6C1E-90CC-34A8-CF1B8F07A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061E1-8FBF-0C31-3CAC-D572DC4CF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68E47-76D5-D881-2504-DF3BD453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2DCB7-3A17-9A04-1A1A-BAD5A07A6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400D8-D73E-2337-9284-4E5928B37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88283-D279-F873-7582-A4106B2E9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99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8A1A-9093-980E-DD91-F7F4906F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7E8E6-D9D4-2DDB-D1BA-4B8B89404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0B477D-C870-CB1E-09B6-F2E8FCB92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6E5CE-C3C0-8134-AEFE-4CB73CD4D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03A11-D003-6F01-F506-3BD0394B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0A4BE-62D2-792B-0EB7-6E90FADE6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BA342-12A9-B888-D468-85E7A82B9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42A97-95B6-2ED1-5CD9-06CECC32B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6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61C2-1A84-C9AB-3661-B3D09B98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88679-5E8C-14C6-19F8-28152A8B7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D9047-48EA-FB9B-BE10-048EF52CD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B0B0E-89E5-3295-0434-E4A00577F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55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C7C81-121D-056A-762A-EE34AB27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3F80D-3D2B-553E-9050-4EBB2B716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D4C28-83C5-20E6-5199-470CFB908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3912-92CF-2270-3CBD-91886F2BC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4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13CB-8862-6DFF-D029-89D74C7AE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4B634-C803-D680-3BB3-3C9DE0674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85CA6-60A1-A76A-EDE5-9FA4E7886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B6563-5068-ABFE-9581-CF607BFA2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1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9366A-E0BB-DCF7-BE69-F199FE29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19F0E4-1F5D-2CB2-B66A-F63A5E869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9EE6A-8EAF-F734-2E0A-E371173C8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F780-3567-E331-C40A-56D91AC54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51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EB332-BF8E-8BCA-3C23-A521073B5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26A64-83F9-773D-623F-E3B6BED74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FCBA3-3BF1-DFE4-BC8B-996FBF00B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4B5B1-4B38-A2BB-7C52-E06676AF5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0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3433E-7EAF-E414-7EF8-1FE547F2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D135C-70D6-8C9B-E531-C8A015082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2622B-0A5F-26E7-63F8-F07BC4AE7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06EF8-413B-E0FC-ABD5-9EB54A6AD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6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A15AA-11B3-EB82-E6EB-6916886AC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B7696-B5DE-9F89-E75E-35F90B8A0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EE246-3552-9AE5-A617-068C50AB1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82FAA-F81E-ADC3-E487-BDB963172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2D267-6DC5-25D3-B88A-E3FBDB06F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A13B9-CA5C-8726-3692-1C46CDBC2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4CA5D-969E-5FD1-D2A4-5E33F14C9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83D50-B49C-9FCB-6527-CD5D4CF8F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355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88A5-7D19-8C26-5396-763AFA182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06CD2-016C-68F5-576E-1ED06FD24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1E3F6-1A6E-70C8-8B06-0B5551689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11753-3EEE-9156-79C6-DED494706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35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F54EF-6675-6B2D-5B03-3CEC69250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73D54-577B-DB98-5BFA-2DF04645A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36845-FCCB-5BF0-C42A-322B55912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C1E9A-016E-58BA-DDFD-21D13B328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8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71195-33DA-31BD-B7DC-90F27F67E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E2C01-BF5B-CBBE-EFC5-368A7663A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EFA45-A91C-FC3B-983A-CD5C74CAF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ACD94-C3FC-4FA5-A467-8790FCCD8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46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90C49-9D03-912B-05FC-ED0A92EC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F0886-BF52-34CB-6AFF-13DE079C4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BB35D-EDEE-34CA-D909-031EB6D73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09AB9-0135-E503-869E-DDED85FD9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45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32F25-4761-E99C-0A25-927D59529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2F560-5A99-1369-890F-ADB1F17AD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8213D-05E4-6D2D-91A7-CE853644D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6F3E2-E810-92E7-91B3-21ABE1BDB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93FF1-3EA3-255F-6DE0-AF697F6D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A5BAD-0335-9F4B-570B-1AA1AF339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455495-0038-7295-5A1F-39B6B4F68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8EC43-92AD-BABF-934A-867914772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48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0ADB3-E6C8-1E57-35C7-44AD9FA0D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44FFA-1787-600D-AB8A-C42E173CE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33137-5DF7-1411-F5BE-4EF805D2E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987CE-683E-AFEF-8084-82D56A91D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3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975D4-2B9B-3507-FB85-E66EE197D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8BA78-F11C-F1D1-E1EC-FBDAA64D7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20865-6C6D-2504-29DD-9389F6BCE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4469F-4BAB-F135-A08D-F0161DB27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17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8DD7D-7634-A3FC-BEF2-A22F4232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DBFAC-C759-14DC-0829-012C50098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0D7FD6-AF89-ECAE-4B29-9EE1FD26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A1854-5EAC-FC86-C060-2218A589A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90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AEF65-2BA1-F23A-4C6F-AF783630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E68C1-8398-A2B7-16A8-719A6389A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946A4-AB20-6B6F-DF7F-2C1DAF844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B990D-EB1A-05BA-C1FB-19BE522F9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58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8CEF2-39E2-1001-9F4A-3FAFD16A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C7C65-4BDE-CD7F-3CFD-0C49958F3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71B9E-7899-2300-78A4-E227448FA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FE8F9-537B-1D9E-54E8-F9F33D30A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60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CB6A2-6F43-0D5E-7B18-AA1C07436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388D0-13CD-967E-2ECE-AA06A4F6F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D12D8-13E0-EE41-F670-246E32206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9B849-7BE4-E2D2-F6A6-F97CE4791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54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1634F-C2D3-2105-2F42-76EECC5B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C130B-86B5-958C-7CF2-B42699464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FCD0B-D42E-0968-5319-6D39F3319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1CEFF-22E5-5B4E-1138-3F71B4E16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31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9E45C-B075-96D9-65AA-EA1ED723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A5101-A951-FD28-CD77-08958B89A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8115E-1A77-3A6C-407B-5601C2885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4DA5-AF8D-4F8B-8CAE-7E9152E5C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18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9D8A-6781-11CE-90DB-7565110C8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627993-D8CD-EDC0-6A6F-ADA810CB0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EA2DF-3424-647B-A0BB-00088EF7B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59AF-A109-A258-3E54-4FF670407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7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15C0-EDEA-6E83-9800-A5EEFE6F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2050F-97DD-9D3A-CE72-43C70EE21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76377-347D-88E3-3DE9-0D2C4CCA1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E650-414C-279D-2EC1-9BBD4B1CD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7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403ED-3705-A951-9BAC-C8F0AEA9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FC8A6-945E-355F-7ED1-924883E43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0E5AA-0C88-2863-7495-3F11699D9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089C9-E015-C4C5-6724-BE2D1FF74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8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437AC-2AF8-562E-A33F-F0EA229B3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034E7-4510-A2A7-A113-19AF9D22A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7B974-93D0-39C4-848F-50A67745C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FE570-A5AB-1860-895B-F563DE5C2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74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F9B8-1165-B99B-0CE2-13A27523D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41B78-EB12-F6E5-AD4C-402BEF8A3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EF0BE-FA6F-03FA-874C-51D687917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136E-F8D6-ABA1-8EF0-298DA288B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5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5DB0-3863-7BDB-7AC2-5F6267981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7FEFB6-9572-5E11-5FA2-EDA3B8213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1B10B-A62C-8D0E-F15B-F0EBC4EBC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223CE-7079-B921-11DF-562A5EE5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3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068C9-0CB2-C549-8DE9-39523134B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70342-2DD0-BF42-3768-980C740EE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EB25C-267F-E5DA-7E05-C8DD96947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3DA6E-52C6-2618-2ACC-CA5B93E2C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7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B793B-9E02-A61B-CE37-12A730928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147853-1DA8-D49E-30B3-74DBD2F35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BAA15-5180-EE2C-AA61-5B2B0CA0B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EFB50-65B8-FC29-6C82-843D7007F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FD70-9003-0DC7-90FD-058B2A626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BEF3D-A886-C458-6506-4D5F4D2D6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6BA4-5118-B592-F9B4-0CCEF962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1B7A-0913-4C9C-1D5C-E0D931C3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6483-CD7F-B737-CD38-C5A86836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F5E4-7908-87E8-2B13-551DD4D5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C8009-623A-4292-817A-6240F14FE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109A1-93FE-76B6-2950-4BFA70A0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B9D9-EFD4-1936-AC8B-0325FA16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6255-131D-70B1-A1EC-6C799C1D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2FFC5-12C4-A047-AEB0-6F69E613D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C73DF-E95E-5ABB-A6DA-33EFC5300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56CBC-CDA8-173E-515C-EE2FB8EC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4720C-C56A-47C8-246B-5C9C2517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EDF8-8086-3347-2DB7-F9572555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911E-F0FF-B139-BA82-768B392F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B17C-2651-A129-C2B9-86F2A233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34BB-8513-D2BD-FF7A-CE29CED1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8A94-15C8-3557-A40D-348DD6C3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5F4A-C7C6-83C5-152B-60E8F854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9CCF-C3E9-5BC8-20CA-7A2A1C3F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2691A-522F-01F9-648A-601438AD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9AA0-3FEF-CC8C-B33E-36B30587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092B-5283-C05A-837A-4B607F48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0B7E1-CEA2-E2FA-1D53-387D7419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EF70-3400-E42F-A2FD-42401EEE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B466-5B55-421B-D2BC-95838B399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3A5B-D8D6-D161-B6BD-A74FF5E31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2DE6E-296D-A566-4F52-3DAA918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B5475-D048-7986-1AF9-36935C5D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24462-F8EA-1832-0958-37AB3572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F38F-E3BE-DC90-80F9-31E1345A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21D0-A596-5B85-7299-7E420E3BA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33DA3-445F-8A82-1FED-52C47177A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493EF-5513-A950-79DC-83768AB23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A433B-BB4A-F961-2AFE-52A4BB273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B440D-535F-3859-80A6-05E093D2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343F3-7698-8915-4924-54E9069B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6950E-075B-D4D7-8923-CAFD981A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93E4-0964-B1AD-2D54-A611DBA2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74F4C-E698-717C-643C-F4C1E21E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02E98-74FE-245A-7463-17880224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17067-C9D2-804D-C387-ABE8EFC5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CC972-D3BD-A11D-D06D-B2041323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CABC5-D27A-258B-CDF1-27AF2BE4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CE1AB-ACFF-CE21-BE15-6DD29C2A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7081-2B53-7BA0-071C-8060E39C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1954D-2202-4D81-B5ED-8D7AE90CA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ED1A4-6AB0-6D42-D9CD-9A9F41980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7B9B1-46CC-C3DF-6B99-6839297D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6425-4140-C500-55BA-B4BE71DF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7ED39-9B3F-A208-E4CD-6D905905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8694-DAEF-139A-7B1E-7A8DBC2F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84BC30-1B74-CCD2-87F6-5AEEEB365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C25E-7E75-2EF5-9EA0-112D99A85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0120A-4450-3000-9981-7F939D7F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C3759-77F6-E149-7F42-14BBE19C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0B30E-4FFD-B297-666D-D4AD7C8D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C6867-10E6-FDA4-18B2-19A94352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4829A-CEB7-5575-B5F9-CDFA9F40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69740-F492-DC55-4B06-08CC0FFAC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91B5B-927D-A94B-8A35-F9740BB941E6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AC0B5-46F7-69DB-8850-879D82EB5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E1EA-F056-E030-F839-97A96E362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1226F1-2D32-3446-8925-EFD27C5D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24</a:t>
            </a:r>
          </a:p>
          <a:p>
            <a:r>
              <a:rPr lang="en-US" dirty="0"/>
              <a:t>Wednesday October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“Counting Inversions”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0FC46-818B-7B60-4E19-64BE904E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7EC9AB-AE19-F3C6-FA67-B7F047DF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9976A2-BD2C-DCFF-02B6-54F0203B8E0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4D50C0-39AE-2BF2-A5A5-1D08492B7F4D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5500395" cy="6533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Definition: </a:t>
                </a:r>
                <a:r>
                  <a:rPr lang="en-US" sz="3200" dirty="0"/>
                  <a:t>Given a list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we say two indices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dirty="0"/>
                  <a:t> form an inversion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Let’s ignore Charlie for a second and just look at the numbers on the right: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[2, 4, 1, 3]</a:t>
                </a:r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lvl="1"/>
                <a:endParaRPr lang="en-US" sz="3200" b="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4D50C0-39AE-2BF2-A5A5-1D08492B7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5500395" cy="6533648"/>
              </a:xfrm>
              <a:prstGeom prst="rect">
                <a:avLst/>
              </a:prstGeom>
              <a:blipFill>
                <a:blip r:embed="rId3"/>
                <a:stretch>
                  <a:fillRect l="-2535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9A9B276F-BC7E-4B5A-44CE-DB9BD4967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92" y="1694620"/>
            <a:ext cx="3025864" cy="48016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E6B5E3-1CE6-B543-4CE5-E8C15A725849}"/>
              </a:ext>
            </a:extLst>
          </p:cNvPr>
          <p:cNvSpPr/>
          <p:nvPr/>
        </p:nvSpPr>
        <p:spPr>
          <a:xfrm>
            <a:off x="9576486" y="1694620"/>
            <a:ext cx="1161535" cy="48088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7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79645-06B7-84FD-2196-1CEE8003B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6F5DB1-79E3-8657-C7BA-CF577ACE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07DD9-FE5B-8EA7-1384-17BD8322E76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6EBE10-2710-0D61-68A3-180EAC28268B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5500395" cy="751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Definition: </a:t>
                </a:r>
                <a:r>
                  <a:rPr lang="en-US" sz="3200" dirty="0"/>
                  <a:t>Given a list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we say two indices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dirty="0"/>
                  <a:t> form an inversion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Let’s ignore Charlie for a second and just look at the numbers on the right: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[2, 4, 1, 3]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(2,1), (4,1), and (4,3) are all inversions.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lvl="1"/>
                <a:endParaRPr lang="en-US" sz="3200" b="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6EBE10-2710-0D61-68A3-180EAC28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5500395" cy="7518533"/>
              </a:xfrm>
              <a:prstGeom prst="rect">
                <a:avLst/>
              </a:prstGeom>
              <a:blipFill>
                <a:blip r:embed="rId3"/>
                <a:stretch>
                  <a:fillRect l="-2535" t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B243E3DC-6827-EFC0-BD4C-5C31A10DD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92" y="1694620"/>
            <a:ext cx="3025864" cy="48016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6846CB-F182-18D9-C752-EBD03CC74FDB}"/>
              </a:ext>
            </a:extLst>
          </p:cNvPr>
          <p:cNvSpPr/>
          <p:nvPr/>
        </p:nvSpPr>
        <p:spPr>
          <a:xfrm>
            <a:off x="9576486" y="1694620"/>
            <a:ext cx="1161535" cy="48088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F77E-AAAA-8A12-11F5-9E54F046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98060E-2101-AEE9-794D-F78B906A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E84D9F-29C4-9ADE-9DD8-79258115055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DFD756-891A-720C-94A5-2FA9671B8133}"/>
              </a:ext>
            </a:extLst>
          </p:cNvPr>
          <p:cNvSpPr txBox="1"/>
          <p:nvPr/>
        </p:nvSpPr>
        <p:spPr>
          <a:xfrm>
            <a:off x="595605" y="1672372"/>
            <a:ext cx="550039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ignore Charlie for a second and just look at the numbers on the right: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[2, 4, 1, 3]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dirty="0"/>
              <a:t>(2,1), (4,1), and (4,3) are all inversions.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Observe that if you look at the lines, an inversion is marked by a crossing.</a:t>
            </a:r>
            <a:endParaRPr lang="en-US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0E0532A-F3DE-7A72-600A-5CC70DBF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992" y="1694620"/>
            <a:ext cx="3025864" cy="48016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5B63B1-C1F1-10E7-38F0-BD1FABB8BE37}"/>
              </a:ext>
            </a:extLst>
          </p:cNvPr>
          <p:cNvSpPr/>
          <p:nvPr/>
        </p:nvSpPr>
        <p:spPr>
          <a:xfrm>
            <a:off x="8489092" y="2755557"/>
            <a:ext cx="333632" cy="3336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9D105-7C59-D412-B327-F88BBFF8CE68}"/>
              </a:ext>
            </a:extLst>
          </p:cNvPr>
          <p:cNvSpPr/>
          <p:nvPr/>
        </p:nvSpPr>
        <p:spPr>
          <a:xfrm>
            <a:off x="9409670" y="3928607"/>
            <a:ext cx="333632" cy="3336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F3F76-D789-D1C5-A275-C81AF4520D23}"/>
              </a:ext>
            </a:extLst>
          </p:cNvPr>
          <p:cNvSpPr/>
          <p:nvPr/>
        </p:nvSpPr>
        <p:spPr>
          <a:xfrm>
            <a:off x="8495270" y="5036680"/>
            <a:ext cx="333632" cy="3336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1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3091A-3AA5-C0B2-8720-BB8EACD8E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C42104-BAEA-2A90-3D81-0323C86F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Problem: Finding 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E990F-5D11-A192-8496-BC5CD1E8A26E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9C3FA34-EF4D-2F71-FDB5-767873AFF96D}"/>
              </a:ext>
            </a:extLst>
          </p:cNvPr>
          <p:cNvSpPr txBox="1"/>
          <p:nvPr/>
        </p:nvSpPr>
        <p:spPr>
          <a:xfrm>
            <a:off x="595605" y="1672372"/>
            <a:ext cx="11000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Input</a:t>
            </a:r>
            <a:r>
              <a:rPr lang="en-US" sz="3200" b="0" dirty="0"/>
              <a:t>: List of elements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Goal</a:t>
            </a:r>
            <a:r>
              <a:rPr lang="en-US" sz="3200" dirty="0"/>
              <a:t>: Find all the inversions in A</a:t>
            </a:r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E1220F7-0D73-DC17-CFC2-8DF084E5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77" y="2203626"/>
            <a:ext cx="3746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A60CA416-638A-0E5A-1D87-FD3DB4276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7092" y="3045940"/>
            <a:ext cx="3725562" cy="37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F17EF-0073-F5F4-4379-E7CB19A7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E38277-40AE-EB6C-8521-029D09EC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Problem: Finding 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B3FC60-89F8-7761-0A82-760697E9B42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DE74D4-6836-5D41-87EC-0DCCC0287480}"/>
              </a:ext>
            </a:extLst>
          </p:cNvPr>
          <p:cNvSpPr txBox="1"/>
          <p:nvPr/>
        </p:nvSpPr>
        <p:spPr>
          <a:xfrm>
            <a:off x="595605" y="1672372"/>
            <a:ext cx="11000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Input</a:t>
            </a:r>
            <a:r>
              <a:rPr lang="en-US" sz="3200" b="0" dirty="0"/>
              <a:t>: List of elements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Goal</a:t>
            </a:r>
            <a:r>
              <a:rPr lang="en-US" sz="3200" dirty="0"/>
              <a:t>: Find all the inversions in A</a:t>
            </a:r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B739AB-BF85-9E54-6F08-5D7032CF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77" y="2203626"/>
            <a:ext cx="3746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DEA3FD-E462-F8BE-5F2F-F62BA0A432A4}"/>
              </a:ext>
            </a:extLst>
          </p:cNvPr>
          <p:cNvSpPr txBox="1"/>
          <p:nvPr/>
        </p:nvSpPr>
        <p:spPr>
          <a:xfrm>
            <a:off x="595604" y="3406218"/>
            <a:ext cx="66287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Input: List 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Inversions = []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 [n]: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For j in [i+1..n]: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A[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inversions.append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Inversions</a:t>
            </a:r>
          </a:p>
        </p:txBody>
      </p:sp>
    </p:spTree>
    <p:extLst>
      <p:ext uri="{BB962C8B-B14F-4D97-AF65-F5344CB8AC3E}">
        <p14:creationId xmlns:p14="http://schemas.microsoft.com/office/powerpoint/2010/main" val="172937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F053-7F21-3E4F-88F8-7AF21BFD2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CCAE9D-9D68-2275-4CA6-447D7DC7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Problem: Finding 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AD1260-A3EC-33E9-8F52-60798749872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D24B7D-85A9-8E31-9A39-A8A01386CEE7}"/>
              </a:ext>
            </a:extLst>
          </p:cNvPr>
          <p:cNvSpPr txBox="1"/>
          <p:nvPr/>
        </p:nvSpPr>
        <p:spPr>
          <a:xfrm>
            <a:off x="595605" y="1672372"/>
            <a:ext cx="11000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Input</a:t>
            </a:r>
            <a:r>
              <a:rPr lang="en-US" sz="3200" b="0" dirty="0"/>
              <a:t>: List of elements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Goal</a:t>
            </a:r>
            <a:r>
              <a:rPr lang="en-US" sz="3200" dirty="0"/>
              <a:t>: Find all the inversions in A</a:t>
            </a:r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95F5C2-E5F8-AF1D-0021-36AEB98E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77" y="2203626"/>
            <a:ext cx="3746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D72F2-677D-C9CE-8146-317796AB7EA8}"/>
              </a:ext>
            </a:extLst>
          </p:cNvPr>
          <p:cNvSpPr txBox="1"/>
          <p:nvPr/>
        </p:nvSpPr>
        <p:spPr>
          <a:xfrm>
            <a:off x="595604" y="3406218"/>
            <a:ext cx="66287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Input: List 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Inversions = []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 [n]: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For j in [i+1..n]: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A[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inversions.append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Inversions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ABA25-8C16-C65F-444C-FA6EBB433C7C}"/>
              </a:ext>
            </a:extLst>
          </p:cNvPr>
          <p:cNvSpPr/>
          <p:nvPr/>
        </p:nvSpPr>
        <p:spPr>
          <a:xfrm>
            <a:off x="4384589" y="3116811"/>
            <a:ext cx="3422822" cy="15569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will take n^2 time to compute the list of inversions!</a:t>
            </a:r>
          </a:p>
        </p:txBody>
      </p:sp>
    </p:spTree>
    <p:extLst>
      <p:ext uri="{BB962C8B-B14F-4D97-AF65-F5344CB8AC3E}">
        <p14:creationId xmlns:p14="http://schemas.microsoft.com/office/powerpoint/2010/main" val="236873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0AE1-515E-2050-BA06-767297E3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FC9E00-4A2F-B8D7-34BE-F0B73EAA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Problem: Finding 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802B14-A88F-16F8-485C-BBE6D646846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85B398-32A0-FAFF-353D-E8868EFD7323}"/>
              </a:ext>
            </a:extLst>
          </p:cNvPr>
          <p:cNvSpPr txBox="1"/>
          <p:nvPr/>
        </p:nvSpPr>
        <p:spPr>
          <a:xfrm>
            <a:off x="595605" y="1672372"/>
            <a:ext cx="11000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Input</a:t>
            </a:r>
            <a:r>
              <a:rPr lang="en-US" sz="3200" b="0" dirty="0"/>
              <a:t>: List of elements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Goal</a:t>
            </a:r>
            <a:r>
              <a:rPr lang="en-US" sz="3200" dirty="0"/>
              <a:t>: Find </a:t>
            </a:r>
            <a:r>
              <a:rPr lang="en-US" sz="3200" u="sng" dirty="0"/>
              <a:t>number of</a:t>
            </a:r>
            <a:r>
              <a:rPr lang="en-US" sz="3200" dirty="0"/>
              <a:t> inversions in A</a:t>
            </a:r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13A458D-AA24-F73A-472C-74896FD9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77" y="2203626"/>
            <a:ext cx="3746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A831C9F2-1B3C-1B5A-B39D-54AFE45EB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7092" y="3045940"/>
            <a:ext cx="3725562" cy="37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4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F977-92AB-5E23-A73C-97268A5CA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0C97FA-F828-D69A-96CC-05DA74E7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Recursive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371408-744D-3174-5278-565161C6C9D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FC1BA9-CE19-C833-6DCC-2D10C085842D}"/>
              </a:ext>
            </a:extLst>
          </p:cNvPr>
          <p:cNvSpPr txBox="1"/>
          <p:nvPr/>
        </p:nvSpPr>
        <p:spPr>
          <a:xfrm>
            <a:off x="595605" y="1672372"/>
            <a:ext cx="66578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same algorithm works, just return the size of the final inversions list.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However, we can use recursion to do better.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make a few observations about the problem before we decide how to use recursion. 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A653F3-EC45-FE8D-F5B5-6980DC97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77" y="2203626"/>
            <a:ext cx="3746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5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25CC0-DD6A-772A-1300-CF2879FE6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8A315E-3F86-02CE-C0D9-E7527C33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Simple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F1918-9070-53E6-9A5C-2BC44F8025AE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9BE1BE-F633-AAD7-36D3-9892867BDE06}"/>
              </a:ext>
            </a:extLst>
          </p:cNvPr>
          <p:cNvSpPr txBox="1"/>
          <p:nvPr/>
        </p:nvSpPr>
        <p:spPr>
          <a:xfrm>
            <a:off x="595605" y="1672372"/>
            <a:ext cx="6657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many inversions can we have if our list is empty?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many inversions can we have if our list is size 1?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many inversions can we have if our list is size 2?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How can you solve this small case?</a:t>
            </a:r>
          </a:p>
          <a:p>
            <a:pPr lvl="1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2BF9C-1409-F7E2-E1D7-D1B694B44932}"/>
              </a:ext>
            </a:extLst>
          </p:cNvPr>
          <p:cNvSpPr txBox="1"/>
          <p:nvPr/>
        </p:nvSpPr>
        <p:spPr>
          <a:xfrm>
            <a:off x="8717342" y="2224215"/>
            <a:ext cx="21771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/>
              <a:t>[]</a:t>
            </a:r>
          </a:p>
          <a:p>
            <a:pPr algn="ctr"/>
            <a:r>
              <a:rPr lang="en-US" sz="8000" dirty="0"/>
              <a:t>[2]</a:t>
            </a:r>
          </a:p>
          <a:p>
            <a:pPr algn="ctr"/>
            <a:r>
              <a:rPr lang="en-US" sz="8000" dirty="0"/>
              <a:t>[3,1]</a:t>
            </a:r>
          </a:p>
        </p:txBody>
      </p:sp>
    </p:spTree>
    <p:extLst>
      <p:ext uri="{BB962C8B-B14F-4D97-AF65-F5344CB8AC3E}">
        <p14:creationId xmlns:p14="http://schemas.microsoft.com/office/powerpoint/2010/main" val="171981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B7931-8D56-7A97-F17C-721CAF82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CE6D81-3F5E-168E-D978-CE9F3E5D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Divide &amp; Conquer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4E2D05-2038-4647-89AD-03093417479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B376A7C-03FA-5CA2-7DE6-7D2CB70E4E3D}"/>
              </a:ext>
            </a:extLst>
          </p:cNvPr>
          <p:cNvSpPr txBox="1"/>
          <p:nvPr/>
        </p:nvSpPr>
        <p:spPr>
          <a:xfrm>
            <a:off x="595605" y="1672372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we aren’t in the simple/base case, then we want to break the problem into smaller problems and recurse.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10B36-1BD1-30AB-77DC-EB09038B3366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257EA2-8723-9126-C041-C6A82C98D9B9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1085D1-FE18-B858-2974-7A5F6F622AB2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465105-D332-E803-781F-A12FE07257CA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C3C94D-85DB-7643-97C5-4BAD88DC0A27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C1A453-70F1-443C-AD68-6948F194405B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B673BF-9F02-14B5-007F-192AD8FCAC8B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0CD5EF-01DE-A43A-0538-8256A8DCA6C6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D137B7-3EC7-61DC-1D88-7311BBAC3B94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92D099-8E52-F5AF-52B3-48E21663A822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73F7B9-66E5-FBC7-29E4-22AC0F0652C4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DFDD08-6F11-0F5F-43E3-B71108D4C8FB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600F8A3-1A78-B3A6-52DC-B91A7A32BC7E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E11AD0-FD69-5CBA-731E-A05123F0B667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BCCBC4-1D3C-3BEA-BE45-33476BE26E08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51B17A-3D0A-72A3-4856-FC53E91ADD0E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434F01-F217-2810-418E-F0C2AB80CBDF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A2D899-C16A-2E40-C3E6-F4115E25651E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D59A17-85B0-3F46-3239-9E6D66AEEE60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7A9A3-F4A1-306C-BFC6-84FC2DE2B0E7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3CA4A-6F9E-232A-60AB-8D732E4733A8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0C0FD-1017-1599-3C5E-91EDB23D8E9F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33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Counting Inversions</a:t>
            </a: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5EACD-B507-C66E-807B-AE106439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58AB6A-2371-6A3B-0B6E-AE7E8FBE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53841E-168B-3716-FD5A-044B052D5F0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0EBD14-22EB-35D6-2D8B-25DEAC87B283}"/>
              </a:ext>
            </a:extLst>
          </p:cNvPr>
          <p:cNvSpPr txBox="1"/>
          <p:nvPr/>
        </p:nvSpPr>
        <p:spPr>
          <a:xfrm>
            <a:off x="595605" y="1672372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we aren’t in the simple/base case, then we want to break the problem into smaller problems and recurse.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2C5FBB-D81B-724A-4570-5EBC063E5D20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382E77-AC05-965A-5A20-EC65A7188D36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FDE27C-06E8-B88D-DB89-6BD04DE1824E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443F2A-E752-5DD7-C54D-014B07EA8759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B42732-447F-3E1B-A3B1-9748FDA89E5A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EA8521-EE42-DE64-88FC-0FF8B62474A6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D7A04A-52CC-E3C4-70D1-E4C92BFCEE91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D807C4-C8F8-D44E-246C-57D9D3D4AA30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8C47BB-A7FB-25BA-3FDC-23B6F23512B5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579A89-348B-4344-1EB1-41A740D49CE1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F635FD-FC0B-9936-8D31-C1ABA0E1571C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83E5E2-074A-2401-6A6F-6C61F1791B7A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9B3275D-7BF0-46F5-1112-DBC1377A1467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DC51FE-F203-D091-8E6F-4A78E135E9F7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4C894A-437F-BC3C-FB50-913CB4E01312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B41877-B24C-2A6D-03D7-6804CF91A7A5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64BE6F-D6FE-C367-C12E-463AE456DBE1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A0C9C8-73C5-451A-FFF4-3A30A2019650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847BE1-14FE-D38C-1DE7-9E9D84486D1D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AF07AF-E2B5-B37F-D7ED-38A0F7B29A61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9B1F4-08EA-2162-206E-89B2B58605DE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49E3F3-9C03-5CBA-ABA2-D8196931E4DB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9A894-C0A0-95A0-6E9D-168F505E83C1}"/>
              </a:ext>
            </a:extLst>
          </p:cNvPr>
          <p:cNvSpPr txBox="1"/>
          <p:nvPr/>
        </p:nvSpPr>
        <p:spPr>
          <a:xfrm>
            <a:off x="214503" y="5731627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3 inversions: (7,3), (3,2), and (12,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7C0179-83B0-2FA3-698B-E72BCA463207}"/>
              </a:ext>
            </a:extLst>
          </p:cNvPr>
          <p:cNvSpPr txBox="1"/>
          <p:nvPr/>
        </p:nvSpPr>
        <p:spPr>
          <a:xfrm>
            <a:off x="6580927" y="5731627"/>
            <a:ext cx="537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4 inversions: (5,4), (6,4), (9,4), and (9,7)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CE6E4-9359-8AEF-B51A-DDDA433211B5}"/>
              </a:ext>
            </a:extLst>
          </p:cNvPr>
          <p:cNvSpPr txBox="1"/>
          <p:nvPr/>
        </p:nvSpPr>
        <p:spPr>
          <a:xfrm>
            <a:off x="290714" y="6234616"/>
            <a:ext cx="6157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Are these all the inversions?</a:t>
            </a:r>
          </a:p>
        </p:txBody>
      </p:sp>
    </p:spTree>
    <p:extLst>
      <p:ext uri="{BB962C8B-B14F-4D97-AF65-F5344CB8AC3E}">
        <p14:creationId xmlns:p14="http://schemas.microsoft.com/office/powerpoint/2010/main" val="149298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5AF38-8E81-9FD5-2654-3C175F45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B8CE6-3A1C-AF84-5A9A-772D9A70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F66033-DE55-1268-4E12-C5F1D658523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C58C12-AC01-B107-9DCB-D18EBA0475DB}"/>
              </a:ext>
            </a:extLst>
          </p:cNvPr>
          <p:cNvSpPr txBox="1"/>
          <p:nvPr/>
        </p:nvSpPr>
        <p:spPr>
          <a:xfrm>
            <a:off x="595605" y="1672372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we aren’t in the simple/base case, then we want to break the problem into smaller problems and recurse.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A69A1-11D7-8040-C46C-0F6FB633701F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0CC17F2-E864-5352-C5EA-491CCC7786DB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F7A373-9F71-0A28-9375-05FEAAA4AF82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8FF373-B9FD-535A-77E1-35E274EBE7A9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91BADF-4014-5D71-BA0C-62D032DE7E8C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031E1B-45DC-8053-E3CF-0104E349AC04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40BDE8-5124-105D-4DA8-44D262048BEC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ACC6C4-0BF5-89D3-00BF-06A1AF27094A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062472-A1D3-3DE8-671A-24B5CD8A15B6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72AEB2-1B7F-72D9-36EF-63F5138EECDC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4ACFAB-1D18-21C0-0306-F80B26011EBD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1B1E5-18BD-2BAB-8F79-9AD2AE419FCD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3709D-EF3F-92B0-2CE8-B0C3EBE4A0EA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647A0A-0396-CF0A-EC16-3B1EFADB9D77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3A2F09-E90C-0854-2CF7-3517FAAA3E02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0ED004-2F2B-2CD9-E229-DEB111D4DB28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55522-D626-50A5-3E1D-6ED182C0408F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413BC2-8430-6479-3B5E-665D0D1BFE74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E5F8AB-CEDC-306A-B5AF-134F5203391F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5A9D-83BD-FFCD-C4EF-581036774C3A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F7DBDD-7A6A-E131-16C3-73A320B97998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C54C8-AB65-B57F-9169-559DB51A3C8F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12C50-915D-AE87-011D-3567653F27F1}"/>
              </a:ext>
            </a:extLst>
          </p:cNvPr>
          <p:cNvSpPr txBox="1"/>
          <p:nvPr/>
        </p:nvSpPr>
        <p:spPr>
          <a:xfrm>
            <a:off x="214503" y="5731627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3 inversions: (7,3), (3,2), and (12,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669242-49D0-9DF6-B882-79FF31B4F892}"/>
              </a:ext>
            </a:extLst>
          </p:cNvPr>
          <p:cNvSpPr txBox="1"/>
          <p:nvPr/>
        </p:nvSpPr>
        <p:spPr>
          <a:xfrm>
            <a:off x="6580927" y="5731627"/>
            <a:ext cx="537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4 inversions: (5,4), (6,4), (9,4), and (9,7)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901265-4F54-C94A-C5C1-AE3CA1FE413A}"/>
              </a:ext>
            </a:extLst>
          </p:cNvPr>
          <p:cNvSpPr txBox="1"/>
          <p:nvPr/>
        </p:nvSpPr>
        <p:spPr>
          <a:xfrm>
            <a:off x="290714" y="6234616"/>
            <a:ext cx="213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No!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05D1106-0356-CC52-5EA6-30C19694B233}"/>
              </a:ext>
            </a:extLst>
          </p:cNvPr>
          <p:cNvSpPr/>
          <p:nvPr/>
        </p:nvSpPr>
        <p:spPr>
          <a:xfrm>
            <a:off x="5140411" y="2990335"/>
            <a:ext cx="1445740" cy="296562"/>
          </a:xfrm>
          <a:custGeom>
            <a:avLst/>
            <a:gdLst>
              <a:gd name="connsiteX0" fmla="*/ 0 w 1445740"/>
              <a:gd name="connsiteY0" fmla="*/ 296562 h 296562"/>
              <a:gd name="connsiteX1" fmla="*/ 86497 w 1445740"/>
              <a:gd name="connsiteY1" fmla="*/ 210065 h 296562"/>
              <a:gd name="connsiteX2" fmla="*/ 160638 w 1445740"/>
              <a:gd name="connsiteY2" fmla="*/ 160638 h 296562"/>
              <a:gd name="connsiteX3" fmla="*/ 197708 w 1445740"/>
              <a:gd name="connsiteY3" fmla="*/ 135924 h 296562"/>
              <a:gd name="connsiteX4" fmla="*/ 234778 w 1445740"/>
              <a:gd name="connsiteY4" fmla="*/ 111211 h 296562"/>
              <a:gd name="connsiteX5" fmla="*/ 271848 w 1445740"/>
              <a:gd name="connsiteY5" fmla="*/ 86497 h 296562"/>
              <a:gd name="connsiteX6" fmla="*/ 358346 w 1445740"/>
              <a:gd name="connsiteY6" fmla="*/ 61784 h 296562"/>
              <a:gd name="connsiteX7" fmla="*/ 395416 w 1445740"/>
              <a:gd name="connsiteY7" fmla="*/ 49427 h 296562"/>
              <a:gd name="connsiteX8" fmla="*/ 444843 w 1445740"/>
              <a:gd name="connsiteY8" fmla="*/ 37070 h 296562"/>
              <a:gd name="connsiteX9" fmla="*/ 481913 w 1445740"/>
              <a:gd name="connsiteY9" fmla="*/ 24714 h 296562"/>
              <a:gd name="connsiteX10" fmla="*/ 593124 w 1445740"/>
              <a:gd name="connsiteY10" fmla="*/ 0 h 296562"/>
              <a:gd name="connsiteX11" fmla="*/ 1037967 w 1445740"/>
              <a:gd name="connsiteY11" fmla="*/ 12357 h 296562"/>
              <a:gd name="connsiteX12" fmla="*/ 1112108 w 1445740"/>
              <a:gd name="connsiteY12" fmla="*/ 37070 h 296562"/>
              <a:gd name="connsiteX13" fmla="*/ 1149178 w 1445740"/>
              <a:gd name="connsiteY13" fmla="*/ 49427 h 296562"/>
              <a:gd name="connsiteX14" fmla="*/ 1186248 w 1445740"/>
              <a:gd name="connsiteY14" fmla="*/ 61784 h 296562"/>
              <a:gd name="connsiteX15" fmla="*/ 1260389 w 1445740"/>
              <a:gd name="connsiteY15" fmla="*/ 111211 h 296562"/>
              <a:gd name="connsiteX16" fmla="*/ 1371600 w 1445740"/>
              <a:gd name="connsiteY16" fmla="*/ 210065 h 296562"/>
              <a:gd name="connsiteX17" fmla="*/ 1445740 w 1445740"/>
              <a:gd name="connsiteY17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45740" h="296562">
                <a:moveTo>
                  <a:pt x="0" y="296562"/>
                </a:moveTo>
                <a:cubicBezTo>
                  <a:pt x="28832" y="267730"/>
                  <a:pt x="55370" y="236403"/>
                  <a:pt x="86497" y="210065"/>
                </a:cubicBezTo>
                <a:cubicBezTo>
                  <a:pt x="109171" y="190879"/>
                  <a:pt x="135924" y="177114"/>
                  <a:pt x="160638" y="160638"/>
                </a:cubicBezTo>
                <a:lnTo>
                  <a:pt x="197708" y="135924"/>
                </a:lnTo>
                <a:lnTo>
                  <a:pt x="234778" y="111211"/>
                </a:lnTo>
                <a:cubicBezTo>
                  <a:pt x="247135" y="102973"/>
                  <a:pt x="257759" y="91193"/>
                  <a:pt x="271848" y="86497"/>
                </a:cubicBezTo>
                <a:cubicBezTo>
                  <a:pt x="360758" y="56863"/>
                  <a:pt x="249700" y="92826"/>
                  <a:pt x="358346" y="61784"/>
                </a:cubicBezTo>
                <a:cubicBezTo>
                  <a:pt x="370870" y="58206"/>
                  <a:pt x="382892" y="53005"/>
                  <a:pt x="395416" y="49427"/>
                </a:cubicBezTo>
                <a:cubicBezTo>
                  <a:pt x="411745" y="44761"/>
                  <a:pt x="428514" y="41735"/>
                  <a:pt x="444843" y="37070"/>
                </a:cubicBezTo>
                <a:cubicBezTo>
                  <a:pt x="457367" y="33492"/>
                  <a:pt x="469389" y="28292"/>
                  <a:pt x="481913" y="24714"/>
                </a:cubicBezTo>
                <a:cubicBezTo>
                  <a:pt x="522636" y="13079"/>
                  <a:pt x="550649" y="8495"/>
                  <a:pt x="593124" y="0"/>
                </a:cubicBezTo>
                <a:cubicBezTo>
                  <a:pt x="741405" y="4119"/>
                  <a:pt x="890006" y="1788"/>
                  <a:pt x="1037967" y="12357"/>
                </a:cubicBezTo>
                <a:cubicBezTo>
                  <a:pt x="1063951" y="14213"/>
                  <a:pt x="1087394" y="28832"/>
                  <a:pt x="1112108" y="37070"/>
                </a:cubicBezTo>
                <a:lnTo>
                  <a:pt x="1149178" y="49427"/>
                </a:lnTo>
                <a:cubicBezTo>
                  <a:pt x="1161535" y="53546"/>
                  <a:pt x="1175410" y="54559"/>
                  <a:pt x="1186248" y="61784"/>
                </a:cubicBezTo>
                <a:lnTo>
                  <a:pt x="1260389" y="111211"/>
                </a:lnTo>
                <a:cubicBezTo>
                  <a:pt x="1304961" y="140925"/>
                  <a:pt x="1337743" y="159279"/>
                  <a:pt x="1371600" y="210065"/>
                </a:cubicBezTo>
                <a:cubicBezTo>
                  <a:pt x="1426136" y="291869"/>
                  <a:pt x="1394460" y="270923"/>
                  <a:pt x="1445740" y="29656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33453-0CB0-3E9E-DF76-50831070A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E98DA2-FA61-BCBC-35CD-8653A759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More Merging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A5AD2-DB4E-3592-AA65-C8DA9056F95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63EB4D3-8CFE-FBB8-2419-794BA7E2CBD9}"/>
              </a:ext>
            </a:extLst>
          </p:cNvPr>
          <p:cNvSpPr txBox="1"/>
          <p:nvPr/>
        </p:nvSpPr>
        <p:spPr>
          <a:xfrm>
            <a:off x="595605" y="1672372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Once we have the solution to our subproblems, we have to find a way to combine them 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F95939-D558-4BFB-CEB7-4BC230D5FD88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75D482-6C9E-5CE7-DC76-FBDD2944C58E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540102-F771-5C8C-9D05-D46CAFAA3051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08E941-9EE0-44A9-502C-A9798E7FD193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98BC04-2D5E-0DE2-C8C4-9559FA9E4C51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F4B931-BAAF-00BD-557B-3619A7A8062E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BCBC3F-E5DF-4DD5-877D-05719804102D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CE6A37-FA2A-0F43-795E-CB43D7EFFD0B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E8EF2B-4A1F-1C20-8729-8C7CC0E875B0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7873EE-BEF9-9703-06D5-0C5AA6CC8CF1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CC3B12-FA60-6E41-BF65-111F136508F8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96DC9C-7CD8-1BAB-AEE0-7188FFCC8BE4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B7C4775-FD9D-2D4A-AA76-D8016D7C2E84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47B250-7CA8-0F2C-2F7F-F813BC085DAB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DB1FF-BA76-CD9E-D2F4-2BC5E448BDB9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FE466F-85FD-C876-226A-7E431C385C6F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925E75-679F-F2EB-6DBE-739E9D79E600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27326F-53EA-90E8-448E-FA9E4B52F9A8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76BAFE-558B-C905-8E91-6D09C6C3C4E8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063BBC-3FAA-B367-1A4C-2484E737D47A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80F095-4AB5-5F47-B426-724AE84A4175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477D2E-BB0B-8FD0-CED3-ECADC2980EA2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167D3-9817-E2EC-3752-51DC40FC2AC5}"/>
              </a:ext>
            </a:extLst>
          </p:cNvPr>
          <p:cNvSpPr txBox="1"/>
          <p:nvPr/>
        </p:nvSpPr>
        <p:spPr>
          <a:xfrm>
            <a:off x="214503" y="5731627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3 inversions: (7,3), (3,2), and (12,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4DF714-46D9-919F-1DD2-7A3780FCBF04}"/>
              </a:ext>
            </a:extLst>
          </p:cNvPr>
          <p:cNvSpPr txBox="1"/>
          <p:nvPr/>
        </p:nvSpPr>
        <p:spPr>
          <a:xfrm>
            <a:off x="6580927" y="5731627"/>
            <a:ext cx="537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4 inversions: (5,4), (6,4), (9,4), and (9,7)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5CF1840-4974-A466-9845-95C4D558E9C9}"/>
              </a:ext>
            </a:extLst>
          </p:cNvPr>
          <p:cNvSpPr/>
          <p:nvPr/>
        </p:nvSpPr>
        <p:spPr>
          <a:xfrm>
            <a:off x="5140411" y="2990335"/>
            <a:ext cx="1445740" cy="296562"/>
          </a:xfrm>
          <a:custGeom>
            <a:avLst/>
            <a:gdLst>
              <a:gd name="connsiteX0" fmla="*/ 0 w 1445740"/>
              <a:gd name="connsiteY0" fmla="*/ 296562 h 296562"/>
              <a:gd name="connsiteX1" fmla="*/ 86497 w 1445740"/>
              <a:gd name="connsiteY1" fmla="*/ 210065 h 296562"/>
              <a:gd name="connsiteX2" fmla="*/ 160638 w 1445740"/>
              <a:gd name="connsiteY2" fmla="*/ 160638 h 296562"/>
              <a:gd name="connsiteX3" fmla="*/ 197708 w 1445740"/>
              <a:gd name="connsiteY3" fmla="*/ 135924 h 296562"/>
              <a:gd name="connsiteX4" fmla="*/ 234778 w 1445740"/>
              <a:gd name="connsiteY4" fmla="*/ 111211 h 296562"/>
              <a:gd name="connsiteX5" fmla="*/ 271848 w 1445740"/>
              <a:gd name="connsiteY5" fmla="*/ 86497 h 296562"/>
              <a:gd name="connsiteX6" fmla="*/ 358346 w 1445740"/>
              <a:gd name="connsiteY6" fmla="*/ 61784 h 296562"/>
              <a:gd name="connsiteX7" fmla="*/ 395416 w 1445740"/>
              <a:gd name="connsiteY7" fmla="*/ 49427 h 296562"/>
              <a:gd name="connsiteX8" fmla="*/ 444843 w 1445740"/>
              <a:gd name="connsiteY8" fmla="*/ 37070 h 296562"/>
              <a:gd name="connsiteX9" fmla="*/ 481913 w 1445740"/>
              <a:gd name="connsiteY9" fmla="*/ 24714 h 296562"/>
              <a:gd name="connsiteX10" fmla="*/ 593124 w 1445740"/>
              <a:gd name="connsiteY10" fmla="*/ 0 h 296562"/>
              <a:gd name="connsiteX11" fmla="*/ 1037967 w 1445740"/>
              <a:gd name="connsiteY11" fmla="*/ 12357 h 296562"/>
              <a:gd name="connsiteX12" fmla="*/ 1112108 w 1445740"/>
              <a:gd name="connsiteY12" fmla="*/ 37070 h 296562"/>
              <a:gd name="connsiteX13" fmla="*/ 1149178 w 1445740"/>
              <a:gd name="connsiteY13" fmla="*/ 49427 h 296562"/>
              <a:gd name="connsiteX14" fmla="*/ 1186248 w 1445740"/>
              <a:gd name="connsiteY14" fmla="*/ 61784 h 296562"/>
              <a:gd name="connsiteX15" fmla="*/ 1260389 w 1445740"/>
              <a:gd name="connsiteY15" fmla="*/ 111211 h 296562"/>
              <a:gd name="connsiteX16" fmla="*/ 1371600 w 1445740"/>
              <a:gd name="connsiteY16" fmla="*/ 210065 h 296562"/>
              <a:gd name="connsiteX17" fmla="*/ 1445740 w 1445740"/>
              <a:gd name="connsiteY17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45740" h="296562">
                <a:moveTo>
                  <a:pt x="0" y="296562"/>
                </a:moveTo>
                <a:cubicBezTo>
                  <a:pt x="28832" y="267730"/>
                  <a:pt x="55370" y="236403"/>
                  <a:pt x="86497" y="210065"/>
                </a:cubicBezTo>
                <a:cubicBezTo>
                  <a:pt x="109171" y="190879"/>
                  <a:pt x="135924" y="177114"/>
                  <a:pt x="160638" y="160638"/>
                </a:cubicBezTo>
                <a:lnTo>
                  <a:pt x="197708" y="135924"/>
                </a:lnTo>
                <a:lnTo>
                  <a:pt x="234778" y="111211"/>
                </a:lnTo>
                <a:cubicBezTo>
                  <a:pt x="247135" y="102973"/>
                  <a:pt x="257759" y="91193"/>
                  <a:pt x="271848" y="86497"/>
                </a:cubicBezTo>
                <a:cubicBezTo>
                  <a:pt x="360758" y="56863"/>
                  <a:pt x="249700" y="92826"/>
                  <a:pt x="358346" y="61784"/>
                </a:cubicBezTo>
                <a:cubicBezTo>
                  <a:pt x="370870" y="58206"/>
                  <a:pt x="382892" y="53005"/>
                  <a:pt x="395416" y="49427"/>
                </a:cubicBezTo>
                <a:cubicBezTo>
                  <a:pt x="411745" y="44761"/>
                  <a:pt x="428514" y="41735"/>
                  <a:pt x="444843" y="37070"/>
                </a:cubicBezTo>
                <a:cubicBezTo>
                  <a:pt x="457367" y="33492"/>
                  <a:pt x="469389" y="28292"/>
                  <a:pt x="481913" y="24714"/>
                </a:cubicBezTo>
                <a:cubicBezTo>
                  <a:pt x="522636" y="13079"/>
                  <a:pt x="550649" y="8495"/>
                  <a:pt x="593124" y="0"/>
                </a:cubicBezTo>
                <a:cubicBezTo>
                  <a:pt x="741405" y="4119"/>
                  <a:pt x="890006" y="1788"/>
                  <a:pt x="1037967" y="12357"/>
                </a:cubicBezTo>
                <a:cubicBezTo>
                  <a:pt x="1063951" y="14213"/>
                  <a:pt x="1087394" y="28832"/>
                  <a:pt x="1112108" y="37070"/>
                </a:cubicBezTo>
                <a:lnTo>
                  <a:pt x="1149178" y="49427"/>
                </a:lnTo>
                <a:cubicBezTo>
                  <a:pt x="1161535" y="53546"/>
                  <a:pt x="1175410" y="54559"/>
                  <a:pt x="1186248" y="61784"/>
                </a:cubicBezTo>
                <a:lnTo>
                  <a:pt x="1260389" y="111211"/>
                </a:lnTo>
                <a:cubicBezTo>
                  <a:pt x="1304961" y="140925"/>
                  <a:pt x="1337743" y="159279"/>
                  <a:pt x="1371600" y="210065"/>
                </a:cubicBezTo>
                <a:cubicBezTo>
                  <a:pt x="1426136" y="291869"/>
                  <a:pt x="1394460" y="270923"/>
                  <a:pt x="1445740" y="29656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1E1E0-05F7-D26C-1E3F-6EF0624E4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E5724D-2533-929D-02C8-4195EE50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Naive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F17308-3688-A50C-2FEA-93FF599D2C9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1245DA3-1D1E-1C9B-DA92-FF8863CE2E7C}"/>
              </a:ext>
            </a:extLst>
          </p:cNvPr>
          <p:cNvSpPr txBox="1"/>
          <p:nvPr/>
        </p:nvSpPr>
        <p:spPr>
          <a:xfrm>
            <a:off x="595605" y="1672372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Question</a:t>
            </a:r>
            <a:r>
              <a:rPr lang="en-US" sz="3200" dirty="0"/>
              <a:t>: How long could it take to check all of this “spanning” inversions?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9E325A-7167-93A3-7854-7F08F631B1C4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CA49B4-D823-7C49-02C9-BC895F06AF22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183824-3B6B-AF89-25B3-0B52F327018E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9B8345-53AD-528A-F5F5-7EA8EC05CC05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1CED5E-5335-B560-B878-3A1746B49C36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ED20FB-9A29-FCEB-E574-0F625FD361A4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227F25-40E8-0832-DC0A-A1C80D804922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E5EAF5-5AA2-C545-40F1-627DFCFFF384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11C4AA-AEAD-0620-79C8-72520219EFD8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ECD586-93A7-B3B5-A956-8F9A9F2B2E29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49A051-6098-5124-C56E-043FF3816802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51D5EA-EC11-DB8F-4546-7D7DD51B280D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BAF0415-D58E-D6E5-A9C8-FEA12B389006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43F5E-81AC-31C5-FEBB-A4CEEEF1E07B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940A40-8C63-2128-36EC-EDB1117C45E3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B0DB1-7D78-75D5-79F3-291CB879F653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2E4699-58CA-F75A-9E04-27FB36FDB8DB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4311B7-0A2D-AA87-99FE-1D898C0608D1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5D3B3-A12E-AA33-0330-DDA3F9B2A637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6A9A2-2990-C642-4348-4565B8F2E4B0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3905EA-B042-D624-2E26-210C7BF013E4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35F42-D4D3-88CD-5A43-FEEE37065A6D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C0764-3C62-6BBE-6A9E-E10FBD59D9F3}"/>
              </a:ext>
            </a:extLst>
          </p:cNvPr>
          <p:cNvSpPr txBox="1"/>
          <p:nvPr/>
        </p:nvSpPr>
        <p:spPr>
          <a:xfrm>
            <a:off x="214503" y="5731627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3 inversions: (7,3), (3,2), and (12,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21E382-E47F-D2A9-5179-0658635FD43F}"/>
              </a:ext>
            </a:extLst>
          </p:cNvPr>
          <p:cNvSpPr txBox="1"/>
          <p:nvPr/>
        </p:nvSpPr>
        <p:spPr>
          <a:xfrm>
            <a:off x="6580927" y="5731627"/>
            <a:ext cx="537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4 inversions: (5,4), (6,4), (9,4), and (9,7)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04BFAF7-E0EC-3862-40E0-BAF3B22B872C}"/>
              </a:ext>
            </a:extLst>
          </p:cNvPr>
          <p:cNvSpPr/>
          <p:nvPr/>
        </p:nvSpPr>
        <p:spPr>
          <a:xfrm>
            <a:off x="5140411" y="2990335"/>
            <a:ext cx="1445740" cy="296562"/>
          </a:xfrm>
          <a:custGeom>
            <a:avLst/>
            <a:gdLst>
              <a:gd name="connsiteX0" fmla="*/ 0 w 1445740"/>
              <a:gd name="connsiteY0" fmla="*/ 296562 h 296562"/>
              <a:gd name="connsiteX1" fmla="*/ 86497 w 1445740"/>
              <a:gd name="connsiteY1" fmla="*/ 210065 h 296562"/>
              <a:gd name="connsiteX2" fmla="*/ 160638 w 1445740"/>
              <a:gd name="connsiteY2" fmla="*/ 160638 h 296562"/>
              <a:gd name="connsiteX3" fmla="*/ 197708 w 1445740"/>
              <a:gd name="connsiteY3" fmla="*/ 135924 h 296562"/>
              <a:gd name="connsiteX4" fmla="*/ 234778 w 1445740"/>
              <a:gd name="connsiteY4" fmla="*/ 111211 h 296562"/>
              <a:gd name="connsiteX5" fmla="*/ 271848 w 1445740"/>
              <a:gd name="connsiteY5" fmla="*/ 86497 h 296562"/>
              <a:gd name="connsiteX6" fmla="*/ 358346 w 1445740"/>
              <a:gd name="connsiteY6" fmla="*/ 61784 h 296562"/>
              <a:gd name="connsiteX7" fmla="*/ 395416 w 1445740"/>
              <a:gd name="connsiteY7" fmla="*/ 49427 h 296562"/>
              <a:gd name="connsiteX8" fmla="*/ 444843 w 1445740"/>
              <a:gd name="connsiteY8" fmla="*/ 37070 h 296562"/>
              <a:gd name="connsiteX9" fmla="*/ 481913 w 1445740"/>
              <a:gd name="connsiteY9" fmla="*/ 24714 h 296562"/>
              <a:gd name="connsiteX10" fmla="*/ 593124 w 1445740"/>
              <a:gd name="connsiteY10" fmla="*/ 0 h 296562"/>
              <a:gd name="connsiteX11" fmla="*/ 1037967 w 1445740"/>
              <a:gd name="connsiteY11" fmla="*/ 12357 h 296562"/>
              <a:gd name="connsiteX12" fmla="*/ 1112108 w 1445740"/>
              <a:gd name="connsiteY12" fmla="*/ 37070 h 296562"/>
              <a:gd name="connsiteX13" fmla="*/ 1149178 w 1445740"/>
              <a:gd name="connsiteY13" fmla="*/ 49427 h 296562"/>
              <a:gd name="connsiteX14" fmla="*/ 1186248 w 1445740"/>
              <a:gd name="connsiteY14" fmla="*/ 61784 h 296562"/>
              <a:gd name="connsiteX15" fmla="*/ 1260389 w 1445740"/>
              <a:gd name="connsiteY15" fmla="*/ 111211 h 296562"/>
              <a:gd name="connsiteX16" fmla="*/ 1371600 w 1445740"/>
              <a:gd name="connsiteY16" fmla="*/ 210065 h 296562"/>
              <a:gd name="connsiteX17" fmla="*/ 1445740 w 1445740"/>
              <a:gd name="connsiteY17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45740" h="296562">
                <a:moveTo>
                  <a:pt x="0" y="296562"/>
                </a:moveTo>
                <a:cubicBezTo>
                  <a:pt x="28832" y="267730"/>
                  <a:pt x="55370" y="236403"/>
                  <a:pt x="86497" y="210065"/>
                </a:cubicBezTo>
                <a:cubicBezTo>
                  <a:pt x="109171" y="190879"/>
                  <a:pt x="135924" y="177114"/>
                  <a:pt x="160638" y="160638"/>
                </a:cubicBezTo>
                <a:lnTo>
                  <a:pt x="197708" y="135924"/>
                </a:lnTo>
                <a:lnTo>
                  <a:pt x="234778" y="111211"/>
                </a:lnTo>
                <a:cubicBezTo>
                  <a:pt x="247135" y="102973"/>
                  <a:pt x="257759" y="91193"/>
                  <a:pt x="271848" y="86497"/>
                </a:cubicBezTo>
                <a:cubicBezTo>
                  <a:pt x="360758" y="56863"/>
                  <a:pt x="249700" y="92826"/>
                  <a:pt x="358346" y="61784"/>
                </a:cubicBezTo>
                <a:cubicBezTo>
                  <a:pt x="370870" y="58206"/>
                  <a:pt x="382892" y="53005"/>
                  <a:pt x="395416" y="49427"/>
                </a:cubicBezTo>
                <a:cubicBezTo>
                  <a:pt x="411745" y="44761"/>
                  <a:pt x="428514" y="41735"/>
                  <a:pt x="444843" y="37070"/>
                </a:cubicBezTo>
                <a:cubicBezTo>
                  <a:pt x="457367" y="33492"/>
                  <a:pt x="469389" y="28292"/>
                  <a:pt x="481913" y="24714"/>
                </a:cubicBezTo>
                <a:cubicBezTo>
                  <a:pt x="522636" y="13079"/>
                  <a:pt x="550649" y="8495"/>
                  <a:pt x="593124" y="0"/>
                </a:cubicBezTo>
                <a:cubicBezTo>
                  <a:pt x="741405" y="4119"/>
                  <a:pt x="890006" y="1788"/>
                  <a:pt x="1037967" y="12357"/>
                </a:cubicBezTo>
                <a:cubicBezTo>
                  <a:pt x="1063951" y="14213"/>
                  <a:pt x="1087394" y="28832"/>
                  <a:pt x="1112108" y="37070"/>
                </a:cubicBezTo>
                <a:lnTo>
                  <a:pt x="1149178" y="49427"/>
                </a:lnTo>
                <a:cubicBezTo>
                  <a:pt x="1161535" y="53546"/>
                  <a:pt x="1175410" y="54559"/>
                  <a:pt x="1186248" y="61784"/>
                </a:cubicBezTo>
                <a:lnTo>
                  <a:pt x="1260389" y="111211"/>
                </a:lnTo>
                <a:cubicBezTo>
                  <a:pt x="1304961" y="140925"/>
                  <a:pt x="1337743" y="159279"/>
                  <a:pt x="1371600" y="210065"/>
                </a:cubicBezTo>
                <a:cubicBezTo>
                  <a:pt x="1426136" y="291869"/>
                  <a:pt x="1394460" y="270923"/>
                  <a:pt x="1445740" y="29656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716C0-F2C9-D187-5D71-C92BEC0E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76B63A-A2BD-9F68-57EF-D7B74F8B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Naive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956B60-2B0A-5A12-BDF7-424E1AE967A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96A3000-EEFA-89DE-90E6-B2A4347DB6B9}"/>
              </a:ext>
            </a:extLst>
          </p:cNvPr>
          <p:cNvSpPr txBox="1"/>
          <p:nvPr/>
        </p:nvSpPr>
        <p:spPr>
          <a:xfrm>
            <a:off x="595605" y="1672372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Answer</a:t>
            </a:r>
            <a:r>
              <a:rPr lang="en-US" sz="3200" dirty="0"/>
              <a:t>: If we assume that n is even then it would take (n/2)^2 comparisons.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7C0932-F2A9-761D-0CEF-EACD559AC79B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3AD2C-9E86-8F29-2C94-51CC43994A2E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57C962-2D39-7746-0D72-B7918284FB98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D2364E-3F9F-1500-A038-B0C7B043F145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5826E4-E397-1E5D-6A91-ABE02C4EC854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2956A5-DC66-4996-A5B4-2AE860C8B0A6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431770-7339-1B96-4C99-5552E35F07DC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84F227-37BF-D59E-1B87-367902547FF2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645CD3-8A7D-BDBF-E943-416B774EE929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7AD8F-AE0F-C79D-A6BD-24FAE3441F7C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7B8ACB-245D-DF96-D2CB-B5EF27EB5E3E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E80336-6413-31F6-1EFF-399CAFC38B84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9A4974-987C-3478-E196-657EDA39E4D9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C04237-6D7D-2AB8-9746-7C992EB83B35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AC6442-EF82-9950-DD20-103D93B1E7A0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EFB59D-2732-E418-E90D-B4E3A3819C8E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F035A0-F784-45DB-CD1F-D53D0DB25B5C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1623EA-2771-544F-A8C3-AF5F9288B7F6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A97F81-0423-C3A5-B50F-9493949F9BFC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38A36-B79D-0EE6-79CE-178504C03D39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6FA8F4-6472-868E-29D7-71983441F1D4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B3C10C-2496-E0C5-1641-AF7AABD39915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B826F-1D7A-E65E-46FD-0E5F9C2F1B1F}"/>
              </a:ext>
            </a:extLst>
          </p:cNvPr>
          <p:cNvSpPr txBox="1"/>
          <p:nvPr/>
        </p:nvSpPr>
        <p:spPr>
          <a:xfrm>
            <a:off x="214503" y="5731627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3 inversions: (7,3), (3,2), and (12,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E755C3-0A4D-A0E9-0977-CB711B74968E}"/>
              </a:ext>
            </a:extLst>
          </p:cNvPr>
          <p:cNvSpPr txBox="1"/>
          <p:nvPr/>
        </p:nvSpPr>
        <p:spPr>
          <a:xfrm>
            <a:off x="6580927" y="5731627"/>
            <a:ext cx="537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4 inversions: (5,4), (6,4), (9,4), and (9,7)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80C5251-793A-C57E-D280-AAD7E0E277CC}"/>
              </a:ext>
            </a:extLst>
          </p:cNvPr>
          <p:cNvSpPr/>
          <p:nvPr/>
        </p:nvSpPr>
        <p:spPr>
          <a:xfrm>
            <a:off x="5140411" y="2990335"/>
            <a:ext cx="1445740" cy="296562"/>
          </a:xfrm>
          <a:custGeom>
            <a:avLst/>
            <a:gdLst>
              <a:gd name="connsiteX0" fmla="*/ 0 w 1445740"/>
              <a:gd name="connsiteY0" fmla="*/ 296562 h 296562"/>
              <a:gd name="connsiteX1" fmla="*/ 86497 w 1445740"/>
              <a:gd name="connsiteY1" fmla="*/ 210065 h 296562"/>
              <a:gd name="connsiteX2" fmla="*/ 160638 w 1445740"/>
              <a:gd name="connsiteY2" fmla="*/ 160638 h 296562"/>
              <a:gd name="connsiteX3" fmla="*/ 197708 w 1445740"/>
              <a:gd name="connsiteY3" fmla="*/ 135924 h 296562"/>
              <a:gd name="connsiteX4" fmla="*/ 234778 w 1445740"/>
              <a:gd name="connsiteY4" fmla="*/ 111211 h 296562"/>
              <a:gd name="connsiteX5" fmla="*/ 271848 w 1445740"/>
              <a:gd name="connsiteY5" fmla="*/ 86497 h 296562"/>
              <a:gd name="connsiteX6" fmla="*/ 358346 w 1445740"/>
              <a:gd name="connsiteY6" fmla="*/ 61784 h 296562"/>
              <a:gd name="connsiteX7" fmla="*/ 395416 w 1445740"/>
              <a:gd name="connsiteY7" fmla="*/ 49427 h 296562"/>
              <a:gd name="connsiteX8" fmla="*/ 444843 w 1445740"/>
              <a:gd name="connsiteY8" fmla="*/ 37070 h 296562"/>
              <a:gd name="connsiteX9" fmla="*/ 481913 w 1445740"/>
              <a:gd name="connsiteY9" fmla="*/ 24714 h 296562"/>
              <a:gd name="connsiteX10" fmla="*/ 593124 w 1445740"/>
              <a:gd name="connsiteY10" fmla="*/ 0 h 296562"/>
              <a:gd name="connsiteX11" fmla="*/ 1037967 w 1445740"/>
              <a:gd name="connsiteY11" fmla="*/ 12357 h 296562"/>
              <a:gd name="connsiteX12" fmla="*/ 1112108 w 1445740"/>
              <a:gd name="connsiteY12" fmla="*/ 37070 h 296562"/>
              <a:gd name="connsiteX13" fmla="*/ 1149178 w 1445740"/>
              <a:gd name="connsiteY13" fmla="*/ 49427 h 296562"/>
              <a:gd name="connsiteX14" fmla="*/ 1186248 w 1445740"/>
              <a:gd name="connsiteY14" fmla="*/ 61784 h 296562"/>
              <a:gd name="connsiteX15" fmla="*/ 1260389 w 1445740"/>
              <a:gd name="connsiteY15" fmla="*/ 111211 h 296562"/>
              <a:gd name="connsiteX16" fmla="*/ 1371600 w 1445740"/>
              <a:gd name="connsiteY16" fmla="*/ 210065 h 296562"/>
              <a:gd name="connsiteX17" fmla="*/ 1445740 w 1445740"/>
              <a:gd name="connsiteY17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45740" h="296562">
                <a:moveTo>
                  <a:pt x="0" y="296562"/>
                </a:moveTo>
                <a:cubicBezTo>
                  <a:pt x="28832" y="267730"/>
                  <a:pt x="55370" y="236403"/>
                  <a:pt x="86497" y="210065"/>
                </a:cubicBezTo>
                <a:cubicBezTo>
                  <a:pt x="109171" y="190879"/>
                  <a:pt x="135924" y="177114"/>
                  <a:pt x="160638" y="160638"/>
                </a:cubicBezTo>
                <a:lnTo>
                  <a:pt x="197708" y="135924"/>
                </a:lnTo>
                <a:lnTo>
                  <a:pt x="234778" y="111211"/>
                </a:lnTo>
                <a:cubicBezTo>
                  <a:pt x="247135" y="102973"/>
                  <a:pt x="257759" y="91193"/>
                  <a:pt x="271848" y="86497"/>
                </a:cubicBezTo>
                <a:cubicBezTo>
                  <a:pt x="360758" y="56863"/>
                  <a:pt x="249700" y="92826"/>
                  <a:pt x="358346" y="61784"/>
                </a:cubicBezTo>
                <a:cubicBezTo>
                  <a:pt x="370870" y="58206"/>
                  <a:pt x="382892" y="53005"/>
                  <a:pt x="395416" y="49427"/>
                </a:cubicBezTo>
                <a:cubicBezTo>
                  <a:pt x="411745" y="44761"/>
                  <a:pt x="428514" y="41735"/>
                  <a:pt x="444843" y="37070"/>
                </a:cubicBezTo>
                <a:cubicBezTo>
                  <a:pt x="457367" y="33492"/>
                  <a:pt x="469389" y="28292"/>
                  <a:pt x="481913" y="24714"/>
                </a:cubicBezTo>
                <a:cubicBezTo>
                  <a:pt x="522636" y="13079"/>
                  <a:pt x="550649" y="8495"/>
                  <a:pt x="593124" y="0"/>
                </a:cubicBezTo>
                <a:cubicBezTo>
                  <a:pt x="741405" y="4119"/>
                  <a:pt x="890006" y="1788"/>
                  <a:pt x="1037967" y="12357"/>
                </a:cubicBezTo>
                <a:cubicBezTo>
                  <a:pt x="1063951" y="14213"/>
                  <a:pt x="1087394" y="28832"/>
                  <a:pt x="1112108" y="37070"/>
                </a:cubicBezTo>
                <a:lnTo>
                  <a:pt x="1149178" y="49427"/>
                </a:lnTo>
                <a:cubicBezTo>
                  <a:pt x="1161535" y="53546"/>
                  <a:pt x="1175410" y="54559"/>
                  <a:pt x="1186248" y="61784"/>
                </a:cubicBezTo>
                <a:lnTo>
                  <a:pt x="1260389" y="111211"/>
                </a:lnTo>
                <a:cubicBezTo>
                  <a:pt x="1304961" y="140925"/>
                  <a:pt x="1337743" y="159279"/>
                  <a:pt x="1371600" y="210065"/>
                </a:cubicBezTo>
                <a:cubicBezTo>
                  <a:pt x="1426136" y="291869"/>
                  <a:pt x="1394460" y="270923"/>
                  <a:pt x="1445740" y="29656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8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DE652-FAA9-772C-B5C5-7AAE523D8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C83553-526C-76BC-E771-074BD6BD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Easy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86CB9F-15D2-479A-E626-7F65D02E155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F777EE-A1ED-8F79-C3DA-4D4949A83C30}"/>
              </a:ext>
            </a:extLst>
          </p:cNvPr>
          <p:cNvSpPr txBox="1"/>
          <p:nvPr/>
        </p:nvSpPr>
        <p:spPr>
          <a:xfrm>
            <a:off x="595605" y="1672372"/>
            <a:ext cx="110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Question</a:t>
            </a:r>
            <a:r>
              <a:rPr lang="en-US" sz="3200" dirty="0"/>
              <a:t>: What if we knew that both lists were sorted?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1DE90A-683E-281F-469D-68157C0246CE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639507-9B09-35FB-C378-F4AEE2B2E98C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DC4C66-6AC0-B2B0-F25E-406CE90537DB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95382D-9E36-ABED-7F73-1559115BC50D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F83F16-484D-4039-E285-DE10C212A13D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316236-E0AE-4A0A-5865-B55F9B2569A6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AB41DB-3DAB-1F46-174F-33606379DBC0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B41EE4-6FF9-9110-790E-F448888FC0B9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BE5635-A168-7A2B-FD1F-032D10FF4305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2552F-C5FD-233B-36FB-FEE535906828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4B43DC-7AE5-0ED9-C5D8-C9BC9044E8D8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AA11E4-1134-64E4-64C8-FC43E32467D2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A16FFB3-66F7-AD29-341C-025E46BAD582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64FB18-0FF0-A4B9-E00D-29D6D99432F1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0FF263-44A8-7A4B-60AE-60F82D05813B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0398DE-C616-B08F-9223-D7C24086C9FC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C532CB-25DE-1A39-18A3-4A41E7E2EBCD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5FF6A2-6E0E-9D16-6F54-526A8AA3D8AC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CFBEAA-AD85-4193-BC0C-D06A9664FD88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B25CE-F228-E421-8193-8CB518C6AA00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AF361E-9CC7-C114-4337-500F5157F6AE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CA0CF6-E7B9-E28C-E780-06E6CFD31D71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CAABC-AA97-C013-53B7-5D5BC9C64DB1}"/>
              </a:ext>
            </a:extLst>
          </p:cNvPr>
          <p:cNvSpPr txBox="1"/>
          <p:nvPr/>
        </p:nvSpPr>
        <p:spPr>
          <a:xfrm>
            <a:off x="214503" y="5731627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3 inversions: (7,3), (3,2), and (12,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6B0124-B2B9-C641-1956-3D91D2E14791}"/>
              </a:ext>
            </a:extLst>
          </p:cNvPr>
          <p:cNvSpPr txBox="1"/>
          <p:nvPr/>
        </p:nvSpPr>
        <p:spPr>
          <a:xfrm>
            <a:off x="6580927" y="5731627"/>
            <a:ext cx="537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4 inversions: (5,4), (6,4), (9,4), and (9,7)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E206ED7C-DB36-C770-2DA5-F3DB035743CC}"/>
              </a:ext>
            </a:extLst>
          </p:cNvPr>
          <p:cNvSpPr/>
          <p:nvPr/>
        </p:nvSpPr>
        <p:spPr>
          <a:xfrm>
            <a:off x="5140411" y="2990335"/>
            <a:ext cx="1445740" cy="296562"/>
          </a:xfrm>
          <a:custGeom>
            <a:avLst/>
            <a:gdLst>
              <a:gd name="connsiteX0" fmla="*/ 0 w 1445740"/>
              <a:gd name="connsiteY0" fmla="*/ 296562 h 296562"/>
              <a:gd name="connsiteX1" fmla="*/ 86497 w 1445740"/>
              <a:gd name="connsiteY1" fmla="*/ 210065 h 296562"/>
              <a:gd name="connsiteX2" fmla="*/ 160638 w 1445740"/>
              <a:gd name="connsiteY2" fmla="*/ 160638 h 296562"/>
              <a:gd name="connsiteX3" fmla="*/ 197708 w 1445740"/>
              <a:gd name="connsiteY3" fmla="*/ 135924 h 296562"/>
              <a:gd name="connsiteX4" fmla="*/ 234778 w 1445740"/>
              <a:gd name="connsiteY4" fmla="*/ 111211 h 296562"/>
              <a:gd name="connsiteX5" fmla="*/ 271848 w 1445740"/>
              <a:gd name="connsiteY5" fmla="*/ 86497 h 296562"/>
              <a:gd name="connsiteX6" fmla="*/ 358346 w 1445740"/>
              <a:gd name="connsiteY6" fmla="*/ 61784 h 296562"/>
              <a:gd name="connsiteX7" fmla="*/ 395416 w 1445740"/>
              <a:gd name="connsiteY7" fmla="*/ 49427 h 296562"/>
              <a:gd name="connsiteX8" fmla="*/ 444843 w 1445740"/>
              <a:gd name="connsiteY8" fmla="*/ 37070 h 296562"/>
              <a:gd name="connsiteX9" fmla="*/ 481913 w 1445740"/>
              <a:gd name="connsiteY9" fmla="*/ 24714 h 296562"/>
              <a:gd name="connsiteX10" fmla="*/ 593124 w 1445740"/>
              <a:gd name="connsiteY10" fmla="*/ 0 h 296562"/>
              <a:gd name="connsiteX11" fmla="*/ 1037967 w 1445740"/>
              <a:gd name="connsiteY11" fmla="*/ 12357 h 296562"/>
              <a:gd name="connsiteX12" fmla="*/ 1112108 w 1445740"/>
              <a:gd name="connsiteY12" fmla="*/ 37070 h 296562"/>
              <a:gd name="connsiteX13" fmla="*/ 1149178 w 1445740"/>
              <a:gd name="connsiteY13" fmla="*/ 49427 h 296562"/>
              <a:gd name="connsiteX14" fmla="*/ 1186248 w 1445740"/>
              <a:gd name="connsiteY14" fmla="*/ 61784 h 296562"/>
              <a:gd name="connsiteX15" fmla="*/ 1260389 w 1445740"/>
              <a:gd name="connsiteY15" fmla="*/ 111211 h 296562"/>
              <a:gd name="connsiteX16" fmla="*/ 1371600 w 1445740"/>
              <a:gd name="connsiteY16" fmla="*/ 210065 h 296562"/>
              <a:gd name="connsiteX17" fmla="*/ 1445740 w 1445740"/>
              <a:gd name="connsiteY17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45740" h="296562">
                <a:moveTo>
                  <a:pt x="0" y="296562"/>
                </a:moveTo>
                <a:cubicBezTo>
                  <a:pt x="28832" y="267730"/>
                  <a:pt x="55370" y="236403"/>
                  <a:pt x="86497" y="210065"/>
                </a:cubicBezTo>
                <a:cubicBezTo>
                  <a:pt x="109171" y="190879"/>
                  <a:pt x="135924" y="177114"/>
                  <a:pt x="160638" y="160638"/>
                </a:cubicBezTo>
                <a:lnTo>
                  <a:pt x="197708" y="135924"/>
                </a:lnTo>
                <a:lnTo>
                  <a:pt x="234778" y="111211"/>
                </a:lnTo>
                <a:cubicBezTo>
                  <a:pt x="247135" y="102973"/>
                  <a:pt x="257759" y="91193"/>
                  <a:pt x="271848" y="86497"/>
                </a:cubicBezTo>
                <a:cubicBezTo>
                  <a:pt x="360758" y="56863"/>
                  <a:pt x="249700" y="92826"/>
                  <a:pt x="358346" y="61784"/>
                </a:cubicBezTo>
                <a:cubicBezTo>
                  <a:pt x="370870" y="58206"/>
                  <a:pt x="382892" y="53005"/>
                  <a:pt x="395416" y="49427"/>
                </a:cubicBezTo>
                <a:cubicBezTo>
                  <a:pt x="411745" y="44761"/>
                  <a:pt x="428514" y="41735"/>
                  <a:pt x="444843" y="37070"/>
                </a:cubicBezTo>
                <a:cubicBezTo>
                  <a:pt x="457367" y="33492"/>
                  <a:pt x="469389" y="28292"/>
                  <a:pt x="481913" y="24714"/>
                </a:cubicBezTo>
                <a:cubicBezTo>
                  <a:pt x="522636" y="13079"/>
                  <a:pt x="550649" y="8495"/>
                  <a:pt x="593124" y="0"/>
                </a:cubicBezTo>
                <a:cubicBezTo>
                  <a:pt x="741405" y="4119"/>
                  <a:pt x="890006" y="1788"/>
                  <a:pt x="1037967" y="12357"/>
                </a:cubicBezTo>
                <a:cubicBezTo>
                  <a:pt x="1063951" y="14213"/>
                  <a:pt x="1087394" y="28832"/>
                  <a:pt x="1112108" y="37070"/>
                </a:cubicBezTo>
                <a:lnTo>
                  <a:pt x="1149178" y="49427"/>
                </a:lnTo>
                <a:cubicBezTo>
                  <a:pt x="1161535" y="53546"/>
                  <a:pt x="1175410" y="54559"/>
                  <a:pt x="1186248" y="61784"/>
                </a:cubicBezTo>
                <a:lnTo>
                  <a:pt x="1260389" y="111211"/>
                </a:lnTo>
                <a:cubicBezTo>
                  <a:pt x="1304961" y="140925"/>
                  <a:pt x="1337743" y="159279"/>
                  <a:pt x="1371600" y="210065"/>
                </a:cubicBezTo>
                <a:cubicBezTo>
                  <a:pt x="1426136" y="291869"/>
                  <a:pt x="1394460" y="270923"/>
                  <a:pt x="1445740" y="29656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39234-0341-F29F-640F-04158AC7C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E42547-65B1-5108-C2F9-9AF47303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Easy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E5262D-E75F-B5CC-CBAD-E57B40F9F5A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A30F34-590C-5BE0-9E3A-7C7C19781ACA}"/>
              </a:ext>
            </a:extLst>
          </p:cNvPr>
          <p:cNvSpPr txBox="1"/>
          <p:nvPr/>
        </p:nvSpPr>
        <p:spPr>
          <a:xfrm>
            <a:off x="595605" y="1672372"/>
            <a:ext cx="110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Question</a:t>
            </a:r>
            <a:r>
              <a:rPr lang="en-US" sz="3200" dirty="0"/>
              <a:t>: What if we knew that both </a:t>
            </a:r>
            <a:r>
              <a:rPr lang="en-US" sz="3200" dirty="0" err="1"/>
              <a:t>sublists</a:t>
            </a:r>
            <a:r>
              <a:rPr lang="en-US" sz="3200" dirty="0"/>
              <a:t> were sorted?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539A58-E368-70B8-812B-0CDB832CF4A2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2445C-5D09-976F-3ABD-3C19931D448E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B0AE4C-D4DB-32A8-78E3-9F1B356C7852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A9803-A726-D9F5-0251-F226548DF68D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F6880F-0C46-D746-6351-C8601405E9A1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122C57-0EEC-D6F5-3565-58AE06632A1C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58AEFC-68F0-FE69-EE7E-67A9E7E9555E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D21852-D239-D61C-84B6-69C91E35050B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7B261D-526D-1882-F942-A246B45DCB71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CE618-7003-27B8-7A47-103F57DB9B51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BC0364-AF1F-BD7A-4E74-FCB0D1BB8B31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8FD2B2-E97E-A4A4-2AFB-39B499CE6B31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5302A20-98A6-9945-6BAE-E608FE078D57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62D2BF-71E5-097D-417E-69AAFA0BD8A6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D7F7CF-6C9A-FBAE-9769-8A1A599691C8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DCA06-4069-C54F-58E3-1A23A8388EF7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3F16C4-EC07-9F1D-03F4-5582CCDF2925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B5AA94-99EC-01D0-4E08-94CEFEA14B87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A925C0-082D-575B-61D3-6107535D6B58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81D836-D951-06AB-3352-A7BABBC2544B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64E70B-8A65-CEFE-8833-5FCE1F2206C0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91A65A-B327-D2D8-98FE-551A775C6391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54E62-F4F6-F6E8-8224-23E77B0E9DC9}"/>
              </a:ext>
            </a:extLst>
          </p:cNvPr>
          <p:cNvSpPr txBox="1"/>
          <p:nvPr/>
        </p:nvSpPr>
        <p:spPr>
          <a:xfrm>
            <a:off x="2245619" y="5731627"/>
            <a:ext cx="2646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0 inversions.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AF3D9-1DF1-6EDD-5C84-636DA2C0735D}"/>
              </a:ext>
            </a:extLst>
          </p:cNvPr>
          <p:cNvSpPr txBox="1"/>
          <p:nvPr/>
        </p:nvSpPr>
        <p:spPr>
          <a:xfrm>
            <a:off x="7375286" y="5731627"/>
            <a:ext cx="24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0 inversions.</a:t>
            </a:r>
          </a:p>
        </p:txBody>
      </p:sp>
    </p:spTree>
    <p:extLst>
      <p:ext uri="{BB962C8B-B14F-4D97-AF65-F5344CB8AC3E}">
        <p14:creationId xmlns:p14="http://schemas.microsoft.com/office/powerpoint/2010/main" val="696224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9CEA9-6BAA-12CC-A381-6862E6937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73455-EEA7-1393-3E6E-AC26609B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Easy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E16F6E-69F1-FA99-DFB7-5F09B1931B5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A3B61A-105C-C627-CED8-15888808A9EA}"/>
              </a:ext>
            </a:extLst>
          </p:cNvPr>
          <p:cNvSpPr txBox="1"/>
          <p:nvPr/>
        </p:nvSpPr>
        <p:spPr>
          <a:xfrm>
            <a:off x="595605" y="1672372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Answer</a:t>
            </a:r>
            <a:r>
              <a:rPr lang="en-US" sz="3200" dirty="0"/>
              <a:t>: No inversions in each </a:t>
            </a:r>
            <a:r>
              <a:rPr lang="en-US" sz="3200" dirty="0" err="1"/>
              <a:t>sublist</a:t>
            </a:r>
            <a:r>
              <a:rPr lang="en-US" sz="3200" dirty="0"/>
              <a:t> but we can count the spanning inversions easier.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8C42FF-9250-4199-8677-9F4BDDF4AE77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61CBA50-669A-4E41-0FF4-D2CC4DA037FA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B65F1B-6227-449D-ADE8-5A2549095DC1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8F01AB-1661-58CA-864C-0EAE89498608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040F33-0D23-5AE5-ADDA-9C0D0A02BD9C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ACB7D2-EA40-9F93-78FA-586B44C08400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873870-7F5B-4FC8-9D6E-484BD58B575E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38BBF1-15C0-D466-67C1-933A524C73C3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BF870F-92F0-EA9E-2A45-CF9DE8A0C253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A71FBD-495A-8234-6E1A-E9DE505BBF85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3DAB1D-A55A-6BEF-44F8-CC2F92F7082C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51C0F1-3AC8-6A19-C7AF-E00348798300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9A6ACB2-BF4F-AD92-D5F4-B96AD0FCA838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525B08-672D-F41A-35CA-08931956977A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1DCBED-7B19-D4E8-60EB-248A233B5E88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E64A4-E1E4-2C2D-5954-30F5B389C16A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3FD85E-548A-E681-B106-2B61EC0637BB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4D07E-05C5-5EC3-3917-2EE94DD9CD72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7EA9BB-E93E-4776-1BEB-BCEC93AA9AE8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D1F974-81D8-4A56-5E66-EC3B222D609D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25AE87-2441-50D1-CB24-8F144B1D937F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AEDC78-9A61-EE78-DB77-9A1085C0DC4B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82165-19BF-C8D3-1069-84C9CC81544F}"/>
              </a:ext>
            </a:extLst>
          </p:cNvPr>
          <p:cNvSpPr txBox="1"/>
          <p:nvPr/>
        </p:nvSpPr>
        <p:spPr>
          <a:xfrm>
            <a:off x="2245619" y="5731627"/>
            <a:ext cx="2646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0 inversions.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B7EF42-37C1-0BC6-DF7B-F7516C40DEAE}"/>
              </a:ext>
            </a:extLst>
          </p:cNvPr>
          <p:cNvSpPr txBox="1"/>
          <p:nvPr/>
        </p:nvSpPr>
        <p:spPr>
          <a:xfrm>
            <a:off x="7375286" y="5731627"/>
            <a:ext cx="24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0 inversions.</a:t>
            </a:r>
          </a:p>
        </p:txBody>
      </p:sp>
    </p:spTree>
    <p:extLst>
      <p:ext uri="{BB962C8B-B14F-4D97-AF65-F5344CB8AC3E}">
        <p14:creationId xmlns:p14="http://schemas.microsoft.com/office/powerpoint/2010/main" val="2858606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E2DA-B99D-5520-456E-00FBC19FB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FA2F62-8AEE-4459-19DB-F975AC0D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DBF6C-16E9-8360-6A06-B9431C22242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E36CC7-3ACA-10F3-8D99-978EA6FB7BFB}"/>
              </a:ext>
            </a:extLst>
          </p:cNvPr>
          <p:cNvSpPr txBox="1"/>
          <p:nvPr/>
        </p:nvSpPr>
        <p:spPr>
          <a:xfrm>
            <a:off x="595605" y="1672372"/>
            <a:ext cx="6225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do something like our merge step from </a:t>
            </a:r>
            <a:r>
              <a:rPr lang="en-US" sz="3200" dirty="0" err="1"/>
              <a:t>mergesort</a:t>
            </a:r>
            <a:r>
              <a:rPr lang="en-US" sz="3200" dirty="0"/>
              <a:t> but also count the number of inversions.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Work through both lists and add the smallest element to the merged list.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Now, we also compute the number of inversions when we add the smallest element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B6BC87-AAAC-ABC1-0FF2-2C0AF47CD741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EDCF7D-A022-46BA-3B63-1186AD6F799A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65A684-9570-2556-9AA1-2E659CCE2D08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C4EF78-0B45-2761-60EA-07D3C650A07D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8283B-789F-18A7-0678-F4FF1F047300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451F3F-6B13-2896-AD72-AC7AC33316D1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EAAED4-654D-F504-B523-D78A9ADB295D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FEA404-CC5D-15DA-F3ED-3042D1DABC18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EA977D-CC49-A33E-AB19-D33E78C3F7DA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AFD0DE-E34E-C908-98BE-C5B9B2C248A9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37726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3514-A9AD-6475-ABFF-517A19280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2AECE0-2FCC-DD46-106E-6ECE2F96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C06EF3-94F9-E7F1-C64A-789C2D1B362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A88E7E-E9D7-20FD-852B-1FACA093A7E5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97CAF6-E9B8-3D4D-3D60-DFEB6720A3D9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7B307-76CC-96F8-9474-6C1FE6ECFD4B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A2C54-A0AA-2834-DEC8-E80A4751521F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2DB5D5-E589-3D47-F0F0-4056387B16A3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10B3C5-232B-BB86-76DE-0A6C05295F71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80B51-B3A3-94AF-86B8-973F27A90652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809B90-84EB-0080-ABC1-EA0464FDFA12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697175-25EE-44C8-94E6-2CC2C090D2F5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9B4A7C-E74E-D80F-370F-1B4193A50329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647D2D-E105-151C-AD90-DC70D4D691A9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D6F14C-6B99-BDE5-3447-5675CFFE16BE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0501A4-9748-586A-64EA-12A25EB29A5E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AE8ADA-8639-87AC-55B8-DC2E34DD136F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9D49E6-2119-443B-EBC1-220B56887AC3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2C2188-E063-DA06-0862-2A43FC7EABA2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AF149-B71F-66F0-D86A-FA82EDFB7B03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CB95AA-255E-65AB-CCC6-29B308FFA7FE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38A08-1AB4-4064-A02C-EC095E949AC8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42746A-72A2-6417-A431-B6AF2F6CFD8B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3C62E3-6BEA-FC92-D08B-38DFF20D0F77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BCFCD9-DFD6-1E7E-5507-7AF288E95EF1}"/>
              </a:ext>
            </a:extLst>
          </p:cNvPr>
          <p:cNvCxnSpPr/>
          <p:nvPr/>
        </p:nvCxnSpPr>
        <p:spPr>
          <a:xfrm flipH="1">
            <a:off x="1062681" y="3087933"/>
            <a:ext cx="6020214" cy="22872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D4ACEA8-F9D7-3974-6CE6-5CADCD849F02}"/>
              </a:ext>
            </a:extLst>
          </p:cNvPr>
          <p:cNvSpPr txBox="1"/>
          <p:nvPr/>
        </p:nvSpPr>
        <p:spPr>
          <a:xfrm>
            <a:off x="588085" y="1740638"/>
            <a:ext cx="708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many inversions involving 1? </a:t>
            </a:r>
          </a:p>
        </p:txBody>
      </p:sp>
    </p:spTree>
    <p:extLst>
      <p:ext uri="{BB962C8B-B14F-4D97-AF65-F5344CB8AC3E}">
        <p14:creationId xmlns:p14="http://schemas.microsoft.com/office/powerpoint/2010/main" val="1546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455140" y="1690688"/>
            <a:ext cx="645228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Post Midterm Grades &lt;-piazza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HW4 Grades Out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HW4 Solutions Out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6 Out Soon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Code Problems Oct 31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Reflections November 3rd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aseline="300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45D9-BF1B-D469-C46F-DECD02BF5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24BA9-420B-3E48-FD25-5DFC738B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5F9638-DA33-B384-F1C0-CEE8039B73E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81BF6-7DBB-5357-219A-D87EAB6F4928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58D828-B973-43D3-8B3A-19B67C41357F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3B097-4E23-47FF-81F5-6F32CB13C765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083E0A-5A3B-BB4E-CF1A-DBFB6B282A45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94DFB-6BBD-DB48-6758-20975E126F6A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C9710E-A2FB-8C75-15DE-DC722DBA086B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63C5B-7241-C0D2-88A6-88DCD6500532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BABB6A-4C17-8FA3-EC4F-0C57F2E989C8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2AEE8B-4E76-B373-6033-7F45EC515EC6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C99958-679B-3122-28E7-733AF2B760CE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5040C-E9DF-45CF-9A8A-5EB3BE14C73F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686A6B-5AA0-EAFF-DA51-57D74D4FCBA2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53C44B-B822-0E04-2D4B-18833758A870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C0A51B-E12E-95B0-097A-D683A6325900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58E8DD-0181-028D-DBFD-F79AB7AC3C66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33250E-CA57-02F1-23C0-97992A24633B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75F023-9284-A76B-B63E-6A2A14768C97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D503EA-C8E3-EEFE-329A-A2ECEA17FB20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90EA64-3222-1556-08E2-C0D795AD0B68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D98B5E-200A-5716-46CE-1457CFE27202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D43267-3D21-47FD-2418-52F815A5B31E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B8D292-A429-2C46-A810-624B0A2491C5}"/>
              </a:ext>
            </a:extLst>
          </p:cNvPr>
          <p:cNvSpPr txBox="1"/>
          <p:nvPr/>
        </p:nvSpPr>
        <p:spPr>
          <a:xfrm>
            <a:off x="588085" y="1740638"/>
            <a:ext cx="775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None because smaller than everything? </a:t>
            </a:r>
          </a:p>
        </p:txBody>
      </p:sp>
    </p:spTree>
    <p:extLst>
      <p:ext uri="{BB962C8B-B14F-4D97-AF65-F5344CB8AC3E}">
        <p14:creationId xmlns:p14="http://schemas.microsoft.com/office/powerpoint/2010/main" val="3053741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A0CF5-E5DA-AD3D-C07C-89CEE246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C5D9D6-7AB7-881C-8A1F-88CB71CC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960D73-7399-F266-45DF-F07E5F006B8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E46FA84-260B-EE31-064F-CAC9B9124C3B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C9BED-EC68-D24A-4BB0-877268D1EDF7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F2BDFC-1F8C-6241-E3CE-A9AD7D72041B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549366-18FE-E5D1-83A9-17C3896E2CF4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08D0CA-87DF-ED92-2FDA-6163EC6DB89A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782E29-D5BB-3267-9129-5EDD4B86BEDE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1E10EE-76D1-16C8-6512-7A62D5318ED5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3F7BDB-C14C-F983-3D5D-1A0435B0C014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94A7DC-9709-FA41-93D8-A6CA5467D778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6FE1BC-83CB-8AD5-DB1A-7EC9C7C76B3E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E0280F-09AB-BA6E-35A7-5FA45861E94A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E1B5703-1DFB-DE0D-7565-A274B086AB01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A88CA8-C536-6DDB-9574-E0898A91B94F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1F6224-E22A-6098-2427-E42AD711497E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FCAEB9-F5D8-BDB6-EAB8-B709EAC42F6C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4A93B1-86D1-B9A7-9730-A8F70AD67004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73FD0-2318-0369-700D-A7FA7F7694F0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535620-2D18-38ED-2C73-EE00CD1FC0E8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E43AB-AE26-09AE-53D8-0BF1AC908D64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F8CDF1-EC5C-15A8-88C5-F7A1595D1758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4C930E-77EC-87B1-E54B-D8B51166143B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A58456-FDE9-8280-2A20-E6F71D5CC416}"/>
              </a:ext>
            </a:extLst>
          </p:cNvPr>
          <p:cNvCxnSpPr>
            <a:cxnSpLocks/>
          </p:cNvCxnSpPr>
          <p:nvPr/>
        </p:nvCxnSpPr>
        <p:spPr>
          <a:xfrm flipH="1">
            <a:off x="1631092" y="3212757"/>
            <a:ext cx="6154876" cy="21336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7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EFCB9-227A-2FD7-3800-6D2498367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F9DCE8-6AB5-5A8C-3663-A90C9951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5A7074-96A3-C13A-0A24-F4E8FBAC32E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CDA285-6F08-3480-9B4F-0015608588ED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8861C-B608-2190-1912-1E35089886A2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071A39-5EB4-A694-EC6F-EF40F9E7ACE0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35E031-A9B3-E7F6-1A04-F40EB072DB41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5AC403-A9B0-D1F4-8981-90F44DB0FDB2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F298E-2BD4-0A6B-ADED-80C37E1FE391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23A9D6-DA58-4152-6F2B-7BD14BBC7EA1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EF84A2-8EE7-596E-C823-F2C926F567A3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2E3262-48F5-4B5F-08D4-D3D8E394D390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6FDC71-D08A-72D7-6AFA-D75182FFCEB6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00A780-E03A-6694-1638-7E6B0D43B31F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009D0A-375D-3DBD-E4A8-989B16F34E10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D40E40-EA76-9179-65E0-A44159269E4A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8A4D1C-223A-09BB-2497-5B0D27542593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3933BB-B029-8099-1729-5CAD910CCBDB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BC8143-7CBE-953A-9AE3-F1F013D5532D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E1EEF2-F086-2266-8D48-675618FCF143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5F6481-E666-F6BE-7EDE-A30E54296939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605023-4DEB-0126-3B02-6018914968D4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A631BB-3C08-5671-A879-0AF9FE555A66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687466-A89E-533D-B6EB-EFCCE1983D7C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3476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DD5EF-4333-6DE2-D3D5-9FD0D92EE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851475-B2F1-B348-979C-DF28DEF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547B80-A43C-F8CE-6662-4102DBFF507B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E6341A-0DF4-E519-BD30-410FE88F83F5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E0640-89E5-4B9F-31B6-FE58C02FE051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1CC8-B553-085D-946B-8B259B998B2B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08BC4-7B98-6B96-E6AA-C82EFE17148A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84CAFE-CA97-BF12-94D6-F22B841514A4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42DE4C-9842-0E01-A1E8-2971AF4C9C5A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827170-DF8C-7252-69E6-FBD093065098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3931E4-EB47-AB07-2610-4741B981E8DD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2610A0-987F-4C31-4F31-4F47C69F1AA1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20C94F-071E-AD62-D176-D837B8018433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64E60-5A41-A1E8-B41F-400C460B12ED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D07D8E-20D7-62AF-4C8C-D4944485DF5C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6BDA7D-56E2-EDB3-85A4-FE8D554B8EC1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477C8C-CB5A-896C-96AA-27A73F500CED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88203A-7BC5-B08E-F739-4F6F93BF7E8B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39F9EB-DF77-8C2F-8E6B-B80EB99A71B0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1588CA-EFDA-3FE7-F887-3A8852D4EC13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5D01B9-615E-F758-FF91-A0A3187133B3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1E113-0902-7E13-8861-AFF559D156DC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74FD46-0BDE-C65B-E588-16522D0829CE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95CE23-7E45-C833-7ABA-DAEFDF8F5C2F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D575C0-ECF8-8D93-AE36-56FC28286170}"/>
              </a:ext>
            </a:extLst>
          </p:cNvPr>
          <p:cNvCxnSpPr>
            <a:cxnSpLocks/>
          </p:cNvCxnSpPr>
          <p:nvPr/>
        </p:nvCxnSpPr>
        <p:spPr>
          <a:xfrm flipH="1">
            <a:off x="2458995" y="3225114"/>
            <a:ext cx="6047783" cy="21213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991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38CD6-44F6-17F1-CAA0-ECE8806BD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3DAF64-C9A7-C243-4E3F-1D9BC14B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1A94C6-E650-F88B-1DC8-6483DCF3E3E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1D3CE-87C4-DA6F-D7BE-2A1DBE5DBC1F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D73E21-46E4-3820-C01D-EA01D0C970B3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13BC4A-A335-6574-17D1-1F77B8850E12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78E07-335C-3EDC-DD97-1F4313BC9373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6239F-AFAF-4263-C362-664514F969A3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9E71FD-5099-3817-2D99-78B5B5FD88A9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A1BC1B-ED61-C30A-BE24-916F31070176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6B4064-9F21-85C0-53CC-CD88B8F1C1A6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CB6A88-87CD-3733-7C8A-07FFFF5730DD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0D1F15-195B-8334-BB88-CA79C93A814A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F641F1-3EA7-DA7E-75FF-85929271B73A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CBC4E4-62AA-7216-9D4C-9A3614D633FF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C0B1BA-87BF-356C-12A4-D15EC8F2D6DE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6A311B-671A-637D-0D29-CD22C8DE411E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80EC45-9B68-2150-9F8E-1C7401483DF3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E6BA33-EBA6-76BE-D0B4-2BCDB1D243DF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762337-323A-00C4-7510-E912CC98EC8E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6D3DAA-1E03-C9CC-EA71-6360109D231D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9AE796-09FD-BF45-F091-034676D0429B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6F22F8-34C7-2ED0-EA17-33BDA292701B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2BFF8A-E2B4-3095-520B-03E5DA4A57C0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7613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DF98F-8238-107B-2209-D233D694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356F8B-A977-DF71-4C8C-025341D6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4EFD0-09CE-1568-9A8B-5489F9D4452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13D50-FEF5-5B55-FD15-A1A34E3A4736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B7D993-A9BC-A310-BE36-EDF3F34D75BC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BDB4D-CB71-FD72-737C-B633085A6F99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924ABB-8AC5-A0BF-3C5E-B7605827FD65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91ECED-87A9-2A14-3DCA-28CCC2D6560A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3AC7FC-268D-3EB8-7D2B-C760CCFEB0AA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63C669-E7B1-DE55-E5A8-7C46C34F83F6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2C8EE9-DA3E-3D89-C8D3-DFED29F8C6B1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FB1D3E-BDB2-174E-39D3-99C8607B3F5D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28EF3F-35DB-C2F4-3C44-4D13755DBECF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A69DDC-5D1C-EB5D-BE8F-8B55299EE912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77E11C-3379-A355-02FF-323DCC02AD08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C62ECA-24DC-642F-FDD6-82C358D27199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BA46ED-0982-F06B-6DA4-1C6556DB7494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E8F432-B336-E856-7228-3A67F78B96B6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746CD0-5DEA-D845-BE53-F69F95291470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9D80E2-4F16-ED06-BFAB-A580D8935CE8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773F3-1E18-BA96-3CAE-FE61FB6DA4D5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8F350F-E254-B356-A7C5-0FF26F9D0FAB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D2ED15-47E1-D36C-B7B6-862240EEF90A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C6CB29-84DF-F1A2-D0FD-F5BD5CBEBE8F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0E6342D-50F7-4040-1CD5-739393EC3BC7}"/>
              </a:ext>
            </a:extLst>
          </p:cNvPr>
          <p:cNvCxnSpPr>
            <a:cxnSpLocks/>
          </p:cNvCxnSpPr>
          <p:nvPr/>
        </p:nvCxnSpPr>
        <p:spPr>
          <a:xfrm flipH="1">
            <a:off x="3101546" y="4349578"/>
            <a:ext cx="3981349" cy="9968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CDCBC2-7B38-E6E3-D527-1F422817E5DC}"/>
              </a:ext>
            </a:extLst>
          </p:cNvPr>
          <p:cNvSpPr txBox="1"/>
          <p:nvPr/>
        </p:nvSpPr>
        <p:spPr>
          <a:xfrm>
            <a:off x="588085" y="1740638"/>
            <a:ext cx="708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many inversions involving 4? </a:t>
            </a:r>
          </a:p>
        </p:txBody>
      </p:sp>
    </p:spTree>
    <p:extLst>
      <p:ext uri="{BB962C8B-B14F-4D97-AF65-F5344CB8AC3E}">
        <p14:creationId xmlns:p14="http://schemas.microsoft.com/office/powerpoint/2010/main" val="178901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B2C3-FAE7-A6E5-D69B-A208C64F5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06AE14-BF19-026D-0F15-A075855D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7F7A0A-7B11-7EC0-6D43-8B21EC2FC3E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000AB-E415-732B-0D85-28F9749B1349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EF29DA-0FD1-6BA4-1B54-2C1C1F18B756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D66ADB-3BE0-EF06-4BB6-A534CDADFEE3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2AACD1-6351-D26C-F664-64B7E7AFE084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CF61EE-6E5D-4664-16B7-9ADB52C21B11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C0C176-8008-7EF7-0D84-EB62687287F9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5C9B65-E1D0-CBAB-ACA0-E93F8EECF0D3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2C6100-19C7-EA53-5948-74EFD235B985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1B1935-DE26-727F-232D-59E92DFD30B7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DE11F5-917E-24D3-8AC0-31E99C3A315B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9F54B1-A7C5-1604-1FF2-94BEA2046E31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2A6F1-4394-A2EA-4794-9A9009D517AB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DE0B14-8CCF-5637-0D3C-BBB2648FBB14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AF94D-D543-65EF-CF9F-5886F775F20C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3522E5-F2DE-8706-A023-23AD37AB6A43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B47A2-FAAD-9E7E-9FB0-174D0F85B752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9EC909-B787-E0E1-3098-5C23313A7D1A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DEA122-E45C-D3A7-C8FD-F1414079BE6E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99438B-ED09-8EB6-3C23-46D420F94BF9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1F665E-F3BE-9723-099E-5C32353E12D3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55C16F-86B1-27EB-671E-4ACEC8AB2FA0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2ECA998-1319-EB33-241D-33A7F951F6E3}"/>
              </a:ext>
            </a:extLst>
          </p:cNvPr>
          <p:cNvSpPr txBox="1"/>
          <p:nvPr/>
        </p:nvSpPr>
        <p:spPr>
          <a:xfrm>
            <a:off x="588085" y="1740638"/>
            <a:ext cx="622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There are two: (7,4) and (12,4) </a:t>
            </a:r>
          </a:p>
        </p:txBody>
      </p:sp>
    </p:spTree>
    <p:extLst>
      <p:ext uri="{BB962C8B-B14F-4D97-AF65-F5344CB8AC3E}">
        <p14:creationId xmlns:p14="http://schemas.microsoft.com/office/powerpoint/2010/main" val="3125745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ACBE0-BB78-900F-9F21-B9EE927A1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F6B9AD-91CA-5F1C-95C3-F34656EA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FA7512-B5E9-0E41-B773-B9FBA398D17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10FA70A-8DDA-A487-7CF5-F7D686F8D507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B9F6FE-EA88-6D58-AF6F-88D76939E560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CD85D-A2D6-8B34-D724-0C62324A2B4F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87E658-3ADF-3EF4-5D2F-2144048AB5F7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A2E6C-E414-D05E-0726-A2B3D2A431B2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EEE4C7-2B8E-0142-8E4B-438A3A50B688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B13FF0-215F-E73E-C4E8-7374DFA29EF6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5A71D9-9298-0257-8BE5-47BABA0FD80A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EFF035-3C98-82B2-D5DE-26EB07B662FA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DEE927-0FBA-8C3B-D74E-68412AF5A006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B995CC-C249-FDA8-39E8-C09C7B8221E7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1D0F69-4621-3828-A599-E3BA0EB51204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9F4EEF-00B0-F6F2-E2E7-16E5C3D14699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9BF9D0-DF8B-4DAD-7279-28C5FCA11990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ACE9C2-1FB6-5B8E-414B-9BF6D39B2EFA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FE71C4-5012-2EA0-F9FC-B1D652529520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23A5B7-1966-BA0C-8713-F34224D61BE7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654829-1456-5596-768C-1FBF806A0846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D0D163-3D8A-97F7-E235-7CDB1533F625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42C28D-3706-4E7A-6C7E-C0F6E4AAB255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9C3988-7BE7-B9DF-4504-CA9C03E07CD1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7B6A27-16A6-123F-C737-C3CC371DC480}"/>
              </a:ext>
            </a:extLst>
          </p:cNvPr>
          <p:cNvSpPr txBox="1"/>
          <p:nvPr/>
        </p:nvSpPr>
        <p:spPr>
          <a:xfrm>
            <a:off x="588085" y="1740638"/>
            <a:ext cx="663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may inversion involving 5?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E43DB32-E152-8A18-82C9-41F8F783A279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3805881" y="4331031"/>
            <a:ext cx="3980087" cy="10154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98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0450E-E0DB-EE09-E344-587CD762A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1AA34-CEFF-8A77-91A1-F7BB37DA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D364FA-B659-023E-DD9C-BB1465A61F4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B953DB6-0BD8-E1AF-AB43-C98095682A0C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7F2412-5FAE-60A5-8872-E7F26088AD35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3A79F5-C53A-24A4-D306-798D4C9CCD17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01BDC-2070-B320-63FD-2C1D67CD6292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9D777-3456-4199-FB44-79F9B8A0A7E7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4EEB2F-2F9D-26EE-2629-06C23B8C6EA8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CD046-6B1F-1FB6-3EC4-77DBA7649B62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B49499-633C-ED7A-1CCF-824B89C2469A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4BE922-E333-030D-86CC-1A2D6A851168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239A04-A351-5CBA-8A48-48197B1FBF1E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E7ACD9-C95B-E0FA-6844-52CF5B659C92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98D6FA-B364-2B50-9A18-39FCEF89CBC3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2B6892-5689-3A0C-422A-D7EEF31CEBD4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BF1BF7-03BD-3C03-9C4A-99F61237AE80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17A4CF-473C-B676-7099-5A3DB34ABE30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83B4E8-DE18-7C15-128E-685482FD7D4D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484DF1-A63F-9864-FE16-BA2B2C5C83EC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BF7363-0F01-D106-085B-A03013ED8282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CC000B-0457-C21E-F33A-FE7AB0033DB6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E25194-F4BE-9899-8D06-250804F5284E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F2A263-57F7-0FAA-2BA3-48291E006011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43539A9-3974-AA3F-9883-6783F5DD94EE}"/>
              </a:ext>
            </a:extLst>
          </p:cNvPr>
          <p:cNvSpPr txBox="1"/>
          <p:nvPr/>
        </p:nvSpPr>
        <p:spPr>
          <a:xfrm>
            <a:off x="588085" y="1740638"/>
            <a:ext cx="622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There are two: (7,5) and (12,5) </a:t>
            </a:r>
          </a:p>
        </p:txBody>
      </p:sp>
    </p:spTree>
    <p:extLst>
      <p:ext uri="{BB962C8B-B14F-4D97-AF65-F5344CB8AC3E}">
        <p14:creationId xmlns:p14="http://schemas.microsoft.com/office/powerpoint/2010/main" val="139835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B3A7C-8B9B-FFF2-06A6-50F7823C2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94407D-DA88-9A61-0FD3-20792E01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E09504-7658-6D7A-C848-3440C11B023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D6DA480-2139-E047-E6CE-8F52AE5846B4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C2934D-2160-1597-19DC-C5F669FF2F65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E46162-DDEF-51DB-C7CE-BD0E31053AD1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44FDCA-06D6-5DE2-71C3-6141FFE810DB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2B79F0-2A85-60FB-F466-0375CC05B2B2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934105-F07A-FC65-53FD-CD89B2D4D86A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8DCB52-C581-2D58-1CD4-D477C6311AC3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740945-ADBE-C5C8-C592-3C39659B3087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B6CC88-D6DC-CA25-F9D4-00D3C623A324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6465C4-DA41-0F6A-5626-B070FFEF1D9F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49CF5-7FFD-07D8-6747-3C8D66F4D869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448B61-1FBB-FEA5-3010-72B162EDAA1A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E38B33-3BAB-9D5B-2F1C-2596CDA8492F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880DBD-CE4F-D4FF-6CBA-AA8C6A8A5651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27098B-62A0-D3C7-D041-F9BBA2660663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253F8-2D77-8EC5-0EB8-671796BE8B0D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F8C4B7-E06E-302F-29FA-D186D3C78D61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B11F20-8B41-A7C4-D92F-0B2916935941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5857BD-B57B-4AE9-3BEF-ACD495FC9F44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1B86C3-DC28-9B33-63A8-5DE132F480E5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ABBF8B-8A6D-4294-DA6C-DADFC192189A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B9BD6E2-9592-0488-EA9C-2982B33AD1B7}"/>
              </a:ext>
            </a:extLst>
          </p:cNvPr>
          <p:cNvSpPr txBox="1"/>
          <p:nvPr/>
        </p:nvSpPr>
        <p:spPr>
          <a:xfrm>
            <a:off x="588085" y="1740638"/>
            <a:ext cx="663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may inversion involving 6?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055F512-117C-3CD8-6CC6-E6DFA9D101EA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4572000" y="4325516"/>
            <a:ext cx="3934778" cy="11114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0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EFD-A1AF-6BD2-A8C5-F723DD4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41DDE-76C9-1D62-EC66-41740B1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599C2-F6C2-D692-C7DE-000E0268380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F9A0F2-8A77-9131-CB15-026A6026DB5B}"/>
              </a:ext>
            </a:extLst>
          </p:cNvPr>
          <p:cNvSpPr txBox="1"/>
          <p:nvPr/>
        </p:nvSpPr>
        <p:spPr>
          <a:xfrm>
            <a:off x="595605" y="1672372"/>
            <a:ext cx="55003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should have read: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KT 5.1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KT 5.2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KT 5.3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Next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 KT 5.5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 KT 5.4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F6457-9C78-C05B-70CC-DA154F39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1687337"/>
            <a:ext cx="4014084" cy="46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1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59CF9-F834-BC82-05E6-DE165D84F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EF6D08-3B02-B6C2-F46C-23CE17FE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C0C52A-6B6D-BAD1-1D7B-FF142B16318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A51D55A-147E-AC3F-CE2C-D3B5E573BB80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967573-0C28-837A-E788-83622631B1D1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6F242D-035A-CEBB-A0DC-F6EF3F4DB395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AACC9C-4268-3CE0-4D25-E3728D9B3AAE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92CE67-8B15-1242-4824-0AF5FACF6164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972485-1904-D378-AC37-899D4EA48699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415785-7F00-67C2-3A90-69C5EA0B1F56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9FCA10-E75F-AAA9-93BC-442607931D54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78C05-AF34-EB8E-2567-6F99898844F3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0B28FA-DD24-8E74-912D-34D6EE0482FF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813D5-7329-A521-5CC1-C1036FD0CF3E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94739F-4255-7EC7-D8C7-0B4B36CC4693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C86CA3-3270-7C5F-8DB5-F7E13F56F273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6D89B4-28E8-ADED-E558-6E54A1A47E37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BD3355-7835-1030-E63D-3F6CA7FDEC1E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65546D-6219-B0F0-4D75-634FB292B53E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A70E44-BA4F-A1A6-7FF2-CB33E931BC7E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EA9E5C-7861-C301-6807-46A33691D826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DAEC45-4A4D-F442-0E1F-382BB4940161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BA769D-4C63-5B36-7127-30B96E9D9332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075C35-8C87-24F2-58AE-30CD36305A26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7163A7-269A-3EDD-D67E-40882716EAAA}"/>
              </a:ext>
            </a:extLst>
          </p:cNvPr>
          <p:cNvSpPr txBox="1"/>
          <p:nvPr/>
        </p:nvSpPr>
        <p:spPr>
          <a:xfrm>
            <a:off x="588085" y="1740638"/>
            <a:ext cx="622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There are two: (7,6) and (12,6) </a:t>
            </a:r>
          </a:p>
        </p:txBody>
      </p:sp>
    </p:spTree>
    <p:extLst>
      <p:ext uri="{BB962C8B-B14F-4D97-AF65-F5344CB8AC3E}">
        <p14:creationId xmlns:p14="http://schemas.microsoft.com/office/powerpoint/2010/main" val="867763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AB8A4-4ADD-8D00-18E8-A4FBFFB57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659675-1078-D167-046A-FC48A5C9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6226DE-A05A-B447-16FE-4ECF8F6BCB7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D58F3-C5CA-E687-39D8-174550E4C72B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70DED6-C79F-81DF-F4CB-356D899930A2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B26DEA-034B-D9E0-5BA7-D14A93F008E8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EB32EF-6E74-1E0F-CA55-1ACB7D8A6153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EFBB7B-C38C-F29F-4105-72B6F17406F0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7A7BAC-0297-261C-71DF-28F8889C3728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C137A2-0451-5C71-7806-D38270C7DD88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C260E5-0472-07C5-3ECA-12F956A294B6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90C1BE-CE60-F7CF-95F7-EA8AAB6988E7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9F2BD8-C4F3-B53B-8E23-2495B093A943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31783E-79E0-D1F4-F095-8AEF00034DAA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C2EF9A-BD6A-DDD4-F2AE-1AA92FEBDFBA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2DE709-902E-3B43-4068-4355AFE63D14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5E4F46-6F9E-F47D-0698-22875295BFAD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FFBE-0DE4-16A5-2382-4191A7E1F846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FB44D1-042A-839B-4069-5A2DEC7F4E1B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5C0946-3032-CD43-60FF-D770A2FB8071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6B3A4-FDF4-F559-6F70-C109111844DE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671F14-9945-33E4-B2FB-DE945402930C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513F66-2E7A-8EE8-9501-5CBA5D0EF2EB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5635E2-CB30-CAA9-EE40-BA4F0EBBC954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0032A6-B282-0718-5F56-A447995AB72D}"/>
              </a:ext>
            </a:extLst>
          </p:cNvPr>
          <p:cNvSpPr txBox="1"/>
          <p:nvPr/>
        </p:nvSpPr>
        <p:spPr>
          <a:xfrm>
            <a:off x="588085" y="1740638"/>
            <a:ext cx="780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may inversion involving the top 7?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6983FD4-4472-3C1D-A0D7-2528226E053F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5226908" y="3087933"/>
            <a:ext cx="4000680" cy="22585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52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ED20-A0E8-F3C4-6D94-83BBC6D7D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9E55F4-11C6-9EB2-03C9-011F5AB5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4A2D1-5794-7395-214F-85273A60692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74D83A7-81A3-D2B9-A086-ED3604A97B40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D36BBF-AE20-D5EE-C9ED-0924D8C97FAF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314A4D-B37C-6FE9-A333-DF59359EDA43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A039FD-7E65-8EAD-9ED2-36CF24B6304D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B818B3-226C-6502-1EC7-FEA93C2B951A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7E8C39-4B3C-B71C-75A0-0DDE54D462D4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1D40E2-2B51-AD85-AC8F-C5F4768D6C33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41EEA-0E33-991C-D0C4-270BA320A096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6EB692-3564-7E85-9F0E-FDCD0D834515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2A1506-CD24-57CB-0001-2C98A3E98134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D8E8D-CAEC-853D-EA7C-3D34699F9105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673549-E855-5CAA-0466-F33E932F4FF6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2CA09-45D4-A2FF-8537-2B5172B95452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A0989C-5174-A2EE-CE69-7E14F45DAEC9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63A5A-A97B-AD9D-930D-2DE68ED3A671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8FC2D4-7D96-DDD3-4279-CFB42A4004B7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AC84DE-A738-95AB-E128-35211502A0FA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B5D59E-958B-D3E2-1B8B-ABF3C2098DB4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8D024D-4357-0C9C-F058-78EECAAE7E24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1BED13-269E-83AE-7C01-6476D9CFA54E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16C82C-BD0F-C553-1F54-E70987BBBFAF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63CAE8-A5B7-7D41-C6F5-F30B7A828177}"/>
              </a:ext>
            </a:extLst>
          </p:cNvPr>
          <p:cNvSpPr txBox="1"/>
          <p:nvPr/>
        </p:nvSpPr>
        <p:spPr>
          <a:xfrm>
            <a:off x="588085" y="1740638"/>
            <a:ext cx="787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Answer: </a:t>
            </a:r>
            <a:r>
              <a:rPr lang="en-US" sz="2800" dirty="0"/>
              <a:t>There were 3, but we already listed them.</a:t>
            </a:r>
          </a:p>
        </p:txBody>
      </p:sp>
    </p:spTree>
    <p:extLst>
      <p:ext uri="{BB962C8B-B14F-4D97-AF65-F5344CB8AC3E}">
        <p14:creationId xmlns:p14="http://schemas.microsoft.com/office/powerpoint/2010/main" val="2932321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6184-D253-808D-0462-1EACC34DE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55744A-83DA-6D3E-1199-C476669D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59419D-12DD-89AE-5B2F-055ABF20007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271A53E-A951-9402-33DA-05222CD2259E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6556D0-5D29-9C90-DBE7-3BD2A62B5ACD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92BD3B-08C6-FE18-B35F-04D9357EF9F9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48FA44-6A7B-415B-8E34-B08F1AE0D4F7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E3A62-15DF-3DC0-0194-E286964FE07A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15B08-63E7-1D7E-8050-19F0DDFA67B3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82851-12B7-893C-CB42-F9A274098514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653281-39BC-9946-C069-232D31331718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15F26A-2E0A-859A-FA9A-DAA9EC337381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EFA313-C779-49D8-BF94-198C0476FA61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69D42B-95F4-012B-B03E-9777EA8266B1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74F3FA-FDF8-FBED-8341-8862901DEE33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06D8E7-8899-ADEC-A383-8AC3AF5879A0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042513-AFFE-5B17-EBAF-25623B0041D5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10C6-E07C-E800-ACF5-3BB8B377D9BF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F9BFD1-D638-2102-0B1F-17EC7867A284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2C6175-186C-DCA6-C276-7B62AE424122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E4202B-0963-7506-77D1-CECE2350E653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AD5192-BA91-D246-7F21-A63E69EA6727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EFB3B5-379E-33E9-DEB2-4543EB3DCD16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4FA33-AEE1-D884-ACDD-D971EBBCEA8F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7B19FAD-A98D-B5DA-3DC0-EEB10DFDB813}"/>
              </a:ext>
            </a:extLst>
          </p:cNvPr>
          <p:cNvSpPr txBox="1"/>
          <p:nvPr/>
        </p:nvSpPr>
        <p:spPr>
          <a:xfrm>
            <a:off x="588085" y="1740638"/>
            <a:ext cx="842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may inversion involving the bottom 7?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7C30816-37B6-DFF1-97CC-F95177000B25}"/>
              </a:ext>
            </a:extLst>
          </p:cNvPr>
          <p:cNvCxnSpPr>
            <a:cxnSpLocks/>
          </p:cNvCxnSpPr>
          <p:nvPr/>
        </p:nvCxnSpPr>
        <p:spPr>
          <a:xfrm flipH="1">
            <a:off x="5918886" y="4312508"/>
            <a:ext cx="3188044" cy="10339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32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D2F82-A076-1531-C427-596F1A43A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76AD14-3FD3-E8AE-7648-F7E5BF9F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530E3F-FCC6-9315-7F2F-4A6C21F7459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6AAB7-B31B-F050-1F63-0D738E6116BC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2498B2-AC41-7353-6012-133769F8589C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B78C76-CAD1-844E-E475-FDDABD67718F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02335D-2646-B951-FBC9-86B974B8BB46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807270-1DD6-A2BF-D4F3-7549C24730B3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28880C-B58D-B000-1E7D-719F8C6EB7B9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382201-8CF9-70A1-C11F-07ABEDC30F79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DEACB2-BE24-77AA-21B4-19132B3FD30F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62078-BD43-3817-3FA8-11DE4FFA8675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E095DA-C658-C820-3870-BED648916905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A15514-B0ED-D322-7FF6-E09260045F8F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225583-D31D-DCBB-42A3-CBC5004840F3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76F125-E363-6ACC-18E9-D685677AF14F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598CC6-9961-792C-5400-436B4803ECA0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D5337A-E90D-AD46-81FF-8D6A02F192DF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05D5D0-DCAD-BE11-D176-6781F6531BAC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4904DF-5415-4B8D-F0DF-117E7888D75E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33003C-1AD4-9E46-11EC-6AD98BF80614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3F2149-3838-CC76-F217-92F2A893BC1F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F86657-57D6-8D35-91D3-3A4A399CD2A8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D732BC-08F6-7EA3-A15B-B625DA09883C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22BA988-BDB1-DD98-D1CF-F3C32B8C79BF}"/>
              </a:ext>
            </a:extLst>
          </p:cNvPr>
          <p:cNvSpPr txBox="1"/>
          <p:nvPr/>
        </p:nvSpPr>
        <p:spPr>
          <a:xfrm>
            <a:off x="588085" y="1740638"/>
            <a:ext cx="41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There is 1: (12,7)</a:t>
            </a:r>
          </a:p>
        </p:txBody>
      </p:sp>
    </p:spTree>
    <p:extLst>
      <p:ext uri="{BB962C8B-B14F-4D97-AF65-F5344CB8AC3E}">
        <p14:creationId xmlns:p14="http://schemas.microsoft.com/office/powerpoint/2010/main" val="3888506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3488-AEDF-D516-87D4-20E84289D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8F4CFE-EA2B-5D38-BBFA-60F70893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29C2E8-7374-24FA-5BD3-8221D150EA4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7D6C7C3-0009-6406-D708-3FF3E1D04C8C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662C3-AC76-A5E2-BE28-6CDA1B420581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C439DF-A99F-A21B-5634-D9DF9CCF99EF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BFB863-07B3-C14A-FB09-329B1C9934E4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5AEAA4-50B8-0485-98BB-3EA03D40EA58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01133B-6B05-3253-2BFD-9AD525F36BD2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9197E9-ADDF-9737-FD09-F6C02EA7AF90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0B1686-A9CA-97EA-6FB1-F5801ADDF7B7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E75064-6758-3BEF-20C6-B184D1604B8E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E2CE2D-12DE-4CE4-913B-FBA90B2A9C96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947661-AD3D-CC40-5AD6-646FA31D345C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F9603C-E61E-EFA1-4D4A-5D3920961EAA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BCE38-AC23-56DA-E5CF-C7BCBE7E521C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960EDB-95A9-F758-645C-D8895F41B938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B01070-BE74-EC7D-4799-C08D47CC2725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69689D-495A-E3F7-283F-F6BBB33E20A2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B28204-9ECA-CE27-B674-84FCFD03AAB7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AF44E9-B110-B3E9-879B-D95C1A6D0952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F961A6-D5E7-2F1E-564C-3F248A2D21A9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AE75B0-C2B8-F63B-CCE2-F4161BC77BEB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558F20-BBBF-5F6F-A14F-67811FEA381B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77E9304-57CD-347D-584B-1A1161EA7ACF}"/>
              </a:ext>
            </a:extLst>
          </p:cNvPr>
          <p:cNvSpPr txBox="1"/>
          <p:nvPr/>
        </p:nvSpPr>
        <p:spPr>
          <a:xfrm>
            <a:off x="588085" y="1740638"/>
            <a:ext cx="5358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many involving 9?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095F32E-5255-7A8C-7C19-2614387849A9}"/>
              </a:ext>
            </a:extLst>
          </p:cNvPr>
          <p:cNvCxnSpPr>
            <a:cxnSpLocks/>
          </p:cNvCxnSpPr>
          <p:nvPr/>
        </p:nvCxnSpPr>
        <p:spPr>
          <a:xfrm flipH="1">
            <a:off x="6685005" y="4473146"/>
            <a:ext cx="3263393" cy="8732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7D377-E33F-3DFC-DD6E-EBD68A7F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2D1A3D-18FA-6A7B-94E3-4702B754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0FCBFE-F97F-5B36-0A01-2847159C666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F86F0-96B6-5A27-C2A0-3A30BC3F1442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C85403-7219-0C8B-0879-4933C7EB7372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2504BA-8E5F-BABA-B9FA-6152982CB122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9DED9D-71A9-B894-D4A7-57F161A6AEA4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FCA6B3-AF4C-6FA8-1CA6-0670EB73ED6A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2C16E0-CE4E-32BB-AF3D-F68B73B4E9E5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ED9264-BBC0-17C1-A2AF-695076D1F7C4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4BF30D-5247-95A5-68B1-6D3C400DC585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231A6-5EAE-26B7-E858-887FE57986B4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2431AC-B4D9-B539-D071-30AE0A98BC3F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CD4CE7-4048-442E-699D-2D0DDEE9E02A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25E47D-C1A3-2E9C-2544-CECA627F440C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2A6713-D92E-4309-8072-E64631176011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42889-891D-11DC-C867-9C33C112DD9C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B3D08E-15AD-110E-6D7E-6CDE5C6F74F4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651A1A-07AF-6844-F240-0D15E570CD28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61B8BF-64C6-8839-4B97-9C2E2C1FCAFC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EFAA25-8062-98C5-AF85-FDD4A6214809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A87988-A89F-D435-A897-11C8148662C3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155EB5-15BB-6832-360B-AFCC061A9643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F37BE5-DBC3-6C3C-71F4-ABD9B4793E26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9D794A6-47BB-B5BC-34CC-43859873BFDB}"/>
              </a:ext>
            </a:extLst>
          </p:cNvPr>
          <p:cNvSpPr txBox="1"/>
          <p:nvPr/>
        </p:nvSpPr>
        <p:spPr>
          <a:xfrm>
            <a:off x="588085" y="1740638"/>
            <a:ext cx="41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There is 1: (12,9)</a:t>
            </a:r>
          </a:p>
        </p:txBody>
      </p:sp>
    </p:spTree>
    <p:extLst>
      <p:ext uri="{BB962C8B-B14F-4D97-AF65-F5344CB8AC3E}">
        <p14:creationId xmlns:p14="http://schemas.microsoft.com/office/powerpoint/2010/main" val="571480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249E4-272E-CFCD-E7B8-2A96F8FC7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D5FE5F-F704-950A-0F9C-356AD6ED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877F99-3CB2-CD22-C50F-3A4F2434E2A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3D1FC86-CC3F-27B0-5DA3-B6DE72F4C1F1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D2E3AB-7E42-720D-8969-47CEC434A9FB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43B9B3-4EA1-7ADA-038E-46F3E0B1A173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779C15-225E-9362-C2FA-AD81E6A7A78C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C9052A-103B-C281-FB07-4FCB24627EF1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6223FF-C4DB-1BCB-6DBB-DA5C29064A0A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5C97EE-18F7-467A-F6A6-910BF26D6A84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39E03F-6B81-8F5E-498F-ADA1453B97B9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35676E-0509-9818-1A23-1CEDBFFA9CA6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EC0A3-18BA-1EEE-CADE-60F743BBBEC2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77D7E-3292-BBD2-0C35-0051D79D29C9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130FFA-8334-81E4-28B0-8224ADDAB2C7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9502F0-326E-FB52-4C80-3248C5BC91A4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73662E-C48B-F35D-712F-167BF1731C4B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C07EA2-FE96-CD96-3D90-F91B7AF87F90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F9C40C-AFF3-5F7E-A6DE-8ABAA8273EA3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06ABA3-A0E1-63F1-5459-47EE0C8A351A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4EA1FD-CE89-CEB1-003F-7AE53A1D91D8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059876-7BCC-EBCE-AE5A-A98E8A467123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270D13-0EEE-CB02-5923-79130F774B5C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899313-040A-539A-8603-295CA0DDE404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F699C8-44EA-4A48-FA7B-1229E4D6160E}"/>
              </a:ext>
            </a:extLst>
          </p:cNvPr>
          <p:cNvSpPr txBox="1"/>
          <p:nvPr/>
        </p:nvSpPr>
        <p:spPr>
          <a:xfrm>
            <a:off x="588085" y="1740638"/>
            <a:ext cx="555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</a:t>
            </a:r>
            <a:r>
              <a:rPr lang="en-US" sz="2800" dirty="0"/>
              <a:t>: How many involving 12?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9367D7A-8A54-2EBD-CF8F-F70DF640B5C8}"/>
              </a:ext>
            </a:extLst>
          </p:cNvPr>
          <p:cNvCxnSpPr>
            <a:cxnSpLocks/>
          </p:cNvCxnSpPr>
          <p:nvPr/>
        </p:nvCxnSpPr>
        <p:spPr>
          <a:xfrm flipH="1">
            <a:off x="7352270" y="3237470"/>
            <a:ext cx="2596128" cy="21089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80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BB62-4242-7AEF-690E-44DB8F47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EB8B09-6573-CC45-CF32-B7193B04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8C6E3E-6232-D136-3E34-FE7AC859D85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C41A3B1-9098-EC34-6515-3631C7FA8692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335915-62E6-787C-B1AB-79896F720A49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DFFEE-A80B-EBAF-2961-2A54DB1BDAA1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C7C0A7-87C0-EF92-A71D-8B21BA2AABE7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A02D31-1B00-9DDE-3CCE-975A03BDB743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63800C-9665-2634-B898-87C9719BE14F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707948-81EC-6440-ACAD-8A51B22BB1F6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E5F013-4466-B3CC-E288-C2F551491C4C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2EA0E4-07AD-F424-33CD-376C6BEEC9F9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840BCB-D931-A733-D97D-972F972E5CA1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105045-B7F7-6677-2E99-3290E0925795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3F7985-B9C8-2E1A-8A47-41745E361ACC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E0153E-E73E-4820-AD14-B71B1B169E08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46657A-35A0-63BE-7D28-055291187E9B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255180-7795-46D7-7DE8-8969644D518F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142DA6-EF4F-18E5-56E4-F7B1B638C2EE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E4E567-500C-79BF-9E43-4F1558522FA6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3B371-1C28-57AF-053A-7C158D569539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8A7885-2666-732B-ACDA-4FD0FFB8DEA2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918861-E7DC-A463-0854-AE7F0BC24D19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EED887-6FBB-E6A5-927A-81375249A98E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C2D54A-C749-64D5-6C2C-094F4E8D6451}"/>
              </a:ext>
            </a:extLst>
          </p:cNvPr>
          <p:cNvSpPr txBox="1"/>
          <p:nvPr/>
        </p:nvSpPr>
        <p:spPr>
          <a:xfrm>
            <a:off x="588085" y="1740638"/>
            <a:ext cx="773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</a:t>
            </a:r>
            <a:r>
              <a:rPr lang="en-US" sz="2800" dirty="0"/>
              <a:t>: There were 5 but we listed them already. </a:t>
            </a:r>
          </a:p>
        </p:txBody>
      </p:sp>
    </p:spTree>
    <p:extLst>
      <p:ext uri="{BB962C8B-B14F-4D97-AF65-F5344CB8AC3E}">
        <p14:creationId xmlns:p14="http://schemas.microsoft.com/office/powerpoint/2010/main" val="4061737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3B55A-C6AC-8F04-2AD8-49F8039D8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ABD228-C440-64F9-3D3D-E8F7ACA0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DD97D8-A3E9-16CB-0F43-99797F6509D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68E0D-87F2-C81C-2622-58BEE8039C87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50DE6-4E3D-4737-43AB-E9FFA6FE1243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2EE43B-6A01-CC4A-5FA7-6E632DB05295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20CAB-7AA5-AD13-C307-AE2B4AB2748E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EB13A0-C608-6B39-6B74-2995BD0F981F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95AAA7-C936-AD14-7D0E-81AD094A8431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07D390-1C0A-FF58-990A-613BFAC6B192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1BF898-91F8-C340-3A27-722D7740DC0E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4A1C80-5EB5-66C5-C41B-CDC7615E153D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693EF3-0393-D384-091D-86F7EFB8B45A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B2D697-3945-ADE6-2CFC-6ED7402519BE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48EF60-0D77-54A3-7F89-BD5E775F2407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7A623D-2FFC-0094-F289-7EDF7D894E0E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DE64D4-D1BD-0502-9EB9-7D862A51DCB7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66F09A-0D82-8ADB-3649-E2F8E06D06A7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56D60D-4A56-0851-1D0D-12A1FA2E8C8D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B6627C-C408-564A-275F-1A4F584A61BB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6217B4-84D5-454D-3C12-4729CBD79816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9F6CF0-62B2-7668-CB15-D1C0E903EAC9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721E9-346D-A4F5-C8F6-B2E96F8B2CC6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9FC82C-8E09-FFD8-F2BA-07A0FA077B64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E5E105B-5BE7-E3BB-1020-F9D55FA0955C}"/>
              </a:ext>
            </a:extLst>
          </p:cNvPr>
          <p:cNvSpPr txBox="1"/>
          <p:nvPr/>
        </p:nvSpPr>
        <p:spPr>
          <a:xfrm>
            <a:off x="588085" y="1740638"/>
            <a:ext cx="6035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Question: </a:t>
            </a:r>
            <a:r>
              <a:rPr lang="en-US" sz="2800" dirty="0"/>
              <a:t>How would you describe our new merge process?</a:t>
            </a:r>
          </a:p>
          <a:p>
            <a:endParaRPr lang="en-US" sz="2800" dirty="0"/>
          </a:p>
          <a:p>
            <a:r>
              <a:rPr lang="en-US" sz="2800" b="1" dirty="0"/>
              <a:t>Question: </a:t>
            </a:r>
            <a:r>
              <a:rPr lang="en-US" sz="2800" dirty="0"/>
              <a:t>What was the rule for counting inversions?</a:t>
            </a:r>
          </a:p>
        </p:txBody>
      </p:sp>
    </p:spTree>
    <p:extLst>
      <p:ext uri="{BB962C8B-B14F-4D97-AF65-F5344CB8AC3E}">
        <p14:creationId xmlns:p14="http://schemas.microsoft.com/office/powerpoint/2010/main" val="315321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07F05-48A2-F2F1-1A48-E270FA863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8895C-6DA0-9722-87D0-ECA4FF36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Rankings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3BBD43-5178-F715-AB87-5E4B0011092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83F9CE-9C1E-F453-F69B-63BBA39FCB7B}"/>
              </a:ext>
            </a:extLst>
          </p:cNvPr>
          <p:cNvSpPr txBox="1"/>
          <p:nvPr/>
        </p:nvSpPr>
        <p:spPr>
          <a:xfrm>
            <a:off x="595605" y="1672372"/>
            <a:ext cx="55003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Fix a set of objects and consider ordering them by some known preference.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E.g. Given the following “animals,” </a:t>
            </a:r>
            <a:r>
              <a:rPr lang="en-US" sz="3200" b="1" i="1" dirty="0"/>
              <a:t>rank</a:t>
            </a:r>
            <a:r>
              <a:rPr lang="en-US" sz="3200" dirty="0"/>
              <a:t> your preference for having them as pets: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A6CF6B-3D09-4F98-0BBF-B38562A3A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3"/>
          <a:stretch>
            <a:fillRect/>
          </a:stretch>
        </p:blipFill>
        <p:spPr bwMode="auto">
          <a:xfrm>
            <a:off x="7187466" y="254000"/>
            <a:ext cx="3729509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99BAC-3B9F-AC13-9120-C0DEF489E435}"/>
              </a:ext>
            </a:extLst>
          </p:cNvPr>
          <p:cNvSpPr txBox="1"/>
          <p:nvPr/>
        </p:nvSpPr>
        <p:spPr>
          <a:xfrm>
            <a:off x="595605" y="5295897"/>
            <a:ext cx="6098058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Dog</a:t>
            </a:r>
          </a:p>
          <a:p>
            <a:pPr lvl="1"/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Snake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Rock</a:t>
            </a:r>
          </a:p>
        </p:txBody>
      </p:sp>
    </p:spTree>
    <p:extLst>
      <p:ext uri="{BB962C8B-B14F-4D97-AF65-F5344CB8AC3E}">
        <p14:creationId xmlns:p14="http://schemas.microsoft.com/office/powerpoint/2010/main" val="78241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9D916-0828-3813-32A1-05363262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FF7628-8F62-A639-18BA-84151AC5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A502A-A8CD-910B-6551-EB8090AE446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A3C7BBC-2C4F-ADEE-8646-2AC87E776AA8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A406BD-7025-9F02-771C-D5ACC38A3803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5EE65-90D5-0120-0CF8-370FBA982B87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DCA1B0-4DED-5FE1-17F2-DC3BE0613C2A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86D4A5-7110-B2D9-AE10-5B7ECA0AD062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029E7-20DB-D7DB-7F09-CBEBBB3E2B2E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59AA05-68EA-E1A3-DB74-254AC26B3BBF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69FA2A-5D26-6595-6C3C-E52C9D2281F4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848FAD-4041-81DB-E9B8-6CD5C6674F4D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F3B8A6-773D-A2BE-9382-3800C2F3120D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1454CE-CD72-E77B-1185-2C92729529D9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658F2-2383-44E1-BE2D-AF344C30A5E9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2E98E8-D878-D79B-4289-CE9BFB4997A7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B19A10-33EB-6D97-1BE7-013C1257A6B9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199B57-FBA0-70F5-560C-B36AFC07BDB1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7625DE-1F20-B802-FF3A-E25C5A4FAF3F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2188FD-6245-5F8C-5913-F279C12C622E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8D53A3-A21E-699E-A10E-8A2AB3A289B5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F36E3C-11FE-8F96-ADBC-0CF74FD2B21C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443CE1-B972-2673-5D56-719AD1DFBCD2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12A328-EA2B-33B4-10BE-E0901EE327D0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4FEBCB-8C90-EA2E-EDF9-2C5E2DA1409F}"/>
              </a:ext>
            </a:extLst>
          </p:cNvPr>
          <p:cNvSpPr txBox="1"/>
          <p:nvPr/>
        </p:nvSpPr>
        <p:spPr>
          <a:xfrm>
            <a:off x="588085" y="1740638"/>
            <a:ext cx="6035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Answer: </a:t>
            </a:r>
            <a:r>
              <a:rPr lang="en-US" sz="2800" dirty="0"/>
              <a:t>When we added to our list from the second smaller list, we knew that there was going to be a new inversion for every remaining element in the top list.</a:t>
            </a:r>
          </a:p>
        </p:txBody>
      </p:sp>
    </p:spTree>
    <p:extLst>
      <p:ext uri="{BB962C8B-B14F-4D97-AF65-F5344CB8AC3E}">
        <p14:creationId xmlns:p14="http://schemas.microsoft.com/office/powerpoint/2010/main" val="910060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9D53-8A2B-5185-267C-0F3F51F74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701BB3-A944-0B1C-B2AD-0B9E46A0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E3AFCB-261E-2E9A-C5CA-8244130DE19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3C8D172-C233-A192-3BE5-EC4BB7F615CF}"/>
              </a:ext>
            </a:extLst>
          </p:cNvPr>
          <p:cNvSpPr/>
          <p:nvPr/>
        </p:nvSpPr>
        <p:spPr>
          <a:xfrm>
            <a:off x="717269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0354B3-9F2D-2DEB-B1D9-2568E03C379B}"/>
              </a:ext>
            </a:extLst>
          </p:cNvPr>
          <p:cNvSpPr/>
          <p:nvPr/>
        </p:nvSpPr>
        <p:spPr>
          <a:xfrm>
            <a:off x="7893502" y="278129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F1567F-D890-BFFA-C5A5-732C832F1C15}"/>
              </a:ext>
            </a:extLst>
          </p:cNvPr>
          <p:cNvSpPr/>
          <p:nvPr/>
        </p:nvSpPr>
        <p:spPr>
          <a:xfrm>
            <a:off x="8614312" y="278129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a_i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2322A-75BE-FA2E-3B3A-D3C70C227C8F}"/>
              </a:ext>
            </a:extLst>
          </p:cNvPr>
          <p:cNvSpPr/>
          <p:nvPr/>
        </p:nvSpPr>
        <p:spPr>
          <a:xfrm>
            <a:off x="933512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9711B5-15E3-3653-54CD-89BE13F52393}"/>
              </a:ext>
            </a:extLst>
          </p:cNvPr>
          <p:cNvSpPr/>
          <p:nvPr/>
        </p:nvSpPr>
        <p:spPr>
          <a:xfrm>
            <a:off x="10055932" y="278681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47EE8B-B25F-6BB5-0D73-E7FB02DAA803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38EA4F-046B-747A-B8A6-B07E3E19B2FF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b_j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19EEB2-F4D6-43E1-49BE-422BC74D5C96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006665-5002-BD25-6207-B3E5D9AECB06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33DFA8-1631-31F8-94BA-3D3F1815D418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381B56-726A-5E83-52D2-E214BCFEB193}"/>
              </a:ext>
            </a:extLst>
          </p:cNvPr>
          <p:cNvGrpSpPr/>
          <p:nvPr/>
        </p:nvGrpSpPr>
        <p:grpSpPr>
          <a:xfrm>
            <a:off x="595605" y="5528207"/>
            <a:ext cx="7100566" cy="618791"/>
            <a:chOff x="803189" y="3309331"/>
            <a:chExt cx="7100566" cy="618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4111A8-AA6E-7238-3426-227DA7E307D4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DAA9F5-6E25-BB4F-3CCF-0D6AE6B16375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915B72-16A7-AD67-9BC1-FB6F5E04B8A0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765941-5790-22B4-503D-7489456EDD38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FA587-52AF-6DD9-5574-C2A620E9C0A6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982F80-FE37-7476-534F-2C4CAE3198F3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348763-0B1C-AD7B-5B03-C09E2185F842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DFA55F-F35B-3DD9-388E-9F317BEDDED5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22F8F8-7915-D04C-FDCD-791ECEEC48F1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64FE5A-2404-7BF9-69A3-09FC12D2C957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62BF8B-2D69-EF63-0E60-8E7EC66DD97B}"/>
              </a:ext>
            </a:extLst>
          </p:cNvPr>
          <p:cNvSpPr txBox="1"/>
          <p:nvPr/>
        </p:nvSpPr>
        <p:spPr>
          <a:xfrm>
            <a:off x="588085" y="1740638"/>
            <a:ext cx="6035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Observation: </a:t>
            </a:r>
            <a:r>
              <a:rPr lang="en-US" sz="2800" dirty="0"/>
              <a:t>If </a:t>
            </a:r>
            <a:r>
              <a:rPr lang="en-US" sz="2800" dirty="0" err="1"/>
              <a:t>b_j</a:t>
            </a:r>
            <a:r>
              <a:rPr lang="en-US" sz="2800" dirty="0"/>
              <a:t> &lt; </a:t>
            </a:r>
            <a:r>
              <a:rPr lang="en-US" sz="2800" dirty="0" err="1"/>
              <a:t>a_i</a:t>
            </a:r>
            <a:r>
              <a:rPr lang="en-US" sz="2800" dirty="0"/>
              <a:t> then we know that </a:t>
            </a:r>
            <a:r>
              <a:rPr lang="en-US" sz="2800" dirty="0" err="1"/>
              <a:t>b_j</a:t>
            </a:r>
            <a:r>
              <a:rPr lang="en-US" sz="2800" dirty="0"/>
              <a:t> is going to be in |A|-</a:t>
            </a:r>
            <a:r>
              <a:rPr lang="en-US" sz="2800" dirty="0" err="1"/>
              <a:t>i</a:t>
            </a:r>
            <a:r>
              <a:rPr lang="en-US" sz="2800" dirty="0"/>
              <a:t> inversions. 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4BCB494-1AD6-44A3-7026-A9D6AF49642C}"/>
              </a:ext>
            </a:extLst>
          </p:cNvPr>
          <p:cNvSpPr/>
          <p:nvPr/>
        </p:nvSpPr>
        <p:spPr>
          <a:xfrm rot="16200000" flipH="1">
            <a:off x="9261679" y="1104463"/>
            <a:ext cx="746595" cy="2255516"/>
          </a:xfrm>
          <a:prstGeom prst="leftBrace">
            <a:avLst>
              <a:gd name="adj1" fmla="val 46400"/>
              <a:gd name="adj2" fmla="val 5000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3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14CE5-0A01-E7BC-1091-1B68530F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6B0134-5847-BA28-0D55-DCEC5128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863D3E-3F6A-A9DF-A4CB-BDE035AF841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AA9E544-BE1A-5346-AE99-6BF9EAD94471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C46E2E-A059-36F5-0249-074F3B99AA18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b_j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A7B293-DBC4-8490-63E5-12489F45AA4B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220D02-2966-CA3C-1ADB-5375AA87A691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E73756-878C-BD70-246A-58A8618ADA89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3FC22-C9FA-24D4-A297-8D199C924558}"/>
              </a:ext>
            </a:extLst>
          </p:cNvPr>
          <p:cNvSpPr txBox="1"/>
          <p:nvPr/>
        </p:nvSpPr>
        <p:spPr>
          <a:xfrm>
            <a:off x="588085" y="1740638"/>
            <a:ext cx="6035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Observation: </a:t>
            </a:r>
            <a:r>
              <a:rPr lang="en-US" sz="2800" dirty="0"/>
              <a:t>If </a:t>
            </a:r>
            <a:r>
              <a:rPr lang="en-US" sz="2800" dirty="0" err="1"/>
              <a:t>b_j</a:t>
            </a:r>
            <a:r>
              <a:rPr lang="en-US" sz="2800" dirty="0"/>
              <a:t> &lt; </a:t>
            </a:r>
            <a:r>
              <a:rPr lang="en-US" sz="2800" dirty="0" err="1"/>
              <a:t>a_i</a:t>
            </a:r>
            <a:r>
              <a:rPr lang="en-US" sz="2800" dirty="0"/>
              <a:t> then we know that </a:t>
            </a:r>
            <a:r>
              <a:rPr lang="en-US" sz="2800" dirty="0" err="1"/>
              <a:t>b_j</a:t>
            </a:r>
            <a:r>
              <a:rPr lang="en-US" sz="2800" dirty="0"/>
              <a:t> is going to be in |A|-</a:t>
            </a:r>
            <a:r>
              <a:rPr lang="en-US" sz="2800" dirty="0" err="1"/>
              <a:t>i</a:t>
            </a:r>
            <a:r>
              <a:rPr lang="en-US" sz="2800" dirty="0"/>
              <a:t> inversions.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99437-3C9E-650E-3AB7-B970C308900D}"/>
              </a:ext>
            </a:extLst>
          </p:cNvPr>
          <p:cNvSpPr/>
          <p:nvPr/>
        </p:nvSpPr>
        <p:spPr>
          <a:xfrm>
            <a:off x="2994274" y="404800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8D363-4615-287D-1DCB-4CD016E60216}"/>
              </a:ext>
            </a:extLst>
          </p:cNvPr>
          <p:cNvSpPr/>
          <p:nvPr/>
        </p:nvSpPr>
        <p:spPr>
          <a:xfrm>
            <a:off x="3715084" y="404800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E2EC50-E1C7-6353-6C56-971D4F134D25}"/>
              </a:ext>
            </a:extLst>
          </p:cNvPr>
          <p:cNvSpPr/>
          <p:nvPr/>
        </p:nvSpPr>
        <p:spPr>
          <a:xfrm>
            <a:off x="4435894" y="404800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a_i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E0C7D0-674A-AEF9-D693-7ECC1D002D6C}"/>
              </a:ext>
            </a:extLst>
          </p:cNvPr>
          <p:cNvSpPr/>
          <p:nvPr/>
        </p:nvSpPr>
        <p:spPr>
          <a:xfrm>
            <a:off x="5156704" y="405352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37D4DD-C82D-8AFA-C694-ABCFDE6DCD44}"/>
              </a:ext>
            </a:extLst>
          </p:cNvPr>
          <p:cNvSpPr/>
          <p:nvPr/>
        </p:nvSpPr>
        <p:spPr>
          <a:xfrm>
            <a:off x="5877514" y="405352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C3697EDE-81AB-2FD5-DC5B-42CDBD11B070}"/>
              </a:ext>
            </a:extLst>
          </p:cNvPr>
          <p:cNvSpPr/>
          <p:nvPr/>
        </p:nvSpPr>
        <p:spPr>
          <a:xfrm rot="16200000" flipH="1">
            <a:off x="5083261" y="2371173"/>
            <a:ext cx="746595" cy="2255516"/>
          </a:xfrm>
          <a:prstGeom prst="leftBrace">
            <a:avLst>
              <a:gd name="adj1" fmla="val 46400"/>
              <a:gd name="adj2" fmla="val 5000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40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D91D-683A-8FF1-BC1E-A85FE178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86930A-C119-C517-D144-1ADBB740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Merge &amp; 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7D8D77-D8F5-A01E-ADF2-2525B9E9654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131C494-6ED0-7CB0-51BB-0C1DBD509583}"/>
              </a:ext>
            </a:extLst>
          </p:cNvPr>
          <p:cNvSpPr/>
          <p:nvPr/>
        </p:nvSpPr>
        <p:spPr>
          <a:xfrm>
            <a:off x="7172692" y="4024393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C8E428-2ED1-67D8-85A8-4B81CE7EDAB7}"/>
              </a:ext>
            </a:extLst>
          </p:cNvPr>
          <p:cNvSpPr/>
          <p:nvPr/>
        </p:nvSpPr>
        <p:spPr>
          <a:xfrm>
            <a:off x="7893502" y="4018878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b_j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7D14E-AFBC-F505-C9B3-506B55997C63}"/>
              </a:ext>
            </a:extLst>
          </p:cNvPr>
          <p:cNvSpPr/>
          <p:nvPr/>
        </p:nvSpPr>
        <p:spPr>
          <a:xfrm>
            <a:off x="861431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A3A107-56A0-5704-6827-D66518EF93BB}"/>
              </a:ext>
            </a:extLst>
          </p:cNvPr>
          <p:cNvSpPr/>
          <p:nvPr/>
        </p:nvSpPr>
        <p:spPr>
          <a:xfrm>
            <a:off x="933512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987807-9532-5DA0-9FE4-0E3D702B4E1D}"/>
              </a:ext>
            </a:extLst>
          </p:cNvPr>
          <p:cNvSpPr/>
          <p:nvPr/>
        </p:nvSpPr>
        <p:spPr>
          <a:xfrm>
            <a:off x="10055932" y="4018878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39989-9401-A0F3-3AE8-0968F48880F7}"/>
              </a:ext>
            </a:extLst>
          </p:cNvPr>
          <p:cNvSpPr txBox="1"/>
          <p:nvPr/>
        </p:nvSpPr>
        <p:spPr>
          <a:xfrm>
            <a:off x="588085" y="1740638"/>
            <a:ext cx="1100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We can see that a_(i-1) must have been smaller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We can also see that a_(i+1) must be bigger.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15B4B3-5266-4279-0679-552AFBDC55B5}"/>
              </a:ext>
            </a:extLst>
          </p:cNvPr>
          <p:cNvSpPr/>
          <p:nvPr/>
        </p:nvSpPr>
        <p:spPr>
          <a:xfrm>
            <a:off x="2994274" y="404800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16ED4B-E9A3-8719-26B9-361E73714F03}"/>
              </a:ext>
            </a:extLst>
          </p:cNvPr>
          <p:cNvSpPr/>
          <p:nvPr/>
        </p:nvSpPr>
        <p:spPr>
          <a:xfrm>
            <a:off x="3715084" y="4048005"/>
            <a:ext cx="613276" cy="613276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C83D3D-7D19-196B-35CF-4B68B1B1F77B}"/>
              </a:ext>
            </a:extLst>
          </p:cNvPr>
          <p:cNvSpPr/>
          <p:nvPr/>
        </p:nvSpPr>
        <p:spPr>
          <a:xfrm>
            <a:off x="4435894" y="4048005"/>
            <a:ext cx="613276" cy="613276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a_i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E4A025-7610-29D8-F1DB-9488DF4D9A8E}"/>
              </a:ext>
            </a:extLst>
          </p:cNvPr>
          <p:cNvSpPr/>
          <p:nvPr/>
        </p:nvSpPr>
        <p:spPr>
          <a:xfrm>
            <a:off x="5156704" y="405352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6C97FC-0FA9-5195-41B0-7438D2794F42}"/>
              </a:ext>
            </a:extLst>
          </p:cNvPr>
          <p:cNvSpPr/>
          <p:nvPr/>
        </p:nvSpPr>
        <p:spPr>
          <a:xfrm>
            <a:off x="5877514" y="405352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44F09E5-9F54-7AF0-F76A-C25CA2E1B417}"/>
              </a:ext>
            </a:extLst>
          </p:cNvPr>
          <p:cNvSpPr/>
          <p:nvPr/>
        </p:nvSpPr>
        <p:spPr>
          <a:xfrm>
            <a:off x="4102443" y="3323968"/>
            <a:ext cx="3917092" cy="605481"/>
          </a:xfrm>
          <a:custGeom>
            <a:avLst/>
            <a:gdLst>
              <a:gd name="connsiteX0" fmla="*/ 0 w 3917092"/>
              <a:gd name="connsiteY0" fmla="*/ 605481 h 605481"/>
              <a:gd name="connsiteX1" fmla="*/ 37071 w 3917092"/>
              <a:gd name="connsiteY1" fmla="*/ 518983 h 605481"/>
              <a:gd name="connsiteX2" fmla="*/ 74141 w 3917092"/>
              <a:gd name="connsiteY2" fmla="*/ 494270 h 605481"/>
              <a:gd name="connsiteX3" fmla="*/ 148281 w 3917092"/>
              <a:gd name="connsiteY3" fmla="*/ 420129 h 605481"/>
              <a:gd name="connsiteX4" fmla="*/ 271849 w 3917092"/>
              <a:gd name="connsiteY4" fmla="*/ 333632 h 605481"/>
              <a:gd name="connsiteX5" fmla="*/ 321276 w 3917092"/>
              <a:gd name="connsiteY5" fmla="*/ 308918 h 605481"/>
              <a:gd name="connsiteX6" fmla="*/ 420130 w 3917092"/>
              <a:gd name="connsiteY6" fmla="*/ 247135 h 605481"/>
              <a:gd name="connsiteX7" fmla="*/ 481914 w 3917092"/>
              <a:gd name="connsiteY7" fmla="*/ 210064 h 605481"/>
              <a:gd name="connsiteX8" fmla="*/ 518984 w 3917092"/>
              <a:gd name="connsiteY8" fmla="*/ 197708 h 605481"/>
              <a:gd name="connsiteX9" fmla="*/ 556054 w 3917092"/>
              <a:gd name="connsiteY9" fmla="*/ 172994 h 605481"/>
              <a:gd name="connsiteX10" fmla="*/ 654908 w 3917092"/>
              <a:gd name="connsiteY10" fmla="*/ 148281 h 605481"/>
              <a:gd name="connsiteX11" fmla="*/ 753762 w 3917092"/>
              <a:gd name="connsiteY11" fmla="*/ 111210 h 605481"/>
              <a:gd name="connsiteX12" fmla="*/ 803189 w 3917092"/>
              <a:gd name="connsiteY12" fmla="*/ 86497 h 605481"/>
              <a:gd name="connsiteX13" fmla="*/ 852616 w 3917092"/>
              <a:gd name="connsiteY13" fmla="*/ 74140 h 605481"/>
              <a:gd name="connsiteX14" fmla="*/ 1112108 w 3917092"/>
              <a:gd name="connsiteY14" fmla="*/ 37070 h 605481"/>
              <a:gd name="connsiteX15" fmla="*/ 1606379 w 3917092"/>
              <a:gd name="connsiteY15" fmla="*/ 0 h 605481"/>
              <a:gd name="connsiteX16" fmla="*/ 2545492 w 3917092"/>
              <a:gd name="connsiteY16" fmla="*/ 12356 h 605481"/>
              <a:gd name="connsiteX17" fmla="*/ 2706130 w 3917092"/>
              <a:gd name="connsiteY17" fmla="*/ 49427 h 605481"/>
              <a:gd name="connsiteX18" fmla="*/ 2767914 w 3917092"/>
              <a:gd name="connsiteY18" fmla="*/ 61783 h 605481"/>
              <a:gd name="connsiteX19" fmla="*/ 2854411 w 3917092"/>
              <a:gd name="connsiteY19" fmla="*/ 98854 h 605481"/>
              <a:gd name="connsiteX20" fmla="*/ 2965622 w 3917092"/>
              <a:gd name="connsiteY20" fmla="*/ 123567 h 605481"/>
              <a:gd name="connsiteX21" fmla="*/ 3188043 w 3917092"/>
              <a:gd name="connsiteY21" fmla="*/ 148281 h 605481"/>
              <a:gd name="connsiteX22" fmla="*/ 3286898 w 3917092"/>
              <a:gd name="connsiteY22" fmla="*/ 172994 h 605481"/>
              <a:gd name="connsiteX23" fmla="*/ 3323968 w 3917092"/>
              <a:gd name="connsiteY23" fmla="*/ 185351 h 605481"/>
              <a:gd name="connsiteX24" fmla="*/ 3398108 w 3917092"/>
              <a:gd name="connsiteY24" fmla="*/ 222421 h 605481"/>
              <a:gd name="connsiteX25" fmla="*/ 3435179 w 3917092"/>
              <a:gd name="connsiteY25" fmla="*/ 259491 h 605481"/>
              <a:gd name="connsiteX26" fmla="*/ 3484606 w 3917092"/>
              <a:gd name="connsiteY26" fmla="*/ 271848 h 605481"/>
              <a:gd name="connsiteX27" fmla="*/ 3509319 w 3917092"/>
              <a:gd name="connsiteY27" fmla="*/ 308918 h 605481"/>
              <a:gd name="connsiteX28" fmla="*/ 3546389 w 3917092"/>
              <a:gd name="connsiteY28" fmla="*/ 321275 h 605481"/>
              <a:gd name="connsiteX29" fmla="*/ 3620530 w 3917092"/>
              <a:gd name="connsiteY29" fmla="*/ 370702 h 605481"/>
              <a:gd name="connsiteX30" fmla="*/ 3669957 w 3917092"/>
              <a:gd name="connsiteY30" fmla="*/ 407773 h 605481"/>
              <a:gd name="connsiteX31" fmla="*/ 3781168 w 3917092"/>
              <a:gd name="connsiteY31" fmla="*/ 494270 h 605481"/>
              <a:gd name="connsiteX32" fmla="*/ 3867665 w 3917092"/>
              <a:gd name="connsiteY32" fmla="*/ 518983 h 605481"/>
              <a:gd name="connsiteX33" fmla="*/ 3904735 w 3917092"/>
              <a:gd name="connsiteY33" fmla="*/ 531340 h 605481"/>
              <a:gd name="connsiteX34" fmla="*/ 3917092 w 3917092"/>
              <a:gd name="connsiteY34" fmla="*/ 556054 h 6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17092" h="605481">
                <a:moveTo>
                  <a:pt x="0" y="605481"/>
                </a:moveTo>
                <a:cubicBezTo>
                  <a:pt x="12357" y="576648"/>
                  <a:pt x="19671" y="545084"/>
                  <a:pt x="37071" y="518983"/>
                </a:cubicBezTo>
                <a:cubicBezTo>
                  <a:pt x="45309" y="506626"/>
                  <a:pt x="63041" y="504136"/>
                  <a:pt x="74141" y="494270"/>
                </a:cubicBezTo>
                <a:cubicBezTo>
                  <a:pt x="100263" y="471050"/>
                  <a:pt x="120321" y="441099"/>
                  <a:pt x="148281" y="420129"/>
                </a:cubicBezTo>
                <a:cubicBezTo>
                  <a:pt x="179278" y="396881"/>
                  <a:pt x="241422" y="348846"/>
                  <a:pt x="271849" y="333632"/>
                </a:cubicBezTo>
                <a:cubicBezTo>
                  <a:pt x="288325" y="325394"/>
                  <a:pt x="305365" y="318200"/>
                  <a:pt x="321276" y="308918"/>
                </a:cubicBezTo>
                <a:cubicBezTo>
                  <a:pt x="354840" y="289339"/>
                  <a:pt x="387037" y="267500"/>
                  <a:pt x="420130" y="247135"/>
                </a:cubicBezTo>
                <a:cubicBezTo>
                  <a:pt x="440585" y="234548"/>
                  <a:pt x="459129" y="217659"/>
                  <a:pt x="481914" y="210064"/>
                </a:cubicBezTo>
                <a:lnTo>
                  <a:pt x="518984" y="197708"/>
                </a:lnTo>
                <a:cubicBezTo>
                  <a:pt x="531341" y="189470"/>
                  <a:pt x="542097" y="178069"/>
                  <a:pt x="556054" y="172994"/>
                </a:cubicBezTo>
                <a:cubicBezTo>
                  <a:pt x="587974" y="161387"/>
                  <a:pt x="654908" y="148281"/>
                  <a:pt x="654908" y="148281"/>
                </a:cubicBezTo>
                <a:cubicBezTo>
                  <a:pt x="731047" y="97521"/>
                  <a:pt x="646879" y="146838"/>
                  <a:pt x="753762" y="111210"/>
                </a:cubicBezTo>
                <a:cubicBezTo>
                  <a:pt x="771237" y="105385"/>
                  <a:pt x="785942" y="92965"/>
                  <a:pt x="803189" y="86497"/>
                </a:cubicBezTo>
                <a:cubicBezTo>
                  <a:pt x="819090" y="80534"/>
                  <a:pt x="836010" y="77698"/>
                  <a:pt x="852616" y="74140"/>
                </a:cubicBezTo>
                <a:cubicBezTo>
                  <a:pt x="1069505" y="27664"/>
                  <a:pt x="881595" y="67138"/>
                  <a:pt x="1112108" y="37070"/>
                </a:cubicBezTo>
                <a:cubicBezTo>
                  <a:pt x="1474481" y="-10197"/>
                  <a:pt x="979411" y="22390"/>
                  <a:pt x="1606379" y="0"/>
                </a:cubicBezTo>
                <a:cubicBezTo>
                  <a:pt x="1919417" y="4119"/>
                  <a:pt x="2232618" y="1442"/>
                  <a:pt x="2545492" y="12356"/>
                </a:cubicBezTo>
                <a:cubicBezTo>
                  <a:pt x="2673291" y="16814"/>
                  <a:pt x="2631859" y="30860"/>
                  <a:pt x="2706130" y="49427"/>
                </a:cubicBezTo>
                <a:cubicBezTo>
                  <a:pt x="2726505" y="54521"/>
                  <a:pt x="2747319" y="57664"/>
                  <a:pt x="2767914" y="61783"/>
                </a:cubicBezTo>
                <a:cubicBezTo>
                  <a:pt x="2796746" y="74140"/>
                  <a:pt x="2824931" y="88134"/>
                  <a:pt x="2854411" y="98854"/>
                </a:cubicBezTo>
                <a:cubicBezTo>
                  <a:pt x="2873203" y="105688"/>
                  <a:pt x="2950270" y="121008"/>
                  <a:pt x="2965622" y="123567"/>
                </a:cubicBezTo>
                <a:cubicBezTo>
                  <a:pt x="3055818" y="138600"/>
                  <a:pt x="3087687" y="139158"/>
                  <a:pt x="3188043" y="148281"/>
                </a:cubicBezTo>
                <a:cubicBezTo>
                  <a:pt x="3220995" y="156519"/>
                  <a:pt x="3254675" y="162253"/>
                  <a:pt x="3286898" y="172994"/>
                </a:cubicBezTo>
                <a:cubicBezTo>
                  <a:pt x="3299255" y="177113"/>
                  <a:pt x="3312318" y="179526"/>
                  <a:pt x="3323968" y="185351"/>
                </a:cubicBezTo>
                <a:cubicBezTo>
                  <a:pt x="3419783" y="233259"/>
                  <a:pt x="3304931" y="191361"/>
                  <a:pt x="3398108" y="222421"/>
                </a:cubicBezTo>
                <a:cubicBezTo>
                  <a:pt x="3410465" y="234778"/>
                  <a:pt x="3420006" y="250821"/>
                  <a:pt x="3435179" y="259491"/>
                </a:cubicBezTo>
                <a:cubicBezTo>
                  <a:pt x="3449924" y="267917"/>
                  <a:pt x="3470476" y="262428"/>
                  <a:pt x="3484606" y="271848"/>
                </a:cubicBezTo>
                <a:cubicBezTo>
                  <a:pt x="3496963" y="280086"/>
                  <a:pt x="3497723" y="299641"/>
                  <a:pt x="3509319" y="308918"/>
                </a:cubicBezTo>
                <a:cubicBezTo>
                  <a:pt x="3519490" y="317055"/>
                  <a:pt x="3535003" y="314949"/>
                  <a:pt x="3546389" y="321275"/>
                </a:cubicBezTo>
                <a:cubicBezTo>
                  <a:pt x="3572353" y="335700"/>
                  <a:pt x="3596769" y="352881"/>
                  <a:pt x="3620530" y="370702"/>
                </a:cubicBezTo>
                <a:cubicBezTo>
                  <a:pt x="3637006" y="383059"/>
                  <a:pt x="3654320" y="394370"/>
                  <a:pt x="3669957" y="407773"/>
                </a:cubicBezTo>
                <a:cubicBezTo>
                  <a:pt x="3710666" y="442667"/>
                  <a:pt x="3722000" y="474547"/>
                  <a:pt x="3781168" y="494270"/>
                </a:cubicBezTo>
                <a:cubicBezTo>
                  <a:pt x="3870049" y="523898"/>
                  <a:pt x="3759055" y="487952"/>
                  <a:pt x="3867665" y="518983"/>
                </a:cubicBezTo>
                <a:cubicBezTo>
                  <a:pt x="3880189" y="522561"/>
                  <a:pt x="3894315" y="523525"/>
                  <a:pt x="3904735" y="531340"/>
                </a:cubicBezTo>
                <a:cubicBezTo>
                  <a:pt x="3912103" y="536866"/>
                  <a:pt x="3912973" y="547816"/>
                  <a:pt x="3917092" y="556054"/>
                </a:cubicBezTo>
              </a:path>
            </a:pathLst>
          </a:cu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0A0659E-0B45-BA03-B303-C635C9F1BF96}"/>
              </a:ext>
            </a:extLst>
          </p:cNvPr>
          <p:cNvSpPr/>
          <p:nvPr/>
        </p:nvSpPr>
        <p:spPr>
          <a:xfrm>
            <a:off x="5375189" y="4794422"/>
            <a:ext cx="2792630" cy="1124464"/>
          </a:xfrm>
          <a:custGeom>
            <a:avLst/>
            <a:gdLst>
              <a:gd name="connsiteX0" fmla="*/ 0 w 2792630"/>
              <a:gd name="connsiteY0" fmla="*/ 61783 h 1124464"/>
              <a:gd name="connsiteX1" fmla="*/ 86497 w 2792630"/>
              <a:gd name="connsiteY1" fmla="*/ 197708 h 1124464"/>
              <a:gd name="connsiteX2" fmla="*/ 197708 w 2792630"/>
              <a:gd name="connsiteY2" fmla="*/ 370702 h 1124464"/>
              <a:gd name="connsiteX3" fmla="*/ 247135 w 2792630"/>
              <a:gd name="connsiteY3" fmla="*/ 432486 h 1124464"/>
              <a:gd name="connsiteX4" fmla="*/ 308919 w 2792630"/>
              <a:gd name="connsiteY4" fmla="*/ 494270 h 1124464"/>
              <a:gd name="connsiteX5" fmla="*/ 345989 w 2792630"/>
              <a:gd name="connsiteY5" fmla="*/ 556054 h 1124464"/>
              <a:gd name="connsiteX6" fmla="*/ 469557 w 2792630"/>
              <a:gd name="connsiteY6" fmla="*/ 691978 h 1124464"/>
              <a:gd name="connsiteX7" fmla="*/ 506627 w 2792630"/>
              <a:gd name="connsiteY7" fmla="*/ 753762 h 1124464"/>
              <a:gd name="connsiteX8" fmla="*/ 605481 w 2792630"/>
              <a:gd name="connsiteY8" fmla="*/ 852616 h 1124464"/>
              <a:gd name="connsiteX9" fmla="*/ 642552 w 2792630"/>
              <a:gd name="connsiteY9" fmla="*/ 902043 h 1124464"/>
              <a:gd name="connsiteX10" fmla="*/ 778476 w 2792630"/>
              <a:gd name="connsiteY10" fmla="*/ 1025610 h 1124464"/>
              <a:gd name="connsiteX11" fmla="*/ 815546 w 2792630"/>
              <a:gd name="connsiteY11" fmla="*/ 1050324 h 1124464"/>
              <a:gd name="connsiteX12" fmla="*/ 889687 w 2792630"/>
              <a:gd name="connsiteY12" fmla="*/ 1075037 h 1124464"/>
              <a:gd name="connsiteX13" fmla="*/ 988541 w 2792630"/>
              <a:gd name="connsiteY13" fmla="*/ 1099751 h 1124464"/>
              <a:gd name="connsiteX14" fmla="*/ 1037968 w 2792630"/>
              <a:gd name="connsiteY14" fmla="*/ 1112108 h 1124464"/>
              <a:gd name="connsiteX15" fmla="*/ 1149179 w 2792630"/>
              <a:gd name="connsiteY15" fmla="*/ 1124464 h 1124464"/>
              <a:gd name="connsiteX16" fmla="*/ 1581665 w 2792630"/>
              <a:gd name="connsiteY16" fmla="*/ 1112108 h 1124464"/>
              <a:gd name="connsiteX17" fmla="*/ 1828800 w 2792630"/>
              <a:gd name="connsiteY17" fmla="*/ 1087394 h 1124464"/>
              <a:gd name="connsiteX18" fmla="*/ 1964725 w 2792630"/>
              <a:gd name="connsiteY18" fmla="*/ 1075037 h 1124464"/>
              <a:gd name="connsiteX19" fmla="*/ 2075935 w 2792630"/>
              <a:gd name="connsiteY19" fmla="*/ 1050324 h 1124464"/>
              <a:gd name="connsiteX20" fmla="*/ 2150076 w 2792630"/>
              <a:gd name="connsiteY20" fmla="*/ 1025610 h 1124464"/>
              <a:gd name="connsiteX21" fmla="*/ 2187146 w 2792630"/>
              <a:gd name="connsiteY21" fmla="*/ 1013254 h 1124464"/>
              <a:gd name="connsiteX22" fmla="*/ 2261287 w 2792630"/>
              <a:gd name="connsiteY22" fmla="*/ 963827 h 1124464"/>
              <a:gd name="connsiteX23" fmla="*/ 2298357 w 2792630"/>
              <a:gd name="connsiteY23" fmla="*/ 939113 h 1124464"/>
              <a:gd name="connsiteX24" fmla="*/ 2335427 w 2792630"/>
              <a:gd name="connsiteY24" fmla="*/ 926756 h 1124464"/>
              <a:gd name="connsiteX25" fmla="*/ 2384854 w 2792630"/>
              <a:gd name="connsiteY25" fmla="*/ 877329 h 1124464"/>
              <a:gd name="connsiteX26" fmla="*/ 2434281 w 2792630"/>
              <a:gd name="connsiteY26" fmla="*/ 840259 h 1124464"/>
              <a:gd name="connsiteX27" fmla="*/ 2471352 w 2792630"/>
              <a:gd name="connsiteY27" fmla="*/ 815546 h 1124464"/>
              <a:gd name="connsiteX28" fmla="*/ 2545492 w 2792630"/>
              <a:gd name="connsiteY28" fmla="*/ 741405 h 1124464"/>
              <a:gd name="connsiteX29" fmla="*/ 2570206 w 2792630"/>
              <a:gd name="connsiteY29" fmla="*/ 679621 h 1124464"/>
              <a:gd name="connsiteX30" fmla="*/ 2644346 w 2792630"/>
              <a:gd name="connsiteY30" fmla="*/ 556054 h 1124464"/>
              <a:gd name="connsiteX31" fmla="*/ 2681416 w 2792630"/>
              <a:gd name="connsiteY31" fmla="*/ 444843 h 1124464"/>
              <a:gd name="connsiteX32" fmla="*/ 2706130 w 2792630"/>
              <a:gd name="connsiteY32" fmla="*/ 370702 h 1124464"/>
              <a:gd name="connsiteX33" fmla="*/ 2730843 w 2792630"/>
              <a:gd name="connsiteY33" fmla="*/ 271848 h 1124464"/>
              <a:gd name="connsiteX34" fmla="*/ 2743200 w 2792630"/>
              <a:gd name="connsiteY34" fmla="*/ 234778 h 1124464"/>
              <a:gd name="connsiteX35" fmla="*/ 2755557 w 2792630"/>
              <a:gd name="connsiteY35" fmla="*/ 172994 h 1124464"/>
              <a:gd name="connsiteX36" fmla="*/ 2780270 w 2792630"/>
              <a:gd name="connsiteY36" fmla="*/ 98854 h 1124464"/>
              <a:gd name="connsiteX37" fmla="*/ 2792627 w 2792630"/>
              <a:gd name="connsiteY37" fmla="*/ 0 h 1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2630" h="1124464">
                <a:moveTo>
                  <a:pt x="0" y="61783"/>
                </a:moveTo>
                <a:cubicBezTo>
                  <a:pt x="85330" y="260888"/>
                  <a:pt x="-14140" y="58365"/>
                  <a:pt x="86497" y="197708"/>
                </a:cubicBezTo>
                <a:cubicBezTo>
                  <a:pt x="126634" y="253282"/>
                  <a:pt x="154884" y="317172"/>
                  <a:pt x="197708" y="370702"/>
                </a:cubicBezTo>
                <a:cubicBezTo>
                  <a:pt x="214184" y="391297"/>
                  <a:pt x="229492" y="412882"/>
                  <a:pt x="247135" y="432486"/>
                </a:cubicBezTo>
                <a:cubicBezTo>
                  <a:pt x="266619" y="454135"/>
                  <a:pt x="290725" y="471527"/>
                  <a:pt x="308919" y="494270"/>
                </a:cubicBezTo>
                <a:cubicBezTo>
                  <a:pt x="323922" y="513024"/>
                  <a:pt x="331863" y="536630"/>
                  <a:pt x="345989" y="556054"/>
                </a:cubicBezTo>
                <a:cubicBezTo>
                  <a:pt x="500554" y="768580"/>
                  <a:pt x="317907" y="502414"/>
                  <a:pt x="469557" y="691978"/>
                </a:cubicBezTo>
                <a:cubicBezTo>
                  <a:pt x="484560" y="710732"/>
                  <a:pt x="491113" y="735428"/>
                  <a:pt x="506627" y="753762"/>
                </a:cubicBezTo>
                <a:cubicBezTo>
                  <a:pt x="536728" y="789336"/>
                  <a:pt x="577521" y="815336"/>
                  <a:pt x="605481" y="852616"/>
                </a:cubicBezTo>
                <a:cubicBezTo>
                  <a:pt x="617838" y="869092"/>
                  <a:pt x="628775" y="886735"/>
                  <a:pt x="642552" y="902043"/>
                </a:cubicBezTo>
                <a:cubicBezTo>
                  <a:pt x="690450" y="955262"/>
                  <a:pt x="723277" y="984210"/>
                  <a:pt x="778476" y="1025610"/>
                </a:cubicBezTo>
                <a:cubicBezTo>
                  <a:pt x="790357" y="1034521"/>
                  <a:pt x="801975" y="1044292"/>
                  <a:pt x="815546" y="1050324"/>
                </a:cubicBezTo>
                <a:cubicBezTo>
                  <a:pt x="839351" y="1060904"/>
                  <a:pt x="864973" y="1066799"/>
                  <a:pt x="889687" y="1075037"/>
                </a:cubicBezTo>
                <a:cubicBezTo>
                  <a:pt x="955936" y="1097120"/>
                  <a:pt x="899062" y="1079866"/>
                  <a:pt x="988541" y="1099751"/>
                </a:cubicBezTo>
                <a:cubicBezTo>
                  <a:pt x="1005119" y="1103435"/>
                  <a:pt x="1021183" y="1109526"/>
                  <a:pt x="1037968" y="1112108"/>
                </a:cubicBezTo>
                <a:cubicBezTo>
                  <a:pt x="1074833" y="1117779"/>
                  <a:pt x="1112109" y="1120345"/>
                  <a:pt x="1149179" y="1124464"/>
                </a:cubicBezTo>
                <a:cubicBezTo>
                  <a:pt x="1293341" y="1120345"/>
                  <a:pt x="1437658" y="1119963"/>
                  <a:pt x="1581665" y="1112108"/>
                </a:cubicBezTo>
                <a:cubicBezTo>
                  <a:pt x="1664331" y="1107599"/>
                  <a:pt x="1746396" y="1095369"/>
                  <a:pt x="1828800" y="1087394"/>
                </a:cubicBezTo>
                <a:lnTo>
                  <a:pt x="1964725" y="1075037"/>
                </a:lnTo>
                <a:cubicBezTo>
                  <a:pt x="2000006" y="1067981"/>
                  <a:pt x="2041029" y="1060796"/>
                  <a:pt x="2075935" y="1050324"/>
                </a:cubicBezTo>
                <a:cubicBezTo>
                  <a:pt x="2100887" y="1042838"/>
                  <a:pt x="2125362" y="1033848"/>
                  <a:pt x="2150076" y="1025610"/>
                </a:cubicBezTo>
                <a:lnTo>
                  <a:pt x="2187146" y="1013254"/>
                </a:lnTo>
                <a:lnTo>
                  <a:pt x="2261287" y="963827"/>
                </a:lnTo>
                <a:cubicBezTo>
                  <a:pt x="2273644" y="955589"/>
                  <a:pt x="2284268" y="943809"/>
                  <a:pt x="2298357" y="939113"/>
                </a:cubicBezTo>
                <a:lnTo>
                  <a:pt x="2335427" y="926756"/>
                </a:lnTo>
                <a:cubicBezTo>
                  <a:pt x="2351903" y="910280"/>
                  <a:pt x="2367319" y="892672"/>
                  <a:pt x="2384854" y="877329"/>
                </a:cubicBezTo>
                <a:cubicBezTo>
                  <a:pt x="2400353" y="863767"/>
                  <a:pt x="2417522" y="852229"/>
                  <a:pt x="2434281" y="840259"/>
                </a:cubicBezTo>
                <a:cubicBezTo>
                  <a:pt x="2446366" y="831627"/>
                  <a:pt x="2460252" y="825413"/>
                  <a:pt x="2471352" y="815546"/>
                </a:cubicBezTo>
                <a:cubicBezTo>
                  <a:pt x="2497474" y="792326"/>
                  <a:pt x="2545492" y="741405"/>
                  <a:pt x="2545492" y="741405"/>
                </a:cubicBezTo>
                <a:cubicBezTo>
                  <a:pt x="2553730" y="720810"/>
                  <a:pt x="2559584" y="699094"/>
                  <a:pt x="2570206" y="679621"/>
                </a:cubicBezTo>
                <a:cubicBezTo>
                  <a:pt x="2613726" y="599834"/>
                  <a:pt x="2616350" y="626044"/>
                  <a:pt x="2644346" y="556054"/>
                </a:cubicBezTo>
                <a:cubicBezTo>
                  <a:pt x="2644361" y="556017"/>
                  <a:pt x="2675231" y="463397"/>
                  <a:pt x="2681416" y="444843"/>
                </a:cubicBezTo>
                <a:lnTo>
                  <a:pt x="2706130" y="370702"/>
                </a:lnTo>
                <a:cubicBezTo>
                  <a:pt x="2714368" y="337751"/>
                  <a:pt x="2720102" y="304070"/>
                  <a:pt x="2730843" y="271848"/>
                </a:cubicBezTo>
                <a:cubicBezTo>
                  <a:pt x="2734962" y="259491"/>
                  <a:pt x="2740041" y="247414"/>
                  <a:pt x="2743200" y="234778"/>
                </a:cubicBezTo>
                <a:cubicBezTo>
                  <a:pt x="2748294" y="214403"/>
                  <a:pt x="2750031" y="193256"/>
                  <a:pt x="2755557" y="172994"/>
                </a:cubicBezTo>
                <a:cubicBezTo>
                  <a:pt x="2762411" y="147862"/>
                  <a:pt x="2780270" y="98854"/>
                  <a:pt x="2780270" y="98854"/>
                </a:cubicBezTo>
                <a:cubicBezTo>
                  <a:pt x="2793209" y="8279"/>
                  <a:pt x="2792627" y="41481"/>
                  <a:pt x="279262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701B-F01B-0D87-35D9-2F9315C1A0C3}"/>
              </a:ext>
            </a:extLst>
          </p:cNvPr>
          <p:cNvSpPr txBox="1"/>
          <p:nvPr/>
        </p:nvSpPr>
        <p:spPr>
          <a:xfrm>
            <a:off x="5375189" y="2954636"/>
            <a:ext cx="18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an inversion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45CD0-D87E-D472-8D67-5EEDEE61A6F4}"/>
              </a:ext>
            </a:extLst>
          </p:cNvPr>
          <p:cNvSpPr txBox="1"/>
          <p:nvPr/>
        </p:nvSpPr>
        <p:spPr>
          <a:xfrm>
            <a:off x="5947836" y="5990907"/>
            <a:ext cx="164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an inversion</a:t>
            </a:r>
          </a:p>
        </p:txBody>
      </p:sp>
    </p:spTree>
    <p:extLst>
      <p:ext uri="{BB962C8B-B14F-4D97-AF65-F5344CB8AC3E}">
        <p14:creationId xmlns:p14="http://schemas.microsoft.com/office/powerpoint/2010/main" val="3527276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4099-123E-7AB1-CF1B-34B0753FE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D2EC35-2213-9D4B-C33B-31B16225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Divide &amp; Conquer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E27D05-DE0A-FB32-7344-8BD9AEA0F18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6F2FDCB-9FF6-B47A-4775-B5168721D9B7}"/>
              </a:ext>
            </a:extLst>
          </p:cNvPr>
          <p:cNvSpPr txBox="1"/>
          <p:nvPr/>
        </p:nvSpPr>
        <p:spPr>
          <a:xfrm>
            <a:off x="595605" y="1672372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Question</a:t>
            </a:r>
            <a:r>
              <a:rPr lang="en-US" sz="3200" dirty="0"/>
              <a:t>: How should we use this merge and count algorithm?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9CEE9-9AB8-C75A-C7B2-FE545C83507B}"/>
              </a:ext>
            </a:extLst>
          </p:cNvPr>
          <p:cNvGrpSpPr/>
          <p:nvPr/>
        </p:nvGrpSpPr>
        <p:grpSpPr>
          <a:xfrm>
            <a:off x="2648728" y="3402844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88863B-44AF-E98D-F213-0EA0D09C1B55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674A14-1B94-B8A3-D0AC-BBB913832D25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7DC3B1-478E-59FA-93E7-CBBFCD646FDF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5828D1-54FE-7AB9-FC76-1C14D400D944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1837EB-542B-D63D-54C2-E4D7370FFF44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AFB24B-D751-34D8-24C8-88CADB1DD029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3C92D-4B96-8221-D233-986A4E42BEC2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D79700-3E09-A787-44F4-37ABF1BC5862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CCD2EB-76E5-A437-B205-2B2A2EC8ADD7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E7DB91-8C5D-1D2B-FF8D-6E76488C4B34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73F131-890E-CF33-58AE-4FF3E3E9075D}"/>
              </a:ext>
            </a:extLst>
          </p:cNvPr>
          <p:cNvCxnSpPr/>
          <p:nvPr/>
        </p:nvCxnSpPr>
        <p:spPr>
          <a:xfrm>
            <a:off x="6199011" y="2782725"/>
            <a:ext cx="0" cy="1853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F8198-EAA1-B99C-9CDB-BD20DE5354CA}"/>
              </a:ext>
            </a:extLst>
          </p:cNvPr>
          <p:cNvSpPr/>
          <p:nvPr/>
        </p:nvSpPr>
        <p:spPr>
          <a:xfrm>
            <a:off x="182038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9DAE87-268F-A0AF-C6EE-F8279CC9063E}"/>
              </a:ext>
            </a:extLst>
          </p:cNvPr>
          <p:cNvSpPr/>
          <p:nvPr/>
        </p:nvSpPr>
        <p:spPr>
          <a:xfrm>
            <a:off x="254119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1AAA31-02EC-7A17-902E-D108AE8BB9AD}"/>
              </a:ext>
            </a:extLst>
          </p:cNvPr>
          <p:cNvSpPr/>
          <p:nvPr/>
        </p:nvSpPr>
        <p:spPr>
          <a:xfrm>
            <a:off x="3262004" y="487347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4459F6-93ED-FD99-2915-9D819810F492}"/>
              </a:ext>
            </a:extLst>
          </p:cNvPr>
          <p:cNvSpPr/>
          <p:nvPr/>
        </p:nvSpPr>
        <p:spPr>
          <a:xfrm>
            <a:off x="398281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BCAB97-E26F-E910-7971-9A9E5E385C6B}"/>
              </a:ext>
            </a:extLst>
          </p:cNvPr>
          <p:cNvSpPr/>
          <p:nvPr/>
        </p:nvSpPr>
        <p:spPr>
          <a:xfrm>
            <a:off x="470362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C45E45-F5A2-EDBD-B685-586EE72047D9}"/>
              </a:ext>
            </a:extLst>
          </p:cNvPr>
          <p:cNvSpPr/>
          <p:nvPr/>
        </p:nvSpPr>
        <p:spPr>
          <a:xfrm>
            <a:off x="6866054" y="4884505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3DC5F8-4502-9473-D2AA-953347DCCC7F}"/>
              </a:ext>
            </a:extLst>
          </p:cNvPr>
          <p:cNvSpPr/>
          <p:nvPr/>
        </p:nvSpPr>
        <p:spPr>
          <a:xfrm>
            <a:off x="758686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221884-28C6-03CC-AFF0-04C0D551DFB6}"/>
              </a:ext>
            </a:extLst>
          </p:cNvPr>
          <p:cNvSpPr/>
          <p:nvPr/>
        </p:nvSpPr>
        <p:spPr>
          <a:xfrm>
            <a:off x="830767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6CD8C1-6F1D-F1CE-CEE5-0EB0A9C57648}"/>
              </a:ext>
            </a:extLst>
          </p:cNvPr>
          <p:cNvSpPr/>
          <p:nvPr/>
        </p:nvSpPr>
        <p:spPr>
          <a:xfrm>
            <a:off x="902848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FBDDC2-FFBD-1E38-0C67-71531ED1F01F}"/>
              </a:ext>
            </a:extLst>
          </p:cNvPr>
          <p:cNvSpPr/>
          <p:nvPr/>
        </p:nvSpPr>
        <p:spPr>
          <a:xfrm>
            <a:off x="9749294" y="4878990"/>
            <a:ext cx="613276" cy="6132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9885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9B29A-FF06-DE14-3EAC-CA33D4022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BE9340-5E5B-F3CB-AE60-F6D82758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Divide &amp; Conquer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384A54-02DB-A0EF-035C-5DA6F9548F7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13F505-503C-BC3F-772C-9C01BFA8D450}"/>
              </a:ext>
            </a:extLst>
          </p:cNvPr>
          <p:cNvSpPr txBox="1"/>
          <p:nvPr/>
        </p:nvSpPr>
        <p:spPr>
          <a:xfrm>
            <a:off x="595605" y="1672372"/>
            <a:ext cx="110007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will use the logic of the previous few slides to make a Merge-and-Count(A,B) algorithm that will merge two sorted lists and count the number of “spanning” inversions.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will now make a new algorithm called Sort-and-Count(L) that will take a list and return the list sorted and return the number of inversions before being sorted.</a:t>
            </a:r>
          </a:p>
        </p:txBody>
      </p:sp>
    </p:spTree>
    <p:extLst>
      <p:ext uri="{BB962C8B-B14F-4D97-AF65-F5344CB8AC3E}">
        <p14:creationId xmlns:p14="http://schemas.microsoft.com/office/powerpoint/2010/main" val="1637700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EEBD-17CD-6004-11F4-26F7CEA1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52920E-108B-AEFE-BD90-B950CC6F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4A781-55EB-D87B-F5E6-584BDFB3D92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F33D35-8F69-4BBD-06CD-D06E857A632A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list L of length 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the list has on element: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there are no inversions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Divide the list into two halves: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A contains first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/2⌉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B contains second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/2⌋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r,A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q,B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Merge-and-Count(A,B)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Return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r+q+k,L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F33D35-8F69-4BBD-06CD-D06E857A6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blipFill>
                <a:blip r:embed="rId3"/>
                <a:stretch>
                  <a:fillRect l="-1155" t="-1309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05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5947-34AA-0189-B6D3-A982F061E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FDC109-6FD4-2A05-D8CA-A880DC44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When is each type of inversion counted?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340B3C-70C9-08C9-9904-0ED99F9AFE7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CD8588-2116-17B9-04CD-A6F2F32C71F3}"/>
              </a:ext>
            </a:extLst>
          </p:cNvPr>
          <p:cNvSpPr txBox="1"/>
          <p:nvPr/>
        </p:nvSpPr>
        <p:spPr>
          <a:xfrm>
            <a:off x="595605" y="1672372"/>
            <a:ext cx="110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FF41B9-7D2B-F86B-0EC5-DA01C8BF9694}"/>
              </a:ext>
            </a:extLst>
          </p:cNvPr>
          <p:cNvGrpSpPr/>
          <p:nvPr/>
        </p:nvGrpSpPr>
        <p:grpSpPr>
          <a:xfrm>
            <a:off x="4495830" y="5037045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29A662-3793-626E-0493-5658427288B3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4F86D3-75B9-3EB2-F12C-3A49A80E331A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F27BC7-E183-1817-52C5-DBE68BBF731F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15AA2B-814D-0E1B-091E-ED14209BE9B2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BF431E-4349-DB0E-CAEC-CFE42BC44887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A0A18-8853-51A3-8E0B-F6C7ABFFB2B9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832D7A-D0FB-11CE-887F-73DB43806881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A18CEA-8EC2-2E7D-6BB3-C40B84B8DF11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2FEF28-314A-9904-41DF-8A5E96C99700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57E7C8-78EB-BE76-CE79-90A191F2D08D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8F2E4-BF3B-8A59-47AA-F704803A4E40}"/>
              </a:ext>
            </a:extLst>
          </p:cNvPr>
          <p:cNvCxnSpPr>
            <a:cxnSpLocks/>
          </p:cNvCxnSpPr>
          <p:nvPr/>
        </p:nvCxnSpPr>
        <p:spPr>
          <a:xfrm>
            <a:off x="8046113" y="4695568"/>
            <a:ext cx="0" cy="124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758EF5A6-6B24-88EA-398E-F41CFC75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4" y="1687337"/>
            <a:ext cx="6957045" cy="3156510"/>
          </a:xfrm>
          <a:prstGeom prst="rect">
            <a:avLst/>
          </a:prstGeom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3ADA7EC0-9720-72DD-B689-55AB2EC7C33F}"/>
              </a:ext>
            </a:extLst>
          </p:cNvPr>
          <p:cNvSpPr/>
          <p:nvPr/>
        </p:nvSpPr>
        <p:spPr>
          <a:xfrm>
            <a:off x="6244088" y="4238368"/>
            <a:ext cx="1483723" cy="667264"/>
          </a:xfrm>
          <a:custGeom>
            <a:avLst/>
            <a:gdLst>
              <a:gd name="connsiteX0" fmla="*/ 0 w 1483723"/>
              <a:gd name="connsiteY0" fmla="*/ 667264 h 667264"/>
              <a:gd name="connsiteX1" fmla="*/ 12357 w 1483723"/>
              <a:gd name="connsiteY1" fmla="*/ 296562 h 667264"/>
              <a:gd name="connsiteX2" fmla="*/ 37070 w 1483723"/>
              <a:gd name="connsiteY2" fmla="*/ 234778 h 667264"/>
              <a:gd name="connsiteX3" fmla="*/ 74140 w 1483723"/>
              <a:gd name="connsiteY3" fmla="*/ 148281 h 667264"/>
              <a:gd name="connsiteX4" fmla="*/ 234778 w 1483723"/>
              <a:gd name="connsiteY4" fmla="*/ 37070 h 667264"/>
              <a:gd name="connsiteX5" fmla="*/ 284205 w 1483723"/>
              <a:gd name="connsiteY5" fmla="*/ 24713 h 667264"/>
              <a:gd name="connsiteX6" fmla="*/ 370702 w 1483723"/>
              <a:gd name="connsiteY6" fmla="*/ 0 h 667264"/>
              <a:gd name="connsiteX7" fmla="*/ 803189 w 1483723"/>
              <a:gd name="connsiteY7" fmla="*/ 12356 h 667264"/>
              <a:gd name="connsiteX8" fmla="*/ 951470 w 1483723"/>
              <a:gd name="connsiteY8" fmla="*/ 49427 h 667264"/>
              <a:gd name="connsiteX9" fmla="*/ 1000897 w 1483723"/>
              <a:gd name="connsiteY9" fmla="*/ 61783 h 667264"/>
              <a:gd name="connsiteX10" fmla="*/ 1050324 w 1483723"/>
              <a:gd name="connsiteY10" fmla="*/ 74140 h 667264"/>
              <a:gd name="connsiteX11" fmla="*/ 1124465 w 1483723"/>
              <a:gd name="connsiteY11" fmla="*/ 123567 h 667264"/>
              <a:gd name="connsiteX12" fmla="*/ 1210962 w 1483723"/>
              <a:gd name="connsiteY12" fmla="*/ 172994 h 667264"/>
              <a:gd name="connsiteX13" fmla="*/ 1285102 w 1483723"/>
              <a:gd name="connsiteY13" fmla="*/ 247135 h 667264"/>
              <a:gd name="connsiteX14" fmla="*/ 1322173 w 1483723"/>
              <a:gd name="connsiteY14" fmla="*/ 284205 h 667264"/>
              <a:gd name="connsiteX15" fmla="*/ 1359243 w 1483723"/>
              <a:gd name="connsiteY15" fmla="*/ 321275 h 667264"/>
              <a:gd name="connsiteX16" fmla="*/ 1445740 w 1483723"/>
              <a:gd name="connsiteY16" fmla="*/ 432486 h 667264"/>
              <a:gd name="connsiteX17" fmla="*/ 1482811 w 1483723"/>
              <a:gd name="connsiteY17" fmla="*/ 580767 h 667264"/>
              <a:gd name="connsiteX18" fmla="*/ 1482811 w 1483723"/>
              <a:gd name="connsiteY18" fmla="*/ 654908 h 6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3723" h="667264">
                <a:moveTo>
                  <a:pt x="0" y="667264"/>
                </a:moveTo>
                <a:cubicBezTo>
                  <a:pt x="4119" y="543697"/>
                  <a:pt x="1798" y="419746"/>
                  <a:pt x="12357" y="296562"/>
                </a:cubicBezTo>
                <a:cubicBezTo>
                  <a:pt x="14251" y="274462"/>
                  <a:pt x="29282" y="255547"/>
                  <a:pt x="37070" y="234778"/>
                </a:cubicBezTo>
                <a:cubicBezTo>
                  <a:pt x="45931" y="211149"/>
                  <a:pt x="56784" y="165637"/>
                  <a:pt x="74140" y="148281"/>
                </a:cubicBezTo>
                <a:cubicBezTo>
                  <a:pt x="92451" y="129970"/>
                  <a:pt x="195842" y="54375"/>
                  <a:pt x="234778" y="37070"/>
                </a:cubicBezTo>
                <a:cubicBezTo>
                  <a:pt x="250297" y="30173"/>
                  <a:pt x="267876" y="29379"/>
                  <a:pt x="284205" y="24713"/>
                </a:cubicBezTo>
                <a:cubicBezTo>
                  <a:pt x="408255" y="-10731"/>
                  <a:pt x="216237" y="38614"/>
                  <a:pt x="370702" y="0"/>
                </a:cubicBezTo>
                <a:cubicBezTo>
                  <a:pt x="514864" y="4119"/>
                  <a:pt x="659487" y="126"/>
                  <a:pt x="803189" y="12356"/>
                </a:cubicBezTo>
                <a:cubicBezTo>
                  <a:pt x="853954" y="16676"/>
                  <a:pt x="902043" y="37070"/>
                  <a:pt x="951470" y="49427"/>
                </a:cubicBezTo>
                <a:lnTo>
                  <a:pt x="1000897" y="61783"/>
                </a:lnTo>
                <a:lnTo>
                  <a:pt x="1050324" y="74140"/>
                </a:lnTo>
                <a:cubicBezTo>
                  <a:pt x="1075038" y="90616"/>
                  <a:pt x="1097899" y="110284"/>
                  <a:pt x="1124465" y="123567"/>
                </a:cubicBezTo>
                <a:cubicBezTo>
                  <a:pt x="1150034" y="136352"/>
                  <a:pt x="1188509" y="153035"/>
                  <a:pt x="1210962" y="172994"/>
                </a:cubicBezTo>
                <a:cubicBezTo>
                  <a:pt x="1237084" y="196214"/>
                  <a:pt x="1260388" y="222421"/>
                  <a:pt x="1285102" y="247135"/>
                </a:cubicBezTo>
                <a:lnTo>
                  <a:pt x="1322173" y="284205"/>
                </a:lnTo>
                <a:lnTo>
                  <a:pt x="1359243" y="321275"/>
                </a:lnTo>
                <a:cubicBezTo>
                  <a:pt x="1391227" y="353259"/>
                  <a:pt x="1430961" y="388149"/>
                  <a:pt x="1445740" y="432486"/>
                </a:cubicBezTo>
                <a:cubicBezTo>
                  <a:pt x="1466843" y="495793"/>
                  <a:pt x="1477265" y="514210"/>
                  <a:pt x="1482811" y="580767"/>
                </a:cubicBezTo>
                <a:cubicBezTo>
                  <a:pt x="1484863" y="605395"/>
                  <a:pt x="1482811" y="630194"/>
                  <a:pt x="1482811" y="654908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FFBE611-903D-2D4F-55CD-4E8277600B69}"/>
              </a:ext>
            </a:extLst>
          </p:cNvPr>
          <p:cNvSpPr/>
          <p:nvPr/>
        </p:nvSpPr>
        <p:spPr>
          <a:xfrm>
            <a:off x="9051151" y="4219218"/>
            <a:ext cx="1483723" cy="667264"/>
          </a:xfrm>
          <a:custGeom>
            <a:avLst/>
            <a:gdLst>
              <a:gd name="connsiteX0" fmla="*/ 0 w 1483723"/>
              <a:gd name="connsiteY0" fmla="*/ 667264 h 667264"/>
              <a:gd name="connsiteX1" fmla="*/ 12357 w 1483723"/>
              <a:gd name="connsiteY1" fmla="*/ 296562 h 667264"/>
              <a:gd name="connsiteX2" fmla="*/ 37070 w 1483723"/>
              <a:gd name="connsiteY2" fmla="*/ 234778 h 667264"/>
              <a:gd name="connsiteX3" fmla="*/ 74140 w 1483723"/>
              <a:gd name="connsiteY3" fmla="*/ 148281 h 667264"/>
              <a:gd name="connsiteX4" fmla="*/ 234778 w 1483723"/>
              <a:gd name="connsiteY4" fmla="*/ 37070 h 667264"/>
              <a:gd name="connsiteX5" fmla="*/ 284205 w 1483723"/>
              <a:gd name="connsiteY5" fmla="*/ 24713 h 667264"/>
              <a:gd name="connsiteX6" fmla="*/ 370702 w 1483723"/>
              <a:gd name="connsiteY6" fmla="*/ 0 h 667264"/>
              <a:gd name="connsiteX7" fmla="*/ 803189 w 1483723"/>
              <a:gd name="connsiteY7" fmla="*/ 12356 h 667264"/>
              <a:gd name="connsiteX8" fmla="*/ 951470 w 1483723"/>
              <a:gd name="connsiteY8" fmla="*/ 49427 h 667264"/>
              <a:gd name="connsiteX9" fmla="*/ 1000897 w 1483723"/>
              <a:gd name="connsiteY9" fmla="*/ 61783 h 667264"/>
              <a:gd name="connsiteX10" fmla="*/ 1050324 w 1483723"/>
              <a:gd name="connsiteY10" fmla="*/ 74140 h 667264"/>
              <a:gd name="connsiteX11" fmla="*/ 1124465 w 1483723"/>
              <a:gd name="connsiteY11" fmla="*/ 123567 h 667264"/>
              <a:gd name="connsiteX12" fmla="*/ 1210962 w 1483723"/>
              <a:gd name="connsiteY12" fmla="*/ 172994 h 667264"/>
              <a:gd name="connsiteX13" fmla="*/ 1285102 w 1483723"/>
              <a:gd name="connsiteY13" fmla="*/ 247135 h 667264"/>
              <a:gd name="connsiteX14" fmla="*/ 1322173 w 1483723"/>
              <a:gd name="connsiteY14" fmla="*/ 284205 h 667264"/>
              <a:gd name="connsiteX15" fmla="*/ 1359243 w 1483723"/>
              <a:gd name="connsiteY15" fmla="*/ 321275 h 667264"/>
              <a:gd name="connsiteX16" fmla="*/ 1445740 w 1483723"/>
              <a:gd name="connsiteY16" fmla="*/ 432486 h 667264"/>
              <a:gd name="connsiteX17" fmla="*/ 1482811 w 1483723"/>
              <a:gd name="connsiteY17" fmla="*/ 580767 h 667264"/>
              <a:gd name="connsiteX18" fmla="*/ 1482811 w 1483723"/>
              <a:gd name="connsiteY18" fmla="*/ 654908 h 6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3723" h="667264">
                <a:moveTo>
                  <a:pt x="0" y="667264"/>
                </a:moveTo>
                <a:cubicBezTo>
                  <a:pt x="4119" y="543697"/>
                  <a:pt x="1798" y="419746"/>
                  <a:pt x="12357" y="296562"/>
                </a:cubicBezTo>
                <a:cubicBezTo>
                  <a:pt x="14251" y="274462"/>
                  <a:pt x="29282" y="255547"/>
                  <a:pt x="37070" y="234778"/>
                </a:cubicBezTo>
                <a:cubicBezTo>
                  <a:pt x="45931" y="211149"/>
                  <a:pt x="56784" y="165637"/>
                  <a:pt x="74140" y="148281"/>
                </a:cubicBezTo>
                <a:cubicBezTo>
                  <a:pt x="92451" y="129970"/>
                  <a:pt x="195842" y="54375"/>
                  <a:pt x="234778" y="37070"/>
                </a:cubicBezTo>
                <a:cubicBezTo>
                  <a:pt x="250297" y="30173"/>
                  <a:pt x="267876" y="29379"/>
                  <a:pt x="284205" y="24713"/>
                </a:cubicBezTo>
                <a:cubicBezTo>
                  <a:pt x="408255" y="-10731"/>
                  <a:pt x="216237" y="38614"/>
                  <a:pt x="370702" y="0"/>
                </a:cubicBezTo>
                <a:cubicBezTo>
                  <a:pt x="514864" y="4119"/>
                  <a:pt x="659487" y="126"/>
                  <a:pt x="803189" y="12356"/>
                </a:cubicBezTo>
                <a:cubicBezTo>
                  <a:pt x="853954" y="16676"/>
                  <a:pt x="902043" y="37070"/>
                  <a:pt x="951470" y="49427"/>
                </a:cubicBezTo>
                <a:lnTo>
                  <a:pt x="1000897" y="61783"/>
                </a:lnTo>
                <a:lnTo>
                  <a:pt x="1050324" y="74140"/>
                </a:lnTo>
                <a:cubicBezTo>
                  <a:pt x="1075038" y="90616"/>
                  <a:pt x="1097899" y="110284"/>
                  <a:pt x="1124465" y="123567"/>
                </a:cubicBezTo>
                <a:cubicBezTo>
                  <a:pt x="1150034" y="136352"/>
                  <a:pt x="1188509" y="153035"/>
                  <a:pt x="1210962" y="172994"/>
                </a:cubicBezTo>
                <a:cubicBezTo>
                  <a:pt x="1237084" y="196214"/>
                  <a:pt x="1260388" y="222421"/>
                  <a:pt x="1285102" y="247135"/>
                </a:cubicBezTo>
                <a:lnTo>
                  <a:pt x="1322173" y="284205"/>
                </a:lnTo>
                <a:lnTo>
                  <a:pt x="1359243" y="321275"/>
                </a:lnTo>
                <a:cubicBezTo>
                  <a:pt x="1391227" y="353259"/>
                  <a:pt x="1430961" y="388149"/>
                  <a:pt x="1445740" y="432486"/>
                </a:cubicBezTo>
                <a:cubicBezTo>
                  <a:pt x="1466843" y="495793"/>
                  <a:pt x="1477265" y="514210"/>
                  <a:pt x="1482811" y="580767"/>
                </a:cubicBezTo>
                <a:cubicBezTo>
                  <a:pt x="1484863" y="605395"/>
                  <a:pt x="1482811" y="630194"/>
                  <a:pt x="1482811" y="654908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8DBC479-9B90-ADAB-24E2-867AC2FFBDEB}"/>
              </a:ext>
            </a:extLst>
          </p:cNvPr>
          <p:cNvSpPr/>
          <p:nvPr/>
        </p:nvSpPr>
        <p:spPr>
          <a:xfrm flipV="1">
            <a:off x="6985949" y="5821496"/>
            <a:ext cx="3640852" cy="674730"/>
          </a:xfrm>
          <a:custGeom>
            <a:avLst/>
            <a:gdLst>
              <a:gd name="connsiteX0" fmla="*/ 0 w 1483723"/>
              <a:gd name="connsiteY0" fmla="*/ 667264 h 667264"/>
              <a:gd name="connsiteX1" fmla="*/ 12357 w 1483723"/>
              <a:gd name="connsiteY1" fmla="*/ 296562 h 667264"/>
              <a:gd name="connsiteX2" fmla="*/ 37070 w 1483723"/>
              <a:gd name="connsiteY2" fmla="*/ 234778 h 667264"/>
              <a:gd name="connsiteX3" fmla="*/ 74140 w 1483723"/>
              <a:gd name="connsiteY3" fmla="*/ 148281 h 667264"/>
              <a:gd name="connsiteX4" fmla="*/ 234778 w 1483723"/>
              <a:gd name="connsiteY4" fmla="*/ 37070 h 667264"/>
              <a:gd name="connsiteX5" fmla="*/ 284205 w 1483723"/>
              <a:gd name="connsiteY5" fmla="*/ 24713 h 667264"/>
              <a:gd name="connsiteX6" fmla="*/ 370702 w 1483723"/>
              <a:gd name="connsiteY6" fmla="*/ 0 h 667264"/>
              <a:gd name="connsiteX7" fmla="*/ 803189 w 1483723"/>
              <a:gd name="connsiteY7" fmla="*/ 12356 h 667264"/>
              <a:gd name="connsiteX8" fmla="*/ 951470 w 1483723"/>
              <a:gd name="connsiteY8" fmla="*/ 49427 h 667264"/>
              <a:gd name="connsiteX9" fmla="*/ 1000897 w 1483723"/>
              <a:gd name="connsiteY9" fmla="*/ 61783 h 667264"/>
              <a:gd name="connsiteX10" fmla="*/ 1050324 w 1483723"/>
              <a:gd name="connsiteY10" fmla="*/ 74140 h 667264"/>
              <a:gd name="connsiteX11" fmla="*/ 1124465 w 1483723"/>
              <a:gd name="connsiteY11" fmla="*/ 123567 h 667264"/>
              <a:gd name="connsiteX12" fmla="*/ 1210962 w 1483723"/>
              <a:gd name="connsiteY12" fmla="*/ 172994 h 667264"/>
              <a:gd name="connsiteX13" fmla="*/ 1285102 w 1483723"/>
              <a:gd name="connsiteY13" fmla="*/ 247135 h 667264"/>
              <a:gd name="connsiteX14" fmla="*/ 1322173 w 1483723"/>
              <a:gd name="connsiteY14" fmla="*/ 284205 h 667264"/>
              <a:gd name="connsiteX15" fmla="*/ 1359243 w 1483723"/>
              <a:gd name="connsiteY15" fmla="*/ 321275 h 667264"/>
              <a:gd name="connsiteX16" fmla="*/ 1445740 w 1483723"/>
              <a:gd name="connsiteY16" fmla="*/ 432486 h 667264"/>
              <a:gd name="connsiteX17" fmla="*/ 1482811 w 1483723"/>
              <a:gd name="connsiteY17" fmla="*/ 580767 h 667264"/>
              <a:gd name="connsiteX18" fmla="*/ 1482811 w 1483723"/>
              <a:gd name="connsiteY18" fmla="*/ 654908 h 6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3723" h="667264">
                <a:moveTo>
                  <a:pt x="0" y="667264"/>
                </a:moveTo>
                <a:cubicBezTo>
                  <a:pt x="4119" y="543697"/>
                  <a:pt x="1798" y="419746"/>
                  <a:pt x="12357" y="296562"/>
                </a:cubicBezTo>
                <a:cubicBezTo>
                  <a:pt x="14251" y="274462"/>
                  <a:pt x="29282" y="255547"/>
                  <a:pt x="37070" y="234778"/>
                </a:cubicBezTo>
                <a:cubicBezTo>
                  <a:pt x="45931" y="211149"/>
                  <a:pt x="56784" y="165637"/>
                  <a:pt x="74140" y="148281"/>
                </a:cubicBezTo>
                <a:cubicBezTo>
                  <a:pt x="92451" y="129970"/>
                  <a:pt x="195842" y="54375"/>
                  <a:pt x="234778" y="37070"/>
                </a:cubicBezTo>
                <a:cubicBezTo>
                  <a:pt x="250297" y="30173"/>
                  <a:pt x="267876" y="29379"/>
                  <a:pt x="284205" y="24713"/>
                </a:cubicBezTo>
                <a:cubicBezTo>
                  <a:pt x="408255" y="-10731"/>
                  <a:pt x="216237" y="38614"/>
                  <a:pt x="370702" y="0"/>
                </a:cubicBezTo>
                <a:cubicBezTo>
                  <a:pt x="514864" y="4119"/>
                  <a:pt x="659487" y="126"/>
                  <a:pt x="803189" y="12356"/>
                </a:cubicBezTo>
                <a:cubicBezTo>
                  <a:pt x="853954" y="16676"/>
                  <a:pt x="902043" y="37070"/>
                  <a:pt x="951470" y="49427"/>
                </a:cubicBezTo>
                <a:lnTo>
                  <a:pt x="1000897" y="61783"/>
                </a:lnTo>
                <a:lnTo>
                  <a:pt x="1050324" y="74140"/>
                </a:lnTo>
                <a:cubicBezTo>
                  <a:pt x="1075038" y="90616"/>
                  <a:pt x="1097899" y="110284"/>
                  <a:pt x="1124465" y="123567"/>
                </a:cubicBezTo>
                <a:cubicBezTo>
                  <a:pt x="1150034" y="136352"/>
                  <a:pt x="1188509" y="153035"/>
                  <a:pt x="1210962" y="172994"/>
                </a:cubicBezTo>
                <a:cubicBezTo>
                  <a:pt x="1237084" y="196214"/>
                  <a:pt x="1260388" y="222421"/>
                  <a:pt x="1285102" y="247135"/>
                </a:cubicBezTo>
                <a:lnTo>
                  <a:pt x="1322173" y="284205"/>
                </a:lnTo>
                <a:lnTo>
                  <a:pt x="1359243" y="321275"/>
                </a:lnTo>
                <a:cubicBezTo>
                  <a:pt x="1391227" y="353259"/>
                  <a:pt x="1430961" y="388149"/>
                  <a:pt x="1445740" y="432486"/>
                </a:cubicBezTo>
                <a:cubicBezTo>
                  <a:pt x="1466843" y="495793"/>
                  <a:pt x="1477265" y="514210"/>
                  <a:pt x="1482811" y="580767"/>
                </a:cubicBezTo>
                <a:cubicBezTo>
                  <a:pt x="1484863" y="605395"/>
                  <a:pt x="1482811" y="630194"/>
                  <a:pt x="1482811" y="654908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0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E990B-E544-DAFE-FD24-AAF00F12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F07432-86C6-D782-FF08-08461707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E70DAB-F236-1573-3673-92C5942AA94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01A477-BB61-A5C3-06AC-95933783EAC4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list L of length 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the list has on element: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there are no inversions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Divide the list into two halves: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A contains first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/2⌉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B contains second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/2⌋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r,A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q,B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Merge-and-Count(A,B)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Return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r+q+k,L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01A477-BB61-A5C3-06AC-95933783E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blipFill>
                <a:blip r:embed="rId3"/>
                <a:stretch>
                  <a:fillRect l="-1155" t="-1309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46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BFDCD-6127-99BB-6DC3-7432A9BA8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8FB09A-0F9E-C2D5-8916-DC4244DF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E00BF-92F6-A4B1-882C-16B74C6E472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4630CF-D165-3B11-3E91-165BFDDF8355}"/>
              </a:ext>
            </a:extLst>
          </p:cNvPr>
          <p:cNvSpPr txBox="1"/>
          <p:nvPr/>
        </p:nvSpPr>
        <p:spPr>
          <a:xfrm>
            <a:off x="595605" y="1672372"/>
            <a:ext cx="11000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Observations: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O(n) time to divide.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2T(n/2) time to do recursive calls.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O(n) time to merge.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O(1) time to do base case.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47F85-53A5-1BCB-BF27-346A85F0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123" y="3429000"/>
            <a:ext cx="6957045" cy="31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5FE2E-669A-4EAF-0A6B-74B4DD48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689FA3-A00A-A9B7-8DCA-9DA0C8CD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Rankings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0B2709-0783-8A79-727A-7DDE69E9B07E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B5347E-FCAC-1966-363C-1383DCB50780}"/>
              </a:ext>
            </a:extLst>
          </p:cNvPr>
          <p:cNvSpPr txBox="1"/>
          <p:nvPr/>
        </p:nvSpPr>
        <p:spPr>
          <a:xfrm>
            <a:off x="595605" y="1672372"/>
            <a:ext cx="55003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Twp people may have very different preferences for pets.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Question</a:t>
            </a:r>
            <a:r>
              <a:rPr lang="en-US" sz="3200" dirty="0"/>
              <a:t>: How can you measure the difference between two people’s preferences/ranks?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50690-D4DB-6D65-8E7D-8B780D3B176D}"/>
              </a:ext>
            </a:extLst>
          </p:cNvPr>
          <p:cNvSpPr txBox="1"/>
          <p:nvPr/>
        </p:nvSpPr>
        <p:spPr>
          <a:xfrm>
            <a:off x="6709719" y="18288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Charlie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1F81A-F14B-D719-8FEF-5CEC751A9462}"/>
              </a:ext>
            </a:extLst>
          </p:cNvPr>
          <p:cNvSpPr txBox="1"/>
          <p:nvPr/>
        </p:nvSpPr>
        <p:spPr>
          <a:xfrm>
            <a:off x="9428205" y="1816443"/>
            <a:ext cx="1995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Not-Charlie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76AEA-8376-2F68-2BB6-B8C4FFCA8577}"/>
              </a:ext>
            </a:extLst>
          </p:cNvPr>
          <p:cNvSpPr txBox="1"/>
          <p:nvPr/>
        </p:nvSpPr>
        <p:spPr>
          <a:xfrm>
            <a:off x="7055196" y="2639726"/>
            <a:ext cx="815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BFA91-2B37-5F17-706E-602C85C23A40}"/>
              </a:ext>
            </a:extLst>
          </p:cNvPr>
          <p:cNvSpPr txBox="1"/>
          <p:nvPr/>
        </p:nvSpPr>
        <p:spPr>
          <a:xfrm>
            <a:off x="7017333" y="3588139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DB7BF-2748-0DE1-D4B6-D7E9549286D9}"/>
              </a:ext>
            </a:extLst>
          </p:cNvPr>
          <p:cNvSpPr txBox="1"/>
          <p:nvPr/>
        </p:nvSpPr>
        <p:spPr>
          <a:xfrm>
            <a:off x="6866940" y="4536552"/>
            <a:ext cx="1268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Snake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ACAE1-8B62-DD7A-A192-FF0DDD656086}"/>
              </a:ext>
            </a:extLst>
          </p:cNvPr>
          <p:cNvSpPr txBox="1"/>
          <p:nvPr/>
        </p:nvSpPr>
        <p:spPr>
          <a:xfrm>
            <a:off x="6981425" y="548496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DCDED-421A-9C36-48E8-ADA27BE07DCD}"/>
              </a:ext>
            </a:extLst>
          </p:cNvPr>
          <p:cNvSpPr txBox="1"/>
          <p:nvPr/>
        </p:nvSpPr>
        <p:spPr>
          <a:xfrm>
            <a:off x="10129999" y="2639726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40911-C252-54EA-49B7-F4B6059AFAE5}"/>
              </a:ext>
            </a:extLst>
          </p:cNvPr>
          <p:cNvSpPr txBox="1"/>
          <p:nvPr/>
        </p:nvSpPr>
        <p:spPr>
          <a:xfrm>
            <a:off x="10038628" y="3588139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08AEB-5B4C-89DC-9198-F8965059E37B}"/>
              </a:ext>
            </a:extLst>
          </p:cNvPr>
          <p:cNvSpPr txBox="1"/>
          <p:nvPr/>
        </p:nvSpPr>
        <p:spPr>
          <a:xfrm>
            <a:off x="10167862" y="4536552"/>
            <a:ext cx="815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0FB97-38A6-F813-13E4-729634AEA6DA}"/>
              </a:ext>
            </a:extLst>
          </p:cNvPr>
          <p:cNvSpPr txBox="1"/>
          <p:nvPr/>
        </p:nvSpPr>
        <p:spPr>
          <a:xfrm>
            <a:off x="9941742" y="5484965"/>
            <a:ext cx="1268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Snake</a:t>
            </a:r>
          </a:p>
        </p:txBody>
      </p:sp>
    </p:spTree>
    <p:extLst>
      <p:ext uri="{BB962C8B-B14F-4D97-AF65-F5344CB8AC3E}">
        <p14:creationId xmlns:p14="http://schemas.microsoft.com/office/powerpoint/2010/main" val="1652380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309D9-61B5-F32D-65DA-314E61A5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4E6624-38E9-26C3-035E-138BA56A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8E64B1-4B9A-7FF8-E080-6D5D0F75A58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D7E33B-01A0-724F-D208-991D8B796BE9}"/>
              </a:ext>
            </a:extLst>
          </p:cNvPr>
          <p:cNvSpPr txBox="1"/>
          <p:nvPr/>
        </p:nvSpPr>
        <p:spPr>
          <a:xfrm>
            <a:off x="595605" y="1672372"/>
            <a:ext cx="11000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We have the same recurrence we had for </a:t>
            </a:r>
            <a:r>
              <a:rPr lang="en-US" sz="2800" dirty="0" err="1">
                <a:latin typeface="Aptos" panose="020B0004020202020204" pitchFamily="34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 and if we solve it using the methods from before, we get the same runtime of O(</a:t>
            </a:r>
            <a:r>
              <a:rPr lang="en-US" sz="2800" dirty="0" err="1">
                <a:latin typeface="Aptos" panose="020B0004020202020204" pitchFamily="34" charset="0"/>
                <a:cs typeface="Courier New" panose="02070309020205020404" pitchFamily="49" charset="0"/>
              </a:rPr>
              <a:t>nlog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(n)).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BAD85-DD95-1FD4-8772-D1A2DAF1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28" y="3057367"/>
            <a:ext cx="8615330" cy="3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9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1C6DC-BC5A-790F-57EB-25BE6998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59B1F9-872E-1443-3C48-048DFB45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CA68A6-FFF1-6FF1-0CB7-5F86E0A2711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AA27E4-DC68-9F3D-334B-0F81AB3A56E6}"/>
              </a:ext>
            </a:extLst>
          </p:cNvPr>
          <p:cNvSpPr txBox="1"/>
          <p:nvPr/>
        </p:nvSpPr>
        <p:spPr>
          <a:xfrm>
            <a:off x="595605" y="1672372"/>
            <a:ext cx="1100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Question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What would you change to get the list of all inversions?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Question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How would this change the runtime?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AF49B-B308-F2BE-EF4C-08CE8CB9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23" y="2949103"/>
            <a:ext cx="8615330" cy="3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5BA95-FED7-0DF7-CBAD-CBBED2AD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11D221-CA82-E50F-728A-5F08FF76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3E112-2405-0D82-2CDD-0E6FA373774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3253DC-AE31-804C-4DE3-66CBA666CD48}"/>
              </a:ext>
            </a:extLst>
          </p:cNvPr>
          <p:cNvSpPr txBox="1"/>
          <p:nvPr/>
        </p:nvSpPr>
        <p:spPr>
          <a:xfrm>
            <a:off x="595605" y="1672372"/>
            <a:ext cx="11000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Answer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You’d want to change your Sort-and-Count to return list of inversions.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Answer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This would take longer because we do have to list all pairs in some cases.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11E13-2628-9E0B-34BE-87A6FB40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23" y="2949103"/>
            <a:ext cx="8615330" cy="3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A154C-352C-3575-1AB8-16748BB6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687442-FEDC-3953-A0D7-F208D03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Rankings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59DB68-2402-F5DC-3AF2-3ADB0C1609E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9354B6-60A3-713B-9783-1E24BAC7310A}"/>
              </a:ext>
            </a:extLst>
          </p:cNvPr>
          <p:cNvSpPr txBox="1"/>
          <p:nvPr/>
        </p:nvSpPr>
        <p:spPr>
          <a:xfrm>
            <a:off x="595605" y="1672372"/>
            <a:ext cx="55003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Twp people may have very different preferences for pets.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Answer</a:t>
            </a:r>
            <a:r>
              <a:rPr lang="en-US" sz="3200" dirty="0"/>
              <a:t>: You might create a </a:t>
            </a:r>
            <a:r>
              <a:rPr lang="en-US" sz="3200" b="1" i="1" dirty="0"/>
              <a:t>measure </a:t>
            </a:r>
            <a:r>
              <a:rPr lang="en-US" sz="3200" dirty="0"/>
              <a:t>that</a:t>
            </a:r>
            <a:r>
              <a:rPr lang="en-US" sz="3200" b="1" dirty="0"/>
              <a:t> </a:t>
            </a:r>
            <a:r>
              <a:rPr lang="en-US" sz="3200" dirty="0"/>
              <a:t>is 0 when the preferences match and increases the more different they are. 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2B0F1-D677-9F4C-4E26-7D078DC63B1B}"/>
              </a:ext>
            </a:extLst>
          </p:cNvPr>
          <p:cNvSpPr txBox="1"/>
          <p:nvPr/>
        </p:nvSpPr>
        <p:spPr>
          <a:xfrm>
            <a:off x="6709719" y="18288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Charlie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B7A6E-8364-76BF-A4DA-FFD16662D011}"/>
              </a:ext>
            </a:extLst>
          </p:cNvPr>
          <p:cNvSpPr txBox="1"/>
          <p:nvPr/>
        </p:nvSpPr>
        <p:spPr>
          <a:xfrm>
            <a:off x="9428205" y="1816443"/>
            <a:ext cx="1995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Not-Charlie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AB143-C868-9616-8510-275914A318F3}"/>
              </a:ext>
            </a:extLst>
          </p:cNvPr>
          <p:cNvSpPr txBox="1"/>
          <p:nvPr/>
        </p:nvSpPr>
        <p:spPr>
          <a:xfrm>
            <a:off x="7055196" y="2639726"/>
            <a:ext cx="815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4BE6C-93E4-1862-D1D0-D7D90BC44609}"/>
              </a:ext>
            </a:extLst>
          </p:cNvPr>
          <p:cNvSpPr txBox="1"/>
          <p:nvPr/>
        </p:nvSpPr>
        <p:spPr>
          <a:xfrm>
            <a:off x="7017333" y="3588139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A086D-2A0A-265F-F4E6-94B752838723}"/>
              </a:ext>
            </a:extLst>
          </p:cNvPr>
          <p:cNvSpPr txBox="1"/>
          <p:nvPr/>
        </p:nvSpPr>
        <p:spPr>
          <a:xfrm>
            <a:off x="6866940" y="4536552"/>
            <a:ext cx="1268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Snake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E8E93-241F-F60B-8EE6-2B0F8DD5F3DA}"/>
              </a:ext>
            </a:extLst>
          </p:cNvPr>
          <p:cNvSpPr txBox="1"/>
          <p:nvPr/>
        </p:nvSpPr>
        <p:spPr>
          <a:xfrm>
            <a:off x="6981425" y="548496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5E07F-F71F-438A-663A-B4B4A89D67D2}"/>
              </a:ext>
            </a:extLst>
          </p:cNvPr>
          <p:cNvSpPr txBox="1"/>
          <p:nvPr/>
        </p:nvSpPr>
        <p:spPr>
          <a:xfrm>
            <a:off x="10129999" y="2639726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A752-77A7-8222-F200-3B373D9AE569}"/>
              </a:ext>
            </a:extLst>
          </p:cNvPr>
          <p:cNvSpPr txBox="1"/>
          <p:nvPr/>
        </p:nvSpPr>
        <p:spPr>
          <a:xfrm>
            <a:off x="10038628" y="3588139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4ED3C-02A8-559E-A2A4-8BF368FE02E9}"/>
              </a:ext>
            </a:extLst>
          </p:cNvPr>
          <p:cNvSpPr txBox="1"/>
          <p:nvPr/>
        </p:nvSpPr>
        <p:spPr>
          <a:xfrm>
            <a:off x="10167862" y="4536552"/>
            <a:ext cx="815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0A8B9-01C7-C6AA-D282-D216D4EC4F0C}"/>
              </a:ext>
            </a:extLst>
          </p:cNvPr>
          <p:cNvSpPr txBox="1"/>
          <p:nvPr/>
        </p:nvSpPr>
        <p:spPr>
          <a:xfrm>
            <a:off x="9941742" y="5484965"/>
            <a:ext cx="1268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Snake</a:t>
            </a:r>
          </a:p>
        </p:txBody>
      </p:sp>
    </p:spTree>
    <p:extLst>
      <p:ext uri="{BB962C8B-B14F-4D97-AF65-F5344CB8AC3E}">
        <p14:creationId xmlns:p14="http://schemas.microsoft.com/office/powerpoint/2010/main" val="27899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ABD3-0E4B-1A41-2C92-B10EDB88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B3B2C2-4E32-19E9-C856-4C8BC73B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Rankings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002852-794B-81AE-C888-EDD78B95400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393048-BDCC-C226-CAC8-32067D17114B}"/>
              </a:ext>
            </a:extLst>
          </p:cNvPr>
          <p:cNvSpPr txBox="1"/>
          <p:nvPr/>
        </p:nvSpPr>
        <p:spPr>
          <a:xfrm>
            <a:off x="595605" y="1672372"/>
            <a:ext cx="580519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Twp people may have very different preferences for pets.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Answer</a:t>
            </a:r>
            <a:r>
              <a:rPr lang="en-US" sz="3200" dirty="0"/>
              <a:t>: You might create a </a:t>
            </a:r>
            <a:r>
              <a:rPr lang="en-US" sz="3200" b="1" i="1" dirty="0"/>
              <a:t>measure </a:t>
            </a:r>
            <a:r>
              <a:rPr lang="en-US" sz="3200" dirty="0"/>
              <a:t>that</a:t>
            </a:r>
            <a:r>
              <a:rPr lang="en-US" sz="3200" b="1" dirty="0"/>
              <a:t> </a:t>
            </a:r>
            <a:r>
              <a:rPr lang="en-US" sz="3200" dirty="0"/>
              <a:t>is 0 when the preferences match and increases the more different they are.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fix Charlie’s preference as the ”ordering”.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612DF-76B3-BA3F-9494-7BCD45C55161}"/>
              </a:ext>
            </a:extLst>
          </p:cNvPr>
          <p:cNvSpPr txBox="1"/>
          <p:nvPr/>
        </p:nvSpPr>
        <p:spPr>
          <a:xfrm>
            <a:off x="6709719" y="18288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Charlie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123CE-D347-9F6F-D64D-3ACAD0A1E548}"/>
              </a:ext>
            </a:extLst>
          </p:cNvPr>
          <p:cNvSpPr txBox="1"/>
          <p:nvPr/>
        </p:nvSpPr>
        <p:spPr>
          <a:xfrm>
            <a:off x="9428205" y="1816443"/>
            <a:ext cx="1995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Not-Charlie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EAFCA-6A1F-C00A-5943-42A6C3C7B6BA}"/>
              </a:ext>
            </a:extLst>
          </p:cNvPr>
          <p:cNvSpPr txBox="1"/>
          <p:nvPr/>
        </p:nvSpPr>
        <p:spPr>
          <a:xfrm>
            <a:off x="7055196" y="2639726"/>
            <a:ext cx="1235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 Cat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28F01-5EDC-85F0-2858-2AD6F0EEB22F}"/>
              </a:ext>
            </a:extLst>
          </p:cNvPr>
          <p:cNvSpPr txBox="1"/>
          <p:nvPr/>
        </p:nvSpPr>
        <p:spPr>
          <a:xfrm>
            <a:off x="7017333" y="3588139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 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E38D6-3BFC-9FEB-7F30-55C59774F025}"/>
              </a:ext>
            </a:extLst>
          </p:cNvPr>
          <p:cNvSpPr txBox="1"/>
          <p:nvPr/>
        </p:nvSpPr>
        <p:spPr>
          <a:xfrm>
            <a:off x="6866940" y="4536552"/>
            <a:ext cx="168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Snake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AF528-8E2E-600E-0494-ADF4FC7779E0}"/>
              </a:ext>
            </a:extLst>
          </p:cNvPr>
          <p:cNvSpPr txBox="1"/>
          <p:nvPr/>
        </p:nvSpPr>
        <p:spPr>
          <a:xfrm>
            <a:off x="6981425" y="5484965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4. Rock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BB435-74E9-FBEA-A58F-8BE875E7E15A}"/>
              </a:ext>
            </a:extLst>
          </p:cNvPr>
          <p:cNvSpPr txBox="1"/>
          <p:nvPr/>
        </p:nvSpPr>
        <p:spPr>
          <a:xfrm>
            <a:off x="10129999" y="2639726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 Dog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30F45-7362-C0B1-AD1E-1D7885962587}"/>
              </a:ext>
            </a:extLst>
          </p:cNvPr>
          <p:cNvSpPr txBox="1"/>
          <p:nvPr/>
        </p:nvSpPr>
        <p:spPr>
          <a:xfrm>
            <a:off x="10038628" y="358813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4. Rock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1107B-8C64-D7D5-6F44-CA8631ED8F5C}"/>
              </a:ext>
            </a:extLst>
          </p:cNvPr>
          <p:cNvSpPr txBox="1"/>
          <p:nvPr/>
        </p:nvSpPr>
        <p:spPr>
          <a:xfrm>
            <a:off x="10167862" y="4536552"/>
            <a:ext cx="1235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 Cat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66173-EA5B-6F2B-6529-8D002FDACB32}"/>
              </a:ext>
            </a:extLst>
          </p:cNvPr>
          <p:cNvSpPr txBox="1"/>
          <p:nvPr/>
        </p:nvSpPr>
        <p:spPr>
          <a:xfrm>
            <a:off x="9941742" y="5484965"/>
            <a:ext cx="168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Snake</a:t>
            </a:r>
          </a:p>
        </p:txBody>
      </p:sp>
    </p:spTree>
    <p:extLst>
      <p:ext uri="{BB962C8B-B14F-4D97-AF65-F5344CB8AC3E}">
        <p14:creationId xmlns:p14="http://schemas.microsoft.com/office/powerpoint/2010/main" val="6096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1E997-AB78-55C3-7FD6-6FF7A081B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B174DF-E07C-5937-929E-8613092F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Inversions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E56CB6-22F2-605E-38DE-808D76AABB1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C8A751-CE7A-8F6B-92C2-53CD0CB05E46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5500395" cy="6041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 natural measure for measuring difference is counting </a:t>
                </a:r>
                <a:r>
                  <a:rPr lang="en-US" sz="3200" b="1" i="1" dirty="0"/>
                  <a:t>inversions.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Definition: </a:t>
                </a:r>
                <a:r>
                  <a:rPr lang="en-US" sz="3200" dirty="0"/>
                  <a:t>Given a list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we say two indices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dirty="0"/>
                  <a:t> form an inversion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lvl="1"/>
                <a:endParaRPr lang="en-US" sz="3200" b="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C8A751-CE7A-8F6B-92C2-53CD0CB05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5500395" cy="6041206"/>
              </a:xfrm>
              <a:prstGeom prst="rect">
                <a:avLst/>
              </a:prstGeom>
              <a:blipFill>
                <a:blip r:embed="rId3"/>
                <a:stretch>
                  <a:fillRect l="-2535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FCC67C8C-DECC-E136-F0FC-A3AB5EE2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92" y="1694620"/>
            <a:ext cx="3025864" cy="48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2681</Words>
  <Application>Microsoft Macintosh PowerPoint</Application>
  <PresentationFormat>Widescreen</PresentationFormat>
  <Paragraphs>910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Reading</vt:lpstr>
      <vt:lpstr>Rankings</vt:lpstr>
      <vt:lpstr>Rankings</vt:lpstr>
      <vt:lpstr>Rankings</vt:lpstr>
      <vt:lpstr>Rankings</vt:lpstr>
      <vt:lpstr>Inversions</vt:lpstr>
      <vt:lpstr>Inversions</vt:lpstr>
      <vt:lpstr>Inversions</vt:lpstr>
      <vt:lpstr>Inversions</vt:lpstr>
      <vt:lpstr>Problem: Finding Inversions</vt:lpstr>
      <vt:lpstr>Problem: Finding Inversions</vt:lpstr>
      <vt:lpstr>Problem: Finding Inversions</vt:lpstr>
      <vt:lpstr>Problem: Finding Inversions</vt:lpstr>
      <vt:lpstr>Recursive Algorithm</vt:lpstr>
      <vt:lpstr>Simple Case</vt:lpstr>
      <vt:lpstr>Divide &amp; Conquer</vt:lpstr>
      <vt:lpstr>Merging</vt:lpstr>
      <vt:lpstr>Merging</vt:lpstr>
      <vt:lpstr>More Merging </vt:lpstr>
      <vt:lpstr>Naive Idea</vt:lpstr>
      <vt:lpstr>Naive Idea</vt:lpstr>
      <vt:lpstr>Easy Case</vt:lpstr>
      <vt:lpstr>Easy Case</vt:lpstr>
      <vt:lpstr>Easy Case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Merge &amp; Count</vt:lpstr>
      <vt:lpstr>Divide &amp; Conquer</vt:lpstr>
      <vt:lpstr>Divide &amp; Conquer Algorithm</vt:lpstr>
      <vt:lpstr>Sort-and-Count</vt:lpstr>
      <vt:lpstr>When is each type of inversion counted?</vt:lpstr>
      <vt:lpstr>Sort-and-Count Runtime?</vt:lpstr>
      <vt:lpstr>Sort-and-Count Runtime?</vt:lpstr>
      <vt:lpstr>Sort-and-Count Runtime</vt:lpstr>
      <vt:lpstr>Sort-and-Count Runtime?</vt:lpstr>
      <vt:lpstr>Sort-and-Count Runtime?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2</cp:revision>
  <dcterms:created xsi:type="dcterms:W3CDTF">2025-10-29T17:16:48Z</dcterms:created>
  <dcterms:modified xsi:type="dcterms:W3CDTF">2025-10-29T20:21:13Z</dcterms:modified>
</cp:coreProperties>
</file>