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571" r:id="rId2"/>
    <p:sldId id="323" r:id="rId3"/>
    <p:sldId id="329" r:id="rId4"/>
    <p:sldId id="997" r:id="rId5"/>
    <p:sldId id="1049" r:id="rId6"/>
    <p:sldId id="1050" r:id="rId7"/>
    <p:sldId id="1051" r:id="rId8"/>
    <p:sldId id="1052" r:id="rId9"/>
    <p:sldId id="1053" r:id="rId10"/>
    <p:sldId id="1054" r:id="rId11"/>
    <p:sldId id="1055" r:id="rId12"/>
    <p:sldId id="1056" r:id="rId13"/>
    <p:sldId id="1057" r:id="rId14"/>
    <p:sldId id="1058" r:id="rId15"/>
    <p:sldId id="1059" r:id="rId16"/>
    <p:sldId id="1060" r:id="rId17"/>
    <p:sldId id="1061" r:id="rId18"/>
    <p:sldId id="1062" r:id="rId19"/>
    <p:sldId id="1063" r:id="rId20"/>
    <p:sldId id="1064" r:id="rId21"/>
    <p:sldId id="1065" r:id="rId22"/>
    <p:sldId id="1066" r:id="rId23"/>
    <p:sldId id="1067" r:id="rId24"/>
    <p:sldId id="1068" r:id="rId25"/>
    <p:sldId id="1069" r:id="rId26"/>
    <p:sldId id="1070" r:id="rId27"/>
    <p:sldId id="1071" r:id="rId28"/>
    <p:sldId id="1072" r:id="rId29"/>
    <p:sldId id="1073" r:id="rId30"/>
    <p:sldId id="1074" r:id="rId31"/>
    <p:sldId id="1075" r:id="rId32"/>
    <p:sldId id="1076" r:id="rId33"/>
    <p:sldId id="107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9"/>
    <p:restoredTop sz="94694"/>
  </p:normalViewPr>
  <p:slideViewPr>
    <p:cSldViewPr snapToGrid="0">
      <p:cViewPr varScale="1">
        <p:scale>
          <a:sx n="121" d="100"/>
          <a:sy n="121" d="100"/>
        </p:scale>
        <p:origin x="8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46903-1647-1D48-B449-D5CDE3BA84E8}" type="datetimeFigureOut">
              <a:rPr lang="en-US" smtClean="0"/>
              <a:t>11/3/25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8C3DE-1E3D-3B48-B363-F6503D459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55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6EFCA-A7FA-50FD-ED8C-39E8D343A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4E1C71-F95D-B3F8-C3F1-9B44266409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6B8E2B-0280-9D7E-6A53-086144AB32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8ADF2-86B4-A8D1-BAE5-936B2BBDB5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437AC-2AF8-562E-A33F-F0EA229B3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5034E7-4510-A2A7-A113-19AF9D22AB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17B974-93D0-39C4-848F-50A67745C1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8FE570-A5AB-1860-895B-F563DE5C21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87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9F9B8-1165-B99B-0CE2-13A27523D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F41B78-EB12-F6E5-AD4C-402BEF8A34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CEF0BE-FA6F-03FA-874C-51D6879178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1136E-F8D6-ABA1-8EF0-298DA288B0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56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2CDC9-2598-52BE-484F-59291EC83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472107-C107-AC78-F33E-07945A094E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5ED3E6-1C5F-DA71-85F3-FF80652DE8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08DF6-CD42-7521-5A76-C7CA9F31FA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73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6AB19-95E5-3096-D8BA-E10C43F87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3DE4C6-E351-82FD-511D-009F2CB47C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B120CB-6AB4-10F7-9FB2-910C8ABB77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ACE6F-5D1E-6694-D58A-DF013533DB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99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89163-05D6-72D2-0F8D-884BE5BBC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F02E69-80D3-D7F4-50D7-5E097E35E6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718911-6BF3-4600-F79C-15241187F1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C8FE1-77EA-7CA3-9BDE-4C50CFF212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31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E64E2-0722-4F65-805D-B05E67516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D28E93-C2A9-87B4-6672-2024FED68C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C61145-EA94-0383-19E5-995C2873CC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D5B06-0117-32C7-26D9-449DC9230E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14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1788F-4F86-5DAF-55BF-BE6484F30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977496-61DF-7745-D8DA-5D7A6024F8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CC2696-2078-CEB4-F88E-ABD63AF7FE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8D196D-DD14-A293-1F00-9030ACDF1A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994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AAEFA-4DEE-31F9-652A-9D1712302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FB9535-5CBD-0154-7E98-49CED20402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A180F1-2744-7027-DC03-16C47B40CA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27F9F5-C1AE-F3B9-E521-4C3F50806E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863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686BF-BC02-DCF2-CE53-16142424B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C5DD78-2E75-EB71-22EC-FBAFB2F3D5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1B591D-6545-8BCD-76DA-A47BAB5116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C77D62-884F-F14F-D881-2C72F6D0F8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517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F0E31-53C3-6B05-1387-DFBE638C3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A9DF71-657D-06AA-F004-E449A5D050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021B9C-4444-7855-4561-F3B50E6E68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32CF7-79D4-2E3E-FA6D-5FDF8A8975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50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27139-8BFE-926F-A718-56AFECD43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D5A78A-DEE3-000B-F112-14D474DBDC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989723-3C53-AEDC-4E32-8EC23B99BF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5396C-5842-7FC1-435F-3573466CF0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593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4237B-DAB0-5089-36C9-2D4A98660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76D49B-232E-1A5A-3B0D-29B9AE9DE3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10A67E-B5D5-39A5-975D-B031A07959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A7E63-E0B9-D6CA-E292-EE591B1A17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745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A19F2-E522-A6F4-9828-40AB71C65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86B747-4A25-59FF-DA3E-CA58720BC9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99220B-E7CE-E349-63A8-D9F23EDFB6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E5083B-0049-03FE-168E-7DD3039126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285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BBEF2-93D1-403D-BA92-AECD23302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E2D401-8F77-1235-F714-03F6868F06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DFC615-0DF8-D654-2916-2ED8B4A567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6CBF0-8629-B645-A169-D20E56CE0B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389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14AA2-B734-5D7C-5D53-425AA58F8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E494B6-D8E6-F5A2-9580-F079C9883F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A6CEE0-2A27-0731-E40D-C727130628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84C75D-CA46-D170-6405-FFBB0369F4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841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30FD7-35C4-D5E9-AA40-F0AF27582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31EE87-6B7F-0425-5999-7E502B5D91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641CFC-F7C7-297F-E1D2-4E85693338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E5B47-D240-2562-DF90-54C2F810ED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613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C10FA-66FA-0710-2649-4D9B34D50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E756DD-814A-97CF-4AA8-A502FFBFF3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9BA0D4-BCD0-C7C4-32C7-508302E344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50B92-E7A7-465B-C860-F0FFB936E6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285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927A5-DD71-7281-D42E-FDB021B0C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5B4EC2-41AB-2A08-9D3C-CF422754AE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595FD6-C953-328B-99CA-4FBF28D3F3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32FE8-45BF-0E5D-42F2-3F69CE507F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407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FC9A5-FD17-94A3-1D50-B703047A1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80101B-F8E9-A089-B88C-27040CD661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C702B9-E6B8-0680-6CA2-1F02CD7198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C0E895-76E6-FD09-301B-0B6AA62B02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680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85315-D958-8DF4-A721-5F86ECC11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235453-3987-EB79-4CE1-19AB47117C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75E9DD-BF53-216F-E0D3-85C9C207F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E318E-3063-FE81-FA78-7206FECA13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56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C7432-5130-FDB1-DF93-1CA886F59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13A5A7-6D31-8F6A-9D2E-658B9BCE71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BD2CB1-D9B7-57F1-292F-C273C9B17F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5CC89B-3B94-ACEF-E75D-D0EE228E1C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75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F7F3B-564A-EF84-EC44-29909C095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279727-4091-4FDE-5846-A66EFCD6BB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948D0A-8EB5-E909-14BE-DDB87B6D0F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9B4AA-133B-164B-907F-80E32818CD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392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8BE7D-2B7D-0DE2-6364-9CA9B83D3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0A389B-5ED9-E2C2-85FD-8B6B8BD948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2D6512-2D50-26C3-8098-85F401A704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F4739-D38B-A603-E08C-624DA2AF5E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77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A11F2-0D60-784F-D98C-EC8BEB84A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99D18B-0B82-6131-DE6D-6AB17D4FE7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3E4D8B-C757-50D5-D868-BA23E47C09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BFE354-ECA1-7FC7-EE6C-9AD56FE81C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417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918F4-3211-C605-F338-94D0A9F22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14F8BD-66D9-73B9-2A72-23783688EC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F91C8C-E56D-7835-5DB9-D7BB31FA2A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29D62-5B08-64D5-5477-C1D3DE40FE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05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8CEF2-39E2-1001-9F4A-3FAFD16A3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7C7C65-4BDE-CD7F-3CFD-0C49958F39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771B9E-7899-2300-78A4-E227448FA4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FE8F9-537B-1D9E-54E8-F9F33D30A7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06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CB6A2-6F43-0D5E-7B18-AA1C07436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5388D0-13CD-967E-2ECE-AA06A4F6FF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6D12D8-13E0-EE41-F670-246E322064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9B849-7BE4-E2D2-F6A6-F97CE4791B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85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1634F-C2D3-2105-2F42-76EECC5BF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5C130B-86B5-958C-7CF2-B426994645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7FCD0B-D42E-0968-5319-6D39F33194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1CEFF-22E5-5B4E-1138-3F71B4E16B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93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9E45C-B075-96D9-65AA-EA1ED7235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BA5101-A951-FD28-CD77-08958B89A7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78115E-1A77-3A6C-407B-5601C2885B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DA4DA5-AF8D-4F8B-8CAE-7E9152E5CC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21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39D8A-6781-11CE-90DB-7565110C8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627993-D8CD-EDC0-6A6F-ADA810CB00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EEA2DF-3424-647B-A0BB-00088EF7B9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D59AF-A109-A258-3E54-4FF670407F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6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A15C0-EDEA-6E83-9800-A5EEFE6F2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A2050F-97DD-9D3A-CE72-43C70EE21F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976377-347D-88E3-3DE9-0D2C4CCA12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7E650-414C-279D-2EC1-9BBD4B1CD4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73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232FC-E6AB-61DD-E798-C7601F821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094D12-A683-B6D8-4DA0-620DCE48D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D29EC-E05E-FF92-6594-C9D13698D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8C438-C33F-DB46-93DE-0D67E7699FD7}" type="datetimeFigureOut">
              <a:rPr lang="en-US" smtClean="0"/>
              <a:t>11/3/25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7A589-7723-B3DD-CAD7-F86CFDD08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58846-EF0D-5765-6EC2-DC10F5EC8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DD31-138E-4B45-8009-0C6EEB91B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81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A55B1-06D9-840B-F2B3-6B3EDA38E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084EB3-FA34-BC8E-64B6-436A0C2FD4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39F78-BECE-0835-CAE5-7EAA397C4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8C438-C33F-DB46-93DE-0D67E7699FD7}" type="datetimeFigureOut">
              <a:rPr lang="en-US" smtClean="0"/>
              <a:t>11/3/25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414F2-F032-34A5-E68A-C676CFB81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A406C-F48A-BFB8-604A-86B06980C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DD31-138E-4B45-8009-0C6EEB91B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89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C14FC5-9906-D3A5-1732-F68CE83977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D2A54F-853D-2CC5-6D2C-186755A941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937C0-7F86-238F-D4BB-324DD693F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8C438-C33F-DB46-93DE-0D67E7699FD7}" type="datetimeFigureOut">
              <a:rPr lang="en-US" smtClean="0"/>
              <a:t>11/3/25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8C95F-A92E-997D-25EA-08D09F23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91996-9C08-DF89-709F-AED4A1773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DD31-138E-4B45-8009-0C6EEB91B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58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EAB81-2F10-2E58-3C3A-C82A61834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1C014-58A7-48E1-DB1E-4ACF47572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75DD0-016B-0DEB-F804-16D76B6C3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8C438-C33F-DB46-93DE-0D67E7699FD7}" type="datetimeFigureOut">
              <a:rPr lang="en-US" smtClean="0"/>
              <a:t>11/3/25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E2E10-831E-A52D-E99C-CCB6621C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DBE99-99A9-F035-2876-B764A06C9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DD31-138E-4B45-8009-0C6EEB91B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0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605F3-5342-708D-41CB-1A041E8B8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89C72A-7409-300B-1C31-19297FCDC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629C6-4862-D6EA-8B91-A6AE347F8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8C438-C33F-DB46-93DE-0D67E7699FD7}" type="datetimeFigureOut">
              <a:rPr lang="en-US" smtClean="0"/>
              <a:t>11/3/25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E058E-6CAC-9B73-EA6B-ECF2FC640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6540C-85A9-6C46-8789-C043413E0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DD31-138E-4B45-8009-0C6EEB91B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30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69372-FFB1-CF46-FE47-BA86B9D3F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C03BD-3AB4-52E1-0CFA-2E75C2DBAA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33829-6AB0-5E99-E60A-2061ED693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743EED-F373-EF77-0764-93481E4A6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8C438-C33F-DB46-93DE-0D67E7699FD7}" type="datetimeFigureOut">
              <a:rPr lang="en-US" smtClean="0"/>
              <a:t>11/3/25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01EF7-2BD4-4688-4FC7-D66B7A3FE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7DD20-F434-33FC-B099-D4DF7EC7D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DD31-138E-4B45-8009-0C6EEB91B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2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7DD5C-B7E8-9F33-2C69-8CD984DFC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EE66D-A69F-0A5D-2CEB-1B4778EA2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AC863E-264B-23CE-52FD-E0DBFF960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681082-9A98-233B-3067-A27740085B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11A8E8-FBEE-CA51-4109-ED7B424052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FFBBCF-649E-C9C3-7D43-89B2A4F7D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8C438-C33F-DB46-93DE-0D67E7699FD7}" type="datetimeFigureOut">
              <a:rPr lang="en-US" smtClean="0"/>
              <a:t>11/3/25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2C07DB-AC71-73AC-421D-760BFDA3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45B1F5-FDEA-033B-D876-027FBC994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DD31-138E-4B45-8009-0C6EEB91B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9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37BE8-99A3-9D9E-9C35-B8749152F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BC5C31-3A54-4590-0FC4-C09EECE71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8C438-C33F-DB46-93DE-0D67E7699FD7}" type="datetimeFigureOut">
              <a:rPr lang="en-US" smtClean="0"/>
              <a:t>11/3/25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871D7F-18B8-AABB-D5A1-7D7E4EBE3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514D4-1B4F-9E40-69EE-774238D5B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DD31-138E-4B45-8009-0C6EEB91B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6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307E35-3ECA-2B21-B104-B704E87C7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8C438-C33F-DB46-93DE-0D67E7699FD7}" type="datetimeFigureOut">
              <a:rPr lang="en-US" smtClean="0"/>
              <a:t>11/3/25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5A4CBC-BA86-13CB-6F29-AF573C9BA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F12E7C-5A40-DB6E-988E-2D56A6E1C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DD31-138E-4B45-8009-0C6EEB91B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02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3B7E6-D439-5992-25FF-7E9A3307B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5B06D-8F69-9F70-02E0-5E3F2A22C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B27CA1-D7B1-6438-EDCE-13BA736EA7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8513C-2418-C263-18A7-91F041ABB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8C438-C33F-DB46-93DE-0D67E7699FD7}" type="datetimeFigureOut">
              <a:rPr lang="en-US" smtClean="0"/>
              <a:t>11/3/25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4EF68-E622-FA36-6196-81F9B3E14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2FFF5-2AF4-2F38-A51B-2CD44E6E4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DD31-138E-4B45-8009-0C6EEB91B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00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DB1CC-5A54-09D8-1157-748368915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0AC118-1372-EA00-86AE-AC962C10E5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9B14D5-1E96-C95F-68F9-6BC4F9A1D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07B5CF-A215-B682-8F1F-38712FC39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8C438-C33F-DB46-93DE-0D67E7699FD7}" type="datetimeFigureOut">
              <a:rPr lang="en-US" smtClean="0"/>
              <a:t>11/3/25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A5896A-AE20-0EC5-F12F-8AD5AEAFB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1545A2-D39C-C118-2668-94FD168CC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DD31-138E-4B45-8009-0C6EEB91B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43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2F78E9-1B8C-47D6-622A-6EA51983E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5537E-CB75-AFE4-E2BA-EEEC8CA0B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BDD3C-1688-9188-7DA8-1D63EAFE94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38C438-C33F-DB46-93DE-0D67E7699FD7}" type="datetimeFigureOut">
              <a:rPr lang="en-US" smtClean="0"/>
              <a:t>11/3/25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FFC81-B23F-DD7D-53D8-DD5F76D2E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EFEEC-EC35-0E19-DD75-D8429139E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9FDD31-138E-4B45-8009-0C6EEB91B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6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xkcd.com/2313" TargetMode="Externa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xkcd.com/2313" TargetMode="Externa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se.buffalo.edu/courses/cse331/support/int-mult/index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51A5D-E899-A07B-B4A2-6B162A8ED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1169D-C299-9BB7-AF9C-D033BBDE8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16664"/>
            <a:ext cx="12192000" cy="2122802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Courier New" panose="02070309020205020404" pitchFamily="49" charset="0"/>
                <a:cs typeface="Courier New" panose="02070309020205020404" pitchFamily="49" charset="0"/>
              </a:rPr>
              <a:t>CSE 331</a:t>
            </a:r>
            <a:r>
              <a:rPr lang="en-US" sz="6600" dirty="0"/>
              <a:t>: </a:t>
            </a:r>
            <a:br>
              <a:rPr lang="en-US" sz="6600" dirty="0"/>
            </a:br>
            <a:r>
              <a:rPr lang="en-US" sz="8800" dirty="0">
                <a:latin typeface="ACADEMY ENGRAVED LET PLAIN:1.0" panose="02000000000000000000" pitchFamily="2" charset="0"/>
              </a:rPr>
              <a:t>Algorithms &amp; Complexity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27245D-D8CD-3070-6518-375D6D7A2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4283"/>
            <a:ext cx="9144000" cy="1536769"/>
          </a:xfrm>
        </p:spPr>
        <p:txBody>
          <a:bodyPr>
            <a:normAutofit/>
          </a:bodyPr>
          <a:lstStyle/>
          <a:p>
            <a:r>
              <a:rPr lang="en-US" dirty="0"/>
              <a:t>Prof. Charlie Anne Carlson (She/Her)</a:t>
            </a:r>
          </a:p>
          <a:p>
            <a:r>
              <a:rPr lang="en-US" b="1" dirty="0"/>
              <a:t>Lecture 25</a:t>
            </a:r>
          </a:p>
          <a:p>
            <a:r>
              <a:rPr lang="en-US" dirty="0"/>
              <a:t>Friday </a:t>
            </a:r>
            <a:r>
              <a:rPr lang="en-US"/>
              <a:t>Dec 25th, </a:t>
            </a:r>
            <a:r>
              <a:rPr lang="en-US" dirty="0"/>
              <a:t>2025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2608FE2-70E6-1F91-A167-AD50248D9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5" y="5844435"/>
            <a:ext cx="2985571" cy="93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211BFA-4993-D122-82F4-97CE7B3EEE6A}"/>
              </a:ext>
            </a:extLst>
          </p:cNvPr>
          <p:cNvSpPr txBox="1"/>
          <p:nvPr/>
        </p:nvSpPr>
        <p:spPr>
          <a:xfrm>
            <a:off x="88135" y="3017077"/>
            <a:ext cx="1201572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/>
              <a:t>“Multiplication”</a:t>
            </a: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A50E4851-A18B-7AAA-2C47-273630AA23FC}"/>
              </a:ext>
            </a:extLst>
          </p:cNvPr>
          <p:cNvSpPr/>
          <p:nvPr/>
        </p:nvSpPr>
        <p:spPr>
          <a:xfrm rot="5400000">
            <a:off x="88135" y="77266"/>
            <a:ext cx="1938969" cy="1938969"/>
          </a:xfrm>
          <a:prstGeom prst="rtTriangle">
            <a:avLst/>
          </a:prstGeom>
          <a:solidFill>
            <a:srgbClr val="005B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E83608D9-3BFB-9B5D-4AE7-FEC8482A08B0}"/>
              </a:ext>
            </a:extLst>
          </p:cNvPr>
          <p:cNvSpPr/>
          <p:nvPr/>
        </p:nvSpPr>
        <p:spPr>
          <a:xfrm rot="16200000">
            <a:off x="10164896" y="4841567"/>
            <a:ext cx="1938969" cy="1938969"/>
          </a:xfrm>
          <a:prstGeom prst="rtTriangle">
            <a:avLst/>
          </a:prstGeom>
          <a:solidFill>
            <a:srgbClr val="005B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92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309D9-61B5-F32D-65DA-314E61A5B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74E6624-38E9-26C3-035E-138BA56A2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Sort-and-Count Runtime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58E64B1-4B9A-7FF8-E080-6D5D0F75A585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1D7E33B-01A0-724F-D208-991D8B796BE9}"/>
              </a:ext>
            </a:extLst>
          </p:cNvPr>
          <p:cNvSpPr txBox="1"/>
          <p:nvPr/>
        </p:nvSpPr>
        <p:spPr>
          <a:xfrm>
            <a:off x="595605" y="1672372"/>
            <a:ext cx="110007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Aptos" panose="020B0004020202020204" pitchFamily="34" charset="0"/>
                <a:cs typeface="Courier New" panose="02070309020205020404" pitchFamily="49" charset="0"/>
              </a:rPr>
              <a:t>We have the same recurrence we had for </a:t>
            </a:r>
            <a:r>
              <a:rPr lang="en-US" sz="2800" dirty="0" err="1">
                <a:latin typeface="Aptos" panose="020B0004020202020204" pitchFamily="34" charset="0"/>
                <a:cs typeface="Courier New" panose="02070309020205020404" pitchFamily="49" charset="0"/>
              </a:rPr>
              <a:t>mergesort</a:t>
            </a:r>
            <a:r>
              <a:rPr lang="en-US" sz="2800" dirty="0">
                <a:latin typeface="Aptos" panose="020B0004020202020204" pitchFamily="34" charset="0"/>
                <a:cs typeface="Courier New" panose="02070309020205020404" pitchFamily="49" charset="0"/>
              </a:rPr>
              <a:t> and if we solve it using the methods from before, we get the same runtime of O(</a:t>
            </a:r>
            <a:r>
              <a:rPr lang="en-US" sz="2800" dirty="0" err="1">
                <a:latin typeface="Aptos" panose="020B0004020202020204" pitchFamily="34" charset="0"/>
                <a:cs typeface="Courier New" panose="02070309020205020404" pitchFamily="49" charset="0"/>
              </a:rPr>
              <a:t>nlog</a:t>
            </a:r>
            <a:r>
              <a:rPr lang="en-US" sz="2800" dirty="0">
                <a:latin typeface="Aptos" panose="020B0004020202020204" pitchFamily="34" charset="0"/>
                <a:cs typeface="Courier New" panose="02070309020205020404" pitchFamily="49" charset="0"/>
              </a:rPr>
              <a:t>(n)).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ABAD85-DD95-1FD4-8772-D1A2DAF1F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228" y="3057367"/>
            <a:ext cx="8615330" cy="390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09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1C6DC-BC5A-790F-57EB-25BE69983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59B1F9-872E-1443-3C48-048DFB45C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Sort-and-Count Runtime?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CA68A6-FFF1-6FF1-0CB7-5F86E0A27114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EAA27E4-DC68-9F3D-334B-0F81AB3A56E6}"/>
              </a:ext>
            </a:extLst>
          </p:cNvPr>
          <p:cNvSpPr txBox="1"/>
          <p:nvPr/>
        </p:nvSpPr>
        <p:spPr>
          <a:xfrm>
            <a:off x="595605" y="1672372"/>
            <a:ext cx="11000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b="1" dirty="0">
                <a:latin typeface="Aptos" panose="020B0004020202020204" pitchFamily="34" charset="0"/>
                <a:cs typeface="Courier New" panose="02070309020205020404" pitchFamily="49" charset="0"/>
              </a:rPr>
              <a:t>Question</a:t>
            </a:r>
            <a:r>
              <a:rPr lang="en-US" sz="2800" dirty="0">
                <a:latin typeface="Aptos" panose="020B0004020202020204" pitchFamily="34" charset="0"/>
                <a:cs typeface="Courier New" panose="02070309020205020404" pitchFamily="49" charset="0"/>
              </a:rPr>
              <a:t>: What would you change to get the list of all inversions?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b="1" dirty="0">
                <a:latin typeface="Aptos" panose="020B0004020202020204" pitchFamily="34" charset="0"/>
                <a:cs typeface="Courier New" panose="02070309020205020404" pitchFamily="49" charset="0"/>
              </a:rPr>
              <a:t>Question</a:t>
            </a:r>
            <a:r>
              <a:rPr lang="en-US" sz="2800" dirty="0">
                <a:latin typeface="Aptos" panose="020B0004020202020204" pitchFamily="34" charset="0"/>
                <a:cs typeface="Courier New" panose="02070309020205020404" pitchFamily="49" charset="0"/>
              </a:rPr>
              <a:t>: How would this change the runtime?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DAF49B-B308-F2BE-EF4C-08CE8CB95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823" y="2949103"/>
            <a:ext cx="8615330" cy="390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49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5BA95-FED7-0DF7-CBAD-CBBED2AD6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C11D221-CA82-E50F-728A-5F08FF76A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Sort-and-Count Runtime?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53E112-2405-0D82-2CDD-0E6FA3737743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13253DC-AE31-804C-4DE3-66CBA666CD48}"/>
              </a:ext>
            </a:extLst>
          </p:cNvPr>
          <p:cNvSpPr txBox="1"/>
          <p:nvPr/>
        </p:nvSpPr>
        <p:spPr>
          <a:xfrm>
            <a:off x="595605" y="1672372"/>
            <a:ext cx="110007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b="1" dirty="0">
                <a:latin typeface="Aptos" panose="020B0004020202020204" pitchFamily="34" charset="0"/>
                <a:cs typeface="Courier New" panose="02070309020205020404" pitchFamily="49" charset="0"/>
              </a:rPr>
              <a:t>Answer</a:t>
            </a:r>
            <a:r>
              <a:rPr lang="en-US" sz="2800" dirty="0">
                <a:latin typeface="Aptos" panose="020B0004020202020204" pitchFamily="34" charset="0"/>
                <a:cs typeface="Courier New" panose="02070309020205020404" pitchFamily="49" charset="0"/>
              </a:rPr>
              <a:t>: You’d want to change your Sort-and-Count to return list of inversions.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b="1" dirty="0">
                <a:latin typeface="Aptos" panose="020B0004020202020204" pitchFamily="34" charset="0"/>
                <a:cs typeface="Courier New" panose="02070309020205020404" pitchFamily="49" charset="0"/>
              </a:rPr>
              <a:t>Answer</a:t>
            </a:r>
            <a:r>
              <a:rPr lang="en-US" sz="2800" dirty="0">
                <a:latin typeface="Aptos" panose="020B0004020202020204" pitchFamily="34" charset="0"/>
                <a:cs typeface="Courier New" panose="02070309020205020404" pitchFamily="49" charset="0"/>
              </a:rPr>
              <a:t>: This would take longer because we do have to list all pairs in some cases.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011E13-2628-9E0B-34BE-87A6FB407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823" y="2949103"/>
            <a:ext cx="8615330" cy="390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42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D7AB3-6E80-77AB-7A79-D2DC865A6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42B48AE-708B-E420-B4FC-D5E011C82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Multiplication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1353A6-0D7D-C6D3-BC9A-347DEBAFB340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FD6E158-8C86-7254-8829-5808BEFE7037}"/>
                  </a:ext>
                </a:extLst>
              </p:cNvPr>
              <p:cNvSpPr txBox="1"/>
              <p:nvPr/>
            </p:nvSpPr>
            <p:spPr>
              <a:xfrm>
                <a:off x="595605" y="1672372"/>
                <a:ext cx="6046933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Input: Given two numbers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200" dirty="0"/>
                  <a:t> in binary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 (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b="0" dirty="0"/>
                  <a:t>b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= (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Goal: 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FD6E158-8C86-7254-8829-5808BEFE7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72372"/>
                <a:ext cx="6046933" cy="3046988"/>
              </a:xfrm>
              <a:prstGeom prst="rect">
                <a:avLst/>
              </a:prstGeom>
              <a:blipFill>
                <a:blip r:embed="rId3"/>
                <a:stretch>
                  <a:fillRect l="-2306" t="-2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0" name="Picture 4" descr="Wrong Times Table">
            <a:extLst>
              <a:ext uri="{FF2B5EF4-FFF2-40B4-BE49-F238E27FC236}">
                <a16:creationId xmlns:a16="http://schemas.microsoft.com/office/drawing/2014/main" id="{DC675195-10CB-07E5-D5E1-FEA5B9D0D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354" y="1024555"/>
            <a:ext cx="4025900" cy="52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C5B7C4-8098-0BFD-844F-D12268E03E91}"/>
              </a:ext>
            </a:extLst>
          </p:cNvPr>
          <p:cNvSpPr txBox="1"/>
          <p:nvPr/>
        </p:nvSpPr>
        <p:spPr>
          <a:xfrm>
            <a:off x="7693573" y="625695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u="none" strike="noStrike" dirty="0">
                <a:solidFill>
                  <a:srgbClr val="96A8C8"/>
                </a:solidFill>
                <a:effectLst/>
                <a:latin typeface="Lucida"/>
                <a:hlinkClick r:id="rId5"/>
              </a:rPr>
              <a:t>https://xkcd.com/2313/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263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4E214-41AB-0BB1-5ED0-57EA3C898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64C3DF-872A-55FD-B739-4062BEE53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Multiplication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D5ED18F-2420-1BA3-A388-F0C28D6B424A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33946BB-367C-5A16-DFD3-4FF441040A33}"/>
                  </a:ext>
                </a:extLst>
              </p:cNvPr>
              <p:cNvSpPr txBox="1"/>
              <p:nvPr/>
            </p:nvSpPr>
            <p:spPr>
              <a:xfrm>
                <a:off x="595605" y="1672372"/>
                <a:ext cx="6046933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Input: Given two numbers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200" dirty="0"/>
                  <a:t> in binary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= (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b="0" dirty="0"/>
                  <a:t>b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= (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Goal: Compute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33946BB-367C-5A16-DFD3-4FF441040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72372"/>
                <a:ext cx="6046933" cy="3046988"/>
              </a:xfrm>
              <a:prstGeom prst="rect">
                <a:avLst/>
              </a:prstGeom>
              <a:blipFill>
                <a:blip r:embed="rId3"/>
                <a:stretch>
                  <a:fillRect l="-2306" t="-2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0" name="Picture 4" descr="Wrong Times Table">
            <a:extLst>
              <a:ext uri="{FF2B5EF4-FFF2-40B4-BE49-F238E27FC236}">
                <a16:creationId xmlns:a16="http://schemas.microsoft.com/office/drawing/2014/main" id="{88AAAF73-52B0-6FAA-1645-09E5C0F06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354" y="1024555"/>
            <a:ext cx="4025900" cy="52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DE910C-0187-7655-E2FB-27977519C9CA}"/>
              </a:ext>
            </a:extLst>
          </p:cNvPr>
          <p:cNvSpPr txBox="1"/>
          <p:nvPr/>
        </p:nvSpPr>
        <p:spPr>
          <a:xfrm>
            <a:off x="7693573" y="625695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u="none" strike="noStrike" dirty="0">
                <a:solidFill>
                  <a:srgbClr val="96A8C8"/>
                </a:solidFill>
                <a:effectLst/>
                <a:latin typeface="Lucida"/>
                <a:hlinkClick r:id="rId5"/>
              </a:rPr>
              <a:t>https://xkcd.com/2313/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146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791BC-D35E-8C7A-0670-2522F3899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D5E848A-22F3-BD18-E785-530185133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Grade School Algorithm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023EB1D-10D7-903E-A25C-97BD21179AF2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078FE63-8AEC-C541-7095-7396D84D749D}"/>
                  </a:ext>
                </a:extLst>
              </p:cNvPr>
              <p:cNvSpPr txBox="1"/>
              <p:nvPr/>
            </p:nvSpPr>
            <p:spPr>
              <a:xfrm>
                <a:off x="595605" y="1672372"/>
                <a:ext cx="6046933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Compute a “partial product” for each digit of a by b.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Add up all partial products.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Don’t forget how to add!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Question: What is the runtime of this algorithm for two n bit numbers? </a:t>
                </a: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078FE63-8AEC-C541-7095-7396D84D7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72372"/>
                <a:ext cx="6046933" cy="4524315"/>
              </a:xfrm>
              <a:prstGeom prst="rect">
                <a:avLst/>
              </a:prstGeom>
              <a:blipFill>
                <a:blip r:embed="rId3"/>
                <a:stretch>
                  <a:fillRect l="-2306" t="-1676" r="-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AAD8E4B-5FF8-27D6-F110-D5845E941696}"/>
              </a:ext>
            </a:extLst>
          </p:cNvPr>
          <p:cNvSpPr txBox="1"/>
          <p:nvPr/>
        </p:nvSpPr>
        <p:spPr>
          <a:xfrm>
            <a:off x="9522373" y="1923393"/>
            <a:ext cx="1293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1100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383897-C8D1-39B2-C68B-D1D57866D51E}"/>
              </a:ext>
            </a:extLst>
          </p:cNvPr>
          <p:cNvSpPr txBox="1"/>
          <p:nvPr/>
        </p:nvSpPr>
        <p:spPr>
          <a:xfrm>
            <a:off x="9522373" y="2338179"/>
            <a:ext cx="1293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1101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AB07BF-4042-AB7A-61CB-D2E97428ADC6}"/>
              </a:ext>
            </a:extLst>
          </p:cNvPr>
          <p:cNvCxnSpPr/>
          <p:nvPr/>
        </p:nvCxnSpPr>
        <p:spPr>
          <a:xfrm>
            <a:off x="9028386" y="2984510"/>
            <a:ext cx="2070538" cy="0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2F8828E-D5D8-399B-137D-B66BAFAE34AD}"/>
              </a:ext>
            </a:extLst>
          </p:cNvPr>
          <p:cNvSpPr txBox="1"/>
          <p:nvPr/>
        </p:nvSpPr>
        <p:spPr>
          <a:xfrm>
            <a:off x="9045642" y="2403869"/>
            <a:ext cx="388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8B92F4-7563-CAE3-E6D1-9BF1515210DE}"/>
              </a:ext>
            </a:extLst>
          </p:cNvPr>
          <p:cNvSpPr txBox="1"/>
          <p:nvPr/>
        </p:nvSpPr>
        <p:spPr>
          <a:xfrm>
            <a:off x="9522373" y="2984510"/>
            <a:ext cx="1293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1100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16D6AC-92EA-FA14-2EAA-A8F71C8677E3}"/>
              </a:ext>
            </a:extLst>
          </p:cNvPr>
          <p:cNvSpPr txBox="1"/>
          <p:nvPr/>
        </p:nvSpPr>
        <p:spPr>
          <a:xfrm>
            <a:off x="9239766" y="3443566"/>
            <a:ext cx="1293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0000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0EFC2D-C3CA-C02E-0785-353058657724}"/>
              </a:ext>
            </a:extLst>
          </p:cNvPr>
          <p:cNvSpPr txBox="1"/>
          <p:nvPr/>
        </p:nvSpPr>
        <p:spPr>
          <a:xfrm>
            <a:off x="9028386" y="3958517"/>
            <a:ext cx="1293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1100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3821E2-BBEC-3ECA-6F4F-09232B22A497}"/>
              </a:ext>
            </a:extLst>
          </p:cNvPr>
          <p:cNvSpPr txBox="1"/>
          <p:nvPr/>
        </p:nvSpPr>
        <p:spPr>
          <a:xfrm>
            <a:off x="8769711" y="4396194"/>
            <a:ext cx="1293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1100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289667-C62E-384D-2A10-448239D8ED90}"/>
              </a:ext>
            </a:extLst>
          </p:cNvPr>
          <p:cNvCxnSpPr>
            <a:cxnSpLocks/>
          </p:cNvCxnSpPr>
          <p:nvPr/>
        </p:nvCxnSpPr>
        <p:spPr>
          <a:xfrm>
            <a:off x="8387255" y="5042525"/>
            <a:ext cx="2711669" cy="0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B9502B5-4BD8-7E44-8B9C-E67BCDD32C58}"/>
              </a:ext>
            </a:extLst>
          </p:cNvPr>
          <p:cNvSpPr txBox="1"/>
          <p:nvPr/>
        </p:nvSpPr>
        <p:spPr>
          <a:xfrm>
            <a:off x="8392827" y="4396193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4AABEE-0155-69C0-9885-CB085FD10658}"/>
              </a:ext>
            </a:extLst>
          </p:cNvPr>
          <p:cNvSpPr txBox="1"/>
          <p:nvPr/>
        </p:nvSpPr>
        <p:spPr>
          <a:xfrm>
            <a:off x="8587537" y="5063903"/>
            <a:ext cx="2511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10011100</a:t>
            </a:r>
          </a:p>
        </p:txBody>
      </p:sp>
    </p:spTree>
    <p:extLst>
      <p:ext uri="{BB962C8B-B14F-4D97-AF65-F5344CB8AC3E}">
        <p14:creationId xmlns:p14="http://schemas.microsoft.com/office/powerpoint/2010/main" val="2952422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706C7-3A55-3759-D783-3E1275683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8E506AC-D56A-42D6-9A26-2DE15C902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Grade School Algorithm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4F29BAA-BD35-4AC3-35D4-68F79ACF706D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F329FA1-DB66-C99C-14FB-2C9B1231E48D}"/>
                  </a:ext>
                </a:extLst>
              </p:cNvPr>
              <p:cNvSpPr txBox="1"/>
              <p:nvPr/>
            </p:nvSpPr>
            <p:spPr>
              <a:xfrm>
                <a:off x="595605" y="1672372"/>
                <a:ext cx="6046933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Compute a “partial product” for each digit of a by b.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Add up all partial products.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Don’t forget how to add!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Answer: It is an O(n^2) algorithm!</a:t>
                </a: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F329FA1-DB66-C99C-14FB-2C9B1231E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72372"/>
                <a:ext cx="6046933" cy="4031873"/>
              </a:xfrm>
              <a:prstGeom prst="rect">
                <a:avLst/>
              </a:prstGeom>
              <a:blipFill>
                <a:blip r:embed="rId3"/>
                <a:stretch>
                  <a:fillRect l="-2306" t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7E57E7F-6658-73F7-4693-EFA09B8D656D}"/>
              </a:ext>
            </a:extLst>
          </p:cNvPr>
          <p:cNvSpPr txBox="1"/>
          <p:nvPr/>
        </p:nvSpPr>
        <p:spPr>
          <a:xfrm>
            <a:off x="9522373" y="1923393"/>
            <a:ext cx="1293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1100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50DA9E-BD96-7082-EB59-ACBDF12E5963}"/>
              </a:ext>
            </a:extLst>
          </p:cNvPr>
          <p:cNvSpPr txBox="1"/>
          <p:nvPr/>
        </p:nvSpPr>
        <p:spPr>
          <a:xfrm>
            <a:off x="9522373" y="2338179"/>
            <a:ext cx="1293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1101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434DCA-FBEE-97DE-7734-310A381D19B0}"/>
              </a:ext>
            </a:extLst>
          </p:cNvPr>
          <p:cNvCxnSpPr/>
          <p:nvPr/>
        </p:nvCxnSpPr>
        <p:spPr>
          <a:xfrm>
            <a:off x="9028386" y="2984510"/>
            <a:ext cx="2070538" cy="0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9F4701A-193C-52C8-E5BA-46E2425727E5}"/>
              </a:ext>
            </a:extLst>
          </p:cNvPr>
          <p:cNvSpPr txBox="1"/>
          <p:nvPr/>
        </p:nvSpPr>
        <p:spPr>
          <a:xfrm>
            <a:off x="9045642" y="2403869"/>
            <a:ext cx="388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183EA7-BF89-4206-B684-FBB4C4966A08}"/>
              </a:ext>
            </a:extLst>
          </p:cNvPr>
          <p:cNvSpPr txBox="1"/>
          <p:nvPr/>
        </p:nvSpPr>
        <p:spPr>
          <a:xfrm>
            <a:off x="9522373" y="2984510"/>
            <a:ext cx="1293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1100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0319C3-9982-AFE7-4D84-D3AE4F95D692}"/>
              </a:ext>
            </a:extLst>
          </p:cNvPr>
          <p:cNvSpPr txBox="1"/>
          <p:nvPr/>
        </p:nvSpPr>
        <p:spPr>
          <a:xfrm>
            <a:off x="9239766" y="3443566"/>
            <a:ext cx="1293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0000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665631-3759-90CF-A968-FD27DA7CEB6B}"/>
              </a:ext>
            </a:extLst>
          </p:cNvPr>
          <p:cNvSpPr txBox="1"/>
          <p:nvPr/>
        </p:nvSpPr>
        <p:spPr>
          <a:xfrm>
            <a:off x="9028386" y="3958517"/>
            <a:ext cx="1293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1100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160E47-7533-267B-96ED-DCB34DA7D537}"/>
              </a:ext>
            </a:extLst>
          </p:cNvPr>
          <p:cNvSpPr txBox="1"/>
          <p:nvPr/>
        </p:nvSpPr>
        <p:spPr>
          <a:xfrm>
            <a:off x="8769711" y="4396194"/>
            <a:ext cx="1293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1100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0C68DCD-1104-1744-6AF1-BBDAC7DC0F1F}"/>
              </a:ext>
            </a:extLst>
          </p:cNvPr>
          <p:cNvCxnSpPr>
            <a:cxnSpLocks/>
          </p:cNvCxnSpPr>
          <p:nvPr/>
        </p:nvCxnSpPr>
        <p:spPr>
          <a:xfrm>
            <a:off x="8387255" y="5042525"/>
            <a:ext cx="2711669" cy="0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F8782D5-D229-7C0B-D393-06C5457EDF63}"/>
              </a:ext>
            </a:extLst>
          </p:cNvPr>
          <p:cNvSpPr txBox="1"/>
          <p:nvPr/>
        </p:nvSpPr>
        <p:spPr>
          <a:xfrm>
            <a:off x="8392827" y="4396193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308925-91CB-7809-1FE7-5A1722363B4D}"/>
              </a:ext>
            </a:extLst>
          </p:cNvPr>
          <p:cNvSpPr txBox="1"/>
          <p:nvPr/>
        </p:nvSpPr>
        <p:spPr>
          <a:xfrm>
            <a:off x="8587537" y="5063903"/>
            <a:ext cx="2511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10011100</a:t>
            </a:r>
          </a:p>
        </p:txBody>
      </p:sp>
    </p:spTree>
    <p:extLst>
      <p:ext uri="{BB962C8B-B14F-4D97-AF65-F5344CB8AC3E}">
        <p14:creationId xmlns:p14="http://schemas.microsoft.com/office/powerpoint/2010/main" val="232908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B2226-7B44-C69C-1D4F-1DC02BA53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F996739-F464-A668-2D69-D263CBED9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Divide and Conquer Algorithm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B03039-2194-471F-BC99-9A697BABB1B8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C3FDF4-CFD7-6AFE-2BF8-0405C20E7084}"/>
                  </a:ext>
                </a:extLst>
              </p:cNvPr>
              <p:cNvSpPr txBox="1"/>
              <p:nvPr/>
            </p:nvSpPr>
            <p:spPr>
              <a:xfrm>
                <a:off x="595605" y="1672372"/>
                <a:ext cx="6656533" cy="8516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We will rewrite a and b into their high and low bit components.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lit/>
                          </m:rP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m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L</m:t>
                        </m:r>
                      </m:sup>
                    </m:sSup>
                  </m:oMath>
                </a14:m>
                <a:endParaRPr lang="en-US" sz="3200" b="0" dirty="0"/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=</m:t>
                    </m:r>
                    <m:d>
                      <m:dPr>
                        <m:begChr m:val="⌊"/>
                        <m:endChr m:val="⌋"/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lit/>
                          </m:rP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b="0" dirty="0"/>
                  <a:t> 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L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𝑚𝑜𝑑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sz="3200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m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L</m:t>
                        </m:r>
                      </m:sup>
                    </m:sSup>
                  </m:oMath>
                </a14:m>
                <a:endParaRPr lang="en-US" sz="3200" b="0" dirty="0"/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=</m:t>
                    </m:r>
                    <m:d>
                      <m:dPr>
                        <m:begChr m:val="⌊"/>
                        <m:endChr m:val="⌋"/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m:rPr>
                            <m:lit/>
                          </m:rP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b="0" dirty="0"/>
                  <a:t> 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L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𝑚𝑜𝑑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sz="3200" b="0" dirty="0"/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C3FDF4-CFD7-6AFE-2BF8-0405C20E7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72372"/>
                <a:ext cx="6656533" cy="8516947"/>
              </a:xfrm>
              <a:prstGeom prst="rect">
                <a:avLst/>
              </a:prstGeom>
              <a:blipFill>
                <a:blip r:embed="rId3"/>
                <a:stretch>
                  <a:fillRect l="-2095" t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C48585D-9633-62A9-AD7B-25D73F4C247F}"/>
              </a:ext>
            </a:extLst>
          </p:cNvPr>
          <p:cNvSpPr txBox="1"/>
          <p:nvPr/>
        </p:nvSpPr>
        <p:spPr>
          <a:xfrm>
            <a:off x="6199011" y="3026979"/>
            <a:ext cx="10983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E.g.:</a:t>
            </a:r>
          </a:p>
          <a:p>
            <a:endParaRPr lang="en-US" sz="36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0848F4-426D-EB02-9373-4F8476C1D920}"/>
              </a:ext>
            </a:extLst>
          </p:cNvPr>
          <p:cNvSpPr txBox="1"/>
          <p:nvPr/>
        </p:nvSpPr>
        <p:spPr>
          <a:xfrm>
            <a:off x="7297389" y="3742362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a = 10001101</a:t>
            </a:r>
          </a:p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b = 11100001</a:t>
            </a:r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2396BDB5-6EBA-E391-69BB-BDB89931BB20}"/>
              </a:ext>
            </a:extLst>
          </p:cNvPr>
          <p:cNvSpPr/>
          <p:nvPr/>
        </p:nvSpPr>
        <p:spPr>
          <a:xfrm rot="5400000">
            <a:off x="8765359" y="3117123"/>
            <a:ext cx="451945" cy="1020041"/>
          </a:xfrm>
          <a:prstGeom prst="leftBrace">
            <a:avLst>
              <a:gd name="adj1" fmla="val 45990"/>
              <a:gd name="adj2" fmla="val 50000"/>
            </a:avLst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057D0421-BFA0-698C-79FD-BBE3A0563221}"/>
              </a:ext>
            </a:extLst>
          </p:cNvPr>
          <p:cNvSpPr/>
          <p:nvPr/>
        </p:nvSpPr>
        <p:spPr>
          <a:xfrm rot="5400000">
            <a:off x="9908985" y="3117124"/>
            <a:ext cx="451945" cy="1020040"/>
          </a:xfrm>
          <a:prstGeom prst="leftBrace">
            <a:avLst>
              <a:gd name="adj1" fmla="val 45990"/>
              <a:gd name="adj2" fmla="val 50000"/>
            </a:avLst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0D55B635-8293-A106-839D-5B5EAC8EB819}"/>
              </a:ext>
            </a:extLst>
          </p:cNvPr>
          <p:cNvSpPr/>
          <p:nvPr/>
        </p:nvSpPr>
        <p:spPr>
          <a:xfrm rot="16200000">
            <a:off x="8765359" y="4547888"/>
            <a:ext cx="451945" cy="1020041"/>
          </a:xfrm>
          <a:prstGeom prst="leftBrace">
            <a:avLst>
              <a:gd name="adj1" fmla="val 45990"/>
              <a:gd name="adj2" fmla="val 50000"/>
            </a:avLst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D2334EEF-59F6-B0BF-E802-1A4F7700C8D1}"/>
              </a:ext>
            </a:extLst>
          </p:cNvPr>
          <p:cNvSpPr/>
          <p:nvPr/>
        </p:nvSpPr>
        <p:spPr>
          <a:xfrm rot="16200000">
            <a:off x="9908985" y="4547889"/>
            <a:ext cx="451945" cy="1020040"/>
          </a:xfrm>
          <a:prstGeom prst="leftBrace">
            <a:avLst>
              <a:gd name="adj1" fmla="val 45990"/>
              <a:gd name="adj2" fmla="val 50000"/>
            </a:avLst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1EC0DF-083F-E528-0A60-9222AEF56C7F}"/>
              </a:ext>
            </a:extLst>
          </p:cNvPr>
          <p:cNvSpPr txBox="1"/>
          <p:nvPr/>
        </p:nvSpPr>
        <p:spPr>
          <a:xfrm>
            <a:off x="8768256" y="2865245"/>
            <a:ext cx="67003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3200" baseline="30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endParaRPr lang="en-US" sz="3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EF9D16-9497-8F18-6337-A214A30C248F}"/>
              </a:ext>
            </a:extLst>
          </p:cNvPr>
          <p:cNvSpPr txBox="1"/>
          <p:nvPr/>
        </p:nvSpPr>
        <p:spPr>
          <a:xfrm>
            <a:off x="9908628" y="2865245"/>
            <a:ext cx="67003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3200" baseline="30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endParaRPr lang="en-US" sz="3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32057A-030E-C09B-892F-DF599687F26C}"/>
              </a:ext>
            </a:extLst>
          </p:cNvPr>
          <p:cNvSpPr txBox="1"/>
          <p:nvPr/>
        </p:nvSpPr>
        <p:spPr>
          <a:xfrm>
            <a:off x="8768256" y="5274562"/>
            <a:ext cx="67003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3200" baseline="30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endParaRPr lang="en-US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80419C-4127-1F21-0518-44A0D0DA6A56}"/>
              </a:ext>
            </a:extLst>
          </p:cNvPr>
          <p:cNvSpPr txBox="1"/>
          <p:nvPr/>
        </p:nvSpPr>
        <p:spPr>
          <a:xfrm>
            <a:off x="9908628" y="5274561"/>
            <a:ext cx="67003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3200" baseline="30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89555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65163-8DEF-ABB1-E054-F09B16A3D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AC2D21-BE77-3738-3489-F52B1E1CA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Divide and Conquer Algorithm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CDC6CD3-1DA1-1041-F615-AFCF243BEC36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8ECC7C3-0314-2EEB-979C-A95B1590840B}"/>
                  </a:ext>
                </a:extLst>
              </p:cNvPr>
              <p:cNvSpPr txBox="1"/>
              <p:nvPr/>
            </p:nvSpPr>
            <p:spPr>
              <a:xfrm>
                <a:off x="595605" y="1687337"/>
                <a:ext cx="10850161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0" dirty="0"/>
                  <a:t>We can now write: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8ECC7C3-0314-2EEB-979C-A95B15908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87337"/>
                <a:ext cx="10850161" cy="4524315"/>
              </a:xfrm>
              <a:prstGeom prst="rect">
                <a:avLst/>
              </a:prstGeom>
              <a:blipFill>
                <a:blip r:embed="rId3"/>
                <a:stretch>
                  <a:fillRect l="-1287" t="-1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516CB3-CB73-4E26-C8B2-4F2E1A59DE2B}"/>
                  </a:ext>
                </a:extLst>
              </p:cNvPr>
              <p:cNvSpPr txBox="1"/>
              <p:nvPr/>
            </p:nvSpPr>
            <p:spPr>
              <a:xfrm>
                <a:off x="-348935" y="2661345"/>
                <a:ext cx="981666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516CB3-CB73-4E26-C8B2-4F2E1A59D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8935" y="2661345"/>
                <a:ext cx="981666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C238F9-0A84-691D-27B5-6432E75C34F9}"/>
                  </a:ext>
                </a:extLst>
              </p:cNvPr>
              <p:cNvSpPr txBox="1"/>
              <p:nvPr/>
            </p:nvSpPr>
            <p:spPr>
              <a:xfrm>
                <a:off x="1681654" y="3302758"/>
                <a:ext cx="10188009" cy="618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C238F9-0A84-691D-27B5-6432E75C3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654" y="3302758"/>
                <a:ext cx="10188009" cy="6182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6167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9C4EB-4419-9CA8-067C-D4B661E3E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26DA996-72F3-6066-FA6C-9F0FB7E4D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Divide and Conquer Algorithm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90FB4F-443C-AE21-3DEA-519C473662E9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D549064-2371-E343-2F52-95D4F57F7024}"/>
                  </a:ext>
                </a:extLst>
              </p:cNvPr>
              <p:cNvSpPr txBox="1"/>
              <p:nvPr/>
            </p:nvSpPr>
            <p:spPr>
              <a:xfrm>
                <a:off x="595605" y="1687337"/>
                <a:ext cx="10850161" cy="5509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0" dirty="0"/>
                  <a:t>We can now write: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b="0" dirty="0"/>
                  <a:t>There are 4 subproblems of size ~n/2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There are two shifts by O(n)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b="0" dirty="0"/>
                  <a:t>There is two sums of O(n)  bit </a:t>
                </a:r>
                <a:r>
                  <a:rPr lang="en-US" sz="3200" b="0" dirty="0" err="1"/>
                  <a:t>bumbers</a:t>
                </a:r>
                <a:endParaRPr lang="en-US" sz="3200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D549064-2371-E343-2F52-95D4F57F7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87337"/>
                <a:ext cx="10850161" cy="5509200"/>
              </a:xfrm>
              <a:prstGeom prst="rect">
                <a:avLst/>
              </a:prstGeom>
              <a:blipFill>
                <a:blip r:embed="rId3"/>
                <a:stretch>
                  <a:fillRect l="-1287" t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C911E8-06C1-2DA4-E09B-497C2C6E1759}"/>
                  </a:ext>
                </a:extLst>
              </p:cNvPr>
              <p:cNvSpPr txBox="1"/>
              <p:nvPr/>
            </p:nvSpPr>
            <p:spPr>
              <a:xfrm>
                <a:off x="-348935" y="2661345"/>
                <a:ext cx="981666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C911E8-06C1-2DA4-E09B-497C2C6E1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8935" y="2661345"/>
                <a:ext cx="981666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B4CC410-DEF6-E964-F75E-A2B5A71F06D9}"/>
                  </a:ext>
                </a:extLst>
              </p:cNvPr>
              <p:cNvSpPr txBox="1"/>
              <p:nvPr/>
            </p:nvSpPr>
            <p:spPr>
              <a:xfrm>
                <a:off x="1681654" y="3302758"/>
                <a:ext cx="10188009" cy="618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B4CC410-DEF6-E964-F75E-A2B5A71F0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654" y="3302758"/>
                <a:ext cx="10188009" cy="6182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39E033FA-8FF4-E1EC-DC9C-FF4AC881F9B2}"/>
              </a:ext>
            </a:extLst>
          </p:cNvPr>
          <p:cNvSpPr/>
          <p:nvPr/>
        </p:nvSpPr>
        <p:spPr>
          <a:xfrm>
            <a:off x="2606566" y="3302758"/>
            <a:ext cx="1397875" cy="646736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9AE6B7-83D4-3BF5-D4DE-744729BD5101}"/>
              </a:ext>
            </a:extLst>
          </p:cNvPr>
          <p:cNvSpPr/>
          <p:nvPr/>
        </p:nvSpPr>
        <p:spPr>
          <a:xfrm>
            <a:off x="5743904" y="3302758"/>
            <a:ext cx="1397875" cy="646736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B1AC2D-F753-9608-E462-0F11EFAFC660}"/>
              </a:ext>
            </a:extLst>
          </p:cNvPr>
          <p:cNvSpPr/>
          <p:nvPr/>
        </p:nvSpPr>
        <p:spPr>
          <a:xfrm>
            <a:off x="7387381" y="3302758"/>
            <a:ext cx="1397875" cy="646736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0DB0BD-322F-C157-360E-D75A7958B019}"/>
              </a:ext>
            </a:extLst>
          </p:cNvPr>
          <p:cNvSpPr/>
          <p:nvPr/>
        </p:nvSpPr>
        <p:spPr>
          <a:xfrm>
            <a:off x="10047891" y="3302758"/>
            <a:ext cx="1397875" cy="646736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850962-8BB7-DC93-74EB-0874D91ADCC3}"/>
              </a:ext>
            </a:extLst>
          </p:cNvPr>
          <p:cNvSpPr/>
          <p:nvPr/>
        </p:nvSpPr>
        <p:spPr>
          <a:xfrm>
            <a:off x="856595" y="4652947"/>
            <a:ext cx="541281" cy="455755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147CEB-2AEC-18E3-833B-6588672550CF}"/>
              </a:ext>
            </a:extLst>
          </p:cNvPr>
          <p:cNvSpPr/>
          <p:nvPr/>
        </p:nvSpPr>
        <p:spPr>
          <a:xfrm>
            <a:off x="4189445" y="3302758"/>
            <a:ext cx="991783" cy="646736"/>
          </a:xfrm>
          <a:prstGeom prst="rect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30AD78-B55D-17D7-4D48-29D77B3BEDE9}"/>
              </a:ext>
            </a:extLst>
          </p:cNvPr>
          <p:cNvSpPr/>
          <p:nvPr/>
        </p:nvSpPr>
        <p:spPr>
          <a:xfrm>
            <a:off x="8879523" y="3302758"/>
            <a:ext cx="850274" cy="646736"/>
          </a:xfrm>
          <a:prstGeom prst="rect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FAD65C-8E2E-5C03-7C49-CB167F7EC871}"/>
              </a:ext>
            </a:extLst>
          </p:cNvPr>
          <p:cNvSpPr/>
          <p:nvPr/>
        </p:nvSpPr>
        <p:spPr>
          <a:xfrm>
            <a:off x="856595" y="5198811"/>
            <a:ext cx="541281" cy="455755"/>
          </a:xfrm>
          <a:prstGeom prst="rect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11AC39-65BC-164A-7113-F0F076C505CF}"/>
              </a:ext>
            </a:extLst>
          </p:cNvPr>
          <p:cNvSpPr/>
          <p:nvPr/>
        </p:nvSpPr>
        <p:spPr>
          <a:xfrm>
            <a:off x="2606566" y="4090708"/>
            <a:ext cx="7199586" cy="45719"/>
          </a:xfrm>
          <a:prstGeom prst="rect">
            <a:avLst/>
          </a:prstGeom>
          <a:noFill/>
          <a:ln w="571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512862-8C67-8A09-FF1B-1C41DE248530}"/>
              </a:ext>
            </a:extLst>
          </p:cNvPr>
          <p:cNvSpPr/>
          <p:nvPr/>
        </p:nvSpPr>
        <p:spPr>
          <a:xfrm flipV="1">
            <a:off x="2606566" y="4351850"/>
            <a:ext cx="8925049" cy="45719"/>
          </a:xfrm>
          <a:prstGeom prst="rect">
            <a:avLst/>
          </a:prstGeom>
          <a:noFill/>
          <a:ln w="571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CAD132-8560-0371-F6EF-C5A70F715D8E}"/>
              </a:ext>
            </a:extLst>
          </p:cNvPr>
          <p:cNvSpPr/>
          <p:nvPr/>
        </p:nvSpPr>
        <p:spPr>
          <a:xfrm>
            <a:off x="935421" y="6052947"/>
            <a:ext cx="383627" cy="45719"/>
          </a:xfrm>
          <a:prstGeom prst="rect">
            <a:avLst/>
          </a:prstGeom>
          <a:noFill/>
          <a:ln w="571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24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37377-A9F1-3B52-F9F9-4A4F3E3BE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astel checklist and pencil">
            <a:extLst>
              <a:ext uri="{FF2B5EF4-FFF2-40B4-BE49-F238E27FC236}">
                <a16:creationId xmlns:a16="http://schemas.microsoft.com/office/drawing/2014/main" id="{6500B1E5-0381-AED3-5A07-0410BECE3D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C8A5F9"/>
              </a:clrFrom>
              <a:clrTo>
                <a:srgbClr val="C8A5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1689" y="0"/>
            <a:ext cx="9055443" cy="7408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9A319E-E9F9-EB96-C1E4-9464B7115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2E1CE64-4716-1BAE-7E7B-4E94F8CD0CD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9E86588-EBCE-83CF-8B9B-848CBAF9131A}"/>
              </a:ext>
            </a:extLst>
          </p:cNvPr>
          <p:cNvSpPr txBox="1"/>
          <p:nvPr/>
        </p:nvSpPr>
        <p:spPr>
          <a:xfrm>
            <a:off x="838200" y="1690688"/>
            <a:ext cx="52578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Course Updates</a:t>
            </a:r>
          </a:p>
          <a:p>
            <a:pPr marL="457200" indent="-457200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Counting Inversions</a:t>
            </a:r>
          </a:p>
          <a:p>
            <a:pPr marL="457200" indent="-457200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Multiplication</a:t>
            </a:r>
          </a:p>
          <a:p>
            <a:pPr marL="342900" indent="-342900" algn="l"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US" sz="4000" b="0" i="0" dirty="0">
              <a:solidFill>
                <a:srgbClr val="3333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33006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B6DF3-0690-21AB-8F16-E6545C369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E6349EB-E774-A7DC-BAF8-F1CA99124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What is the runtime, T(n)?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61F73E4-9FD5-BF9F-B0C7-7DA3857240F6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AD9DDF5-CD84-3A8D-6028-E5D25395F37A}"/>
                  </a:ext>
                </a:extLst>
              </p:cNvPr>
              <p:cNvSpPr txBox="1"/>
              <p:nvPr/>
            </p:nvSpPr>
            <p:spPr>
              <a:xfrm>
                <a:off x="595605" y="1687337"/>
                <a:ext cx="10850161" cy="5509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0" dirty="0"/>
                  <a:t>We can now write: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b="0" dirty="0"/>
                  <a:t>There are 4 subproblems of size ~n/2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There are two shifts by O(n)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b="0" dirty="0"/>
                  <a:t>There is two sums of O(n)  bit </a:t>
                </a:r>
                <a:r>
                  <a:rPr lang="en-US" sz="3200" b="0" dirty="0" err="1"/>
                  <a:t>bumbers</a:t>
                </a:r>
                <a:endParaRPr lang="en-US" sz="3200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AD9DDF5-CD84-3A8D-6028-E5D25395F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87337"/>
                <a:ext cx="10850161" cy="5509200"/>
              </a:xfrm>
              <a:prstGeom prst="rect">
                <a:avLst/>
              </a:prstGeom>
              <a:blipFill>
                <a:blip r:embed="rId3"/>
                <a:stretch>
                  <a:fillRect l="-1287" t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35EC60-6098-26B8-5BB5-B0FFA688CAC8}"/>
                  </a:ext>
                </a:extLst>
              </p:cNvPr>
              <p:cNvSpPr txBox="1"/>
              <p:nvPr/>
            </p:nvSpPr>
            <p:spPr>
              <a:xfrm>
                <a:off x="-348935" y="2661345"/>
                <a:ext cx="981666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35EC60-6098-26B8-5BB5-B0FFA688C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8935" y="2661345"/>
                <a:ext cx="981666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5FCF02C-75E9-D215-D03E-D557B071CD2D}"/>
                  </a:ext>
                </a:extLst>
              </p:cNvPr>
              <p:cNvSpPr txBox="1"/>
              <p:nvPr/>
            </p:nvSpPr>
            <p:spPr>
              <a:xfrm>
                <a:off x="1681654" y="3302758"/>
                <a:ext cx="10188009" cy="618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5FCF02C-75E9-D215-D03E-D557B071C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654" y="3302758"/>
                <a:ext cx="10188009" cy="6182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C594952F-D278-1112-E7DE-C756CC4F882A}"/>
              </a:ext>
            </a:extLst>
          </p:cNvPr>
          <p:cNvSpPr/>
          <p:nvPr/>
        </p:nvSpPr>
        <p:spPr>
          <a:xfrm>
            <a:off x="2606566" y="3302758"/>
            <a:ext cx="1397875" cy="646736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B8FDE1-66C1-1398-704E-C5AFE699F380}"/>
              </a:ext>
            </a:extLst>
          </p:cNvPr>
          <p:cNvSpPr/>
          <p:nvPr/>
        </p:nvSpPr>
        <p:spPr>
          <a:xfrm>
            <a:off x="5743904" y="3302758"/>
            <a:ext cx="1397875" cy="646736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CC57F5-4FDD-B49E-F26E-C84542A505EB}"/>
              </a:ext>
            </a:extLst>
          </p:cNvPr>
          <p:cNvSpPr/>
          <p:nvPr/>
        </p:nvSpPr>
        <p:spPr>
          <a:xfrm>
            <a:off x="7387381" y="3302758"/>
            <a:ext cx="1397875" cy="646736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200778-B1EC-BFA5-7804-763AD8AA2392}"/>
              </a:ext>
            </a:extLst>
          </p:cNvPr>
          <p:cNvSpPr/>
          <p:nvPr/>
        </p:nvSpPr>
        <p:spPr>
          <a:xfrm>
            <a:off x="10047891" y="3302758"/>
            <a:ext cx="1397875" cy="646736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CCF5C9-8CD6-EB94-E45B-3A05685CB164}"/>
              </a:ext>
            </a:extLst>
          </p:cNvPr>
          <p:cNvSpPr/>
          <p:nvPr/>
        </p:nvSpPr>
        <p:spPr>
          <a:xfrm>
            <a:off x="856595" y="4652947"/>
            <a:ext cx="541281" cy="455755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67B7AD-72F3-B7A9-C9D9-56F071D49168}"/>
              </a:ext>
            </a:extLst>
          </p:cNvPr>
          <p:cNvSpPr/>
          <p:nvPr/>
        </p:nvSpPr>
        <p:spPr>
          <a:xfrm>
            <a:off x="4189445" y="3302758"/>
            <a:ext cx="991783" cy="646736"/>
          </a:xfrm>
          <a:prstGeom prst="rect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B983CA-F367-DAAC-28E9-AD6B9860DC33}"/>
              </a:ext>
            </a:extLst>
          </p:cNvPr>
          <p:cNvSpPr/>
          <p:nvPr/>
        </p:nvSpPr>
        <p:spPr>
          <a:xfrm>
            <a:off x="8879523" y="3302758"/>
            <a:ext cx="850274" cy="646736"/>
          </a:xfrm>
          <a:prstGeom prst="rect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14C877-8142-76A1-C934-FFCDAD47C515}"/>
              </a:ext>
            </a:extLst>
          </p:cNvPr>
          <p:cNvSpPr/>
          <p:nvPr/>
        </p:nvSpPr>
        <p:spPr>
          <a:xfrm>
            <a:off x="856595" y="5198811"/>
            <a:ext cx="541281" cy="455755"/>
          </a:xfrm>
          <a:prstGeom prst="rect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D3A2B5F-A860-6DE8-E519-F9851C7670E9}"/>
              </a:ext>
            </a:extLst>
          </p:cNvPr>
          <p:cNvSpPr/>
          <p:nvPr/>
        </p:nvSpPr>
        <p:spPr>
          <a:xfrm>
            <a:off x="2606566" y="4090708"/>
            <a:ext cx="7199586" cy="45719"/>
          </a:xfrm>
          <a:prstGeom prst="rect">
            <a:avLst/>
          </a:prstGeom>
          <a:noFill/>
          <a:ln w="571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8E0BEF-89F2-77B8-ECBF-15C1BE7BFAB9}"/>
              </a:ext>
            </a:extLst>
          </p:cNvPr>
          <p:cNvSpPr/>
          <p:nvPr/>
        </p:nvSpPr>
        <p:spPr>
          <a:xfrm flipV="1">
            <a:off x="2606566" y="4351850"/>
            <a:ext cx="8925049" cy="45719"/>
          </a:xfrm>
          <a:prstGeom prst="rect">
            <a:avLst/>
          </a:prstGeom>
          <a:noFill/>
          <a:ln w="571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0BC217-5896-373A-8286-E0897ABDB078}"/>
              </a:ext>
            </a:extLst>
          </p:cNvPr>
          <p:cNvSpPr/>
          <p:nvPr/>
        </p:nvSpPr>
        <p:spPr>
          <a:xfrm>
            <a:off x="935421" y="6052947"/>
            <a:ext cx="383627" cy="45719"/>
          </a:xfrm>
          <a:prstGeom prst="rect">
            <a:avLst/>
          </a:prstGeom>
          <a:noFill/>
          <a:ln w="571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69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A3225-2D92-8C3C-473C-ADBFC3118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635CE39-8A49-7A88-968F-1019CE403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What is the runtime, T(n)?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8CE22C3-4121-3181-2347-60CEF6F47C9E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72F0A1-5108-2500-2F36-BC2456202BFE}"/>
                  </a:ext>
                </a:extLst>
              </p:cNvPr>
              <p:cNvSpPr txBox="1"/>
              <p:nvPr/>
            </p:nvSpPr>
            <p:spPr>
              <a:xfrm>
                <a:off x="595605" y="1687337"/>
                <a:ext cx="10850161" cy="5509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0" dirty="0"/>
                  <a:t>We can now write: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b="0" dirty="0"/>
                  <a:t>There are 4 subproblems of size ~n/2 </a:t>
                </a:r>
                <a:r>
                  <a:rPr lang="en-US" sz="3200" b="1" dirty="0"/>
                  <a:t>&lt;- 4T(n/2) time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There are two shifts by O(n) </a:t>
                </a:r>
                <a:r>
                  <a:rPr lang="en-US" sz="3200" b="1" dirty="0"/>
                  <a:t>&lt;- O(n) time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b="0" dirty="0"/>
                  <a:t>There is two sums of O(n)  bit </a:t>
                </a:r>
                <a:r>
                  <a:rPr lang="en-US" sz="3200" b="0" dirty="0" err="1"/>
                  <a:t>bumbers</a:t>
                </a:r>
                <a:r>
                  <a:rPr lang="en-US" sz="3200" b="0" dirty="0"/>
                  <a:t> </a:t>
                </a:r>
                <a:r>
                  <a:rPr lang="en-US" sz="3200" b="1" dirty="0"/>
                  <a:t>&lt;- O(n) time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b="1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72F0A1-5108-2500-2F36-BC2456202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87337"/>
                <a:ext cx="10850161" cy="5509200"/>
              </a:xfrm>
              <a:prstGeom prst="rect">
                <a:avLst/>
              </a:prstGeom>
              <a:blipFill>
                <a:blip r:embed="rId3"/>
                <a:stretch>
                  <a:fillRect l="-1287" t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09A2FD-7E7F-7BC8-76A8-948F5C3C57BD}"/>
                  </a:ext>
                </a:extLst>
              </p:cNvPr>
              <p:cNvSpPr txBox="1"/>
              <p:nvPr/>
            </p:nvSpPr>
            <p:spPr>
              <a:xfrm>
                <a:off x="-348935" y="2661345"/>
                <a:ext cx="981666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09A2FD-7E7F-7BC8-76A8-948F5C3C5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8935" y="2661345"/>
                <a:ext cx="981666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131A91-9693-4FAF-DF1F-BBAAD63DEDBA}"/>
                  </a:ext>
                </a:extLst>
              </p:cNvPr>
              <p:cNvSpPr txBox="1"/>
              <p:nvPr/>
            </p:nvSpPr>
            <p:spPr>
              <a:xfrm>
                <a:off x="1681654" y="3302758"/>
                <a:ext cx="10188009" cy="618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131A91-9693-4FAF-DF1F-BBAAD63DE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654" y="3302758"/>
                <a:ext cx="10188009" cy="6182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D21767D4-594F-8A58-F544-999F6C512322}"/>
              </a:ext>
            </a:extLst>
          </p:cNvPr>
          <p:cNvSpPr/>
          <p:nvPr/>
        </p:nvSpPr>
        <p:spPr>
          <a:xfrm>
            <a:off x="2606566" y="3302758"/>
            <a:ext cx="1397875" cy="646736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E77185-65E4-DE49-7D65-5D9882111C9D}"/>
              </a:ext>
            </a:extLst>
          </p:cNvPr>
          <p:cNvSpPr/>
          <p:nvPr/>
        </p:nvSpPr>
        <p:spPr>
          <a:xfrm>
            <a:off x="5743904" y="3302758"/>
            <a:ext cx="1397875" cy="646736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A55E72-F3C9-C6D2-8A46-824D8EF6BDE1}"/>
              </a:ext>
            </a:extLst>
          </p:cNvPr>
          <p:cNvSpPr/>
          <p:nvPr/>
        </p:nvSpPr>
        <p:spPr>
          <a:xfrm>
            <a:off x="7387381" y="3302758"/>
            <a:ext cx="1397875" cy="646736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9CDDDB-B589-0239-2E8E-9F606D29418C}"/>
              </a:ext>
            </a:extLst>
          </p:cNvPr>
          <p:cNvSpPr/>
          <p:nvPr/>
        </p:nvSpPr>
        <p:spPr>
          <a:xfrm>
            <a:off x="10047891" y="3302758"/>
            <a:ext cx="1397875" cy="646736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BE327D-1532-6AFF-D205-A81DD14A6F36}"/>
              </a:ext>
            </a:extLst>
          </p:cNvPr>
          <p:cNvSpPr/>
          <p:nvPr/>
        </p:nvSpPr>
        <p:spPr>
          <a:xfrm>
            <a:off x="856595" y="4652947"/>
            <a:ext cx="541281" cy="455755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54C327-FC1B-B718-9594-A16FDB89BC7D}"/>
              </a:ext>
            </a:extLst>
          </p:cNvPr>
          <p:cNvSpPr/>
          <p:nvPr/>
        </p:nvSpPr>
        <p:spPr>
          <a:xfrm>
            <a:off x="4189445" y="3302758"/>
            <a:ext cx="991783" cy="646736"/>
          </a:xfrm>
          <a:prstGeom prst="rect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79965E-2C5F-A97A-73CD-E36871DAF74A}"/>
              </a:ext>
            </a:extLst>
          </p:cNvPr>
          <p:cNvSpPr/>
          <p:nvPr/>
        </p:nvSpPr>
        <p:spPr>
          <a:xfrm>
            <a:off x="8879523" y="3302758"/>
            <a:ext cx="850274" cy="646736"/>
          </a:xfrm>
          <a:prstGeom prst="rect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EB0026-A870-63F2-D8FC-FD42373E540E}"/>
              </a:ext>
            </a:extLst>
          </p:cNvPr>
          <p:cNvSpPr/>
          <p:nvPr/>
        </p:nvSpPr>
        <p:spPr>
          <a:xfrm>
            <a:off x="856595" y="5198811"/>
            <a:ext cx="541281" cy="455755"/>
          </a:xfrm>
          <a:prstGeom prst="rect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DD3EFF-F397-8C70-5299-D46EF6FEC1A1}"/>
              </a:ext>
            </a:extLst>
          </p:cNvPr>
          <p:cNvSpPr/>
          <p:nvPr/>
        </p:nvSpPr>
        <p:spPr>
          <a:xfrm>
            <a:off x="2606566" y="4090708"/>
            <a:ext cx="7199586" cy="45719"/>
          </a:xfrm>
          <a:prstGeom prst="rect">
            <a:avLst/>
          </a:prstGeom>
          <a:noFill/>
          <a:ln w="571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24D984-5B7E-8B73-54D6-E58E66A2AA28}"/>
              </a:ext>
            </a:extLst>
          </p:cNvPr>
          <p:cNvSpPr/>
          <p:nvPr/>
        </p:nvSpPr>
        <p:spPr>
          <a:xfrm flipV="1">
            <a:off x="2606566" y="4351850"/>
            <a:ext cx="8925049" cy="45719"/>
          </a:xfrm>
          <a:prstGeom prst="rect">
            <a:avLst/>
          </a:prstGeom>
          <a:noFill/>
          <a:ln w="571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413BDE-763B-2700-1157-64552146BB4E}"/>
              </a:ext>
            </a:extLst>
          </p:cNvPr>
          <p:cNvSpPr/>
          <p:nvPr/>
        </p:nvSpPr>
        <p:spPr>
          <a:xfrm>
            <a:off x="935421" y="6052947"/>
            <a:ext cx="383627" cy="45719"/>
          </a:xfrm>
          <a:prstGeom prst="rect">
            <a:avLst/>
          </a:prstGeom>
          <a:noFill/>
          <a:ln w="571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BA324-5165-82D8-9745-1D31A6556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09C3210-999D-7E15-D0AD-E6C74687F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What is the runtime, T(n)?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57F36D-2171-FF16-CE88-AAC6547B5164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80632CA-6656-0DAF-C37E-9553511C18D5}"/>
                  </a:ext>
                </a:extLst>
              </p:cNvPr>
              <p:cNvSpPr txBox="1"/>
              <p:nvPr/>
            </p:nvSpPr>
            <p:spPr>
              <a:xfrm>
                <a:off x="595605" y="1687337"/>
                <a:ext cx="10850161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0" dirty="0"/>
                  <a:t>We can now write: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dirty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1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) ≤4</m:t>
                    </m:r>
                    <m:r>
                      <m:rPr>
                        <m:sty m:val="p"/>
                      </m:rPr>
                      <a:rPr lang="en-US" sz="3200" b="0" i="1" dirty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1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/2) +</m:t>
                    </m:r>
                    <m:r>
                      <m:rPr>
                        <m:sty m:val="p"/>
                      </m:rPr>
                      <a:rPr lang="en-US" sz="3200" b="0" i="1" dirty="0" smtClean="0">
                        <a:latin typeface="Cambria Math" panose="02040503050406030204" pitchFamily="18" charset="0"/>
                      </a:rPr>
                      <m:t>cn</m:t>
                    </m:r>
                  </m:oMath>
                </a14:m>
                <a:r>
                  <a:rPr lang="en-US" sz="3200" dirty="0"/>
                  <a:t> when n big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dirty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(1) ≤</m:t>
                    </m:r>
                    <m:r>
                      <m:rPr>
                        <m:sty m:val="p"/>
                      </m:rPr>
                      <a:rPr lang="en-US" sz="3200" b="0" i="1" dirty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80632CA-6656-0DAF-C37E-9553511C1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87337"/>
                <a:ext cx="10850161" cy="4031873"/>
              </a:xfrm>
              <a:prstGeom prst="rect">
                <a:avLst/>
              </a:prstGeom>
              <a:blipFill>
                <a:blip r:embed="rId3"/>
                <a:stretch>
                  <a:fillRect l="-1287" t="-1881" b="-4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2E6279-70CA-0E12-6C92-DCBFB1D168CE}"/>
                  </a:ext>
                </a:extLst>
              </p:cNvPr>
              <p:cNvSpPr txBox="1"/>
              <p:nvPr/>
            </p:nvSpPr>
            <p:spPr>
              <a:xfrm>
                <a:off x="-348935" y="2661345"/>
                <a:ext cx="981666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2E6279-70CA-0E12-6C92-DCBFB1D16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8935" y="2661345"/>
                <a:ext cx="981666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FB07C5-9739-D714-7478-B05FD06559C2}"/>
                  </a:ext>
                </a:extLst>
              </p:cNvPr>
              <p:cNvSpPr txBox="1"/>
              <p:nvPr/>
            </p:nvSpPr>
            <p:spPr>
              <a:xfrm>
                <a:off x="1681654" y="3302758"/>
                <a:ext cx="10188009" cy="618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FB07C5-9739-D714-7478-B05FD0655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654" y="3302758"/>
                <a:ext cx="10188009" cy="6182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434E41E-12E7-EE52-157B-D739A9F704B4}"/>
              </a:ext>
            </a:extLst>
          </p:cNvPr>
          <p:cNvSpPr/>
          <p:nvPr/>
        </p:nvSpPr>
        <p:spPr>
          <a:xfrm>
            <a:off x="2606566" y="3302758"/>
            <a:ext cx="1397875" cy="646736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60B2A9-ED30-0C87-689C-A3490D1E759B}"/>
              </a:ext>
            </a:extLst>
          </p:cNvPr>
          <p:cNvSpPr/>
          <p:nvPr/>
        </p:nvSpPr>
        <p:spPr>
          <a:xfrm>
            <a:off x="5743904" y="3302758"/>
            <a:ext cx="1397875" cy="646736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7041C0-9606-7D06-C05B-A3A739BC0B97}"/>
              </a:ext>
            </a:extLst>
          </p:cNvPr>
          <p:cNvSpPr/>
          <p:nvPr/>
        </p:nvSpPr>
        <p:spPr>
          <a:xfrm>
            <a:off x="7387381" y="3302758"/>
            <a:ext cx="1397875" cy="646736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2942C1-6BC9-1776-CD41-4DCDDF085F2C}"/>
              </a:ext>
            </a:extLst>
          </p:cNvPr>
          <p:cNvSpPr/>
          <p:nvPr/>
        </p:nvSpPr>
        <p:spPr>
          <a:xfrm>
            <a:off x="10047891" y="3302758"/>
            <a:ext cx="1397875" cy="646736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230B6C-FA8F-DBEC-9669-57943D559F6A}"/>
              </a:ext>
            </a:extLst>
          </p:cNvPr>
          <p:cNvSpPr/>
          <p:nvPr/>
        </p:nvSpPr>
        <p:spPr>
          <a:xfrm>
            <a:off x="4189445" y="3302758"/>
            <a:ext cx="991783" cy="646736"/>
          </a:xfrm>
          <a:prstGeom prst="rect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B928EF-D2E4-DEAC-152C-83D2F04BF8C8}"/>
              </a:ext>
            </a:extLst>
          </p:cNvPr>
          <p:cNvSpPr/>
          <p:nvPr/>
        </p:nvSpPr>
        <p:spPr>
          <a:xfrm>
            <a:off x="8879523" y="3302758"/>
            <a:ext cx="850274" cy="646736"/>
          </a:xfrm>
          <a:prstGeom prst="rect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C682C5-F0C4-8B05-B88B-98E6618A78A2}"/>
              </a:ext>
            </a:extLst>
          </p:cNvPr>
          <p:cNvSpPr/>
          <p:nvPr/>
        </p:nvSpPr>
        <p:spPr>
          <a:xfrm>
            <a:off x="2606566" y="4090708"/>
            <a:ext cx="7199586" cy="45719"/>
          </a:xfrm>
          <a:prstGeom prst="rect">
            <a:avLst/>
          </a:prstGeom>
          <a:noFill/>
          <a:ln w="571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BF8284D-B93E-5DAD-E38D-7A843AD325E6}"/>
              </a:ext>
            </a:extLst>
          </p:cNvPr>
          <p:cNvSpPr/>
          <p:nvPr/>
        </p:nvSpPr>
        <p:spPr>
          <a:xfrm flipV="1">
            <a:off x="2606566" y="4351850"/>
            <a:ext cx="8925049" cy="45719"/>
          </a:xfrm>
          <a:prstGeom prst="rect">
            <a:avLst/>
          </a:prstGeom>
          <a:noFill/>
          <a:ln w="571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95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C9D07-C7A1-5C10-979A-4BDE6F8B1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CDE9966-C22B-065E-1CE0-03D4C7E1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What is the runtime, T(n)?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1CD956-0607-35E3-AC8A-09595E0290E9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5073215-0D85-552B-62F6-450F877670E6}"/>
                  </a:ext>
                </a:extLst>
              </p:cNvPr>
              <p:cNvSpPr txBox="1"/>
              <p:nvPr/>
            </p:nvSpPr>
            <p:spPr>
              <a:xfrm>
                <a:off x="595605" y="1687337"/>
                <a:ext cx="10850161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0" dirty="0"/>
                  <a:t>We can now write: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dirty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1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) ≤4</m:t>
                    </m:r>
                    <m:r>
                      <m:rPr>
                        <m:sty m:val="p"/>
                      </m:rPr>
                      <a:rPr lang="en-US" sz="3200" b="0" i="1" dirty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1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/2) +</m:t>
                    </m:r>
                    <m:r>
                      <m:rPr>
                        <m:sty m:val="p"/>
                      </m:rPr>
                      <a:rPr lang="en-US" sz="3200" b="0" i="1" dirty="0" smtClean="0">
                        <a:latin typeface="Cambria Math" panose="02040503050406030204" pitchFamily="18" charset="0"/>
                      </a:rPr>
                      <m:t>cn</m:t>
                    </m:r>
                  </m:oMath>
                </a14:m>
                <a:r>
                  <a:rPr lang="en-US" sz="3200" dirty="0"/>
                  <a:t> when n big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b="1" dirty="0">
                    <a:latin typeface="Cambria Math" panose="02040503050406030204" pitchFamily="18" charset="0"/>
                  </a:rPr>
                  <a:t>This is not that good, T(n) is O(n^2)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5073215-0D85-552B-62F6-450F87767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87337"/>
                <a:ext cx="10850161" cy="5016758"/>
              </a:xfrm>
              <a:prstGeom prst="rect">
                <a:avLst/>
              </a:prstGeom>
              <a:blipFill>
                <a:blip r:embed="rId3"/>
                <a:stretch>
                  <a:fillRect l="-1287" t="-1515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C069DA-D3DB-E3A1-9653-E270D56DC303}"/>
                  </a:ext>
                </a:extLst>
              </p:cNvPr>
              <p:cNvSpPr txBox="1"/>
              <p:nvPr/>
            </p:nvSpPr>
            <p:spPr>
              <a:xfrm>
                <a:off x="-348935" y="2661345"/>
                <a:ext cx="981666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C069DA-D3DB-E3A1-9653-E270D56DC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8935" y="2661345"/>
                <a:ext cx="981666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F228C3D-0101-5679-1980-24AE7BA69EBF}"/>
                  </a:ext>
                </a:extLst>
              </p:cNvPr>
              <p:cNvSpPr txBox="1"/>
              <p:nvPr/>
            </p:nvSpPr>
            <p:spPr>
              <a:xfrm>
                <a:off x="1681654" y="3302758"/>
                <a:ext cx="10188009" cy="618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F228C3D-0101-5679-1980-24AE7BA69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654" y="3302758"/>
                <a:ext cx="10188009" cy="6182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4769987B-F5F5-2610-B585-195E2E00BD41}"/>
              </a:ext>
            </a:extLst>
          </p:cNvPr>
          <p:cNvSpPr/>
          <p:nvPr/>
        </p:nvSpPr>
        <p:spPr>
          <a:xfrm>
            <a:off x="2606566" y="3302758"/>
            <a:ext cx="1397875" cy="646736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AA1F86-B37F-60E3-6E61-2BF5E45A72C6}"/>
              </a:ext>
            </a:extLst>
          </p:cNvPr>
          <p:cNvSpPr/>
          <p:nvPr/>
        </p:nvSpPr>
        <p:spPr>
          <a:xfrm>
            <a:off x="5743904" y="3302758"/>
            <a:ext cx="1397875" cy="646736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5E21F-B784-FD1E-682F-41D8AF078EFA}"/>
              </a:ext>
            </a:extLst>
          </p:cNvPr>
          <p:cNvSpPr/>
          <p:nvPr/>
        </p:nvSpPr>
        <p:spPr>
          <a:xfrm>
            <a:off x="7387381" y="3302758"/>
            <a:ext cx="1397875" cy="646736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261DED-6DF2-776C-FF83-CC675DE451A1}"/>
              </a:ext>
            </a:extLst>
          </p:cNvPr>
          <p:cNvSpPr/>
          <p:nvPr/>
        </p:nvSpPr>
        <p:spPr>
          <a:xfrm>
            <a:off x="10047891" y="3302758"/>
            <a:ext cx="1397875" cy="646736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5F63E9-F17F-B1A2-A06B-AB1F7A0C4849}"/>
              </a:ext>
            </a:extLst>
          </p:cNvPr>
          <p:cNvSpPr/>
          <p:nvPr/>
        </p:nvSpPr>
        <p:spPr>
          <a:xfrm>
            <a:off x="4189445" y="3302758"/>
            <a:ext cx="991783" cy="646736"/>
          </a:xfrm>
          <a:prstGeom prst="rect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D69D6C-4A5D-3E35-09A8-5AA997C5B69C}"/>
              </a:ext>
            </a:extLst>
          </p:cNvPr>
          <p:cNvSpPr/>
          <p:nvPr/>
        </p:nvSpPr>
        <p:spPr>
          <a:xfrm>
            <a:off x="8879523" y="3302758"/>
            <a:ext cx="850274" cy="646736"/>
          </a:xfrm>
          <a:prstGeom prst="rect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FF2E9B-ED86-54E9-7BE3-B5D63DCBBBED}"/>
              </a:ext>
            </a:extLst>
          </p:cNvPr>
          <p:cNvSpPr/>
          <p:nvPr/>
        </p:nvSpPr>
        <p:spPr>
          <a:xfrm>
            <a:off x="2606566" y="4090708"/>
            <a:ext cx="7199586" cy="45719"/>
          </a:xfrm>
          <a:prstGeom prst="rect">
            <a:avLst/>
          </a:prstGeom>
          <a:noFill/>
          <a:ln w="571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681F3B-71B0-B497-52DE-E40A3DE10E5A}"/>
              </a:ext>
            </a:extLst>
          </p:cNvPr>
          <p:cNvSpPr/>
          <p:nvPr/>
        </p:nvSpPr>
        <p:spPr>
          <a:xfrm flipV="1">
            <a:off x="2606566" y="4351850"/>
            <a:ext cx="8925049" cy="45719"/>
          </a:xfrm>
          <a:prstGeom prst="rect">
            <a:avLst/>
          </a:prstGeom>
          <a:noFill/>
          <a:ln w="571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94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CFB10-C466-B24A-0DD1-4F6642662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1B72106-45EC-406A-8FAE-2D375E322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What is the runtime, T(n)?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A8D87D-C487-A35C-149D-01549661EFE1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8BBAE4B-68F2-7E26-B229-7B13E0F952AB}"/>
                  </a:ext>
                </a:extLst>
              </p:cNvPr>
              <p:cNvSpPr txBox="1"/>
              <p:nvPr/>
            </p:nvSpPr>
            <p:spPr>
              <a:xfrm>
                <a:off x="595605" y="1687337"/>
                <a:ext cx="10850161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0" dirty="0"/>
                  <a:t>We can now write: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dirty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1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) ≤4</m:t>
                    </m:r>
                    <m:r>
                      <m:rPr>
                        <m:sty m:val="p"/>
                      </m:rPr>
                      <a:rPr lang="en-US" sz="3200" b="0" i="1" dirty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1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/2) +</m:t>
                    </m:r>
                    <m:r>
                      <m:rPr>
                        <m:sty m:val="p"/>
                      </m:rPr>
                      <a:rPr lang="en-US" sz="3200" b="0" i="1" dirty="0" smtClean="0">
                        <a:latin typeface="Cambria Math" panose="02040503050406030204" pitchFamily="18" charset="0"/>
                      </a:rPr>
                      <m:t>cn</m:t>
                    </m:r>
                  </m:oMath>
                </a14:m>
                <a:r>
                  <a:rPr lang="en-US" sz="3200" dirty="0"/>
                  <a:t> when n big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b="1" dirty="0">
                    <a:latin typeface="Cambria Math" panose="02040503050406030204" pitchFamily="18" charset="0"/>
                  </a:rPr>
                  <a:t>This is not that good, T(n) is O(n^2)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8BBAE4B-68F2-7E26-B229-7B13E0F95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87337"/>
                <a:ext cx="10850161" cy="5016758"/>
              </a:xfrm>
              <a:prstGeom prst="rect">
                <a:avLst/>
              </a:prstGeom>
              <a:blipFill>
                <a:blip r:embed="rId3"/>
                <a:stretch>
                  <a:fillRect l="-1287" t="-1515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DC1659-599E-F2D1-7B6C-54095D4AE6DF}"/>
                  </a:ext>
                </a:extLst>
              </p:cNvPr>
              <p:cNvSpPr txBox="1"/>
              <p:nvPr/>
            </p:nvSpPr>
            <p:spPr>
              <a:xfrm>
                <a:off x="-348935" y="2661345"/>
                <a:ext cx="981666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DC1659-599E-F2D1-7B6C-54095D4AE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8935" y="2661345"/>
                <a:ext cx="981666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4080531-4C3B-B51B-0358-B94008F11676}"/>
                  </a:ext>
                </a:extLst>
              </p:cNvPr>
              <p:cNvSpPr txBox="1"/>
              <p:nvPr/>
            </p:nvSpPr>
            <p:spPr>
              <a:xfrm>
                <a:off x="1681654" y="3302758"/>
                <a:ext cx="10188009" cy="618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4080531-4C3B-B51B-0358-B94008F11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654" y="3302758"/>
                <a:ext cx="10188009" cy="6182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D2A502BD-CA55-AF0B-1A7D-BA93CA23507A}"/>
              </a:ext>
            </a:extLst>
          </p:cNvPr>
          <p:cNvSpPr/>
          <p:nvPr/>
        </p:nvSpPr>
        <p:spPr>
          <a:xfrm>
            <a:off x="2606566" y="3302758"/>
            <a:ext cx="1397875" cy="646736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F1F12F-9A80-438C-FDC9-3362EF4C93F8}"/>
              </a:ext>
            </a:extLst>
          </p:cNvPr>
          <p:cNvSpPr/>
          <p:nvPr/>
        </p:nvSpPr>
        <p:spPr>
          <a:xfrm>
            <a:off x="5743904" y="3302758"/>
            <a:ext cx="1397875" cy="646736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87A20C-02F2-83A1-C07C-8C3EEFF6AC89}"/>
              </a:ext>
            </a:extLst>
          </p:cNvPr>
          <p:cNvSpPr/>
          <p:nvPr/>
        </p:nvSpPr>
        <p:spPr>
          <a:xfrm>
            <a:off x="7387381" y="3302758"/>
            <a:ext cx="1397875" cy="646736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9FE7FC-1F2C-380F-96E5-B519EB36B23F}"/>
              </a:ext>
            </a:extLst>
          </p:cNvPr>
          <p:cNvSpPr/>
          <p:nvPr/>
        </p:nvSpPr>
        <p:spPr>
          <a:xfrm>
            <a:off x="10047891" y="3302758"/>
            <a:ext cx="1397875" cy="646736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B7DD6B-BA55-1C5E-7233-FE2B2B26D4B1}"/>
              </a:ext>
            </a:extLst>
          </p:cNvPr>
          <p:cNvSpPr/>
          <p:nvPr/>
        </p:nvSpPr>
        <p:spPr>
          <a:xfrm>
            <a:off x="4189445" y="3302758"/>
            <a:ext cx="991783" cy="646736"/>
          </a:xfrm>
          <a:prstGeom prst="rect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B22EC0-7D0B-55C0-EB74-21F2C63FD1DE}"/>
              </a:ext>
            </a:extLst>
          </p:cNvPr>
          <p:cNvSpPr/>
          <p:nvPr/>
        </p:nvSpPr>
        <p:spPr>
          <a:xfrm>
            <a:off x="8879523" y="3302758"/>
            <a:ext cx="850274" cy="646736"/>
          </a:xfrm>
          <a:prstGeom prst="rect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9059FC-D941-EA7B-0DF9-DB3D5B53C29A}"/>
              </a:ext>
            </a:extLst>
          </p:cNvPr>
          <p:cNvSpPr/>
          <p:nvPr/>
        </p:nvSpPr>
        <p:spPr>
          <a:xfrm>
            <a:off x="2606566" y="4090708"/>
            <a:ext cx="7199586" cy="45719"/>
          </a:xfrm>
          <a:prstGeom prst="rect">
            <a:avLst/>
          </a:prstGeom>
          <a:noFill/>
          <a:ln w="571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FEB85B-7AA9-9F2D-3695-70BE146E3649}"/>
              </a:ext>
            </a:extLst>
          </p:cNvPr>
          <p:cNvSpPr/>
          <p:nvPr/>
        </p:nvSpPr>
        <p:spPr>
          <a:xfrm flipV="1">
            <a:off x="2606566" y="4351850"/>
            <a:ext cx="8925049" cy="45719"/>
          </a:xfrm>
          <a:prstGeom prst="rect">
            <a:avLst/>
          </a:prstGeom>
          <a:noFill/>
          <a:ln w="571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51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A62A1-3B22-6C49-74E8-0CBA68A16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85E6FF3-98CA-3774-3921-0735437BC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What is the runtime, T(n)?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97E631B-FE8A-A3F0-EB4B-DB77486E2F73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2B6774F-2C5E-4117-F9E0-66DC9FFB9F77}"/>
                  </a:ext>
                </a:extLst>
              </p:cNvPr>
              <p:cNvSpPr txBox="1"/>
              <p:nvPr/>
            </p:nvSpPr>
            <p:spPr>
              <a:xfrm>
                <a:off x="595605" y="1687337"/>
                <a:ext cx="10850161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0" dirty="0"/>
                  <a:t>We can now write: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lvl="1"/>
                <a:endParaRPr lang="en-US" sz="32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We know from Section 5.2 that if instead of 4 recursive calls, we did only 3, we could get a much better running time.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We would get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1.59</m:t>
                            </m:r>
                          </m:sup>
                        </m:sSup>
                      </m:e>
                    </m:d>
                  </m:oMath>
                </a14:m>
                <a:endParaRPr lang="en-US" sz="3200" b="0" dirty="0"/>
              </a:p>
              <a:p>
                <a:pPr lvl="1"/>
                <a:endParaRPr lang="en-US" sz="3200" b="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2B6774F-2C5E-4117-F9E0-66DC9FFB9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87337"/>
                <a:ext cx="10850161" cy="5016758"/>
              </a:xfrm>
              <a:prstGeom prst="rect">
                <a:avLst/>
              </a:prstGeom>
              <a:blipFill>
                <a:blip r:embed="rId3"/>
                <a:stretch>
                  <a:fillRect l="-1287" t="-1515" b="-3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B24BD4-600A-8058-CA33-CBB6F572EF66}"/>
                  </a:ext>
                </a:extLst>
              </p:cNvPr>
              <p:cNvSpPr txBox="1"/>
              <p:nvPr/>
            </p:nvSpPr>
            <p:spPr>
              <a:xfrm>
                <a:off x="-348935" y="2661345"/>
                <a:ext cx="981666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B24BD4-600A-8058-CA33-CBB6F572E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8935" y="2661345"/>
                <a:ext cx="981666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CA4542-8E1C-1741-759F-2635115426C8}"/>
                  </a:ext>
                </a:extLst>
              </p:cNvPr>
              <p:cNvSpPr txBox="1"/>
              <p:nvPr/>
            </p:nvSpPr>
            <p:spPr>
              <a:xfrm>
                <a:off x="1681654" y="3302758"/>
                <a:ext cx="10188009" cy="618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CA4542-8E1C-1741-759F-263511542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654" y="3302758"/>
                <a:ext cx="10188009" cy="6182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0231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49EA9-11CD-64A0-91A1-A2644561C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976ABEE-1EBA-3CAD-5462-493D8046F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Reducing Calls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6B18E5-CB08-D1EC-7046-021B2AC47165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0AE98C3-C2F5-24C4-45A5-4E96274F42DD}"/>
              </a:ext>
            </a:extLst>
          </p:cNvPr>
          <p:cNvSpPr txBox="1"/>
          <p:nvPr/>
        </p:nvSpPr>
        <p:spPr>
          <a:xfrm>
            <a:off x="595605" y="1687337"/>
            <a:ext cx="108501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/>
              <a:t>We can now write: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3200" b="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3200" b="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3200" b="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Key Observation: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3C4E40-9184-8251-631A-BF7580E470B6}"/>
                  </a:ext>
                </a:extLst>
              </p:cNvPr>
              <p:cNvSpPr txBox="1"/>
              <p:nvPr/>
            </p:nvSpPr>
            <p:spPr>
              <a:xfrm>
                <a:off x="-348935" y="2661345"/>
                <a:ext cx="981666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3C4E40-9184-8251-631A-BF7580E47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8935" y="2661345"/>
                <a:ext cx="9816663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CCFB4A-89EA-7FD2-C8F7-561F019F10BF}"/>
                  </a:ext>
                </a:extLst>
              </p:cNvPr>
              <p:cNvSpPr txBox="1"/>
              <p:nvPr/>
            </p:nvSpPr>
            <p:spPr>
              <a:xfrm>
                <a:off x="1681654" y="3302758"/>
                <a:ext cx="10188009" cy="618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CCFB4A-89EA-7FD2-C8F7-561F019F1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654" y="3302758"/>
                <a:ext cx="10188009" cy="6182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3DC93B-D671-2FEE-28E5-7C4A796D503B}"/>
                  </a:ext>
                </a:extLst>
              </p:cNvPr>
              <p:cNvSpPr txBox="1"/>
              <p:nvPr/>
            </p:nvSpPr>
            <p:spPr>
              <a:xfrm>
                <a:off x="389580" y="4863935"/>
                <a:ext cx="11480083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endParaRPr lang="en-US" sz="32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3DC93B-D671-2FEE-28E5-7C4A796D5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80" y="4863935"/>
                <a:ext cx="11480083" cy="1077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9386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0A73D-6352-1174-149A-AAC69FF46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9928AC-BAD1-86CD-4844-1E2B11325E72}"/>
              </a:ext>
            </a:extLst>
          </p:cNvPr>
          <p:cNvSpPr txBox="1"/>
          <p:nvPr/>
        </p:nvSpPr>
        <p:spPr>
          <a:xfrm>
            <a:off x="595605" y="1687337"/>
            <a:ext cx="108501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/>
              <a:t>We can now write: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3200" b="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3200" b="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3200" b="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Key Observation: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8CDB9E-B380-8459-4DD0-D67063923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Reducing Calls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FCF2D2-BB10-BB67-5ABB-9B847C599D60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FB82170-CDDF-FCEE-C944-F38447C2E6F0}"/>
                  </a:ext>
                </a:extLst>
              </p:cNvPr>
              <p:cNvSpPr txBox="1"/>
              <p:nvPr/>
            </p:nvSpPr>
            <p:spPr>
              <a:xfrm>
                <a:off x="-348935" y="2661345"/>
                <a:ext cx="981666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FB82170-CDDF-FCEE-C944-F38447C2E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8935" y="2661345"/>
                <a:ext cx="9816663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D2CA0CD-CD31-6CC8-FFBB-69BEF704DDAF}"/>
                  </a:ext>
                </a:extLst>
              </p:cNvPr>
              <p:cNvSpPr txBox="1"/>
              <p:nvPr/>
            </p:nvSpPr>
            <p:spPr>
              <a:xfrm>
                <a:off x="1681654" y="3302758"/>
                <a:ext cx="10188009" cy="618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D2CA0CD-CD31-6CC8-FFBB-69BEF704D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654" y="3302758"/>
                <a:ext cx="10188009" cy="6182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50BFC87-1F85-31BB-4D5B-636F2AEA5DF6}"/>
                  </a:ext>
                </a:extLst>
              </p:cNvPr>
              <p:cNvSpPr txBox="1"/>
              <p:nvPr/>
            </p:nvSpPr>
            <p:spPr>
              <a:xfrm>
                <a:off x="389580" y="4863935"/>
                <a:ext cx="11480083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endParaRPr lang="en-US" sz="32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50BFC87-1F85-31BB-4D5B-636F2AEA5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80" y="4863935"/>
                <a:ext cx="11480083" cy="1077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6">
            <a:extLst>
              <a:ext uri="{FF2B5EF4-FFF2-40B4-BE49-F238E27FC236}">
                <a16:creationId xmlns:a16="http://schemas.microsoft.com/office/drawing/2014/main" id="{B47EE7AA-E093-46DD-ADB4-4E8748F3B333}"/>
              </a:ext>
            </a:extLst>
          </p:cNvPr>
          <p:cNvSpPr/>
          <p:nvPr/>
        </p:nvSpPr>
        <p:spPr>
          <a:xfrm>
            <a:off x="3634451" y="3854370"/>
            <a:ext cx="2152891" cy="1111169"/>
          </a:xfrm>
          <a:custGeom>
            <a:avLst/>
            <a:gdLst>
              <a:gd name="connsiteX0" fmla="*/ 2152891 w 2152891"/>
              <a:gd name="connsiteY0" fmla="*/ 1111169 h 1111169"/>
              <a:gd name="connsiteX1" fmla="*/ 2129741 w 2152891"/>
              <a:gd name="connsiteY1" fmla="*/ 1030146 h 1111169"/>
              <a:gd name="connsiteX2" fmla="*/ 2048719 w 2152891"/>
              <a:gd name="connsiteY2" fmla="*/ 925974 h 1111169"/>
              <a:gd name="connsiteX3" fmla="*/ 2013995 w 2152891"/>
              <a:gd name="connsiteY3" fmla="*/ 902825 h 1111169"/>
              <a:gd name="connsiteX4" fmla="*/ 1956121 w 2152891"/>
              <a:gd name="connsiteY4" fmla="*/ 844952 h 1111169"/>
              <a:gd name="connsiteX5" fmla="*/ 1863524 w 2152891"/>
              <a:gd name="connsiteY5" fmla="*/ 763929 h 1111169"/>
              <a:gd name="connsiteX6" fmla="*/ 1817225 w 2152891"/>
              <a:gd name="connsiteY6" fmla="*/ 729205 h 1111169"/>
              <a:gd name="connsiteX7" fmla="*/ 1770926 w 2152891"/>
              <a:gd name="connsiteY7" fmla="*/ 671331 h 1111169"/>
              <a:gd name="connsiteX8" fmla="*/ 1666754 w 2152891"/>
              <a:gd name="connsiteY8" fmla="*/ 590308 h 1111169"/>
              <a:gd name="connsiteX9" fmla="*/ 1574157 w 2152891"/>
              <a:gd name="connsiteY9" fmla="*/ 509286 h 1111169"/>
              <a:gd name="connsiteX10" fmla="*/ 1458410 w 2152891"/>
              <a:gd name="connsiteY10" fmla="*/ 462987 h 1111169"/>
              <a:gd name="connsiteX11" fmla="*/ 1423686 w 2152891"/>
              <a:gd name="connsiteY11" fmla="*/ 439838 h 1111169"/>
              <a:gd name="connsiteX12" fmla="*/ 1354238 w 2152891"/>
              <a:gd name="connsiteY12" fmla="*/ 428263 h 1111169"/>
              <a:gd name="connsiteX13" fmla="*/ 1261640 w 2152891"/>
              <a:gd name="connsiteY13" fmla="*/ 393539 h 1111169"/>
              <a:gd name="connsiteX14" fmla="*/ 1169043 w 2152891"/>
              <a:gd name="connsiteY14" fmla="*/ 370389 h 1111169"/>
              <a:gd name="connsiteX15" fmla="*/ 1122744 w 2152891"/>
              <a:gd name="connsiteY15" fmla="*/ 358815 h 1111169"/>
              <a:gd name="connsiteX16" fmla="*/ 1088020 w 2152891"/>
              <a:gd name="connsiteY16" fmla="*/ 347240 h 1111169"/>
              <a:gd name="connsiteX17" fmla="*/ 995422 w 2152891"/>
              <a:gd name="connsiteY17" fmla="*/ 335665 h 1111169"/>
              <a:gd name="connsiteX18" fmla="*/ 925974 w 2152891"/>
              <a:gd name="connsiteY18" fmla="*/ 324091 h 1111169"/>
              <a:gd name="connsiteX19" fmla="*/ 833377 w 2152891"/>
              <a:gd name="connsiteY19" fmla="*/ 312516 h 1111169"/>
              <a:gd name="connsiteX20" fmla="*/ 763929 w 2152891"/>
              <a:gd name="connsiteY20" fmla="*/ 300941 h 1111169"/>
              <a:gd name="connsiteX21" fmla="*/ 648182 w 2152891"/>
              <a:gd name="connsiteY21" fmla="*/ 289367 h 1111169"/>
              <a:gd name="connsiteX22" fmla="*/ 254643 w 2152891"/>
              <a:gd name="connsiteY22" fmla="*/ 266217 h 1111169"/>
              <a:gd name="connsiteX23" fmla="*/ 219919 w 2152891"/>
              <a:gd name="connsiteY23" fmla="*/ 243068 h 1111169"/>
              <a:gd name="connsiteX24" fmla="*/ 150471 w 2152891"/>
              <a:gd name="connsiteY24" fmla="*/ 104172 h 1111169"/>
              <a:gd name="connsiteX25" fmla="*/ 46298 w 2152891"/>
              <a:gd name="connsiteY25" fmla="*/ 34724 h 1111169"/>
              <a:gd name="connsiteX26" fmla="*/ 0 w 2152891"/>
              <a:gd name="connsiteY26" fmla="*/ 0 h 111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152891" h="1111169">
                <a:moveTo>
                  <a:pt x="2152891" y="1111169"/>
                </a:moveTo>
                <a:cubicBezTo>
                  <a:pt x="2145174" y="1084161"/>
                  <a:pt x="2141512" y="1055649"/>
                  <a:pt x="2129741" y="1030146"/>
                </a:cubicBezTo>
                <a:cubicBezTo>
                  <a:pt x="2113609" y="995192"/>
                  <a:pt x="2080026" y="952063"/>
                  <a:pt x="2048719" y="925974"/>
                </a:cubicBezTo>
                <a:cubicBezTo>
                  <a:pt x="2038032" y="917068"/>
                  <a:pt x="2024464" y="911985"/>
                  <a:pt x="2013995" y="902825"/>
                </a:cubicBezTo>
                <a:cubicBezTo>
                  <a:pt x="1993463" y="884860"/>
                  <a:pt x="1977946" y="861321"/>
                  <a:pt x="1956121" y="844952"/>
                </a:cubicBezTo>
                <a:cubicBezTo>
                  <a:pt x="1839371" y="757388"/>
                  <a:pt x="1983414" y="868832"/>
                  <a:pt x="1863524" y="763929"/>
                </a:cubicBezTo>
                <a:cubicBezTo>
                  <a:pt x="1849006" y="751226"/>
                  <a:pt x="1830866" y="742846"/>
                  <a:pt x="1817225" y="729205"/>
                </a:cubicBezTo>
                <a:cubicBezTo>
                  <a:pt x="1799756" y="711736"/>
                  <a:pt x="1789079" y="688088"/>
                  <a:pt x="1770926" y="671331"/>
                </a:cubicBezTo>
                <a:cubicBezTo>
                  <a:pt x="1738602" y="641493"/>
                  <a:pt x="1697860" y="621414"/>
                  <a:pt x="1666754" y="590308"/>
                </a:cubicBezTo>
                <a:cubicBezTo>
                  <a:pt x="1642884" y="566439"/>
                  <a:pt x="1606034" y="525224"/>
                  <a:pt x="1574157" y="509286"/>
                </a:cubicBezTo>
                <a:cubicBezTo>
                  <a:pt x="1536990" y="490702"/>
                  <a:pt x="1492986" y="486037"/>
                  <a:pt x="1458410" y="462987"/>
                </a:cubicBezTo>
                <a:cubicBezTo>
                  <a:pt x="1446835" y="455271"/>
                  <a:pt x="1436883" y="444237"/>
                  <a:pt x="1423686" y="439838"/>
                </a:cubicBezTo>
                <a:cubicBezTo>
                  <a:pt x="1401422" y="432417"/>
                  <a:pt x="1377148" y="433354"/>
                  <a:pt x="1354238" y="428263"/>
                </a:cubicBezTo>
                <a:cubicBezTo>
                  <a:pt x="1326690" y="422141"/>
                  <a:pt x="1285055" y="400744"/>
                  <a:pt x="1261640" y="393539"/>
                </a:cubicBezTo>
                <a:cubicBezTo>
                  <a:pt x="1231231" y="384182"/>
                  <a:pt x="1199909" y="378105"/>
                  <a:pt x="1169043" y="370389"/>
                </a:cubicBezTo>
                <a:cubicBezTo>
                  <a:pt x="1153610" y="366531"/>
                  <a:pt x="1137836" y="363846"/>
                  <a:pt x="1122744" y="358815"/>
                </a:cubicBezTo>
                <a:cubicBezTo>
                  <a:pt x="1111169" y="354957"/>
                  <a:pt x="1100024" y="349423"/>
                  <a:pt x="1088020" y="347240"/>
                </a:cubicBezTo>
                <a:cubicBezTo>
                  <a:pt x="1057416" y="341675"/>
                  <a:pt x="1026216" y="340064"/>
                  <a:pt x="995422" y="335665"/>
                </a:cubicBezTo>
                <a:cubicBezTo>
                  <a:pt x="972189" y="332346"/>
                  <a:pt x="949207" y="327410"/>
                  <a:pt x="925974" y="324091"/>
                </a:cubicBezTo>
                <a:cubicBezTo>
                  <a:pt x="895181" y="319692"/>
                  <a:pt x="864170" y="316915"/>
                  <a:pt x="833377" y="312516"/>
                </a:cubicBezTo>
                <a:cubicBezTo>
                  <a:pt x="810144" y="309197"/>
                  <a:pt x="787216" y="303852"/>
                  <a:pt x="763929" y="300941"/>
                </a:cubicBezTo>
                <a:cubicBezTo>
                  <a:pt x="725454" y="296132"/>
                  <a:pt x="686764" y="293225"/>
                  <a:pt x="648182" y="289367"/>
                </a:cubicBezTo>
                <a:cubicBezTo>
                  <a:pt x="471479" y="245190"/>
                  <a:pt x="749197" y="311176"/>
                  <a:pt x="254643" y="266217"/>
                </a:cubicBezTo>
                <a:cubicBezTo>
                  <a:pt x="240789" y="264958"/>
                  <a:pt x="231494" y="250784"/>
                  <a:pt x="219919" y="243068"/>
                </a:cubicBezTo>
                <a:cubicBezTo>
                  <a:pt x="206714" y="203454"/>
                  <a:pt x="188934" y="129814"/>
                  <a:pt x="150471" y="104172"/>
                </a:cubicBezTo>
                <a:lnTo>
                  <a:pt x="46298" y="34724"/>
                </a:lnTo>
                <a:cubicBezTo>
                  <a:pt x="7036" y="8549"/>
                  <a:pt x="21410" y="21410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1192C9D2-0BBD-DD39-7D96-CC181A0968E2}"/>
              </a:ext>
            </a:extLst>
          </p:cNvPr>
          <p:cNvSpPr/>
          <p:nvPr/>
        </p:nvSpPr>
        <p:spPr>
          <a:xfrm>
            <a:off x="6329999" y="3912243"/>
            <a:ext cx="1251419" cy="1018572"/>
          </a:xfrm>
          <a:custGeom>
            <a:avLst/>
            <a:gdLst>
              <a:gd name="connsiteX0" fmla="*/ 1251419 w 1251419"/>
              <a:gd name="connsiteY0" fmla="*/ 1018572 h 1018572"/>
              <a:gd name="connsiteX1" fmla="*/ 1170396 w 1251419"/>
              <a:gd name="connsiteY1" fmla="*/ 925975 h 1018572"/>
              <a:gd name="connsiteX2" fmla="*/ 1124097 w 1251419"/>
              <a:gd name="connsiteY2" fmla="*/ 833377 h 1018572"/>
              <a:gd name="connsiteX3" fmla="*/ 1066224 w 1251419"/>
              <a:gd name="connsiteY3" fmla="*/ 659757 h 1018572"/>
              <a:gd name="connsiteX4" fmla="*/ 1043074 w 1251419"/>
              <a:gd name="connsiteY4" fmla="*/ 625033 h 1018572"/>
              <a:gd name="connsiteX5" fmla="*/ 927328 w 1251419"/>
              <a:gd name="connsiteY5" fmla="*/ 486137 h 1018572"/>
              <a:gd name="connsiteX6" fmla="*/ 881029 w 1251419"/>
              <a:gd name="connsiteY6" fmla="*/ 474562 h 1018572"/>
              <a:gd name="connsiteX7" fmla="*/ 788431 w 1251419"/>
              <a:gd name="connsiteY7" fmla="*/ 451413 h 1018572"/>
              <a:gd name="connsiteX8" fmla="*/ 325444 w 1251419"/>
              <a:gd name="connsiteY8" fmla="*/ 439838 h 1018572"/>
              <a:gd name="connsiteX9" fmla="*/ 232847 w 1251419"/>
              <a:gd name="connsiteY9" fmla="*/ 393539 h 1018572"/>
              <a:gd name="connsiteX10" fmla="*/ 163398 w 1251419"/>
              <a:gd name="connsiteY10" fmla="*/ 347241 h 1018572"/>
              <a:gd name="connsiteX11" fmla="*/ 82376 w 1251419"/>
              <a:gd name="connsiteY11" fmla="*/ 231494 h 1018572"/>
              <a:gd name="connsiteX12" fmla="*/ 59226 w 1251419"/>
              <a:gd name="connsiteY12" fmla="*/ 208344 h 1018572"/>
              <a:gd name="connsiteX13" fmla="*/ 24502 w 1251419"/>
              <a:gd name="connsiteY13" fmla="*/ 162046 h 1018572"/>
              <a:gd name="connsiteX14" fmla="*/ 1353 w 1251419"/>
              <a:gd name="connsiteY14" fmla="*/ 0 h 101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51419" h="1018572">
                <a:moveTo>
                  <a:pt x="1251419" y="1018572"/>
                </a:moveTo>
                <a:cubicBezTo>
                  <a:pt x="1224411" y="987706"/>
                  <a:pt x="1193631" y="959772"/>
                  <a:pt x="1170396" y="925975"/>
                </a:cubicBezTo>
                <a:cubicBezTo>
                  <a:pt x="1150845" y="897538"/>
                  <a:pt x="1124097" y="833377"/>
                  <a:pt x="1124097" y="833377"/>
                </a:cubicBezTo>
                <a:cubicBezTo>
                  <a:pt x="1111624" y="771011"/>
                  <a:pt x="1104514" y="717191"/>
                  <a:pt x="1066224" y="659757"/>
                </a:cubicBezTo>
                <a:cubicBezTo>
                  <a:pt x="1058507" y="648182"/>
                  <a:pt x="1049976" y="637111"/>
                  <a:pt x="1043074" y="625033"/>
                </a:cubicBezTo>
                <a:cubicBezTo>
                  <a:pt x="1014004" y="574160"/>
                  <a:pt x="997722" y="503736"/>
                  <a:pt x="927328" y="486137"/>
                </a:cubicBezTo>
                <a:cubicBezTo>
                  <a:pt x="911895" y="482279"/>
                  <a:pt x="896325" y="478932"/>
                  <a:pt x="881029" y="474562"/>
                </a:cubicBezTo>
                <a:cubicBezTo>
                  <a:pt x="845025" y="464275"/>
                  <a:pt x="830238" y="453271"/>
                  <a:pt x="788431" y="451413"/>
                </a:cubicBezTo>
                <a:cubicBezTo>
                  <a:pt x="634206" y="444559"/>
                  <a:pt x="479773" y="443696"/>
                  <a:pt x="325444" y="439838"/>
                </a:cubicBezTo>
                <a:cubicBezTo>
                  <a:pt x="255020" y="422232"/>
                  <a:pt x="298432" y="439448"/>
                  <a:pt x="232847" y="393539"/>
                </a:cubicBezTo>
                <a:cubicBezTo>
                  <a:pt x="210054" y="377584"/>
                  <a:pt x="163398" y="347241"/>
                  <a:pt x="163398" y="347241"/>
                </a:cubicBezTo>
                <a:cubicBezTo>
                  <a:pt x="139350" y="311168"/>
                  <a:pt x="110947" y="265778"/>
                  <a:pt x="82376" y="231494"/>
                </a:cubicBezTo>
                <a:cubicBezTo>
                  <a:pt x="75390" y="223110"/>
                  <a:pt x="66212" y="216728"/>
                  <a:pt x="59226" y="208344"/>
                </a:cubicBezTo>
                <a:cubicBezTo>
                  <a:pt x="46876" y="193524"/>
                  <a:pt x="36077" y="177479"/>
                  <a:pt x="24502" y="162046"/>
                </a:cubicBezTo>
                <a:cubicBezTo>
                  <a:pt x="-8408" y="63316"/>
                  <a:pt x="1353" y="117000"/>
                  <a:pt x="1353" y="0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ADFF807D-0677-E1FB-2F89-B738106AD027}"/>
              </a:ext>
            </a:extLst>
          </p:cNvPr>
          <p:cNvSpPr/>
          <p:nvPr/>
        </p:nvSpPr>
        <p:spPr>
          <a:xfrm>
            <a:off x="8021201" y="3842795"/>
            <a:ext cx="1250121" cy="1099595"/>
          </a:xfrm>
          <a:custGeom>
            <a:avLst/>
            <a:gdLst>
              <a:gd name="connsiteX0" fmla="*/ 1250121 w 1250121"/>
              <a:gd name="connsiteY0" fmla="*/ 1099595 h 1099595"/>
              <a:gd name="connsiteX1" fmla="*/ 1215396 w 1250121"/>
              <a:gd name="connsiteY1" fmla="*/ 1018572 h 1099595"/>
              <a:gd name="connsiteX2" fmla="*/ 1203822 w 1250121"/>
              <a:gd name="connsiteY2" fmla="*/ 972273 h 1099595"/>
              <a:gd name="connsiteX3" fmla="*/ 1180672 w 1250121"/>
              <a:gd name="connsiteY3" fmla="*/ 949124 h 1099595"/>
              <a:gd name="connsiteX4" fmla="*/ 1157523 w 1250121"/>
              <a:gd name="connsiteY4" fmla="*/ 914400 h 1099595"/>
              <a:gd name="connsiteX5" fmla="*/ 1064926 w 1250121"/>
              <a:gd name="connsiteY5" fmla="*/ 787078 h 1099595"/>
              <a:gd name="connsiteX6" fmla="*/ 1030202 w 1250121"/>
              <a:gd name="connsiteY6" fmla="*/ 763929 h 1099595"/>
              <a:gd name="connsiteX7" fmla="*/ 926029 w 1250121"/>
              <a:gd name="connsiteY7" fmla="*/ 659757 h 1099595"/>
              <a:gd name="connsiteX8" fmla="*/ 752409 w 1250121"/>
              <a:gd name="connsiteY8" fmla="*/ 544010 h 1099595"/>
              <a:gd name="connsiteX9" fmla="*/ 694536 w 1250121"/>
              <a:gd name="connsiteY9" fmla="*/ 520861 h 1099595"/>
              <a:gd name="connsiteX10" fmla="*/ 648237 w 1250121"/>
              <a:gd name="connsiteY10" fmla="*/ 497711 h 1099595"/>
              <a:gd name="connsiteX11" fmla="*/ 555640 w 1250121"/>
              <a:gd name="connsiteY11" fmla="*/ 474562 h 1099595"/>
              <a:gd name="connsiteX12" fmla="*/ 520915 w 1250121"/>
              <a:gd name="connsiteY12" fmla="*/ 451413 h 1099595"/>
              <a:gd name="connsiteX13" fmla="*/ 439893 w 1250121"/>
              <a:gd name="connsiteY13" fmla="*/ 439838 h 1099595"/>
              <a:gd name="connsiteX14" fmla="*/ 370445 w 1250121"/>
              <a:gd name="connsiteY14" fmla="*/ 428263 h 1099595"/>
              <a:gd name="connsiteX15" fmla="*/ 300996 w 1250121"/>
              <a:gd name="connsiteY15" fmla="*/ 405114 h 1099595"/>
              <a:gd name="connsiteX16" fmla="*/ 231548 w 1250121"/>
              <a:gd name="connsiteY16" fmla="*/ 381964 h 1099595"/>
              <a:gd name="connsiteX17" fmla="*/ 162100 w 1250121"/>
              <a:gd name="connsiteY17" fmla="*/ 358815 h 1099595"/>
              <a:gd name="connsiteX18" fmla="*/ 69503 w 1250121"/>
              <a:gd name="connsiteY18" fmla="*/ 300942 h 1099595"/>
              <a:gd name="connsiteX19" fmla="*/ 57928 w 1250121"/>
              <a:gd name="connsiteY19" fmla="*/ 266218 h 1099595"/>
              <a:gd name="connsiteX20" fmla="*/ 34779 w 1250121"/>
              <a:gd name="connsiteY20" fmla="*/ 243068 h 1099595"/>
              <a:gd name="connsiteX21" fmla="*/ 23204 w 1250121"/>
              <a:gd name="connsiteY21" fmla="*/ 196770 h 1099595"/>
              <a:gd name="connsiteX22" fmla="*/ 11629 w 1250121"/>
              <a:gd name="connsiteY22" fmla="*/ 162046 h 1099595"/>
              <a:gd name="connsiteX23" fmla="*/ 55 w 1250121"/>
              <a:gd name="connsiteY23" fmla="*/ 0 h 109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50121" h="1099595">
                <a:moveTo>
                  <a:pt x="1250121" y="1099595"/>
                </a:moveTo>
                <a:cubicBezTo>
                  <a:pt x="1238546" y="1072587"/>
                  <a:pt x="1225438" y="1046186"/>
                  <a:pt x="1215396" y="1018572"/>
                </a:cubicBezTo>
                <a:cubicBezTo>
                  <a:pt x="1209960" y="1003622"/>
                  <a:pt x="1210936" y="986501"/>
                  <a:pt x="1203822" y="972273"/>
                </a:cubicBezTo>
                <a:cubicBezTo>
                  <a:pt x="1198942" y="962512"/>
                  <a:pt x="1187489" y="957645"/>
                  <a:pt x="1180672" y="949124"/>
                </a:cubicBezTo>
                <a:cubicBezTo>
                  <a:pt x="1171982" y="938261"/>
                  <a:pt x="1165609" y="925720"/>
                  <a:pt x="1157523" y="914400"/>
                </a:cubicBezTo>
                <a:cubicBezTo>
                  <a:pt x="1127021" y="871697"/>
                  <a:pt x="1108590" y="816187"/>
                  <a:pt x="1064926" y="787078"/>
                </a:cubicBezTo>
                <a:cubicBezTo>
                  <a:pt x="1053351" y="779362"/>
                  <a:pt x="1040457" y="773329"/>
                  <a:pt x="1030202" y="763929"/>
                </a:cubicBezTo>
                <a:cubicBezTo>
                  <a:pt x="994002" y="730746"/>
                  <a:pt x="964375" y="690434"/>
                  <a:pt x="926029" y="659757"/>
                </a:cubicBezTo>
                <a:cubicBezTo>
                  <a:pt x="870612" y="615423"/>
                  <a:pt x="820876" y="571397"/>
                  <a:pt x="752409" y="544010"/>
                </a:cubicBezTo>
                <a:cubicBezTo>
                  <a:pt x="733118" y="536294"/>
                  <a:pt x="713522" y="529299"/>
                  <a:pt x="694536" y="520861"/>
                </a:cubicBezTo>
                <a:cubicBezTo>
                  <a:pt x="678768" y="513853"/>
                  <a:pt x="664097" y="504508"/>
                  <a:pt x="648237" y="497711"/>
                </a:cubicBezTo>
                <a:cubicBezTo>
                  <a:pt x="617099" y="484366"/>
                  <a:pt x="589600" y="481354"/>
                  <a:pt x="555640" y="474562"/>
                </a:cubicBezTo>
                <a:cubicBezTo>
                  <a:pt x="544065" y="466846"/>
                  <a:pt x="534240" y="455410"/>
                  <a:pt x="520915" y="451413"/>
                </a:cubicBezTo>
                <a:cubicBezTo>
                  <a:pt x="494784" y="443574"/>
                  <a:pt x="466857" y="443986"/>
                  <a:pt x="439893" y="439838"/>
                </a:cubicBezTo>
                <a:cubicBezTo>
                  <a:pt x="416697" y="436269"/>
                  <a:pt x="393213" y="433955"/>
                  <a:pt x="370445" y="428263"/>
                </a:cubicBezTo>
                <a:cubicBezTo>
                  <a:pt x="346772" y="422345"/>
                  <a:pt x="324146" y="412830"/>
                  <a:pt x="300996" y="405114"/>
                </a:cubicBezTo>
                <a:lnTo>
                  <a:pt x="231548" y="381964"/>
                </a:lnTo>
                <a:cubicBezTo>
                  <a:pt x="231543" y="381962"/>
                  <a:pt x="162105" y="358818"/>
                  <a:pt x="162100" y="358815"/>
                </a:cubicBezTo>
                <a:lnTo>
                  <a:pt x="69503" y="300942"/>
                </a:lnTo>
                <a:cubicBezTo>
                  <a:pt x="65645" y="289367"/>
                  <a:pt x="64205" y="276680"/>
                  <a:pt x="57928" y="266218"/>
                </a:cubicBezTo>
                <a:cubicBezTo>
                  <a:pt x="52313" y="256860"/>
                  <a:pt x="39659" y="252829"/>
                  <a:pt x="34779" y="243068"/>
                </a:cubicBezTo>
                <a:cubicBezTo>
                  <a:pt x="27665" y="228840"/>
                  <a:pt x="27574" y="212066"/>
                  <a:pt x="23204" y="196770"/>
                </a:cubicBezTo>
                <a:cubicBezTo>
                  <a:pt x="19852" y="185039"/>
                  <a:pt x="15487" y="173621"/>
                  <a:pt x="11629" y="162046"/>
                </a:cubicBezTo>
                <a:cubicBezTo>
                  <a:pt x="-1481" y="30943"/>
                  <a:pt x="55" y="85074"/>
                  <a:pt x="55" y="0"/>
                </a:cubicBezTo>
              </a:path>
            </a:pathLst>
          </a:custGeom>
          <a:ln w="381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A736B1C6-23FC-ED86-9D5F-0C0C48768FCB}"/>
              </a:ext>
            </a:extLst>
          </p:cNvPr>
          <p:cNvSpPr/>
          <p:nvPr/>
        </p:nvSpPr>
        <p:spPr>
          <a:xfrm>
            <a:off x="10660253" y="3958542"/>
            <a:ext cx="115777" cy="1041721"/>
          </a:xfrm>
          <a:custGeom>
            <a:avLst/>
            <a:gdLst>
              <a:gd name="connsiteX0" fmla="*/ 115777 w 115777"/>
              <a:gd name="connsiteY0" fmla="*/ 1041721 h 1041721"/>
              <a:gd name="connsiteX1" fmla="*/ 57904 w 115777"/>
              <a:gd name="connsiteY1" fmla="*/ 717630 h 1041721"/>
              <a:gd name="connsiteX2" fmla="*/ 46329 w 115777"/>
              <a:gd name="connsiteY2" fmla="*/ 625033 h 1041721"/>
              <a:gd name="connsiteX3" fmla="*/ 69479 w 115777"/>
              <a:gd name="connsiteY3" fmla="*/ 393539 h 1041721"/>
              <a:gd name="connsiteX4" fmla="*/ 92628 w 115777"/>
              <a:gd name="connsiteY4" fmla="*/ 300942 h 1041721"/>
              <a:gd name="connsiteX5" fmla="*/ 104203 w 115777"/>
              <a:gd name="connsiteY5" fmla="*/ 254643 h 1041721"/>
              <a:gd name="connsiteX6" fmla="*/ 69479 w 115777"/>
              <a:gd name="connsiteY6" fmla="*/ 81023 h 1041721"/>
              <a:gd name="connsiteX7" fmla="*/ 34755 w 115777"/>
              <a:gd name="connsiteY7" fmla="*/ 69448 h 1041721"/>
              <a:gd name="connsiteX8" fmla="*/ 11605 w 115777"/>
              <a:gd name="connsiteY8" fmla="*/ 46299 h 1041721"/>
              <a:gd name="connsiteX9" fmla="*/ 31 w 115777"/>
              <a:gd name="connsiteY9" fmla="*/ 0 h 10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777" h="1041721">
                <a:moveTo>
                  <a:pt x="115777" y="1041721"/>
                </a:moveTo>
                <a:cubicBezTo>
                  <a:pt x="96486" y="933691"/>
                  <a:pt x="75945" y="825876"/>
                  <a:pt x="57904" y="717630"/>
                </a:cubicBezTo>
                <a:cubicBezTo>
                  <a:pt x="52790" y="686947"/>
                  <a:pt x="46329" y="656139"/>
                  <a:pt x="46329" y="625033"/>
                </a:cubicBezTo>
                <a:cubicBezTo>
                  <a:pt x="46329" y="344988"/>
                  <a:pt x="39409" y="503796"/>
                  <a:pt x="69479" y="393539"/>
                </a:cubicBezTo>
                <a:cubicBezTo>
                  <a:pt x="77850" y="362844"/>
                  <a:pt x="84912" y="331808"/>
                  <a:pt x="92628" y="300942"/>
                </a:cubicBezTo>
                <a:lnTo>
                  <a:pt x="104203" y="254643"/>
                </a:lnTo>
                <a:cubicBezTo>
                  <a:pt x="101684" y="224421"/>
                  <a:pt x="115341" y="117713"/>
                  <a:pt x="69479" y="81023"/>
                </a:cubicBezTo>
                <a:cubicBezTo>
                  <a:pt x="59952" y="73401"/>
                  <a:pt x="46330" y="73306"/>
                  <a:pt x="34755" y="69448"/>
                </a:cubicBezTo>
                <a:cubicBezTo>
                  <a:pt x="27038" y="61732"/>
                  <a:pt x="17220" y="55657"/>
                  <a:pt x="11605" y="46299"/>
                </a:cubicBezTo>
                <a:cubicBezTo>
                  <a:pt x="-1189" y="24976"/>
                  <a:pt x="31" y="18380"/>
                  <a:pt x="31" y="0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03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77FE9-C189-A2BB-16FA-BA3599AF7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E46AADF-CE45-73A2-85A9-DBF0D387C8C5}"/>
                  </a:ext>
                </a:extLst>
              </p:cNvPr>
              <p:cNvSpPr txBox="1"/>
              <p:nvPr/>
            </p:nvSpPr>
            <p:spPr>
              <a:xfrm>
                <a:off x="595605" y="1687337"/>
                <a:ext cx="10850161" cy="5509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0" dirty="0"/>
                  <a:t>We can now write: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1" dirty="0"/>
                  <a:t>Key Observation: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b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b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We can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p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en-US" sz="3200" dirty="0"/>
                  <a:t> and then use all these values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p>
                  </m:oMath>
                </a14:m>
                <a:r>
                  <a:rPr lang="en-US" sz="3200" dirty="0"/>
                  <a:t>!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E46AADF-CE45-73A2-85A9-DBF0D387C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87337"/>
                <a:ext cx="10850161" cy="5509200"/>
              </a:xfrm>
              <a:prstGeom prst="rect">
                <a:avLst/>
              </a:prstGeom>
              <a:blipFill>
                <a:blip r:embed="rId3"/>
                <a:stretch>
                  <a:fillRect l="-1287" t="-1379" r="-1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22771C75-0B69-7F51-C59D-4E173EFD2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Reducing Calls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65FABD-1652-5E43-E37E-490D5502C5F8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F983F7-652C-D356-A2FB-F8C5FCDAC5CC}"/>
                  </a:ext>
                </a:extLst>
              </p:cNvPr>
              <p:cNvSpPr txBox="1"/>
              <p:nvPr/>
            </p:nvSpPr>
            <p:spPr>
              <a:xfrm>
                <a:off x="-348935" y="2661345"/>
                <a:ext cx="981666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F983F7-652C-D356-A2FB-F8C5FCDAC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8935" y="2661345"/>
                <a:ext cx="981666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5BA647-D533-B1D9-6458-5744FED33386}"/>
                  </a:ext>
                </a:extLst>
              </p:cNvPr>
              <p:cNvSpPr txBox="1"/>
              <p:nvPr/>
            </p:nvSpPr>
            <p:spPr>
              <a:xfrm>
                <a:off x="1681654" y="3302758"/>
                <a:ext cx="10188009" cy="618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5BA647-D533-B1D9-6458-5744FED33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654" y="3302758"/>
                <a:ext cx="10188009" cy="6182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29DB51-B38A-5FC6-C605-45ED91B971D6}"/>
                  </a:ext>
                </a:extLst>
              </p:cNvPr>
              <p:cNvSpPr txBox="1"/>
              <p:nvPr/>
            </p:nvSpPr>
            <p:spPr>
              <a:xfrm>
                <a:off x="389580" y="4863935"/>
                <a:ext cx="11480083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endParaRPr lang="en-US" sz="32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29DB51-B38A-5FC6-C605-45ED91B97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80" y="4863935"/>
                <a:ext cx="11480083" cy="1077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6">
            <a:extLst>
              <a:ext uri="{FF2B5EF4-FFF2-40B4-BE49-F238E27FC236}">
                <a16:creationId xmlns:a16="http://schemas.microsoft.com/office/drawing/2014/main" id="{98C1770A-9E06-5392-D7CB-FC305CFF01AF}"/>
              </a:ext>
            </a:extLst>
          </p:cNvPr>
          <p:cNvSpPr/>
          <p:nvPr/>
        </p:nvSpPr>
        <p:spPr>
          <a:xfrm>
            <a:off x="3634451" y="3854370"/>
            <a:ext cx="2152891" cy="1111169"/>
          </a:xfrm>
          <a:custGeom>
            <a:avLst/>
            <a:gdLst>
              <a:gd name="connsiteX0" fmla="*/ 2152891 w 2152891"/>
              <a:gd name="connsiteY0" fmla="*/ 1111169 h 1111169"/>
              <a:gd name="connsiteX1" fmla="*/ 2129741 w 2152891"/>
              <a:gd name="connsiteY1" fmla="*/ 1030146 h 1111169"/>
              <a:gd name="connsiteX2" fmla="*/ 2048719 w 2152891"/>
              <a:gd name="connsiteY2" fmla="*/ 925974 h 1111169"/>
              <a:gd name="connsiteX3" fmla="*/ 2013995 w 2152891"/>
              <a:gd name="connsiteY3" fmla="*/ 902825 h 1111169"/>
              <a:gd name="connsiteX4" fmla="*/ 1956121 w 2152891"/>
              <a:gd name="connsiteY4" fmla="*/ 844952 h 1111169"/>
              <a:gd name="connsiteX5" fmla="*/ 1863524 w 2152891"/>
              <a:gd name="connsiteY5" fmla="*/ 763929 h 1111169"/>
              <a:gd name="connsiteX6" fmla="*/ 1817225 w 2152891"/>
              <a:gd name="connsiteY6" fmla="*/ 729205 h 1111169"/>
              <a:gd name="connsiteX7" fmla="*/ 1770926 w 2152891"/>
              <a:gd name="connsiteY7" fmla="*/ 671331 h 1111169"/>
              <a:gd name="connsiteX8" fmla="*/ 1666754 w 2152891"/>
              <a:gd name="connsiteY8" fmla="*/ 590308 h 1111169"/>
              <a:gd name="connsiteX9" fmla="*/ 1574157 w 2152891"/>
              <a:gd name="connsiteY9" fmla="*/ 509286 h 1111169"/>
              <a:gd name="connsiteX10" fmla="*/ 1458410 w 2152891"/>
              <a:gd name="connsiteY10" fmla="*/ 462987 h 1111169"/>
              <a:gd name="connsiteX11" fmla="*/ 1423686 w 2152891"/>
              <a:gd name="connsiteY11" fmla="*/ 439838 h 1111169"/>
              <a:gd name="connsiteX12" fmla="*/ 1354238 w 2152891"/>
              <a:gd name="connsiteY12" fmla="*/ 428263 h 1111169"/>
              <a:gd name="connsiteX13" fmla="*/ 1261640 w 2152891"/>
              <a:gd name="connsiteY13" fmla="*/ 393539 h 1111169"/>
              <a:gd name="connsiteX14" fmla="*/ 1169043 w 2152891"/>
              <a:gd name="connsiteY14" fmla="*/ 370389 h 1111169"/>
              <a:gd name="connsiteX15" fmla="*/ 1122744 w 2152891"/>
              <a:gd name="connsiteY15" fmla="*/ 358815 h 1111169"/>
              <a:gd name="connsiteX16" fmla="*/ 1088020 w 2152891"/>
              <a:gd name="connsiteY16" fmla="*/ 347240 h 1111169"/>
              <a:gd name="connsiteX17" fmla="*/ 995422 w 2152891"/>
              <a:gd name="connsiteY17" fmla="*/ 335665 h 1111169"/>
              <a:gd name="connsiteX18" fmla="*/ 925974 w 2152891"/>
              <a:gd name="connsiteY18" fmla="*/ 324091 h 1111169"/>
              <a:gd name="connsiteX19" fmla="*/ 833377 w 2152891"/>
              <a:gd name="connsiteY19" fmla="*/ 312516 h 1111169"/>
              <a:gd name="connsiteX20" fmla="*/ 763929 w 2152891"/>
              <a:gd name="connsiteY20" fmla="*/ 300941 h 1111169"/>
              <a:gd name="connsiteX21" fmla="*/ 648182 w 2152891"/>
              <a:gd name="connsiteY21" fmla="*/ 289367 h 1111169"/>
              <a:gd name="connsiteX22" fmla="*/ 254643 w 2152891"/>
              <a:gd name="connsiteY22" fmla="*/ 266217 h 1111169"/>
              <a:gd name="connsiteX23" fmla="*/ 219919 w 2152891"/>
              <a:gd name="connsiteY23" fmla="*/ 243068 h 1111169"/>
              <a:gd name="connsiteX24" fmla="*/ 150471 w 2152891"/>
              <a:gd name="connsiteY24" fmla="*/ 104172 h 1111169"/>
              <a:gd name="connsiteX25" fmla="*/ 46298 w 2152891"/>
              <a:gd name="connsiteY25" fmla="*/ 34724 h 1111169"/>
              <a:gd name="connsiteX26" fmla="*/ 0 w 2152891"/>
              <a:gd name="connsiteY26" fmla="*/ 0 h 111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152891" h="1111169">
                <a:moveTo>
                  <a:pt x="2152891" y="1111169"/>
                </a:moveTo>
                <a:cubicBezTo>
                  <a:pt x="2145174" y="1084161"/>
                  <a:pt x="2141512" y="1055649"/>
                  <a:pt x="2129741" y="1030146"/>
                </a:cubicBezTo>
                <a:cubicBezTo>
                  <a:pt x="2113609" y="995192"/>
                  <a:pt x="2080026" y="952063"/>
                  <a:pt x="2048719" y="925974"/>
                </a:cubicBezTo>
                <a:cubicBezTo>
                  <a:pt x="2038032" y="917068"/>
                  <a:pt x="2024464" y="911985"/>
                  <a:pt x="2013995" y="902825"/>
                </a:cubicBezTo>
                <a:cubicBezTo>
                  <a:pt x="1993463" y="884860"/>
                  <a:pt x="1977946" y="861321"/>
                  <a:pt x="1956121" y="844952"/>
                </a:cubicBezTo>
                <a:cubicBezTo>
                  <a:pt x="1839371" y="757388"/>
                  <a:pt x="1983414" y="868832"/>
                  <a:pt x="1863524" y="763929"/>
                </a:cubicBezTo>
                <a:cubicBezTo>
                  <a:pt x="1849006" y="751226"/>
                  <a:pt x="1830866" y="742846"/>
                  <a:pt x="1817225" y="729205"/>
                </a:cubicBezTo>
                <a:cubicBezTo>
                  <a:pt x="1799756" y="711736"/>
                  <a:pt x="1789079" y="688088"/>
                  <a:pt x="1770926" y="671331"/>
                </a:cubicBezTo>
                <a:cubicBezTo>
                  <a:pt x="1738602" y="641493"/>
                  <a:pt x="1697860" y="621414"/>
                  <a:pt x="1666754" y="590308"/>
                </a:cubicBezTo>
                <a:cubicBezTo>
                  <a:pt x="1642884" y="566439"/>
                  <a:pt x="1606034" y="525224"/>
                  <a:pt x="1574157" y="509286"/>
                </a:cubicBezTo>
                <a:cubicBezTo>
                  <a:pt x="1536990" y="490702"/>
                  <a:pt x="1492986" y="486037"/>
                  <a:pt x="1458410" y="462987"/>
                </a:cubicBezTo>
                <a:cubicBezTo>
                  <a:pt x="1446835" y="455271"/>
                  <a:pt x="1436883" y="444237"/>
                  <a:pt x="1423686" y="439838"/>
                </a:cubicBezTo>
                <a:cubicBezTo>
                  <a:pt x="1401422" y="432417"/>
                  <a:pt x="1377148" y="433354"/>
                  <a:pt x="1354238" y="428263"/>
                </a:cubicBezTo>
                <a:cubicBezTo>
                  <a:pt x="1326690" y="422141"/>
                  <a:pt x="1285055" y="400744"/>
                  <a:pt x="1261640" y="393539"/>
                </a:cubicBezTo>
                <a:cubicBezTo>
                  <a:pt x="1231231" y="384182"/>
                  <a:pt x="1199909" y="378105"/>
                  <a:pt x="1169043" y="370389"/>
                </a:cubicBezTo>
                <a:cubicBezTo>
                  <a:pt x="1153610" y="366531"/>
                  <a:pt x="1137836" y="363846"/>
                  <a:pt x="1122744" y="358815"/>
                </a:cubicBezTo>
                <a:cubicBezTo>
                  <a:pt x="1111169" y="354957"/>
                  <a:pt x="1100024" y="349423"/>
                  <a:pt x="1088020" y="347240"/>
                </a:cubicBezTo>
                <a:cubicBezTo>
                  <a:pt x="1057416" y="341675"/>
                  <a:pt x="1026216" y="340064"/>
                  <a:pt x="995422" y="335665"/>
                </a:cubicBezTo>
                <a:cubicBezTo>
                  <a:pt x="972189" y="332346"/>
                  <a:pt x="949207" y="327410"/>
                  <a:pt x="925974" y="324091"/>
                </a:cubicBezTo>
                <a:cubicBezTo>
                  <a:pt x="895181" y="319692"/>
                  <a:pt x="864170" y="316915"/>
                  <a:pt x="833377" y="312516"/>
                </a:cubicBezTo>
                <a:cubicBezTo>
                  <a:pt x="810144" y="309197"/>
                  <a:pt x="787216" y="303852"/>
                  <a:pt x="763929" y="300941"/>
                </a:cubicBezTo>
                <a:cubicBezTo>
                  <a:pt x="725454" y="296132"/>
                  <a:pt x="686764" y="293225"/>
                  <a:pt x="648182" y="289367"/>
                </a:cubicBezTo>
                <a:cubicBezTo>
                  <a:pt x="471479" y="245190"/>
                  <a:pt x="749197" y="311176"/>
                  <a:pt x="254643" y="266217"/>
                </a:cubicBezTo>
                <a:cubicBezTo>
                  <a:pt x="240789" y="264958"/>
                  <a:pt x="231494" y="250784"/>
                  <a:pt x="219919" y="243068"/>
                </a:cubicBezTo>
                <a:cubicBezTo>
                  <a:pt x="206714" y="203454"/>
                  <a:pt x="188934" y="129814"/>
                  <a:pt x="150471" y="104172"/>
                </a:cubicBezTo>
                <a:lnTo>
                  <a:pt x="46298" y="34724"/>
                </a:lnTo>
                <a:cubicBezTo>
                  <a:pt x="7036" y="8549"/>
                  <a:pt x="21410" y="21410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8BDE9EB-6603-63D6-5DDB-05145A6FD9B2}"/>
              </a:ext>
            </a:extLst>
          </p:cNvPr>
          <p:cNvSpPr/>
          <p:nvPr/>
        </p:nvSpPr>
        <p:spPr>
          <a:xfrm>
            <a:off x="6329999" y="3912243"/>
            <a:ext cx="1251419" cy="1018572"/>
          </a:xfrm>
          <a:custGeom>
            <a:avLst/>
            <a:gdLst>
              <a:gd name="connsiteX0" fmla="*/ 1251419 w 1251419"/>
              <a:gd name="connsiteY0" fmla="*/ 1018572 h 1018572"/>
              <a:gd name="connsiteX1" fmla="*/ 1170396 w 1251419"/>
              <a:gd name="connsiteY1" fmla="*/ 925975 h 1018572"/>
              <a:gd name="connsiteX2" fmla="*/ 1124097 w 1251419"/>
              <a:gd name="connsiteY2" fmla="*/ 833377 h 1018572"/>
              <a:gd name="connsiteX3" fmla="*/ 1066224 w 1251419"/>
              <a:gd name="connsiteY3" fmla="*/ 659757 h 1018572"/>
              <a:gd name="connsiteX4" fmla="*/ 1043074 w 1251419"/>
              <a:gd name="connsiteY4" fmla="*/ 625033 h 1018572"/>
              <a:gd name="connsiteX5" fmla="*/ 927328 w 1251419"/>
              <a:gd name="connsiteY5" fmla="*/ 486137 h 1018572"/>
              <a:gd name="connsiteX6" fmla="*/ 881029 w 1251419"/>
              <a:gd name="connsiteY6" fmla="*/ 474562 h 1018572"/>
              <a:gd name="connsiteX7" fmla="*/ 788431 w 1251419"/>
              <a:gd name="connsiteY7" fmla="*/ 451413 h 1018572"/>
              <a:gd name="connsiteX8" fmla="*/ 325444 w 1251419"/>
              <a:gd name="connsiteY8" fmla="*/ 439838 h 1018572"/>
              <a:gd name="connsiteX9" fmla="*/ 232847 w 1251419"/>
              <a:gd name="connsiteY9" fmla="*/ 393539 h 1018572"/>
              <a:gd name="connsiteX10" fmla="*/ 163398 w 1251419"/>
              <a:gd name="connsiteY10" fmla="*/ 347241 h 1018572"/>
              <a:gd name="connsiteX11" fmla="*/ 82376 w 1251419"/>
              <a:gd name="connsiteY11" fmla="*/ 231494 h 1018572"/>
              <a:gd name="connsiteX12" fmla="*/ 59226 w 1251419"/>
              <a:gd name="connsiteY12" fmla="*/ 208344 h 1018572"/>
              <a:gd name="connsiteX13" fmla="*/ 24502 w 1251419"/>
              <a:gd name="connsiteY13" fmla="*/ 162046 h 1018572"/>
              <a:gd name="connsiteX14" fmla="*/ 1353 w 1251419"/>
              <a:gd name="connsiteY14" fmla="*/ 0 h 101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51419" h="1018572">
                <a:moveTo>
                  <a:pt x="1251419" y="1018572"/>
                </a:moveTo>
                <a:cubicBezTo>
                  <a:pt x="1224411" y="987706"/>
                  <a:pt x="1193631" y="959772"/>
                  <a:pt x="1170396" y="925975"/>
                </a:cubicBezTo>
                <a:cubicBezTo>
                  <a:pt x="1150845" y="897538"/>
                  <a:pt x="1124097" y="833377"/>
                  <a:pt x="1124097" y="833377"/>
                </a:cubicBezTo>
                <a:cubicBezTo>
                  <a:pt x="1111624" y="771011"/>
                  <a:pt x="1104514" y="717191"/>
                  <a:pt x="1066224" y="659757"/>
                </a:cubicBezTo>
                <a:cubicBezTo>
                  <a:pt x="1058507" y="648182"/>
                  <a:pt x="1049976" y="637111"/>
                  <a:pt x="1043074" y="625033"/>
                </a:cubicBezTo>
                <a:cubicBezTo>
                  <a:pt x="1014004" y="574160"/>
                  <a:pt x="997722" y="503736"/>
                  <a:pt x="927328" y="486137"/>
                </a:cubicBezTo>
                <a:cubicBezTo>
                  <a:pt x="911895" y="482279"/>
                  <a:pt x="896325" y="478932"/>
                  <a:pt x="881029" y="474562"/>
                </a:cubicBezTo>
                <a:cubicBezTo>
                  <a:pt x="845025" y="464275"/>
                  <a:pt x="830238" y="453271"/>
                  <a:pt x="788431" y="451413"/>
                </a:cubicBezTo>
                <a:cubicBezTo>
                  <a:pt x="634206" y="444559"/>
                  <a:pt x="479773" y="443696"/>
                  <a:pt x="325444" y="439838"/>
                </a:cubicBezTo>
                <a:cubicBezTo>
                  <a:pt x="255020" y="422232"/>
                  <a:pt x="298432" y="439448"/>
                  <a:pt x="232847" y="393539"/>
                </a:cubicBezTo>
                <a:cubicBezTo>
                  <a:pt x="210054" y="377584"/>
                  <a:pt x="163398" y="347241"/>
                  <a:pt x="163398" y="347241"/>
                </a:cubicBezTo>
                <a:cubicBezTo>
                  <a:pt x="139350" y="311168"/>
                  <a:pt x="110947" y="265778"/>
                  <a:pt x="82376" y="231494"/>
                </a:cubicBezTo>
                <a:cubicBezTo>
                  <a:pt x="75390" y="223110"/>
                  <a:pt x="66212" y="216728"/>
                  <a:pt x="59226" y="208344"/>
                </a:cubicBezTo>
                <a:cubicBezTo>
                  <a:pt x="46876" y="193524"/>
                  <a:pt x="36077" y="177479"/>
                  <a:pt x="24502" y="162046"/>
                </a:cubicBezTo>
                <a:cubicBezTo>
                  <a:pt x="-8408" y="63316"/>
                  <a:pt x="1353" y="117000"/>
                  <a:pt x="1353" y="0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E046CE56-906A-DB23-DBB5-651C6EB4B8D3}"/>
              </a:ext>
            </a:extLst>
          </p:cNvPr>
          <p:cNvSpPr/>
          <p:nvPr/>
        </p:nvSpPr>
        <p:spPr>
          <a:xfrm>
            <a:off x="8021201" y="3842795"/>
            <a:ext cx="1250121" cy="1099595"/>
          </a:xfrm>
          <a:custGeom>
            <a:avLst/>
            <a:gdLst>
              <a:gd name="connsiteX0" fmla="*/ 1250121 w 1250121"/>
              <a:gd name="connsiteY0" fmla="*/ 1099595 h 1099595"/>
              <a:gd name="connsiteX1" fmla="*/ 1215396 w 1250121"/>
              <a:gd name="connsiteY1" fmla="*/ 1018572 h 1099595"/>
              <a:gd name="connsiteX2" fmla="*/ 1203822 w 1250121"/>
              <a:gd name="connsiteY2" fmla="*/ 972273 h 1099595"/>
              <a:gd name="connsiteX3" fmla="*/ 1180672 w 1250121"/>
              <a:gd name="connsiteY3" fmla="*/ 949124 h 1099595"/>
              <a:gd name="connsiteX4" fmla="*/ 1157523 w 1250121"/>
              <a:gd name="connsiteY4" fmla="*/ 914400 h 1099595"/>
              <a:gd name="connsiteX5" fmla="*/ 1064926 w 1250121"/>
              <a:gd name="connsiteY5" fmla="*/ 787078 h 1099595"/>
              <a:gd name="connsiteX6" fmla="*/ 1030202 w 1250121"/>
              <a:gd name="connsiteY6" fmla="*/ 763929 h 1099595"/>
              <a:gd name="connsiteX7" fmla="*/ 926029 w 1250121"/>
              <a:gd name="connsiteY7" fmla="*/ 659757 h 1099595"/>
              <a:gd name="connsiteX8" fmla="*/ 752409 w 1250121"/>
              <a:gd name="connsiteY8" fmla="*/ 544010 h 1099595"/>
              <a:gd name="connsiteX9" fmla="*/ 694536 w 1250121"/>
              <a:gd name="connsiteY9" fmla="*/ 520861 h 1099595"/>
              <a:gd name="connsiteX10" fmla="*/ 648237 w 1250121"/>
              <a:gd name="connsiteY10" fmla="*/ 497711 h 1099595"/>
              <a:gd name="connsiteX11" fmla="*/ 555640 w 1250121"/>
              <a:gd name="connsiteY11" fmla="*/ 474562 h 1099595"/>
              <a:gd name="connsiteX12" fmla="*/ 520915 w 1250121"/>
              <a:gd name="connsiteY12" fmla="*/ 451413 h 1099595"/>
              <a:gd name="connsiteX13" fmla="*/ 439893 w 1250121"/>
              <a:gd name="connsiteY13" fmla="*/ 439838 h 1099595"/>
              <a:gd name="connsiteX14" fmla="*/ 370445 w 1250121"/>
              <a:gd name="connsiteY14" fmla="*/ 428263 h 1099595"/>
              <a:gd name="connsiteX15" fmla="*/ 300996 w 1250121"/>
              <a:gd name="connsiteY15" fmla="*/ 405114 h 1099595"/>
              <a:gd name="connsiteX16" fmla="*/ 231548 w 1250121"/>
              <a:gd name="connsiteY16" fmla="*/ 381964 h 1099595"/>
              <a:gd name="connsiteX17" fmla="*/ 162100 w 1250121"/>
              <a:gd name="connsiteY17" fmla="*/ 358815 h 1099595"/>
              <a:gd name="connsiteX18" fmla="*/ 69503 w 1250121"/>
              <a:gd name="connsiteY18" fmla="*/ 300942 h 1099595"/>
              <a:gd name="connsiteX19" fmla="*/ 57928 w 1250121"/>
              <a:gd name="connsiteY19" fmla="*/ 266218 h 1099595"/>
              <a:gd name="connsiteX20" fmla="*/ 34779 w 1250121"/>
              <a:gd name="connsiteY20" fmla="*/ 243068 h 1099595"/>
              <a:gd name="connsiteX21" fmla="*/ 23204 w 1250121"/>
              <a:gd name="connsiteY21" fmla="*/ 196770 h 1099595"/>
              <a:gd name="connsiteX22" fmla="*/ 11629 w 1250121"/>
              <a:gd name="connsiteY22" fmla="*/ 162046 h 1099595"/>
              <a:gd name="connsiteX23" fmla="*/ 55 w 1250121"/>
              <a:gd name="connsiteY23" fmla="*/ 0 h 109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50121" h="1099595">
                <a:moveTo>
                  <a:pt x="1250121" y="1099595"/>
                </a:moveTo>
                <a:cubicBezTo>
                  <a:pt x="1238546" y="1072587"/>
                  <a:pt x="1225438" y="1046186"/>
                  <a:pt x="1215396" y="1018572"/>
                </a:cubicBezTo>
                <a:cubicBezTo>
                  <a:pt x="1209960" y="1003622"/>
                  <a:pt x="1210936" y="986501"/>
                  <a:pt x="1203822" y="972273"/>
                </a:cubicBezTo>
                <a:cubicBezTo>
                  <a:pt x="1198942" y="962512"/>
                  <a:pt x="1187489" y="957645"/>
                  <a:pt x="1180672" y="949124"/>
                </a:cubicBezTo>
                <a:cubicBezTo>
                  <a:pt x="1171982" y="938261"/>
                  <a:pt x="1165609" y="925720"/>
                  <a:pt x="1157523" y="914400"/>
                </a:cubicBezTo>
                <a:cubicBezTo>
                  <a:pt x="1127021" y="871697"/>
                  <a:pt x="1108590" y="816187"/>
                  <a:pt x="1064926" y="787078"/>
                </a:cubicBezTo>
                <a:cubicBezTo>
                  <a:pt x="1053351" y="779362"/>
                  <a:pt x="1040457" y="773329"/>
                  <a:pt x="1030202" y="763929"/>
                </a:cubicBezTo>
                <a:cubicBezTo>
                  <a:pt x="994002" y="730746"/>
                  <a:pt x="964375" y="690434"/>
                  <a:pt x="926029" y="659757"/>
                </a:cubicBezTo>
                <a:cubicBezTo>
                  <a:pt x="870612" y="615423"/>
                  <a:pt x="820876" y="571397"/>
                  <a:pt x="752409" y="544010"/>
                </a:cubicBezTo>
                <a:cubicBezTo>
                  <a:pt x="733118" y="536294"/>
                  <a:pt x="713522" y="529299"/>
                  <a:pt x="694536" y="520861"/>
                </a:cubicBezTo>
                <a:cubicBezTo>
                  <a:pt x="678768" y="513853"/>
                  <a:pt x="664097" y="504508"/>
                  <a:pt x="648237" y="497711"/>
                </a:cubicBezTo>
                <a:cubicBezTo>
                  <a:pt x="617099" y="484366"/>
                  <a:pt x="589600" y="481354"/>
                  <a:pt x="555640" y="474562"/>
                </a:cubicBezTo>
                <a:cubicBezTo>
                  <a:pt x="544065" y="466846"/>
                  <a:pt x="534240" y="455410"/>
                  <a:pt x="520915" y="451413"/>
                </a:cubicBezTo>
                <a:cubicBezTo>
                  <a:pt x="494784" y="443574"/>
                  <a:pt x="466857" y="443986"/>
                  <a:pt x="439893" y="439838"/>
                </a:cubicBezTo>
                <a:cubicBezTo>
                  <a:pt x="416697" y="436269"/>
                  <a:pt x="393213" y="433955"/>
                  <a:pt x="370445" y="428263"/>
                </a:cubicBezTo>
                <a:cubicBezTo>
                  <a:pt x="346772" y="422345"/>
                  <a:pt x="324146" y="412830"/>
                  <a:pt x="300996" y="405114"/>
                </a:cubicBezTo>
                <a:lnTo>
                  <a:pt x="231548" y="381964"/>
                </a:lnTo>
                <a:cubicBezTo>
                  <a:pt x="231543" y="381962"/>
                  <a:pt x="162105" y="358818"/>
                  <a:pt x="162100" y="358815"/>
                </a:cubicBezTo>
                <a:lnTo>
                  <a:pt x="69503" y="300942"/>
                </a:lnTo>
                <a:cubicBezTo>
                  <a:pt x="65645" y="289367"/>
                  <a:pt x="64205" y="276680"/>
                  <a:pt x="57928" y="266218"/>
                </a:cubicBezTo>
                <a:cubicBezTo>
                  <a:pt x="52313" y="256860"/>
                  <a:pt x="39659" y="252829"/>
                  <a:pt x="34779" y="243068"/>
                </a:cubicBezTo>
                <a:cubicBezTo>
                  <a:pt x="27665" y="228840"/>
                  <a:pt x="27574" y="212066"/>
                  <a:pt x="23204" y="196770"/>
                </a:cubicBezTo>
                <a:cubicBezTo>
                  <a:pt x="19852" y="185039"/>
                  <a:pt x="15487" y="173621"/>
                  <a:pt x="11629" y="162046"/>
                </a:cubicBezTo>
                <a:cubicBezTo>
                  <a:pt x="-1481" y="30943"/>
                  <a:pt x="55" y="85074"/>
                  <a:pt x="55" y="0"/>
                </a:cubicBezTo>
              </a:path>
            </a:pathLst>
          </a:custGeom>
          <a:ln w="381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ADD51F44-B118-776B-2E38-C41AA50B52EE}"/>
              </a:ext>
            </a:extLst>
          </p:cNvPr>
          <p:cNvSpPr/>
          <p:nvPr/>
        </p:nvSpPr>
        <p:spPr>
          <a:xfrm>
            <a:off x="10660253" y="3958542"/>
            <a:ext cx="115777" cy="1041721"/>
          </a:xfrm>
          <a:custGeom>
            <a:avLst/>
            <a:gdLst>
              <a:gd name="connsiteX0" fmla="*/ 115777 w 115777"/>
              <a:gd name="connsiteY0" fmla="*/ 1041721 h 1041721"/>
              <a:gd name="connsiteX1" fmla="*/ 57904 w 115777"/>
              <a:gd name="connsiteY1" fmla="*/ 717630 h 1041721"/>
              <a:gd name="connsiteX2" fmla="*/ 46329 w 115777"/>
              <a:gd name="connsiteY2" fmla="*/ 625033 h 1041721"/>
              <a:gd name="connsiteX3" fmla="*/ 69479 w 115777"/>
              <a:gd name="connsiteY3" fmla="*/ 393539 h 1041721"/>
              <a:gd name="connsiteX4" fmla="*/ 92628 w 115777"/>
              <a:gd name="connsiteY4" fmla="*/ 300942 h 1041721"/>
              <a:gd name="connsiteX5" fmla="*/ 104203 w 115777"/>
              <a:gd name="connsiteY5" fmla="*/ 254643 h 1041721"/>
              <a:gd name="connsiteX6" fmla="*/ 69479 w 115777"/>
              <a:gd name="connsiteY6" fmla="*/ 81023 h 1041721"/>
              <a:gd name="connsiteX7" fmla="*/ 34755 w 115777"/>
              <a:gd name="connsiteY7" fmla="*/ 69448 h 1041721"/>
              <a:gd name="connsiteX8" fmla="*/ 11605 w 115777"/>
              <a:gd name="connsiteY8" fmla="*/ 46299 h 1041721"/>
              <a:gd name="connsiteX9" fmla="*/ 31 w 115777"/>
              <a:gd name="connsiteY9" fmla="*/ 0 h 10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777" h="1041721">
                <a:moveTo>
                  <a:pt x="115777" y="1041721"/>
                </a:moveTo>
                <a:cubicBezTo>
                  <a:pt x="96486" y="933691"/>
                  <a:pt x="75945" y="825876"/>
                  <a:pt x="57904" y="717630"/>
                </a:cubicBezTo>
                <a:cubicBezTo>
                  <a:pt x="52790" y="686947"/>
                  <a:pt x="46329" y="656139"/>
                  <a:pt x="46329" y="625033"/>
                </a:cubicBezTo>
                <a:cubicBezTo>
                  <a:pt x="46329" y="344988"/>
                  <a:pt x="39409" y="503796"/>
                  <a:pt x="69479" y="393539"/>
                </a:cubicBezTo>
                <a:cubicBezTo>
                  <a:pt x="77850" y="362844"/>
                  <a:pt x="84912" y="331808"/>
                  <a:pt x="92628" y="300942"/>
                </a:cubicBezTo>
                <a:lnTo>
                  <a:pt x="104203" y="254643"/>
                </a:lnTo>
                <a:cubicBezTo>
                  <a:pt x="101684" y="224421"/>
                  <a:pt x="115341" y="117713"/>
                  <a:pt x="69479" y="81023"/>
                </a:cubicBezTo>
                <a:cubicBezTo>
                  <a:pt x="59952" y="73401"/>
                  <a:pt x="46330" y="73306"/>
                  <a:pt x="34755" y="69448"/>
                </a:cubicBezTo>
                <a:cubicBezTo>
                  <a:pt x="27038" y="61732"/>
                  <a:pt x="17220" y="55657"/>
                  <a:pt x="11605" y="46299"/>
                </a:cubicBezTo>
                <a:cubicBezTo>
                  <a:pt x="-1189" y="24976"/>
                  <a:pt x="31" y="18380"/>
                  <a:pt x="31" y="0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07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0A7A0-9A63-40AB-A783-B4602CEEC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5526821-9314-E4DD-C62D-1C9BFA639064}"/>
                  </a:ext>
                </a:extLst>
              </p:cNvPr>
              <p:cNvSpPr txBox="1"/>
              <p:nvPr/>
            </p:nvSpPr>
            <p:spPr>
              <a:xfrm>
                <a:off x="595605" y="1687337"/>
                <a:ext cx="10850161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0" dirty="0"/>
                  <a:t>Instead of compute all of these coefficients with a call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pPr lvl="1"/>
                <a:endParaRPr lang="en-US" sz="3200" dirty="0"/>
              </a:p>
              <a:p>
                <a:pPr lvl="1"/>
                <a:r>
                  <a:rPr lang="en-US" sz="3200" dirty="0"/>
                  <a:t>we can compute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b="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p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en-US" sz="3200" dirty="0"/>
                  <a:t>  with three calls and then do O(n) work to combine (subtraction, addition, shifts) them together to get all the coefficients!</a:t>
                </a:r>
                <a:endParaRPr lang="en-US" sz="3200" b="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5526821-9314-E4DD-C62D-1C9BFA639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87337"/>
                <a:ext cx="10850161" cy="3539430"/>
              </a:xfrm>
              <a:prstGeom prst="rect">
                <a:avLst/>
              </a:prstGeom>
              <a:blipFill>
                <a:blip r:embed="rId3"/>
                <a:stretch>
                  <a:fillRect l="-1287" t="-2143" b="-4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BDE4DBF1-6800-4F9B-D988-6992732E2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Reducing Calls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ED6167-D137-9F7F-F27D-9C0EE53A15B7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9D233A6-6CD3-12E5-DCDF-1BE2E4A76803}"/>
                  </a:ext>
                </a:extLst>
              </p:cNvPr>
              <p:cNvSpPr txBox="1"/>
              <p:nvPr/>
            </p:nvSpPr>
            <p:spPr>
              <a:xfrm>
                <a:off x="1235994" y="2348267"/>
                <a:ext cx="10188009" cy="618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9D233A6-6CD3-12E5-DCDF-1BE2E4A76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994" y="2348267"/>
                <a:ext cx="10188009" cy="6182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DDCFFE-4E58-CBB9-AE68-5FC144D492CC}"/>
                  </a:ext>
                </a:extLst>
              </p:cNvPr>
              <p:cNvSpPr txBox="1"/>
              <p:nvPr/>
            </p:nvSpPr>
            <p:spPr>
              <a:xfrm>
                <a:off x="355958" y="5346441"/>
                <a:ext cx="11480083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endParaRPr lang="en-US" sz="32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DDCFFE-4E58-CBB9-AE68-5FC144D49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58" y="5346441"/>
                <a:ext cx="11480083" cy="1077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7383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C9B89-6288-ABD9-21CB-8DBD60065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6E3AD-7FA9-F0DD-807F-FF3E10549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Updates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CF7BC1-6D86-B895-C4BF-F43324E72F7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900659B-954A-BA55-2EE4-9312592480A7}"/>
              </a:ext>
            </a:extLst>
          </p:cNvPr>
          <p:cNvSpPr txBox="1"/>
          <p:nvPr/>
        </p:nvSpPr>
        <p:spPr>
          <a:xfrm>
            <a:off x="455140" y="1690688"/>
            <a:ext cx="6593842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HW 6 Out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Group Project</a:t>
            </a:r>
          </a:p>
          <a:p>
            <a:pPr marL="1028700" lvl="1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Code 1 &amp; 2 Due ?</a:t>
            </a:r>
            <a:endParaRPr lang="en-US" sz="3200" baseline="30000" dirty="0">
              <a:solidFill>
                <a:srgbClr val="333333"/>
              </a:solidFill>
            </a:endParaRPr>
          </a:p>
          <a:p>
            <a:pPr marL="1028700" lvl="1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Reflections 1 &amp; 2 Due ?</a:t>
            </a:r>
            <a:endParaRPr lang="en-US" sz="3200" baseline="30000" dirty="0">
              <a:solidFill>
                <a:srgbClr val="333333"/>
              </a:solidFill>
            </a:endParaRPr>
          </a:p>
        </p:txBody>
      </p:sp>
      <p:pic>
        <p:nvPicPr>
          <p:cNvPr id="11" name="Graphic 10" descr="Newspaper outline">
            <a:extLst>
              <a:ext uri="{FF2B5EF4-FFF2-40B4-BE49-F238E27FC236}">
                <a16:creationId xmlns:a16="http://schemas.microsoft.com/office/drawing/2014/main" id="{091BE974-6143-BD39-402B-CCC13FED2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78550" y="1400175"/>
            <a:ext cx="50927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734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94883-9F95-DEDC-CD4A-DA7127584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77CB83-9B01-DB21-35BB-4328D9E12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Recursive Algorithm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90FC2F-90F8-FE28-3539-EDF0F4A70792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34C2D329-DD90-2D7A-A3D0-8FFC99112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05" y="1831291"/>
            <a:ext cx="11759211" cy="426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305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06C72-56B9-2D96-F180-1EA29DD9C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03FD800-A984-A276-D07D-809693521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Runtime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AAD1CC3-2DEC-AF47-17DB-CFC36031DF5A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38F965CC-22CF-562C-E4A9-CFEB8BB40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06" y="1687337"/>
            <a:ext cx="9762144" cy="35436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9E7ADA4-B30F-8A15-4DDA-A7EECFB242ED}"/>
                  </a:ext>
                </a:extLst>
              </p:cNvPr>
              <p:cNvSpPr txBox="1"/>
              <p:nvPr/>
            </p:nvSpPr>
            <p:spPr>
              <a:xfrm>
                <a:off x="389580" y="5045777"/>
                <a:ext cx="10850161" cy="2143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0" dirty="0"/>
                  <a:t>In the non recursive case, we do three calls of size n/2.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Hence,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 ≤ 3</m:t>
                    </m:r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/2) + </m:t>
                    </m:r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cn</m:t>
                    </m:r>
                  </m:oMath>
                </a14:m>
                <a:r>
                  <a:rPr lang="en-US" sz="3200" b="0" dirty="0"/>
                  <a:t> when n is big.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Thus,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</m:e>
                            </m:func>
                          </m:sup>
                        </m:sSup>
                      </m:e>
                    </m:d>
                  </m:oMath>
                </a14:m>
                <a:r>
                  <a:rPr lang="en-US" sz="3200" b="0" dirty="0"/>
                  <a:t> &lt;- </a:t>
                </a:r>
                <a:r>
                  <a:rPr lang="en-US" sz="3200" b="1" dirty="0"/>
                  <a:t>See K.T. 5.2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9E7ADA4-B30F-8A15-4DDA-A7EECFB24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80" y="5045777"/>
                <a:ext cx="10850161" cy="2143792"/>
              </a:xfrm>
              <a:prstGeom prst="rect">
                <a:avLst/>
              </a:prstGeom>
              <a:blipFill>
                <a:blip r:embed="rId4"/>
                <a:stretch>
                  <a:fillRect l="-1285" t="-3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4947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AC27E8-1B7E-B108-0954-02502BF58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B3BA480-7BC8-60F7-B6F7-D53BA4BF5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Runtime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1A1729B-7A9D-FF95-F6B8-2A1F0CDD8E61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23CEB0F9-D6B4-FB97-675C-BA6E57ABF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06" y="1687337"/>
            <a:ext cx="9762144" cy="35436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02E1E6-8DCE-269D-F50D-E509FA127B2A}"/>
                  </a:ext>
                </a:extLst>
              </p:cNvPr>
              <p:cNvSpPr txBox="1"/>
              <p:nvPr/>
            </p:nvSpPr>
            <p:spPr>
              <a:xfrm>
                <a:off x="389580" y="5045777"/>
                <a:ext cx="10850161" cy="2143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0" dirty="0"/>
                  <a:t>In the non recursive case, we do three calls of size n/2.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Hence,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 ≤ 3</m:t>
                    </m:r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/2) + </m:t>
                    </m:r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cn</m:t>
                    </m:r>
                  </m:oMath>
                </a14:m>
                <a:r>
                  <a:rPr lang="en-US" sz="3200" b="0" dirty="0"/>
                  <a:t> when n is big.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Thus,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</m:e>
                            </m:func>
                          </m:sup>
                        </m:sSup>
                      </m:e>
                    </m:d>
                  </m:oMath>
                </a14:m>
                <a:r>
                  <a:rPr lang="en-US" sz="3200" b="0" dirty="0"/>
                  <a:t> &lt;- </a:t>
                </a:r>
                <a:r>
                  <a:rPr lang="en-US" sz="3200" b="1" dirty="0"/>
                  <a:t>See K.T. 5.2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02E1E6-8DCE-269D-F50D-E509FA127B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80" y="5045777"/>
                <a:ext cx="10850161" cy="2143792"/>
              </a:xfrm>
              <a:prstGeom prst="rect">
                <a:avLst/>
              </a:prstGeom>
              <a:blipFill>
                <a:blip r:embed="rId4"/>
                <a:stretch>
                  <a:fillRect l="-1285" t="-3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75037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8CBCB-9726-1777-9A95-076B4E035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E5C9B73-60BE-1860-997C-188CB40DB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Want to know more?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C5106F5-CE14-4BF0-222F-B75CB0C84572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screenshot of a math application&#10;&#10;AI-generated content may be incorrect.">
            <a:extLst>
              <a:ext uri="{FF2B5EF4-FFF2-40B4-BE49-F238E27FC236}">
                <a16:creationId xmlns:a16="http://schemas.microsoft.com/office/drawing/2014/main" id="{79CB13D6-F40B-1724-1179-D2B00C0A1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90" y="1613685"/>
            <a:ext cx="10670420" cy="512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24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BAEFD-A1AF-6BD2-A8C5-F723DD4B9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A841DDE-76C9-1D62-EC66-41740B1DD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Reading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27599C2-F6C2-D692-C7DE-000E02683809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5F9A0F2-8A77-9131-CB15-026A6026DB5B}"/>
              </a:ext>
            </a:extLst>
          </p:cNvPr>
          <p:cNvSpPr txBox="1"/>
          <p:nvPr/>
        </p:nvSpPr>
        <p:spPr>
          <a:xfrm>
            <a:off x="595605" y="1672372"/>
            <a:ext cx="550039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You should have read: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Started 5.5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Started 5.4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Before Next Class: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Finished KT 5.5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Finished KT 5.4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Read </a:t>
            </a:r>
            <a:r>
              <a:rPr lang="en-US" sz="3200" b="0" i="0" u="none" strike="noStrike" dirty="0">
                <a:solidFill>
                  <a:srgbClr val="337AB7"/>
                </a:solidFill>
                <a:effectLst/>
                <a:latin typeface="Helvetica Neue" panose="02000503000000020004" pitchFamily="2" charset="0"/>
                <a:hlinkClick r:id="rId3"/>
              </a:rPr>
              <a:t>Unraveling the mystery behind the identity</a:t>
            </a:r>
            <a:endParaRPr lang="en-US" sz="3200" dirty="0"/>
          </a:p>
          <a:p>
            <a:pPr lvl="1"/>
            <a:endParaRPr lang="en-US" sz="3200" b="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EF6457-9C78-C05B-70CC-DA154F395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179" y="1687337"/>
            <a:ext cx="4014084" cy="460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781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9B29A-FF06-DE14-3EAC-CA33D4022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BBE9340-5E5B-F3CB-AE60-F6D827589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Divide &amp; Conquer Algorithm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384A54-02DB-A0EF-035C-5DA6F9548F7C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913F505-503C-BC3F-772C-9C01BFA8D450}"/>
              </a:ext>
            </a:extLst>
          </p:cNvPr>
          <p:cNvSpPr txBox="1"/>
          <p:nvPr/>
        </p:nvSpPr>
        <p:spPr>
          <a:xfrm>
            <a:off x="595605" y="1672372"/>
            <a:ext cx="110007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We will use the logic of the previous lecture to make a Merge-and-Count(A,B) algorithm that will merge two sorted lists and count the number of “spanning” inversions.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We will now make a new algorithm called Sort-and-Count(L) that will take a list and return the list sorted and return the number of inversions before being sorted.</a:t>
            </a:r>
          </a:p>
        </p:txBody>
      </p:sp>
    </p:spTree>
    <p:extLst>
      <p:ext uri="{BB962C8B-B14F-4D97-AF65-F5344CB8AC3E}">
        <p14:creationId xmlns:p14="http://schemas.microsoft.com/office/powerpoint/2010/main" val="1637700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4EEBD-17CD-6004-11F4-26F7CEA14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852920E-108B-AEFE-BD90-B950CC6FF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Sort-and-Count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64A781-55EB-D87B-F5E6-584BDFB3D925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6F33D35-8F69-4BBD-06CD-D06E857A632A}"/>
                  </a:ext>
                </a:extLst>
              </p:cNvPr>
              <p:cNvSpPr txBox="1"/>
              <p:nvPr/>
            </p:nvSpPr>
            <p:spPr>
              <a:xfrm>
                <a:off x="595605" y="1672372"/>
                <a:ext cx="11000791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Input: list L of length 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If the list has on element: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there are no inversions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Else: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Divide the list into two halves: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A contains first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⌈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/2⌉</m:t>
                    </m:r>
                  </m:oMath>
                </a14:m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elements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B contains second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⌊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/2⌋</m:t>
                    </m:r>
                  </m:oMath>
                </a14:m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elements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(</a:t>
                </a:r>
                <a:r>
                  <a:rPr lang="en-US" sz="2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r,A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= Sort-and-Count(A)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(</a:t>
                </a:r>
                <a:r>
                  <a:rPr lang="en-US" sz="2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q,B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= Sort-and-Count(B)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(</a:t>
                </a:r>
                <a:r>
                  <a:rPr lang="en-US" sz="2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k,L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= Merge-and-Count(A,B)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Return (</a:t>
                </a:r>
                <a:r>
                  <a:rPr lang="en-US" sz="2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r+q+k,L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6F33D35-8F69-4BBD-06CD-D06E857A6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72372"/>
                <a:ext cx="11000791" cy="4832092"/>
              </a:xfrm>
              <a:prstGeom prst="rect">
                <a:avLst/>
              </a:prstGeom>
              <a:blipFill>
                <a:blip r:embed="rId3"/>
                <a:stretch>
                  <a:fillRect l="-1155" t="-1309" b="-2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905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05947-34AA-0189-B6D3-A982F061E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FFDC109-6FD4-2A05-D8CA-A880DC44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When is each type of inversion counted?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340B3C-70C9-08C9-9904-0ED99F9AFE7C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DCD8588-2116-17B9-04CD-A6F2F32C71F3}"/>
              </a:ext>
            </a:extLst>
          </p:cNvPr>
          <p:cNvSpPr txBox="1"/>
          <p:nvPr/>
        </p:nvSpPr>
        <p:spPr>
          <a:xfrm>
            <a:off x="595605" y="1672372"/>
            <a:ext cx="11000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6FF41B9-7D2B-F86B-0EC5-DA01C8BF9694}"/>
              </a:ext>
            </a:extLst>
          </p:cNvPr>
          <p:cNvGrpSpPr/>
          <p:nvPr/>
        </p:nvGrpSpPr>
        <p:grpSpPr>
          <a:xfrm>
            <a:off x="4495830" y="5037045"/>
            <a:ext cx="7100566" cy="618791"/>
            <a:chOff x="803189" y="3309331"/>
            <a:chExt cx="7100566" cy="61879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A29A662-3793-626E-0493-5658427288B3}"/>
                </a:ext>
              </a:extLst>
            </p:cNvPr>
            <p:cNvSpPr/>
            <p:nvPr/>
          </p:nvSpPr>
          <p:spPr>
            <a:xfrm>
              <a:off x="80318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94F86D3-75B9-3EB2-F12C-3A49A80E331A}"/>
                </a:ext>
              </a:extLst>
            </p:cNvPr>
            <p:cNvSpPr/>
            <p:nvPr/>
          </p:nvSpPr>
          <p:spPr>
            <a:xfrm>
              <a:off x="152399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AF27BC7-E183-1817-52C5-DBE68BBF731F}"/>
                </a:ext>
              </a:extLst>
            </p:cNvPr>
            <p:cNvSpPr/>
            <p:nvPr/>
          </p:nvSpPr>
          <p:spPr>
            <a:xfrm>
              <a:off x="224480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715AA2B-814D-0E1B-091E-ED14209BE9B2}"/>
                </a:ext>
              </a:extLst>
            </p:cNvPr>
            <p:cNvSpPr/>
            <p:nvPr/>
          </p:nvSpPr>
          <p:spPr>
            <a:xfrm>
              <a:off x="296561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BF431E-4349-DB0E-CAEC-CFE42BC44887}"/>
                </a:ext>
              </a:extLst>
            </p:cNvPr>
            <p:cNvSpPr/>
            <p:nvPr/>
          </p:nvSpPr>
          <p:spPr>
            <a:xfrm>
              <a:off x="368642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8A0A18-8853-51A3-8E0B-F6C7ABFFB2B9}"/>
                </a:ext>
              </a:extLst>
            </p:cNvPr>
            <p:cNvSpPr/>
            <p:nvPr/>
          </p:nvSpPr>
          <p:spPr>
            <a:xfrm>
              <a:off x="4407239" y="3314846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3832D7A-D0FB-11CE-887F-73DB43806881}"/>
                </a:ext>
              </a:extLst>
            </p:cNvPr>
            <p:cNvSpPr/>
            <p:nvPr/>
          </p:nvSpPr>
          <p:spPr>
            <a:xfrm>
              <a:off x="512804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2A18CEA-8EC2-2E7D-6BB3-C40B84B8DF11}"/>
                </a:ext>
              </a:extLst>
            </p:cNvPr>
            <p:cNvSpPr/>
            <p:nvPr/>
          </p:nvSpPr>
          <p:spPr>
            <a:xfrm>
              <a:off x="584885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22FEF28-314A-9904-41DF-8A5E96C99700}"/>
                </a:ext>
              </a:extLst>
            </p:cNvPr>
            <p:cNvSpPr/>
            <p:nvPr/>
          </p:nvSpPr>
          <p:spPr>
            <a:xfrm>
              <a:off x="656966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57E7C8-78EB-BE76-CE79-90A191F2D08D}"/>
                </a:ext>
              </a:extLst>
            </p:cNvPr>
            <p:cNvSpPr/>
            <p:nvPr/>
          </p:nvSpPr>
          <p:spPr>
            <a:xfrm>
              <a:off x="7290479" y="3309331"/>
              <a:ext cx="613276" cy="613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F28F2E4-BF3B-8A59-47AA-F704803A4E40}"/>
              </a:ext>
            </a:extLst>
          </p:cNvPr>
          <p:cNvCxnSpPr>
            <a:cxnSpLocks/>
          </p:cNvCxnSpPr>
          <p:nvPr/>
        </p:nvCxnSpPr>
        <p:spPr>
          <a:xfrm>
            <a:off x="8046113" y="4695568"/>
            <a:ext cx="0" cy="124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758EF5A6-6B24-88EA-398E-F41CFC755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04" y="1687337"/>
            <a:ext cx="6957045" cy="3156510"/>
          </a:xfrm>
          <a:prstGeom prst="rect">
            <a:avLst/>
          </a:prstGeom>
        </p:spPr>
      </p:pic>
      <p:sp>
        <p:nvSpPr>
          <p:cNvPr id="50" name="Freeform 49">
            <a:extLst>
              <a:ext uri="{FF2B5EF4-FFF2-40B4-BE49-F238E27FC236}">
                <a16:creationId xmlns:a16="http://schemas.microsoft.com/office/drawing/2014/main" id="{3ADA7EC0-9720-72DD-B689-55AB2EC7C33F}"/>
              </a:ext>
            </a:extLst>
          </p:cNvPr>
          <p:cNvSpPr/>
          <p:nvPr/>
        </p:nvSpPr>
        <p:spPr>
          <a:xfrm>
            <a:off x="6244088" y="4238368"/>
            <a:ext cx="1483723" cy="667264"/>
          </a:xfrm>
          <a:custGeom>
            <a:avLst/>
            <a:gdLst>
              <a:gd name="connsiteX0" fmla="*/ 0 w 1483723"/>
              <a:gd name="connsiteY0" fmla="*/ 667264 h 667264"/>
              <a:gd name="connsiteX1" fmla="*/ 12357 w 1483723"/>
              <a:gd name="connsiteY1" fmla="*/ 296562 h 667264"/>
              <a:gd name="connsiteX2" fmla="*/ 37070 w 1483723"/>
              <a:gd name="connsiteY2" fmla="*/ 234778 h 667264"/>
              <a:gd name="connsiteX3" fmla="*/ 74140 w 1483723"/>
              <a:gd name="connsiteY3" fmla="*/ 148281 h 667264"/>
              <a:gd name="connsiteX4" fmla="*/ 234778 w 1483723"/>
              <a:gd name="connsiteY4" fmla="*/ 37070 h 667264"/>
              <a:gd name="connsiteX5" fmla="*/ 284205 w 1483723"/>
              <a:gd name="connsiteY5" fmla="*/ 24713 h 667264"/>
              <a:gd name="connsiteX6" fmla="*/ 370702 w 1483723"/>
              <a:gd name="connsiteY6" fmla="*/ 0 h 667264"/>
              <a:gd name="connsiteX7" fmla="*/ 803189 w 1483723"/>
              <a:gd name="connsiteY7" fmla="*/ 12356 h 667264"/>
              <a:gd name="connsiteX8" fmla="*/ 951470 w 1483723"/>
              <a:gd name="connsiteY8" fmla="*/ 49427 h 667264"/>
              <a:gd name="connsiteX9" fmla="*/ 1000897 w 1483723"/>
              <a:gd name="connsiteY9" fmla="*/ 61783 h 667264"/>
              <a:gd name="connsiteX10" fmla="*/ 1050324 w 1483723"/>
              <a:gd name="connsiteY10" fmla="*/ 74140 h 667264"/>
              <a:gd name="connsiteX11" fmla="*/ 1124465 w 1483723"/>
              <a:gd name="connsiteY11" fmla="*/ 123567 h 667264"/>
              <a:gd name="connsiteX12" fmla="*/ 1210962 w 1483723"/>
              <a:gd name="connsiteY12" fmla="*/ 172994 h 667264"/>
              <a:gd name="connsiteX13" fmla="*/ 1285102 w 1483723"/>
              <a:gd name="connsiteY13" fmla="*/ 247135 h 667264"/>
              <a:gd name="connsiteX14" fmla="*/ 1322173 w 1483723"/>
              <a:gd name="connsiteY14" fmla="*/ 284205 h 667264"/>
              <a:gd name="connsiteX15" fmla="*/ 1359243 w 1483723"/>
              <a:gd name="connsiteY15" fmla="*/ 321275 h 667264"/>
              <a:gd name="connsiteX16" fmla="*/ 1445740 w 1483723"/>
              <a:gd name="connsiteY16" fmla="*/ 432486 h 667264"/>
              <a:gd name="connsiteX17" fmla="*/ 1482811 w 1483723"/>
              <a:gd name="connsiteY17" fmla="*/ 580767 h 667264"/>
              <a:gd name="connsiteX18" fmla="*/ 1482811 w 1483723"/>
              <a:gd name="connsiteY18" fmla="*/ 654908 h 66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83723" h="667264">
                <a:moveTo>
                  <a:pt x="0" y="667264"/>
                </a:moveTo>
                <a:cubicBezTo>
                  <a:pt x="4119" y="543697"/>
                  <a:pt x="1798" y="419746"/>
                  <a:pt x="12357" y="296562"/>
                </a:cubicBezTo>
                <a:cubicBezTo>
                  <a:pt x="14251" y="274462"/>
                  <a:pt x="29282" y="255547"/>
                  <a:pt x="37070" y="234778"/>
                </a:cubicBezTo>
                <a:cubicBezTo>
                  <a:pt x="45931" y="211149"/>
                  <a:pt x="56784" y="165637"/>
                  <a:pt x="74140" y="148281"/>
                </a:cubicBezTo>
                <a:cubicBezTo>
                  <a:pt x="92451" y="129970"/>
                  <a:pt x="195842" y="54375"/>
                  <a:pt x="234778" y="37070"/>
                </a:cubicBezTo>
                <a:cubicBezTo>
                  <a:pt x="250297" y="30173"/>
                  <a:pt x="267876" y="29379"/>
                  <a:pt x="284205" y="24713"/>
                </a:cubicBezTo>
                <a:cubicBezTo>
                  <a:pt x="408255" y="-10731"/>
                  <a:pt x="216237" y="38614"/>
                  <a:pt x="370702" y="0"/>
                </a:cubicBezTo>
                <a:cubicBezTo>
                  <a:pt x="514864" y="4119"/>
                  <a:pt x="659487" y="126"/>
                  <a:pt x="803189" y="12356"/>
                </a:cubicBezTo>
                <a:cubicBezTo>
                  <a:pt x="853954" y="16676"/>
                  <a:pt x="902043" y="37070"/>
                  <a:pt x="951470" y="49427"/>
                </a:cubicBezTo>
                <a:lnTo>
                  <a:pt x="1000897" y="61783"/>
                </a:lnTo>
                <a:lnTo>
                  <a:pt x="1050324" y="74140"/>
                </a:lnTo>
                <a:cubicBezTo>
                  <a:pt x="1075038" y="90616"/>
                  <a:pt x="1097899" y="110284"/>
                  <a:pt x="1124465" y="123567"/>
                </a:cubicBezTo>
                <a:cubicBezTo>
                  <a:pt x="1150034" y="136352"/>
                  <a:pt x="1188509" y="153035"/>
                  <a:pt x="1210962" y="172994"/>
                </a:cubicBezTo>
                <a:cubicBezTo>
                  <a:pt x="1237084" y="196214"/>
                  <a:pt x="1260388" y="222421"/>
                  <a:pt x="1285102" y="247135"/>
                </a:cubicBezTo>
                <a:lnTo>
                  <a:pt x="1322173" y="284205"/>
                </a:lnTo>
                <a:lnTo>
                  <a:pt x="1359243" y="321275"/>
                </a:lnTo>
                <a:cubicBezTo>
                  <a:pt x="1391227" y="353259"/>
                  <a:pt x="1430961" y="388149"/>
                  <a:pt x="1445740" y="432486"/>
                </a:cubicBezTo>
                <a:cubicBezTo>
                  <a:pt x="1466843" y="495793"/>
                  <a:pt x="1477265" y="514210"/>
                  <a:pt x="1482811" y="580767"/>
                </a:cubicBezTo>
                <a:cubicBezTo>
                  <a:pt x="1484863" y="605395"/>
                  <a:pt x="1482811" y="630194"/>
                  <a:pt x="1482811" y="654908"/>
                </a:cubicBezTo>
              </a:path>
            </a:pathLst>
          </a:cu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BFFBE611-903D-2D4F-55CD-4E8277600B69}"/>
              </a:ext>
            </a:extLst>
          </p:cNvPr>
          <p:cNvSpPr/>
          <p:nvPr/>
        </p:nvSpPr>
        <p:spPr>
          <a:xfrm>
            <a:off x="9051151" y="4219218"/>
            <a:ext cx="1483723" cy="667264"/>
          </a:xfrm>
          <a:custGeom>
            <a:avLst/>
            <a:gdLst>
              <a:gd name="connsiteX0" fmla="*/ 0 w 1483723"/>
              <a:gd name="connsiteY0" fmla="*/ 667264 h 667264"/>
              <a:gd name="connsiteX1" fmla="*/ 12357 w 1483723"/>
              <a:gd name="connsiteY1" fmla="*/ 296562 h 667264"/>
              <a:gd name="connsiteX2" fmla="*/ 37070 w 1483723"/>
              <a:gd name="connsiteY2" fmla="*/ 234778 h 667264"/>
              <a:gd name="connsiteX3" fmla="*/ 74140 w 1483723"/>
              <a:gd name="connsiteY3" fmla="*/ 148281 h 667264"/>
              <a:gd name="connsiteX4" fmla="*/ 234778 w 1483723"/>
              <a:gd name="connsiteY4" fmla="*/ 37070 h 667264"/>
              <a:gd name="connsiteX5" fmla="*/ 284205 w 1483723"/>
              <a:gd name="connsiteY5" fmla="*/ 24713 h 667264"/>
              <a:gd name="connsiteX6" fmla="*/ 370702 w 1483723"/>
              <a:gd name="connsiteY6" fmla="*/ 0 h 667264"/>
              <a:gd name="connsiteX7" fmla="*/ 803189 w 1483723"/>
              <a:gd name="connsiteY7" fmla="*/ 12356 h 667264"/>
              <a:gd name="connsiteX8" fmla="*/ 951470 w 1483723"/>
              <a:gd name="connsiteY8" fmla="*/ 49427 h 667264"/>
              <a:gd name="connsiteX9" fmla="*/ 1000897 w 1483723"/>
              <a:gd name="connsiteY9" fmla="*/ 61783 h 667264"/>
              <a:gd name="connsiteX10" fmla="*/ 1050324 w 1483723"/>
              <a:gd name="connsiteY10" fmla="*/ 74140 h 667264"/>
              <a:gd name="connsiteX11" fmla="*/ 1124465 w 1483723"/>
              <a:gd name="connsiteY11" fmla="*/ 123567 h 667264"/>
              <a:gd name="connsiteX12" fmla="*/ 1210962 w 1483723"/>
              <a:gd name="connsiteY12" fmla="*/ 172994 h 667264"/>
              <a:gd name="connsiteX13" fmla="*/ 1285102 w 1483723"/>
              <a:gd name="connsiteY13" fmla="*/ 247135 h 667264"/>
              <a:gd name="connsiteX14" fmla="*/ 1322173 w 1483723"/>
              <a:gd name="connsiteY14" fmla="*/ 284205 h 667264"/>
              <a:gd name="connsiteX15" fmla="*/ 1359243 w 1483723"/>
              <a:gd name="connsiteY15" fmla="*/ 321275 h 667264"/>
              <a:gd name="connsiteX16" fmla="*/ 1445740 w 1483723"/>
              <a:gd name="connsiteY16" fmla="*/ 432486 h 667264"/>
              <a:gd name="connsiteX17" fmla="*/ 1482811 w 1483723"/>
              <a:gd name="connsiteY17" fmla="*/ 580767 h 667264"/>
              <a:gd name="connsiteX18" fmla="*/ 1482811 w 1483723"/>
              <a:gd name="connsiteY18" fmla="*/ 654908 h 66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83723" h="667264">
                <a:moveTo>
                  <a:pt x="0" y="667264"/>
                </a:moveTo>
                <a:cubicBezTo>
                  <a:pt x="4119" y="543697"/>
                  <a:pt x="1798" y="419746"/>
                  <a:pt x="12357" y="296562"/>
                </a:cubicBezTo>
                <a:cubicBezTo>
                  <a:pt x="14251" y="274462"/>
                  <a:pt x="29282" y="255547"/>
                  <a:pt x="37070" y="234778"/>
                </a:cubicBezTo>
                <a:cubicBezTo>
                  <a:pt x="45931" y="211149"/>
                  <a:pt x="56784" y="165637"/>
                  <a:pt x="74140" y="148281"/>
                </a:cubicBezTo>
                <a:cubicBezTo>
                  <a:pt x="92451" y="129970"/>
                  <a:pt x="195842" y="54375"/>
                  <a:pt x="234778" y="37070"/>
                </a:cubicBezTo>
                <a:cubicBezTo>
                  <a:pt x="250297" y="30173"/>
                  <a:pt x="267876" y="29379"/>
                  <a:pt x="284205" y="24713"/>
                </a:cubicBezTo>
                <a:cubicBezTo>
                  <a:pt x="408255" y="-10731"/>
                  <a:pt x="216237" y="38614"/>
                  <a:pt x="370702" y="0"/>
                </a:cubicBezTo>
                <a:cubicBezTo>
                  <a:pt x="514864" y="4119"/>
                  <a:pt x="659487" y="126"/>
                  <a:pt x="803189" y="12356"/>
                </a:cubicBezTo>
                <a:cubicBezTo>
                  <a:pt x="853954" y="16676"/>
                  <a:pt x="902043" y="37070"/>
                  <a:pt x="951470" y="49427"/>
                </a:cubicBezTo>
                <a:lnTo>
                  <a:pt x="1000897" y="61783"/>
                </a:lnTo>
                <a:lnTo>
                  <a:pt x="1050324" y="74140"/>
                </a:lnTo>
                <a:cubicBezTo>
                  <a:pt x="1075038" y="90616"/>
                  <a:pt x="1097899" y="110284"/>
                  <a:pt x="1124465" y="123567"/>
                </a:cubicBezTo>
                <a:cubicBezTo>
                  <a:pt x="1150034" y="136352"/>
                  <a:pt x="1188509" y="153035"/>
                  <a:pt x="1210962" y="172994"/>
                </a:cubicBezTo>
                <a:cubicBezTo>
                  <a:pt x="1237084" y="196214"/>
                  <a:pt x="1260388" y="222421"/>
                  <a:pt x="1285102" y="247135"/>
                </a:cubicBezTo>
                <a:lnTo>
                  <a:pt x="1322173" y="284205"/>
                </a:lnTo>
                <a:lnTo>
                  <a:pt x="1359243" y="321275"/>
                </a:lnTo>
                <a:cubicBezTo>
                  <a:pt x="1391227" y="353259"/>
                  <a:pt x="1430961" y="388149"/>
                  <a:pt x="1445740" y="432486"/>
                </a:cubicBezTo>
                <a:cubicBezTo>
                  <a:pt x="1466843" y="495793"/>
                  <a:pt x="1477265" y="514210"/>
                  <a:pt x="1482811" y="580767"/>
                </a:cubicBezTo>
                <a:cubicBezTo>
                  <a:pt x="1484863" y="605395"/>
                  <a:pt x="1482811" y="630194"/>
                  <a:pt x="1482811" y="654908"/>
                </a:cubicBezTo>
              </a:path>
            </a:pathLst>
          </a:cu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28DBC479-9B90-ADAB-24E2-867AC2FFBDEB}"/>
              </a:ext>
            </a:extLst>
          </p:cNvPr>
          <p:cNvSpPr/>
          <p:nvPr/>
        </p:nvSpPr>
        <p:spPr>
          <a:xfrm flipV="1">
            <a:off x="6985949" y="5821496"/>
            <a:ext cx="3640852" cy="674730"/>
          </a:xfrm>
          <a:custGeom>
            <a:avLst/>
            <a:gdLst>
              <a:gd name="connsiteX0" fmla="*/ 0 w 1483723"/>
              <a:gd name="connsiteY0" fmla="*/ 667264 h 667264"/>
              <a:gd name="connsiteX1" fmla="*/ 12357 w 1483723"/>
              <a:gd name="connsiteY1" fmla="*/ 296562 h 667264"/>
              <a:gd name="connsiteX2" fmla="*/ 37070 w 1483723"/>
              <a:gd name="connsiteY2" fmla="*/ 234778 h 667264"/>
              <a:gd name="connsiteX3" fmla="*/ 74140 w 1483723"/>
              <a:gd name="connsiteY3" fmla="*/ 148281 h 667264"/>
              <a:gd name="connsiteX4" fmla="*/ 234778 w 1483723"/>
              <a:gd name="connsiteY4" fmla="*/ 37070 h 667264"/>
              <a:gd name="connsiteX5" fmla="*/ 284205 w 1483723"/>
              <a:gd name="connsiteY5" fmla="*/ 24713 h 667264"/>
              <a:gd name="connsiteX6" fmla="*/ 370702 w 1483723"/>
              <a:gd name="connsiteY6" fmla="*/ 0 h 667264"/>
              <a:gd name="connsiteX7" fmla="*/ 803189 w 1483723"/>
              <a:gd name="connsiteY7" fmla="*/ 12356 h 667264"/>
              <a:gd name="connsiteX8" fmla="*/ 951470 w 1483723"/>
              <a:gd name="connsiteY8" fmla="*/ 49427 h 667264"/>
              <a:gd name="connsiteX9" fmla="*/ 1000897 w 1483723"/>
              <a:gd name="connsiteY9" fmla="*/ 61783 h 667264"/>
              <a:gd name="connsiteX10" fmla="*/ 1050324 w 1483723"/>
              <a:gd name="connsiteY10" fmla="*/ 74140 h 667264"/>
              <a:gd name="connsiteX11" fmla="*/ 1124465 w 1483723"/>
              <a:gd name="connsiteY11" fmla="*/ 123567 h 667264"/>
              <a:gd name="connsiteX12" fmla="*/ 1210962 w 1483723"/>
              <a:gd name="connsiteY12" fmla="*/ 172994 h 667264"/>
              <a:gd name="connsiteX13" fmla="*/ 1285102 w 1483723"/>
              <a:gd name="connsiteY13" fmla="*/ 247135 h 667264"/>
              <a:gd name="connsiteX14" fmla="*/ 1322173 w 1483723"/>
              <a:gd name="connsiteY14" fmla="*/ 284205 h 667264"/>
              <a:gd name="connsiteX15" fmla="*/ 1359243 w 1483723"/>
              <a:gd name="connsiteY15" fmla="*/ 321275 h 667264"/>
              <a:gd name="connsiteX16" fmla="*/ 1445740 w 1483723"/>
              <a:gd name="connsiteY16" fmla="*/ 432486 h 667264"/>
              <a:gd name="connsiteX17" fmla="*/ 1482811 w 1483723"/>
              <a:gd name="connsiteY17" fmla="*/ 580767 h 667264"/>
              <a:gd name="connsiteX18" fmla="*/ 1482811 w 1483723"/>
              <a:gd name="connsiteY18" fmla="*/ 654908 h 66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83723" h="667264">
                <a:moveTo>
                  <a:pt x="0" y="667264"/>
                </a:moveTo>
                <a:cubicBezTo>
                  <a:pt x="4119" y="543697"/>
                  <a:pt x="1798" y="419746"/>
                  <a:pt x="12357" y="296562"/>
                </a:cubicBezTo>
                <a:cubicBezTo>
                  <a:pt x="14251" y="274462"/>
                  <a:pt x="29282" y="255547"/>
                  <a:pt x="37070" y="234778"/>
                </a:cubicBezTo>
                <a:cubicBezTo>
                  <a:pt x="45931" y="211149"/>
                  <a:pt x="56784" y="165637"/>
                  <a:pt x="74140" y="148281"/>
                </a:cubicBezTo>
                <a:cubicBezTo>
                  <a:pt x="92451" y="129970"/>
                  <a:pt x="195842" y="54375"/>
                  <a:pt x="234778" y="37070"/>
                </a:cubicBezTo>
                <a:cubicBezTo>
                  <a:pt x="250297" y="30173"/>
                  <a:pt x="267876" y="29379"/>
                  <a:pt x="284205" y="24713"/>
                </a:cubicBezTo>
                <a:cubicBezTo>
                  <a:pt x="408255" y="-10731"/>
                  <a:pt x="216237" y="38614"/>
                  <a:pt x="370702" y="0"/>
                </a:cubicBezTo>
                <a:cubicBezTo>
                  <a:pt x="514864" y="4119"/>
                  <a:pt x="659487" y="126"/>
                  <a:pt x="803189" y="12356"/>
                </a:cubicBezTo>
                <a:cubicBezTo>
                  <a:pt x="853954" y="16676"/>
                  <a:pt x="902043" y="37070"/>
                  <a:pt x="951470" y="49427"/>
                </a:cubicBezTo>
                <a:lnTo>
                  <a:pt x="1000897" y="61783"/>
                </a:lnTo>
                <a:lnTo>
                  <a:pt x="1050324" y="74140"/>
                </a:lnTo>
                <a:cubicBezTo>
                  <a:pt x="1075038" y="90616"/>
                  <a:pt x="1097899" y="110284"/>
                  <a:pt x="1124465" y="123567"/>
                </a:cubicBezTo>
                <a:cubicBezTo>
                  <a:pt x="1150034" y="136352"/>
                  <a:pt x="1188509" y="153035"/>
                  <a:pt x="1210962" y="172994"/>
                </a:cubicBezTo>
                <a:cubicBezTo>
                  <a:pt x="1237084" y="196214"/>
                  <a:pt x="1260388" y="222421"/>
                  <a:pt x="1285102" y="247135"/>
                </a:cubicBezTo>
                <a:lnTo>
                  <a:pt x="1322173" y="284205"/>
                </a:lnTo>
                <a:lnTo>
                  <a:pt x="1359243" y="321275"/>
                </a:lnTo>
                <a:cubicBezTo>
                  <a:pt x="1391227" y="353259"/>
                  <a:pt x="1430961" y="388149"/>
                  <a:pt x="1445740" y="432486"/>
                </a:cubicBezTo>
                <a:cubicBezTo>
                  <a:pt x="1466843" y="495793"/>
                  <a:pt x="1477265" y="514210"/>
                  <a:pt x="1482811" y="580767"/>
                </a:cubicBezTo>
                <a:cubicBezTo>
                  <a:pt x="1484863" y="605395"/>
                  <a:pt x="1482811" y="630194"/>
                  <a:pt x="1482811" y="654908"/>
                </a:cubicBezTo>
              </a:path>
            </a:pathLst>
          </a:cu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80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E990B-E544-DAFE-FD24-AAF00F12D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DF07432-86C6-D782-FF08-084617073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Sort-and-Count Runtime?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4E70DAB-F236-1573-3673-92C5942AA947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201A477-BB61-A5C3-06AC-95933783EAC4}"/>
                  </a:ext>
                </a:extLst>
              </p:cNvPr>
              <p:cNvSpPr txBox="1"/>
              <p:nvPr/>
            </p:nvSpPr>
            <p:spPr>
              <a:xfrm>
                <a:off x="595605" y="1672372"/>
                <a:ext cx="11000791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Input: list L of length 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If the list has on element: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there are no inversions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Else: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Divide the list into two halves: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A contains first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⌈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/2⌉</m:t>
                    </m:r>
                  </m:oMath>
                </a14:m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elements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B contains second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⌊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/2⌋</m:t>
                    </m:r>
                  </m:oMath>
                </a14:m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elements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(</a:t>
                </a:r>
                <a:r>
                  <a:rPr lang="en-US" sz="2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r,A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= Sort-and-Count(A)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(</a:t>
                </a:r>
                <a:r>
                  <a:rPr lang="en-US" sz="2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q,B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= Sort-and-Count(B)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(</a:t>
                </a:r>
                <a:r>
                  <a:rPr lang="en-US" sz="2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k,L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= Merge-and-Count(A,B)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Return (</a:t>
                </a:r>
                <a:r>
                  <a:rPr lang="en-US" sz="2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r+q+k,L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201A477-BB61-A5C3-06AC-95933783E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72372"/>
                <a:ext cx="11000791" cy="4832092"/>
              </a:xfrm>
              <a:prstGeom prst="rect">
                <a:avLst/>
              </a:prstGeom>
              <a:blipFill>
                <a:blip r:embed="rId3"/>
                <a:stretch>
                  <a:fillRect l="-1155" t="-1309" b="-2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146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BFDCD-6127-99BB-6DC3-7432A9BA8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08FB09A-0F9E-C2D5-8916-DC4244DFD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Sort-and-Count Runtime?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9E00BF-92F6-A4B1-882C-16B74C6E4725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94630CF-D165-3B11-3E91-165BFDDF8355}"/>
              </a:ext>
            </a:extLst>
          </p:cNvPr>
          <p:cNvSpPr txBox="1"/>
          <p:nvPr/>
        </p:nvSpPr>
        <p:spPr>
          <a:xfrm>
            <a:off x="595605" y="1672372"/>
            <a:ext cx="110007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Aptos" panose="020B0004020202020204" pitchFamily="34" charset="0"/>
                <a:cs typeface="Courier New" panose="02070309020205020404" pitchFamily="49" charset="0"/>
              </a:rPr>
              <a:t>Observations: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Aptos" panose="020B0004020202020204" pitchFamily="34" charset="0"/>
                <a:cs typeface="Courier New" panose="02070309020205020404" pitchFamily="49" charset="0"/>
              </a:rPr>
              <a:t>Takes O(n) time to divide.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Aptos" panose="020B0004020202020204" pitchFamily="34" charset="0"/>
                <a:cs typeface="Courier New" panose="02070309020205020404" pitchFamily="49" charset="0"/>
              </a:rPr>
              <a:t>Takes 2T(n/2) time to do recursive calls.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Aptos" panose="020B0004020202020204" pitchFamily="34" charset="0"/>
                <a:cs typeface="Courier New" panose="02070309020205020404" pitchFamily="49" charset="0"/>
              </a:rPr>
              <a:t>Takes O(n) time to merge.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Aptos" panose="020B0004020202020204" pitchFamily="34" charset="0"/>
                <a:cs typeface="Courier New" panose="02070309020205020404" pitchFamily="49" charset="0"/>
              </a:rPr>
              <a:t>Takes O(1) time to do base case.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847F85-53A5-1BCB-BF27-346A85F0E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123" y="3429000"/>
            <a:ext cx="6957045" cy="315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89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1674</Words>
  <Application>Microsoft Macintosh PowerPoint</Application>
  <PresentationFormat>Widescreen</PresentationFormat>
  <Paragraphs>313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ACADEMY ENGRAVED LET PLAIN:1.0</vt:lpstr>
      <vt:lpstr>Aptos</vt:lpstr>
      <vt:lpstr>Aptos Display</vt:lpstr>
      <vt:lpstr>Arial</vt:lpstr>
      <vt:lpstr>Cambria Math</vt:lpstr>
      <vt:lpstr>Courier New</vt:lpstr>
      <vt:lpstr>Helvetica Neue</vt:lpstr>
      <vt:lpstr>Lucida</vt:lpstr>
      <vt:lpstr>Office Theme</vt:lpstr>
      <vt:lpstr>CSE 331:  Algorithms &amp; Complexity</vt:lpstr>
      <vt:lpstr>Schedule</vt:lpstr>
      <vt:lpstr>Course Updates</vt:lpstr>
      <vt:lpstr>Reading</vt:lpstr>
      <vt:lpstr>Divide &amp; Conquer Algorithm</vt:lpstr>
      <vt:lpstr>Sort-and-Count</vt:lpstr>
      <vt:lpstr>When is each type of inversion counted?</vt:lpstr>
      <vt:lpstr>Sort-and-Count Runtime?</vt:lpstr>
      <vt:lpstr>Sort-and-Count Runtime?</vt:lpstr>
      <vt:lpstr>Sort-and-Count Runtime</vt:lpstr>
      <vt:lpstr>Sort-and-Count Runtime?</vt:lpstr>
      <vt:lpstr>Sort-and-Count Runtime?</vt:lpstr>
      <vt:lpstr>Multiplication</vt:lpstr>
      <vt:lpstr>Multiplication</vt:lpstr>
      <vt:lpstr>Grade School Algorithm</vt:lpstr>
      <vt:lpstr>Grade School Algorithm</vt:lpstr>
      <vt:lpstr>Divide and Conquer Algorithm</vt:lpstr>
      <vt:lpstr>Divide and Conquer Algorithm</vt:lpstr>
      <vt:lpstr>Divide and Conquer Algorithm</vt:lpstr>
      <vt:lpstr>What is the runtime, T(n)?</vt:lpstr>
      <vt:lpstr>What is the runtime, T(n)?</vt:lpstr>
      <vt:lpstr>What is the runtime, T(n)?</vt:lpstr>
      <vt:lpstr>What is the runtime, T(n)?</vt:lpstr>
      <vt:lpstr>What is the runtime, T(n)?</vt:lpstr>
      <vt:lpstr>What is the runtime, T(n)?</vt:lpstr>
      <vt:lpstr>Reducing Calls</vt:lpstr>
      <vt:lpstr>Reducing Calls</vt:lpstr>
      <vt:lpstr>Reducing Calls</vt:lpstr>
      <vt:lpstr>Reducing Calls</vt:lpstr>
      <vt:lpstr>Recursive Algorithm</vt:lpstr>
      <vt:lpstr>Runtime</vt:lpstr>
      <vt:lpstr>Runtime</vt:lpstr>
      <vt:lpstr>Want to know more?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Charlie Carlson</dc:creator>
  <cp:lastModifiedBy>Charlie Carlson</cp:lastModifiedBy>
  <cp:revision>10</cp:revision>
  <dcterms:created xsi:type="dcterms:W3CDTF">2025-10-31T16:32:57Z</dcterms:created>
  <dcterms:modified xsi:type="dcterms:W3CDTF">2025-11-03T21:26:56Z</dcterms:modified>
</cp:coreProperties>
</file>