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571" r:id="rId2"/>
    <p:sldId id="323" r:id="rId3"/>
    <p:sldId id="329" r:id="rId4"/>
    <p:sldId id="997" r:id="rId5"/>
    <p:sldId id="998" r:id="rId6"/>
    <p:sldId id="999" r:id="rId7"/>
    <p:sldId id="1000" r:id="rId8"/>
    <p:sldId id="1003" r:id="rId9"/>
    <p:sldId id="1004" r:id="rId10"/>
    <p:sldId id="1001" r:id="rId11"/>
    <p:sldId id="1002" r:id="rId12"/>
    <p:sldId id="1005" r:id="rId13"/>
    <p:sldId id="1006" r:id="rId14"/>
    <p:sldId id="1008" r:id="rId15"/>
    <p:sldId id="1009" r:id="rId16"/>
    <p:sldId id="1010" r:id="rId17"/>
    <p:sldId id="1011" r:id="rId18"/>
    <p:sldId id="1012" r:id="rId19"/>
    <p:sldId id="1013" r:id="rId20"/>
    <p:sldId id="1014" r:id="rId21"/>
    <p:sldId id="1015" r:id="rId22"/>
    <p:sldId id="1016" r:id="rId23"/>
    <p:sldId id="1017" r:id="rId24"/>
    <p:sldId id="1018" r:id="rId25"/>
    <p:sldId id="1019" r:id="rId26"/>
    <p:sldId id="1020" r:id="rId27"/>
    <p:sldId id="1021" r:id="rId28"/>
    <p:sldId id="1022" r:id="rId29"/>
    <p:sldId id="1023" r:id="rId30"/>
    <p:sldId id="1024" r:id="rId31"/>
    <p:sldId id="1025" r:id="rId32"/>
    <p:sldId id="1030" r:id="rId33"/>
    <p:sldId id="1031" r:id="rId34"/>
    <p:sldId id="1032" r:id="rId35"/>
    <p:sldId id="1033" r:id="rId36"/>
    <p:sldId id="1034" r:id="rId37"/>
    <p:sldId id="1035" r:id="rId38"/>
    <p:sldId id="1036" r:id="rId39"/>
    <p:sldId id="1037" r:id="rId40"/>
    <p:sldId id="1026" r:id="rId41"/>
    <p:sldId id="1027" r:id="rId42"/>
    <p:sldId id="1028" r:id="rId43"/>
    <p:sldId id="1029" r:id="rId44"/>
    <p:sldId id="1038" r:id="rId45"/>
    <p:sldId id="1039" r:id="rId46"/>
    <p:sldId id="1040" r:id="rId47"/>
    <p:sldId id="104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102" d="100"/>
          <a:sy n="102" d="100"/>
        </p:scale>
        <p:origin x="28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555A2-C836-CE47-8D8A-94F85DBE2A4F}" type="datetimeFigureOut">
              <a:rPr lang="en-US" smtClean="0"/>
              <a:t>11/3/25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D5A83-362B-8148-A3E9-AC380E67C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9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6EFCA-A7FA-50FD-ED8C-39E8D343A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4E1C71-F95D-B3F8-C3F1-9B4426640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B8E2B-0280-9D7E-6A53-086144AB3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8ADF2-86B4-A8D1-BAE5-936B2BBDB5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542C5-D072-C0E0-112F-CDADF7BAB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713310-C09C-5080-EB10-13817F9A26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E91602-C3D6-3318-4EF4-1311B61E1C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23DBE-A528-B0D1-CCC4-A434695C59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40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781A8-B276-6F71-F16D-EDF45D857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EFFC1A-1349-E4D1-A1F4-2608DCEB2D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400B11-A4F1-836D-D8DB-BA36E0C3C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E226F-C1E4-B32E-36F4-29458C293C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1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AA7A1-8A78-5B88-F4DE-552E0C7DB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6D392F-E111-1F1B-16D6-799940B8E5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257FA2-3164-FD4C-5E88-9505605EC2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EB0DE-4BE8-0686-3E30-5D306D03A7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12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F5290-4CAB-F647-9C9B-38086113A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21F99B-5B01-C499-0924-210189386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BA6580-1232-DF98-EB2C-E42863559F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2059E-6874-8137-12B4-BF50DAC79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52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D8229-18B3-D976-BAA5-6A1FA289E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B2829-1A38-09BF-EC82-BFC703ACA8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22AB1A-96DF-4688-90C6-37C3F8967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F05FF-D5A5-275C-7FE4-AA51177BB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72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97D20-C4BD-16F2-5D13-D6CB0C96E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AB0497-2DB3-6E31-1DF3-63870C47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126D54-E93D-0D5A-2D9E-2B11963EA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ED52E-0873-2A4E-6DF3-6654C5610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90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75985-0EDC-D0C9-29E9-75DC562A9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FB2B17-B70D-5890-54C2-7BB0D8DC6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A55E95-2B66-C33D-EED7-322854B26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CFF29-EF96-5F21-546A-903C5FCCE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15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96035-31B6-B477-BA96-D25CA1F9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1F59A9-D086-E339-63D7-A25D86AFDC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3449A-DF18-1802-33AB-E9462E05D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24A44-C820-A14E-36C3-DDE9B8298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2CF2D-9512-DCFC-9996-68A07265F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79BB11-1BC5-B42D-A8B4-39DACAD3D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527E4C-7644-17DB-D305-0DC79E586D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A0727-760F-6AD7-24AD-7672EFA94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A4308-447F-7F8A-9D4E-BD600CD97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6DB143-E9B5-8C5C-A593-306BCE300E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37C724-0AB0-7990-93E7-436B906C6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19984-8294-1B82-35A1-A1CA6BE1E5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1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27139-8BFE-926F-A718-56AFECD43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D5A78A-DEE3-000B-F112-14D474DBD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89723-3C53-AEDC-4E32-8EC23B99B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396C-5842-7FC1-435F-3573466CF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9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1D391-3ED0-D9C7-EEA7-629F45010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7932F1-019F-F0FB-0BD1-999C703F85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C22444-EBA1-8734-90A8-AC39AA7F7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7A8BC-728C-3BF3-16E4-28269844A1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00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E2A19-5C64-F650-07E1-E946B7E5D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909C8A-926B-F74C-0E0E-F136003C2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E60BC9-BF29-F621-B0D3-DD7AB71112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7B445-B4B9-D9FD-333E-DE745B87D7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171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F8AB6-1124-BC5A-6869-1875CCCC8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E43909-6B62-A5D6-2153-0483A1F3B5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D28555-436A-4000-6474-672D2F38B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F789F-35B8-6E02-799E-2963ADB79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46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36985-7DBF-C164-ADA5-22EB4F748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46234A-C9E3-3792-D882-F5AB4A9637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97D915-03D6-5F25-A209-55DE0BE9F6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1B600-0078-1EC7-1A28-AD91649F4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25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90C91-95E4-F3A3-1A2B-D79D847A2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7594A6-9E3F-609A-06A7-DE29861963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186E88-8086-24BA-B08C-0ECF714D5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8BFF2-17CC-CEBB-CA90-500C6FCC3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947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3ED82-EC05-AF0D-D682-2CC269BAB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4BA64E-B69A-7126-E750-64DCE314E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C28A39-BB83-6937-DD8E-C2E1901ACB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226D2-FD6D-F91C-21B3-E4AEB0379F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409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96866-4FDA-6F69-7410-4E1A3282D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184364-67BE-09C2-EA34-249930C354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C43AB5-9BC2-C2A1-CABB-0C5697CBD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AC23C-9F4C-E7A3-0E38-9F8F6916D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650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8D843-7F17-F81A-964D-98436C158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68CC5C-798E-BCA6-6D12-F63F296B7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AC490E-64FB-B4FE-F242-EDCC14723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56BC0-03F1-CB1D-52AE-D492ECE7E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067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F5E8D-1729-8106-D8A7-14D209522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BE28FF-7F72-9DD3-E67C-28B7F3D7E3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ADCC21-F112-8946-CDF6-ACA35A6565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D1DC4-48D0-D317-4EF4-7EBD544E32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120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9A699-5221-9EBE-804C-3AC4EC740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D5A312-4DB4-9949-5D1C-5137F1F4A4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AA006F-D4D9-2961-C549-42AC4C136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B08F3-F6B3-3D57-DA96-A838327660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89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F7F3B-564A-EF84-EC44-29909C095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279727-4091-4FDE-5846-A66EFCD6B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948D0A-8EB5-E909-14BE-DDB87B6D0F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9B4AA-133B-164B-907F-80E32818CD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39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8553E-1246-471C-6DB8-CA3461964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78B109-92A8-FC0A-9DF1-4FF61A317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C33026-E139-A2F4-536B-9CEFE70AF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22EA6-8121-347F-737F-F04A3752C4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605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78CAF-F592-217D-9179-3C64AF766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2AF40A-5950-1424-DA87-2964B4B54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13496E-5C15-99A9-59C3-22C16A04F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BF44A-A7F6-849D-5DCF-6ECA7FB231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633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7B63A-A7C5-665F-70E3-692ADC76A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F869D7-FE86-7C07-DC32-A0A0EA448D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0AD186-8033-5265-22DD-8167DA8A8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4DEAD-E94D-D23B-7E4C-B7E447FCB5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975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D9B76-0138-4DB1-8128-CF7632B59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7DCF28-891B-4D9D-42AB-6373ADC39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25736F-8B23-FB30-31B1-5D0F65E32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E5AD2-DAAB-6B86-9EA1-CD9B20016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590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0C5DD-207C-71A2-2844-299625C45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CD280A-9BEC-E94D-AF57-E45E391F4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9247FB-047D-A509-9940-F79395545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36A08-3D20-394C-05F3-FBEBD9F22D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795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E1F91-EC1A-9F28-EC9E-2BC5D3053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820FFC-53F8-70BE-FC33-8DAA629DBD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22CE90-B96A-A6F6-D56C-DE813E63BF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C9D20-84DA-33FA-AE4F-B1FAC54058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224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A12DE-D358-31A0-7C06-7EBE9D7AF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737BEF-4DDB-8783-3C8C-776BF95751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B01947-56C6-5A16-43FF-2A58AF80C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1971F-2B2E-4E77-E82E-7262DAC10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75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08132-DDC5-8786-D855-499B331B4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7E42A3-BEF9-3305-6B83-19A6265455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853ED8-3018-EBEC-C3F7-D268F42CF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63E7D-3771-5236-4946-8E8C2A577D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538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575BB-6AF5-A66B-95CD-9FC3C76EB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7DF75A-D61E-B463-F20E-012697A434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F99B54-154A-648A-088F-2FBDE17AC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F26B5-C321-3AE1-CAF5-26C56FE644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822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80545-26B3-2C6D-D92E-716E209B7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C36320-1CDE-B96A-3A47-5025E4A809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24C959-33F3-D0BB-3524-ECCAEAD81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AED8A-B032-E996-7A76-1E2251B92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2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34C7F-F047-D904-E002-D7DE0A3C2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8CBB42-2B97-8918-B0F4-1D1AF10F88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6615C7-967F-BF8D-7227-30EAE4EBF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8ECDB-8636-B61E-5E36-977D88F757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689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2FC61-10D0-CFB5-F5F2-A09291BF0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24F894-0E4A-FBC8-CCC0-2569A090F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EDFDAE-37AF-1806-74BE-AD17965EE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42F56-E562-3296-95A5-BFD076013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704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5D42C-F4F4-C05D-618A-BE0DB3856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9085A2-3C89-A831-4312-570F5C986D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067A-E0E5-B461-822D-9A3178F26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E0A26-A4E3-1533-737B-AD8EE7A7FC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0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1D7FA-D3E4-0BDB-CA1C-8A973F150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B78C80-F138-1383-7DED-86A514782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DF9312-C0B8-ABDA-D3C8-A74DBB839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31A4A-5A58-717B-94E0-96973AA8C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055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FDD1F-B864-1263-70FC-440811AA1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D850DA-6D28-73CB-9F36-DA3759BAB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6B15D6-53FE-CF8E-D0F9-A4ED4E52D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E8633-C501-1D00-9599-41E6069D03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424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6EEAF-C3F4-22E1-943D-3478BB171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2F7291-1DFD-7173-870B-B4B537CF9C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ED016E-9D9F-C225-9320-83D1121BB6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CF9A8-0C93-F438-3D82-1A53A57F9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228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4F32B-3177-D74D-EACE-11A59E69A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2F9E6E-D870-E852-76C9-942412D544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5ABDBD-9CCD-A127-BC0C-4CAC599CD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12472-7455-4C05-E5C1-C31BB731C1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487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C2EBA-AF0A-D8ED-801C-AA6C248F7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81DEA6-47B3-2120-9E97-1C8FDF7755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50371E-7B34-1099-7163-7C5F4AE38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C64F4-41BE-4493-D4C1-2A43DB5762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22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43CCF-03DB-52BA-863C-203A414F2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1C7DFA-D1E4-77CE-71D2-AAF208F25C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BAF184-76FF-5F20-89ED-E1A821237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F4E71-D488-4463-56D2-2EB7DD8F6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4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429E2-FAAF-B4A8-455F-543E68465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5DCC93-2EF3-A82A-8E4B-9AAFDD60E9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373662-D4FE-5383-A43C-923241ECFB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A15E0-A5E5-CC95-7AA5-2EC3261EFE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53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865F-2917-F761-3BF3-5ED6459B4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8CC99E-1FC0-F631-FBFA-5D36785A6C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76FAA0-793E-945B-4A12-D7519860C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75A2E-0027-8C2F-B233-03289F4D53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33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B90A5-990D-AE3B-123B-70011A7F9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0F37D1-F435-A668-B3B0-B9FACDA9D5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E00798-3F19-CD3C-B890-778E55EA41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67034-DEB5-A955-FB36-951EC43678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0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255FE-A777-D34F-3DAB-AE5E87C04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D7816C-A3F8-37DE-AFE4-688FD787EA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B9FD42-E1B8-7086-1802-F13A78786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DCE1A-D409-E8F7-44AE-297E1F0D9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8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35F17-4473-5D55-EC2E-C467BE0A4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47B0C-3595-A540-FEFA-262D7BC06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148EE-CBA7-9769-42C5-41009028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9E58-512F-0E4B-A28B-D2B7428D393A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651C7-684E-D15B-3A71-CFA5C192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2AB5D-2591-AA0F-27CF-E79B167A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B8DA-38A3-8243-94E8-C642EF6C4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3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D7A3D-59EA-8C9A-02C8-E96059FD7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70064-E0C1-4731-F291-17F151D01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FAADB-C51A-6D13-BDE3-3BFC4A1B2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9E58-512F-0E4B-A28B-D2B7428D393A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78708-4FE0-EE99-0CEE-266E55956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AB7A3-42E9-234A-8F8D-4108E081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B8DA-38A3-8243-94E8-C642EF6C4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4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E5EC03-94D5-ECFC-DB31-3151B900D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C57B2-7787-210A-C39C-9845C9414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2FCC0-9B58-20FA-B638-4C087CA1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9E58-512F-0E4B-A28B-D2B7428D393A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7A8EF-46D2-025F-844C-CEC0E66D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5EFBF-0FAA-2450-E538-DDC22DCD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B8DA-38A3-8243-94E8-C642EF6C4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9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F623B-21AE-C489-1D8F-4C28A8F9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384AA-BC83-569F-AE83-06466C4D3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D6345-A70B-D1EB-8A82-6828A8DB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9E58-512F-0E4B-A28B-D2B7428D393A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BCB4E-7DC6-5BC6-E391-2A9766902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08B0A-59BA-04EF-8557-28CBB75C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B8DA-38A3-8243-94E8-C642EF6C4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0117D-BDD6-895F-394C-44BA46CC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30DE0-ACD8-E439-2686-CAEBF6C44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D2252-BF16-CD6F-39A6-48861628E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9E58-512F-0E4B-A28B-D2B7428D393A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8166F-182F-F5AC-FEF4-FB5B5203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528B2-C8A3-884C-C5BD-D0A34D34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B8DA-38A3-8243-94E8-C642EF6C4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0549F-DFC2-45D9-48F8-5115609C0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1E193-4F8B-86E4-F7D4-107DE88D4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55B0D-B9EE-A6BC-EF9E-7CFA700BF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7A562-D0FE-1286-964E-25E004A2C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9E58-512F-0E4B-A28B-D2B7428D393A}" type="datetimeFigureOut">
              <a:rPr lang="en-US" smtClean="0"/>
              <a:t>11/3/25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D2890-5F0E-4AE5-5AD5-3CB043B6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E7BE5-08A0-5D31-7C13-988A514BF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B8DA-38A3-8243-94E8-C642EF6C4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5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ACD7-5578-8BB1-2DC6-2A38523F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2B986-95D0-859E-EBF3-6B8C37B43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D74E1-93EC-603A-505F-24C0367F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15AB67-8DD6-91D3-A0A6-959551830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7BD04-FEE9-642A-2519-0B62A960B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ECE827-EE01-E6B2-B184-5B6983BE2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9E58-512F-0E4B-A28B-D2B7428D393A}" type="datetimeFigureOut">
              <a:rPr lang="en-US" smtClean="0"/>
              <a:t>11/3/25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86147-8D70-6197-1579-2CF731422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406230-A864-0A3C-5480-30AA20EB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B8DA-38A3-8243-94E8-C642EF6C4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8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484F-FB2E-C017-C850-4A5B18371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92343-E345-EC98-3610-A4081FE8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9E58-512F-0E4B-A28B-D2B7428D393A}" type="datetimeFigureOut">
              <a:rPr lang="en-US" smtClean="0"/>
              <a:t>11/3/25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AB97C-1EE2-F684-B470-D01D0571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BB88B-A89E-04F1-43D6-D26782A0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B8DA-38A3-8243-94E8-C642EF6C4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9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D43A3E-B9DE-7202-2B1B-671C31FDC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9E58-512F-0E4B-A28B-D2B7428D393A}" type="datetimeFigureOut">
              <a:rPr lang="en-US" smtClean="0"/>
              <a:t>11/3/25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CFBA76-62DF-C9A1-6CE9-74998336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CB91A-6A50-9F83-23C8-D6AB632EA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B8DA-38A3-8243-94E8-C642EF6C4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7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CCA99-17C9-0AAF-61EF-98C98B9C6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AF9BB-0B47-AB5C-5945-B96E44463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D4154E-A3F4-7107-639F-E026EE567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5D851-5542-7B75-10AE-31217C97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9E58-512F-0E4B-A28B-D2B7428D393A}" type="datetimeFigureOut">
              <a:rPr lang="en-US" smtClean="0"/>
              <a:t>11/3/25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E13E3-6486-52FD-5C35-F7D0081C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73194-D287-E620-8CEC-037F0CE5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B8DA-38A3-8243-94E8-C642EF6C4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3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11464-D917-8BE5-519F-0CF356DD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05A0E5-0AEB-2152-7895-04039EDEA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6E581-A9E1-EF6B-BFD7-F66CD37D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B12D3-43EC-23D3-AE60-13BC4FFE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9E58-512F-0E4B-A28B-D2B7428D393A}" type="datetimeFigureOut">
              <a:rPr lang="en-US" smtClean="0"/>
              <a:t>11/3/25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8EE2D-09E5-7A26-BDF0-9E3FE442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C29FB-C373-3427-3415-EBD50E1EC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B8DA-38A3-8243-94E8-C642EF6C4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CE4AD4-9BB5-1AA0-9B1C-E7E3BB294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3290A-B93F-C5B5-EB37-A5397449B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98064-EB67-536D-CBE0-04C355B69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F69E58-512F-0E4B-A28B-D2B7428D393A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EF36E-4C46-BA85-9239-3D8849883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6D922-C379-CE76-C984-436393672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7CB8DA-38A3-8243-94E8-C642EF6C4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6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e.buffalo.edu/courses/cse331/support/int-mult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51A5D-E899-A07B-B4A2-6B162A8ED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169D-C299-9BB7-AF9C-D033BBDE8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6664"/>
            <a:ext cx="12192000" cy="2122802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Courier New" panose="02070309020205020404" pitchFamily="49" charset="0"/>
                <a:cs typeface="Courier New" panose="02070309020205020404" pitchFamily="49" charset="0"/>
              </a:rPr>
              <a:t>CSE 331</a:t>
            </a:r>
            <a:r>
              <a:rPr lang="en-US" sz="6600" dirty="0"/>
              <a:t>: </a:t>
            </a:r>
            <a:br>
              <a:rPr lang="en-US" sz="6600" dirty="0"/>
            </a:br>
            <a:r>
              <a:rPr lang="en-US" sz="8800" dirty="0">
                <a:latin typeface="ACADEMY ENGRAVED LET PLAIN:1.0" panose="02000000000000000000" pitchFamily="2" charset="0"/>
              </a:rPr>
              <a:t>Algorithms &amp; Complexity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7245D-D8CD-3070-6518-375D6D7A2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4283"/>
            <a:ext cx="9144000" cy="1536769"/>
          </a:xfrm>
        </p:spPr>
        <p:txBody>
          <a:bodyPr>
            <a:normAutofit/>
          </a:bodyPr>
          <a:lstStyle/>
          <a:p>
            <a:r>
              <a:rPr lang="en-US" dirty="0"/>
              <a:t>Prof. Charlie Anne Carlson (She/Her)</a:t>
            </a:r>
          </a:p>
          <a:p>
            <a:r>
              <a:rPr lang="en-US" b="1" dirty="0"/>
              <a:t>Lecture 26</a:t>
            </a:r>
          </a:p>
          <a:p>
            <a:r>
              <a:rPr lang="en-US" dirty="0"/>
              <a:t>Monday Nov 3, 2025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2608FE2-70E6-1F91-A167-AD50248D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" y="5844435"/>
            <a:ext cx="2985571" cy="93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211BFA-4993-D122-82F4-97CE7B3EEE6A}"/>
              </a:ext>
            </a:extLst>
          </p:cNvPr>
          <p:cNvSpPr txBox="1"/>
          <p:nvPr/>
        </p:nvSpPr>
        <p:spPr>
          <a:xfrm>
            <a:off x="88135" y="3017077"/>
            <a:ext cx="120157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“Closest Pair”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A50E4851-A18B-7AAA-2C47-273630AA23FC}"/>
              </a:ext>
            </a:extLst>
          </p:cNvPr>
          <p:cNvSpPr/>
          <p:nvPr/>
        </p:nvSpPr>
        <p:spPr>
          <a:xfrm rot="5400000">
            <a:off x="88135" y="77266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83608D9-3BFB-9B5D-4AE7-FEC8482A08B0}"/>
              </a:ext>
            </a:extLst>
          </p:cNvPr>
          <p:cNvSpPr/>
          <p:nvPr/>
        </p:nvSpPr>
        <p:spPr>
          <a:xfrm rot="16200000">
            <a:off x="10164896" y="4841567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9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9F6AA-B01F-CE11-7FDA-D70079891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89D9-2C22-EBFB-B077-D9B5491E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1D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3C6CC6-1C4E-7F6D-B3AE-24B13E813F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50E7E15-1571-2EA6-64EA-8F080A9752D4}"/>
              </a:ext>
            </a:extLst>
          </p:cNvPr>
          <p:cNvSpPr/>
          <p:nvPr/>
        </p:nvSpPr>
        <p:spPr>
          <a:xfrm>
            <a:off x="6780030" y="4233141"/>
            <a:ext cx="4816366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754AB6-CE2C-3BCB-275A-7086CD6252A1}"/>
              </a:ext>
            </a:extLst>
          </p:cNvPr>
          <p:cNvSpPr/>
          <p:nvPr/>
        </p:nvSpPr>
        <p:spPr>
          <a:xfrm>
            <a:off x="9774396" y="4157627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0A8EEA4-D4F1-6FC9-C475-95AEE966B637}"/>
              </a:ext>
            </a:extLst>
          </p:cNvPr>
          <p:cNvSpPr/>
          <p:nvPr/>
        </p:nvSpPr>
        <p:spPr>
          <a:xfrm>
            <a:off x="7258253" y="4156151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FCD2878-873E-5617-25DA-537221E0E5F8}"/>
              </a:ext>
            </a:extLst>
          </p:cNvPr>
          <p:cNvSpPr/>
          <p:nvPr/>
        </p:nvSpPr>
        <p:spPr>
          <a:xfrm>
            <a:off x="8344527" y="415615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C7D672F-C814-1453-5F13-8AA8412DFCE5}"/>
              </a:ext>
            </a:extLst>
          </p:cNvPr>
          <p:cNvSpPr/>
          <p:nvPr/>
        </p:nvSpPr>
        <p:spPr>
          <a:xfrm>
            <a:off x="11307360" y="415614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80F03E5-42FA-8008-DCE8-44B137F2BE14}"/>
              </a:ext>
            </a:extLst>
          </p:cNvPr>
          <p:cNvSpPr/>
          <p:nvPr/>
        </p:nvSpPr>
        <p:spPr>
          <a:xfrm>
            <a:off x="10416610" y="416631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C66B08A-9F05-3E95-154D-2731024B33E2}"/>
              </a:ext>
            </a:extLst>
          </p:cNvPr>
          <p:cNvSpPr/>
          <p:nvPr/>
        </p:nvSpPr>
        <p:spPr>
          <a:xfrm>
            <a:off x="7966549" y="4164833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72FC29-3095-B91B-4AE5-B4F6AA389D58}"/>
              </a:ext>
            </a:extLst>
          </p:cNvPr>
          <p:cNvSpPr txBox="1"/>
          <p:nvPr/>
        </p:nvSpPr>
        <p:spPr>
          <a:xfrm>
            <a:off x="455140" y="1690688"/>
            <a:ext cx="583969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Input</a:t>
            </a:r>
            <a:r>
              <a:rPr lang="en-US" sz="3200" dirty="0">
                <a:solidFill>
                  <a:srgbClr val="333333"/>
                </a:solidFill>
              </a:rPr>
              <a:t>: Given n points ON the LINE.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Goal</a:t>
            </a:r>
            <a:r>
              <a:rPr lang="en-US" sz="3200" dirty="0">
                <a:solidFill>
                  <a:srgbClr val="333333"/>
                </a:solidFill>
              </a:rPr>
              <a:t>: Find pair of points with smallest Euclidean distance between them.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Assumptions: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No two points have same x coordinate.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1A0982-9C0B-5CBC-F8D2-EE635C0DE5BE}"/>
              </a:ext>
            </a:extLst>
          </p:cNvPr>
          <p:cNvSpPr txBox="1"/>
          <p:nvPr/>
        </p:nvSpPr>
        <p:spPr>
          <a:xfrm>
            <a:off x="9188213" y="4196379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96681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FC625-9CB2-1DC7-9120-5C9B5E4D7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EF08E-0BAA-65D1-0633-02B32FE2B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1D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8A7931-9727-C16E-0573-2283DE211D7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D9300-D5C9-5C89-D210-30291D2DE590}"/>
              </a:ext>
            </a:extLst>
          </p:cNvPr>
          <p:cNvSpPr/>
          <p:nvPr/>
        </p:nvSpPr>
        <p:spPr>
          <a:xfrm>
            <a:off x="6780030" y="4233141"/>
            <a:ext cx="4816366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FAE3A61-AED3-AB85-5DD3-1D2E3D6119F3}"/>
              </a:ext>
            </a:extLst>
          </p:cNvPr>
          <p:cNvSpPr/>
          <p:nvPr/>
        </p:nvSpPr>
        <p:spPr>
          <a:xfrm>
            <a:off x="9774396" y="4157627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FD37C9-7F7E-9D1A-D4E4-DB309A9C9993}"/>
              </a:ext>
            </a:extLst>
          </p:cNvPr>
          <p:cNvSpPr/>
          <p:nvPr/>
        </p:nvSpPr>
        <p:spPr>
          <a:xfrm>
            <a:off x="7258253" y="4156151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9FD992-427D-9A4A-E414-A37BE7BBB696}"/>
              </a:ext>
            </a:extLst>
          </p:cNvPr>
          <p:cNvSpPr/>
          <p:nvPr/>
        </p:nvSpPr>
        <p:spPr>
          <a:xfrm>
            <a:off x="8344527" y="4156150"/>
            <a:ext cx="199697" cy="1996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AE5B1F0-B689-B55E-0863-0785C6416F44}"/>
              </a:ext>
            </a:extLst>
          </p:cNvPr>
          <p:cNvSpPr/>
          <p:nvPr/>
        </p:nvSpPr>
        <p:spPr>
          <a:xfrm>
            <a:off x="11307360" y="415614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376C545-058A-EF0C-8B30-9CF8F03062FD}"/>
              </a:ext>
            </a:extLst>
          </p:cNvPr>
          <p:cNvSpPr/>
          <p:nvPr/>
        </p:nvSpPr>
        <p:spPr>
          <a:xfrm>
            <a:off x="10416610" y="416631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BE13B9D-BF5D-F234-944D-6B954C8B91A6}"/>
              </a:ext>
            </a:extLst>
          </p:cNvPr>
          <p:cNvSpPr/>
          <p:nvPr/>
        </p:nvSpPr>
        <p:spPr>
          <a:xfrm>
            <a:off x="7966549" y="4164833"/>
            <a:ext cx="199697" cy="1996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F6322A-63CA-A7AE-60EA-56B03078206F}"/>
              </a:ext>
            </a:extLst>
          </p:cNvPr>
          <p:cNvSpPr txBox="1"/>
          <p:nvPr/>
        </p:nvSpPr>
        <p:spPr>
          <a:xfrm>
            <a:off x="455140" y="1690688"/>
            <a:ext cx="583969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Input</a:t>
            </a:r>
            <a:r>
              <a:rPr lang="en-US" sz="3200" dirty="0">
                <a:solidFill>
                  <a:srgbClr val="333333"/>
                </a:solidFill>
              </a:rPr>
              <a:t>: Given n points ON the LINE.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Goal</a:t>
            </a:r>
            <a:r>
              <a:rPr lang="en-US" sz="3200" dirty="0">
                <a:solidFill>
                  <a:srgbClr val="333333"/>
                </a:solidFill>
              </a:rPr>
              <a:t>: Find pair of points with smallest Euclidean distance between them.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Assumptions: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No two points have same x coordinate.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328436-02AE-F4EC-893B-3F3DA7798A26}"/>
              </a:ext>
            </a:extLst>
          </p:cNvPr>
          <p:cNvSpPr txBox="1"/>
          <p:nvPr/>
        </p:nvSpPr>
        <p:spPr>
          <a:xfrm>
            <a:off x="9188213" y="4196379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56CD447-1B29-4672-42CD-80BE461329AF}"/>
              </a:ext>
            </a:extLst>
          </p:cNvPr>
          <p:cNvSpPr/>
          <p:nvPr/>
        </p:nvSpPr>
        <p:spPr>
          <a:xfrm rot="16200000">
            <a:off x="7971124" y="3759815"/>
            <a:ext cx="469023" cy="1009732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04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A7C8F-F0B9-0330-12EC-105BB18F0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0C0F4-AFAC-AF11-C6B3-30A27D0D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1D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C7B701-95BD-55FA-D0D0-89900E9E08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660E655-3A1A-3CE1-02F1-080200311078}"/>
              </a:ext>
            </a:extLst>
          </p:cNvPr>
          <p:cNvSpPr txBox="1"/>
          <p:nvPr/>
        </p:nvSpPr>
        <p:spPr>
          <a:xfrm>
            <a:off x="455140" y="1690688"/>
            <a:ext cx="58396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Question:</a:t>
            </a:r>
            <a:r>
              <a:rPr lang="en-US" sz="3200" dirty="0">
                <a:solidFill>
                  <a:srgbClr val="333333"/>
                </a:solidFill>
              </a:rPr>
              <a:t> What is a simple algorithm that solves this problem in polynomial time?</a:t>
            </a:r>
          </a:p>
        </p:txBody>
      </p:sp>
      <p:pic>
        <p:nvPicPr>
          <p:cNvPr id="8" name="Graphic 7" descr="Questions outline">
            <a:extLst>
              <a:ext uri="{FF2B5EF4-FFF2-40B4-BE49-F238E27FC236}">
                <a16:creationId xmlns:a16="http://schemas.microsoft.com/office/drawing/2014/main" id="{AA03C19F-4DB8-1B12-3056-93E8832E8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688" y="3438935"/>
            <a:ext cx="3803117" cy="38031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0E5C63-BE5C-0FAE-FBF6-451A25C9C867}"/>
              </a:ext>
            </a:extLst>
          </p:cNvPr>
          <p:cNvSpPr/>
          <p:nvPr/>
        </p:nvSpPr>
        <p:spPr>
          <a:xfrm>
            <a:off x="6780030" y="4233141"/>
            <a:ext cx="4816366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11E46E2-4361-CC42-15BA-4777662D8B5C}"/>
              </a:ext>
            </a:extLst>
          </p:cNvPr>
          <p:cNvSpPr/>
          <p:nvPr/>
        </p:nvSpPr>
        <p:spPr>
          <a:xfrm>
            <a:off x="9774396" y="4157627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AB0675-7686-D8D7-FF9B-42D5AE109BEB}"/>
              </a:ext>
            </a:extLst>
          </p:cNvPr>
          <p:cNvSpPr/>
          <p:nvPr/>
        </p:nvSpPr>
        <p:spPr>
          <a:xfrm>
            <a:off x="7258253" y="4156151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A0F9DA-BA1F-5AAB-6563-270CF7344E80}"/>
              </a:ext>
            </a:extLst>
          </p:cNvPr>
          <p:cNvSpPr/>
          <p:nvPr/>
        </p:nvSpPr>
        <p:spPr>
          <a:xfrm>
            <a:off x="8344527" y="4156150"/>
            <a:ext cx="199697" cy="1996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8BCD0F-944F-B514-43E6-3A576BBC3A95}"/>
              </a:ext>
            </a:extLst>
          </p:cNvPr>
          <p:cNvSpPr/>
          <p:nvPr/>
        </p:nvSpPr>
        <p:spPr>
          <a:xfrm>
            <a:off x="11307360" y="415614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CD3AF2-AE22-AAC2-48BD-9D976C14A6BB}"/>
              </a:ext>
            </a:extLst>
          </p:cNvPr>
          <p:cNvSpPr/>
          <p:nvPr/>
        </p:nvSpPr>
        <p:spPr>
          <a:xfrm>
            <a:off x="10416610" y="416631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B049F39-DC8E-1681-FF02-47B136DFBE51}"/>
              </a:ext>
            </a:extLst>
          </p:cNvPr>
          <p:cNvSpPr/>
          <p:nvPr/>
        </p:nvSpPr>
        <p:spPr>
          <a:xfrm>
            <a:off x="7966549" y="4164833"/>
            <a:ext cx="199697" cy="1996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0D461C-27FD-ECFB-E552-31F84B5E15AE}"/>
              </a:ext>
            </a:extLst>
          </p:cNvPr>
          <p:cNvSpPr txBox="1"/>
          <p:nvPr/>
        </p:nvSpPr>
        <p:spPr>
          <a:xfrm>
            <a:off x="9188213" y="4196379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D6846E4-4BC9-2DE8-D06D-8323AB6A79C1}"/>
              </a:ext>
            </a:extLst>
          </p:cNvPr>
          <p:cNvSpPr/>
          <p:nvPr/>
        </p:nvSpPr>
        <p:spPr>
          <a:xfrm rot="16200000">
            <a:off x="7971124" y="3759815"/>
            <a:ext cx="469023" cy="1009732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55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D9424-7C1F-616B-CF78-086AB6083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68167-9E58-FD7C-73D4-15823489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1D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7E157B-23F0-2AC8-9922-5EC7D38C7A1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9A9B11A-603B-0D23-C0EE-8561AF6A83FE}"/>
              </a:ext>
            </a:extLst>
          </p:cNvPr>
          <p:cNvSpPr txBox="1"/>
          <p:nvPr/>
        </p:nvSpPr>
        <p:spPr>
          <a:xfrm>
            <a:off x="455139" y="1690688"/>
            <a:ext cx="608207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Answer:</a:t>
            </a:r>
            <a:r>
              <a:rPr lang="en-US" sz="3200" dirty="0">
                <a:solidFill>
                  <a:srgbClr val="333333"/>
                </a:solidFill>
              </a:rPr>
              <a:t> Sort the list by x coordinate in O(</a:t>
            </a:r>
            <a:r>
              <a:rPr lang="en-US" sz="3200" dirty="0" err="1">
                <a:solidFill>
                  <a:srgbClr val="333333"/>
                </a:solidFill>
              </a:rPr>
              <a:t>nlog</a:t>
            </a:r>
            <a:r>
              <a:rPr lang="en-US" sz="3200" dirty="0">
                <a:solidFill>
                  <a:srgbClr val="333333"/>
                </a:solidFill>
              </a:rPr>
              <a:t>(n)) time and then loop over to find shortest distance in O(n) time.</a:t>
            </a:r>
          </a:p>
        </p:txBody>
      </p:sp>
      <p:pic>
        <p:nvPicPr>
          <p:cNvPr id="8" name="Graphic 7" descr="Questions outline">
            <a:extLst>
              <a:ext uri="{FF2B5EF4-FFF2-40B4-BE49-F238E27FC236}">
                <a16:creationId xmlns:a16="http://schemas.microsoft.com/office/drawing/2014/main" id="{607D21C6-0AC1-1945-9B48-092475B93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688" y="3438935"/>
            <a:ext cx="3803117" cy="38031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327D73-455E-DDBE-62DA-0DF298BDCF9A}"/>
              </a:ext>
            </a:extLst>
          </p:cNvPr>
          <p:cNvSpPr/>
          <p:nvPr/>
        </p:nvSpPr>
        <p:spPr>
          <a:xfrm>
            <a:off x="6780030" y="4233141"/>
            <a:ext cx="4816366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F92723-26BC-A8EE-BB10-AC7AC33E3FDF}"/>
              </a:ext>
            </a:extLst>
          </p:cNvPr>
          <p:cNvSpPr/>
          <p:nvPr/>
        </p:nvSpPr>
        <p:spPr>
          <a:xfrm>
            <a:off x="9774396" y="4157627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B75EE4-C041-7AD9-DE05-A0B7FBFAFB28}"/>
              </a:ext>
            </a:extLst>
          </p:cNvPr>
          <p:cNvSpPr/>
          <p:nvPr/>
        </p:nvSpPr>
        <p:spPr>
          <a:xfrm>
            <a:off x="7258253" y="4156151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BD3EB6-9381-7BD7-2DAF-D744BBD3CF2B}"/>
              </a:ext>
            </a:extLst>
          </p:cNvPr>
          <p:cNvSpPr/>
          <p:nvPr/>
        </p:nvSpPr>
        <p:spPr>
          <a:xfrm>
            <a:off x="8344527" y="4156150"/>
            <a:ext cx="199697" cy="1996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3FC5A7-F564-50CC-7211-56FD686A0A1E}"/>
              </a:ext>
            </a:extLst>
          </p:cNvPr>
          <p:cNvSpPr/>
          <p:nvPr/>
        </p:nvSpPr>
        <p:spPr>
          <a:xfrm>
            <a:off x="11307360" y="415614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CA9F4D0-5C4D-701F-A032-447D64880986}"/>
              </a:ext>
            </a:extLst>
          </p:cNvPr>
          <p:cNvSpPr/>
          <p:nvPr/>
        </p:nvSpPr>
        <p:spPr>
          <a:xfrm>
            <a:off x="10416610" y="416631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C2BAAF-116F-497A-44F2-7545ABE34A68}"/>
              </a:ext>
            </a:extLst>
          </p:cNvPr>
          <p:cNvSpPr/>
          <p:nvPr/>
        </p:nvSpPr>
        <p:spPr>
          <a:xfrm>
            <a:off x="7966549" y="4164833"/>
            <a:ext cx="199697" cy="1996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EBF79A-DAD1-E26B-62C3-536BA068CFAB}"/>
              </a:ext>
            </a:extLst>
          </p:cNvPr>
          <p:cNvSpPr txBox="1"/>
          <p:nvPr/>
        </p:nvSpPr>
        <p:spPr>
          <a:xfrm>
            <a:off x="9188213" y="4196379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E719534-9276-2A94-E086-29E5AF50FD7C}"/>
              </a:ext>
            </a:extLst>
          </p:cNvPr>
          <p:cNvSpPr/>
          <p:nvPr/>
        </p:nvSpPr>
        <p:spPr>
          <a:xfrm rot="16200000">
            <a:off x="7971124" y="3759815"/>
            <a:ext cx="469023" cy="1009732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91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1DA45-C001-707F-84AC-587013599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A4813-8D56-0382-17E0-C916BF67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2D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027D03-C009-1269-13B1-8CA3C2566EB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71AE5E5-EC70-9783-F96E-648C46B38C56}"/>
              </a:ext>
            </a:extLst>
          </p:cNvPr>
          <p:cNvSpPr/>
          <p:nvPr/>
        </p:nvSpPr>
        <p:spPr>
          <a:xfrm>
            <a:off x="6537434" y="1690688"/>
            <a:ext cx="4816366" cy="48163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F196C62-46CB-80A7-6F6B-60272352A90B}"/>
              </a:ext>
            </a:extLst>
          </p:cNvPr>
          <p:cNvSpPr/>
          <p:nvPr/>
        </p:nvSpPr>
        <p:spPr>
          <a:xfrm>
            <a:off x="7041931" y="2354317"/>
            <a:ext cx="199697" cy="1996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DB88ED-0A45-0BE1-DA31-8F686D03CCA0}"/>
              </a:ext>
            </a:extLst>
          </p:cNvPr>
          <p:cNvSpPr/>
          <p:nvPr/>
        </p:nvSpPr>
        <p:spPr>
          <a:xfrm>
            <a:off x="7993117" y="394647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8394E97-B54C-FA3A-9638-D087698D762D}"/>
              </a:ext>
            </a:extLst>
          </p:cNvPr>
          <p:cNvSpPr/>
          <p:nvPr/>
        </p:nvSpPr>
        <p:spPr>
          <a:xfrm>
            <a:off x="10174015" y="516731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38996DB-A5B9-5731-491B-E29536922362}"/>
              </a:ext>
            </a:extLst>
          </p:cNvPr>
          <p:cNvSpPr/>
          <p:nvPr/>
        </p:nvSpPr>
        <p:spPr>
          <a:xfrm>
            <a:off x="10005849" y="260063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39D1DD6-1C75-59DA-82C4-D03995319D98}"/>
              </a:ext>
            </a:extLst>
          </p:cNvPr>
          <p:cNvSpPr/>
          <p:nvPr/>
        </p:nvSpPr>
        <p:spPr>
          <a:xfrm>
            <a:off x="7041930" y="5887271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45150C7-0E6B-061B-0DAB-DDAEE7187A5F}"/>
              </a:ext>
            </a:extLst>
          </p:cNvPr>
          <p:cNvSpPr/>
          <p:nvPr/>
        </p:nvSpPr>
        <p:spPr>
          <a:xfrm>
            <a:off x="8745920" y="561548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37E78FB-4FA1-613B-C3C4-86ADFBEEDF0A}"/>
              </a:ext>
            </a:extLst>
          </p:cNvPr>
          <p:cNvSpPr/>
          <p:nvPr/>
        </p:nvSpPr>
        <p:spPr>
          <a:xfrm>
            <a:off x="7321768" y="2671913"/>
            <a:ext cx="199697" cy="1996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D24B260-1AE5-619D-C38D-64781C4EB991}"/>
              </a:ext>
            </a:extLst>
          </p:cNvPr>
          <p:cNvSpPr/>
          <p:nvPr/>
        </p:nvSpPr>
        <p:spPr>
          <a:xfrm>
            <a:off x="8998168" y="240094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2FF15D-FF2C-8EC4-7749-6A7A6AB088D5}"/>
              </a:ext>
            </a:extLst>
          </p:cNvPr>
          <p:cNvSpPr/>
          <p:nvPr/>
        </p:nvSpPr>
        <p:spPr>
          <a:xfrm>
            <a:off x="9592003" y="4187537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C0BE018-BFFA-3F68-A040-6417BE52A0E3}"/>
              </a:ext>
            </a:extLst>
          </p:cNvPr>
          <p:cNvSpPr/>
          <p:nvPr/>
        </p:nvSpPr>
        <p:spPr>
          <a:xfrm>
            <a:off x="10721865" y="3553235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41AAB4B-EE8A-BB23-EC89-D8E9CDFA8813}"/>
              </a:ext>
            </a:extLst>
          </p:cNvPr>
          <p:cNvSpPr/>
          <p:nvPr/>
        </p:nvSpPr>
        <p:spPr>
          <a:xfrm>
            <a:off x="10105697" y="598711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25C5452-B923-F19F-8B2E-A06D43D3BA03}"/>
              </a:ext>
            </a:extLst>
          </p:cNvPr>
          <p:cNvSpPr/>
          <p:nvPr/>
        </p:nvSpPr>
        <p:spPr>
          <a:xfrm>
            <a:off x="6997263" y="375293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77EF82A-9174-CF6D-F41D-B5971DD2C65E}"/>
              </a:ext>
            </a:extLst>
          </p:cNvPr>
          <p:cNvSpPr/>
          <p:nvPr/>
        </p:nvSpPr>
        <p:spPr>
          <a:xfrm>
            <a:off x="7761888" y="523020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7A77079-9625-3A85-FFA6-AA5E3CE2A4A1}"/>
              </a:ext>
            </a:extLst>
          </p:cNvPr>
          <p:cNvSpPr/>
          <p:nvPr/>
        </p:nvSpPr>
        <p:spPr>
          <a:xfrm>
            <a:off x="10932072" y="1922654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CAAEA7-D3A7-4266-9F9C-2BC48D4017A3}"/>
              </a:ext>
            </a:extLst>
          </p:cNvPr>
          <p:cNvSpPr txBox="1"/>
          <p:nvPr/>
        </p:nvSpPr>
        <p:spPr>
          <a:xfrm>
            <a:off x="455140" y="1690688"/>
            <a:ext cx="58396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Question:</a:t>
            </a:r>
            <a:r>
              <a:rPr lang="en-US" sz="3200" dirty="0">
                <a:solidFill>
                  <a:srgbClr val="333333"/>
                </a:solidFill>
              </a:rPr>
              <a:t> Can we use sorting to help with the 2D version of this problem?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AF08DA-598A-9F75-FA1A-C6EC2D8298A5}"/>
              </a:ext>
            </a:extLst>
          </p:cNvPr>
          <p:cNvSpPr/>
          <p:nvPr/>
        </p:nvSpPr>
        <p:spPr>
          <a:xfrm rot="19442691">
            <a:off x="7029448" y="2102236"/>
            <a:ext cx="469023" cy="1009732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7180F3-0277-03C9-71E2-F0F52288F55A}"/>
              </a:ext>
            </a:extLst>
          </p:cNvPr>
          <p:cNvSpPr txBox="1"/>
          <p:nvPr/>
        </p:nvSpPr>
        <p:spPr>
          <a:xfrm>
            <a:off x="8945617" y="6424572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F6263-3BB0-86A7-72B2-280617105CD7}"/>
              </a:ext>
            </a:extLst>
          </p:cNvPr>
          <p:cNvSpPr txBox="1"/>
          <p:nvPr/>
        </p:nvSpPr>
        <p:spPr>
          <a:xfrm>
            <a:off x="6134235" y="36848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pic>
        <p:nvPicPr>
          <p:cNvPr id="8" name="Graphic 7" descr="Questions outline">
            <a:extLst>
              <a:ext uri="{FF2B5EF4-FFF2-40B4-BE49-F238E27FC236}">
                <a16:creationId xmlns:a16="http://schemas.microsoft.com/office/drawing/2014/main" id="{47C79C8D-B68A-B24E-9948-FB3D3BFF2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688" y="3438935"/>
            <a:ext cx="3803117" cy="380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12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EFE72-2CF9-4673-0519-29CD13401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8DFE-0FDA-3B12-3024-DCE1B9391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2D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1D7E65-0E3A-D3B8-A6AB-B0B124F4212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51BF4A4-F7E8-6AFD-FCCF-CDE2CFE88648}"/>
              </a:ext>
            </a:extLst>
          </p:cNvPr>
          <p:cNvSpPr/>
          <p:nvPr/>
        </p:nvSpPr>
        <p:spPr>
          <a:xfrm>
            <a:off x="6537434" y="1690688"/>
            <a:ext cx="4816366" cy="48163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D77D30-9282-428B-8A4D-1BC41244F157}"/>
              </a:ext>
            </a:extLst>
          </p:cNvPr>
          <p:cNvSpPr/>
          <p:nvPr/>
        </p:nvSpPr>
        <p:spPr>
          <a:xfrm>
            <a:off x="7041931" y="2354317"/>
            <a:ext cx="199697" cy="1996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38C8EB4-52CC-E5F1-FCA8-01F4DCC566C2}"/>
              </a:ext>
            </a:extLst>
          </p:cNvPr>
          <p:cNvSpPr/>
          <p:nvPr/>
        </p:nvSpPr>
        <p:spPr>
          <a:xfrm>
            <a:off x="7993117" y="3946470"/>
            <a:ext cx="199697" cy="19969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3D33FEC-432E-4B9C-67E6-7E81773C1409}"/>
              </a:ext>
            </a:extLst>
          </p:cNvPr>
          <p:cNvSpPr/>
          <p:nvPr/>
        </p:nvSpPr>
        <p:spPr>
          <a:xfrm>
            <a:off x="10174015" y="516731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7BEF606-9DA7-1E0A-300C-1B1982908511}"/>
              </a:ext>
            </a:extLst>
          </p:cNvPr>
          <p:cNvSpPr/>
          <p:nvPr/>
        </p:nvSpPr>
        <p:spPr>
          <a:xfrm>
            <a:off x="10005849" y="260063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B7523B-92A7-F643-75C8-E1B0D7D24C73}"/>
              </a:ext>
            </a:extLst>
          </p:cNvPr>
          <p:cNvSpPr/>
          <p:nvPr/>
        </p:nvSpPr>
        <p:spPr>
          <a:xfrm>
            <a:off x="7041930" y="5887271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D90EB92-5DCF-3EF6-F59D-DA78CF2A9728}"/>
              </a:ext>
            </a:extLst>
          </p:cNvPr>
          <p:cNvSpPr/>
          <p:nvPr/>
        </p:nvSpPr>
        <p:spPr>
          <a:xfrm>
            <a:off x="8745920" y="5615480"/>
            <a:ext cx="199697" cy="19969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7E22522-0665-DEE6-2DB4-B79B2A0DD6F6}"/>
              </a:ext>
            </a:extLst>
          </p:cNvPr>
          <p:cNvSpPr/>
          <p:nvPr/>
        </p:nvSpPr>
        <p:spPr>
          <a:xfrm>
            <a:off x="7321768" y="2671913"/>
            <a:ext cx="199697" cy="1996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B833FA1-87C2-2340-0631-AE71D237E2B4}"/>
              </a:ext>
            </a:extLst>
          </p:cNvPr>
          <p:cNvSpPr/>
          <p:nvPr/>
        </p:nvSpPr>
        <p:spPr>
          <a:xfrm>
            <a:off x="8998168" y="2400942"/>
            <a:ext cx="199697" cy="19969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B59A291-A78F-FF1A-A951-6F71743583F0}"/>
              </a:ext>
            </a:extLst>
          </p:cNvPr>
          <p:cNvSpPr/>
          <p:nvPr/>
        </p:nvSpPr>
        <p:spPr>
          <a:xfrm>
            <a:off x="9592003" y="4187537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43F58B3-9A78-A10C-F274-1E9BED443C24}"/>
              </a:ext>
            </a:extLst>
          </p:cNvPr>
          <p:cNvSpPr/>
          <p:nvPr/>
        </p:nvSpPr>
        <p:spPr>
          <a:xfrm>
            <a:off x="10721865" y="3553235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8A5589A-8527-08D0-C1C5-4560C142C51D}"/>
              </a:ext>
            </a:extLst>
          </p:cNvPr>
          <p:cNvSpPr/>
          <p:nvPr/>
        </p:nvSpPr>
        <p:spPr>
          <a:xfrm>
            <a:off x="10105697" y="598711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C433AFF-E577-4DBE-E3D0-A09C50DAA94D}"/>
              </a:ext>
            </a:extLst>
          </p:cNvPr>
          <p:cNvSpPr/>
          <p:nvPr/>
        </p:nvSpPr>
        <p:spPr>
          <a:xfrm>
            <a:off x="6997263" y="3752932"/>
            <a:ext cx="199697" cy="19969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E05FB6-7FC5-D4B2-5B8F-D8EEF3766910}"/>
              </a:ext>
            </a:extLst>
          </p:cNvPr>
          <p:cNvSpPr/>
          <p:nvPr/>
        </p:nvSpPr>
        <p:spPr>
          <a:xfrm>
            <a:off x="7761888" y="523020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61F5B86-0B00-394B-029D-C68692627868}"/>
              </a:ext>
            </a:extLst>
          </p:cNvPr>
          <p:cNvSpPr/>
          <p:nvPr/>
        </p:nvSpPr>
        <p:spPr>
          <a:xfrm>
            <a:off x="10932072" y="1922654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12D660-AEEF-B856-5D5A-D44EEA98F10D}"/>
              </a:ext>
            </a:extLst>
          </p:cNvPr>
          <p:cNvSpPr txBox="1"/>
          <p:nvPr/>
        </p:nvSpPr>
        <p:spPr>
          <a:xfrm>
            <a:off x="455140" y="1690688"/>
            <a:ext cx="583969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Answer:</a:t>
            </a:r>
            <a:r>
              <a:rPr lang="en-US" sz="3200" dirty="0">
                <a:solidFill>
                  <a:srgbClr val="333333"/>
                </a:solidFill>
              </a:rPr>
              <a:t> Not without more work because being close in x-coordinate doesn’t mean they are very close.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EABBB58-F58B-565E-0B45-A02C5E389C89}"/>
              </a:ext>
            </a:extLst>
          </p:cNvPr>
          <p:cNvSpPr/>
          <p:nvPr/>
        </p:nvSpPr>
        <p:spPr>
          <a:xfrm rot="19442691">
            <a:off x="7029448" y="2102236"/>
            <a:ext cx="469023" cy="1009732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124562-3A59-79FF-5978-B7D4E24FBE35}"/>
              </a:ext>
            </a:extLst>
          </p:cNvPr>
          <p:cNvSpPr txBox="1"/>
          <p:nvPr/>
        </p:nvSpPr>
        <p:spPr>
          <a:xfrm>
            <a:off x="8945617" y="6424572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6AB03-A778-D97E-F8E0-E4551FA6FF16}"/>
              </a:ext>
            </a:extLst>
          </p:cNvPr>
          <p:cNvSpPr txBox="1"/>
          <p:nvPr/>
        </p:nvSpPr>
        <p:spPr>
          <a:xfrm>
            <a:off x="6134235" y="36848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pic>
        <p:nvPicPr>
          <p:cNvPr id="8" name="Graphic 7" descr="Questions outline">
            <a:extLst>
              <a:ext uri="{FF2B5EF4-FFF2-40B4-BE49-F238E27FC236}">
                <a16:creationId xmlns:a16="http://schemas.microsoft.com/office/drawing/2014/main" id="{77DEB2D2-C369-4453-74D6-BEF95D01B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688" y="3438935"/>
            <a:ext cx="3803117" cy="380311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5BCC7FD-9A8A-2089-13BC-F9019C16CB3E}"/>
              </a:ext>
            </a:extLst>
          </p:cNvPr>
          <p:cNvSpPr/>
          <p:nvPr/>
        </p:nvSpPr>
        <p:spPr>
          <a:xfrm rot="16699372">
            <a:off x="7417834" y="3112079"/>
            <a:ext cx="469023" cy="1699309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477022-6D1F-274C-5B29-6868614D7E32}"/>
              </a:ext>
            </a:extLst>
          </p:cNvPr>
          <p:cNvSpPr/>
          <p:nvPr/>
        </p:nvSpPr>
        <p:spPr>
          <a:xfrm rot="301711">
            <a:off x="8650014" y="2090803"/>
            <a:ext cx="665811" cy="4042263"/>
          </a:xfrm>
          <a:prstGeom prst="ellipse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3C10AE-A6E0-1AD2-9351-6AD671B736CD}"/>
              </a:ext>
            </a:extLst>
          </p:cNvPr>
          <p:cNvSpPr txBox="1"/>
          <p:nvPr/>
        </p:nvSpPr>
        <p:spPr>
          <a:xfrm>
            <a:off x="7920132" y="1042823"/>
            <a:ext cx="367626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Very close in x-coordinate!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B20FCF-1CD3-A8FC-373E-E3C702B5088C}"/>
              </a:ext>
            </a:extLst>
          </p:cNvPr>
          <p:cNvSpPr txBox="1"/>
          <p:nvPr/>
        </p:nvSpPr>
        <p:spPr>
          <a:xfrm>
            <a:off x="3976082" y="4768544"/>
            <a:ext cx="367626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Very close in y-coordinate!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DCA8BC-080D-7A7C-0702-8E50F2F97800}"/>
              </a:ext>
            </a:extLst>
          </p:cNvPr>
          <p:cNvCxnSpPr>
            <a:cxnSpLocks/>
            <a:endCxn id="7" idx="0"/>
          </p:cNvCxnSpPr>
          <p:nvPr/>
        </p:nvCxnSpPr>
        <p:spPr>
          <a:xfrm flipV="1">
            <a:off x="5980670" y="3838745"/>
            <a:ext cx="830970" cy="92979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A0E948-7452-AC97-92CB-AEC791519C98}"/>
              </a:ext>
            </a:extLst>
          </p:cNvPr>
          <p:cNvCxnSpPr>
            <a:cxnSpLocks/>
            <a:stCxn id="10" idx="2"/>
            <a:endCxn id="9" idx="0"/>
          </p:cNvCxnSpPr>
          <p:nvPr/>
        </p:nvCxnSpPr>
        <p:spPr>
          <a:xfrm flipH="1">
            <a:off x="9160075" y="1504488"/>
            <a:ext cx="598189" cy="59409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159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B1B99-8AF8-1D8A-6A0F-921C83C85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87D64-21F6-15EC-D09D-7B8C4F8F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&amp; Conquer Closest Pair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CCCA90-ABF3-90A5-6F55-6CDD2694FE8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F3C6F76-F0E2-BBF8-525F-B898B80F6774}"/>
              </a:ext>
            </a:extLst>
          </p:cNvPr>
          <p:cNvSpPr/>
          <p:nvPr/>
        </p:nvSpPr>
        <p:spPr>
          <a:xfrm>
            <a:off x="6537434" y="1690688"/>
            <a:ext cx="4816366" cy="48163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7B73B8E-586C-E7CB-10F9-3716FD26F906}"/>
              </a:ext>
            </a:extLst>
          </p:cNvPr>
          <p:cNvSpPr/>
          <p:nvPr/>
        </p:nvSpPr>
        <p:spPr>
          <a:xfrm>
            <a:off x="7041931" y="2354317"/>
            <a:ext cx="199697" cy="1996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9837888-5DE5-0349-8C4D-8D41B8407C0E}"/>
              </a:ext>
            </a:extLst>
          </p:cNvPr>
          <p:cNvSpPr/>
          <p:nvPr/>
        </p:nvSpPr>
        <p:spPr>
          <a:xfrm>
            <a:off x="7993117" y="394647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849317E-B6E5-BC42-2661-207EB9915FF4}"/>
              </a:ext>
            </a:extLst>
          </p:cNvPr>
          <p:cNvSpPr/>
          <p:nvPr/>
        </p:nvSpPr>
        <p:spPr>
          <a:xfrm>
            <a:off x="10174015" y="516731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3FA503-D785-105B-C500-F9E8AC63B040}"/>
              </a:ext>
            </a:extLst>
          </p:cNvPr>
          <p:cNvSpPr/>
          <p:nvPr/>
        </p:nvSpPr>
        <p:spPr>
          <a:xfrm>
            <a:off x="10005849" y="260063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42BF8EF-1D50-960A-2669-54798B36E9A6}"/>
              </a:ext>
            </a:extLst>
          </p:cNvPr>
          <p:cNvSpPr/>
          <p:nvPr/>
        </p:nvSpPr>
        <p:spPr>
          <a:xfrm>
            <a:off x="7041930" y="5887271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464AFD-2469-5E33-D080-BFFA2172BAD0}"/>
              </a:ext>
            </a:extLst>
          </p:cNvPr>
          <p:cNvSpPr/>
          <p:nvPr/>
        </p:nvSpPr>
        <p:spPr>
          <a:xfrm>
            <a:off x="8745920" y="561548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C043033-2913-E029-5407-CDC88BD49315}"/>
              </a:ext>
            </a:extLst>
          </p:cNvPr>
          <p:cNvSpPr/>
          <p:nvPr/>
        </p:nvSpPr>
        <p:spPr>
          <a:xfrm>
            <a:off x="7321768" y="2671913"/>
            <a:ext cx="199697" cy="1996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D32E460-5A5E-1619-5E49-4C11E76BD37A}"/>
              </a:ext>
            </a:extLst>
          </p:cNvPr>
          <p:cNvSpPr/>
          <p:nvPr/>
        </p:nvSpPr>
        <p:spPr>
          <a:xfrm>
            <a:off x="8998168" y="240094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0F2FEA-12B3-0E8F-261D-9210A6548ACD}"/>
              </a:ext>
            </a:extLst>
          </p:cNvPr>
          <p:cNvSpPr/>
          <p:nvPr/>
        </p:nvSpPr>
        <p:spPr>
          <a:xfrm>
            <a:off x="9592003" y="4187537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B41BE41-293F-2C28-C4A5-CCDA8EDAFD9F}"/>
              </a:ext>
            </a:extLst>
          </p:cNvPr>
          <p:cNvSpPr/>
          <p:nvPr/>
        </p:nvSpPr>
        <p:spPr>
          <a:xfrm>
            <a:off x="10721865" y="3553235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13CFCAA-FC0F-4319-B4E5-744B24A8AF9F}"/>
              </a:ext>
            </a:extLst>
          </p:cNvPr>
          <p:cNvSpPr/>
          <p:nvPr/>
        </p:nvSpPr>
        <p:spPr>
          <a:xfrm>
            <a:off x="10105697" y="598711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CE1A847-17D1-B7C7-8069-2275CA34E2E5}"/>
              </a:ext>
            </a:extLst>
          </p:cNvPr>
          <p:cNvSpPr/>
          <p:nvPr/>
        </p:nvSpPr>
        <p:spPr>
          <a:xfrm>
            <a:off x="6997263" y="375293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D12C520-2090-7D6C-8BA6-55A2490F91EE}"/>
              </a:ext>
            </a:extLst>
          </p:cNvPr>
          <p:cNvSpPr/>
          <p:nvPr/>
        </p:nvSpPr>
        <p:spPr>
          <a:xfrm>
            <a:off x="7761888" y="523020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828E90-A563-0DF5-3DC0-90D17B7738C8}"/>
              </a:ext>
            </a:extLst>
          </p:cNvPr>
          <p:cNvSpPr/>
          <p:nvPr/>
        </p:nvSpPr>
        <p:spPr>
          <a:xfrm>
            <a:off x="10932072" y="1922654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71BCA9-C838-D8AE-2D6C-AEB706DD7CF3}"/>
              </a:ext>
            </a:extLst>
          </p:cNvPr>
          <p:cNvSpPr txBox="1"/>
          <p:nvPr/>
        </p:nvSpPr>
        <p:spPr>
          <a:xfrm>
            <a:off x="455140" y="1690688"/>
            <a:ext cx="58396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Question:</a:t>
            </a:r>
            <a:r>
              <a:rPr lang="en-US" sz="3200" dirty="0">
                <a:solidFill>
                  <a:srgbClr val="333333"/>
                </a:solidFill>
              </a:rPr>
              <a:t> How can we do divide and conquer here?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B3D2D2-1177-AB8B-FF4D-DEDCCC00D9CF}"/>
              </a:ext>
            </a:extLst>
          </p:cNvPr>
          <p:cNvSpPr txBox="1"/>
          <p:nvPr/>
        </p:nvSpPr>
        <p:spPr>
          <a:xfrm>
            <a:off x="8945617" y="6424572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C1AE06-5CFA-2AC2-76CD-E4296EEF432C}"/>
              </a:ext>
            </a:extLst>
          </p:cNvPr>
          <p:cNvSpPr txBox="1"/>
          <p:nvPr/>
        </p:nvSpPr>
        <p:spPr>
          <a:xfrm>
            <a:off x="6134235" y="36848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pic>
        <p:nvPicPr>
          <p:cNvPr id="8" name="Graphic 7" descr="Questions outline">
            <a:extLst>
              <a:ext uri="{FF2B5EF4-FFF2-40B4-BE49-F238E27FC236}">
                <a16:creationId xmlns:a16="http://schemas.microsoft.com/office/drawing/2014/main" id="{8DABBB9F-2810-09A9-5F56-DADB0174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688" y="3438935"/>
            <a:ext cx="3803117" cy="380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23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EB860-00F0-A7BB-59CD-1BE540393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4BD3D-638D-D9AD-264D-F99069AB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&amp; Conquer Closest Pair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B0744E-4BD0-D1D3-6DA1-191A9CA7A42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7C7EDDA-2F35-904B-C56C-8916BA724AAD}"/>
              </a:ext>
            </a:extLst>
          </p:cNvPr>
          <p:cNvSpPr/>
          <p:nvPr/>
        </p:nvSpPr>
        <p:spPr>
          <a:xfrm>
            <a:off x="6537434" y="1690688"/>
            <a:ext cx="4816366" cy="48163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F4A17CC-53DC-9113-43CF-9E6196354A6A}"/>
              </a:ext>
            </a:extLst>
          </p:cNvPr>
          <p:cNvSpPr/>
          <p:nvPr/>
        </p:nvSpPr>
        <p:spPr>
          <a:xfrm>
            <a:off x="7041931" y="2354317"/>
            <a:ext cx="199697" cy="1996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D1F4F1-E260-7D26-C9D6-7189D8609EAE}"/>
              </a:ext>
            </a:extLst>
          </p:cNvPr>
          <p:cNvSpPr/>
          <p:nvPr/>
        </p:nvSpPr>
        <p:spPr>
          <a:xfrm>
            <a:off x="7993117" y="394647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6CFC3C-1003-3A81-FB5D-5E8E8BD39154}"/>
              </a:ext>
            </a:extLst>
          </p:cNvPr>
          <p:cNvSpPr/>
          <p:nvPr/>
        </p:nvSpPr>
        <p:spPr>
          <a:xfrm>
            <a:off x="10174015" y="516731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0A12F3-DEA0-B689-45AC-266FBB4B8C81}"/>
              </a:ext>
            </a:extLst>
          </p:cNvPr>
          <p:cNvSpPr/>
          <p:nvPr/>
        </p:nvSpPr>
        <p:spPr>
          <a:xfrm>
            <a:off x="10005849" y="260063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B0B3484-318B-8EBB-9739-A442B02E327A}"/>
              </a:ext>
            </a:extLst>
          </p:cNvPr>
          <p:cNvSpPr/>
          <p:nvPr/>
        </p:nvSpPr>
        <p:spPr>
          <a:xfrm>
            <a:off x="7041930" y="5887271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386EB66-F506-B18D-979B-889DE1E37E78}"/>
              </a:ext>
            </a:extLst>
          </p:cNvPr>
          <p:cNvSpPr/>
          <p:nvPr/>
        </p:nvSpPr>
        <p:spPr>
          <a:xfrm>
            <a:off x="8745920" y="561548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A4069E1-DFC5-30E8-5360-AC6D2569CD13}"/>
              </a:ext>
            </a:extLst>
          </p:cNvPr>
          <p:cNvSpPr/>
          <p:nvPr/>
        </p:nvSpPr>
        <p:spPr>
          <a:xfrm>
            <a:off x="7321768" y="2671913"/>
            <a:ext cx="199697" cy="1996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1C3C60-C763-D2C3-E349-52CE915A9BE3}"/>
              </a:ext>
            </a:extLst>
          </p:cNvPr>
          <p:cNvSpPr/>
          <p:nvPr/>
        </p:nvSpPr>
        <p:spPr>
          <a:xfrm>
            <a:off x="8998168" y="240094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B14D26D-46F0-7523-A343-31AA55953695}"/>
              </a:ext>
            </a:extLst>
          </p:cNvPr>
          <p:cNvSpPr/>
          <p:nvPr/>
        </p:nvSpPr>
        <p:spPr>
          <a:xfrm>
            <a:off x="9592003" y="4187537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E7C2632-391D-AA27-21B8-C4A75CFFCC7A}"/>
              </a:ext>
            </a:extLst>
          </p:cNvPr>
          <p:cNvSpPr/>
          <p:nvPr/>
        </p:nvSpPr>
        <p:spPr>
          <a:xfrm>
            <a:off x="10721865" y="3553235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B7A3F6E-498B-573A-31F7-531CA7EA3A26}"/>
              </a:ext>
            </a:extLst>
          </p:cNvPr>
          <p:cNvSpPr/>
          <p:nvPr/>
        </p:nvSpPr>
        <p:spPr>
          <a:xfrm>
            <a:off x="10105697" y="598711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C38EBC2-622F-C8C4-7A3E-9F4A5BA46FA9}"/>
              </a:ext>
            </a:extLst>
          </p:cNvPr>
          <p:cNvSpPr/>
          <p:nvPr/>
        </p:nvSpPr>
        <p:spPr>
          <a:xfrm>
            <a:off x="6997263" y="375293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5C27EC5-C294-EE9B-B811-FA9A7DA6AD2B}"/>
              </a:ext>
            </a:extLst>
          </p:cNvPr>
          <p:cNvSpPr/>
          <p:nvPr/>
        </p:nvSpPr>
        <p:spPr>
          <a:xfrm>
            <a:off x="7761888" y="523020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8C8970F-36FE-E2F3-5C08-81B3B607D938}"/>
              </a:ext>
            </a:extLst>
          </p:cNvPr>
          <p:cNvSpPr/>
          <p:nvPr/>
        </p:nvSpPr>
        <p:spPr>
          <a:xfrm>
            <a:off x="10932072" y="1922654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61D5A8-2D0A-6690-D34C-7F1EF94C6EAB}"/>
              </a:ext>
            </a:extLst>
          </p:cNvPr>
          <p:cNvSpPr txBox="1"/>
          <p:nvPr/>
        </p:nvSpPr>
        <p:spPr>
          <a:xfrm>
            <a:off x="455140" y="1690688"/>
            <a:ext cx="58396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Answer:</a:t>
            </a:r>
            <a:r>
              <a:rPr lang="en-US" sz="3200" dirty="0">
                <a:solidFill>
                  <a:srgbClr val="333333"/>
                </a:solidFill>
              </a:rPr>
              <a:t> Break plane into pieces and recurse. Then merge the answers together.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8DB45-F995-D825-EF03-2485AAD7F56A}"/>
              </a:ext>
            </a:extLst>
          </p:cNvPr>
          <p:cNvSpPr txBox="1"/>
          <p:nvPr/>
        </p:nvSpPr>
        <p:spPr>
          <a:xfrm>
            <a:off x="8945617" y="6424572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36C14-49FB-7FCB-0132-4B6F682C71E8}"/>
              </a:ext>
            </a:extLst>
          </p:cNvPr>
          <p:cNvSpPr txBox="1"/>
          <p:nvPr/>
        </p:nvSpPr>
        <p:spPr>
          <a:xfrm>
            <a:off x="6134235" y="36848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pic>
        <p:nvPicPr>
          <p:cNvPr id="8" name="Graphic 7" descr="Questions outline">
            <a:extLst>
              <a:ext uri="{FF2B5EF4-FFF2-40B4-BE49-F238E27FC236}">
                <a16:creationId xmlns:a16="http://schemas.microsoft.com/office/drawing/2014/main" id="{09DF4A8A-9D24-7E56-87CC-5CCA73E2F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688" y="3438935"/>
            <a:ext cx="3803117" cy="380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61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BE6E3-49E1-D1E2-E347-07C91A3D4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31221-3046-4F78-58C2-AA5FBDEDF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Closest Pair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693C4E-EE9D-22EF-A1DF-66DBD853BF4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21569A1-B8CB-0774-6691-B6D8C4F5946D}"/>
              </a:ext>
            </a:extLst>
          </p:cNvPr>
          <p:cNvGrpSpPr/>
          <p:nvPr/>
        </p:nvGrpSpPr>
        <p:grpSpPr>
          <a:xfrm>
            <a:off x="3687817" y="1690688"/>
            <a:ext cx="4816366" cy="4816366"/>
            <a:chOff x="6537434" y="1690688"/>
            <a:chExt cx="4816366" cy="48163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276DCC8-4987-A6B9-A452-18554C1FCC1C}"/>
                </a:ext>
              </a:extLst>
            </p:cNvPr>
            <p:cNvSpPr/>
            <p:nvPr/>
          </p:nvSpPr>
          <p:spPr>
            <a:xfrm>
              <a:off x="6537434" y="1690688"/>
              <a:ext cx="4816366" cy="4816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BA6E7C2-C73F-E2D6-AD92-6D3CA6C0C17F}"/>
                </a:ext>
              </a:extLst>
            </p:cNvPr>
            <p:cNvSpPr/>
            <p:nvPr/>
          </p:nvSpPr>
          <p:spPr>
            <a:xfrm>
              <a:off x="7041931" y="2354317"/>
              <a:ext cx="199697" cy="1996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9B00EA-3617-5F3E-BC95-144A5015EE4C}"/>
                </a:ext>
              </a:extLst>
            </p:cNvPr>
            <p:cNvSpPr/>
            <p:nvPr/>
          </p:nvSpPr>
          <p:spPr>
            <a:xfrm>
              <a:off x="7993117" y="3946470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974357F-07BD-3991-BCA8-49C6AAACDAAF}"/>
                </a:ext>
              </a:extLst>
            </p:cNvPr>
            <p:cNvSpPr/>
            <p:nvPr/>
          </p:nvSpPr>
          <p:spPr>
            <a:xfrm>
              <a:off x="10174015" y="5167312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987C0F-59D2-DDE6-691B-1E6C083E942E}"/>
                </a:ext>
              </a:extLst>
            </p:cNvPr>
            <p:cNvSpPr/>
            <p:nvPr/>
          </p:nvSpPr>
          <p:spPr>
            <a:xfrm>
              <a:off x="10005849" y="2600639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F7EDB31-8F93-62B8-0810-AF92B4405F75}"/>
                </a:ext>
              </a:extLst>
            </p:cNvPr>
            <p:cNvSpPr/>
            <p:nvPr/>
          </p:nvSpPr>
          <p:spPr>
            <a:xfrm>
              <a:off x="7041930" y="5887271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5F2FCF8-B42C-A280-1081-BF14B20D3097}"/>
                </a:ext>
              </a:extLst>
            </p:cNvPr>
            <p:cNvSpPr/>
            <p:nvPr/>
          </p:nvSpPr>
          <p:spPr>
            <a:xfrm>
              <a:off x="8745920" y="5615480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6331C0-1FFD-A34E-23A8-38FA7E3319DE}"/>
                </a:ext>
              </a:extLst>
            </p:cNvPr>
            <p:cNvSpPr/>
            <p:nvPr/>
          </p:nvSpPr>
          <p:spPr>
            <a:xfrm>
              <a:off x="7321768" y="2671913"/>
              <a:ext cx="199697" cy="1996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71C3436-B352-5329-5072-6024942D1E3A}"/>
                </a:ext>
              </a:extLst>
            </p:cNvPr>
            <p:cNvSpPr/>
            <p:nvPr/>
          </p:nvSpPr>
          <p:spPr>
            <a:xfrm>
              <a:off x="8998168" y="2400942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DB71C36-79B5-7B6C-E148-CF6629B7472D}"/>
                </a:ext>
              </a:extLst>
            </p:cNvPr>
            <p:cNvSpPr/>
            <p:nvPr/>
          </p:nvSpPr>
          <p:spPr>
            <a:xfrm>
              <a:off x="9592003" y="4187537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948111A-AD2E-39E3-43A3-6E2472842EB8}"/>
                </a:ext>
              </a:extLst>
            </p:cNvPr>
            <p:cNvSpPr/>
            <p:nvPr/>
          </p:nvSpPr>
          <p:spPr>
            <a:xfrm>
              <a:off x="10721865" y="3553235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225C131-7E4F-99E4-60DC-CD23EF3A3FF3}"/>
                </a:ext>
              </a:extLst>
            </p:cNvPr>
            <p:cNvSpPr/>
            <p:nvPr/>
          </p:nvSpPr>
          <p:spPr>
            <a:xfrm>
              <a:off x="10105697" y="5987119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C84992F-BBAA-AD92-8F88-C64FBA20614E}"/>
                </a:ext>
              </a:extLst>
            </p:cNvPr>
            <p:cNvSpPr/>
            <p:nvPr/>
          </p:nvSpPr>
          <p:spPr>
            <a:xfrm>
              <a:off x="6997263" y="3752932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F5287AF-457F-7C31-01D5-98A3E5C9773F}"/>
                </a:ext>
              </a:extLst>
            </p:cNvPr>
            <p:cNvSpPr/>
            <p:nvPr/>
          </p:nvSpPr>
          <p:spPr>
            <a:xfrm>
              <a:off x="7761888" y="5230209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34860D8-0D11-C55C-54AD-88EFA4E3C114}"/>
                </a:ext>
              </a:extLst>
            </p:cNvPr>
            <p:cNvSpPr/>
            <p:nvPr/>
          </p:nvSpPr>
          <p:spPr>
            <a:xfrm>
              <a:off x="10932072" y="1922654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82B310-90EB-CA4A-B76C-50BFD9ABC0B3}"/>
              </a:ext>
            </a:extLst>
          </p:cNvPr>
          <p:cNvCxnSpPr>
            <a:cxnSpLocks/>
            <a:stCxn id="15" idx="0"/>
            <a:endCxn id="15" idx="2"/>
          </p:cNvCxnSpPr>
          <p:nvPr/>
        </p:nvCxnSpPr>
        <p:spPr>
          <a:xfrm>
            <a:off x="6096000" y="1690688"/>
            <a:ext cx="0" cy="481636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E1C6A01-BE36-5812-6891-B6A227858F5E}"/>
              </a:ext>
            </a:extLst>
          </p:cNvPr>
          <p:cNvSpPr txBox="1"/>
          <p:nvPr/>
        </p:nvSpPr>
        <p:spPr>
          <a:xfrm>
            <a:off x="6348248" y="576718"/>
            <a:ext cx="45851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Find line L to separate SET in half.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99C8F5-4141-3911-0B99-478A0CEA80A1}"/>
              </a:ext>
            </a:extLst>
          </p:cNvPr>
          <p:cNvCxnSpPr>
            <a:cxnSpLocks/>
          </p:cNvCxnSpPr>
          <p:nvPr/>
        </p:nvCxnSpPr>
        <p:spPr>
          <a:xfrm flipH="1">
            <a:off x="6144197" y="1073150"/>
            <a:ext cx="598189" cy="59409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297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B0163-DD1D-EFD3-7E27-6267272A9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645A7-6A12-A51D-54B2-46574E91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Closest Pair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CE0760-2889-EED0-2CCD-BB4DBCF67C8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85183853-DCDA-CF3A-F47A-DEE625662EEA}"/>
              </a:ext>
            </a:extLst>
          </p:cNvPr>
          <p:cNvGrpSpPr/>
          <p:nvPr/>
        </p:nvGrpSpPr>
        <p:grpSpPr>
          <a:xfrm>
            <a:off x="3216772" y="1724186"/>
            <a:ext cx="2501493" cy="4816366"/>
            <a:chOff x="6537434" y="1690688"/>
            <a:chExt cx="2501493" cy="48163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DE0F48-7848-744E-1DBD-2A39CA9A04F7}"/>
                </a:ext>
              </a:extLst>
            </p:cNvPr>
            <p:cNvSpPr/>
            <p:nvPr/>
          </p:nvSpPr>
          <p:spPr>
            <a:xfrm>
              <a:off x="6537434" y="1690688"/>
              <a:ext cx="2501493" cy="4816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64E9C64-8390-2DE3-8767-C7585D347613}"/>
                </a:ext>
              </a:extLst>
            </p:cNvPr>
            <p:cNvSpPr/>
            <p:nvPr/>
          </p:nvSpPr>
          <p:spPr>
            <a:xfrm>
              <a:off x="7041931" y="2354317"/>
              <a:ext cx="199697" cy="1996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5E5EC48-573D-9407-3545-848870AD2466}"/>
                </a:ext>
              </a:extLst>
            </p:cNvPr>
            <p:cNvSpPr/>
            <p:nvPr/>
          </p:nvSpPr>
          <p:spPr>
            <a:xfrm>
              <a:off x="7993117" y="3946470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CC27B4E-F717-6089-ECAC-93384EE4D6D3}"/>
                </a:ext>
              </a:extLst>
            </p:cNvPr>
            <p:cNvSpPr/>
            <p:nvPr/>
          </p:nvSpPr>
          <p:spPr>
            <a:xfrm>
              <a:off x="7041930" y="5887271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3DBFC60-870A-1125-B2FE-CA6AA3BE1BE2}"/>
                </a:ext>
              </a:extLst>
            </p:cNvPr>
            <p:cNvSpPr/>
            <p:nvPr/>
          </p:nvSpPr>
          <p:spPr>
            <a:xfrm>
              <a:off x="8745920" y="5615480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D3985E5-7039-E0AA-5B63-BBC11B2BCD9A}"/>
                </a:ext>
              </a:extLst>
            </p:cNvPr>
            <p:cNvSpPr/>
            <p:nvPr/>
          </p:nvSpPr>
          <p:spPr>
            <a:xfrm>
              <a:off x="7321768" y="2671913"/>
              <a:ext cx="199697" cy="1996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C316E65-E842-E0B5-1F6C-152B03F25D52}"/>
                </a:ext>
              </a:extLst>
            </p:cNvPr>
            <p:cNvSpPr/>
            <p:nvPr/>
          </p:nvSpPr>
          <p:spPr>
            <a:xfrm>
              <a:off x="6997263" y="3752932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2D9F31A-77D5-4891-A53A-E8C6FCD75D39}"/>
                </a:ext>
              </a:extLst>
            </p:cNvPr>
            <p:cNvSpPr/>
            <p:nvPr/>
          </p:nvSpPr>
          <p:spPr>
            <a:xfrm>
              <a:off x="7761888" y="5230209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B33838-6750-049D-FF6E-C18D6AA2F89E}"/>
              </a:ext>
            </a:extLst>
          </p:cNvPr>
          <p:cNvCxnSpPr>
            <a:cxnSpLocks/>
          </p:cNvCxnSpPr>
          <p:nvPr/>
        </p:nvCxnSpPr>
        <p:spPr>
          <a:xfrm>
            <a:off x="6115086" y="1724186"/>
            <a:ext cx="0" cy="481636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AF871C3C-B2AA-FEFC-1B11-A4EFEC93A31E}"/>
              </a:ext>
            </a:extLst>
          </p:cNvPr>
          <p:cNvGrpSpPr/>
          <p:nvPr/>
        </p:nvGrpSpPr>
        <p:grpSpPr>
          <a:xfrm>
            <a:off x="6503201" y="1724186"/>
            <a:ext cx="2501493" cy="4816366"/>
            <a:chOff x="8852306" y="1690688"/>
            <a:chExt cx="2501493" cy="48163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C212A3-10AE-D487-F949-3BDD8C23415D}"/>
                </a:ext>
              </a:extLst>
            </p:cNvPr>
            <p:cNvSpPr/>
            <p:nvPr/>
          </p:nvSpPr>
          <p:spPr>
            <a:xfrm>
              <a:off x="8852306" y="1690688"/>
              <a:ext cx="2501493" cy="4816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D88131C-DED8-2894-C9F2-E0D139931966}"/>
                </a:ext>
              </a:extLst>
            </p:cNvPr>
            <p:cNvSpPr/>
            <p:nvPr/>
          </p:nvSpPr>
          <p:spPr>
            <a:xfrm>
              <a:off x="10174015" y="5167312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8452B3A-124C-3462-E456-F7B5442C3690}"/>
                </a:ext>
              </a:extLst>
            </p:cNvPr>
            <p:cNvSpPr/>
            <p:nvPr/>
          </p:nvSpPr>
          <p:spPr>
            <a:xfrm>
              <a:off x="10005849" y="2600639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283AC82-430A-27EC-7F6D-72EAAFD5A9F9}"/>
                </a:ext>
              </a:extLst>
            </p:cNvPr>
            <p:cNvSpPr/>
            <p:nvPr/>
          </p:nvSpPr>
          <p:spPr>
            <a:xfrm>
              <a:off x="8998168" y="2400942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2D8BA23-D687-C109-58AC-7AFACE2959E3}"/>
                </a:ext>
              </a:extLst>
            </p:cNvPr>
            <p:cNvSpPr/>
            <p:nvPr/>
          </p:nvSpPr>
          <p:spPr>
            <a:xfrm>
              <a:off x="9592003" y="4187537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78E7000-8029-8358-1E6F-0FDCB8EB513A}"/>
                </a:ext>
              </a:extLst>
            </p:cNvPr>
            <p:cNvSpPr/>
            <p:nvPr/>
          </p:nvSpPr>
          <p:spPr>
            <a:xfrm>
              <a:off x="10721865" y="3553235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C0F7FDA-7B57-0345-CF0E-26F9B4F85FAA}"/>
                </a:ext>
              </a:extLst>
            </p:cNvPr>
            <p:cNvSpPr/>
            <p:nvPr/>
          </p:nvSpPr>
          <p:spPr>
            <a:xfrm>
              <a:off x="10105697" y="5987119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D4AC309-D02E-F012-3E8E-00281A911E03}"/>
                </a:ext>
              </a:extLst>
            </p:cNvPr>
            <p:cNvSpPr/>
            <p:nvPr/>
          </p:nvSpPr>
          <p:spPr>
            <a:xfrm>
              <a:off x="10932072" y="1922654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F7CDAB7-DB1B-767E-8EF6-211170DC4966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4467519" y="955311"/>
            <a:ext cx="2035682" cy="76887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15C0E11-2AF9-ABE2-881B-677CFBDB31F9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7342746" y="966803"/>
            <a:ext cx="411202" cy="75738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B32C6EA-D22E-226D-B267-B51C7705907D}"/>
              </a:ext>
            </a:extLst>
          </p:cNvPr>
          <p:cNvSpPr txBox="1"/>
          <p:nvPr/>
        </p:nvSpPr>
        <p:spPr>
          <a:xfrm>
            <a:off x="5855417" y="505138"/>
            <a:ext cx="465903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Will be n/2 = 7 points in each part.</a:t>
            </a:r>
          </a:p>
        </p:txBody>
      </p:sp>
    </p:spTree>
    <p:extLst>
      <p:ext uri="{BB962C8B-B14F-4D97-AF65-F5344CB8AC3E}">
        <p14:creationId xmlns:p14="http://schemas.microsoft.com/office/powerpoint/2010/main" val="393236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37377-A9F1-3B52-F9F9-4A4F3E3BE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stel checklist and pencil">
            <a:extLst>
              <a:ext uri="{FF2B5EF4-FFF2-40B4-BE49-F238E27FC236}">
                <a16:creationId xmlns:a16="http://schemas.microsoft.com/office/drawing/2014/main" id="{6500B1E5-0381-AED3-5A07-0410BECE3D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8A5F9"/>
              </a:clrFrom>
              <a:clrTo>
                <a:srgbClr val="C8A5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1689" y="0"/>
            <a:ext cx="9055443" cy="7408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9A319E-E9F9-EB96-C1E4-9464B711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E1CE64-4716-1BAE-7E7B-4E94F8CD0CD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9E86588-EBCE-83CF-8B9B-848CBAF9131A}"/>
              </a:ext>
            </a:extLst>
          </p:cNvPr>
          <p:cNvSpPr txBox="1"/>
          <p:nvPr/>
        </p:nvSpPr>
        <p:spPr>
          <a:xfrm>
            <a:off x="838200" y="1690688"/>
            <a:ext cx="5257800" cy="214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Course Updates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Closest Pair</a:t>
            </a:r>
          </a:p>
          <a:p>
            <a:pPr marL="342900" indent="-3429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3006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1CF09-AF06-1261-978E-0A7F6D0EC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504EC-0BBD-7FCE-D965-46C8B2D61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Closest Pair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863AAA-5423-C75F-90CF-A3012B3235B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F12AC10-AE42-7EF2-0A7B-DD0B92167617}"/>
              </a:ext>
            </a:extLst>
          </p:cNvPr>
          <p:cNvGrpSpPr/>
          <p:nvPr/>
        </p:nvGrpSpPr>
        <p:grpSpPr>
          <a:xfrm>
            <a:off x="3687817" y="1690688"/>
            <a:ext cx="4816366" cy="4816366"/>
            <a:chOff x="6537434" y="1690688"/>
            <a:chExt cx="4816366" cy="48163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E83102-67B9-B4AC-9F60-FD6F68326708}"/>
                </a:ext>
              </a:extLst>
            </p:cNvPr>
            <p:cNvSpPr/>
            <p:nvPr/>
          </p:nvSpPr>
          <p:spPr>
            <a:xfrm>
              <a:off x="6537434" y="1690688"/>
              <a:ext cx="4816366" cy="4816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5B97D8-59B8-B1A9-54D7-1A36A352BBA8}"/>
                </a:ext>
              </a:extLst>
            </p:cNvPr>
            <p:cNvSpPr/>
            <p:nvPr/>
          </p:nvSpPr>
          <p:spPr>
            <a:xfrm>
              <a:off x="7041931" y="2354317"/>
              <a:ext cx="199697" cy="1996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03DB64C-51F4-A2E3-6D6A-147152B91F61}"/>
                </a:ext>
              </a:extLst>
            </p:cNvPr>
            <p:cNvSpPr/>
            <p:nvPr/>
          </p:nvSpPr>
          <p:spPr>
            <a:xfrm>
              <a:off x="7993117" y="3946470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23E8709-BE07-8BE3-5015-31FA8B660FEC}"/>
                </a:ext>
              </a:extLst>
            </p:cNvPr>
            <p:cNvSpPr/>
            <p:nvPr/>
          </p:nvSpPr>
          <p:spPr>
            <a:xfrm>
              <a:off x="10174015" y="5167312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CC8C24F-DD2B-9002-C6E8-7EE6E51D6B7C}"/>
                </a:ext>
              </a:extLst>
            </p:cNvPr>
            <p:cNvSpPr/>
            <p:nvPr/>
          </p:nvSpPr>
          <p:spPr>
            <a:xfrm>
              <a:off x="10005849" y="2600639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0B2EE9F-9D68-2BE8-DECD-C166E11DE37E}"/>
                </a:ext>
              </a:extLst>
            </p:cNvPr>
            <p:cNvSpPr/>
            <p:nvPr/>
          </p:nvSpPr>
          <p:spPr>
            <a:xfrm>
              <a:off x="7041930" y="5887271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15B5D19-2488-42AB-ACB5-E2758E707E3D}"/>
                </a:ext>
              </a:extLst>
            </p:cNvPr>
            <p:cNvSpPr/>
            <p:nvPr/>
          </p:nvSpPr>
          <p:spPr>
            <a:xfrm>
              <a:off x="7736990" y="4738659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82E9DE9-D3A3-1F2F-370E-67BAEEE3BC26}"/>
                </a:ext>
              </a:extLst>
            </p:cNvPr>
            <p:cNvSpPr/>
            <p:nvPr/>
          </p:nvSpPr>
          <p:spPr>
            <a:xfrm>
              <a:off x="7321768" y="2671913"/>
              <a:ext cx="199697" cy="1996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7FE558B-4827-B11C-27CB-B3EA81E88943}"/>
                </a:ext>
              </a:extLst>
            </p:cNvPr>
            <p:cNvSpPr/>
            <p:nvPr/>
          </p:nvSpPr>
          <p:spPr>
            <a:xfrm>
              <a:off x="8566588" y="2422264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6CA538-5F85-B5AE-8B63-D2C975D867D8}"/>
                </a:ext>
              </a:extLst>
            </p:cNvPr>
            <p:cNvSpPr/>
            <p:nvPr/>
          </p:nvSpPr>
          <p:spPr>
            <a:xfrm>
              <a:off x="9592003" y="4187537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236DF90-9481-CCAC-A585-D9552AF83A67}"/>
                </a:ext>
              </a:extLst>
            </p:cNvPr>
            <p:cNvSpPr/>
            <p:nvPr/>
          </p:nvSpPr>
          <p:spPr>
            <a:xfrm>
              <a:off x="10721865" y="3553235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CE57E46-0F1B-0105-E269-8556353C153D}"/>
                </a:ext>
              </a:extLst>
            </p:cNvPr>
            <p:cNvSpPr/>
            <p:nvPr/>
          </p:nvSpPr>
          <p:spPr>
            <a:xfrm>
              <a:off x="10105697" y="5987119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B20E02E-AACF-A3FB-440E-B9F953C07969}"/>
                </a:ext>
              </a:extLst>
            </p:cNvPr>
            <p:cNvSpPr/>
            <p:nvPr/>
          </p:nvSpPr>
          <p:spPr>
            <a:xfrm>
              <a:off x="6997263" y="3752932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DAC8F6D-CAA4-0922-D2C5-66F30813C4FD}"/>
                </a:ext>
              </a:extLst>
            </p:cNvPr>
            <p:cNvSpPr/>
            <p:nvPr/>
          </p:nvSpPr>
          <p:spPr>
            <a:xfrm>
              <a:off x="7761888" y="5230209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5FA8845-F7BE-7159-4EC1-5F838C91BF81}"/>
                </a:ext>
              </a:extLst>
            </p:cNvPr>
            <p:cNvSpPr/>
            <p:nvPr/>
          </p:nvSpPr>
          <p:spPr>
            <a:xfrm>
              <a:off x="10932072" y="1922654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C0C1F7-519F-5AB0-2CBF-6A3CF5A037F1}"/>
              </a:ext>
            </a:extLst>
          </p:cNvPr>
          <p:cNvCxnSpPr>
            <a:cxnSpLocks/>
          </p:cNvCxnSpPr>
          <p:nvPr/>
        </p:nvCxnSpPr>
        <p:spPr>
          <a:xfrm>
            <a:off x="5582433" y="1690688"/>
            <a:ext cx="0" cy="481636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556E9DE-1B63-8997-F645-FB89AE95E3E6}"/>
              </a:ext>
            </a:extLst>
          </p:cNvPr>
          <p:cNvSpPr txBox="1"/>
          <p:nvPr/>
        </p:nvSpPr>
        <p:spPr>
          <a:xfrm>
            <a:off x="6348248" y="576718"/>
            <a:ext cx="43300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Pieces aren’t always equal size.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864EBA-E347-401C-C2B0-D1AE77CA3692}"/>
              </a:ext>
            </a:extLst>
          </p:cNvPr>
          <p:cNvCxnSpPr>
            <a:cxnSpLocks/>
          </p:cNvCxnSpPr>
          <p:nvPr/>
        </p:nvCxnSpPr>
        <p:spPr>
          <a:xfrm flipH="1">
            <a:off x="5582433" y="1073150"/>
            <a:ext cx="1159953" cy="61753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137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8372A-7F41-C3BB-441A-791221F82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4116-D971-4E15-500F-6DFAC8EDF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Closest Pair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917DE-9A86-8B5B-86F9-55EF0BBAB82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7E7B136-188D-7910-88F5-D1BE238FE596}"/>
              </a:ext>
            </a:extLst>
          </p:cNvPr>
          <p:cNvGrpSpPr/>
          <p:nvPr/>
        </p:nvGrpSpPr>
        <p:grpSpPr>
          <a:xfrm>
            <a:off x="3687817" y="1690688"/>
            <a:ext cx="4816366" cy="4816366"/>
            <a:chOff x="6537434" y="1690688"/>
            <a:chExt cx="4816366" cy="48163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E313C5-0FE5-9924-7834-4A3488F0CB7C}"/>
                </a:ext>
              </a:extLst>
            </p:cNvPr>
            <p:cNvSpPr/>
            <p:nvPr/>
          </p:nvSpPr>
          <p:spPr>
            <a:xfrm>
              <a:off x="6537434" y="1690688"/>
              <a:ext cx="4816366" cy="4816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BCD8571-86BC-D542-68B4-BEA90A2E8F59}"/>
                </a:ext>
              </a:extLst>
            </p:cNvPr>
            <p:cNvSpPr/>
            <p:nvPr/>
          </p:nvSpPr>
          <p:spPr>
            <a:xfrm>
              <a:off x="7041931" y="2354317"/>
              <a:ext cx="199697" cy="1996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1923FC0-0F91-0D1E-5771-116A3EDFF21A}"/>
                </a:ext>
              </a:extLst>
            </p:cNvPr>
            <p:cNvSpPr/>
            <p:nvPr/>
          </p:nvSpPr>
          <p:spPr>
            <a:xfrm>
              <a:off x="7803462" y="3071307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3C796A3-5A81-6A28-9744-DC453DCFE768}"/>
                </a:ext>
              </a:extLst>
            </p:cNvPr>
            <p:cNvSpPr/>
            <p:nvPr/>
          </p:nvSpPr>
          <p:spPr>
            <a:xfrm>
              <a:off x="10174015" y="5167312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46FC2F5-0F89-BD81-3D95-720F36E19157}"/>
                </a:ext>
              </a:extLst>
            </p:cNvPr>
            <p:cNvSpPr/>
            <p:nvPr/>
          </p:nvSpPr>
          <p:spPr>
            <a:xfrm>
              <a:off x="9098016" y="5694965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5DC42A5-89F7-361F-7688-510357F6D550}"/>
                </a:ext>
              </a:extLst>
            </p:cNvPr>
            <p:cNvSpPr/>
            <p:nvPr/>
          </p:nvSpPr>
          <p:spPr>
            <a:xfrm>
              <a:off x="7041930" y="5887271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C90DAE7-E8B4-CEB7-89C6-BAA54247EFD2}"/>
                </a:ext>
              </a:extLst>
            </p:cNvPr>
            <p:cNvSpPr/>
            <p:nvPr/>
          </p:nvSpPr>
          <p:spPr>
            <a:xfrm>
              <a:off x="7736990" y="2500790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1168C8C-5043-4417-CFF9-9129565B3F49}"/>
                </a:ext>
              </a:extLst>
            </p:cNvPr>
            <p:cNvSpPr/>
            <p:nvPr/>
          </p:nvSpPr>
          <p:spPr>
            <a:xfrm>
              <a:off x="7321768" y="2671913"/>
              <a:ext cx="199697" cy="1996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4DDFC30-3692-C858-5457-E7B31C2DC11F}"/>
                </a:ext>
              </a:extLst>
            </p:cNvPr>
            <p:cNvSpPr/>
            <p:nvPr/>
          </p:nvSpPr>
          <p:spPr>
            <a:xfrm>
              <a:off x="9242787" y="4576740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CF924C0-A479-C066-15A6-5C00B1B67B3F}"/>
                </a:ext>
              </a:extLst>
            </p:cNvPr>
            <p:cNvSpPr/>
            <p:nvPr/>
          </p:nvSpPr>
          <p:spPr>
            <a:xfrm>
              <a:off x="9596403" y="5495268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D1F7EEB-5A57-92B0-94CB-76B7A238318C}"/>
                </a:ext>
              </a:extLst>
            </p:cNvPr>
            <p:cNvSpPr/>
            <p:nvPr/>
          </p:nvSpPr>
          <p:spPr>
            <a:xfrm>
              <a:off x="10615690" y="5670531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B90F224-18CE-CEDA-B3C0-B1398AB19CE9}"/>
                </a:ext>
              </a:extLst>
            </p:cNvPr>
            <p:cNvSpPr/>
            <p:nvPr/>
          </p:nvSpPr>
          <p:spPr>
            <a:xfrm>
              <a:off x="10105697" y="5987119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EAD597F-13D1-04CC-6FA7-DB7FA84112E7}"/>
                </a:ext>
              </a:extLst>
            </p:cNvPr>
            <p:cNvSpPr/>
            <p:nvPr/>
          </p:nvSpPr>
          <p:spPr>
            <a:xfrm>
              <a:off x="6758404" y="2871610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C0A136F-FC2B-B97A-C446-832ECFF4AB7A}"/>
                </a:ext>
              </a:extLst>
            </p:cNvPr>
            <p:cNvSpPr/>
            <p:nvPr/>
          </p:nvSpPr>
          <p:spPr>
            <a:xfrm>
              <a:off x="7211101" y="3188534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35BC50C-3176-452D-CD65-091A2BD2BCDB}"/>
                </a:ext>
              </a:extLst>
            </p:cNvPr>
            <p:cNvSpPr/>
            <p:nvPr/>
          </p:nvSpPr>
          <p:spPr>
            <a:xfrm>
              <a:off x="10932072" y="1922654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C18A79-F1F3-AD1C-2B8C-A0662335A041}"/>
              </a:ext>
            </a:extLst>
          </p:cNvPr>
          <p:cNvCxnSpPr>
            <a:cxnSpLocks/>
          </p:cNvCxnSpPr>
          <p:nvPr/>
        </p:nvCxnSpPr>
        <p:spPr>
          <a:xfrm>
            <a:off x="5582433" y="1690688"/>
            <a:ext cx="0" cy="481636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61CB8A6-CEE5-39CD-ADDF-B1E101B5A545}"/>
              </a:ext>
            </a:extLst>
          </p:cNvPr>
          <p:cNvSpPr txBox="1"/>
          <p:nvPr/>
        </p:nvSpPr>
        <p:spPr>
          <a:xfrm>
            <a:off x="6746786" y="575362"/>
            <a:ext cx="53325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Can’t always break into 4 equal pieces.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84FA3F-1A0A-F719-2037-57402096496C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5582433" y="806195"/>
            <a:ext cx="1164353" cy="88449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CBE192-9A04-6052-7F27-A4389221FD0B}"/>
              </a:ext>
            </a:extLst>
          </p:cNvPr>
          <p:cNvCxnSpPr>
            <a:cxnSpLocks/>
            <a:stCxn id="15" idx="3"/>
            <a:endCxn id="15" idx="1"/>
          </p:cNvCxnSpPr>
          <p:nvPr/>
        </p:nvCxnSpPr>
        <p:spPr>
          <a:xfrm flipH="1">
            <a:off x="3687817" y="4098871"/>
            <a:ext cx="4816366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20F088-D147-127A-9AC1-12E8A7C2495D}"/>
              </a:ext>
            </a:extLst>
          </p:cNvPr>
          <p:cNvCxnSpPr>
            <a:cxnSpLocks/>
            <a:stCxn id="12" idx="2"/>
            <a:endCxn id="15" idx="3"/>
          </p:cNvCxnSpPr>
          <p:nvPr/>
        </p:nvCxnSpPr>
        <p:spPr>
          <a:xfrm flipH="1">
            <a:off x="8504183" y="1037027"/>
            <a:ext cx="908878" cy="306184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763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FCC69-EEDC-6133-DA36-1D6646036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15843-F538-C77C-D637-81B3BB5B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 Closest Pair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50E160-E448-546E-4C67-0AAC714E678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EF5378B3-B1CB-5129-C0C2-0214F8F16825}"/>
              </a:ext>
            </a:extLst>
          </p:cNvPr>
          <p:cNvGrpSpPr/>
          <p:nvPr/>
        </p:nvGrpSpPr>
        <p:grpSpPr>
          <a:xfrm>
            <a:off x="3216772" y="1724186"/>
            <a:ext cx="2501493" cy="4816366"/>
            <a:chOff x="6537434" y="1690688"/>
            <a:chExt cx="2501493" cy="48163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FA970C-9C57-A31E-E1AC-F9FB197A7E4B}"/>
                </a:ext>
              </a:extLst>
            </p:cNvPr>
            <p:cNvSpPr/>
            <p:nvPr/>
          </p:nvSpPr>
          <p:spPr>
            <a:xfrm>
              <a:off x="6537434" y="1690688"/>
              <a:ext cx="2501493" cy="4816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91FBF7B-DFFA-2305-7008-E295699DA1B4}"/>
                </a:ext>
              </a:extLst>
            </p:cNvPr>
            <p:cNvSpPr/>
            <p:nvPr/>
          </p:nvSpPr>
          <p:spPr>
            <a:xfrm>
              <a:off x="7041931" y="2354317"/>
              <a:ext cx="199697" cy="1996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F56519-BBE7-722E-C17A-1923A6307EB8}"/>
                </a:ext>
              </a:extLst>
            </p:cNvPr>
            <p:cNvSpPr/>
            <p:nvPr/>
          </p:nvSpPr>
          <p:spPr>
            <a:xfrm>
              <a:off x="7993117" y="3946470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C7482BB-E549-4705-87C3-796FD257AEAE}"/>
                </a:ext>
              </a:extLst>
            </p:cNvPr>
            <p:cNvSpPr/>
            <p:nvPr/>
          </p:nvSpPr>
          <p:spPr>
            <a:xfrm>
              <a:off x="7041930" y="5887271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68D2B56-ED2C-62F2-2159-CB7D1A635FE5}"/>
                </a:ext>
              </a:extLst>
            </p:cNvPr>
            <p:cNvSpPr/>
            <p:nvPr/>
          </p:nvSpPr>
          <p:spPr>
            <a:xfrm>
              <a:off x="8745920" y="5615480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C4A7522-0A3A-7F54-1EA7-67C9F7DEB5BD}"/>
                </a:ext>
              </a:extLst>
            </p:cNvPr>
            <p:cNvSpPr/>
            <p:nvPr/>
          </p:nvSpPr>
          <p:spPr>
            <a:xfrm>
              <a:off x="7321768" y="2671913"/>
              <a:ext cx="199697" cy="1996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EE67CA4-9F23-CD8F-6EDD-C3A50A56E7CC}"/>
                </a:ext>
              </a:extLst>
            </p:cNvPr>
            <p:cNvSpPr/>
            <p:nvPr/>
          </p:nvSpPr>
          <p:spPr>
            <a:xfrm>
              <a:off x="6997263" y="3752932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9E3CA48-B507-400C-1BF1-7E840B3DC4EE}"/>
                </a:ext>
              </a:extLst>
            </p:cNvPr>
            <p:cNvSpPr/>
            <p:nvPr/>
          </p:nvSpPr>
          <p:spPr>
            <a:xfrm>
              <a:off x="7761888" y="5230209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04706C-94C2-ED6B-31D4-C2F747181AD0}"/>
              </a:ext>
            </a:extLst>
          </p:cNvPr>
          <p:cNvCxnSpPr>
            <a:cxnSpLocks/>
          </p:cNvCxnSpPr>
          <p:nvPr/>
        </p:nvCxnSpPr>
        <p:spPr>
          <a:xfrm>
            <a:off x="6115086" y="1724186"/>
            <a:ext cx="0" cy="481636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58D9C23-DB3E-D2C2-F991-C6CFB7191CEC}"/>
              </a:ext>
            </a:extLst>
          </p:cNvPr>
          <p:cNvGrpSpPr/>
          <p:nvPr/>
        </p:nvGrpSpPr>
        <p:grpSpPr>
          <a:xfrm>
            <a:off x="6503201" y="1724186"/>
            <a:ext cx="2501493" cy="4816366"/>
            <a:chOff x="8852306" y="1690688"/>
            <a:chExt cx="2501493" cy="48163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EFD5455-078B-7D12-9A6D-9DDF785EFCED}"/>
                </a:ext>
              </a:extLst>
            </p:cNvPr>
            <p:cNvSpPr/>
            <p:nvPr/>
          </p:nvSpPr>
          <p:spPr>
            <a:xfrm>
              <a:off x="8852306" y="1690688"/>
              <a:ext cx="2501493" cy="4816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8F66C34-0098-9F2D-2B5E-E8125A340EC1}"/>
                </a:ext>
              </a:extLst>
            </p:cNvPr>
            <p:cNvSpPr/>
            <p:nvPr/>
          </p:nvSpPr>
          <p:spPr>
            <a:xfrm>
              <a:off x="10174015" y="5167312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EAA8BC7-2446-F931-AA41-4A5CD460CFBB}"/>
                </a:ext>
              </a:extLst>
            </p:cNvPr>
            <p:cNvSpPr/>
            <p:nvPr/>
          </p:nvSpPr>
          <p:spPr>
            <a:xfrm>
              <a:off x="10005849" y="2600639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6A58A91-6AF5-5BB4-2567-6324C07A3019}"/>
                </a:ext>
              </a:extLst>
            </p:cNvPr>
            <p:cNvSpPr/>
            <p:nvPr/>
          </p:nvSpPr>
          <p:spPr>
            <a:xfrm>
              <a:off x="8998168" y="2400942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B18E370-EEEB-B209-1A72-0A1CC046D186}"/>
                </a:ext>
              </a:extLst>
            </p:cNvPr>
            <p:cNvSpPr/>
            <p:nvPr/>
          </p:nvSpPr>
          <p:spPr>
            <a:xfrm>
              <a:off x="9592003" y="4187537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0470CC9-5E9E-6B2F-08F3-8077C4AEEF17}"/>
                </a:ext>
              </a:extLst>
            </p:cNvPr>
            <p:cNvSpPr/>
            <p:nvPr/>
          </p:nvSpPr>
          <p:spPr>
            <a:xfrm>
              <a:off x="10721865" y="3553235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00A0707-C229-4559-51E1-EA63D1FE725D}"/>
                </a:ext>
              </a:extLst>
            </p:cNvPr>
            <p:cNvSpPr/>
            <p:nvPr/>
          </p:nvSpPr>
          <p:spPr>
            <a:xfrm>
              <a:off x="10105697" y="5987119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C8D76AE-963D-04F6-F3B6-F1142757079F}"/>
                </a:ext>
              </a:extLst>
            </p:cNvPr>
            <p:cNvSpPr/>
            <p:nvPr/>
          </p:nvSpPr>
          <p:spPr>
            <a:xfrm>
              <a:off x="10932072" y="1922654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E382206-51B7-373E-B050-4CBA38ED646B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4467519" y="955311"/>
            <a:ext cx="2035682" cy="76887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F6073E1-6141-5ED1-89F3-F060B7F88576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7342746" y="966803"/>
            <a:ext cx="411202" cy="75738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AAAB1FA-7CFE-F6A5-47C4-7B03D32B82C8}"/>
              </a:ext>
            </a:extLst>
          </p:cNvPr>
          <p:cNvSpPr txBox="1"/>
          <p:nvPr/>
        </p:nvSpPr>
        <p:spPr>
          <a:xfrm>
            <a:off x="5855417" y="505138"/>
            <a:ext cx="405585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Find closest pair in each part.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268D60-31D0-FF39-C30F-F832AA0F40F7}"/>
              </a:ext>
            </a:extLst>
          </p:cNvPr>
          <p:cNvSpPr/>
          <p:nvPr/>
        </p:nvSpPr>
        <p:spPr>
          <a:xfrm rot="19442691">
            <a:off x="3724640" y="2135734"/>
            <a:ext cx="469023" cy="1009732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C59AB2-A3A4-2715-BB36-9E1027C540FD}"/>
              </a:ext>
            </a:extLst>
          </p:cNvPr>
          <p:cNvSpPr/>
          <p:nvPr/>
        </p:nvSpPr>
        <p:spPr>
          <a:xfrm rot="16913730">
            <a:off x="7101372" y="1852195"/>
            <a:ext cx="469023" cy="1628025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1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831FB-6E69-43B4-D955-037AE19EF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AC6AA-0CDF-86E8-85FD-78483372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Closest Pair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C20E0E-58AA-89BD-6EB3-ECE6F8ACA6E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B5F08B1F-71C5-28F4-18D7-C556C137029E}"/>
              </a:ext>
            </a:extLst>
          </p:cNvPr>
          <p:cNvGrpSpPr/>
          <p:nvPr/>
        </p:nvGrpSpPr>
        <p:grpSpPr>
          <a:xfrm>
            <a:off x="3216772" y="1724186"/>
            <a:ext cx="2501493" cy="4816366"/>
            <a:chOff x="6537434" y="1690688"/>
            <a:chExt cx="2501493" cy="48163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A98CC55-208A-F5A1-B532-71D44940C118}"/>
                </a:ext>
              </a:extLst>
            </p:cNvPr>
            <p:cNvSpPr/>
            <p:nvPr/>
          </p:nvSpPr>
          <p:spPr>
            <a:xfrm>
              <a:off x="6537434" y="1690688"/>
              <a:ext cx="2501493" cy="4816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A1ACC5-0116-A0A9-7902-E5DA87231802}"/>
                </a:ext>
              </a:extLst>
            </p:cNvPr>
            <p:cNvSpPr/>
            <p:nvPr/>
          </p:nvSpPr>
          <p:spPr>
            <a:xfrm>
              <a:off x="7041931" y="2354317"/>
              <a:ext cx="199697" cy="1996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F17E2E9-39E8-11E8-3A2B-FE3867D867AE}"/>
                </a:ext>
              </a:extLst>
            </p:cNvPr>
            <p:cNvSpPr/>
            <p:nvPr/>
          </p:nvSpPr>
          <p:spPr>
            <a:xfrm>
              <a:off x="7993117" y="3946470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523456-234E-508E-CEB3-E58911254C68}"/>
                </a:ext>
              </a:extLst>
            </p:cNvPr>
            <p:cNvSpPr/>
            <p:nvPr/>
          </p:nvSpPr>
          <p:spPr>
            <a:xfrm>
              <a:off x="7041930" y="5887271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EF6351C-5F96-6F50-323B-11D6D2A0055C}"/>
                </a:ext>
              </a:extLst>
            </p:cNvPr>
            <p:cNvSpPr/>
            <p:nvPr/>
          </p:nvSpPr>
          <p:spPr>
            <a:xfrm>
              <a:off x="8745920" y="5615480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06B615F-B99D-7BC2-AFCB-E28686AB989B}"/>
                </a:ext>
              </a:extLst>
            </p:cNvPr>
            <p:cNvSpPr/>
            <p:nvPr/>
          </p:nvSpPr>
          <p:spPr>
            <a:xfrm>
              <a:off x="7321768" y="2671913"/>
              <a:ext cx="199697" cy="1996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821B797-A71B-52F9-D1B9-A4A8EB122CF4}"/>
                </a:ext>
              </a:extLst>
            </p:cNvPr>
            <p:cNvSpPr/>
            <p:nvPr/>
          </p:nvSpPr>
          <p:spPr>
            <a:xfrm>
              <a:off x="6997263" y="3752932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CD6CA7C-E145-7F6F-9593-2F7154071F5B}"/>
                </a:ext>
              </a:extLst>
            </p:cNvPr>
            <p:cNvSpPr/>
            <p:nvPr/>
          </p:nvSpPr>
          <p:spPr>
            <a:xfrm>
              <a:off x="7761888" y="5230209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5563C8-471B-6FA2-ECFB-FF8E586A3DF3}"/>
              </a:ext>
            </a:extLst>
          </p:cNvPr>
          <p:cNvCxnSpPr>
            <a:cxnSpLocks/>
          </p:cNvCxnSpPr>
          <p:nvPr/>
        </p:nvCxnSpPr>
        <p:spPr>
          <a:xfrm>
            <a:off x="6115086" y="1724186"/>
            <a:ext cx="0" cy="481636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EBB7C54-E6EB-35BD-F4BB-79B435C4B440}"/>
              </a:ext>
            </a:extLst>
          </p:cNvPr>
          <p:cNvGrpSpPr/>
          <p:nvPr/>
        </p:nvGrpSpPr>
        <p:grpSpPr>
          <a:xfrm>
            <a:off x="6503201" y="1724186"/>
            <a:ext cx="2501493" cy="4816366"/>
            <a:chOff x="8852306" y="1690688"/>
            <a:chExt cx="2501493" cy="48163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D25B49-FD7D-2B38-64DC-98A1B571B174}"/>
                </a:ext>
              </a:extLst>
            </p:cNvPr>
            <p:cNvSpPr/>
            <p:nvPr/>
          </p:nvSpPr>
          <p:spPr>
            <a:xfrm>
              <a:off x="8852306" y="1690688"/>
              <a:ext cx="2501493" cy="4816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659F88C-C498-3779-71E7-743BFC901762}"/>
                </a:ext>
              </a:extLst>
            </p:cNvPr>
            <p:cNvSpPr/>
            <p:nvPr/>
          </p:nvSpPr>
          <p:spPr>
            <a:xfrm>
              <a:off x="10174015" y="5167312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82E6919-1EE0-E50D-77D1-BF5AE63B647F}"/>
                </a:ext>
              </a:extLst>
            </p:cNvPr>
            <p:cNvSpPr/>
            <p:nvPr/>
          </p:nvSpPr>
          <p:spPr>
            <a:xfrm>
              <a:off x="10005849" y="2600639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C0BA6FC-5B04-6EDB-33C3-DB446C4E3EC3}"/>
                </a:ext>
              </a:extLst>
            </p:cNvPr>
            <p:cNvSpPr/>
            <p:nvPr/>
          </p:nvSpPr>
          <p:spPr>
            <a:xfrm>
              <a:off x="8998168" y="2400942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CB00783-DA51-238B-77F5-CFFFDC255395}"/>
                </a:ext>
              </a:extLst>
            </p:cNvPr>
            <p:cNvSpPr/>
            <p:nvPr/>
          </p:nvSpPr>
          <p:spPr>
            <a:xfrm>
              <a:off x="9592003" y="4187537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6467A63-A9B4-2C31-83E5-2E61D00E8B08}"/>
                </a:ext>
              </a:extLst>
            </p:cNvPr>
            <p:cNvSpPr/>
            <p:nvPr/>
          </p:nvSpPr>
          <p:spPr>
            <a:xfrm>
              <a:off x="10721865" y="3553235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EAD19B0-34F4-7112-7826-3F9CB5346F88}"/>
                </a:ext>
              </a:extLst>
            </p:cNvPr>
            <p:cNvSpPr/>
            <p:nvPr/>
          </p:nvSpPr>
          <p:spPr>
            <a:xfrm>
              <a:off x="10105697" y="5987119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04BCEE0-2387-EE20-1AB5-417F1B3BAF89}"/>
                </a:ext>
              </a:extLst>
            </p:cNvPr>
            <p:cNvSpPr/>
            <p:nvPr/>
          </p:nvSpPr>
          <p:spPr>
            <a:xfrm>
              <a:off x="10932072" y="1922654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2CA2391-3558-2A27-2F7D-A397CF24085A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4467519" y="955311"/>
            <a:ext cx="2035682" cy="76887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4CE63C4-BF8A-342D-13A5-753CC4755770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7342746" y="966803"/>
            <a:ext cx="411202" cy="75738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C730682-A74E-E9D6-F567-B1009518E204}"/>
              </a:ext>
            </a:extLst>
          </p:cNvPr>
          <p:cNvSpPr txBox="1"/>
          <p:nvPr/>
        </p:nvSpPr>
        <p:spPr>
          <a:xfrm>
            <a:off x="5855417" y="505138"/>
            <a:ext cx="426738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Take shortest amongst the two.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B07FEC-BF4E-B57D-BFB0-A2F5FD959AFA}"/>
              </a:ext>
            </a:extLst>
          </p:cNvPr>
          <p:cNvSpPr/>
          <p:nvPr/>
        </p:nvSpPr>
        <p:spPr>
          <a:xfrm rot="19442691">
            <a:off x="3724640" y="2135734"/>
            <a:ext cx="469023" cy="1009732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5CA017-F19E-DFF1-AACF-88DBBCE2D70A}"/>
              </a:ext>
            </a:extLst>
          </p:cNvPr>
          <p:cNvSpPr/>
          <p:nvPr/>
        </p:nvSpPr>
        <p:spPr>
          <a:xfrm rot="16913730">
            <a:off x="7101372" y="1852195"/>
            <a:ext cx="469023" cy="1628025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38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DB2BB-0E26-A5BF-D367-DB07F7FD5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F5C0-6964-B0E0-C604-92C55743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Algo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D1EF9F-2EBD-2DCA-8FB8-E4F1532BF1D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38F049-6231-4794-0D98-059461691E37}"/>
              </a:ext>
            </a:extLst>
          </p:cNvPr>
          <p:cNvGrpSpPr/>
          <p:nvPr/>
        </p:nvGrpSpPr>
        <p:grpSpPr>
          <a:xfrm>
            <a:off x="5565878" y="1830701"/>
            <a:ext cx="5787922" cy="4816366"/>
            <a:chOff x="3216772" y="1724186"/>
            <a:chExt cx="5787922" cy="48163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8B6D1F-1AB7-9451-8AF7-B90E1AA93B2D}"/>
                </a:ext>
              </a:extLst>
            </p:cNvPr>
            <p:cNvGrpSpPr/>
            <p:nvPr/>
          </p:nvGrpSpPr>
          <p:grpSpPr>
            <a:xfrm>
              <a:off x="3216772" y="1724186"/>
              <a:ext cx="2501493" cy="4816366"/>
              <a:chOff x="6537434" y="1690688"/>
              <a:chExt cx="2501493" cy="48163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A6B25C6-7F4D-4A1D-018B-66BEE31A8062}"/>
                  </a:ext>
                </a:extLst>
              </p:cNvPr>
              <p:cNvSpPr/>
              <p:nvPr/>
            </p:nvSpPr>
            <p:spPr>
              <a:xfrm>
                <a:off x="6537434" y="1690688"/>
                <a:ext cx="2501493" cy="4816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8FB0C5B-42F7-500B-6C02-BF6DAB115A1F}"/>
                  </a:ext>
                </a:extLst>
              </p:cNvPr>
              <p:cNvSpPr/>
              <p:nvPr/>
            </p:nvSpPr>
            <p:spPr>
              <a:xfrm>
                <a:off x="7041931" y="2354317"/>
                <a:ext cx="199697" cy="19969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ABC9CCB-B0C1-8382-BEE1-4E57801754BE}"/>
                  </a:ext>
                </a:extLst>
              </p:cNvPr>
              <p:cNvSpPr/>
              <p:nvPr/>
            </p:nvSpPr>
            <p:spPr>
              <a:xfrm>
                <a:off x="7993117" y="3946470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0D848AC-5C2C-7F65-D2B0-E10CEE37479B}"/>
                  </a:ext>
                </a:extLst>
              </p:cNvPr>
              <p:cNvSpPr/>
              <p:nvPr/>
            </p:nvSpPr>
            <p:spPr>
              <a:xfrm>
                <a:off x="7041930" y="5887271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1FB9A23-05CF-3DC2-803A-9F975B32784F}"/>
                  </a:ext>
                </a:extLst>
              </p:cNvPr>
              <p:cNvSpPr/>
              <p:nvPr/>
            </p:nvSpPr>
            <p:spPr>
              <a:xfrm>
                <a:off x="8745920" y="5615480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4402F14-3318-1E11-5CFE-6396BA4B3ED2}"/>
                  </a:ext>
                </a:extLst>
              </p:cNvPr>
              <p:cNvSpPr/>
              <p:nvPr/>
            </p:nvSpPr>
            <p:spPr>
              <a:xfrm>
                <a:off x="7321768" y="2671913"/>
                <a:ext cx="199697" cy="19969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FBA03A1-138B-5823-7CC1-874310889A4E}"/>
                  </a:ext>
                </a:extLst>
              </p:cNvPr>
              <p:cNvSpPr/>
              <p:nvPr/>
            </p:nvSpPr>
            <p:spPr>
              <a:xfrm>
                <a:off x="6997263" y="375293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77E7836-B228-02D9-785B-0E335C45FDE6}"/>
                  </a:ext>
                </a:extLst>
              </p:cNvPr>
              <p:cNvSpPr/>
              <p:nvPr/>
            </p:nvSpPr>
            <p:spPr>
              <a:xfrm>
                <a:off x="7761888" y="523020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8FB7025-67E6-A329-3199-F5AE6A7954EB}"/>
                </a:ext>
              </a:extLst>
            </p:cNvPr>
            <p:cNvCxnSpPr>
              <a:cxnSpLocks/>
            </p:cNvCxnSpPr>
            <p:nvPr/>
          </p:nvCxnSpPr>
          <p:spPr>
            <a:xfrm>
              <a:off x="6115086" y="1724186"/>
              <a:ext cx="0" cy="481636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928CF21-323A-DB8A-C256-600F09A64A8F}"/>
                </a:ext>
              </a:extLst>
            </p:cNvPr>
            <p:cNvGrpSpPr/>
            <p:nvPr/>
          </p:nvGrpSpPr>
          <p:grpSpPr>
            <a:xfrm>
              <a:off x="6503201" y="1724186"/>
              <a:ext cx="2501493" cy="4816366"/>
              <a:chOff x="8852306" y="1690688"/>
              <a:chExt cx="2501493" cy="481636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DA2CD84-7469-C8CD-CE07-8AA4189B3DDC}"/>
                  </a:ext>
                </a:extLst>
              </p:cNvPr>
              <p:cNvSpPr/>
              <p:nvPr/>
            </p:nvSpPr>
            <p:spPr>
              <a:xfrm>
                <a:off x="8852306" y="1690688"/>
                <a:ext cx="2501493" cy="4816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6BAC0F5-A8E8-3F2C-1812-D0BED9C8B813}"/>
                  </a:ext>
                </a:extLst>
              </p:cNvPr>
              <p:cNvSpPr/>
              <p:nvPr/>
            </p:nvSpPr>
            <p:spPr>
              <a:xfrm>
                <a:off x="10174015" y="516731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D9F2354-82C5-1990-D74F-63AFDE683F0C}"/>
                  </a:ext>
                </a:extLst>
              </p:cNvPr>
              <p:cNvSpPr/>
              <p:nvPr/>
            </p:nvSpPr>
            <p:spPr>
              <a:xfrm>
                <a:off x="10005849" y="260063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2E62A2E-8F7C-2681-25C9-A9837C7BD3CA}"/>
                  </a:ext>
                </a:extLst>
              </p:cNvPr>
              <p:cNvSpPr/>
              <p:nvPr/>
            </p:nvSpPr>
            <p:spPr>
              <a:xfrm>
                <a:off x="8998168" y="240094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CD0E564-53E2-0055-61CA-D2E52D847D80}"/>
                  </a:ext>
                </a:extLst>
              </p:cNvPr>
              <p:cNvSpPr/>
              <p:nvPr/>
            </p:nvSpPr>
            <p:spPr>
              <a:xfrm>
                <a:off x="9592003" y="4187537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77DB0C1-1AB3-A88A-B510-1E1466B0B4AB}"/>
                  </a:ext>
                </a:extLst>
              </p:cNvPr>
              <p:cNvSpPr/>
              <p:nvPr/>
            </p:nvSpPr>
            <p:spPr>
              <a:xfrm>
                <a:off x="10721865" y="3553235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9429BBD-7BB5-BF95-3972-3F8AA23258F8}"/>
                  </a:ext>
                </a:extLst>
              </p:cNvPr>
              <p:cNvSpPr/>
              <p:nvPr/>
            </p:nvSpPr>
            <p:spPr>
              <a:xfrm>
                <a:off x="10105697" y="598711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2985CD1-74A3-BDB8-96CF-E0E00D8880B7}"/>
                  </a:ext>
                </a:extLst>
              </p:cNvPr>
              <p:cNvSpPr/>
              <p:nvPr/>
            </p:nvSpPr>
            <p:spPr>
              <a:xfrm>
                <a:off x="10932072" y="1922654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7572BB6-DE15-46F8-7431-BBC4E2A30603}"/>
                </a:ext>
              </a:extLst>
            </p:cNvPr>
            <p:cNvSpPr/>
            <p:nvPr/>
          </p:nvSpPr>
          <p:spPr>
            <a:xfrm rot="19442691">
              <a:off x="3724640" y="2135734"/>
              <a:ext cx="469023" cy="100973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4D6F90D-FF06-79DE-A76B-732D2E2FBF07}"/>
                </a:ext>
              </a:extLst>
            </p:cNvPr>
            <p:cNvSpPr/>
            <p:nvPr/>
          </p:nvSpPr>
          <p:spPr>
            <a:xfrm rot="16913730">
              <a:off x="7101372" y="1852195"/>
              <a:ext cx="469023" cy="162802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8A29A24-B6E7-93EE-055F-D02A81518CF3}"/>
              </a:ext>
            </a:extLst>
          </p:cNvPr>
          <p:cNvSpPr txBox="1"/>
          <p:nvPr/>
        </p:nvSpPr>
        <p:spPr>
          <a:xfrm>
            <a:off x="455140" y="1690688"/>
            <a:ext cx="504253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Break plane into two parts with equal number of points using line L.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Recursively find closest pair in each part.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Return the nearest of the two pairs.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Question</a:t>
            </a:r>
            <a:r>
              <a:rPr lang="en-US" sz="3200" dirty="0">
                <a:solidFill>
                  <a:srgbClr val="333333"/>
                </a:solidFill>
              </a:rPr>
              <a:t>: Does this work?</a:t>
            </a:r>
          </a:p>
        </p:txBody>
      </p:sp>
    </p:spTree>
    <p:extLst>
      <p:ext uri="{BB962C8B-B14F-4D97-AF65-F5344CB8AC3E}">
        <p14:creationId xmlns:p14="http://schemas.microsoft.com/office/powerpoint/2010/main" val="2153669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69357-0DC3-4ED3-447C-5DF9611EC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11EBE-BA70-528E-6F32-EB9E43914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Algo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8846C2-C983-90A9-D8F4-371B410DEBB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FD431B6-C479-6D9E-9408-A57DB16EACCE}"/>
              </a:ext>
            </a:extLst>
          </p:cNvPr>
          <p:cNvSpPr txBox="1"/>
          <p:nvPr/>
        </p:nvSpPr>
        <p:spPr>
          <a:xfrm>
            <a:off x="455140" y="1690688"/>
            <a:ext cx="574464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Break plane into two parts with equal number of points using line L.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Recursively find closest pair in each part.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Return the nearest of the two pairs.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Question</a:t>
            </a:r>
            <a:r>
              <a:rPr lang="en-US" sz="3200" dirty="0">
                <a:solidFill>
                  <a:srgbClr val="333333"/>
                </a:solidFill>
              </a:rPr>
              <a:t>: Not always!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04F839-ED2C-67CA-4C3D-7C5D0188C31A}"/>
              </a:ext>
            </a:extLst>
          </p:cNvPr>
          <p:cNvSpPr/>
          <p:nvPr/>
        </p:nvSpPr>
        <p:spPr>
          <a:xfrm>
            <a:off x="6537434" y="1690688"/>
            <a:ext cx="4816366" cy="48163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2B2A211-3F5B-4BAF-B8AC-26C2B6D2C7C6}"/>
              </a:ext>
            </a:extLst>
          </p:cNvPr>
          <p:cNvSpPr/>
          <p:nvPr/>
        </p:nvSpPr>
        <p:spPr>
          <a:xfrm>
            <a:off x="7041931" y="2354317"/>
            <a:ext cx="199697" cy="1996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1EF3D4D-5139-6073-1DFA-3FFFFFB81008}"/>
              </a:ext>
            </a:extLst>
          </p:cNvPr>
          <p:cNvSpPr/>
          <p:nvPr/>
        </p:nvSpPr>
        <p:spPr>
          <a:xfrm>
            <a:off x="7993117" y="394647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75E3180-223F-80D4-C901-8930D568E12B}"/>
              </a:ext>
            </a:extLst>
          </p:cNvPr>
          <p:cNvSpPr/>
          <p:nvPr/>
        </p:nvSpPr>
        <p:spPr>
          <a:xfrm>
            <a:off x="10174015" y="516731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18522CA-AD24-2986-BFAB-DD186C9442FC}"/>
              </a:ext>
            </a:extLst>
          </p:cNvPr>
          <p:cNvSpPr/>
          <p:nvPr/>
        </p:nvSpPr>
        <p:spPr>
          <a:xfrm>
            <a:off x="10005849" y="260063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BAF58C0-0230-CEAF-D9A3-28EE7026DA8F}"/>
              </a:ext>
            </a:extLst>
          </p:cNvPr>
          <p:cNvSpPr/>
          <p:nvPr/>
        </p:nvSpPr>
        <p:spPr>
          <a:xfrm>
            <a:off x="7041930" y="5887271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6C40DA3-A43D-260A-EDC3-1585D4870E00}"/>
              </a:ext>
            </a:extLst>
          </p:cNvPr>
          <p:cNvSpPr/>
          <p:nvPr/>
        </p:nvSpPr>
        <p:spPr>
          <a:xfrm>
            <a:off x="8745920" y="561548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565FEE9-255B-CF92-B897-E9B178679597}"/>
              </a:ext>
            </a:extLst>
          </p:cNvPr>
          <p:cNvSpPr/>
          <p:nvPr/>
        </p:nvSpPr>
        <p:spPr>
          <a:xfrm>
            <a:off x="7321768" y="2671913"/>
            <a:ext cx="199697" cy="1996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91C0E24-2185-9D29-F682-3A0B032DD98E}"/>
              </a:ext>
            </a:extLst>
          </p:cNvPr>
          <p:cNvSpPr/>
          <p:nvPr/>
        </p:nvSpPr>
        <p:spPr>
          <a:xfrm>
            <a:off x="8998168" y="240094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6570929-0AD0-1C82-20D7-D0BA3E88FED1}"/>
              </a:ext>
            </a:extLst>
          </p:cNvPr>
          <p:cNvSpPr/>
          <p:nvPr/>
        </p:nvSpPr>
        <p:spPr>
          <a:xfrm>
            <a:off x="9592003" y="4187537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FD1D011-62A0-B5A2-993E-ECE4811D2545}"/>
              </a:ext>
            </a:extLst>
          </p:cNvPr>
          <p:cNvSpPr/>
          <p:nvPr/>
        </p:nvSpPr>
        <p:spPr>
          <a:xfrm>
            <a:off x="10721865" y="3553235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2BF22AE-A533-B2D4-44CE-F7DB22A7D86C}"/>
              </a:ext>
            </a:extLst>
          </p:cNvPr>
          <p:cNvSpPr/>
          <p:nvPr/>
        </p:nvSpPr>
        <p:spPr>
          <a:xfrm>
            <a:off x="10105697" y="598711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2343080-C285-0B10-938F-3979818B7A8D}"/>
              </a:ext>
            </a:extLst>
          </p:cNvPr>
          <p:cNvSpPr/>
          <p:nvPr/>
        </p:nvSpPr>
        <p:spPr>
          <a:xfrm>
            <a:off x="6997263" y="375293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70AFC48-909C-73AB-D93D-DEF2393761B2}"/>
              </a:ext>
            </a:extLst>
          </p:cNvPr>
          <p:cNvSpPr/>
          <p:nvPr/>
        </p:nvSpPr>
        <p:spPr>
          <a:xfrm>
            <a:off x="7761888" y="523020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C7395A0-274D-3436-28A9-8364606CA98B}"/>
              </a:ext>
            </a:extLst>
          </p:cNvPr>
          <p:cNvSpPr/>
          <p:nvPr/>
        </p:nvSpPr>
        <p:spPr>
          <a:xfrm>
            <a:off x="10932072" y="1922654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F9F620E-1562-EB3A-F90B-A04FB51CE618}"/>
              </a:ext>
            </a:extLst>
          </p:cNvPr>
          <p:cNvCxnSpPr>
            <a:cxnSpLocks/>
          </p:cNvCxnSpPr>
          <p:nvPr/>
        </p:nvCxnSpPr>
        <p:spPr>
          <a:xfrm>
            <a:off x="8998168" y="1737984"/>
            <a:ext cx="0" cy="481636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6249F5E4-4676-4223-380C-019D6031810F}"/>
              </a:ext>
            </a:extLst>
          </p:cNvPr>
          <p:cNvSpPr/>
          <p:nvPr/>
        </p:nvSpPr>
        <p:spPr>
          <a:xfrm rot="19442691">
            <a:off x="7052776" y="2117095"/>
            <a:ext cx="469023" cy="1009732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5EE78C-A395-BD7B-07F9-B6211A8503E0}"/>
              </a:ext>
            </a:extLst>
          </p:cNvPr>
          <p:cNvSpPr txBox="1"/>
          <p:nvPr/>
        </p:nvSpPr>
        <p:spPr>
          <a:xfrm>
            <a:off x="3396358" y="6224517"/>
            <a:ext cx="469660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The closest pair may span the cut!</a:t>
            </a:r>
          </a:p>
        </p:txBody>
      </p:sp>
    </p:spTree>
    <p:extLst>
      <p:ext uri="{BB962C8B-B14F-4D97-AF65-F5344CB8AC3E}">
        <p14:creationId xmlns:p14="http://schemas.microsoft.com/office/powerpoint/2010/main" val="230875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022E-16 L -0.09544 -0.0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208 L 0.13763 0.4761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0" grpId="0" animBg="1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0B5F6-CE5E-4BDC-3BB8-6F5490C53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A7184-475F-4990-A9AB-E6B0E0FF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Algo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467C12-AD9B-C20D-71C6-4FD485C2EFD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7DD98FE-0ED8-172B-DCD6-DE6151C47F6C}"/>
              </a:ext>
            </a:extLst>
          </p:cNvPr>
          <p:cNvSpPr txBox="1"/>
          <p:nvPr/>
        </p:nvSpPr>
        <p:spPr>
          <a:xfrm>
            <a:off x="455140" y="1690688"/>
            <a:ext cx="5596030" cy="3744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So, our merge step idea doesn’t work.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We need to consider pairs that span the line L.</a:t>
            </a:r>
          </a:p>
          <a:p>
            <a:pPr marL="571500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Question</a:t>
            </a:r>
            <a:r>
              <a:rPr lang="en-US" sz="3200" dirty="0">
                <a:solidFill>
                  <a:srgbClr val="333333"/>
                </a:solidFill>
              </a:rPr>
              <a:t>: What is a naïve way of considering those vertices?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0596AC-4C6C-7727-A39D-FB73F23246A7}"/>
              </a:ext>
            </a:extLst>
          </p:cNvPr>
          <p:cNvSpPr/>
          <p:nvPr/>
        </p:nvSpPr>
        <p:spPr>
          <a:xfrm>
            <a:off x="6537434" y="1690688"/>
            <a:ext cx="4816366" cy="48163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1378423-AB50-ED21-58F6-A2214F6E289C}"/>
              </a:ext>
            </a:extLst>
          </p:cNvPr>
          <p:cNvSpPr/>
          <p:nvPr/>
        </p:nvSpPr>
        <p:spPr>
          <a:xfrm>
            <a:off x="7041931" y="2354317"/>
            <a:ext cx="199697" cy="1996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1D2791F-E317-C659-1ED5-074BF8044ACE}"/>
              </a:ext>
            </a:extLst>
          </p:cNvPr>
          <p:cNvSpPr/>
          <p:nvPr/>
        </p:nvSpPr>
        <p:spPr>
          <a:xfrm>
            <a:off x="7993117" y="394647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7904A7D-D824-5665-C70C-0EA0415843DF}"/>
              </a:ext>
            </a:extLst>
          </p:cNvPr>
          <p:cNvSpPr/>
          <p:nvPr/>
        </p:nvSpPr>
        <p:spPr>
          <a:xfrm>
            <a:off x="10174015" y="516731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56C6703-79F8-4B4B-0D17-27A48604E0BD}"/>
              </a:ext>
            </a:extLst>
          </p:cNvPr>
          <p:cNvSpPr/>
          <p:nvPr/>
        </p:nvSpPr>
        <p:spPr>
          <a:xfrm>
            <a:off x="10005849" y="260063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B9FFBD4-0287-4B0C-495F-A80CF4A8ECCE}"/>
              </a:ext>
            </a:extLst>
          </p:cNvPr>
          <p:cNvSpPr/>
          <p:nvPr/>
        </p:nvSpPr>
        <p:spPr>
          <a:xfrm>
            <a:off x="7041930" y="5887271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9592271-FA07-A10B-486B-629043F88D55}"/>
              </a:ext>
            </a:extLst>
          </p:cNvPr>
          <p:cNvSpPr/>
          <p:nvPr/>
        </p:nvSpPr>
        <p:spPr>
          <a:xfrm>
            <a:off x="8745920" y="561548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2876948-2CB5-2C96-48C6-53EC2A9835BB}"/>
              </a:ext>
            </a:extLst>
          </p:cNvPr>
          <p:cNvSpPr/>
          <p:nvPr/>
        </p:nvSpPr>
        <p:spPr>
          <a:xfrm>
            <a:off x="7321768" y="2671913"/>
            <a:ext cx="199697" cy="1996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305659A-48D7-B842-094C-E303ED3B7C55}"/>
              </a:ext>
            </a:extLst>
          </p:cNvPr>
          <p:cNvSpPr/>
          <p:nvPr/>
        </p:nvSpPr>
        <p:spPr>
          <a:xfrm>
            <a:off x="8998168" y="240094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DF16D87-4D43-5550-6975-98C0164F84E8}"/>
              </a:ext>
            </a:extLst>
          </p:cNvPr>
          <p:cNvSpPr/>
          <p:nvPr/>
        </p:nvSpPr>
        <p:spPr>
          <a:xfrm>
            <a:off x="9592003" y="4187537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3932429-EA5F-FE0A-ADF6-E900DFE3488D}"/>
              </a:ext>
            </a:extLst>
          </p:cNvPr>
          <p:cNvSpPr/>
          <p:nvPr/>
        </p:nvSpPr>
        <p:spPr>
          <a:xfrm>
            <a:off x="10721865" y="3553235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C32B121-DEBC-E22D-E3D6-F98D4A3B3542}"/>
              </a:ext>
            </a:extLst>
          </p:cNvPr>
          <p:cNvSpPr/>
          <p:nvPr/>
        </p:nvSpPr>
        <p:spPr>
          <a:xfrm>
            <a:off x="9042835" y="5861538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72ACBA8-E314-9DCC-7A62-394380D527E3}"/>
              </a:ext>
            </a:extLst>
          </p:cNvPr>
          <p:cNvSpPr/>
          <p:nvPr/>
        </p:nvSpPr>
        <p:spPr>
          <a:xfrm>
            <a:off x="6997263" y="375293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9AB183A-F906-2DC2-21CE-99712141E4F5}"/>
              </a:ext>
            </a:extLst>
          </p:cNvPr>
          <p:cNvSpPr/>
          <p:nvPr/>
        </p:nvSpPr>
        <p:spPr>
          <a:xfrm>
            <a:off x="7761888" y="523020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AE9EBB6-0A6F-A8A3-3C53-67BEF6FF0E7A}"/>
              </a:ext>
            </a:extLst>
          </p:cNvPr>
          <p:cNvSpPr/>
          <p:nvPr/>
        </p:nvSpPr>
        <p:spPr>
          <a:xfrm>
            <a:off x="10932072" y="1922654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BE308F4-CB42-00F2-B73D-7F85CE83E98B}"/>
              </a:ext>
            </a:extLst>
          </p:cNvPr>
          <p:cNvCxnSpPr>
            <a:cxnSpLocks/>
          </p:cNvCxnSpPr>
          <p:nvPr/>
        </p:nvCxnSpPr>
        <p:spPr>
          <a:xfrm>
            <a:off x="8998168" y="1737984"/>
            <a:ext cx="0" cy="481636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55E49C82-D99D-A9B4-9930-19800469AC02}"/>
              </a:ext>
            </a:extLst>
          </p:cNvPr>
          <p:cNvSpPr/>
          <p:nvPr/>
        </p:nvSpPr>
        <p:spPr>
          <a:xfrm rot="19442691">
            <a:off x="8763656" y="5311816"/>
            <a:ext cx="469023" cy="1009732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65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BF42E-3379-3AA8-A03B-433C47440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CC8EC-0572-6766-07EE-3BC4FEB4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Algo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D08A2D-8F3A-EA6A-7EAE-E640DD3B999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7874926-8015-21A7-DDDE-EF320CBF6B08}"/>
              </a:ext>
            </a:extLst>
          </p:cNvPr>
          <p:cNvSpPr txBox="1"/>
          <p:nvPr/>
        </p:nvSpPr>
        <p:spPr>
          <a:xfrm>
            <a:off x="455140" y="1690688"/>
            <a:ext cx="5596030" cy="423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So, our merge step idea doesn’t work.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We need to consider pairs that span the line L.</a:t>
            </a:r>
          </a:p>
          <a:p>
            <a:pPr marL="571500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Answer</a:t>
            </a:r>
            <a:r>
              <a:rPr lang="en-US" sz="3200" dirty="0">
                <a:solidFill>
                  <a:srgbClr val="333333"/>
                </a:solidFill>
              </a:rPr>
              <a:t>: We could just check every pair but that is O(n^2) again and we don’t like that.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5404CC-0892-67D2-CF5B-D941B8A456AE}"/>
              </a:ext>
            </a:extLst>
          </p:cNvPr>
          <p:cNvSpPr/>
          <p:nvPr/>
        </p:nvSpPr>
        <p:spPr>
          <a:xfrm>
            <a:off x="6537434" y="1690688"/>
            <a:ext cx="4816366" cy="48163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B4667AC-7229-03DE-1593-C0D98120DDD2}"/>
              </a:ext>
            </a:extLst>
          </p:cNvPr>
          <p:cNvSpPr/>
          <p:nvPr/>
        </p:nvSpPr>
        <p:spPr>
          <a:xfrm>
            <a:off x="7041931" y="2354317"/>
            <a:ext cx="199697" cy="1996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2A86C52-33D4-070E-753B-38BCCD044FCE}"/>
              </a:ext>
            </a:extLst>
          </p:cNvPr>
          <p:cNvSpPr/>
          <p:nvPr/>
        </p:nvSpPr>
        <p:spPr>
          <a:xfrm>
            <a:off x="7993117" y="394647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23D2709-1736-9BE9-6E09-1FB3E706BF29}"/>
              </a:ext>
            </a:extLst>
          </p:cNvPr>
          <p:cNvSpPr/>
          <p:nvPr/>
        </p:nvSpPr>
        <p:spPr>
          <a:xfrm>
            <a:off x="10174015" y="516731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95C98-0AE0-420C-9894-5B833114492A}"/>
              </a:ext>
            </a:extLst>
          </p:cNvPr>
          <p:cNvSpPr/>
          <p:nvPr/>
        </p:nvSpPr>
        <p:spPr>
          <a:xfrm>
            <a:off x="10005849" y="260063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770CD1C-3891-0793-2184-DB2F4CE95F3D}"/>
              </a:ext>
            </a:extLst>
          </p:cNvPr>
          <p:cNvSpPr/>
          <p:nvPr/>
        </p:nvSpPr>
        <p:spPr>
          <a:xfrm>
            <a:off x="7041930" y="5887271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0756CA2-7835-7779-55C7-942576FCF285}"/>
              </a:ext>
            </a:extLst>
          </p:cNvPr>
          <p:cNvSpPr/>
          <p:nvPr/>
        </p:nvSpPr>
        <p:spPr>
          <a:xfrm>
            <a:off x="8745920" y="561548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FDB9199-6C0E-CE5E-E5D0-F5E42422BDA1}"/>
              </a:ext>
            </a:extLst>
          </p:cNvPr>
          <p:cNvSpPr/>
          <p:nvPr/>
        </p:nvSpPr>
        <p:spPr>
          <a:xfrm>
            <a:off x="7321768" y="2671913"/>
            <a:ext cx="199697" cy="1996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0E7A1EB-7344-DB37-3390-39CBED6E4CDC}"/>
              </a:ext>
            </a:extLst>
          </p:cNvPr>
          <p:cNvSpPr/>
          <p:nvPr/>
        </p:nvSpPr>
        <p:spPr>
          <a:xfrm>
            <a:off x="8998168" y="240094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A5E348F-297E-EC56-E02E-8D40DAE190A3}"/>
              </a:ext>
            </a:extLst>
          </p:cNvPr>
          <p:cNvSpPr/>
          <p:nvPr/>
        </p:nvSpPr>
        <p:spPr>
          <a:xfrm>
            <a:off x="9592003" y="4187537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3FAA9D9-827C-7BDE-0FFF-260B9EBB85E3}"/>
              </a:ext>
            </a:extLst>
          </p:cNvPr>
          <p:cNvSpPr/>
          <p:nvPr/>
        </p:nvSpPr>
        <p:spPr>
          <a:xfrm>
            <a:off x="10721865" y="3553235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EE12B70-3F95-7829-9B4B-2C8A13A40E25}"/>
              </a:ext>
            </a:extLst>
          </p:cNvPr>
          <p:cNvSpPr/>
          <p:nvPr/>
        </p:nvSpPr>
        <p:spPr>
          <a:xfrm>
            <a:off x="9042835" y="5861538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ECB5FD6-A6EA-5240-E78E-E97CB987CB8A}"/>
              </a:ext>
            </a:extLst>
          </p:cNvPr>
          <p:cNvSpPr/>
          <p:nvPr/>
        </p:nvSpPr>
        <p:spPr>
          <a:xfrm>
            <a:off x="6997263" y="375293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0157964-E05A-63D3-3938-6CA71C5BF618}"/>
              </a:ext>
            </a:extLst>
          </p:cNvPr>
          <p:cNvSpPr/>
          <p:nvPr/>
        </p:nvSpPr>
        <p:spPr>
          <a:xfrm>
            <a:off x="7761888" y="523020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AB32907-B139-B655-3E5D-1FFE6BAE4367}"/>
              </a:ext>
            </a:extLst>
          </p:cNvPr>
          <p:cNvSpPr/>
          <p:nvPr/>
        </p:nvSpPr>
        <p:spPr>
          <a:xfrm>
            <a:off x="10932072" y="1922654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2F55F8-98BC-B7E2-0BD9-37D24B9A8BDF}"/>
              </a:ext>
            </a:extLst>
          </p:cNvPr>
          <p:cNvCxnSpPr>
            <a:cxnSpLocks/>
          </p:cNvCxnSpPr>
          <p:nvPr/>
        </p:nvCxnSpPr>
        <p:spPr>
          <a:xfrm>
            <a:off x="8998168" y="1737984"/>
            <a:ext cx="0" cy="481636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ACE196F9-86B6-9A55-292C-26C0F820D70E}"/>
              </a:ext>
            </a:extLst>
          </p:cNvPr>
          <p:cNvSpPr/>
          <p:nvPr/>
        </p:nvSpPr>
        <p:spPr>
          <a:xfrm rot="19442691">
            <a:off x="8763656" y="5311816"/>
            <a:ext cx="469023" cy="1009732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84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BDDE-2ECD-28FE-E973-C2FE48D9D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D962F-D0A6-6453-033C-8496DEDD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Algo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C3C160-9918-6B49-40BD-5719923D7A7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3794A61-4217-DE9E-0EC8-8E7E42E18804}"/>
              </a:ext>
            </a:extLst>
          </p:cNvPr>
          <p:cNvSpPr txBox="1"/>
          <p:nvPr/>
        </p:nvSpPr>
        <p:spPr>
          <a:xfrm>
            <a:off x="455140" y="1690688"/>
            <a:ext cx="5596030" cy="423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So, our merge step idea doesn’t work.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We need to consider pairs that span the line L.</a:t>
            </a:r>
          </a:p>
          <a:p>
            <a:pPr marL="571500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Answer</a:t>
            </a:r>
            <a:r>
              <a:rPr lang="en-US" sz="3200" dirty="0">
                <a:solidFill>
                  <a:srgbClr val="333333"/>
                </a:solidFill>
              </a:rPr>
              <a:t>: We could just check every pair but that is O(n^2) again and we don’t like that.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BDA300-E342-AB96-86DC-565D5963C33A}"/>
              </a:ext>
            </a:extLst>
          </p:cNvPr>
          <p:cNvSpPr/>
          <p:nvPr/>
        </p:nvSpPr>
        <p:spPr>
          <a:xfrm>
            <a:off x="6537434" y="1690688"/>
            <a:ext cx="4816366" cy="48163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6304E28-818F-C4FC-4BE7-C6F44B8A0B1E}"/>
              </a:ext>
            </a:extLst>
          </p:cNvPr>
          <p:cNvSpPr/>
          <p:nvPr/>
        </p:nvSpPr>
        <p:spPr>
          <a:xfrm>
            <a:off x="7041931" y="2354317"/>
            <a:ext cx="199697" cy="1996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0A31E19-0968-661C-7582-B1D6A6F19DB5}"/>
              </a:ext>
            </a:extLst>
          </p:cNvPr>
          <p:cNvSpPr/>
          <p:nvPr/>
        </p:nvSpPr>
        <p:spPr>
          <a:xfrm>
            <a:off x="7993117" y="394647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196DCD6-2452-8C32-909C-B1CF8BEA86DC}"/>
              </a:ext>
            </a:extLst>
          </p:cNvPr>
          <p:cNvSpPr/>
          <p:nvPr/>
        </p:nvSpPr>
        <p:spPr>
          <a:xfrm>
            <a:off x="10174015" y="516731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2C5C9D3-62CB-A8FC-74F2-75BE2B267A35}"/>
              </a:ext>
            </a:extLst>
          </p:cNvPr>
          <p:cNvSpPr/>
          <p:nvPr/>
        </p:nvSpPr>
        <p:spPr>
          <a:xfrm>
            <a:off x="10005849" y="260063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F9AF054-F025-D75A-E057-19C06E69C210}"/>
              </a:ext>
            </a:extLst>
          </p:cNvPr>
          <p:cNvSpPr/>
          <p:nvPr/>
        </p:nvSpPr>
        <p:spPr>
          <a:xfrm>
            <a:off x="7041930" y="5887271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2BD9EB7-3D61-9659-EE05-8E23AB97BF04}"/>
              </a:ext>
            </a:extLst>
          </p:cNvPr>
          <p:cNvSpPr/>
          <p:nvPr/>
        </p:nvSpPr>
        <p:spPr>
          <a:xfrm>
            <a:off x="8745920" y="561548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D0CB5CE-FE8A-F59D-8B8B-55A30C48CEB3}"/>
              </a:ext>
            </a:extLst>
          </p:cNvPr>
          <p:cNvSpPr/>
          <p:nvPr/>
        </p:nvSpPr>
        <p:spPr>
          <a:xfrm>
            <a:off x="7321768" y="2671913"/>
            <a:ext cx="199697" cy="1996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869B6F8-01E3-905C-2CA5-3120C6EBB0D9}"/>
              </a:ext>
            </a:extLst>
          </p:cNvPr>
          <p:cNvSpPr/>
          <p:nvPr/>
        </p:nvSpPr>
        <p:spPr>
          <a:xfrm>
            <a:off x="8998168" y="240094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10EA81D-1F22-BBBE-8F41-3F94B73444D1}"/>
              </a:ext>
            </a:extLst>
          </p:cNvPr>
          <p:cNvSpPr/>
          <p:nvPr/>
        </p:nvSpPr>
        <p:spPr>
          <a:xfrm>
            <a:off x="9592003" y="4187537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5CD29AE-B3C0-63EB-A297-4C823228DEBB}"/>
              </a:ext>
            </a:extLst>
          </p:cNvPr>
          <p:cNvSpPr/>
          <p:nvPr/>
        </p:nvSpPr>
        <p:spPr>
          <a:xfrm>
            <a:off x="10721865" y="3553235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FEF8DAC-79D7-93C0-F224-2589A87089A4}"/>
              </a:ext>
            </a:extLst>
          </p:cNvPr>
          <p:cNvSpPr/>
          <p:nvPr/>
        </p:nvSpPr>
        <p:spPr>
          <a:xfrm>
            <a:off x="9042835" y="5861538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037E82B-17FA-3919-BCB8-8F1102A0FA29}"/>
              </a:ext>
            </a:extLst>
          </p:cNvPr>
          <p:cNvSpPr/>
          <p:nvPr/>
        </p:nvSpPr>
        <p:spPr>
          <a:xfrm>
            <a:off x="6997263" y="375293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2268965-0493-5489-5F66-07A076ED6E9D}"/>
              </a:ext>
            </a:extLst>
          </p:cNvPr>
          <p:cNvSpPr/>
          <p:nvPr/>
        </p:nvSpPr>
        <p:spPr>
          <a:xfrm>
            <a:off x="7761888" y="523020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0037C45-6F16-5792-693A-817CC3A0592A}"/>
              </a:ext>
            </a:extLst>
          </p:cNvPr>
          <p:cNvSpPr/>
          <p:nvPr/>
        </p:nvSpPr>
        <p:spPr>
          <a:xfrm>
            <a:off x="10932072" y="1922654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4854794-EE1C-1D83-1AE2-009458D5158D}"/>
              </a:ext>
            </a:extLst>
          </p:cNvPr>
          <p:cNvCxnSpPr>
            <a:cxnSpLocks/>
          </p:cNvCxnSpPr>
          <p:nvPr/>
        </p:nvCxnSpPr>
        <p:spPr>
          <a:xfrm>
            <a:off x="8998168" y="1737984"/>
            <a:ext cx="0" cy="481636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C4924967-CFC8-7DBF-C950-AC8B04700C5A}"/>
              </a:ext>
            </a:extLst>
          </p:cNvPr>
          <p:cNvSpPr/>
          <p:nvPr/>
        </p:nvSpPr>
        <p:spPr>
          <a:xfrm rot="19442691">
            <a:off x="8763656" y="5311816"/>
            <a:ext cx="469023" cy="1009732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06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5B60D-6886-93F9-6EC7-2D116B9AD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7F3B5-A8AE-60ED-EFE3-EB649D33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Algo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6F1BAD-333A-2F49-A6DC-8CBC61F8231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EA90B7B6-237D-C3B5-E903-FCF60700E2A4}"/>
              </a:ext>
            </a:extLst>
          </p:cNvPr>
          <p:cNvGrpSpPr/>
          <p:nvPr/>
        </p:nvGrpSpPr>
        <p:grpSpPr>
          <a:xfrm>
            <a:off x="838200" y="1690688"/>
            <a:ext cx="2501493" cy="4816366"/>
            <a:chOff x="6537434" y="1690688"/>
            <a:chExt cx="2501493" cy="48163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612BEC-01CA-AEBB-20A8-038397A9E81C}"/>
                </a:ext>
              </a:extLst>
            </p:cNvPr>
            <p:cNvSpPr/>
            <p:nvPr/>
          </p:nvSpPr>
          <p:spPr>
            <a:xfrm>
              <a:off x="6537434" y="1690688"/>
              <a:ext cx="2501493" cy="4816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8D1483A-1464-6FF9-92C4-24795109CFFF}"/>
                </a:ext>
              </a:extLst>
            </p:cNvPr>
            <p:cNvSpPr/>
            <p:nvPr/>
          </p:nvSpPr>
          <p:spPr>
            <a:xfrm>
              <a:off x="7041931" y="2354317"/>
              <a:ext cx="199697" cy="1996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154EA22-3D31-E360-85B8-8F5471EE5F7D}"/>
                </a:ext>
              </a:extLst>
            </p:cNvPr>
            <p:cNvSpPr/>
            <p:nvPr/>
          </p:nvSpPr>
          <p:spPr>
            <a:xfrm>
              <a:off x="7993117" y="3946470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127B4B9-D7C3-FFBC-918D-180152AE096E}"/>
                </a:ext>
              </a:extLst>
            </p:cNvPr>
            <p:cNvSpPr/>
            <p:nvPr/>
          </p:nvSpPr>
          <p:spPr>
            <a:xfrm>
              <a:off x="7041930" y="5887271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3F43B23-4EC0-4C81-81FB-61D257E422A8}"/>
                </a:ext>
              </a:extLst>
            </p:cNvPr>
            <p:cNvSpPr/>
            <p:nvPr/>
          </p:nvSpPr>
          <p:spPr>
            <a:xfrm>
              <a:off x="8745920" y="5615480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76247C4-1A54-E8B2-6840-74049A2B5384}"/>
                </a:ext>
              </a:extLst>
            </p:cNvPr>
            <p:cNvSpPr/>
            <p:nvPr/>
          </p:nvSpPr>
          <p:spPr>
            <a:xfrm>
              <a:off x="7321768" y="2671913"/>
              <a:ext cx="199697" cy="1996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0792AC4-BDF6-2BA4-5DCE-E027E1E55116}"/>
                </a:ext>
              </a:extLst>
            </p:cNvPr>
            <p:cNvSpPr/>
            <p:nvPr/>
          </p:nvSpPr>
          <p:spPr>
            <a:xfrm>
              <a:off x="6997263" y="3752932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84AC421-95DD-DE5D-40AD-207DD2BBB2C1}"/>
                </a:ext>
              </a:extLst>
            </p:cNvPr>
            <p:cNvSpPr/>
            <p:nvPr/>
          </p:nvSpPr>
          <p:spPr>
            <a:xfrm>
              <a:off x="7761888" y="5230209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9CD217-3D33-C5C0-899A-C9D60D135792}"/>
              </a:ext>
            </a:extLst>
          </p:cNvPr>
          <p:cNvCxnSpPr>
            <a:cxnSpLocks/>
          </p:cNvCxnSpPr>
          <p:nvPr/>
        </p:nvCxnSpPr>
        <p:spPr>
          <a:xfrm>
            <a:off x="3736514" y="1690688"/>
            <a:ext cx="0" cy="481636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F7DE303-99AC-DBD4-A8E0-5A7B72CA6FEC}"/>
              </a:ext>
            </a:extLst>
          </p:cNvPr>
          <p:cNvGrpSpPr/>
          <p:nvPr/>
        </p:nvGrpSpPr>
        <p:grpSpPr>
          <a:xfrm>
            <a:off x="4124629" y="1690688"/>
            <a:ext cx="2501493" cy="4816366"/>
            <a:chOff x="8852306" y="1690688"/>
            <a:chExt cx="2501493" cy="48163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9A210C-C673-A432-EBDD-244279A52728}"/>
                </a:ext>
              </a:extLst>
            </p:cNvPr>
            <p:cNvSpPr/>
            <p:nvPr/>
          </p:nvSpPr>
          <p:spPr>
            <a:xfrm>
              <a:off x="8852306" y="1690688"/>
              <a:ext cx="2501493" cy="4816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4CC736D-9074-58F1-A6C6-F851411D0272}"/>
                </a:ext>
              </a:extLst>
            </p:cNvPr>
            <p:cNvSpPr/>
            <p:nvPr/>
          </p:nvSpPr>
          <p:spPr>
            <a:xfrm>
              <a:off x="10174015" y="5167312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ED80C17-73F1-EE79-9493-F9961526EE7E}"/>
                </a:ext>
              </a:extLst>
            </p:cNvPr>
            <p:cNvSpPr/>
            <p:nvPr/>
          </p:nvSpPr>
          <p:spPr>
            <a:xfrm>
              <a:off x="10005849" y="2600639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4BBD1B2-8FD3-0481-131D-779203FEDE99}"/>
                </a:ext>
              </a:extLst>
            </p:cNvPr>
            <p:cNvSpPr/>
            <p:nvPr/>
          </p:nvSpPr>
          <p:spPr>
            <a:xfrm>
              <a:off x="8998168" y="2400942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980CF70-60AB-ABB8-C70E-F3D5245FFDC2}"/>
                </a:ext>
              </a:extLst>
            </p:cNvPr>
            <p:cNvSpPr/>
            <p:nvPr/>
          </p:nvSpPr>
          <p:spPr>
            <a:xfrm>
              <a:off x="9592003" y="4187537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D9A8932-0815-8F25-E31D-DD9B1D271518}"/>
                </a:ext>
              </a:extLst>
            </p:cNvPr>
            <p:cNvSpPr/>
            <p:nvPr/>
          </p:nvSpPr>
          <p:spPr>
            <a:xfrm>
              <a:off x="10721865" y="3553235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10FD0E4-80F3-74B7-32BF-6734A87DA46C}"/>
                </a:ext>
              </a:extLst>
            </p:cNvPr>
            <p:cNvSpPr/>
            <p:nvPr/>
          </p:nvSpPr>
          <p:spPr>
            <a:xfrm>
              <a:off x="8898319" y="5886590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D18EBB9-A60A-A571-E0A7-A4A0D509BE7C}"/>
                </a:ext>
              </a:extLst>
            </p:cNvPr>
            <p:cNvSpPr/>
            <p:nvPr/>
          </p:nvSpPr>
          <p:spPr>
            <a:xfrm>
              <a:off x="10932072" y="1922654"/>
              <a:ext cx="199697" cy="199697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1AE73E8-A59B-ACB7-79BE-AB8DD89A1607}"/>
              </a:ext>
            </a:extLst>
          </p:cNvPr>
          <p:cNvSpPr/>
          <p:nvPr/>
        </p:nvSpPr>
        <p:spPr>
          <a:xfrm rot="19442691">
            <a:off x="1346068" y="2102236"/>
            <a:ext cx="469023" cy="1009732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A4D254D-9EF7-D2AD-6C3E-EEAF78848A53}"/>
              </a:ext>
            </a:extLst>
          </p:cNvPr>
          <p:cNvSpPr/>
          <p:nvPr/>
        </p:nvSpPr>
        <p:spPr>
          <a:xfrm rot="16913730">
            <a:off x="4722800" y="1818697"/>
            <a:ext cx="469023" cy="1628025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E4DBE7-72D5-C0E3-43D4-023D4C239261}"/>
                  </a:ext>
                </a:extLst>
              </p:cNvPr>
              <p:cNvSpPr txBox="1"/>
              <p:nvPr/>
            </p:nvSpPr>
            <p:spPr>
              <a:xfrm>
                <a:off x="6911312" y="1690362"/>
                <a:ext cx="4946979" cy="4832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Still divide into two smaller parts Q and R.</a:t>
                </a:r>
              </a:p>
              <a:p>
                <a:pPr marL="571500" indent="-5715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Still find closest pairs in each part, q and r.</a:t>
                </a:r>
              </a:p>
              <a:p>
                <a:pPr marL="571500" indent="-5715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to be the minimum distance between the two pairs. </a:t>
                </a:r>
              </a:p>
              <a:p>
                <a:pPr marL="571500" indent="-5715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Now we need to find if any pair is closer.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E4DBE7-72D5-C0E3-43D4-023D4C239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312" y="1690362"/>
                <a:ext cx="4946979" cy="4832092"/>
              </a:xfrm>
              <a:prstGeom prst="rect">
                <a:avLst/>
              </a:prstGeom>
              <a:blipFill>
                <a:blip r:embed="rId3"/>
                <a:stretch>
                  <a:fillRect l="-2821" t="-1571" r="-3846" b="-3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01CD8D-AF39-0E05-DED3-C60553DBFD75}"/>
                  </a:ext>
                </a:extLst>
              </p:cNvPr>
              <p:cNvSpPr txBox="1"/>
              <p:nvPr/>
            </p:nvSpPr>
            <p:spPr>
              <a:xfrm>
                <a:off x="1736967" y="1962523"/>
                <a:ext cx="4012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01CD8D-AF39-0E05-DED3-C60553DBF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967" y="1962523"/>
                <a:ext cx="401235" cy="584775"/>
              </a:xfrm>
              <a:prstGeom prst="rect">
                <a:avLst/>
              </a:prstGeom>
              <a:blipFill>
                <a:blip r:embed="rId4"/>
                <a:stretch>
                  <a:fillRect l="-12121" r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46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C9B89-6288-ABD9-21CB-8DBD60065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E3AD-7FA9-F0DD-807F-FF3E1054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Updates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CF7BC1-6D86-B895-C4BF-F43324E72F7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900659B-954A-BA55-2EE4-9312592480A7}"/>
              </a:ext>
            </a:extLst>
          </p:cNvPr>
          <p:cNvSpPr txBox="1"/>
          <p:nvPr/>
        </p:nvSpPr>
        <p:spPr>
          <a:xfrm>
            <a:off x="455140" y="1690688"/>
            <a:ext cx="6593842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HW 6 Out 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333333"/>
                </a:solidFill>
              </a:rPr>
              <a:t>Autolab</a:t>
            </a:r>
            <a:r>
              <a:rPr lang="en-US" sz="3200" dirty="0">
                <a:solidFill>
                  <a:srgbClr val="333333"/>
                </a:solidFill>
              </a:rPr>
              <a:t> Soon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Due November 11</a:t>
            </a:r>
            <a:r>
              <a:rPr lang="en-US" sz="3200" baseline="30000" dirty="0">
                <a:solidFill>
                  <a:srgbClr val="333333"/>
                </a:solidFill>
              </a:rPr>
              <a:t>th</a:t>
            </a:r>
            <a:endParaRPr lang="en-US" sz="3200" dirty="0">
              <a:solidFill>
                <a:srgbClr val="333333"/>
              </a:solidFill>
            </a:endParaRP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Group Project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Code 1 &amp; 2 Due Today</a:t>
            </a:r>
            <a:endParaRPr lang="en-US" sz="3200" baseline="30000" dirty="0">
              <a:solidFill>
                <a:srgbClr val="333333"/>
              </a:solidFill>
            </a:endParaRP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Reflections 1 &amp; 2 Due Today</a:t>
            </a:r>
          </a:p>
          <a:p>
            <a:pPr marL="571500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Check Piazza for Google Form Review Link</a:t>
            </a:r>
          </a:p>
        </p:txBody>
      </p:sp>
      <p:pic>
        <p:nvPicPr>
          <p:cNvPr id="11" name="Graphic 10" descr="Newspaper outline">
            <a:extLst>
              <a:ext uri="{FF2B5EF4-FFF2-40B4-BE49-F238E27FC236}">
                <a16:creationId xmlns:a16="http://schemas.microsoft.com/office/drawing/2014/main" id="{091BE974-6143-BD39-402B-CCC13FED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8550" y="1400175"/>
            <a:ext cx="50927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73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3C592-EC73-3315-A895-8B1735FB0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C462-D1BA-ACCA-F3D9-C01C4458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Closer Pairs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138837-83B6-FF03-6FE9-5C518E291E8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B2625C-6EB7-D3AF-F24D-C63E7054DF3E}"/>
                  </a:ext>
                </a:extLst>
              </p:cNvPr>
              <p:cNvSpPr txBox="1"/>
              <p:nvPr/>
            </p:nvSpPr>
            <p:spPr>
              <a:xfrm>
                <a:off x="6911312" y="1690362"/>
                <a:ext cx="4946979" cy="3149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Consider slice S of length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around L.</a:t>
                </a:r>
              </a:p>
              <a:p>
                <a:pPr marL="571500" indent="-5715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Question</a:t>
                </a:r>
                <a:r>
                  <a:rPr lang="en-US" sz="3200" dirty="0">
                    <a:solidFill>
                      <a:srgbClr val="333333"/>
                    </a:solidFill>
                  </a:rPr>
                  <a:t>: How long does it take to check all pairs that are in the slice?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B2625C-6EB7-D3AF-F24D-C63E7054D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312" y="1690362"/>
                <a:ext cx="4946979" cy="3149580"/>
              </a:xfrm>
              <a:prstGeom prst="rect">
                <a:avLst/>
              </a:prstGeom>
              <a:blipFill>
                <a:blip r:embed="rId3"/>
                <a:stretch>
                  <a:fillRect l="-2821" t="-2400" r="-1282" b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9DFB156-9351-4E14-2D93-5A3A837DF094}"/>
              </a:ext>
            </a:extLst>
          </p:cNvPr>
          <p:cNvSpPr/>
          <p:nvPr/>
        </p:nvSpPr>
        <p:spPr>
          <a:xfrm>
            <a:off x="1284853" y="1690362"/>
            <a:ext cx="4816366" cy="48163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36C27D-FF5A-8B5D-29F6-D0744993ECE2}"/>
              </a:ext>
            </a:extLst>
          </p:cNvPr>
          <p:cNvSpPr/>
          <p:nvPr/>
        </p:nvSpPr>
        <p:spPr>
          <a:xfrm>
            <a:off x="1789350" y="2353991"/>
            <a:ext cx="199697" cy="1996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CE2FC41-51AE-DB99-55E7-076782010564}"/>
              </a:ext>
            </a:extLst>
          </p:cNvPr>
          <p:cNvSpPr/>
          <p:nvPr/>
        </p:nvSpPr>
        <p:spPr>
          <a:xfrm>
            <a:off x="2740536" y="3946144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0509B38-3A33-B115-6C6B-5B9E2B03C6AA}"/>
              </a:ext>
            </a:extLst>
          </p:cNvPr>
          <p:cNvSpPr/>
          <p:nvPr/>
        </p:nvSpPr>
        <p:spPr>
          <a:xfrm>
            <a:off x="4921434" y="5166986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5A73FDA-67E3-C467-5DD8-80FECF78A8BF}"/>
              </a:ext>
            </a:extLst>
          </p:cNvPr>
          <p:cNvSpPr/>
          <p:nvPr/>
        </p:nvSpPr>
        <p:spPr>
          <a:xfrm>
            <a:off x="4753268" y="2600313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E26F1DB-E477-F102-E6C6-070B57D6ADC3}"/>
              </a:ext>
            </a:extLst>
          </p:cNvPr>
          <p:cNvSpPr/>
          <p:nvPr/>
        </p:nvSpPr>
        <p:spPr>
          <a:xfrm>
            <a:off x="1789349" y="5886945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369580F-3BDC-6752-52DE-C492179AF607}"/>
              </a:ext>
            </a:extLst>
          </p:cNvPr>
          <p:cNvSpPr/>
          <p:nvPr/>
        </p:nvSpPr>
        <p:spPr>
          <a:xfrm>
            <a:off x="3493339" y="5615154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B4C329E-FDCE-A092-88F9-2B66E1E90351}"/>
              </a:ext>
            </a:extLst>
          </p:cNvPr>
          <p:cNvSpPr/>
          <p:nvPr/>
        </p:nvSpPr>
        <p:spPr>
          <a:xfrm>
            <a:off x="2069187" y="2671587"/>
            <a:ext cx="199697" cy="1996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2AAACF0-C333-8E12-51FE-7D502A84360A}"/>
              </a:ext>
            </a:extLst>
          </p:cNvPr>
          <p:cNvSpPr/>
          <p:nvPr/>
        </p:nvSpPr>
        <p:spPr>
          <a:xfrm>
            <a:off x="3745587" y="2400616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3422ABC-AA01-EFE0-F854-D8036F6B6A14}"/>
              </a:ext>
            </a:extLst>
          </p:cNvPr>
          <p:cNvSpPr/>
          <p:nvPr/>
        </p:nvSpPr>
        <p:spPr>
          <a:xfrm>
            <a:off x="4339422" y="4187211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97CAF9-2D50-BC8D-833D-3FBB885006A5}"/>
              </a:ext>
            </a:extLst>
          </p:cNvPr>
          <p:cNvSpPr/>
          <p:nvPr/>
        </p:nvSpPr>
        <p:spPr>
          <a:xfrm>
            <a:off x="5469284" y="355290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1A5957D-1758-ED76-156B-49317CEBABFE}"/>
              </a:ext>
            </a:extLst>
          </p:cNvPr>
          <p:cNvSpPr/>
          <p:nvPr/>
        </p:nvSpPr>
        <p:spPr>
          <a:xfrm>
            <a:off x="3790254" y="586121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C91C56E-1943-3F33-0626-552347FB7B61}"/>
              </a:ext>
            </a:extLst>
          </p:cNvPr>
          <p:cNvSpPr/>
          <p:nvPr/>
        </p:nvSpPr>
        <p:spPr>
          <a:xfrm>
            <a:off x="1744682" y="3752606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EFC4A5-46F0-C763-5999-737A29CB0A40}"/>
              </a:ext>
            </a:extLst>
          </p:cNvPr>
          <p:cNvSpPr/>
          <p:nvPr/>
        </p:nvSpPr>
        <p:spPr>
          <a:xfrm>
            <a:off x="2509307" y="5229883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AFE6FF5-833C-23B6-0371-616CD32E0FDC}"/>
              </a:ext>
            </a:extLst>
          </p:cNvPr>
          <p:cNvSpPr/>
          <p:nvPr/>
        </p:nvSpPr>
        <p:spPr>
          <a:xfrm>
            <a:off x="5679491" y="1922328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A391FBD-7E95-6BFC-734A-7C222BD98BE4}"/>
              </a:ext>
            </a:extLst>
          </p:cNvPr>
          <p:cNvCxnSpPr>
            <a:cxnSpLocks/>
          </p:cNvCxnSpPr>
          <p:nvPr/>
        </p:nvCxnSpPr>
        <p:spPr>
          <a:xfrm>
            <a:off x="3745587" y="1737658"/>
            <a:ext cx="0" cy="481636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DE96C60-8079-5C2A-72C4-216B5278DFF6}"/>
              </a:ext>
            </a:extLst>
          </p:cNvPr>
          <p:cNvCxnSpPr>
            <a:cxnSpLocks/>
          </p:cNvCxnSpPr>
          <p:nvPr/>
        </p:nvCxnSpPr>
        <p:spPr>
          <a:xfrm>
            <a:off x="3221581" y="1690362"/>
            <a:ext cx="0" cy="4816366"/>
          </a:xfrm>
          <a:prstGeom prst="line">
            <a:avLst/>
          </a:prstGeom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61D710D-91E6-9C48-E22C-BD53455AA651}"/>
              </a:ext>
            </a:extLst>
          </p:cNvPr>
          <p:cNvCxnSpPr>
            <a:cxnSpLocks/>
          </p:cNvCxnSpPr>
          <p:nvPr/>
        </p:nvCxnSpPr>
        <p:spPr>
          <a:xfrm>
            <a:off x="4339422" y="1690362"/>
            <a:ext cx="0" cy="4816366"/>
          </a:xfrm>
          <a:prstGeom prst="line">
            <a:avLst/>
          </a:prstGeom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43B8464-840B-1A4A-E497-2FC6B40FA006}"/>
                  </a:ext>
                </a:extLst>
              </p:cNvPr>
              <p:cNvSpPr txBox="1"/>
              <p:nvPr/>
            </p:nvSpPr>
            <p:spPr>
              <a:xfrm>
                <a:off x="3890102" y="3068145"/>
                <a:ext cx="4012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43B8464-840B-1A4A-E497-2FC6B40FA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102" y="3068145"/>
                <a:ext cx="401235" cy="584775"/>
              </a:xfrm>
              <a:prstGeom prst="rect">
                <a:avLst/>
              </a:prstGeom>
              <a:blipFill>
                <a:blip r:embed="rId4"/>
                <a:stretch>
                  <a:fillRect l="-12500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ight Brace 49">
            <a:extLst>
              <a:ext uri="{FF2B5EF4-FFF2-40B4-BE49-F238E27FC236}">
                <a16:creationId xmlns:a16="http://schemas.microsoft.com/office/drawing/2014/main" id="{79EBAF7E-4D1D-EA6B-CEED-44CA9D8C521D}"/>
              </a:ext>
            </a:extLst>
          </p:cNvPr>
          <p:cNvSpPr/>
          <p:nvPr/>
        </p:nvSpPr>
        <p:spPr>
          <a:xfrm rot="16200000">
            <a:off x="3890316" y="3512105"/>
            <a:ext cx="315307" cy="458712"/>
          </a:xfrm>
          <a:prstGeom prst="rightBrace">
            <a:avLst>
              <a:gd name="adj1" fmla="val 12333"/>
              <a:gd name="adj2" fmla="val 54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Graphic 51" descr="Questions outline">
            <a:extLst>
              <a:ext uri="{FF2B5EF4-FFF2-40B4-BE49-F238E27FC236}">
                <a16:creationId xmlns:a16="http://schemas.microsoft.com/office/drawing/2014/main" id="{552379CF-FFDE-EFFF-2218-06BEA6520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5833" y="4287059"/>
            <a:ext cx="3803117" cy="380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10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692DB-4C1E-1DC2-D742-B01D8FA0D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2744-B63B-5FAF-FCD1-C82BD4B4D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Closer Pairs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E03F3A-F574-2510-A3A5-6328153E895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1BF1D2-FD93-2EBF-F722-F360D1A96A3D}"/>
                  </a:ext>
                </a:extLst>
              </p:cNvPr>
              <p:cNvSpPr txBox="1"/>
              <p:nvPr/>
            </p:nvSpPr>
            <p:spPr>
              <a:xfrm>
                <a:off x="6911312" y="1690362"/>
                <a:ext cx="4946979" cy="26571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Consider slice S of length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around L.</a:t>
                </a:r>
                <a:endParaRPr lang="en-US" sz="3200" b="1" dirty="0">
                  <a:solidFill>
                    <a:srgbClr val="333333"/>
                  </a:solidFill>
                </a:endParaRPr>
              </a:p>
              <a:p>
                <a:pPr marL="571500" indent="-5715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Answer</a:t>
                </a:r>
                <a:r>
                  <a:rPr lang="en-US" sz="3200" dirty="0">
                    <a:solidFill>
                      <a:srgbClr val="333333"/>
                    </a:solidFill>
                  </a:rPr>
                  <a:t>: If you do it naively then it could still take O(n^2).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1BF1D2-FD93-2EBF-F722-F360D1A96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312" y="1690362"/>
                <a:ext cx="4946979" cy="2657138"/>
              </a:xfrm>
              <a:prstGeom prst="rect">
                <a:avLst/>
              </a:prstGeom>
              <a:blipFill>
                <a:blip r:embed="rId3"/>
                <a:stretch>
                  <a:fillRect l="-2821" t="-2844" b="-6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A7BCE478-B93B-213B-326A-5D9A625A81E8}"/>
              </a:ext>
            </a:extLst>
          </p:cNvPr>
          <p:cNvSpPr/>
          <p:nvPr/>
        </p:nvSpPr>
        <p:spPr>
          <a:xfrm>
            <a:off x="1284853" y="1690362"/>
            <a:ext cx="4816366" cy="48163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59043F2-AEAB-92DD-4F9D-63336F25BF07}"/>
              </a:ext>
            </a:extLst>
          </p:cNvPr>
          <p:cNvSpPr/>
          <p:nvPr/>
        </p:nvSpPr>
        <p:spPr>
          <a:xfrm>
            <a:off x="1789350" y="2353991"/>
            <a:ext cx="199697" cy="1996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F28329E-9BF6-4B93-A7BB-D8E1D34CBF91}"/>
              </a:ext>
            </a:extLst>
          </p:cNvPr>
          <p:cNvSpPr/>
          <p:nvPr/>
        </p:nvSpPr>
        <p:spPr>
          <a:xfrm>
            <a:off x="3371154" y="453672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503F4A5-6DE3-EDA5-F77D-AB36F234552D}"/>
              </a:ext>
            </a:extLst>
          </p:cNvPr>
          <p:cNvSpPr/>
          <p:nvPr/>
        </p:nvSpPr>
        <p:spPr>
          <a:xfrm>
            <a:off x="3968288" y="5072024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9C0371F-CFA3-43D9-2B72-508250D34326}"/>
              </a:ext>
            </a:extLst>
          </p:cNvPr>
          <p:cNvSpPr/>
          <p:nvPr/>
        </p:nvSpPr>
        <p:spPr>
          <a:xfrm>
            <a:off x="5682316" y="2607378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226AC98-A2A8-0729-A762-C88EA510A899}"/>
              </a:ext>
            </a:extLst>
          </p:cNvPr>
          <p:cNvSpPr/>
          <p:nvPr/>
        </p:nvSpPr>
        <p:spPr>
          <a:xfrm>
            <a:off x="3309011" y="629253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4793D18-6FEC-1E6C-0AFC-5000A3B4784D}"/>
              </a:ext>
            </a:extLst>
          </p:cNvPr>
          <p:cNvSpPr/>
          <p:nvPr/>
        </p:nvSpPr>
        <p:spPr>
          <a:xfrm>
            <a:off x="3493339" y="5615154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0FF3456-63C4-0BC4-68F7-8D5CA17BFCAF}"/>
              </a:ext>
            </a:extLst>
          </p:cNvPr>
          <p:cNvSpPr/>
          <p:nvPr/>
        </p:nvSpPr>
        <p:spPr>
          <a:xfrm>
            <a:off x="2069187" y="2671587"/>
            <a:ext cx="199697" cy="1996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C6FBDB0-8618-620D-D7A0-EF37BC481C20}"/>
              </a:ext>
            </a:extLst>
          </p:cNvPr>
          <p:cNvSpPr/>
          <p:nvPr/>
        </p:nvSpPr>
        <p:spPr>
          <a:xfrm>
            <a:off x="3745587" y="2400616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613C7FC-F2B4-B2DC-DEE1-0AC34F6DAF53}"/>
              </a:ext>
            </a:extLst>
          </p:cNvPr>
          <p:cNvSpPr/>
          <p:nvPr/>
        </p:nvSpPr>
        <p:spPr>
          <a:xfrm>
            <a:off x="5682315" y="5555681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2CCC7B5-A40F-FC58-9FCF-8E549EC2B659}"/>
              </a:ext>
            </a:extLst>
          </p:cNvPr>
          <p:cNvSpPr/>
          <p:nvPr/>
        </p:nvSpPr>
        <p:spPr>
          <a:xfrm>
            <a:off x="4042505" y="3968885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5437EB8-D9E5-A05B-2E0B-3E77C94B6E08}"/>
              </a:ext>
            </a:extLst>
          </p:cNvPr>
          <p:cNvSpPr/>
          <p:nvPr/>
        </p:nvSpPr>
        <p:spPr>
          <a:xfrm>
            <a:off x="3790254" y="586121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D2F907B-ADC8-37C5-1420-508651E1E6DB}"/>
              </a:ext>
            </a:extLst>
          </p:cNvPr>
          <p:cNvSpPr/>
          <p:nvPr/>
        </p:nvSpPr>
        <p:spPr>
          <a:xfrm>
            <a:off x="3334423" y="3453223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4C5A151-E1AA-BB34-A328-49176F4A7642}"/>
              </a:ext>
            </a:extLst>
          </p:cNvPr>
          <p:cNvSpPr/>
          <p:nvPr/>
        </p:nvSpPr>
        <p:spPr>
          <a:xfrm>
            <a:off x="2509307" y="5229883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C12AB3E-1624-9D0F-4DEE-B3F00EB9280D}"/>
              </a:ext>
            </a:extLst>
          </p:cNvPr>
          <p:cNvSpPr/>
          <p:nvPr/>
        </p:nvSpPr>
        <p:spPr>
          <a:xfrm>
            <a:off x="4050786" y="1760458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18CDCF-3E28-5BCF-0022-F4BAE9C26397}"/>
              </a:ext>
            </a:extLst>
          </p:cNvPr>
          <p:cNvCxnSpPr>
            <a:cxnSpLocks/>
          </p:cNvCxnSpPr>
          <p:nvPr/>
        </p:nvCxnSpPr>
        <p:spPr>
          <a:xfrm>
            <a:off x="3745587" y="1737658"/>
            <a:ext cx="0" cy="481636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3A89234-861A-2E5D-6448-60F99030F672}"/>
              </a:ext>
            </a:extLst>
          </p:cNvPr>
          <p:cNvCxnSpPr>
            <a:cxnSpLocks/>
          </p:cNvCxnSpPr>
          <p:nvPr/>
        </p:nvCxnSpPr>
        <p:spPr>
          <a:xfrm>
            <a:off x="3221581" y="1690362"/>
            <a:ext cx="0" cy="4816366"/>
          </a:xfrm>
          <a:prstGeom prst="line">
            <a:avLst/>
          </a:prstGeom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01615E-2C02-AD44-2AFC-568F74D4DA7C}"/>
              </a:ext>
            </a:extLst>
          </p:cNvPr>
          <p:cNvCxnSpPr>
            <a:cxnSpLocks/>
          </p:cNvCxnSpPr>
          <p:nvPr/>
        </p:nvCxnSpPr>
        <p:spPr>
          <a:xfrm>
            <a:off x="4339422" y="1690362"/>
            <a:ext cx="0" cy="4816366"/>
          </a:xfrm>
          <a:prstGeom prst="line">
            <a:avLst/>
          </a:prstGeom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95D1103-8B94-8448-ABD8-386A8EF67314}"/>
                  </a:ext>
                </a:extLst>
              </p:cNvPr>
              <p:cNvSpPr txBox="1"/>
              <p:nvPr/>
            </p:nvSpPr>
            <p:spPr>
              <a:xfrm>
                <a:off x="3890102" y="3068145"/>
                <a:ext cx="4012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95D1103-8B94-8448-ABD8-386A8EF67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102" y="3068145"/>
                <a:ext cx="401235" cy="584775"/>
              </a:xfrm>
              <a:prstGeom prst="rect">
                <a:avLst/>
              </a:prstGeom>
              <a:blipFill>
                <a:blip r:embed="rId4"/>
                <a:stretch>
                  <a:fillRect l="-12500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ight Brace 49">
            <a:extLst>
              <a:ext uri="{FF2B5EF4-FFF2-40B4-BE49-F238E27FC236}">
                <a16:creationId xmlns:a16="http://schemas.microsoft.com/office/drawing/2014/main" id="{86358048-D528-7D0C-D041-5D49458FF363}"/>
              </a:ext>
            </a:extLst>
          </p:cNvPr>
          <p:cNvSpPr/>
          <p:nvPr/>
        </p:nvSpPr>
        <p:spPr>
          <a:xfrm rot="16200000">
            <a:off x="3890316" y="3512105"/>
            <a:ext cx="315307" cy="458712"/>
          </a:xfrm>
          <a:prstGeom prst="rightBrace">
            <a:avLst>
              <a:gd name="adj1" fmla="val 12333"/>
              <a:gd name="adj2" fmla="val 54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Questions outline">
            <a:extLst>
              <a:ext uri="{FF2B5EF4-FFF2-40B4-BE49-F238E27FC236}">
                <a16:creationId xmlns:a16="http://schemas.microsoft.com/office/drawing/2014/main" id="{D15F283C-40EB-E463-156E-005144E8A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8883" y="4098545"/>
            <a:ext cx="3803117" cy="380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25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B29E5-6B07-2EF6-A7FD-6B5FA6341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0BDBA-65F2-963B-58C9-A93200B8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Closer Pairs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E6F8BEC-A073-C5E7-6AF0-DF3264F2291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B245C68-2E0B-D552-9C16-5C50DBC80755}"/>
              </a:ext>
            </a:extLst>
          </p:cNvPr>
          <p:cNvSpPr txBox="1"/>
          <p:nvPr/>
        </p:nvSpPr>
        <p:spPr>
          <a:xfrm>
            <a:off x="6911312" y="1690362"/>
            <a:ext cx="5226822" cy="4134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Let’s assume that you had an algorithm that could check the slice in O(n) time.</a:t>
            </a:r>
          </a:p>
          <a:p>
            <a:pPr marL="571500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Question: </a:t>
            </a:r>
            <a:r>
              <a:rPr lang="en-US" sz="3200" dirty="0">
                <a:solidFill>
                  <a:srgbClr val="333333"/>
                </a:solidFill>
              </a:rPr>
              <a:t>Can you come up with a O(n log(n)) algorithm for Closest Pair 2D?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A68CF2-EE5B-E910-E4FE-19246E46D147}"/>
              </a:ext>
            </a:extLst>
          </p:cNvPr>
          <p:cNvSpPr/>
          <p:nvPr/>
        </p:nvSpPr>
        <p:spPr>
          <a:xfrm>
            <a:off x="1284853" y="1690362"/>
            <a:ext cx="4816366" cy="48163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EE535E-9548-C347-3FB6-D9A3ED1C4063}"/>
              </a:ext>
            </a:extLst>
          </p:cNvPr>
          <p:cNvSpPr/>
          <p:nvPr/>
        </p:nvSpPr>
        <p:spPr>
          <a:xfrm>
            <a:off x="1789350" y="2353991"/>
            <a:ext cx="199697" cy="1996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219F159-BC2D-E1D5-8A78-942ADACCE8D7}"/>
              </a:ext>
            </a:extLst>
          </p:cNvPr>
          <p:cNvSpPr/>
          <p:nvPr/>
        </p:nvSpPr>
        <p:spPr>
          <a:xfrm>
            <a:off x="3371154" y="453672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8D186FA-3DFE-23D3-8558-3F1C9D251B4C}"/>
              </a:ext>
            </a:extLst>
          </p:cNvPr>
          <p:cNvSpPr/>
          <p:nvPr/>
        </p:nvSpPr>
        <p:spPr>
          <a:xfrm>
            <a:off x="3968288" y="5072024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E67FAAF-13C9-E71F-DCB0-294BC669569C}"/>
              </a:ext>
            </a:extLst>
          </p:cNvPr>
          <p:cNvSpPr/>
          <p:nvPr/>
        </p:nvSpPr>
        <p:spPr>
          <a:xfrm>
            <a:off x="5682316" y="2607378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28D210C-9B22-F1DB-7499-3F01451AE1FC}"/>
              </a:ext>
            </a:extLst>
          </p:cNvPr>
          <p:cNvSpPr/>
          <p:nvPr/>
        </p:nvSpPr>
        <p:spPr>
          <a:xfrm>
            <a:off x="3309011" y="629253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DF50B4F-D1D4-B7A5-151A-A80D4E5E85E4}"/>
              </a:ext>
            </a:extLst>
          </p:cNvPr>
          <p:cNvSpPr/>
          <p:nvPr/>
        </p:nvSpPr>
        <p:spPr>
          <a:xfrm>
            <a:off x="3493339" y="5615154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EBA39F1-C79A-3F91-C760-ED1AAE8D6310}"/>
              </a:ext>
            </a:extLst>
          </p:cNvPr>
          <p:cNvSpPr/>
          <p:nvPr/>
        </p:nvSpPr>
        <p:spPr>
          <a:xfrm>
            <a:off x="2069187" y="2671587"/>
            <a:ext cx="199697" cy="1996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CBCAC86-9A77-FB62-E894-B7880966557C}"/>
              </a:ext>
            </a:extLst>
          </p:cNvPr>
          <p:cNvSpPr/>
          <p:nvPr/>
        </p:nvSpPr>
        <p:spPr>
          <a:xfrm>
            <a:off x="3745587" y="2400616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8409834-13D4-96AB-BB1B-C2EDBBF3A7DD}"/>
              </a:ext>
            </a:extLst>
          </p:cNvPr>
          <p:cNvSpPr/>
          <p:nvPr/>
        </p:nvSpPr>
        <p:spPr>
          <a:xfrm>
            <a:off x="5682315" y="5555681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72FCD5E-CB69-739F-9091-7C4001BE04FE}"/>
              </a:ext>
            </a:extLst>
          </p:cNvPr>
          <p:cNvSpPr/>
          <p:nvPr/>
        </p:nvSpPr>
        <p:spPr>
          <a:xfrm>
            <a:off x="4042505" y="3968885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3B8C38B-E928-6275-9B8B-855D44956A20}"/>
              </a:ext>
            </a:extLst>
          </p:cNvPr>
          <p:cNvSpPr/>
          <p:nvPr/>
        </p:nvSpPr>
        <p:spPr>
          <a:xfrm>
            <a:off x="3790254" y="586121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1191112-20E4-6632-9D53-8A8429806D4A}"/>
              </a:ext>
            </a:extLst>
          </p:cNvPr>
          <p:cNvSpPr/>
          <p:nvPr/>
        </p:nvSpPr>
        <p:spPr>
          <a:xfrm>
            <a:off x="3334423" y="3453223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391E7EB-615F-681C-7F21-E0C53FBA5D48}"/>
              </a:ext>
            </a:extLst>
          </p:cNvPr>
          <p:cNvSpPr/>
          <p:nvPr/>
        </p:nvSpPr>
        <p:spPr>
          <a:xfrm>
            <a:off x="2509307" y="5229883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A7E3FD1-EE53-77D3-B7F5-12B18D64447C}"/>
              </a:ext>
            </a:extLst>
          </p:cNvPr>
          <p:cNvSpPr/>
          <p:nvPr/>
        </p:nvSpPr>
        <p:spPr>
          <a:xfrm>
            <a:off x="4050786" y="1760458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7441A2A-09EE-7367-2375-B51360DC38A4}"/>
              </a:ext>
            </a:extLst>
          </p:cNvPr>
          <p:cNvCxnSpPr>
            <a:cxnSpLocks/>
          </p:cNvCxnSpPr>
          <p:nvPr/>
        </p:nvCxnSpPr>
        <p:spPr>
          <a:xfrm>
            <a:off x="3745587" y="1737658"/>
            <a:ext cx="0" cy="481636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54820B-C295-ED31-81A3-5AED85B78213}"/>
              </a:ext>
            </a:extLst>
          </p:cNvPr>
          <p:cNvCxnSpPr>
            <a:cxnSpLocks/>
          </p:cNvCxnSpPr>
          <p:nvPr/>
        </p:nvCxnSpPr>
        <p:spPr>
          <a:xfrm>
            <a:off x="3221581" y="1690362"/>
            <a:ext cx="0" cy="4816366"/>
          </a:xfrm>
          <a:prstGeom prst="line">
            <a:avLst/>
          </a:prstGeom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26BE1D-E45D-796B-6691-86C25BBB2A01}"/>
              </a:ext>
            </a:extLst>
          </p:cNvPr>
          <p:cNvCxnSpPr>
            <a:cxnSpLocks/>
          </p:cNvCxnSpPr>
          <p:nvPr/>
        </p:nvCxnSpPr>
        <p:spPr>
          <a:xfrm>
            <a:off x="4339422" y="1690362"/>
            <a:ext cx="0" cy="4816366"/>
          </a:xfrm>
          <a:prstGeom prst="line">
            <a:avLst/>
          </a:prstGeom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BA383B8-934D-2B00-4689-A9EB63557EB2}"/>
                  </a:ext>
                </a:extLst>
              </p:cNvPr>
              <p:cNvSpPr txBox="1"/>
              <p:nvPr/>
            </p:nvSpPr>
            <p:spPr>
              <a:xfrm>
                <a:off x="3890102" y="3068145"/>
                <a:ext cx="4012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BA383B8-934D-2B00-4689-A9EB63557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102" y="3068145"/>
                <a:ext cx="401235" cy="584775"/>
              </a:xfrm>
              <a:prstGeom prst="rect">
                <a:avLst/>
              </a:prstGeom>
              <a:blipFill>
                <a:blip r:embed="rId3"/>
                <a:stretch>
                  <a:fillRect l="-12500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ight Brace 49">
            <a:extLst>
              <a:ext uri="{FF2B5EF4-FFF2-40B4-BE49-F238E27FC236}">
                <a16:creationId xmlns:a16="http://schemas.microsoft.com/office/drawing/2014/main" id="{827C6B91-A6CD-3B40-F12D-7249650375AC}"/>
              </a:ext>
            </a:extLst>
          </p:cNvPr>
          <p:cNvSpPr/>
          <p:nvPr/>
        </p:nvSpPr>
        <p:spPr>
          <a:xfrm rot="16200000">
            <a:off x="3890316" y="3512105"/>
            <a:ext cx="315307" cy="458712"/>
          </a:xfrm>
          <a:prstGeom prst="rightBrace">
            <a:avLst>
              <a:gd name="adj1" fmla="val 12333"/>
              <a:gd name="adj2" fmla="val 54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Questions outline">
            <a:extLst>
              <a:ext uri="{FF2B5EF4-FFF2-40B4-BE49-F238E27FC236}">
                <a16:creationId xmlns:a16="http://schemas.microsoft.com/office/drawing/2014/main" id="{DB48F2D3-830B-A933-7947-386B4B81D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1953" y="5145498"/>
            <a:ext cx="3803117" cy="380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32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AB66D-B8DD-A0C8-F480-43A304F8F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B8E58-E819-369B-B7DE-12581F689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Algo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1C24A9-1E66-236B-AF2F-40D09F94FD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634C52-1B71-68EE-9E1D-D8C475B4D584}"/>
              </a:ext>
            </a:extLst>
          </p:cNvPr>
          <p:cNvGrpSpPr/>
          <p:nvPr/>
        </p:nvGrpSpPr>
        <p:grpSpPr>
          <a:xfrm>
            <a:off x="5565878" y="1830701"/>
            <a:ext cx="5787922" cy="4816366"/>
            <a:chOff x="3216772" y="1724186"/>
            <a:chExt cx="5787922" cy="48163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21318D9-B0F8-AEB9-06C7-FF7EB788A1CA}"/>
                </a:ext>
              </a:extLst>
            </p:cNvPr>
            <p:cNvGrpSpPr/>
            <p:nvPr/>
          </p:nvGrpSpPr>
          <p:grpSpPr>
            <a:xfrm>
              <a:off x="3216772" y="1724186"/>
              <a:ext cx="2501493" cy="4816366"/>
              <a:chOff x="6537434" y="1690688"/>
              <a:chExt cx="2501493" cy="48163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B601034-9917-4078-9C09-3D8A7D70BE0E}"/>
                  </a:ext>
                </a:extLst>
              </p:cNvPr>
              <p:cNvSpPr/>
              <p:nvPr/>
            </p:nvSpPr>
            <p:spPr>
              <a:xfrm>
                <a:off x="6537434" y="1690688"/>
                <a:ext cx="2501493" cy="4816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88FB6A4-679A-C357-0B54-5EF6441BEB85}"/>
                  </a:ext>
                </a:extLst>
              </p:cNvPr>
              <p:cNvSpPr/>
              <p:nvPr/>
            </p:nvSpPr>
            <p:spPr>
              <a:xfrm>
                <a:off x="7041931" y="2354317"/>
                <a:ext cx="199697" cy="19969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FDFBE71-EBB2-F1FD-79A5-803FB638C2F1}"/>
                  </a:ext>
                </a:extLst>
              </p:cNvPr>
              <p:cNvSpPr/>
              <p:nvPr/>
            </p:nvSpPr>
            <p:spPr>
              <a:xfrm>
                <a:off x="7993117" y="3946470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B867982-14DB-43D2-AC1C-257545F40F79}"/>
                  </a:ext>
                </a:extLst>
              </p:cNvPr>
              <p:cNvSpPr/>
              <p:nvPr/>
            </p:nvSpPr>
            <p:spPr>
              <a:xfrm>
                <a:off x="7041930" y="5887271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06357FB-CE63-ED74-4738-87AFB60BC9A6}"/>
                  </a:ext>
                </a:extLst>
              </p:cNvPr>
              <p:cNvSpPr/>
              <p:nvPr/>
            </p:nvSpPr>
            <p:spPr>
              <a:xfrm>
                <a:off x="8745920" y="5615480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F7CCD42-E73A-B51A-74FC-0F8E4F1A7AE2}"/>
                  </a:ext>
                </a:extLst>
              </p:cNvPr>
              <p:cNvSpPr/>
              <p:nvPr/>
            </p:nvSpPr>
            <p:spPr>
              <a:xfrm>
                <a:off x="7321768" y="2671913"/>
                <a:ext cx="199697" cy="19969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2EFB565-2F1A-F499-541B-8624AB4793CA}"/>
                  </a:ext>
                </a:extLst>
              </p:cNvPr>
              <p:cNvSpPr/>
              <p:nvPr/>
            </p:nvSpPr>
            <p:spPr>
              <a:xfrm>
                <a:off x="6997263" y="375293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9382D49-9735-C57B-AAF3-234D0ACAD80F}"/>
                  </a:ext>
                </a:extLst>
              </p:cNvPr>
              <p:cNvSpPr/>
              <p:nvPr/>
            </p:nvSpPr>
            <p:spPr>
              <a:xfrm>
                <a:off x="7761888" y="523020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2CB61B9-52E2-6658-83A9-DB1D61FC2047}"/>
                </a:ext>
              </a:extLst>
            </p:cNvPr>
            <p:cNvCxnSpPr>
              <a:cxnSpLocks/>
            </p:cNvCxnSpPr>
            <p:nvPr/>
          </p:nvCxnSpPr>
          <p:spPr>
            <a:xfrm>
              <a:off x="6115086" y="1724186"/>
              <a:ext cx="0" cy="481636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52D4C0B-17F5-0C1B-DE81-8E50A7480F2A}"/>
                </a:ext>
              </a:extLst>
            </p:cNvPr>
            <p:cNvGrpSpPr/>
            <p:nvPr/>
          </p:nvGrpSpPr>
          <p:grpSpPr>
            <a:xfrm>
              <a:off x="6503201" y="1724186"/>
              <a:ext cx="2501493" cy="4816366"/>
              <a:chOff x="8852306" y="1690688"/>
              <a:chExt cx="2501493" cy="481636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A7A976C-1504-5070-7816-3404245330F2}"/>
                  </a:ext>
                </a:extLst>
              </p:cNvPr>
              <p:cNvSpPr/>
              <p:nvPr/>
            </p:nvSpPr>
            <p:spPr>
              <a:xfrm>
                <a:off x="8852306" y="1690688"/>
                <a:ext cx="2501493" cy="4816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E46DFCD-4634-DF98-8640-F19932906E93}"/>
                  </a:ext>
                </a:extLst>
              </p:cNvPr>
              <p:cNvSpPr/>
              <p:nvPr/>
            </p:nvSpPr>
            <p:spPr>
              <a:xfrm>
                <a:off x="10174015" y="516731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95CEF04-A009-AE43-F2C1-B17E4060FFA6}"/>
                  </a:ext>
                </a:extLst>
              </p:cNvPr>
              <p:cNvSpPr/>
              <p:nvPr/>
            </p:nvSpPr>
            <p:spPr>
              <a:xfrm>
                <a:off x="10005849" y="260063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8199BB5-0B13-4064-0C43-2F3953AE3D42}"/>
                  </a:ext>
                </a:extLst>
              </p:cNvPr>
              <p:cNvSpPr/>
              <p:nvPr/>
            </p:nvSpPr>
            <p:spPr>
              <a:xfrm>
                <a:off x="8998168" y="240094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94985F2-1C1E-A4F7-3379-C0070E0E2C1E}"/>
                  </a:ext>
                </a:extLst>
              </p:cNvPr>
              <p:cNvSpPr/>
              <p:nvPr/>
            </p:nvSpPr>
            <p:spPr>
              <a:xfrm>
                <a:off x="9592003" y="4187537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A20CE52-3473-FE59-F308-AAAF9A3D065F}"/>
                  </a:ext>
                </a:extLst>
              </p:cNvPr>
              <p:cNvSpPr/>
              <p:nvPr/>
            </p:nvSpPr>
            <p:spPr>
              <a:xfrm>
                <a:off x="10721865" y="3553235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0C334E7-4600-6958-12C2-916537442052}"/>
                  </a:ext>
                </a:extLst>
              </p:cNvPr>
              <p:cNvSpPr/>
              <p:nvPr/>
            </p:nvSpPr>
            <p:spPr>
              <a:xfrm>
                <a:off x="10105697" y="598711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B074812-A77F-2EDA-EAAA-6433C6054B0F}"/>
                  </a:ext>
                </a:extLst>
              </p:cNvPr>
              <p:cNvSpPr/>
              <p:nvPr/>
            </p:nvSpPr>
            <p:spPr>
              <a:xfrm>
                <a:off x="10932072" y="1922654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94D67E8-D771-9A86-102E-A6B16871454D}"/>
                </a:ext>
              </a:extLst>
            </p:cNvPr>
            <p:cNvSpPr/>
            <p:nvPr/>
          </p:nvSpPr>
          <p:spPr>
            <a:xfrm rot="19442691">
              <a:off x="3724640" y="2135734"/>
              <a:ext cx="469023" cy="100973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D857033-2D09-9FEC-F6E5-66C6ADE217EF}"/>
                </a:ext>
              </a:extLst>
            </p:cNvPr>
            <p:cNvSpPr/>
            <p:nvPr/>
          </p:nvSpPr>
          <p:spPr>
            <a:xfrm rot="16913730">
              <a:off x="7101372" y="1852195"/>
              <a:ext cx="469023" cy="162802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0699AF-DD15-BD2A-2E06-A88FA8CD3718}"/>
              </a:ext>
            </a:extLst>
          </p:cNvPr>
          <p:cNvSpPr txBox="1"/>
          <p:nvPr/>
        </p:nvSpPr>
        <p:spPr>
          <a:xfrm>
            <a:off x="455140" y="1690688"/>
            <a:ext cx="5042537" cy="472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Break plane into two parts with equal number of points using line L.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Can be O(n) time if you sort by x-coordinate first.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Find n/2 item with smallest x-coordinate for one side…</a:t>
            </a:r>
          </a:p>
        </p:txBody>
      </p:sp>
    </p:spTree>
    <p:extLst>
      <p:ext uri="{BB962C8B-B14F-4D97-AF65-F5344CB8AC3E}">
        <p14:creationId xmlns:p14="http://schemas.microsoft.com/office/powerpoint/2010/main" val="3230265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8EEF8-BA5D-2D8C-1B99-AE7D6E197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A70E2-CA49-6C20-49DA-80DED6E67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Algo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ADB80B-3C18-45A2-ED52-62553A4C475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33CEBA-BE34-9B53-DE0A-3589E79020DA}"/>
              </a:ext>
            </a:extLst>
          </p:cNvPr>
          <p:cNvGrpSpPr/>
          <p:nvPr/>
        </p:nvGrpSpPr>
        <p:grpSpPr>
          <a:xfrm>
            <a:off x="5565878" y="1830701"/>
            <a:ext cx="5787922" cy="4816366"/>
            <a:chOff x="3216772" y="1724186"/>
            <a:chExt cx="5787922" cy="48163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4BC4402-A5BF-9B1C-77E3-A864FAA0103C}"/>
                </a:ext>
              </a:extLst>
            </p:cNvPr>
            <p:cNvGrpSpPr/>
            <p:nvPr/>
          </p:nvGrpSpPr>
          <p:grpSpPr>
            <a:xfrm>
              <a:off x="3216772" y="1724186"/>
              <a:ext cx="2501493" cy="4816366"/>
              <a:chOff x="6537434" y="1690688"/>
              <a:chExt cx="2501493" cy="48163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2AD185-68F4-2A19-84EE-2A2A37345C88}"/>
                  </a:ext>
                </a:extLst>
              </p:cNvPr>
              <p:cNvSpPr/>
              <p:nvPr/>
            </p:nvSpPr>
            <p:spPr>
              <a:xfrm>
                <a:off x="6537434" y="1690688"/>
                <a:ext cx="2501493" cy="4816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FD632FE-F8A3-4372-6D06-DFAD615E1F3C}"/>
                  </a:ext>
                </a:extLst>
              </p:cNvPr>
              <p:cNvSpPr/>
              <p:nvPr/>
            </p:nvSpPr>
            <p:spPr>
              <a:xfrm>
                <a:off x="7041931" y="2354317"/>
                <a:ext cx="199697" cy="19969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04BB2E2-A458-8D33-246C-7084628A076B}"/>
                  </a:ext>
                </a:extLst>
              </p:cNvPr>
              <p:cNvSpPr/>
              <p:nvPr/>
            </p:nvSpPr>
            <p:spPr>
              <a:xfrm>
                <a:off x="7993117" y="3946470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1E2F6B1-90DE-9130-7CBC-D86BA357BAA3}"/>
                  </a:ext>
                </a:extLst>
              </p:cNvPr>
              <p:cNvSpPr/>
              <p:nvPr/>
            </p:nvSpPr>
            <p:spPr>
              <a:xfrm>
                <a:off x="7041930" y="5887271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3D74E46-0CEE-A05D-7337-455E6E1C9BC5}"/>
                  </a:ext>
                </a:extLst>
              </p:cNvPr>
              <p:cNvSpPr/>
              <p:nvPr/>
            </p:nvSpPr>
            <p:spPr>
              <a:xfrm>
                <a:off x="8745920" y="5615480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B50A1A6-5E3F-9934-43D2-3B84DCC89287}"/>
                  </a:ext>
                </a:extLst>
              </p:cNvPr>
              <p:cNvSpPr/>
              <p:nvPr/>
            </p:nvSpPr>
            <p:spPr>
              <a:xfrm>
                <a:off x="7321768" y="2671913"/>
                <a:ext cx="199697" cy="19969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5A0024C-8D04-4653-F4F6-4341E93CBF43}"/>
                  </a:ext>
                </a:extLst>
              </p:cNvPr>
              <p:cNvSpPr/>
              <p:nvPr/>
            </p:nvSpPr>
            <p:spPr>
              <a:xfrm>
                <a:off x="6997263" y="375293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81C414F-A45D-4125-DD4E-4091B1DAB54F}"/>
                  </a:ext>
                </a:extLst>
              </p:cNvPr>
              <p:cNvSpPr/>
              <p:nvPr/>
            </p:nvSpPr>
            <p:spPr>
              <a:xfrm>
                <a:off x="7761888" y="523020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138C5B5-5014-D583-B501-D5DA5C3672F8}"/>
                </a:ext>
              </a:extLst>
            </p:cNvPr>
            <p:cNvCxnSpPr>
              <a:cxnSpLocks/>
            </p:cNvCxnSpPr>
            <p:nvPr/>
          </p:nvCxnSpPr>
          <p:spPr>
            <a:xfrm>
              <a:off x="6115086" y="1724186"/>
              <a:ext cx="0" cy="481636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E710FD-22D1-A840-7858-17D58F8EECA2}"/>
                </a:ext>
              </a:extLst>
            </p:cNvPr>
            <p:cNvGrpSpPr/>
            <p:nvPr/>
          </p:nvGrpSpPr>
          <p:grpSpPr>
            <a:xfrm>
              <a:off x="6503201" y="1724186"/>
              <a:ext cx="2501493" cy="4816366"/>
              <a:chOff x="8852306" y="1690688"/>
              <a:chExt cx="2501493" cy="481636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884607-71B9-9236-A05E-C96AEB953492}"/>
                  </a:ext>
                </a:extLst>
              </p:cNvPr>
              <p:cNvSpPr/>
              <p:nvPr/>
            </p:nvSpPr>
            <p:spPr>
              <a:xfrm>
                <a:off x="8852306" y="1690688"/>
                <a:ext cx="2501493" cy="4816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B386E8B-068D-01FF-FA81-820BABFFB745}"/>
                  </a:ext>
                </a:extLst>
              </p:cNvPr>
              <p:cNvSpPr/>
              <p:nvPr/>
            </p:nvSpPr>
            <p:spPr>
              <a:xfrm>
                <a:off x="10174015" y="516731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57460DB-6001-4B12-3444-E125E50F46F4}"/>
                  </a:ext>
                </a:extLst>
              </p:cNvPr>
              <p:cNvSpPr/>
              <p:nvPr/>
            </p:nvSpPr>
            <p:spPr>
              <a:xfrm>
                <a:off x="10005849" y="260063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0B92814-4B61-6EEF-E44D-E3EF60EF0F6C}"/>
                  </a:ext>
                </a:extLst>
              </p:cNvPr>
              <p:cNvSpPr/>
              <p:nvPr/>
            </p:nvSpPr>
            <p:spPr>
              <a:xfrm>
                <a:off x="8998168" y="240094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43E72C7-A904-B5BA-BE1B-44B871C71321}"/>
                  </a:ext>
                </a:extLst>
              </p:cNvPr>
              <p:cNvSpPr/>
              <p:nvPr/>
            </p:nvSpPr>
            <p:spPr>
              <a:xfrm>
                <a:off x="9592003" y="4187537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19FE8B9-C49D-9341-1453-A69314BD3D61}"/>
                  </a:ext>
                </a:extLst>
              </p:cNvPr>
              <p:cNvSpPr/>
              <p:nvPr/>
            </p:nvSpPr>
            <p:spPr>
              <a:xfrm>
                <a:off x="10721865" y="3553235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2DB0D63-CA7F-86EA-3952-95C0D47BF3F1}"/>
                  </a:ext>
                </a:extLst>
              </p:cNvPr>
              <p:cNvSpPr/>
              <p:nvPr/>
            </p:nvSpPr>
            <p:spPr>
              <a:xfrm>
                <a:off x="10105697" y="598711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0BB3A43-9736-C606-FFA4-AC1B5A1F469C}"/>
                  </a:ext>
                </a:extLst>
              </p:cNvPr>
              <p:cNvSpPr/>
              <p:nvPr/>
            </p:nvSpPr>
            <p:spPr>
              <a:xfrm>
                <a:off x="10932072" y="1922654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D9F7BB6-CCAB-22E9-9489-9372F7BBE316}"/>
                </a:ext>
              </a:extLst>
            </p:cNvPr>
            <p:cNvSpPr/>
            <p:nvPr/>
          </p:nvSpPr>
          <p:spPr>
            <a:xfrm rot="19442691">
              <a:off x="3724640" y="2135734"/>
              <a:ext cx="469023" cy="100973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AA1C37E-4943-07D5-040E-5D8927FB7DB4}"/>
                </a:ext>
              </a:extLst>
            </p:cNvPr>
            <p:cNvSpPr/>
            <p:nvPr/>
          </p:nvSpPr>
          <p:spPr>
            <a:xfrm rot="16913730">
              <a:off x="7101372" y="1852195"/>
              <a:ext cx="469023" cy="162802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96D7D39-C3E8-4C34-7CA1-200C6E1B0A42}"/>
              </a:ext>
            </a:extLst>
          </p:cNvPr>
          <p:cNvSpPr txBox="1"/>
          <p:nvPr/>
        </p:nvSpPr>
        <p:spPr>
          <a:xfrm>
            <a:off x="455140" y="1690688"/>
            <a:ext cx="5042537" cy="472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Recurse on each of the smaller planes to get closest pair. 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This takes 2T(n/2) time if you assume n even.</a:t>
            </a:r>
          </a:p>
          <a:p>
            <a:pPr marL="571500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Use the min distance from these two closest pairs to define slice S.</a:t>
            </a:r>
          </a:p>
        </p:txBody>
      </p:sp>
    </p:spTree>
    <p:extLst>
      <p:ext uri="{BB962C8B-B14F-4D97-AF65-F5344CB8AC3E}">
        <p14:creationId xmlns:p14="http://schemas.microsoft.com/office/powerpoint/2010/main" val="754362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2F8AD-3EA1-E3E1-7911-12300045A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02078-5801-FACD-EF75-1C2866B45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Algo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43BE74-024F-9282-8699-2FC04FE557D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78E63B-04D6-1CDC-E8CC-868ADB4A39F3}"/>
              </a:ext>
            </a:extLst>
          </p:cNvPr>
          <p:cNvGrpSpPr/>
          <p:nvPr/>
        </p:nvGrpSpPr>
        <p:grpSpPr>
          <a:xfrm>
            <a:off x="5565878" y="1830701"/>
            <a:ext cx="5787922" cy="4816366"/>
            <a:chOff x="3216772" y="1724186"/>
            <a:chExt cx="5787922" cy="48163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7129FF3-7923-8BB7-1917-DCB7DBAA50AF}"/>
                </a:ext>
              </a:extLst>
            </p:cNvPr>
            <p:cNvGrpSpPr/>
            <p:nvPr/>
          </p:nvGrpSpPr>
          <p:grpSpPr>
            <a:xfrm>
              <a:off x="3216772" y="1724186"/>
              <a:ext cx="2501493" cy="4816366"/>
              <a:chOff x="6537434" y="1690688"/>
              <a:chExt cx="2501493" cy="48163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10053A-E262-388E-1DBA-30479DBE457F}"/>
                  </a:ext>
                </a:extLst>
              </p:cNvPr>
              <p:cNvSpPr/>
              <p:nvPr/>
            </p:nvSpPr>
            <p:spPr>
              <a:xfrm>
                <a:off x="6537434" y="1690688"/>
                <a:ext cx="2501493" cy="4816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A7B209C-D925-7C4D-0942-276A5A7A9B77}"/>
                  </a:ext>
                </a:extLst>
              </p:cNvPr>
              <p:cNvSpPr/>
              <p:nvPr/>
            </p:nvSpPr>
            <p:spPr>
              <a:xfrm>
                <a:off x="7041931" y="2354317"/>
                <a:ext cx="199697" cy="19969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E08F4DC-4463-9B77-5F85-7CA2811F2027}"/>
                  </a:ext>
                </a:extLst>
              </p:cNvPr>
              <p:cNvSpPr/>
              <p:nvPr/>
            </p:nvSpPr>
            <p:spPr>
              <a:xfrm>
                <a:off x="7993117" y="3946470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5876450-3858-F375-9BCF-701119E07964}"/>
                  </a:ext>
                </a:extLst>
              </p:cNvPr>
              <p:cNvSpPr/>
              <p:nvPr/>
            </p:nvSpPr>
            <p:spPr>
              <a:xfrm>
                <a:off x="7041930" y="5887271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D97B404-CAB7-61AA-D3CE-0C01A190133A}"/>
                  </a:ext>
                </a:extLst>
              </p:cNvPr>
              <p:cNvSpPr/>
              <p:nvPr/>
            </p:nvSpPr>
            <p:spPr>
              <a:xfrm>
                <a:off x="8745920" y="5615480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F2703D8-99CC-2EB6-CE52-EFDAD622AEE1}"/>
                  </a:ext>
                </a:extLst>
              </p:cNvPr>
              <p:cNvSpPr/>
              <p:nvPr/>
            </p:nvSpPr>
            <p:spPr>
              <a:xfrm>
                <a:off x="7321768" y="2671913"/>
                <a:ext cx="199697" cy="19969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F1E9C65-0690-58E7-FBCA-2A40D23DF90A}"/>
                  </a:ext>
                </a:extLst>
              </p:cNvPr>
              <p:cNvSpPr/>
              <p:nvPr/>
            </p:nvSpPr>
            <p:spPr>
              <a:xfrm>
                <a:off x="6997263" y="375293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280C601-4047-0302-7791-7CF47BD8A7A3}"/>
                  </a:ext>
                </a:extLst>
              </p:cNvPr>
              <p:cNvSpPr/>
              <p:nvPr/>
            </p:nvSpPr>
            <p:spPr>
              <a:xfrm>
                <a:off x="7761888" y="523020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ED28A5-EDAB-9F8D-5FAF-CA092A09E36C}"/>
                </a:ext>
              </a:extLst>
            </p:cNvPr>
            <p:cNvCxnSpPr>
              <a:cxnSpLocks/>
            </p:cNvCxnSpPr>
            <p:nvPr/>
          </p:nvCxnSpPr>
          <p:spPr>
            <a:xfrm>
              <a:off x="6115086" y="1724186"/>
              <a:ext cx="0" cy="481636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4363ACB-3215-93CE-9FF3-23085510F0C9}"/>
                </a:ext>
              </a:extLst>
            </p:cNvPr>
            <p:cNvGrpSpPr/>
            <p:nvPr/>
          </p:nvGrpSpPr>
          <p:grpSpPr>
            <a:xfrm>
              <a:off x="6503201" y="1724186"/>
              <a:ext cx="2501493" cy="4816366"/>
              <a:chOff x="8852306" y="1690688"/>
              <a:chExt cx="2501493" cy="481636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400CF54-2917-67C7-D5D3-7072A2C1FACD}"/>
                  </a:ext>
                </a:extLst>
              </p:cNvPr>
              <p:cNvSpPr/>
              <p:nvPr/>
            </p:nvSpPr>
            <p:spPr>
              <a:xfrm>
                <a:off x="8852306" y="1690688"/>
                <a:ext cx="2501493" cy="4816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8D3260C-75F3-99C5-E8C7-7DE9CB8457C9}"/>
                  </a:ext>
                </a:extLst>
              </p:cNvPr>
              <p:cNvSpPr/>
              <p:nvPr/>
            </p:nvSpPr>
            <p:spPr>
              <a:xfrm>
                <a:off x="10174015" y="516731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27D1B62-2848-B80A-2A08-B545EBE2E510}"/>
                  </a:ext>
                </a:extLst>
              </p:cNvPr>
              <p:cNvSpPr/>
              <p:nvPr/>
            </p:nvSpPr>
            <p:spPr>
              <a:xfrm>
                <a:off x="10005849" y="260063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73F9C2F-B0E9-8550-584B-04394D39C346}"/>
                  </a:ext>
                </a:extLst>
              </p:cNvPr>
              <p:cNvSpPr/>
              <p:nvPr/>
            </p:nvSpPr>
            <p:spPr>
              <a:xfrm>
                <a:off x="8998168" y="240094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C937821-09D5-D481-7B92-098050CCFFB3}"/>
                  </a:ext>
                </a:extLst>
              </p:cNvPr>
              <p:cNvSpPr/>
              <p:nvPr/>
            </p:nvSpPr>
            <p:spPr>
              <a:xfrm>
                <a:off x="9592003" y="4187537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1E0FFF0-9E95-A0CB-5CF7-4118200B2134}"/>
                  </a:ext>
                </a:extLst>
              </p:cNvPr>
              <p:cNvSpPr/>
              <p:nvPr/>
            </p:nvSpPr>
            <p:spPr>
              <a:xfrm>
                <a:off x="10721865" y="3553235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EBFA3A8-744C-7468-730A-AAAC0A3C1A7D}"/>
                  </a:ext>
                </a:extLst>
              </p:cNvPr>
              <p:cNvSpPr/>
              <p:nvPr/>
            </p:nvSpPr>
            <p:spPr>
              <a:xfrm>
                <a:off x="10105697" y="598711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6AC31AA-F972-98BA-5F1C-FA8EA2011317}"/>
                  </a:ext>
                </a:extLst>
              </p:cNvPr>
              <p:cNvSpPr/>
              <p:nvPr/>
            </p:nvSpPr>
            <p:spPr>
              <a:xfrm>
                <a:off x="10932072" y="1922654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B7367AC-A92D-3CC4-8B51-7645F8EEE15B}"/>
                </a:ext>
              </a:extLst>
            </p:cNvPr>
            <p:cNvSpPr/>
            <p:nvPr/>
          </p:nvSpPr>
          <p:spPr>
            <a:xfrm rot="19442691">
              <a:off x="3724640" y="2135734"/>
              <a:ext cx="469023" cy="100973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2FEB839-5377-6367-9FE1-921F512C9972}"/>
                </a:ext>
              </a:extLst>
            </p:cNvPr>
            <p:cNvSpPr/>
            <p:nvPr/>
          </p:nvSpPr>
          <p:spPr>
            <a:xfrm rot="16913730">
              <a:off x="7101372" y="1852195"/>
              <a:ext cx="469023" cy="162802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EF683CB-C3E4-B585-5C02-3F789C74E276}"/>
              </a:ext>
            </a:extLst>
          </p:cNvPr>
          <p:cNvSpPr txBox="1"/>
          <p:nvPr/>
        </p:nvSpPr>
        <p:spPr>
          <a:xfrm>
            <a:off x="455140" y="1690688"/>
            <a:ext cx="5042537" cy="472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Assume you can find closest pair in slice in time O(n).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If slice has closer point, return it. Otherwise return closest pair from amongst the two recursive calls. 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Don’t forget base case!</a:t>
            </a:r>
          </a:p>
        </p:txBody>
      </p:sp>
    </p:spTree>
    <p:extLst>
      <p:ext uri="{BB962C8B-B14F-4D97-AF65-F5344CB8AC3E}">
        <p14:creationId xmlns:p14="http://schemas.microsoft.com/office/powerpoint/2010/main" val="4038881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53342-5E87-F139-3C6A-DFE1C6639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5D67C-EFA2-2BB8-5DE5-44124825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Algo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9EE8B7-CB49-CE78-5D9A-5D524B02E81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043D98-A093-E78C-F007-AB3B10FF4266}"/>
              </a:ext>
            </a:extLst>
          </p:cNvPr>
          <p:cNvGrpSpPr/>
          <p:nvPr/>
        </p:nvGrpSpPr>
        <p:grpSpPr>
          <a:xfrm>
            <a:off x="5565878" y="1830701"/>
            <a:ext cx="5787922" cy="4816366"/>
            <a:chOff x="3216772" y="1724186"/>
            <a:chExt cx="5787922" cy="48163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36E1F27-E1F3-1E52-80B5-D9A22E5B0D5D}"/>
                </a:ext>
              </a:extLst>
            </p:cNvPr>
            <p:cNvGrpSpPr/>
            <p:nvPr/>
          </p:nvGrpSpPr>
          <p:grpSpPr>
            <a:xfrm>
              <a:off x="3216772" y="1724186"/>
              <a:ext cx="2501493" cy="4816366"/>
              <a:chOff x="6537434" y="1690688"/>
              <a:chExt cx="2501493" cy="48163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9D62883-C2BC-C3AA-0F35-54D3F79956A3}"/>
                  </a:ext>
                </a:extLst>
              </p:cNvPr>
              <p:cNvSpPr/>
              <p:nvPr/>
            </p:nvSpPr>
            <p:spPr>
              <a:xfrm>
                <a:off x="6537434" y="1690688"/>
                <a:ext cx="2501493" cy="4816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6E36A5F-66FE-5E9E-85A9-27E9B8C06FA8}"/>
                  </a:ext>
                </a:extLst>
              </p:cNvPr>
              <p:cNvSpPr/>
              <p:nvPr/>
            </p:nvSpPr>
            <p:spPr>
              <a:xfrm>
                <a:off x="7041931" y="2354317"/>
                <a:ext cx="199697" cy="19969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16666C3-2369-498E-67B5-19EB22FD2C1C}"/>
                  </a:ext>
                </a:extLst>
              </p:cNvPr>
              <p:cNvSpPr/>
              <p:nvPr/>
            </p:nvSpPr>
            <p:spPr>
              <a:xfrm>
                <a:off x="7993117" y="3946470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9D3A6C0-AFFC-AC3F-9B25-E5465B33935A}"/>
                  </a:ext>
                </a:extLst>
              </p:cNvPr>
              <p:cNvSpPr/>
              <p:nvPr/>
            </p:nvSpPr>
            <p:spPr>
              <a:xfrm>
                <a:off x="7041930" y="5887271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448B2FE-594A-D2F9-55DF-E865711A2379}"/>
                  </a:ext>
                </a:extLst>
              </p:cNvPr>
              <p:cNvSpPr/>
              <p:nvPr/>
            </p:nvSpPr>
            <p:spPr>
              <a:xfrm>
                <a:off x="8745920" y="5615480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92A6618-9BAD-F2C0-A5EA-E134EC723864}"/>
                  </a:ext>
                </a:extLst>
              </p:cNvPr>
              <p:cNvSpPr/>
              <p:nvPr/>
            </p:nvSpPr>
            <p:spPr>
              <a:xfrm>
                <a:off x="7321768" y="2671913"/>
                <a:ext cx="199697" cy="19969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4A5A25C-1D61-1913-C5B5-9DBBE50A461B}"/>
                  </a:ext>
                </a:extLst>
              </p:cNvPr>
              <p:cNvSpPr/>
              <p:nvPr/>
            </p:nvSpPr>
            <p:spPr>
              <a:xfrm>
                <a:off x="6997263" y="375293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0F11980-D873-1EAE-6C03-D98EB88E920B}"/>
                  </a:ext>
                </a:extLst>
              </p:cNvPr>
              <p:cNvSpPr/>
              <p:nvPr/>
            </p:nvSpPr>
            <p:spPr>
              <a:xfrm>
                <a:off x="7761888" y="523020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DE39072-AC1C-3980-FA67-5A976BCAE1B7}"/>
                </a:ext>
              </a:extLst>
            </p:cNvPr>
            <p:cNvCxnSpPr>
              <a:cxnSpLocks/>
            </p:cNvCxnSpPr>
            <p:nvPr/>
          </p:nvCxnSpPr>
          <p:spPr>
            <a:xfrm>
              <a:off x="6115086" y="1724186"/>
              <a:ext cx="0" cy="481636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E270A8D-2565-6DD6-673B-2C4DE9F54E09}"/>
                </a:ext>
              </a:extLst>
            </p:cNvPr>
            <p:cNvGrpSpPr/>
            <p:nvPr/>
          </p:nvGrpSpPr>
          <p:grpSpPr>
            <a:xfrm>
              <a:off x="6503201" y="1724186"/>
              <a:ext cx="2501493" cy="4816366"/>
              <a:chOff x="8852306" y="1690688"/>
              <a:chExt cx="2501493" cy="481636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5D217F-DFCB-59BB-9129-3531DEFBDBD9}"/>
                  </a:ext>
                </a:extLst>
              </p:cNvPr>
              <p:cNvSpPr/>
              <p:nvPr/>
            </p:nvSpPr>
            <p:spPr>
              <a:xfrm>
                <a:off x="8852306" y="1690688"/>
                <a:ext cx="2501493" cy="4816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096D89C-EF3C-32E0-902C-B53E7E8F6669}"/>
                  </a:ext>
                </a:extLst>
              </p:cNvPr>
              <p:cNvSpPr/>
              <p:nvPr/>
            </p:nvSpPr>
            <p:spPr>
              <a:xfrm>
                <a:off x="10174015" y="516731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0224101-36EA-A68D-49CF-61BF3A73474D}"/>
                  </a:ext>
                </a:extLst>
              </p:cNvPr>
              <p:cNvSpPr/>
              <p:nvPr/>
            </p:nvSpPr>
            <p:spPr>
              <a:xfrm>
                <a:off x="10005849" y="260063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6DD6C22-76C0-0C9F-C290-88D8CEBEDB18}"/>
                  </a:ext>
                </a:extLst>
              </p:cNvPr>
              <p:cNvSpPr/>
              <p:nvPr/>
            </p:nvSpPr>
            <p:spPr>
              <a:xfrm>
                <a:off x="8998168" y="240094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8D9CC97-4CB6-4B26-6764-295B0B5274BE}"/>
                  </a:ext>
                </a:extLst>
              </p:cNvPr>
              <p:cNvSpPr/>
              <p:nvPr/>
            </p:nvSpPr>
            <p:spPr>
              <a:xfrm>
                <a:off x="9592003" y="4187537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BD9B92C-5AE4-9F8B-0B3E-B5EAE73B508F}"/>
                  </a:ext>
                </a:extLst>
              </p:cNvPr>
              <p:cNvSpPr/>
              <p:nvPr/>
            </p:nvSpPr>
            <p:spPr>
              <a:xfrm>
                <a:off x="10721865" y="3553235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F19C48A-0260-BF07-6320-0034CE708BF1}"/>
                  </a:ext>
                </a:extLst>
              </p:cNvPr>
              <p:cNvSpPr/>
              <p:nvPr/>
            </p:nvSpPr>
            <p:spPr>
              <a:xfrm>
                <a:off x="10105697" y="598711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FD3214D-80E5-34D0-862E-AE9141123846}"/>
                  </a:ext>
                </a:extLst>
              </p:cNvPr>
              <p:cNvSpPr/>
              <p:nvPr/>
            </p:nvSpPr>
            <p:spPr>
              <a:xfrm>
                <a:off x="10932072" y="1922654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B297889-139D-4FC8-7FAD-E6219893BD88}"/>
                </a:ext>
              </a:extLst>
            </p:cNvPr>
            <p:cNvSpPr/>
            <p:nvPr/>
          </p:nvSpPr>
          <p:spPr>
            <a:xfrm rot="19442691">
              <a:off x="3724640" y="2135734"/>
              <a:ext cx="469023" cy="100973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882353B-BD19-2498-B793-5D0F075C789C}"/>
                </a:ext>
              </a:extLst>
            </p:cNvPr>
            <p:cNvSpPr/>
            <p:nvPr/>
          </p:nvSpPr>
          <p:spPr>
            <a:xfrm rot="16913730">
              <a:off x="7101372" y="1852195"/>
              <a:ext cx="469023" cy="162802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B2753D1-D682-E36D-6FEB-EC449BD1726E}"/>
              </a:ext>
            </a:extLst>
          </p:cNvPr>
          <p:cNvSpPr txBox="1"/>
          <p:nvPr/>
        </p:nvSpPr>
        <p:spPr>
          <a:xfrm>
            <a:off x="455140" y="1690688"/>
            <a:ext cx="5042537" cy="364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Observe that you only need to sort once.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Question</a:t>
            </a:r>
            <a:r>
              <a:rPr lang="en-US" sz="3200" dirty="0">
                <a:solidFill>
                  <a:srgbClr val="333333"/>
                </a:solidFill>
              </a:rPr>
              <a:t>: What is the runtime of our algorithm if we assume that we can search the slice in O(n) time?</a:t>
            </a:r>
          </a:p>
        </p:txBody>
      </p:sp>
    </p:spTree>
    <p:extLst>
      <p:ext uri="{BB962C8B-B14F-4D97-AF65-F5344CB8AC3E}">
        <p14:creationId xmlns:p14="http://schemas.microsoft.com/office/powerpoint/2010/main" val="128696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8737C-4266-3177-9049-AC5766284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2CDDA-EA8A-C059-F986-674173917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Algo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CC1677-8390-1457-4F3D-44AF3C18432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A29A42-B3EF-EBE3-3793-6CD74863F1E5}"/>
              </a:ext>
            </a:extLst>
          </p:cNvPr>
          <p:cNvGrpSpPr/>
          <p:nvPr/>
        </p:nvGrpSpPr>
        <p:grpSpPr>
          <a:xfrm>
            <a:off x="5565878" y="1830701"/>
            <a:ext cx="5787922" cy="4816366"/>
            <a:chOff x="3216772" y="1724186"/>
            <a:chExt cx="5787922" cy="48163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E5043EA-5A6D-31C6-5BD1-071182DACDFB}"/>
                </a:ext>
              </a:extLst>
            </p:cNvPr>
            <p:cNvGrpSpPr/>
            <p:nvPr/>
          </p:nvGrpSpPr>
          <p:grpSpPr>
            <a:xfrm>
              <a:off x="3216772" y="1724186"/>
              <a:ext cx="2501493" cy="4816366"/>
              <a:chOff x="6537434" y="1690688"/>
              <a:chExt cx="2501493" cy="48163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21831DD-A9F4-C689-DBAF-5EAE768542EF}"/>
                  </a:ext>
                </a:extLst>
              </p:cNvPr>
              <p:cNvSpPr/>
              <p:nvPr/>
            </p:nvSpPr>
            <p:spPr>
              <a:xfrm>
                <a:off x="6537434" y="1690688"/>
                <a:ext cx="2501493" cy="4816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6EB1573-C374-F190-AD3A-553B7A853A64}"/>
                  </a:ext>
                </a:extLst>
              </p:cNvPr>
              <p:cNvSpPr/>
              <p:nvPr/>
            </p:nvSpPr>
            <p:spPr>
              <a:xfrm>
                <a:off x="7041931" y="2354317"/>
                <a:ext cx="199697" cy="19969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A70A36E-DA74-C2EE-F16D-8645611EA726}"/>
                  </a:ext>
                </a:extLst>
              </p:cNvPr>
              <p:cNvSpPr/>
              <p:nvPr/>
            </p:nvSpPr>
            <p:spPr>
              <a:xfrm>
                <a:off x="7993117" y="3946470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9CFCD08-36B8-C64A-B1E6-0692263A42C6}"/>
                  </a:ext>
                </a:extLst>
              </p:cNvPr>
              <p:cNvSpPr/>
              <p:nvPr/>
            </p:nvSpPr>
            <p:spPr>
              <a:xfrm>
                <a:off x="7041930" y="5887271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8250A49-903F-8F4C-A0D0-6AD0CE1B9B93}"/>
                  </a:ext>
                </a:extLst>
              </p:cNvPr>
              <p:cNvSpPr/>
              <p:nvPr/>
            </p:nvSpPr>
            <p:spPr>
              <a:xfrm>
                <a:off x="8745920" y="5615480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0C32212-CD2C-E2BC-9884-6B85D57B15CF}"/>
                  </a:ext>
                </a:extLst>
              </p:cNvPr>
              <p:cNvSpPr/>
              <p:nvPr/>
            </p:nvSpPr>
            <p:spPr>
              <a:xfrm>
                <a:off x="7321768" y="2671913"/>
                <a:ext cx="199697" cy="19969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D74F6FE-A742-C4FB-B4EC-41E386DC0535}"/>
                  </a:ext>
                </a:extLst>
              </p:cNvPr>
              <p:cNvSpPr/>
              <p:nvPr/>
            </p:nvSpPr>
            <p:spPr>
              <a:xfrm>
                <a:off x="6997263" y="375293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890B91D-CC14-DD2E-9ACE-7B84636D2435}"/>
                  </a:ext>
                </a:extLst>
              </p:cNvPr>
              <p:cNvSpPr/>
              <p:nvPr/>
            </p:nvSpPr>
            <p:spPr>
              <a:xfrm>
                <a:off x="7761888" y="523020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673400B-9EAD-CA91-4643-321EE0435FFC}"/>
                </a:ext>
              </a:extLst>
            </p:cNvPr>
            <p:cNvCxnSpPr>
              <a:cxnSpLocks/>
            </p:cNvCxnSpPr>
            <p:nvPr/>
          </p:nvCxnSpPr>
          <p:spPr>
            <a:xfrm>
              <a:off x="6115086" y="1724186"/>
              <a:ext cx="0" cy="481636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5ED2BB7-69F0-10C1-C8F8-9A5F9FD6F671}"/>
                </a:ext>
              </a:extLst>
            </p:cNvPr>
            <p:cNvGrpSpPr/>
            <p:nvPr/>
          </p:nvGrpSpPr>
          <p:grpSpPr>
            <a:xfrm>
              <a:off x="6503201" y="1724186"/>
              <a:ext cx="2501493" cy="4816366"/>
              <a:chOff x="8852306" y="1690688"/>
              <a:chExt cx="2501493" cy="481636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8BBE88C-726B-D5FA-7C0C-2D42F391315A}"/>
                  </a:ext>
                </a:extLst>
              </p:cNvPr>
              <p:cNvSpPr/>
              <p:nvPr/>
            </p:nvSpPr>
            <p:spPr>
              <a:xfrm>
                <a:off x="8852306" y="1690688"/>
                <a:ext cx="2501493" cy="4816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7148AFB-9859-AFE5-D32A-78B3DA2AF4A3}"/>
                  </a:ext>
                </a:extLst>
              </p:cNvPr>
              <p:cNvSpPr/>
              <p:nvPr/>
            </p:nvSpPr>
            <p:spPr>
              <a:xfrm>
                <a:off x="10174015" y="516731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A23A6C3-277E-F9C0-5223-5DB693FC3602}"/>
                  </a:ext>
                </a:extLst>
              </p:cNvPr>
              <p:cNvSpPr/>
              <p:nvPr/>
            </p:nvSpPr>
            <p:spPr>
              <a:xfrm>
                <a:off x="10005849" y="260063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3AC0AB8-846B-CC40-52F2-308366DC0B65}"/>
                  </a:ext>
                </a:extLst>
              </p:cNvPr>
              <p:cNvSpPr/>
              <p:nvPr/>
            </p:nvSpPr>
            <p:spPr>
              <a:xfrm>
                <a:off x="8998168" y="2400942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7961C92-429C-CAB4-2DF6-6373A5A7296D}"/>
                  </a:ext>
                </a:extLst>
              </p:cNvPr>
              <p:cNvSpPr/>
              <p:nvPr/>
            </p:nvSpPr>
            <p:spPr>
              <a:xfrm>
                <a:off x="9592003" y="4187537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84787FF-21C5-7E20-7D7B-6EE58D77C4E7}"/>
                  </a:ext>
                </a:extLst>
              </p:cNvPr>
              <p:cNvSpPr/>
              <p:nvPr/>
            </p:nvSpPr>
            <p:spPr>
              <a:xfrm>
                <a:off x="10721865" y="3553235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478AC46-F76B-7D08-46F0-E4AF016C1352}"/>
                  </a:ext>
                </a:extLst>
              </p:cNvPr>
              <p:cNvSpPr/>
              <p:nvPr/>
            </p:nvSpPr>
            <p:spPr>
              <a:xfrm>
                <a:off x="10105697" y="5987119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F105118-738F-F47E-0FBB-B7F062C0FE66}"/>
                  </a:ext>
                </a:extLst>
              </p:cNvPr>
              <p:cNvSpPr/>
              <p:nvPr/>
            </p:nvSpPr>
            <p:spPr>
              <a:xfrm>
                <a:off x="10932072" y="1922654"/>
                <a:ext cx="199697" cy="199697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6CE6723-AECA-0117-8347-97EC610390C8}"/>
                </a:ext>
              </a:extLst>
            </p:cNvPr>
            <p:cNvSpPr/>
            <p:nvPr/>
          </p:nvSpPr>
          <p:spPr>
            <a:xfrm rot="19442691">
              <a:off x="3724640" y="2135734"/>
              <a:ext cx="469023" cy="100973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EEBDC2D-512A-4AD1-AE44-F96A068913CC}"/>
                </a:ext>
              </a:extLst>
            </p:cNvPr>
            <p:cNvSpPr/>
            <p:nvPr/>
          </p:nvSpPr>
          <p:spPr>
            <a:xfrm rot="16913730">
              <a:off x="7101372" y="1852195"/>
              <a:ext cx="469023" cy="162802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CE3DCFF-424A-4587-9C17-3A98F2CA2C7F}"/>
              </a:ext>
            </a:extLst>
          </p:cNvPr>
          <p:cNvSpPr txBox="1"/>
          <p:nvPr/>
        </p:nvSpPr>
        <p:spPr>
          <a:xfrm>
            <a:off x="455140" y="1690688"/>
            <a:ext cx="5042537" cy="4134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Observe that you only need to sort once.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Answer</a:t>
            </a:r>
            <a:r>
              <a:rPr lang="en-US" sz="3200" dirty="0">
                <a:solidFill>
                  <a:srgbClr val="333333"/>
                </a:solidFill>
              </a:rPr>
              <a:t>: Since the base case can be handled in constant time, we have the same recurrence as </a:t>
            </a:r>
            <a:r>
              <a:rPr lang="en-US" sz="3200" dirty="0" err="1">
                <a:solidFill>
                  <a:srgbClr val="333333"/>
                </a:solidFill>
              </a:rPr>
              <a:t>mergesort</a:t>
            </a:r>
            <a:r>
              <a:rPr lang="en-US" sz="3200" dirty="0">
                <a:solidFill>
                  <a:srgbClr val="333333"/>
                </a:solidFill>
              </a:rPr>
              <a:t> and thus, the same running time. </a:t>
            </a:r>
          </a:p>
        </p:txBody>
      </p:sp>
    </p:spTree>
    <p:extLst>
      <p:ext uri="{BB962C8B-B14F-4D97-AF65-F5344CB8AC3E}">
        <p14:creationId xmlns:p14="http://schemas.microsoft.com/office/powerpoint/2010/main" val="1208664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93DAE-2F15-D8C0-47C5-B19F98BF4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4798E3-70B8-990E-7A1C-AB732B06A2A5}"/>
                  </a:ext>
                </a:extLst>
              </p:cNvPr>
              <p:cNvSpPr txBox="1"/>
              <p:nvPr/>
            </p:nvSpPr>
            <p:spPr>
              <a:xfrm>
                <a:off x="167041" y="0"/>
                <a:ext cx="12024959" cy="8423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750"/>
                  </a:spcAft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Closest-Pair(P):</a:t>
                </a:r>
              </a:p>
              <a:p>
                <a:pPr marL="1028700" lvl="1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Input: n 2D points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P</m:t>
                    </m:r>
                    <m:r>
                      <a:rPr lang="en-US" sz="2800" b="0" i="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={</m:t>
                    </m:r>
                    <m:sSub>
                      <m:sSubPr>
                        <m:ctrlPr>
                          <a:rPr lang="en-US" sz="280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sSub>
                      <m:sSubPr>
                        <m:ctrlPr>
                          <a:rPr lang="en-US" sz="280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80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i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ctrlPr>
                          <a:rPr lang="en-US" sz="280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solidFill>
                    <a:srgbClr val="333333"/>
                  </a:solidFill>
                  <a:cs typeface="Courier New" panose="02070309020205020404" pitchFamily="49" charset="0"/>
                </a:endParaRPr>
              </a:p>
              <a:p>
                <a:pPr marL="1485900" lvl="2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Sorted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n</m:t>
                    </m:r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≤4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the do brute force.</a:t>
                </a: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Q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be first half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be rest</a:t>
                </a: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Closest-Pair(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Closest-Pair(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δ</m:t>
                    </m:r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min</m:t>
                    </m:r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d>
                      <m:dPr>
                        <m:ctrlPr>
                          <a:rPr lang="en-US" sz="280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d>
                      <m:dPr>
                        <m:ctrlPr>
                          <a:rPr lang="en-US" sz="280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Let S be points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P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dirty="0" err="1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–</m:t>
                        </m:r>
                        <m:sSup>
                          <m:sSupPr>
                            <m:ctrlPr>
                              <a:rPr lang="en-US" sz="2800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800" b="0" i="0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b="0" i="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δ</m:t>
                    </m:r>
                  </m:oMath>
                </a14:m>
                <a:endParaRPr lang="en-US" sz="28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Closets-Pair(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  <m:r>
                      <a:rPr lang="en-US" sz="2800" b="0" i="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min(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endParaRPr lang="en-US" sz="2800" b="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endParaRPr lang="en-US" sz="2800" b="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endParaRPr lang="en-US" sz="28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4798E3-70B8-990E-7A1C-AB732B06A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41" y="0"/>
                <a:ext cx="12024959" cy="8423524"/>
              </a:xfrm>
              <a:prstGeom prst="rect">
                <a:avLst/>
              </a:prstGeom>
              <a:blipFill>
                <a:blip r:embed="rId3"/>
                <a:stretch>
                  <a:fillRect l="-1054" t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962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34138-6E08-4628-4ADD-0F7039C45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89CC0C-41C6-1245-3337-36C1F83A9669}"/>
                  </a:ext>
                </a:extLst>
              </p:cNvPr>
              <p:cNvSpPr txBox="1"/>
              <p:nvPr/>
            </p:nvSpPr>
            <p:spPr>
              <a:xfrm>
                <a:off x="167041" y="0"/>
                <a:ext cx="12024959" cy="8423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750"/>
                  </a:spcAft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Closest-Pair(P):</a:t>
                </a:r>
              </a:p>
              <a:p>
                <a:pPr marL="1028700" lvl="1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Input: n 2D points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P</m:t>
                    </m:r>
                    <m:r>
                      <a:rPr lang="en-US" sz="2800" b="0" i="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={</m:t>
                    </m:r>
                    <m:sSub>
                      <m:sSubPr>
                        <m:ctrlPr>
                          <a:rPr lang="en-US" sz="280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sSub>
                      <m:sSubPr>
                        <m:ctrlPr>
                          <a:rPr lang="en-US" sz="280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,…,</m:t>
                    </m:r>
                    <m:sSub>
                      <m:sSubPr>
                        <m:ctrlPr>
                          <a:rPr lang="en-US" sz="280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n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i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ctrlPr>
                          <a:rPr lang="en-US" sz="280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solidFill>
                    <a:srgbClr val="333333"/>
                  </a:solidFill>
                  <a:cs typeface="Courier New" panose="02070309020205020404" pitchFamily="49" charset="0"/>
                </a:endParaRPr>
              </a:p>
              <a:p>
                <a:pPr marL="1485900" lvl="2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Sorted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n</m:t>
                    </m:r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≤4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the do brute force.</a:t>
                </a: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Q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be first half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be rest</a:t>
                </a: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Closest-Pair(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Closest-Pair(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δ</m:t>
                    </m:r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min</m:t>
                    </m:r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d>
                      <m:dPr>
                        <m:ctrlPr>
                          <a:rPr lang="en-US" sz="280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d>
                      <m:dPr>
                        <m:ctrlPr>
                          <a:rPr lang="en-US" sz="280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Let S be points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P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dirty="0" err="1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800" b="0" i="0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–</m:t>
                        </m:r>
                        <m:sSup>
                          <m:sSupPr>
                            <m:ctrlPr>
                              <a:rPr lang="en-US" sz="2800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800" b="0" i="0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b="0" i="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δ</m:t>
                    </m:r>
                  </m:oMath>
                </a14:m>
                <a:endParaRPr lang="en-US" sz="28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Find-Closer(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S</m:t>
                    </m:r>
                    <m:r>
                      <a:rPr lang="en-US" sz="2800" b="0" i="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δ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r>
                  <a:rPr lang="en-US" sz="2800" dirty="0">
                    <a:solidFill>
                      <a:srgbClr val="3333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min(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33333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y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endParaRPr lang="en-US" sz="2800" b="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endParaRPr lang="en-US" sz="2800" b="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571500" indent="-571500">
                  <a:spcAft>
                    <a:spcPts val="750"/>
                  </a:spcAft>
                  <a:buFont typeface="+mj-lt"/>
                  <a:buAutoNum type="arabicPeriod"/>
                </a:pPr>
                <a:endParaRPr lang="en-US" sz="28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89CC0C-41C6-1245-3337-36C1F83A9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41" y="0"/>
                <a:ext cx="12024959" cy="8423524"/>
              </a:xfrm>
              <a:prstGeom prst="rect">
                <a:avLst/>
              </a:prstGeom>
              <a:blipFill>
                <a:blip r:embed="rId3"/>
                <a:stretch>
                  <a:fillRect l="-1054" t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84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BAEFD-A1AF-6BD2-A8C5-F723DD4B9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841DDE-76C9-1D62-EC66-41740B1DD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Reading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7599C2-F6C2-D692-C7DE-000E02683809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5F9A0F2-8A77-9131-CB15-026A6026DB5B}"/>
              </a:ext>
            </a:extLst>
          </p:cNvPr>
          <p:cNvSpPr txBox="1"/>
          <p:nvPr/>
        </p:nvSpPr>
        <p:spPr>
          <a:xfrm>
            <a:off x="595605" y="1672372"/>
            <a:ext cx="55003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You should have read: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Finished 5.5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Finished 5.4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Finished </a:t>
            </a:r>
            <a:r>
              <a:rPr lang="en-US" sz="3200" b="0" i="0" u="none" strike="noStrike" dirty="0">
                <a:solidFill>
                  <a:srgbClr val="337AB7"/>
                </a:solidFill>
                <a:effectLst/>
                <a:latin typeface="Helvetica Neue" panose="02000503000000020004" pitchFamily="2" charset="0"/>
                <a:hlinkClick r:id="rId3"/>
              </a:rPr>
              <a:t>Unraveling the mystery behind the identity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Before Next Class: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Start 6.1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Start 6.2</a:t>
            </a:r>
          </a:p>
          <a:p>
            <a:pPr lvl="1"/>
            <a:endParaRPr lang="en-US" sz="3200" b="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EF6457-9C78-C05B-70CC-DA154F395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179" y="1687337"/>
            <a:ext cx="4014084" cy="460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781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467E1-32A2-1D02-6C0E-B8032601C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F161-05D1-88AA-48B2-5CF97FDA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Clever Closer Pairs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7F2988-999E-4A30-2E6A-22235C34C5FC}"/>
              </a:ext>
            </a:extLst>
          </p:cNvPr>
          <p:cNvSpPr/>
          <p:nvPr/>
        </p:nvSpPr>
        <p:spPr>
          <a:xfrm>
            <a:off x="1284853" y="1690362"/>
            <a:ext cx="4816366" cy="48163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21856B-10EE-13BA-1161-C816E1846C9D}"/>
              </a:ext>
            </a:extLst>
          </p:cNvPr>
          <p:cNvSpPr/>
          <p:nvPr/>
        </p:nvSpPr>
        <p:spPr>
          <a:xfrm>
            <a:off x="1789350" y="2353991"/>
            <a:ext cx="199697" cy="1996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D0A0FB-85B6-0EDD-0F8D-F4D8AEBBE6A1}"/>
              </a:ext>
            </a:extLst>
          </p:cNvPr>
          <p:cNvSpPr/>
          <p:nvPr/>
        </p:nvSpPr>
        <p:spPr>
          <a:xfrm>
            <a:off x="2740536" y="3946144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16CC704-AB83-E46D-A1EB-0EA6CDC6227A}"/>
              </a:ext>
            </a:extLst>
          </p:cNvPr>
          <p:cNvSpPr/>
          <p:nvPr/>
        </p:nvSpPr>
        <p:spPr>
          <a:xfrm>
            <a:off x="4921434" y="5166986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D15720F-9547-D0F9-B4C2-DF2A03BFFEA1}"/>
              </a:ext>
            </a:extLst>
          </p:cNvPr>
          <p:cNvSpPr/>
          <p:nvPr/>
        </p:nvSpPr>
        <p:spPr>
          <a:xfrm>
            <a:off x="4753268" y="2600313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AF58349-BDCA-60DF-45CD-279B430CD170}"/>
              </a:ext>
            </a:extLst>
          </p:cNvPr>
          <p:cNvSpPr/>
          <p:nvPr/>
        </p:nvSpPr>
        <p:spPr>
          <a:xfrm>
            <a:off x="1789349" y="5886945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EC92C06-7019-EB71-0FB9-F1DC48CCFBB2}"/>
              </a:ext>
            </a:extLst>
          </p:cNvPr>
          <p:cNvSpPr/>
          <p:nvPr/>
        </p:nvSpPr>
        <p:spPr>
          <a:xfrm>
            <a:off x="3493339" y="5615154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090F7F7-C8A0-5716-B722-730AA5FC4B17}"/>
              </a:ext>
            </a:extLst>
          </p:cNvPr>
          <p:cNvSpPr/>
          <p:nvPr/>
        </p:nvSpPr>
        <p:spPr>
          <a:xfrm>
            <a:off x="2069187" y="2671587"/>
            <a:ext cx="199697" cy="1996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2122ECF-A127-844F-8F76-7C3126710A38}"/>
              </a:ext>
            </a:extLst>
          </p:cNvPr>
          <p:cNvSpPr/>
          <p:nvPr/>
        </p:nvSpPr>
        <p:spPr>
          <a:xfrm>
            <a:off x="3745587" y="2400616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87FD988-7159-7E29-7F7D-4D489098A0C6}"/>
              </a:ext>
            </a:extLst>
          </p:cNvPr>
          <p:cNvSpPr/>
          <p:nvPr/>
        </p:nvSpPr>
        <p:spPr>
          <a:xfrm>
            <a:off x="4339422" y="4187211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95D8A3D-CB39-3A05-C8F4-C72E96C8619F}"/>
              </a:ext>
            </a:extLst>
          </p:cNvPr>
          <p:cNvSpPr/>
          <p:nvPr/>
        </p:nvSpPr>
        <p:spPr>
          <a:xfrm>
            <a:off x="5469284" y="355290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41C84F0-23B0-C705-7E8C-CDC16C682132}"/>
              </a:ext>
            </a:extLst>
          </p:cNvPr>
          <p:cNvSpPr/>
          <p:nvPr/>
        </p:nvSpPr>
        <p:spPr>
          <a:xfrm>
            <a:off x="3790254" y="586121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AC79BEB-9A9B-6685-BC2C-F559B9FBD06D}"/>
              </a:ext>
            </a:extLst>
          </p:cNvPr>
          <p:cNvSpPr/>
          <p:nvPr/>
        </p:nvSpPr>
        <p:spPr>
          <a:xfrm>
            <a:off x="1744682" y="3752606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D583171-BA52-1667-782F-AF1E9336178F}"/>
              </a:ext>
            </a:extLst>
          </p:cNvPr>
          <p:cNvSpPr/>
          <p:nvPr/>
        </p:nvSpPr>
        <p:spPr>
          <a:xfrm>
            <a:off x="2509307" y="5229883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63E8647-918B-043A-0AD4-B31F3A7F398F}"/>
              </a:ext>
            </a:extLst>
          </p:cNvPr>
          <p:cNvSpPr/>
          <p:nvPr/>
        </p:nvSpPr>
        <p:spPr>
          <a:xfrm>
            <a:off x="5679491" y="1922328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E6B9F45-3703-353C-CF24-D2E5168F9A3B}"/>
              </a:ext>
            </a:extLst>
          </p:cNvPr>
          <p:cNvCxnSpPr>
            <a:cxnSpLocks/>
          </p:cNvCxnSpPr>
          <p:nvPr/>
        </p:nvCxnSpPr>
        <p:spPr>
          <a:xfrm>
            <a:off x="3745587" y="1690362"/>
            <a:ext cx="0" cy="481636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EEEF045-286D-5B29-DBE7-54F6C7EDFA93}"/>
              </a:ext>
            </a:extLst>
          </p:cNvPr>
          <p:cNvCxnSpPr>
            <a:cxnSpLocks/>
          </p:cNvCxnSpPr>
          <p:nvPr/>
        </p:nvCxnSpPr>
        <p:spPr>
          <a:xfrm>
            <a:off x="3221581" y="1690362"/>
            <a:ext cx="0" cy="4816366"/>
          </a:xfrm>
          <a:prstGeom prst="line">
            <a:avLst/>
          </a:prstGeom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650F565-A6B8-FEB9-1820-FF7C914E8E7B}"/>
              </a:ext>
            </a:extLst>
          </p:cNvPr>
          <p:cNvCxnSpPr>
            <a:cxnSpLocks/>
          </p:cNvCxnSpPr>
          <p:nvPr/>
        </p:nvCxnSpPr>
        <p:spPr>
          <a:xfrm>
            <a:off x="4339422" y="1690362"/>
            <a:ext cx="0" cy="4816366"/>
          </a:xfrm>
          <a:prstGeom prst="line">
            <a:avLst/>
          </a:prstGeom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043D15-3A5E-706F-4FF5-522A517C67AD}"/>
                  </a:ext>
                </a:extLst>
              </p:cNvPr>
              <p:cNvSpPr txBox="1"/>
              <p:nvPr/>
            </p:nvSpPr>
            <p:spPr>
              <a:xfrm>
                <a:off x="6911312" y="1690362"/>
                <a:ext cx="4946979" cy="26571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We can show that a closer pair must be in S (See 5.8 in Section 5.4)</a:t>
                </a:r>
              </a:p>
              <a:p>
                <a:pPr marL="571500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We break S into blocks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043D15-3A5E-706F-4FF5-522A517C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312" y="1690362"/>
                <a:ext cx="4946979" cy="2657138"/>
              </a:xfrm>
              <a:prstGeom prst="rect">
                <a:avLst/>
              </a:prstGeom>
              <a:blipFill>
                <a:blip r:embed="rId3"/>
                <a:stretch>
                  <a:fillRect l="-2821" t="-2844" r="-2308" b="-6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065466-92A1-91DE-A773-3A54833EC530}"/>
              </a:ext>
            </a:extLst>
          </p:cNvPr>
          <p:cNvCxnSpPr>
            <a:cxnSpLocks/>
          </p:cNvCxnSpPr>
          <p:nvPr/>
        </p:nvCxnSpPr>
        <p:spPr>
          <a:xfrm>
            <a:off x="3493339" y="1690362"/>
            <a:ext cx="0" cy="4816366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863422-5B7E-0BCD-182B-C1B10AA4832D}"/>
              </a:ext>
            </a:extLst>
          </p:cNvPr>
          <p:cNvCxnSpPr>
            <a:cxnSpLocks/>
          </p:cNvCxnSpPr>
          <p:nvPr/>
        </p:nvCxnSpPr>
        <p:spPr>
          <a:xfrm>
            <a:off x="4008579" y="1690362"/>
            <a:ext cx="0" cy="4816366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E449AA-1209-2BA9-1977-D641DB2B613C}"/>
              </a:ext>
            </a:extLst>
          </p:cNvPr>
          <p:cNvCxnSpPr>
            <a:cxnSpLocks/>
          </p:cNvCxnSpPr>
          <p:nvPr/>
        </p:nvCxnSpPr>
        <p:spPr>
          <a:xfrm>
            <a:off x="3236445" y="2533762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500427-8E63-24F6-61CB-0B9DDD5A267B}"/>
              </a:ext>
            </a:extLst>
          </p:cNvPr>
          <p:cNvCxnSpPr>
            <a:cxnSpLocks/>
          </p:cNvCxnSpPr>
          <p:nvPr/>
        </p:nvCxnSpPr>
        <p:spPr>
          <a:xfrm>
            <a:off x="3221581" y="2800010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205F45-4A8B-1599-5230-DD0475A9D724}"/>
              </a:ext>
            </a:extLst>
          </p:cNvPr>
          <p:cNvCxnSpPr>
            <a:cxnSpLocks/>
          </p:cNvCxnSpPr>
          <p:nvPr/>
        </p:nvCxnSpPr>
        <p:spPr>
          <a:xfrm>
            <a:off x="3236445" y="3101609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186BDD-2B21-0229-9C51-3E33AD6774BD}"/>
              </a:ext>
            </a:extLst>
          </p:cNvPr>
          <p:cNvCxnSpPr>
            <a:cxnSpLocks/>
          </p:cNvCxnSpPr>
          <p:nvPr/>
        </p:nvCxnSpPr>
        <p:spPr>
          <a:xfrm>
            <a:off x="3221581" y="3429000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5E47A0-A46D-E491-1ECD-5557A94B97EF}"/>
              </a:ext>
            </a:extLst>
          </p:cNvPr>
          <p:cNvCxnSpPr>
            <a:cxnSpLocks/>
          </p:cNvCxnSpPr>
          <p:nvPr/>
        </p:nvCxnSpPr>
        <p:spPr>
          <a:xfrm>
            <a:off x="3236445" y="3752606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B146A4-B398-1D18-6D6F-1F1042D0CAA1}"/>
              </a:ext>
            </a:extLst>
          </p:cNvPr>
          <p:cNvCxnSpPr>
            <a:cxnSpLocks/>
          </p:cNvCxnSpPr>
          <p:nvPr/>
        </p:nvCxnSpPr>
        <p:spPr>
          <a:xfrm>
            <a:off x="3236445" y="1882765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093C3E-7001-F800-83AD-C5CE49E0FA6C}"/>
              </a:ext>
            </a:extLst>
          </p:cNvPr>
          <p:cNvCxnSpPr>
            <a:cxnSpLocks/>
          </p:cNvCxnSpPr>
          <p:nvPr/>
        </p:nvCxnSpPr>
        <p:spPr>
          <a:xfrm>
            <a:off x="3221581" y="2210156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2C6C51F-F6D7-8068-7320-BE5B2510975F}"/>
              </a:ext>
            </a:extLst>
          </p:cNvPr>
          <p:cNvCxnSpPr>
            <a:cxnSpLocks/>
          </p:cNvCxnSpPr>
          <p:nvPr/>
        </p:nvCxnSpPr>
        <p:spPr>
          <a:xfrm>
            <a:off x="3236445" y="2533762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4C7491F-4462-CCB2-E5AA-EB757E3957C5}"/>
              </a:ext>
            </a:extLst>
          </p:cNvPr>
          <p:cNvCxnSpPr>
            <a:cxnSpLocks/>
          </p:cNvCxnSpPr>
          <p:nvPr/>
        </p:nvCxnSpPr>
        <p:spPr>
          <a:xfrm>
            <a:off x="3206717" y="3754075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E6ADCD-C9EA-2BDB-C5C2-31C9B1E6E21F}"/>
              </a:ext>
            </a:extLst>
          </p:cNvPr>
          <p:cNvCxnSpPr>
            <a:cxnSpLocks/>
          </p:cNvCxnSpPr>
          <p:nvPr/>
        </p:nvCxnSpPr>
        <p:spPr>
          <a:xfrm>
            <a:off x="3221581" y="4055674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F0EE252-35B4-6D52-22C1-9877183DAC20}"/>
              </a:ext>
            </a:extLst>
          </p:cNvPr>
          <p:cNvCxnSpPr>
            <a:cxnSpLocks/>
          </p:cNvCxnSpPr>
          <p:nvPr/>
        </p:nvCxnSpPr>
        <p:spPr>
          <a:xfrm>
            <a:off x="3206717" y="4383065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0665354-B3A0-13D4-F873-B0F0AC68E981}"/>
              </a:ext>
            </a:extLst>
          </p:cNvPr>
          <p:cNvCxnSpPr>
            <a:cxnSpLocks/>
          </p:cNvCxnSpPr>
          <p:nvPr/>
        </p:nvCxnSpPr>
        <p:spPr>
          <a:xfrm>
            <a:off x="3221581" y="4706671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EC13047-70CA-D574-85B2-BB81DF3A6F91}"/>
              </a:ext>
            </a:extLst>
          </p:cNvPr>
          <p:cNvCxnSpPr>
            <a:cxnSpLocks/>
          </p:cNvCxnSpPr>
          <p:nvPr/>
        </p:nvCxnSpPr>
        <p:spPr>
          <a:xfrm>
            <a:off x="3221581" y="4945847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FDA9E89-6AC7-8277-E547-BC3160079596}"/>
              </a:ext>
            </a:extLst>
          </p:cNvPr>
          <p:cNvCxnSpPr>
            <a:cxnSpLocks/>
          </p:cNvCxnSpPr>
          <p:nvPr/>
        </p:nvCxnSpPr>
        <p:spPr>
          <a:xfrm>
            <a:off x="3236445" y="5247446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2A0BA99-1273-CBE9-0A1C-C107E1E84BDC}"/>
              </a:ext>
            </a:extLst>
          </p:cNvPr>
          <p:cNvCxnSpPr>
            <a:cxnSpLocks/>
          </p:cNvCxnSpPr>
          <p:nvPr/>
        </p:nvCxnSpPr>
        <p:spPr>
          <a:xfrm>
            <a:off x="3221581" y="5574837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EA50C16-3132-564F-3DA1-7E3059D7165D}"/>
              </a:ext>
            </a:extLst>
          </p:cNvPr>
          <p:cNvCxnSpPr>
            <a:cxnSpLocks/>
          </p:cNvCxnSpPr>
          <p:nvPr/>
        </p:nvCxnSpPr>
        <p:spPr>
          <a:xfrm>
            <a:off x="3236445" y="5898443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CFCD4C3-FAF3-1C90-1425-220F60678E0B}"/>
              </a:ext>
            </a:extLst>
          </p:cNvPr>
          <p:cNvCxnSpPr>
            <a:cxnSpLocks/>
          </p:cNvCxnSpPr>
          <p:nvPr/>
        </p:nvCxnSpPr>
        <p:spPr>
          <a:xfrm>
            <a:off x="3221581" y="6188012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C4F1AA7-2644-D8BA-6581-B0692003CCF0}"/>
              </a:ext>
            </a:extLst>
          </p:cNvPr>
          <p:cNvCxnSpPr>
            <a:cxnSpLocks/>
          </p:cNvCxnSpPr>
          <p:nvPr/>
        </p:nvCxnSpPr>
        <p:spPr>
          <a:xfrm>
            <a:off x="3236445" y="6489611"/>
            <a:ext cx="111784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936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E4F06-6D46-41E0-2DB9-ACB35DB42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338A-614A-0727-0741-2C4ECCDD7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Find-Closer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E84173-3476-32A4-C35F-17C5187287F0}"/>
                  </a:ext>
                </a:extLst>
              </p:cNvPr>
              <p:cNvSpPr txBox="1"/>
              <p:nvPr/>
            </p:nvSpPr>
            <p:spPr>
              <a:xfrm>
                <a:off x="6911312" y="1690362"/>
                <a:ext cx="4946979" cy="26571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We break S into blocks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571500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Question</a:t>
                </a:r>
                <a:r>
                  <a:rPr lang="en-US" sz="3200" dirty="0">
                    <a:solidFill>
                      <a:srgbClr val="333333"/>
                    </a:solidFill>
                  </a:rPr>
                  <a:t>: How many points can be in one box?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E84173-3476-32A4-C35F-17C518728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312" y="1690362"/>
                <a:ext cx="4946979" cy="2657138"/>
              </a:xfrm>
              <a:prstGeom prst="rect">
                <a:avLst/>
              </a:prstGeom>
              <a:blipFill>
                <a:blip r:embed="rId3"/>
                <a:stretch>
                  <a:fillRect l="-2821" t="-2844" b="-6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diagram of a box&#10;&#10;AI-generated content may be incorrect.">
            <a:extLst>
              <a:ext uri="{FF2B5EF4-FFF2-40B4-BE49-F238E27FC236}">
                <a16:creationId xmlns:a16="http://schemas.microsoft.com/office/drawing/2014/main" id="{1C8025B9-2D12-2659-D243-40781670A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99" y="1621449"/>
            <a:ext cx="3576181" cy="523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9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525C6-53BB-B8B3-A5A0-449EF0124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0F59-B2C5-9920-E822-EAD8377E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Find-Closer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04126C-4B19-D27C-1C61-6C5279CCB4C6}"/>
                  </a:ext>
                </a:extLst>
              </p:cNvPr>
              <p:cNvSpPr txBox="1"/>
              <p:nvPr/>
            </p:nvSpPr>
            <p:spPr>
              <a:xfrm>
                <a:off x="6911312" y="1690362"/>
                <a:ext cx="4946979" cy="4626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We break S into blocks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571500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Answer</a:t>
                </a:r>
                <a:r>
                  <a:rPr lang="en-US" sz="3200" dirty="0">
                    <a:solidFill>
                      <a:srgbClr val="333333"/>
                    </a:solidFill>
                  </a:rPr>
                  <a:t>: At most one point can be in a box since otherwise, it would contradict that the nearest pair on either side was distance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away.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04126C-4B19-D27C-1C61-6C5279CCB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312" y="1690362"/>
                <a:ext cx="4946979" cy="4626908"/>
              </a:xfrm>
              <a:prstGeom prst="rect">
                <a:avLst/>
              </a:prstGeom>
              <a:blipFill>
                <a:blip r:embed="rId3"/>
                <a:stretch>
                  <a:fillRect l="-2821" t="-1639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diagram of a box&#10;&#10;AI-generated content may be incorrect.">
            <a:extLst>
              <a:ext uri="{FF2B5EF4-FFF2-40B4-BE49-F238E27FC236}">
                <a16:creationId xmlns:a16="http://schemas.microsoft.com/office/drawing/2014/main" id="{2E2B2DE2-4EC7-6234-1666-F7042243A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99" y="1621449"/>
            <a:ext cx="3576181" cy="523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238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7BE09-4B18-688B-5682-65E5A0299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354AB-CA83-BE69-0C1A-C6460B4F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Kickass Property Lemma (KT 5.10 in S 5.4)</a:t>
            </a:r>
          </a:p>
        </p:txBody>
      </p:sp>
      <p:pic>
        <p:nvPicPr>
          <p:cNvPr id="7" name="Picture 6" descr="A diagram of a box&#10;&#10;AI-generated content may be incorrect.">
            <a:extLst>
              <a:ext uri="{FF2B5EF4-FFF2-40B4-BE49-F238E27FC236}">
                <a16:creationId xmlns:a16="http://schemas.microsoft.com/office/drawing/2014/main" id="{FED47D85-F9F2-580F-43E5-445F8AC26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1449"/>
            <a:ext cx="3576181" cy="52365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B470FC-835F-0216-C56E-D0956A012BCA}"/>
                  </a:ext>
                </a:extLst>
              </p:cNvPr>
              <p:cNvSpPr txBox="1"/>
              <p:nvPr/>
            </p:nvSpPr>
            <p:spPr>
              <a:xfrm>
                <a:off x="3770334" y="1690362"/>
                <a:ext cx="8087957" cy="5964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Lemma</a:t>
                </a:r>
                <a:r>
                  <a:rPr lang="en-US" sz="3200" dirty="0">
                    <a:solidFill>
                      <a:srgbClr val="333333"/>
                    </a:solidFill>
                  </a:rPr>
                  <a:t>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’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have the property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’) ≤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are within 15 positions of each other in the list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when sorted by y-coordinates,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</a:t>
                </a:r>
              </a:p>
              <a:p>
                <a:pPr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>
                  <a:spcAft>
                    <a:spcPts val="750"/>
                  </a:spcAft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That is, if you sort the points in the slice by their y-coordinates, then any pair that is closer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must be within 15 spaces of each other in the sorted list.</a:t>
                </a:r>
              </a:p>
              <a:p>
                <a:pPr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B470FC-835F-0216-C56E-D0956A012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334" y="1690362"/>
                <a:ext cx="8087957" cy="5964838"/>
              </a:xfrm>
              <a:prstGeom prst="rect">
                <a:avLst/>
              </a:prstGeom>
              <a:blipFill>
                <a:blip r:embed="rId4"/>
                <a:stretch>
                  <a:fillRect l="-1881" t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992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778E0-1160-7D05-4253-3BF8C2DA2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647C8-7069-FF73-828B-443BAB67F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Kickass Property Lemma Picture</a:t>
            </a:r>
          </a:p>
        </p:txBody>
      </p:sp>
      <p:pic>
        <p:nvPicPr>
          <p:cNvPr id="7" name="Picture 6" descr="A diagram of a box&#10;&#10;AI-generated content may be incorrect.">
            <a:extLst>
              <a:ext uri="{FF2B5EF4-FFF2-40B4-BE49-F238E27FC236}">
                <a16:creationId xmlns:a16="http://schemas.microsoft.com/office/drawing/2014/main" id="{D29A0896-7820-469B-5E56-0A1344CFC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334" y="1621449"/>
            <a:ext cx="3576181" cy="523655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3196194-02E3-CCAD-92B9-0A6D42565F33}"/>
              </a:ext>
            </a:extLst>
          </p:cNvPr>
          <p:cNvSpPr/>
          <p:nvPr/>
        </p:nvSpPr>
        <p:spPr>
          <a:xfrm>
            <a:off x="5080977" y="342900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0E1B4-2C28-2DAE-6E18-6AD5D70C289E}"/>
              </a:ext>
            </a:extLst>
          </p:cNvPr>
          <p:cNvSpPr txBox="1"/>
          <p:nvPr/>
        </p:nvSpPr>
        <p:spPr>
          <a:xfrm>
            <a:off x="8007815" y="2137124"/>
            <a:ext cx="367626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Fix a point a.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36C17A-6139-0029-503B-75E4293AC132}"/>
              </a:ext>
            </a:extLst>
          </p:cNvPr>
          <p:cNvCxnSpPr>
            <a:cxnSpLocks/>
          </p:cNvCxnSpPr>
          <p:nvPr/>
        </p:nvCxnSpPr>
        <p:spPr>
          <a:xfrm flipH="1">
            <a:off x="5305649" y="2367957"/>
            <a:ext cx="2685956" cy="115185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7817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AA7A9-4F23-340A-7FB5-E1901E0B8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77ED1-FC85-9197-09E1-D0807FACC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Kickass Property Lemma Picture</a:t>
            </a:r>
          </a:p>
        </p:txBody>
      </p:sp>
      <p:pic>
        <p:nvPicPr>
          <p:cNvPr id="7" name="Picture 6" descr="A diagram of a box&#10;&#10;AI-generated content may be incorrect.">
            <a:extLst>
              <a:ext uri="{FF2B5EF4-FFF2-40B4-BE49-F238E27FC236}">
                <a16:creationId xmlns:a16="http://schemas.microsoft.com/office/drawing/2014/main" id="{20369DFD-4302-8AC3-55EC-B5C87706F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334" y="1621449"/>
            <a:ext cx="3576181" cy="523655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DC51ADB-5A5F-9049-B3C0-75F8C82D0D97}"/>
              </a:ext>
            </a:extLst>
          </p:cNvPr>
          <p:cNvSpPr/>
          <p:nvPr/>
        </p:nvSpPr>
        <p:spPr>
          <a:xfrm>
            <a:off x="5080977" y="342900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5B5F1B-9BF7-25E5-A32D-93F1C671440C}"/>
              </a:ext>
            </a:extLst>
          </p:cNvPr>
          <p:cNvSpPr txBox="1"/>
          <p:nvPr/>
        </p:nvSpPr>
        <p:spPr>
          <a:xfrm>
            <a:off x="8007815" y="2137124"/>
            <a:ext cx="18251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Fix a point a.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FA7B76-FB95-A293-6A95-D7FB19D53E6C}"/>
              </a:ext>
            </a:extLst>
          </p:cNvPr>
          <p:cNvCxnSpPr>
            <a:cxnSpLocks/>
          </p:cNvCxnSpPr>
          <p:nvPr/>
        </p:nvCxnSpPr>
        <p:spPr>
          <a:xfrm flipH="1">
            <a:off x="5305649" y="2367957"/>
            <a:ext cx="2685956" cy="115185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2502A6C-961D-25C0-9B3A-2B345DE429E6}"/>
              </a:ext>
            </a:extLst>
          </p:cNvPr>
          <p:cNvSpPr txBox="1"/>
          <p:nvPr/>
        </p:nvSpPr>
        <p:spPr>
          <a:xfrm>
            <a:off x="94071" y="4105798"/>
            <a:ext cx="367626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Recall at most one point per box.</a:t>
            </a:r>
          </a:p>
        </p:txBody>
      </p:sp>
    </p:spTree>
    <p:extLst>
      <p:ext uri="{BB962C8B-B14F-4D97-AF65-F5344CB8AC3E}">
        <p14:creationId xmlns:p14="http://schemas.microsoft.com/office/powerpoint/2010/main" val="3175132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8B6F8-C55F-AC16-57F3-CEB73EAEF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DFE5A-6BA3-40A8-F5F2-57779BB1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Kickass Property Lemma Picture</a:t>
            </a:r>
          </a:p>
        </p:txBody>
      </p:sp>
      <p:pic>
        <p:nvPicPr>
          <p:cNvPr id="7" name="Picture 6" descr="A diagram of a box&#10;&#10;AI-generated content may be incorrect.">
            <a:extLst>
              <a:ext uri="{FF2B5EF4-FFF2-40B4-BE49-F238E27FC236}">
                <a16:creationId xmlns:a16="http://schemas.microsoft.com/office/drawing/2014/main" id="{CFBADAED-E524-DEC2-5EB8-E9FF739BA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334" y="1621449"/>
            <a:ext cx="3576181" cy="523655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0043E34-74A5-3493-6D0B-9F4D0E234B50}"/>
              </a:ext>
            </a:extLst>
          </p:cNvPr>
          <p:cNvSpPr/>
          <p:nvPr/>
        </p:nvSpPr>
        <p:spPr>
          <a:xfrm>
            <a:off x="5080977" y="342900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B7798-31EE-AAFD-9EAB-2814EA63C45E}"/>
              </a:ext>
            </a:extLst>
          </p:cNvPr>
          <p:cNvSpPr txBox="1"/>
          <p:nvPr/>
        </p:nvSpPr>
        <p:spPr>
          <a:xfrm>
            <a:off x="8007815" y="2137124"/>
            <a:ext cx="18251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Fix a point a.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202A48-D6BC-4570-C1F2-41A9FC7314A7}"/>
              </a:ext>
            </a:extLst>
          </p:cNvPr>
          <p:cNvCxnSpPr>
            <a:cxnSpLocks/>
          </p:cNvCxnSpPr>
          <p:nvPr/>
        </p:nvCxnSpPr>
        <p:spPr>
          <a:xfrm flipH="1">
            <a:off x="5305649" y="2367957"/>
            <a:ext cx="2685956" cy="115185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1AD9B8F-D74A-625C-B5F4-F72D8E7E5042}"/>
              </a:ext>
            </a:extLst>
          </p:cNvPr>
          <p:cNvSpPr txBox="1"/>
          <p:nvPr/>
        </p:nvSpPr>
        <p:spPr>
          <a:xfrm>
            <a:off x="94071" y="4105798"/>
            <a:ext cx="367626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Recall at most one point per box.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8279BD-2006-5BD7-702C-CCB14BE66B21}"/>
              </a:ext>
            </a:extLst>
          </p:cNvPr>
          <p:cNvSpPr txBox="1"/>
          <p:nvPr/>
        </p:nvSpPr>
        <p:spPr>
          <a:xfrm>
            <a:off x="7991605" y="4259212"/>
            <a:ext cx="367626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Any point b that is at least 15 spaces away in sorted array must be down here.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52D2FCD-FA00-DB94-A21C-0B763C4F7BEC}"/>
              </a:ext>
            </a:extLst>
          </p:cNvPr>
          <p:cNvSpPr/>
          <p:nvPr/>
        </p:nvSpPr>
        <p:spPr>
          <a:xfrm>
            <a:off x="5056002" y="542190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BE0924-7B27-0C72-0F27-FAE191B8401B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5280674" y="4859377"/>
            <a:ext cx="2710931" cy="65334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6533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9E4FF-76A8-B527-DD56-44617317F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4744B-B11A-770A-2620-D9752E6B0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Kickass Property Lemma Picture</a:t>
            </a:r>
          </a:p>
        </p:txBody>
      </p:sp>
      <p:pic>
        <p:nvPicPr>
          <p:cNvPr id="7" name="Picture 6" descr="A diagram of a box&#10;&#10;AI-generated content may be incorrect.">
            <a:extLst>
              <a:ext uri="{FF2B5EF4-FFF2-40B4-BE49-F238E27FC236}">
                <a16:creationId xmlns:a16="http://schemas.microsoft.com/office/drawing/2014/main" id="{E5DE2E43-D3D2-D905-66C5-D26E0079D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334" y="1621449"/>
            <a:ext cx="3576181" cy="523655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298F8DE-4506-D626-5CE6-39C7D7409CE0}"/>
              </a:ext>
            </a:extLst>
          </p:cNvPr>
          <p:cNvSpPr/>
          <p:nvPr/>
        </p:nvSpPr>
        <p:spPr>
          <a:xfrm>
            <a:off x="5080977" y="342900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AD7AC-7641-C258-C316-F0D1AA5513D5}"/>
              </a:ext>
            </a:extLst>
          </p:cNvPr>
          <p:cNvSpPr txBox="1"/>
          <p:nvPr/>
        </p:nvSpPr>
        <p:spPr>
          <a:xfrm>
            <a:off x="8007815" y="2137124"/>
            <a:ext cx="18251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Fix a point a.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9D0183-9D12-84CC-B35E-DA91AFD987A4}"/>
              </a:ext>
            </a:extLst>
          </p:cNvPr>
          <p:cNvCxnSpPr>
            <a:cxnSpLocks/>
          </p:cNvCxnSpPr>
          <p:nvPr/>
        </p:nvCxnSpPr>
        <p:spPr>
          <a:xfrm flipH="1">
            <a:off x="5305649" y="2367957"/>
            <a:ext cx="2685956" cy="115185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990ECF2-6A17-627D-CB5C-A36162B8BC03}"/>
              </a:ext>
            </a:extLst>
          </p:cNvPr>
          <p:cNvSpPr txBox="1"/>
          <p:nvPr/>
        </p:nvSpPr>
        <p:spPr>
          <a:xfrm>
            <a:off x="94071" y="4105798"/>
            <a:ext cx="367626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Recall at most one point per box.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6E96C9-38D4-5F66-32A7-AAA190413865}"/>
              </a:ext>
            </a:extLst>
          </p:cNvPr>
          <p:cNvSpPr txBox="1"/>
          <p:nvPr/>
        </p:nvSpPr>
        <p:spPr>
          <a:xfrm>
            <a:off x="7991605" y="4259212"/>
            <a:ext cx="367626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Any point b that is at least 15 spaces away in sorted array must be down here.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293460-1B23-9724-DB87-A64F9FFDF693}"/>
              </a:ext>
            </a:extLst>
          </p:cNvPr>
          <p:cNvSpPr/>
          <p:nvPr/>
        </p:nvSpPr>
        <p:spPr>
          <a:xfrm>
            <a:off x="5056002" y="542190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5E83FC-983D-CE52-B469-53A0E0D4137F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5280674" y="4859377"/>
            <a:ext cx="2710931" cy="65334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9FF2B3-A106-5F0C-35C9-6A812AB0EDC7}"/>
                  </a:ext>
                </a:extLst>
              </p:cNvPr>
              <p:cNvSpPr txBox="1"/>
              <p:nvPr/>
            </p:nvSpPr>
            <p:spPr>
              <a:xfrm>
                <a:off x="309101" y="1705372"/>
                <a:ext cx="3676263" cy="19389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That means there are always at least three stacked boxes between them, i.e. distance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lit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9FF2B3-A106-5F0C-35C9-6A812AB0E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01" y="1705372"/>
                <a:ext cx="3676263" cy="1938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F6E904-2053-FC6A-0E1A-F952F34767DA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985364" y="2518648"/>
            <a:ext cx="1535315" cy="143365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EB42A02-EE54-D9A5-1399-970FBB59AF81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985364" y="2518648"/>
            <a:ext cx="1573060" cy="200264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EF8737-F4BD-9205-B177-4DC260E65061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985364" y="2518648"/>
            <a:ext cx="1598035" cy="259672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93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DF63C-AA9F-1183-D55F-1864B5688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51015-E361-A5D6-EAB5-560129224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2D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DB16CE-459B-7135-E3A5-DB1A9B044E6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782C89C-F750-9768-E3EC-993C1D346C70}"/>
              </a:ext>
            </a:extLst>
          </p:cNvPr>
          <p:cNvSpPr/>
          <p:nvPr/>
        </p:nvSpPr>
        <p:spPr>
          <a:xfrm>
            <a:off x="6537434" y="1690688"/>
            <a:ext cx="4816366" cy="48163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5A9F2F-FA3C-2824-EA71-8457880921FC}"/>
              </a:ext>
            </a:extLst>
          </p:cNvPr>
          <p:cNvSpPr/>
          <p:nvPr/>
        </p:nvSpPr>
        <p:spPr>
          <a:xfrm>
            <a:off x="7041931" y="2354317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8EC2F50-AD14-F4BD-12BA-D9CDF20C4D2D}"/>
              </a:ext>
            </a:extLst>
          </p:cNvPr>
          <p:cNvSpPr/>
          <p:nvPr/>
        </p:nvSpPr>
        <p:spPr>
          <a:xfrm>
            <a:off x="7993117" y="394647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36DE77-1E5B-254A-6991-F5E62F93D9E2}"/>
              </a:ext>
            </a:extLst>
          </p:cNvPr>
          <p:cNvSpPr/>
          <p:nvPr/>
        </p:nvSpPr>
        <p:spPr>
          <a:xfrm>
            <a:off x="10174015" y="516731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AA05479-822C-14E7-542E-C5DD8A6677ED}"/>
              </a:ext>
            </a:extLst>
          </p:cNvPr>
          <p:cNvSpPr/>
          <p:nvPr/>
        </p:nvSpPr>
        <p:spPr>
          <a:xfrm>
            <a:off x="10005849" y="260063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EF65AF0-B22C-1E5F-934F-377365D2167A}"/>
              </a:ext>
            </a:extLst>
          </p:cNvPr>
          <p:cNvSpPr/>
          <p:nvPr/>
        </p:nvSpPr>
        <p:spPr>
          <a:xfrm>
            <a:off x="7041930" y="5887271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375D919-BDCD-2ADB-EF3E-D0685849C262}"/>
              </a:ext>
            </a:extLst>
          </p:cNvPr>
          <p:cNvSpPr/>
          <p:nvPr/>
        </p:nvSpPr>
        <p:spPr>
          <a:xfrm>
            <a:off x="8745920" y="561548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7613BA9-ACCA-6E8E-DC74-A197D7D2F3F8}"/>
              </a:ext>
            </a:extLst>
          </p:cNvPr>
          <p:cNvSpPr/>
          <p:nvPr/>
        </p:nvSpPr>
        <p:spPr>
          <a:xfrm>
            <a:off x="7321768" y="2671913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273F36-E39D-09CA-237E-9F7A55DF3F75}"/>
              </a:ext>
            </a:extLst>
          </p:cNvPr>
          <p:cNvSpPr/>
          <p:nvPr/>
        </p:nvSpPr>
        <p:spPr>
          <a:xfrm>
            <a:off x="8998168" y="240094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2C8B550-A7CD-3B4B-6BBF-14371D26A61A}"/>
              </a:ext>
            </a:extLst>
          </p:cNvPr>
          <p:cNvSpPr/>
          <p:nvPr/>
        </p:nvSpPr>
        <p:spPr>
          <a:xfrm>
            <a:off x="9592003" y="4187537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52CBDD8-9141-7921-0012-CEB76AC9F830}"/>
              </a:ext>
            </a:extLst>
          </p:cNvPr>
          <p:cNvSpPr/>
          <p:nvPr/>
        </p:nvSpPr>
        <p:spPr>
          <a:xfrm>
            <a:off x="10721865" y="3553235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7B7F1E4-D958-750D-7893-9C85785022B2}"/>
              </a:ext>
            </a:extLst>
          </p:cNvPr>
          <p:cNvSpPr/>
          <p:nvPr/>
        </p:nvSpPr>
        <p:spPr>
          <a:xfrm>
            <a:off x="10105697" y="598711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8BB7F98-9A06-E725-42A6-A1E6B3ED4C77}"/>
              </a:ext>
            </a:extLst>
          </p:cNvPr>
          <p:cNvSpPr/>
          <p:nvPr/>
        </p:nvSpPr>
        <p:spPr>
          <a:xfrm>
            <a:off x="6997263" y="375293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1553778-7D85-9E59-7797-F0E9088C3371}"/>
              </a:ext>
            </a:extLst>
          </p:cNvPr>
          <p:cNvSpPr/>
          <p:nvPr/>
        </p:nvSpPr>
        <p:spPr>
          <a:xfrm>
            <a:off x="7761888" y="523020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FFEFBD0-C095-88A0-6F0E-634E5A2B18AD}"/>
              </a:ext>
            </a:extLst>
          </p:cNvPr>
          <p:cNvSpPr/>
          <p:nvPr/>
        </p:nvSpPr>
        <p:spPr>
          <a:xfrm>
            <a:off x="10932072" y="1922654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997B49-CCAC-D986-881D-9B662C2CCC89}"/>
              </a:ext>
            </a:extLst>
          </p:cNvPr>
          <p:cNvSpPr txBox="1"/>
          <p:nvPr/>
        </p:nvSpPr>
        <p:spPr>
          <a:xfrm>
            <a:off x="455140" y="1690688"/>
            <a:ext cx="5839698" cy="2657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Input</a:t>
            </a:r>
            <a:r>
              <a:rPr lang="en-US" sz="3200" dirty="0">
                <a:solidFill>
                  <a:srgbClr val="333333"/>
                </a:solidFill>
              </a:rPr>
              <a:t>: Given n points in the plane.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Goal</a:t>
            </a:r>
            <a:r>
              <a:rPr lang="en-US" sz="3200" dirty="0">
                <a:solidFill>
                  <a:srgbClr val="333333"/>
                </a:solidFill>
              </a:rPr>
              <a:t>: Find pair of points with smallest Euclidean distance between them.</a:t>
            </a:r>
          </a:p>
        </p:txBody>
      </p:sp>
    </p:spTree>
    <p:extLst>
      <p:ext uri="{BB962C8B-B14F-4D97-AF65-F5344CB8AC3E}">
        <p14:creationId xmlns:p14="http://schemas.microsoft.com/office/powerpoint/2010/main" val="382292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EBDCF-626C-8E93-6961-E0EAD260C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49D77-7F41-DEFC-E545-A13C76CE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2D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8AD71D-BCEB-4F08-49CA-35F0CA74C83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FDE5D8F-4356-965E-11A2-ECD3724C710C}"/>
              </a:ext>
            </a:extLst>
          </p:cNvPr>
          <p:cNvSpPr/>
          <p:nvPr/>
        </p:nvSpPr>
        <p:spPr>
          <a:xfrm>
            <a:off x="6537434" y="1690688"/>
            <a:ext cx="4816366" cy="48163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F6F845-602B-22CB-D1F6-73A327877CDC}"/>
              </a:ext>
            </a:extLst>
          </p:cNvPr>
          <p:cNvSpPr/>
          <p:nvPr/>
        </p:nvSpPr>
        <p:spPr>
          <a:xfrm>
            <a:off x="7041931" y="2354317"/>
            <a:ext cx="199697" cy="1996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4CF2A8-ADBE-85FD-C153-E58380EE90ED}"/>
              </a:ext>
            </a:extLst>
          </p:cNvPr>
          <p:cNvSpPr/>
          <p:nvPr/>
        </p:nvSpPr>
        <p:spPr>
          <a:xfrm>
            <a:off x="7993117" y="394647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BA96FD2-4095-65D7-AFF1-7612E6813AF4}"/>
              </a:ext>
            </a:extLst>
          </p:cNvPr>
          <p:cNvSpPr/>
          <p:nvPr/>
        </p:nvSpPr>
        <p:spPr>
          <a:xfrm>
            <a:off x="10174015" y="516731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0163583-A6DC-2D71-D62B-B53AC802E00E}"/>
              </a:ext>
            </a:extLst>
          </p:cNvPr>
          <p:cNvSpPr/>
          <p:nvPr/>
        </p:nvSpPr>
        <p:spPr>
          <a:xfrm>
            <a:off x="10005849" y="260063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37673C8-B13B-3001-E1CC-2211F2CF6804}"/>
              </a:ext>
            </a:extLst>
          </p:cNvPr>
          <p:cNvSpPr/>
          <p:nvPr/>
        </p:nvSpPr>
        <p:spPr>
          <a:xfrm>
            <a:off x="7041930" y="5887271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6F9E309-0FEB-38F0-472D-3DA7BE65A487}"/>
              </a:ext>
            </a:extLst>
          </p:cNvPr>
          <p:cNvSpPr/>
          <p:nvPr/>
        </p:nvSpPr>
        <p:spPr>
          <a:xfrm>
            <a:off x="8745920" y="561548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8ADF451-7126-3C4E-2AA4-50BAB110E46C}"/>
              </a:ext>
            </a:extLst>
          </p:cNvPr>
          <p:cNvSpPr/>
          <p:nvPr/>
        </p:nvSpPr>
        <p:spPr>
          <a:xfrm>
            <a:off x="7321768" y="2671913"/>
            <a:ext cx="199697" cy="1996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BC6E35-245B-203B-0CA6-1BABDE5058BC}"/>
              </a:ext>
            </a:extLst>
          </p:cNvPr>
          <p:cNvSpPr/>
          <p:nvPr/>
        </p:nvSpPr>
        <p:spPr>
          <a:xfrm>
            <a:off x="8998168" y="240094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FCD7C8E-EACF-B1E3-6F9B-365DA91B7C5C}"/>
              </a:ext>
            </a:extLst>
          </p:cNvPr>
          <p:cNvSpPr/>
          <p:nvPr/>
        </p:nvSpPr>
        <p:spPr>
          <a:xfrm>
            <a:off x="9592003" y="4187537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BDCB277-FC38-249E-391C-4DB1B23934F5}"/>
              </a:ext>
            </a:extLst>
          </p:cNvPr>
          <p:cNvSpPr/>
          <p:nvPr/>
        </p:nvSpPr>
        <p:spPr>
          <a:xfrm>
            <a:off x="10721865" y="3553235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B715C16-8AD4-7967-2666-CC1535161068}"/>
              </a:ext>
            </a:extLst>
          </p:cNvPr>
          <p:cNvSpPr/>
          <p:nvPr/>
        </p:nvSpPr>
        <p:spPr>
          <a:xfrm>
            <a:off x="10105697" y="598711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DE78515-2D86-1629-1BE5-6702883FA8AA}"/>
              </a:ext>
            </a:extLst>
          </p:cNvPr>
          <p:cNvSpPr/>
          <p:nvPr/>
        </p:nvSpPr>
        <p:spPr>
          <a:xfrm>
            <a:off x="6997263" y="375293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7D46642-6D55-868A-916E-AD28E34D162D}"/>
              </a:ext>
            </a:extLst>
          </p:cNvPr>
          <p:cNvSpPr/>
          <p:nvPr/>
        </p:nvSpPr>
        <p:spPr>
          <a:xfrm>
            <a:off x="7761888" y="523020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A822D48-AAD8-7EEA-B7A5-0FF35A72A62B}"/>
              </a:ext>
            </a:extLst>
          </p:cNvPr>
          <p:cNvSpPr/>
          <p:nvPr/>
        </p:nvSpPr>
        <p:spPr>
          <a:xfrm>
            <a:off x="10932072" y="1922654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0EBCE3-610C-91C7-0CEF-719FD8CEEC2F}"/>
              </a:ext>
            </a:extLst>
          </p:cNvPr>
          <p:cNvSpPr txBox="1"/>
          <p:nvPr/>
        </p:nvSpPr>
        <p:spPr>
          <a:xfrm>
            <a:off x="455140" y="1690688"/>
            <a:ext cx="5839698" cy="2657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Input</a:t>
            </a:r>
            <a:r>
              <a:rPr lang="en-US" sz="3200" dirty="0">
                <a:solidFill>
                  <a:srgbClr val="333333"/>
                </a:solidFill>
              </a:rPr>
              <a:t>: Given n points in the plane.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Goal</a:t>
            </a:r>
            <a:r>
              <a:rPr lang="en-US" sz="3200" dirty="0">
                <a:solidFill>
                  <a:srgbClr val="333333"/>
                </a:solidFill>
              </a:rPr>
              <a:t>: Find pair of points with smallest Euclidean distance between them.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0FF3891-4C92-476C-A1CF-F6812DD1992D}"/>
              </a:ext>
            </a:extLst>
          </p:cNvPr>
          <p:cNvSpPr/>
          <p:nvPr/>
        </p:nvSpPr>
        <p:spPr>
          <a:xfrm rot="19442691">
            <a:off x="7029448" y="2102236"/>
            <a:ext cx="469023" cy="1009732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D2A59-8F61-AD18-8F9F-71FBD853A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9E54-C7FC-27B5-C406-40349A2D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2D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F584BD-3CCC-E775-FDF0-8023CB63B5B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4196EB4-668C-17DC-3E86-9590D082547F}"/>
              </a:ext>
            </a:extLst>
          </p:cNvPr>
          <p:cNvSpPr/>
          <p:nvPr/>
        </p:nvSpPr>
        <p:spPr>
          <a:xfrm>
            <a:off x="6537434" y="1690688"/>
            <a:ext cx="4816366" cy="48163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AC91DF-851F-5A0F-84BD-178F91BC63A9}"/>
              </a:ext>
            </a:extLst>
          </p:cNvPr>
          <p:cNvSpPr/>
          <p:nvPr/>
        </p:nvSpPr>
        <p:spPr>
          <a:xfrm>
            <a:off x="7041931" y="2354317"/>
            <a:ext cx="199697" cy="1996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33CD8D0-5E48-42CF-CFA4-A695F21F98D1}"/>
              </a:ext>
            </a:extLst>
          </p:cNvPr>
          <p:cNvSpPr/>
          <p:nvPr/>
        </p:nvSpPr>
        <p:spPr>
          <a:xfrm>
            <a:off x="7993117" y="394647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BFC561F-45FC-C8C6-4A45-541A34FB45F4}"/>
              </a:ext>
            </a:extLst>
          </p:cNvPr>
          <p:cNvSpPr/>
          <p:nvPr/>
        </p:nvSpPr>
        <p:spPr>
          <a:xfrm>
            <a:off x="10174015" y="516731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1337565-612A-FDE3-8762-DBB4E1E11ECD}"/>
              </a:ext>
            </a:extLst>
          </p:cNvPr>
          <p:cNvSpPr/>
          <p:nvPr/>
        </p:nvSpPr>
        <p:spPr>
          <a:xfrm>
            <a:off x="10005849" y="260063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4FA31FE-A9A7-202A-82FD-FB1D2E289003}"/>
              </a:ext>
            </a:extLst>
          </p:cNvPr>
          <p:cNvSpPr/>
          <p:nvPr/>
        </p:nvSpPr>
        <p:spPr>
          <a:xfrm>
            <a:off x="7041930" y="5887271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FBCCD9F-7B7B-3468-94E0-7F6A5A1159F7}"/>
              </a:ext>
            </a:extLst>
          </p:cNvPr>
          <p:cNvSpPr/>
          <p:nvPr/>
        </p:nvSpPr>
        <p:spPr>
          <a:xfrm>
            <a:off x="8745920" y="561548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F9712D9-6305-2E19-5F5F-9606B0B7F307}"/>
              </a:ext>
            </a:extLst>
          </p:cNvPr>
          <p:cNvSpPr/>
          <p:nvPr/>
        </p:nvSpPr>
        <p:spPr>
          <a:xfrm>
            <a:off x="7321768" y="2671913"/>
            <a:ext cx="199697" cy="1996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96AD19D-EF77-BFE3-DB01-E65637DBE58B}"/>
              </a:ext>
            </a:extLst>
          </p:cNvPr>
          <p:cNvSpPr/>
          <p:nvPr/>
        </p:nvSpPr>
        <p:spPr>
          <a:xfrm>
            <a:off x="8998168" y="240094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24AED25-A56B-94CB-4607-ACB3DB239C00}"/>
              </a:ext>
            </a:extLst>
          </p:cNvPr>
          <p:cNvSpPr/>
          <p:nvPr/>
        </p:nvSpPr>
        <p:spPr>
          <a:xfrm>
            <a:off x="9592003" y="4187537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CFB5889-51A4-7138-820E-97E4246C6FB3}"/>
              </a:ext>
            </a:extLst>
          </p:cNvPr>
          <p:cNvSpPr/>
          <p:nvPr/>
        </p:nvSpPr>
        <p:spPr>
          <a:xfrm>
            <a:off x="10721865" y="3553235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7D03F29-284D-2365-414D-134D84F74EF9}"/>
              </a:ext>
            </a:extLst>
          </p:cNvPr>
          <p:cNvSpPr/>
          <p:nvPr/>
        </p:nvSpPr>
        <p:spPr>
          <a:xfrm>
            <a:off x="10105697" y="598711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969828C-7B92-0693-3896-CE30E0532C7B}"/>
              </a:ext>
            </a:extLst>
          </p:cNvPr>
          <p:cNvSpPr/>
          <p:nvPr/>
        </p:nvSpPr>
        <p:spPr>
          <a:xfrm>
            <a:off x="6997263" y="375293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5E09699-2C57-7427-38CD-154772638463}"/>
              </a:ext>
            </a:extLst>
          </p:cNvPr>
          <p:cNvSpPr/>
          <p:nvPr/>
        </p:nvSpPr>
        <p:spPr>
          <a:xfrm>
            <a:off x="7761888" y="523020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56A3AA5-3020-A652-6416-3E11DB9735FC}"/>
              </a:ext>
            </a:extLst>
          </p:cNvPr>
          <p:cNvSpPr/>
          <p:nvPr/>
        </p:nvSpPr>
        <p:spPr>
          <a:xfrm>
            <a:off x="10932072" y="1922654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FEEC2C-7322-EC84-C71B-3A07059706D7}"/>
              </a:ext>
            </a:extLst>
          </p:cNvPr>
          <p:cNvSpPr txBox="1"/>
          <p:nvPr/>
        </p:nvSpPr>
        <p:spPr>
          <a:xfrm>
            <a:off x="455140" y="1690688"/>
            <a:ext cx="583969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Input</a:t>
            </a:r>
            <a:r>
              <a:rPr lang="en-US" sz="3200" dirty="0">
                <a:solidFill>
                  <a:srgbClr val="333333"/>
                </a:solidFill>
              </a:rPr>
              <a:t>: Given n points in the plane.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Goal</a:t>
            </a:r>
            <a:r>
              <a:rPr lang="en-US" sz="3200" dirty="0">
                <a:solidFill>
                  <a:srgbClr val="333333"/>
                </a:solidFill>
              </a:rPr>
              <a:t>: Find pair of points with smallest Euclidean distance between them.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Assumptions: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No two points have same x and y coordinate.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CE6088A-2C9F-D0EA-D93E-032C1F6CD437}"/>
              </a:ext>
            </a:extLst>
          </p:cNvPr>
          <p:cNvSpPr/>
          <p:nvPr/>
        </p:nvSpPr>
        <p:spPr>
          <a:xfrm rot="19442691">
            <a:off x="7029448" y="2102236"/>
            <a:ext cx="469023" cy="1009732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49EC8-00D5-DCA7-127B-5B9FE439C006}"/>
              </a:ext>
            </a:extLst>
          </p:cNvPr>
          <p:cNvSpPr txBox="1"/>
          <p:nvPr/>
        </p:nvSpPr>
        <p:spPr>
          <a:xfrm>
            <a:off x="8945617" y="6424572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4F389E-AA66-F5A1-3734-8DB02E5E4733}"/>
              </a:ext>
            </a:extLst>
          </p:cNvPr>
          <p:cNvSpPr txBox="1"/>
          <p:nvPr/>
        </p:nvSpPr>
        <p:spPr>
          <a:xfrm>
            <a:off x="6134235" y="36848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48916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1A2B2-E54C-BD98-E4EC-2619F8B72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4D80A-FEE7-AFD9-4AF4-3D4656B18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2D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1D1FBF-6459-EB5D-CA56-AFE4DD0ECC5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EA91CF2-B512-1144-D840-709ABDA8041A}"/>
              </a:ext>
            </a:extLst>
          </p:cNvPr>
          <p:cNvSpPr/>
          <p:nvPr/>
        </p:nvSpPr>
        <p:spPr>
          <a:xfrm>
            <a:off x="6537434" y="1690688"/>
            <a:ext cx="4816366" cy="48163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584FC6A-5A96-B089-BB76-ABE239E91F98}"/>
              </a:ext>
            </a:extLst>
          </p:cNvPr>
          <p:cNvSpPr/>
          <p:nvPr/>
        </p:nvSpPr>
        <p:spPr>
          <a:xfrm>
            <a:off x="7041931" y="2354317"/>
            <a:ext cx="199697" cy="1996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3C8C612-8860-BC0D-C24D-8E086BC5D4A3}"/>
              </a:ext>
            </a:extLst>
          </p:cNvPr>
          <p:cNvSpPr/>
          <p:nvPr/>
        </p:nvSpPr>
        <p:spPr>
          <a:xfrm>
            <a:off x="7993117" y="394647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72ECDFE-1BD6-6753-4989-D69AFB599B01}"/>
              </a:ext>
            </a:extLst>
          </p:cNvPr>
          <p:cNvSpPr/>
          <p:nvPr/>
        </p:nvSpPr>
        <p:spPr>
          <a:xfrm>
            <a:off x="10174015" y="516731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2AF836-3AC6-A452-EC5A-3A961184CD48}"/>
              </a:ext>
            </a:extLst>
          </p:cNvPr>
          <p:cNvSpPr/>
          <p:nvPr/>
        </p:nvSpPr>
        <p:spPr>
          <a:xfrm>
            <a:off x="10005849" y="260063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483251-A723-C5A3-9B35-D0D8E90E8B92}"/>
              </a:ext>
            </a:extLst>
          </p:cNvPr>
          <p:cNvSpPr/>
          <p:nvPr/>
        </p:nvSpPr>
        <p:spPr>
          <a:xfrm>
            <a:off x="7041930" y="5887271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EF90588-654C-6032-1A6F-662017859F64}"/>
              </a:ext>
            </a:extLst>
          </p:cNvPr>
          <p:cNvSpPr/>
          <p:nvPr/>
        </p:nvSpPr>
        <p:spPr>
          <a:xfrm>
            <a:off x="8745920" y="561548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90AE0D-B4C3-72DD-CAFD-321655AC61F5}"/>
              </a:ext>
            </a:extLst>
          </p:cNvPr>
          <p:cNvSpPr/>
          <p:nvPr/>
        </p:nvSpPr>
        <p:spPr>
          <a:xfrm>
            <a:off x="7321768" y="2671913"/>
            <a:ext cx="199697" cy="1996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987DD4-22DA-7587-F0D6-EABDED8D0BC6}"/>
              </a:ext>
            </a:extLst>
          </p:cNvPr>
          <p:cNvSpPr/>
          <p:nvPr/>
        </p:nvSpPr>
        <p:spPr>
          <a:xfrm>
            <a:off x="8998168" y="240094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B623128-7AF7-2B32-5020-AAF1D229B135}"/>
              </a:ext>
            </a:extLst>
          </p:cNvPr>
          <p:cNvSpPr/>
          <p:nvPr/>
        </p:nvSpPr>
        <p:spPr>
          <a:xfrm>
            <a:off x="9592003" y="4187537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DB213BA-D625-8ED2-D05B-D88D32F61464}"/>
              </a:ext>
            </a:extLst>
          </p:cNvPr>
          <p:cNvSpPr/>
          <p:nvPr/>
        </p:nvSpPr>
        <p:spPr>
          <a:xfrm>
            <a:off x="10721865" y="3553235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DDF92E-171E-B78F-8047-E0B3B6010CB1}"/>
              </a:ext>
            </a:extLst>
          </p:cNvPr>
          <p:cNvSpPr/>
          <p:nvPr/>
        </p:nvSpPr>
        <p:spPr>
          <a:xfrm>
            <a:off x="10105697" y="598711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2688533-3D2F-C378-328A-92B8732E6673}"/>
              </a:ext>
            </a:extLst>
          </p:cNvPr>
          <p:cNvSpPr/>
          <p:nvPr/>
        </p:nvSpPr>
        <p:spPr>
          <a:xfrm>
            <a:off x="6997263" y="375293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CE6166C-0038-0870-CC18-D4AEB4C9BCD8}"/>
              </a:ext>
            </a:extLst>
          </p:cNvPr>
          <p:cNvSpPr/>
          <p:nvPr/>
        </p:nvSpPr>
        <p:spPr>
          <a:xfrm>
            <a:off x="7761888" y="523020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47BA2A1-9322-2573-14FD-F64E53B4C23B}"/>
              </a:ext>
            </a:extLst>
          </p:cNvPr>
          <p:cNvSpPr/>
          <p:nvPr/>
        </p:nvSpPr>
        <p:spPr>
          <a:xfrm>
            <a:off x="10932072" y="1922654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904655-F9F3-5DDD-8372-7B757D1EFF8B}"/>
              </a:ext>
            </a:extLst>
          </p:cNvPr>
          <p:cNvSpPr txBox="1"/>
          <p:nvPr/>
        </p:nvSpPr>
        <p:spPr>
          <a:xfrm>
            <a:off x="455140" y="1690688"/>
            <a:ext cx="58396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Question:</a:t>
            </a:r>
            <a:r>
              <a:rPr lang="en-US" sz="3200" dirty="0">
                <a:solidFill>
                  <a:srgbClr val="333333"/>
                </a:solidFill>
              </a:rPr>
              <a:t> What is a simple algorithm that solves this problem in polynomial time?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85900A-07F9-158D-AAC2-DACE8C048764}"/>
              </a:ext>
            </a:extLst>
          </p:cNvPr>
          <p:cNvSpPr/>
          <p:nvPr/>
        </p:nvSpPr>
        <p:spPr>
          <a:xfrm rot="19442691">
            <a:off x="7029448" y="2102236"/>
            <a:ext cx="469023" cy="1009732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9A83E-7586-0867-4B8A-211AF9C066DA}"/>
              </a:ext>
            </a:extLst>
          </p:cNvPr>
          <p:cNvSpPr txBox="1"/>
          <p:nvPr/>
        </p:nvSpPr>
        <p:spPr>
          <a:xfrm>
            <a:off x="8945617" y="6424572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4598BB-1DC2-9AC8-9AB3-D593FEBD50EF}"/>
              </a:ext>
            </a:extLst>
          </p:cNvPr>
          <p:cNvSpPr txBox="1"/>
          <p:nvPr/>
        </p:nvSpPr>
        <p:spPr>
          <a:xfrm>
            <a:off x="6134235" y="36848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pic>
        <p:nvPicPr>
          <p:cNvPr id="8" name="Graphic 7" descr="Questions outline">
            <a:extLst>
              <a:ext uri="{FF2B5EF4-FFF2-40B4-BE49-F238E27FC236}">
                <a16:creationId xmlns:a16="http://schemas.microsoft.com/office/drawing/2014/main" id="{3E3A13C0-FCC7-6F40-5AA6-B9011432D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688" y="3438935"/>
            <a:ext cx="3803117" cy="380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0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C19B3-2347-B362-8C9D-CEE5F929A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AF861-985E-F492-C908-626E9726F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 2D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A452BD-1C28-3529-0C44-53745A75050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F9E5693-A030-0907-E6CF-23159AE118C8}"/>
              </a:ext>
            </a:extLst>
          </p:cNvPr>
          <p:cNvSpPr/>
          <p:nvPr/>
        </p:nvSpPr>
        <p:spPr>
          <a:xfrm>
            <a:off x="6537434" y="1690688"/>
            <a:ext cx="4816366" cy="48163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51A805-8A88-CFAC-2B97-48026E6E4BD2}"/>
              </a:ext>
            </a:extLst>
          </p:cNvPr>
          <p:cNvSpPr/>
          <p:nvPr/>
        </p:nvSpPr>
        <p:spPr>
          <a:xfrm>
            <a:off x="7041931" y="2354317"/>
            <a:ext cx="199697" cy="1996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CC5F7A-7AD5-A58A-C56D-33DA3458A289}"/>
              </a:ext>
            </a:extLst>
          </p:cNvPr>
          <p:cNvSpPr/>
          <p:nvPr/>
        </p:nvSpPr>
        <p:spPr>
          <a:xfrm>
            <a:off x="7993117" y="394647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9BE8685-D607-9532-323E-CD126E7C222F}"/>
              </a:ext>
            </a:extLst>
          </p:cNvPr>
          <p:cNvSpPr/>
          <p:nvPr/>
        </p:nvSpPr>
        <p:spPr>
          <a:xfrm>
            <a:off x="10174015" y="516731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F193EAB-B9E1-D349-423A-20D575442FF2}"/>
              </a:ext>
            </a:extLst>
          </p:cNvPr>
          <p:cNvSpPr/>
          <p:nvPr/>
        </p:nvSpPr>
        <p:spPr>
          <a:xfrm>
            <a:off x="10005849" y="260063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3366A51-DB21-7763-8592-5C5B6BFA50DD}"/>
              </a:ext>
            </a:extLst>
          </p:cNvPr>
          <p:cNvSpPr/>
          <p:nvPr/>
        </p:nvSpPr>
        <p:spPr>
          <a:xfrm>
            <a:off x="7041930" y="5887271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9A3DBAC-B875-0A1A-FEF8-B45483B1965D}"/>
              </a:ext>
            </a:extLst>
          </p:cNvPr>
          <p:cNvSpPr/>
          <p:nvPr/>
        </p:nvSpPr>
        <p:spPr>
          <a:xfrm>
            <a:off x="8745920" y="5615480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FC4AADF-67A3-1DF9-CFD4-D863EB634B9F}"/>
              </a:ext>
            </a:extLst>
          </p:cNvPr>
          <p:cNvSpPr/>
          <p:nvPr/>
        </p:nvSpPr>
        <p:spPr>
          <a:xfrm>
            <a:off x="7321768" y="2671913"/>
            <a:ext cx="199697" cy="1996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B454234-B22B-5921-954C-3D505520E15D}"/>
              </a:ext>
            </a:extLst>
          </p:cNvPr>
          <p:cNvSpPr/>
          <p:nvPr/>
        </p:nvSpPr>
        <p:spPr>
          <a:xfrm>
            <a:off x="8998168" y="240094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836C32-9A8A-A0AC-78AF-6E8DF0D40D82}"/>
              </a:ext>
            </a:extLst>
          </p:cNvPr>
          <p:cNvSpPr/>
          <p:nvPr/>
        </p:nvSpPr>
        <p:spPr>
          <a:xfrm>
            <a:off x="9592003" y="4187537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E60F469-49C5-BB5D-CAF2-C49C9CFAA8D5}"/>
              </a:ext>
            </a:extLst>
          </p:cNvPr>
          <p:cNvSpPr/>
          <p:nvPr/>
        </p:nvSpPr>
        <p:spPr>
          <a:xfrm>
            <a:off x="10721865" y="3553235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235CDEF-6E85-97D5-BBF0-220C78B0F3C7}"/>
              </a:ext>
            </a:extLst>
          </p:cNvPr>
          <p:cNvSpPr/>
          <p:nvPr/>
        </p:nvSpPr>
        <p:spPr>
          <a:xfrm>
            <a:off x="10105697" y="598711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B4BB819-6BBF-AB5C-0E90-4622C50E227A}"/>
              </a:ext>
            </a:extLst>
          </p:cNvPr>
          <p:cNvSpPr/>
          <p:nvPr/>
        </p:nvSpPr>
        <p:spPr>
          <a:xfrm>
            <a:off x="6997263" y="3752932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78BC030-17CF-ECE0-DE97-87E09EBBD01E}"/>
              </a:ext>
            </a:extLst>
          </p:cNvPr>
          <p:cNvSpPr/>
          <p:nvPr/>
        </p:nvSpPr>
        <p:spPr>
          <a:xfrm>
            <a:off x="7761888" y="5230209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958D301-0AAA-70C9-90CE-FD04C766C359}"/>
              </a:ext>
            </a:extLst>
          </p:cNvPr>
          <p:cNvSpPr/>
          <p:nvPr/>
        </p:nvSpPr>
        <p:spPr>
          <a:xfrm>
            <a:off x="10932072" y="1922654"/>
            <a:ext cx="199697" cy="19969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13AF9D-72CF-C0D0-3BF1-83C4AEDFED5E}"/>
              </a:ext>
            </a:extLst>
          </p:cNvPr>
          <p:cNvSpPr txBox="1"/>
          <p:nvPr/>
        </p:nvSpPr>
        <p:spPr>
          <a:xfrm>
            <a:off x="455140" y="1690688"/>
            <a:ext cx="58396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333333"/>
                </a:solidFill>
              </a:rPr>
              <a:t>Answer:</a:t>
            </a:r>
            <a:r>
              <a:rPr lang="en-US" sz="3200" dirty="0">
                <a:solidFill>
                  <a:srgbClr val="333333"/>
                </a:solidFill>
              </a:rPr>
              <a:t> Check all pairs in O(n^2) time.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4CEAF1F-E9F1-1944-3A29-82BF6B6401B0}"/>
              </a:ext>
            </a:extLst>
          </p:cNvPr>
          <p:cNvSpPr/>
          <p:nvPr/>
        </p:nvSpPr>
        <p:spPr>
          <a:xfrm rot="19442691">
            <a:off x="7029448" y="2102236"/>
            <a:ext cx="469023" cy="1009732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6F2ABA-2F1B-FB38-F906-84F2525408BC}"/>
              </a:ext>
            </a:extLst>
          </p:cNvPr>
          <p:cNvSpPr txBox="1"/>
          <p:nvPr/>
        </p:nvSpPr>
        <p:spPr>
          <a:xfrm>
            <a:off x="8945617" y="6424572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F50B3E-A1D7-C41D-B2ED-33D47B03AEE6}"/>
              </a:ext>
            </a:extLst>
          </p:cNvPr>
          <p:cNvSpPr txBox="1"/>
          <p:nvPr/>
        </p:nvSpPr>
        <p:spPr>
          <a:xfrm>
            <a:off x="6134235" y="368486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pic>
        <p:nvPicPr>
          <p:cNvPr id="8" name="Graphic 7" descr="Questions outline">
            <a:extLst>
              <a:ext uri="{FF2B5EF4-FFF2-40B4-BE49-F238E27FC236}">
                <a16:creationId xmlns:a16="http://schemas.microsoft.com/office/drawing/2014/main" id="{6CAB4515-DC28-DD33-B6BE-60B496FE2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688" y="3438935"/>
            <a:ext cx="3803117" cy="380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32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1691</Words>
  <Application>Microsoft Macintosh PowerPoint</Application>
  <PresentationFormat>Widescreen</PresentationFormat>
  <Paragraphs>252</Paragraphs>
  <Slides>47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ACADEMY ENGRAVED LET PLAIN:1.0</vt:lpstr>
      <vt:lpstr>Aptos</vt:lpstr>
      <vt:lpstr>Aptos Display</vt:lpstr>
      <vt:lpstr>Arial</vt:lpstr>
      <vt:lpstr>Cambria Math</vt:lpstr>
      <vt:lpstr>Courier New</vt:lpstr>
      <vt:lpstr>Helvetica Neue</vt:lpstr>
      <vt:lpstr>Office Theme</vt:lpstr>
      <vt:lpstr>CSE 331:  Algorithms &amp; Complexity</vt:lpstr>
      <vt:lpstr>Schedule</vt:lpstr>
      <vt:lpstr>Course Updates</vt:lpstr>
      <vt:lpstr>Reading</vt:lpstr>
      <vt:lpstr>Closest Pair 2D</vt:lpstr>
      <vt:lpstr>Closest Pair 2D</vt:lpstr>
      <vt:lpstr>Closest Pair 2D</vt:lpstr>
      <vt:lpstr>Closest Pair 2D</vt:lpstr>
      <vt:lpstr>Closest Pair 2D</vt:lpstr>
      <vt:lpstr>Closest Pair 1D</vt:lpstr>
      <vt:lpstr>Closest Pair 1D</vt:lpstr>
      <vt:lpstr>Closest Pair 1D</vt:lpstr>
      <vt:lpstr>Closest Pair 1D</vt:lpstr>
      <vt:lpstr>Closest Pair 2D</vt:lpstr>
      <vt:lpstr>Closest Pair 2D</vt:lpstr>
      <vt:lpstr>Divide &amp; Conquer Closest Pair</vt:lpstr>
      <vt:lpstr>Divide &amp; Conquer Closest Pair</vt:lpstr>
      <vt:lpstr>Divide Closest Pair </vt:lpstr>
      <vt:lpstr>Divide Closest Pair</vt:lpstr>
      <vt:lpstr>Divide Closest Pair </vt:lpstr>
      <vt:lpstr>Divide Closest Pair </vt:lpstr>
      <vt:lpstr>Conquer Closest Pair</vt:lpstr>
      <vt:lpstr>Merge Closest Pair</vt:lpstr>
      <vt:lpstr>Closest Pair Algo Idea</vt:lpstr>
      <vt:lpstr>Closest Pair Algo Idea</vt:lpstr>
      <vt:lpstr>Closest Pair Algo Idea</vt:lpstr>
      <vt:lpstr>Closest Pair Algo Idea</vt:lpstr>
      <vt:lpstr>Closest Pair Algo Idea</vt:lpstr>
      <vt:lpstr>New Algo Idea</vt:lpstr>
      <vt:lpstr>Finding Closer Pairs</vt:lpstr>
      <vt:lpstr>Finding Closer Pairs</vt:lpstr>
      <vt:lpstr>Finding Closer Pairs</vt:lpstr>
      <vt:lpstr>Closest Pair Algo Idea</vt:lpstr>
      <vt:lpstr>Closest Pair Algo Idea</vt:lpstr>
      <vt:lpstr>Closest Pair Algo Idea</vt:lpstr>
      <vt:lpstr>Closest Pair Algo Idea</vt:lpstr>
      <vt:lpstr>Closest Pair Algo Idea</vt:lpstr>
      <vt:lpstr>PowerPoint Presentation</vt:lpstr>
      <vt:lpstr>PowerPoint Presentation</vt:lpstr>
      <vt:lpstr>Clever Closer Pairs</vt:lpstr>
      <vt:lpstr>Find-Closer</vt:lpstr>
      <vt:lpstr>Find-Closer</vt:lpstr>
      <vt:lpstr>Kickass Property Lemma (KT 5.10 in S 5.4)</vt:lpstr>
      <vt:lpstr>Kickass Property Lemma Picture</vt:lpstr>
      <vt:lpstr>Kickass Property Lemma Picture</vt:lpstr>
      <vt:lpstr>Kickass Property Lemma Picture</vt:lpstr>
      <vt:lpstr>Kickass Property Lemma Picture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Carlson</dc:creator>
  <cp:lastModifiedBy>Charlie Carlson</cp:lastModifiedBy>
  <cp:revision>8</cp:revision>
  <dcterms:created xsi:type="dcterms:W3CDTF">2025-11-03T17:48:14Z</dcterms:created>
  <dcterms:modified xsi:type="dcterms:W3CDTF">2025-11-03T19:37:54Z</dcterms:modified>
</cp:coreProperties>
</file>