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571" r:id="rId2"/>
    <p:sldId id="323" r:id="rId3"/>
    <p:sldId id="329" r:id="rId4"/>
    <p:sldId id="997" r:id="rId5"/>
    <p:sldId id="998" r:id="rId6"/>
    <p:sldId id="1031" r:id="rId7"/>
    <p:sldId id="1032" r:id="rId8"/>
    <p:sldId id="1033" r:id="rId9"/>
    <p:sldId id="1034" r:id="rId10"/>
    <p:sldId id="1035" r:id="rId11"/>
    <p:sldId id="1037" r:id="rId12"/>
    <p:sldId id="1026" r:id="rId13"/>
    <p:sldId id="1027" r:id="rId14"/>
    <p:sldId id="1028" r:id="rId15"/>
    <p:sldId id="1042" r:id="rId16"/>
    <p:sldId id="1043" r:id="rId17"/>
    <p:sldId id="1029" r:id="rId18"/>
    <p:sldId id="1044" r:id="rId19"/>
    <p:sldId id="1038" r:id="rId20"/>
    <p:sldId id="1039" r:id="rId21"/>
    <p:sldId id="1040" r:id="rId22"/>
    <p:sldId id="1041" r:id="rId23"/>
    <p:sldId id="1045" r:id="rId24"/>
    <p:sldId id="1046" r:id="rId25"/>
    <p:sldId id="1047" r:id="rId26"/>
    <p:sldId id="1048" r:id="rId27"/>
    <p:sldId id="1049" r:id="rId28"/>
    <p:sldId id="1052" r:id="rId29"/>
    <p:sldId id="1053" r:id="rId30"/>
    <p:sldId id="1054" r:id="rId31"/>
    <p:sldId id="1055" r:id="rId32"/>
    <p:sldId id="105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12909-4038-944E-9916-3BB8663D507F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944C4-719C-C449-9302-68D86AD7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6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575BB-6AF5-A66B-95CD-9FC3C76EB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7DF75A-D61E-B463-F20E-012697A43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F99B54-154A-648A-088F-2FBDE17AC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F26B5-C321-3AE1-CAF5-26C56FE64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82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80545-26B3-2C6D-D92E-716E209B7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C36320-1CDE-B96A-3A47-5025E4A80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24C959-33F3-D0BB-3524-ECCAEAD81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AED8A-B032-E996-7A76-1E2251B92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2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2FC61-10D0-CFB5-F5F2-A09291BF0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24F894-0E4A-FBC8-CCC0-2569A090F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DFDAE-37AF-1806-74BE-AD17965EE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42F56-E562-3296-95A5-BFD076013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70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5D42C-F4F4-C05D-618A-BE0DB3856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9085A2-3C89-A831-4312-570F5C986D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067A-E0E5-B461-822D-9A3178F26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E0A26-A4E3-1533-737B-AD8EE7A7F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0724F-CB31-C70B-63A4-863F23FA6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AA10B2-0BF2-7DFB-FB4E-0181F3707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D961F4-9C68-6384-62D6-BE45A427B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AC7CB-8F3C-0CA4-CD08-1B0C84981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44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4BF94-ADEF-4103-7B81-7DEDD4FDC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57D684-B618-892D-3F6A-DED38D7749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B60C18-A62D-21DE-0CA4-47AFE54D6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6EEFC-DDB3-1870-6A12-79C3D50876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98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1D7FA-D3E4-0BDB-CA1C-8A973F150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B78C80-F138-1383-7DED-86A514782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DF9312-C0B8-ABDA-D3C8-A74DBB839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31A4A-5A58-717B-94E0-96973AA8C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05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B5C23-51C7-176B-C31C-C428B2587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655BE3-751C-063B-88E1-8267DEA0D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2F81DA-033E-A1BC-68DE-20E332F68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DF952-F029-7D14-8EEB-99E1659402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4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FDD1F-B864-1263-70FC-440811AA1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D850DA-6D28-73CB-9F36-DA3759BAB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B15D6-53FE-CF8E-D0F9-A4ED4E52D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E8633-C501-1D00-9599-41E6069D0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2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6EEAF-C3F4-22E1-943D-3478BB171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2F7291-1DFD-7173-870B-B4B537CF9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ED016E-9D9F-C225-9320-83D1121BB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CF9A8-0C93-F438-3D82-1A53A57F9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2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4F32B-3177-D74D-EACE-11A59E69A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2F9E6E-D870-E852-76C9-942412D54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5ABDBD-9CCD-A127-BC0C-4CAC599CD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12472-7455-4C05-E5C1-C31BB731C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48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C2EBA-AF0A-D8ED-801C-AA6C248F7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81DEA6-47B3-2120-9E97-1C8FDF775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50371E-7B34-1099-7163-7C5F4AE38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C64F4-41BE-4493-D4C1-2A43DB576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22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9E2F1-A846-1418-6655-40B80D08C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B6C3D6-A768-8671-5603-686C693D54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07E30F-8E73-226D-A4C4-B8027B362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2B8F2-30DE-1A88-458C-5876EDE77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71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A311C-C5A9-7E5B-90B8-55AD9C632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EF83AA-5823-1B76-026F-34132A33C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BE9FA1-CB75-E89D-AB54-85BD45B84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C021D-CE91-91D7-95D9-A3DDF6592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66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54699-73E1-DC2C-F030-CADA95916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C3FC84-86D3-A644-158A-5EBAE910B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7AB601-751C-FD29-88E2-7DA0ED9B5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66733-27DE-322B-232F-15B544E85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78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49796-9690-065C-551F-5C8A58C03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7A3E58-B409-836E-0328-37BFBDF72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322C85-A309-7D1B-7470-F8E696D1E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CF610-3A8A-2242-5AD4-CA5F68B81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45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92F65-86C8-D44D-5C9E-F6787BBED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19EFBF-7EEE-D409-693F-B30400B98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DA2B00-2BC6-B773-B5C9-C6166242A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3F86B-F49B-2841-318E-45863623F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06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D2710-AB2A-1E90-7C9D-37EE7114A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12E9FA-1354-7350-319D-2CC8DB754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DB10DD-3E7F-582A-F009-3706C665A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A14E1-8D36-593A-4C65-E6590D6D4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1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25BEE-1D38-6F43-AE4C-955FCB8C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019233-C7CF-E03C-75DD-24E9C9525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96BD52-C93F-7F18-A10B-25ABE9B30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3DA7B-9CE0-F69D-B9EC-066B9AEC50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1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2AA48-671A-F29A-13C3-B861CA3F8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823841-8E67-5998-40A1-696AC59C57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0D6F44-AA85-D2F2-7B6A-B598ED0D9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EB932-BF17-8272-B670-B349A7EFD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F7F3B-564A-EF84-EC44-29909C095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79727-4091-4FDE-5846-A66EFCD6B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948D0A-8EB5-E909-14BE-DDB87B6D0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9B4AA-133B-164B-907F-80E32818C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9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C0F2C-29D3-111D-9C3D-A481CAD16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4A7C52-C58F-408A-4C20-05756EFCB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AA143-EC83-B4B6-6191-8D7880DEF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EB676-A33E-443C-7B0E-20AC0D81DA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369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44061-F906-8ED2-2304-B74FA9645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243F15-5098-BD76-BD72-CFB9D70F3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882CE9-4871-ACCE-ABC7-EA83F6885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1CD50-9825-B456-8F06-3BB8777E5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5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34C7F-F047-D904-E002-D7DE0A3C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8CBB42-2B97-8918-B0F4-1D1AF10F8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615C7-967F-BF8D-7227-30EAE4EBF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8ECDB-8636-B61E-5E36-977D88F75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6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7B63A-A7C5-665F-70E3-692ADC76A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869D7-FE86-7C07-DC32-A0A0EA448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0AD186-8033-5265-22DD-8167DA8A8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4DEAD-E94D-D23B-7E4C-B7E447FCB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9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D9B76-0138-4DB1-8128-CF7632B59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DCF28-891B-4D9D-42AB-6373ADC39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25736F-8B23-FB30-31B1-5D0F65E32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E5AD2-DAAB-6B86-9EA1-CD9B20016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59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C5DD-207C-71A2-2844-299625C45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D280A-9BEC-E94D-AF57-E45E391F4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247FB-047D-A509-9940-F79395545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36A08-3D20-394C-05F3-FBEBD9F22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7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E1F91-EC1A-9F28-EC9E-2BC5D3053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820FFC-53F8-70BE-FC33-8DAA629DB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2CE90-B96A-A6F6-D56C-DE813E63B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C9D20-84DA-33FA-AE4F-B1FAC5405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2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A12DE-D358-31A0-7C06-7EBE9D7AF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737BEF-4DDB-8783-3C8C-776BF9575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B01947-56C6-5A16-43FF-2A58AF80C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1971F-2B2E-4E77-E82E-7262DAC10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2A3B-B1F5-8088-57DC-34A34613E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AE15F-C7D2-6B41-746E-2EB1BD335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55695-5FD7-A6D3-70F9-21887647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828-288B-414E-973E-81EE5C1C93E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0D2E1-C6D8-3D9D-7391-F0DB179A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31A24-89BA-D4C8-4ACE-EE67777A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557-94D1-374E-8F9E-1F8564C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2EBD-92D5-A63D-5784-A92E530C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08BBE-248E-AC5E-8295-4AB85FE5C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AEB78-F020-C7D7-477A-0AD11447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828-288B-414E-973E-81EE5C1C93E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4E9D8-CB0F-A531-F38B-ADBED410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633C4-9459-B499-8413-DEF85E17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557-94D1-374E-8F9E-1F8564C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7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6C78B-6DB0-F26C-C0C6-948E3DA6A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848DA-A0D1-2056-9887-473066229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458EE-FF93-B4AD-B726-B55087AA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828-288B-414E-973E-81EE5C1C93E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27C3E-968D-7D3F-60CA-B4E06C9B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234DF-E05D-1803-9698-873DD433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557-94D1-374E-8F9E-1F8564C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2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EBFD-F8AA-72AE-C843-A25C81E7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3441A-4050-9B40-CC81-0704147F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A2F5D-8DCC-4713-AC93-380F3B69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828-288B-414E-973E-81EE5C1C93E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93BC8-83CC-0A53-545D-B9106BC5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6FF4C-1BD2-D755-9115-5D5DC9EE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557-94D1-374E-8F9E-1F8564C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D734-4E3E-A32D-C5FA-C32C3FAC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92FE-1EAB-09AF-7B35-874587039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1FC60-83BE-487F-9A9A-8C6578E2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828-288B-414E-973E-81EE5C1C93E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9DAAD-C31F-47D4-B520-7EA5491F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9E744-C71E-F90B-66C8-8A7A4E33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557-94D1-374E-8F9E-1F8564C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9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CA95-3240-7F34-03B9-1DCBADD0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DFD3D-C132-5B5A-E2FA-50792CC8B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BAAF3-6950-8F0A-792B-EF45FD13D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40C02-7F17-C026-9395-4F3AB659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828-288B-414E-973E-81EE5C1C93E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412C4-4AB1-55AB-D380-63076305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691E0-D014-851F-A28D-9CE87B90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557-94D1-374E-8F9E-1F8564C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65142-8954-1874-1DDA-AF42B0380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70751-F9DA-0BCF-7490-8D7B4290A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48758-ECCB-2B04-1E1D-A8AEA16C6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8C3CE-AD0D-F7B7-043C-DCF917271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64901D-CD97-35A7-9E3C-5C8DD00E9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C957E0-4420-D677-C6C9-125BC350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828-288B-414E-973E-81EE5C1C93E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786ACB-C40C-608F-56D6-69BAACD7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D45B22-4C93-1199-7194-69D0E210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557-94D1-374E-8F9E-1F8564C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2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8D4C-ABEF-E744-483E-88444E3A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80EA0A-C473-6D4F-4E4A-E064FD4F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828-288B-414E-973E-81EE5C1C93E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82D89-2B57-03C0-92DE-7D096A97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56FA4-2EA3-4DD2-2AF7-9677110B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557-94D1-374E-8F9E-1F8564C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3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2DFF4-ACF1-5887-2B91-BF61F6F4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828-288B-414E-973E-81EE5C1C93E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20811-FBCA-5727-A1C5-A483A6E7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8C3E-3D81-2F62-83C4-45E89EB1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557-94D1-374E-8F9E-1F8564C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0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11F4-E441-FB70-B37C-99B82B0B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BFF8-6D39-AB0F-DE8D-C7A1E349B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EBB4A-2A1F-8A53-EAFF-3AAAA1FCE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09557-B92A-8A84-DDC1-FD5AE7BD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828-288B-414E-973E-81EE5C1C93E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BA5B3-22F6-6DF2-69FC-C85B2BAC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71EEE-B6BB-504B-D652-4A1D0281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557-94D1-374E-8F9E-1F8564C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4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0A18-2571-D325-C5BE-1F2B6A7E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7F8A24-C3F0-C936-3DE8-63DB03A78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A05B2-C77F-C3BA-2E5B-C1E0EEF8B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3025B-171E-E0FE-7158-3E62B7E2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828-288B-414E-973E-81EE5C1C93E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121FE-E66A-9658-B783-183E6CF2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523A2-98F9-480F-FB15-EA2B2E53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557-94D1-374E-8F9E-1F8564C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9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05825-0702-0437-A6D8-011E5221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F4E51-E961-7D14-A146-C800A0CC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7D57A-3217-7256-F7CF-F81299964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318828-288B-414E-973E-81EE5C1C93E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E3431-684B-0602-A425-6EE810724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A8EC6-3B2D-E1EE-269E-E6C7BB69B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34C557-94D1-374E-8F9E-1F8564C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0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1A5D-E899-A07B-B4A2-6B162A8E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69D-C299-9BB7-AF9C-D033BBDE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7245D-D8CD-3070-6518-375D6D7A2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>
            <a:normAutofit/>
          </a:bodyPr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27</a:t>
            </a:r>
          </a:p>
          <a:p>
            <a:r>
              <a:rPr lang="en-US" dirty="0"/>
              <a:t>Monday Nov 5th,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608FE2-70E6-1F91-A167-AD50248D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11BFA-4993-D122-82F4-97CE7B3EEE6A}"/>
              </a:ext>
            </a:extLst>
          </p:cNvPr>
          <p:cNvSpPr txBox="1"/>
          <p:nvPr/>
        </p:nvSpPr>
        <p:spPr>
          <a:xfrm>
            <a:off x="88135" y="3017077"/>
            <a:ext cx="120157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“KPL”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50E4851-A18B-7AAA-2C47-273630AA23FC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83608D9-3BFB-9B5D-4AE7-FEC8482A08B0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8737C-4266-3177-9049-AC5766284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CDDA-EA8A-C059-F986-67417391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Algo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CC1677-8390-1457-4F3D-44AF3C18432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29A42-B3EF-EBE3-3793-6CD74863F1E5}"/>
              </a:ext>
            </a:extLst>
          </p:cNvPr>
          <p:cNvGrpSpPr/>
          <p:nvPr/>
        </p:nvGrpSpPr>
        <p:grpSpPr>
          <a:xfrm>
            <a:off x="5565878" y="1830701"/>
            <a:ext cx="5787922" cy="4816366"/>
            <a:chOff x="3216772" y="1724186"/>
            <a:chExt cx="5787922" cy="48163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E5043EA-5A6D-31C6-5BD1-071182DACDFB}"/>
                </a:ext>
              </a:extLst>
            </p:cNvPr>
            <p:cNvGrpSpPr/>
            <p:nvPr/>
          </p:nvGrpSpPr>
          <p:grpSpPr>
            <a:xfrm>
              <a:off x="3216772" y="1724186"/>
              <a:ext cx="2501493" cy="4816366"/>
              <a:chOff x="6537434" y="1690688"/>
              <a:chExt cx="2501493" cy="48163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21831DD-A9F4-C689-DBAF-5EAE768542EF}"/>
                  </a:ext>
                </a:extLst>
              </p:cNvPr>
              <p:cNvSpPr/>
              <p:nvPr/>
            </p:nvSpPr>
            <p:spPr>
              <a:xfrm>
                <a:off x="6537434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6EB1573-C374-F190-AD3A-553B7A853A64}"/>
                  </a:ext>
                </a:extLst>
              </p:cNvPr>
              <p:cNvSpPr/>
              <p:nvPr/>
            </p:nvSpPr>
            <p:spPr>
              <a:xfrm>
                <a:off x="7041931" y="2354317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A70A36E-DA74-C2EE-F16D-8645611EA726}"/>
                  </a:ext>
                </a:extLst>
              </p:cNvPr>
              <p:cNvSpPr/>
              <p:nvPr/>
            </p:nvSpPr>
            <p:spPr>
              <a:xfrm>
                <a:off x="7993117" y="394647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9CFCD08-36B8-C64A-B1E6-0692263A42C6}"/>
                  </a:ext>
                </a:extLst>
              </p:cNvPr>
              <p:cNvSpPr/>
              <p:nvPr/>
            </p:nvSpPr>
            <p:spPr>
              <a:xfrm>
                <a:off x="7041930" y="5887271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8250A49-903F-8F4C-A0D0-6AD0CE1B9B93}"/>
                  </a:ext>
                </a:extLst>
              </p:cNvPr>
              <p:cNvSpPr/>
              <p:nvPr/>
            </p:nvSpPr>
            <p:spPr>
              <a:xfrm>
                <a:off x="8745920" y="561548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0C32212-CD2C-E2BC-9884-6B85D57B15CF}"/>
                  </a:ext>
                </a:extLst>
              </p:cNvPr>
              <p:cNvSpPr/>
              <p:nvPr/>
            </p:nvSpPr>
            <p:spPr>
              <a:xfrm>
                <a:off x="7321768" y="2671913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D74F6FE-A742-C4FB-B4EC-41E386DC0535}"/>
                  </a:ext>
                </a:extLst>
              </p:cNvPr>
              <p:cNvSpPr/>
              <p:nvPr/>
            </p:nvSpPr>
            <p:spPr>
              <a:xfrm>
                <a:off x="6997263" y="375293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890B91D-CC14-DD2E-9ACE-7B84636D2435}"/>
                  </a:ext>
                </a:extLst>
              </p:cNvPr>
              <p:cNvSpPr/>
              <p:nvPr/>
            </p:nvSpPr>
            <p:spPr>
              <a:xfrm>
                <a:off x="7761888" y="523020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673400B-9EAD-CA91-4643-321EE0435FFC}"/>
                </a:ext>
              </a:extLst>
            </p:cNvPr>
            <p:cNvCxnSpPr>
              <a:cxnSpLocks/>
            </p:cNvCxnSpPr>
            <p:nvPr/>
          </p:nvCxnSpPr>
          <p:spPr>
            <a:xfrm>
              <a:off x="6115086" y="1724186"/>
              <a:ext cx="0" cy="481636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ED2BB7-69F0-10C1-C8F8-9A5F9FD6F671}"/>
                </a:ext>
              </a:extLst>
            </p:cNvPr>
            <p:cNvGrpSpPr/>
            <p:nvPr/>
          </p:nvGrpSpPr>
          <p:grpSpPr>
            <a:xfrm>
              <a:off x="6503201" y="1724186"/>
              <a:ext cx="2501493" cy="4816366"/>
              <a:chOff x="8852306" y="1690688"/>
              <a:chExt cx="2501493" cy="48163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8BBE88C-726B-D5FA-7C0C-2D42F391315A}"/>
                  </a:ext>
                </a:extLst>
              </p:cNvPr>
              <p:cNvSpPr/>
              <p:nvPr/>
            </p:nvSpPr>
            <p:spPr>
              <a:xfrm>
                <a:off x="8852306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7148AFB-9859-AFE5-D32A-78B3DA2AF4A3}"/>
                  </a:ext>
                </a:extLst>
              </p:cNvPr>
              <p:cNvSpPr/>
              <p:nvPr/>
            </p:nvSpPr>
            <p:spPr>
              <a:xfrm>
                <a:off x="10174015" y="516731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A23A6C3-277E-F9C0-5223-5DB693FC3602}"/>
                  </a:ext>
                </a:extLst>
              </p:cNvPr>
              <p:cNvSpPr/>
              <p:nvPr/>
            </p:nvSpPr>
            <p:spPr>
              <a:xfrm>
                <a:off x="10005849" y="260063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3AC0AB8-846B-CC40-52F2-308366DC0B65}"/>
                  </a:ext>
                </a:extLst>
              </p:cNvPr>
              <p:cNvSpPr/>
              <p:nvPr/>
            </p:nvSpPr>
            <p:spPr>
              <a:xfrm>
                <a:off x="8998168" y="240094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7961C92-429C-CAB4-2DF6-6373A5A7296D}"/>
                  </a:ext>
                </a:extLst>
              </p:cNvPr>
              <p:cNvSpPr/>
              <p:nvPr/>
            </p:nvSpPr>
            <p:spPr>
              <a:xfrm>
                <a:off x="9592003" y="4187537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84787FF-21C5-7E20-7D7B-6EE58D77C4E7}"/>
                  </a:ext>
                </a:extLst>
              </p:cNvPr>
              <p:cNvSpPr/>
              <p:nvPr/>
            </p:nvSpPr>
            <p:spPr>
              <a:xfrm>
                <a:off x="10721865" y="3553235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478AC46-F76B-7D08-46F0-E4AF016C1352}"/>
                  </a:ext>
                </a:extLst>
              </p:cNvPr>
              <p:cNvSpPr/>
              <p:nvPr/>
            </p:nvSpPr>
            <p:spPr>
              <a:xfrm>
                <a:off x="10105697" y="598711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F105118-738F-F47E-0FBB-B7F062C0FE66}"/>
                  </a:ext>
                </a:extLst>
              </p:cNvPr>
              <p:cNvSpPr/>
              <p:nvPr/>
            </p:nvSpPr>
            <p:spPr>
              <a:xfrm>
                <a:off x="10932072" y="1922654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CE6723-AECA-0117-8347-97EC610390C8}"/>
                </a:ext>
              </a:extLst>
            </p:cNvPr>
            <p:cNvSpPr/>
            <p:nvPr/>
          </p:nvSpPr>
          <p:spPr>
            <a:xfrm rot="19442691">
              <a:off x="3724640" y="2135734"/>
              <a:ext cx="469023" cy="100973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EBDC2D-512A-4AD1-AE44-F96A068913CC}"/>
                </a:ext>
              </a:extLst>
            </p:cNvPr>
            <p:cNvSpPr/>
            <p:nvPr/>
          </p:nvSpPr>
          <p:spPr>
            <a:xfrm rot="16913730">
              <a:off x="7101372" y="1852195"/>
              <a:ext cx="469023" cy="16280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CE3DCFF-424A-4587-9C17-3A98F2CA2C7F}"/>
              </a:ext>
            </a:extLst>
          </p:cNvPr>
          <p:cNvSpPr txBox="1"/>
          <p:nvPr/>
        </p:nvSpPr>
        <p:spPr>
          <a:xfrm>
            <a:off x="455140" y="1690688"/>
            <a:ext cx="5042537" cy="4134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Observe that you only need to sort once.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Answer</a:t>
            </a:r>
            <a:r>
              <a:rPr lang="en-US" sz="3200" dirty="0">
                <a:solidFill>
                  <a:srgbClr val="333333"/>
                </a:solidFill>
              </a:rPr>
              <a:t>: Since the base case can be handled in constant time, we have the same recurrence as </a:t>
            </a:r>
            <a:r>
              <a:rPr lang="en-US" sz="3200" dirty="0" err="1">
                <a:solidFill>
                  <a:srgbClr val="333333"/>
                </a:solidFill>
              </a:rPr>
              <a:t>mergesort</a:t>
            </a:r>
            <a:r>
              <a:rPr lang="en-US" sz="3200" dirty="0">
                <a:solidFill>
                  <a:srgbClr val="333333"/>
                </a:solidFill>
              </a:rPr>
              <a:t> and thus, the same running time. </a:t>
            </a:r>
          </a:p>
        </p:txBody>
      </p:sp>
    </p:spTree>
    <p:extLst>
      <p:ext uri="{BB962C8B-B14F-4D97-AF65-F5344CB8AC3E}">
        <p14:creationId xmlns:p14="http://schemas.microsoft.com/office/powerpoint/2010/main" val="120866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34138-6E08-4628-4ADD-0F7039C45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89CC0C-41C6-1245-3337-36C1F83A9669}"/>
                  </a:ext>
                </a:extLst>
              </p:cNvPr>
              <p:cNvSpPr txBox="1"/>
              <p:nvPr/>
            </p:nvSpPr>
            <p:spPr>
              <a:xfrm>
                <a:off x="167041" y="0"/>
                <a:ext cx="12024959" cy="8423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Closest-Pair(P):</a:t>
                </a:r>
              </a:p>
              <a:p>
                <a:pPr marL="1028700" lvl="1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Input: n 2D points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P</m:t>
                    </m:r>
                    <m: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={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rgbClr val="333333"/>
                  </a:solidFill>
                  <a:cs typeface="Courier New" panose="02070309020205020404" pitchFamily="49" charset="0"/>
                </a:endParaRPr>
              </a:p>
              <a:p>
                <a:pPr marL="1485900" lvl="2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Sorted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n</m:t>
                    </m:r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≤4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the do brute force.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Q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be first half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be rest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δ</m:t>
                    </m:r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min</m:t>
                    </m:r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Let S be points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err="1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–</m:t>
                        </m:r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800" b="0" i="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δ</m:t>
                    </m:r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Find-Closest(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𝑆</m:t>
                        </m:r>
                      </m:e>
                      <m:sub>
                        <m: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min(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endParaRPr lang="en-US" sz="2800" b="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endParaRPr lang="en-US" sz="2800" b="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89CC0C-41C6-1245-3337-36C1F83A9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41" y="0"/>
                <a:ext cx="12024959" cy="8423524"/>
              </a:xfrm>
              <a:prstGeom prst="rect">
                <a:avLst/>
              </a:prstGeom>
              <a:blipFill>
                <a:blip r:embed="rId3"/>
                <a:stretch>
                  <a:fillRect l="-1054" t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84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467E1-32A2-1D02-6C0E-B8032601C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F161-05D1-88AA-48B2-5CF97FDA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Clever Closer Pairs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7F2988-999E-4A30-2E6A-22235C34C5FC}"/>
              </a:ext>
            </a:extLst>
          </p:cNvPr>
          <p:cNvSpPr/>
          <p:nvPr/>
        </p:nvSpPr>
        <p:spPr>
          <a:xfrm>
            <a:off x="1284853" y="1690362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21856B-10EE-13BA-1161-C816E1846C9D}"/>
              </a:ext>
            </a:extLst>
          </p:cNvPr>
          <p:cNvSpPr/>
          <p:nvPr/>
        </p:nvSpPr>
        <p:spPr>
          <a:xfrm>
            <a:off x="1789350" y="2353991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D0A0FB-85B6-0EDD-0F8D-F4D8AEBBE6A1}"/>
              </a:ext>
            </a:extLst>
          </p:cNvPr>
          <p:cNvSpPr/>
          <p:nvPr/>
        </p:nvSpPr>
        <p:spPr>
          <a:xfrm>
            <a:off x="2740536" y="394614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16CC704-AB83-E46D-A1EB-0EA6CDC6227A}"/>
              </a:ext>
            </a:extLst>
          </p:cNvPr>
          <p:cNvSpPr/>
          <p:nvPr/>
        </p:nvSpPr>
        <p:spPr>
          <a:xfrm>
            <a:off x="4921434" y="516698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15720F-9547-D0F9-B4C2-DF2A03BFFEA1}"/>
              </a:ext>
            </a:extLst>
          </p:cNvPr>
          <p:cNvSpPr/>
          <p:nvPr/>
        </p:nvSpPr>
        <p:spPr>
          <a:xfrm>
            <a:off x="4753268" y="260031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AF58349-BDCA-60DF-45CD-279B430CD170}"/>
              </a:ext>
            </a:extLst>
          </p:cNvPr>
          <p:cNvSpPr/>
          <p:nvPr/>
        </p:nvSpPr>
        <p:spPr>
          <a:xfrm>
            <a:off x="1789349" y="588694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C92C06-7019-EB71-0FB9-F1DC48CCFBB2}"/>
              </a:ext>
            </a:extLst>
          </p:cNvPr>
          <p:cNvSpPr/>
          <p:nvPr/>
        </p:nvSpPr>
        <p:spPr>
          <a:xfrm>
            <a:off x="3493339" y="56151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90F7F7-C8A0-5716-B722-730AA5FC4B17}"/>
              </a:ext>
            </a:extLst>
          </p:cNvPr>
          <p:cNvSpPr/>
          <p:nvPr/>
        </p:nvSpPr>
        <p:spPr>
          <a:xfrm>
            <a:off x="2069187" y="2671587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122ECF-A127-844F-8F76-7C3126710A38}"/>
              </a:ext>
            </a:extLst>
          </p:cNvPr>
          <p:cNvSpPr/>
          <p:nvPr/>
        </p:nvSpPr>
        <p:spPr>
          <a:xfrm>
            <a:off x="3745587" y="240061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87FD988-7159-7E29-7F7D-4D489098A0C6}"/>
              </a:ext>
            </a:extLst>
          </p:cNvPr>
          <p:cNvSpPr/>
          <p:nvPr/>
        </p:nvSpPr>
        <p:spPr>
          <a:xfrm>
            <a:off x="4339422" y="418721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95D8A3D-CB39-3A05-C8F4-C72E96C8619F}"/>
              </a:ext>
            </a:extLst>
          </p:cNvPr>
          <p:cNvSpPr/>
          <p:nvPr/>
        </p:nvSpPr>
        <p:spPr>
          <a:xfrm>
            <a:off x="5469284" y="35529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41C84F0-23B0-C705-7E8C-CDC16C682132}"/>
              </a:ext>
            </a:extLst>
          </p:cNvPr>
          <p:cNvSpPr/>
          <p:nvPr/>
        </p:nvSpPr>
        <p:spPr>
          <a:xfrm>
            <a:off x="3790254" y="58612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AC79BEB-9A9B-6685-BC2C-F559B9FBD06D}"/>
              </a:ext>
            </a:extLst>
          </p:cNvPr>
          <p:cNvSpPr/>
          <p:nvPr/>
        </p:nvSpPr>
        <p:spPr>
          <a:xfrm>
            <a:off x="1744682" y="375260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D583171-BA52-1667-782F-AF1E9336178F}"/>
              </a:ext>
            </a:extLst>
          </p:cNvPr>
          <p:cNvSpPr/>
          <p:nvPr/>
        </p:nvSpPr>
        <p:spPr>
          <a:xfrm>
            <a:off x="2509307" y="522988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63E8647-918B-043A-0AD4-B31F3A7F398F}"/>
              </a:ext>
            </a:extLst>
          </p:cNvPr>
          <p:cNvSpPr/>
          <p:nvPr/>
        </p:nvSpPr>
        <p:spPr>
          <a:xfrm>
            <a:off x="5679491" y="1922328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6B9F45-3703-353C-CF24-D2E5168F9A3B}"/>
              </a:ext>
            </a:extLst>
          </p:cNvPr>
          <p:cNvCxnSpPr>
            <a:cxnSpLocks/>
          </p:cNvCxnSpPr>
          <p:nvPr/>
        </p:nvCxnSpPr>
        <p:spPr>
          <a:xfrm>
            <a:off x="3745587" y="1690362"/>
            <a:ext cx="0" cy="48163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EEEF045-286D-5B29-DBE7-54F6C7EDFA93}"/>
              </a:ext>
            </a:extLst>
          </p:cNvPr>
          <p:cNvCxnSpPr>
            <a:cxnSpLocks/>
          </p:cNvCxnSpPr>
          <p:nvPr/>
        </p:nvCxnSpPr>
        <p:spPr>
          <a:xfrm>
            <a:off x="3221581" y="1690362"/>
            <a:ext cx="0" cy="4816366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650F565-A6B8-FEB9-1820-FF7C914E8E7B}"/>
              </a:ext>
            </a:extLst>
          </p:cNvPr>
          <p:cNvCxnSpPr>
            <a:cxnSpLocks/>
          </p:cNvCxnSpPr>
          <p:nvPr/>
        </p:nvCxnSpPr>
        <p:spPr>
          <a:xfrm>
            <a:off x="4339422" y="1690362"/>
            <a:ext cx="0" cy="4816366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043D15-3A5E-706F-4FF5-522A517C67AD}"/>
                  </a:ext>
                </a:extLst>
              </p:cNvPr>
              <p:cNvSpPr txBox="1"/>
              <p:nvPr/>
            </p:nvSpPr>
            <p:spPr>
              <a:xfrm>
                <a:off x="6911312" y="1690362"/>
                <a:ext cx="4946979" cy="2657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We can show that a closer pair must be in S (See 5.8 in Section 5.4)</a:t>
                </a:r>
              </a:p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We break S into blocks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043D15-3A5E-706F-4FF5-522A517C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12" y="1690362"/>
                <a:ext cx="4946979" cy="2657138"/>
              </a:xfrm>
              <a:prstGeom prst="rect">
                <a:avLst/>
              </a:prstGeom>
              <a:blipFill>
                <a:blip r:embed="rId3"/>
                <a:stretch>
                  <a:fillRect l="-2821" t="-2844" r="-2308" b="-6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065466-92A1-91DE-A773-3A54833EC530}"/>
              </a:ext>
            </a:extLst>
          </p:cNvPr>
          <p:cNvCxnSpPr>
            <a:cxnSpLocks/>
          </p:cNvCxnSpPr>
          <p:nvPr/>
        </p:nvCxnSpPr>
        <p:spPr>
          <a:xfrm>
            <a:off x="3493339" y="1690362"/>
            <a:ext cx="0" cy="4816366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863422-5B7E-0BCD-182B-C1B10AA4832D}"/>
              </a:ext>
            </a:extLst>
          </p:cNvPr>
          <p:cNvCxnSpPr>
            <a:cxnSpLocks/>
          </p:cNvCxnSpPr>
          <p:nvPr/>
        </p:nvCxnSpPr>
        <p:spPr>
          <a:xfrm>
            <a:off x="4008579" y="1690362"/>
            <a:ext cx="0" cy="4816366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E449AA-1209-2BA9-1977-D641DB2B613C}"/>
              </a:ext>
            </a:extLst>
          </p:cNvPr>
          <p:cNvCxnSpPr>
            <a:cxnSpLocks/>
          </p:cNvCxnSpPr>
          <p:nvPr/>
        </p:nvCxnSpPr>
        <p:spPr>
          <a:xfrm>
            <a:off x="3236445" y="2533762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500427-8E63-24F6-61CB-0B9DDD5A267B}"/>
              </a:ext>
            </a:extLst>
          </p:cNvPr>
          <p:cNvCxnSpPr>
            <a:cxnSpLocks/>
          </p:cNvCxnSpPr>
          <p:nvPr/>
        </p:nvCxnSpPr>
        <p:spPr>
          <a:xfrm>
            <a:off x="3221581" y="2800010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05F45-4A8B-1599-5230-DD0475A9D724}"/>
              </a:ext>
            </a:extLst>
          </p:cNvPr>
          <p:cNvCxnSpPr>
            <a:cxnSpLocks/>
          </p:cNvCxnSpPr>
          <p:nvPr/>
        </p:nvCxnSpPr>
        <p:spPr>
          <a:xfrm>
            <a:off x="3236445" y="3101609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186BDD-2B21-0229-9C51-3E33AD6774BD}"/>
              </a:ext>
            </a:extLst>
          </p:cNvPr>
          <p:cNvCxnSpPr>
            <a:cxnSpLocks/>
          </p:cNvCxnSpPr>
          <p:nvPr/>
        </p:nvCxnSpPr>
        <p:spPr>
          <a:xfrm>
            <a:off x="3221581" y="3429000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5E47A0-A46D-E491-1ECD-5557A94B97EF}"/>
              </a:ext>
            </a:extLst>
          </p:cNvPr>
          <p:cNvCxnSpPr>
            <a:cxnSpLocks/>
          </p:cNvCxnSpPr>
          <p:nvPr/>
        </p:nvCxnSpPr>
        <p:spPr>
          <a:xfrm>
            <a:off x="3236445" y="3752606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B146A4-B398-1D18-6D6F-1F1042D0CAA1}"/>
              </a:ext>
            </a:extLst>
          </p:cNvPr>
          <p:cNvCxnSpPr>
            <a:cxnSpLocks/>
          </p:cNvCxnSpPr>
          <p:nvPr/>
        </p:nvCxnSpPr>
        <p:spPr>
          <a:xfrm>
            <a:off x="3236445" y="1882765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093C3E-7001-F800-83AD-C5CE49E0FA6C}"/>
              </a:ext>
            </a:extLst>
          </p:cNvPr>
          <p:cNvCxnSpPr>
            <a:cxnSpLocks/>
          </p:cNvCxnSpPr>
          <p:nvPr/>
        </p:nvCxnSpPr>
        <p:spPr>
          <a:xfrm>
            <a:off x="3221581" y="2210156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C6C51F-F6D7-8068-7320-BE5B2510975F}"/>
              </a:ext>
            </a:extLst>
          </p:cNvPr>
          <p:cNvCxnSpPr>
            <a:cxnSpLocks/>
          </p:cNvCxnSpPr>
          <p:nvPr/>
        </p:nvCxnSpPr>
        <p:spPr>
          <a:xfrm>
            <a:off x="3236445" y="2533762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C7491F-4462-CCB2-E5AA-EB757E3957C5}"/>
              </a:ext>
            </a:extLst>
          </p:cNvPr>
          <p:cNvCxnSpPr>
            <a:cxnSpLocks/>
          </p:cNvCxnSpPr>
          <p:nvPr/>
        </p:nvCxnSpPr>
        <p:spPr>
          <a:xfrm>
            <a:off x="3206717" y="3754075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E6ADCD-C9EA-2BDB-C5C2-31C9B1E6E21F}"/>
              </a:ext>
            </a:extLst>
          </p:cNvPr>
          <p:cNvCxnSpPr>
            <a:cxnSpLocks/>
          </p:cNvCxnSpPr>
          <p:nvPr/>
        </p:nvCxnSpPr>
        <p:spPr>
          <a:xfrm>
            <a:off x="3221581" y="4055674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0EE252-35B4-6D52-22C1-9877183DAC20}"/>
              </a:ext>
            </a:extLst>
          </p:cNvPr>
          <p:cNvCxnSpPr>
            <a:cxnSpLocks/>
          </p:cNvCxnSpPr>
          <p:nvPr/>
        </p:nvCxnSpPr>
        <p:spPr>
          <a:xfrm>
            <a:off x="3206717" y="4383065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0665354-B3A0-13D4-F873-B0F0AC68E981}"/>
              </a:ext>
            </a:extLst>
          </p:cNvPr>
          <p:cNvCxnSpPr>
            <a:cxnSpLocks/>
          </p:cNvCxnSpPr>
          <p:nvPr/>
        </p:nvCxnSpPr>
        <p:spPr>
          <a:xfrm>
            <a:off x="3221581" y="4706671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EC13047-70CA-D574-85B2-BB81DF3A6F91}"/>
              </a:ext>
            </a:extLst>
          </p:cNvPr>
          <p:cNvCxnSpPr>
            <a:cxnSpLocks/>
          </p:cNvCxnSpPr>
          <p:nvPr/>
        </p:nvCxnSpPr>
        <p:spPr>
          <a:xfrm>
            <a:off x="3221581" y="4945847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FDA9E89-6AC7-8277-E547-BC3160079596}"/>
              </a:ext>
            </a:extLst>
          </p:cNvPr>
          <p:cNvCxnSpPr>
            <a:cxnSpLocks/>
          </p:cNvCxnSpPr>
          <p:nvPr/>
        </p:nvCxnSpPr>
        <p:spPr>
          <a:xfrm>
            <a:off x="3236445" y="5247446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A0BA99-1273-CBE9-0A1C-C107E1E84BDC}"/>
              </a:ext>
            </a:extLst>
          </p:cNvPr>
          <p:cNvCxnSpPr>
            <a:cxnSpLocks/>
          </p:cNvCxnSpPr>
          <p:nvPr/>
        </p:nvCxnSpPr>
        <p:spPr>
          <a:xfrm>
            <a:off x="3221581" y="5574837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EA50C16-3132-564F-3DA1-7E3059D7165D}"/>
              </a:ext>
            </a:extLst>
          </p:cNvPr>
          <p:cNvCxnSpPr>
            <a:cxnSpLocks/>
          </p:cNvCxnSpPr>
          <p:nvPr/>
        </p:nvCxnSpPr>
        <p:spPr>
          <a:xfrm>
            <a:off x="3236445" y="5898443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CFCD4C3-FAF3-1C90-1425-220F60678E0B}"/>
              </a:ext>
            </a:extLst>
          </p:cNvPr>
          <p:cNvCxnSpPr>
            <a:cxnSpLocks/>
          </p:cNvCxnSpPr>
          <p:nvPr/>
        </p:nvCxnSpPr>
        <p:spPr>
          <a:xfrm>
            <a:off x="3221581" y="6188012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C4F1AA7-2644-D8BA-6581-B0692003CCF0}"/>
              </a:ext>
            </a:extLst>
          </p:cNvPr>
          <p:cNvCxnSpPr>
            <a:cxnSpLocks/>
          </p:cNvCxnSpPr>
          <p:nvPr/>
        </p:nvCxnSpPr>
        <p:spPr>
          <a:xfrm>
            <a:off x="3236445" y="6489611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93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E4F06-6D46-41E0-2DB9-ACB35DB42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338A-614A-0727-0741-2C4ECCDD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Clever Closer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E84173-3476-32A4-C35F-17C5187287F0}"/>
                  </a:ext>
                </a:extLst>
              </p:cNvPr>
              <p:cNvSpPr txBox="1"/>
              <p:nvPr/>
            </p:nvSpPr>
            <p:spPr>
              <a:xfrm>
                <a:off x="6911312" y="1690362"/>
                <a:ext cx="4946979" cy="2657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We break S into blocks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Question</a:t>
                </a:r>
                <a:r>
                  <a:rPr lang="en-US" sz="3200" dirty="0">
                    <a:solidFill>
                      <a:srgbClr val="333333"/>
                    </a:solidFill>
                  </a:rPr>
                  <a:t>: How many points can be in one box?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E84173-3476-32A4-C35F-17C518728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12" y="1690362"/>
                <a:ext cx="4946979" cy="2657138"/>
              </a:xfrm>
              <a:prstGeom prst="rect">
                <a:avLst/>
              </a:prstGeom>
              <a:blipFill>
                <a:blip r:embed="rId3"/>
                <a:stretch>
                  <a:fillRect l="-2821" t="-2844" b="-6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1C8025B9-2D12-2659-D243-40781670A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1621449"/>
            <a:ext cx="3576181" cy="52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9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525C6-53BB-B8B3-A5A0-449EF0124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0F59-B2C5-9920-E822-EAD8377E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Clever Closer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04126C-4B19-D27C-1C61-6C5279CCB4C6}"/>
                  </a:ext>
                </a:extLst>
              </p:cNvPr>
              <p:cNvSpPr txBox="1"/>
              <p:nvPr/>
            </p:nvSpPr>
            <p:spPr>
              <a:xfrm>
                <a:off x="6911312" y="1690362"/>
                <a:ext cx="4946979" cy="4626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We break S into blocks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Answer</a:t>
                </a:r>
                <a:r>
                  <a:rPr lang="en-US" sz="3200" dirty="0">
                    <a:solidFill>
                      <a:srgbClr val="333333"/>
                    </a:solidFill>
                  </a:rPr>
                  <a:t>: At most one point can be in a box since otherwise, it would contradict that the nearest pair on either side was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away.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04126C-4B19-D27C-1C61-6C5279CCB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12" y="1690362"/>
                <a:ext cx="4946979" cy="4626908"/>
              </a:xfrm>
              <a:prstGeom prst="rect">
                <a:avLst/>
              </a:prstGeom>
              <a:blipFill>
                <a:blip r:embed="rId3"/>
                <a:stretch>
                  <a:fillRect l="-2821" t="-1639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2E2B2DE2-4EC7-6234-1666-F7042243A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1621449"/>
            <a:ext cx="3576181" cy="52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23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7FE19-9463-5BE4-A50A-E40C882F1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D377-D6E1-474F-1669-16A4EDA1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Clever Closer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F7890D-3ABB-BBEB-D81B-71086E9A1587}"/>
                  </a:ext>
                </a:extLst>
              </p:cNvPr>
              <p:cNvSpPr txBox="1"/>
              <p:nvPr/>
            </p:nvSpPr>
            <p:spPr>
              <a:xfrm>
                <a:off x="6911312" y="1690362"/>
                <a:ext cx="4946979" cy="2164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We break S into blocks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Question</a:t>
                </a:r>
                <a:r>
                  <a:rPr lang="en-US" sz="3200" dirty="0">
                    <a:solidFill>
                      <a:srgbClr val="333333"/>
                    </a:solidFill>
                  </a:rPr>
                  <a:t>: What boxes do you need to check?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F7890D-3ABB-BBEB-D81B-71086E9A1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12" y="1690362"/>
                <a:ext cx="4946979" cy="2164695"/>
              </a:xfrm>
              <a:prstGeom prst="rect">
                <a:avLst/>
              </a:prstGeom>
              <a:blipFill>
                <a:blip r:embed="rId3"/>
                <a:stretch>
                  <a:fillRect l="-2821" t="-348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6E141100-87EF-12B1-8058-C4AFB5975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1621449"/>
            <a:ext cx="3576181" cy="52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70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DE3EC-EDE9-7D41-6717-90C283ABF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1012-CDE0-2DAE-131D-8699C115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Clever Closer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3ADC92-3A5C-AFD7-D29B-B1A986FD81F6}"/>
                  </a:ext>
                </a:extLst>
              </p:cNvPr>
              <p:cNvSpPr txBox="1"/>
              <p:nvPr/>
            </p:nvSpPr>
            <p:spPr>
              <a:xfrm>
                <a:off x="6911312" y="1690362"/>
                <a:ext cx="4946979" cy="4134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We break S into blocks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Answer</a:t>
                </a:r>
                <a:r>
                  <a:rPr lang="en-US" sz="3200" dirty="0">
                    <a:solidFill>
                      <a:srgbClr val="333333"/>
                    </a:solidFill>
                  </a:rPr>
                  <a:t>: Only boxes that are near each other because if there are at least three boxes between any two points then they aren’t close.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3ADC92-3A5C-AFD7-D29B-B1A986FD8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12" y="1690362"/>
                <a:ext cx="4946979" cy="4134465"/>
              </a:xfrm>
              <a:prstGeom prst="rect">
                <a:avLst/>
              </a:prstGeom>
              <a:blipFill>
                <a:blip r:embed="rId3"/>
                <a:stretch>
                  <a:fillRect l="-2821" t="-1835" r="-4615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6B00F9C9-B2B6-4DB3-AECE-644BE66E5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1621449"/>
            <a:ext cx="3576181" cy="523655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C49DC9E-7F89-69B8-9710-5D7F41F30E2F}"/>
              </a:ext>
            </a:extLst>
          </p:cNvPr>
          <p:cNvSpPr/>
          <p:nvPr/>
        </p:nvSpPr>
        <p:spPr>
          <a:xfrm>
            <a:off x="4240718" y="34582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F02133-7653-3646-C201-5F63D4AD92DB}"/>
              </a:ext>
            </a:extLst>
          </p:cNvPr>
          <p:cNvSpPr/>
          <p:nvPr/>
        </p:nvSpPr>
        <p:spPr>
          <a:xfrm>
            <a:off x="4240717" y="543607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5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7BE09-4B18-688B-5682-65E5A0299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54AB-CA83-BE69-0C1A-C6460B4F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Kickass Property Lemma (KT 5.10 in S 5.4)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FED47D85-F9F2-580F-43E5-445F8AC26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1449"/>
            <a:ext cx="3576181" cy="5236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B470FC-835F-0216-C56E-D0956A012BCA}"/>
                  </a:ext>
                </a:extLst>
              </p:cNvPr>
              <p:cNvSpPr txBox="1"/>
              <p:nvPr/>
            </p:nvSpPr>
            <p:spPr>
              <a:xfrm>
                <a:off x="3770334" y="1690362"/>
                <a:ext cx="8087957" cy="5964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Lemma</a:t>
                </a:r>
                <a:r>
                  <a:rPr lang="en-US" sz="3200" dirty="0">
                    <a:solidFill>
                      <a:srgbClr val="333333"/>
                    </a:solidFill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’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have the property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’) ≤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are within 15 positions of each other in the list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when sorted by y-coordinates,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>
                  <a:spcAft>
                    <a:spcPts val="750"/>
                  </a:spcAft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That is, if you sort the points in the slice by their y-coordinates, then any pair that is closer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must be within 15 spaces of each other in the sorted list.</a:t>
                </a: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B470FC-835F-0216-C56E-D0956A012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334" y="1690362"/>
                <a:ext cx="8087957" cy="5964838"/>
              </a:xfrm>
              <a:prstGeom prst="rect">
                <a:avLst/>
              </a:prstGeom>
              <a:blipFill>
                <a:blip r:embed="rId4"/>
                <a:stretch>
                  <a:fillRect l="-1881" t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992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83790-908D-8ADE-A461-ECDFB9D82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10771-EB61-05CF-D95E-D7988D56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Kickass Property Lemma (KT 5.10 in S 5.4)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6B808B3F-2E53-6521-C2D6-2E73DF106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1449"/>
            <a:ext cx="3576181" cy="5236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E46261-8915-EF87-EC56-EFEDF0D019CA}"/>
                  </a:ext>
                </a:extLst>
              </p:cNvPr>
              <p:cNvSpPr txBox="1"/>
              <p:nvPr/>
            </p:nvSpPr>
            <p:spPr>
              <a:xfrm>
                <a:off x="3770334" y="1690362"/>
                <a:ext cx="8087957" cy="5964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Lemma</a:t>
                </a:r>
                <a:r>
                  <a:rPr lang="en-US" sz="3200" dirty="0">
                    <a:solidFill>
                      <a:srgbClr val="333333"/>
                    </a:solidFill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’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have the property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’) ≤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are within 15 positions of each other in the list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when sorted by y-coordinates,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>
                  <a:spcAft>
                    <a:spcPts val="750"/>
                  </a:spcAft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That is, if you sort the points in the slice by their y-coordinates, then any pair that is closer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must be within 15 spaces of each other in the sorted list.</a:t>
                </a: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B470FC-835F-0216-C56E-D0956A012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334" y="1690362"/>
                <a:ext cx="8087957" cy="5964838"/>
              </a:xfrm>
              <a:prstGeom prst="rect">
                <a:avLst/>
              </a:prstGeom>
              <a:blipFill>
                <a:blip r:embed="rId4"/>
                <a:stretch>
                  <a:fillRect l="-1881" t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98C46EF-AE8E-A7CE-F036-AC2E7082A6BB}"/>
              </a:ext>
            </a:extLst>
          </p:cNvPr>
          <p:cNvSpPr/>
          <p:nvPr/>
        </p:nvSpPr>
        <p:spPr>
          <a:xfrm>
            <a:off x="1291965" y="346809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83F7D-7CA7-4DFB-DAE5-FF69A3F0F0E4}"/>
              </a:ext>
            </a:extLst>
          </p:cNvPr>
          <p:cNvSpPr txBox="1"/>
          <p:nvPr/>
        </p:nvSpPr>
        <p:spPr>
          <a:xfrm>
            <a:off x="1792864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ED993-CEDB-F091-58C6-CC99D858DF4B}"/>
              </a:ext>
            </a:extLst>
          </p:cNvPr>
          <p:cNvSpPr txBox="1"/>
          <p:nvPr/>
        </p:nvSpPr>
        <p:spPr>
          <a:xfrm>
            <a:off x="2295115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704B2-AC46-1D9D-1281-68E9D3C837F8}"/>
              </a:ext>
            </a:extLst>
          </p:cNvPr>
          <p:cNvSpPr txBox="1"/>
          <p:nvPr/>
        </p:nvSpPr>
        <p:spPr>
          <a:xfrm>
            <a:off x="2797366" y="33832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DEDEE7-4278-CAD9-6F82-E5EC0426336B}"/>
              </a:ext>
            </a:extLst>
          </p:cNvPr>
          <p:cNvSpPr txBox="1"/>
          <p:nvPr/>
        </p:nvSpPr>
        <p:spPr>
          <a:xfrm>
            <a:off x="129196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B40E2-D29B-F364-CFC1-C1FEF46FD21C}"/>
              </a:ext>
            </a:extLst>
          </p:cNvPr>
          <p:cNvSpPr txBox="1"/>
          <p:nvPr/>
        </p:nvSpPr>
        <p:spPr>
          <a:xfrm>
            <a:off x="1792864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097B1E-C56F-3836-4C57-18F440752BA5}"/>
              </a:ext>
            </a:extLst>
          </p:cNvPr>
          <p:cNvSpPr txBox="1"/>
          <p:nvPr/>
        </p:nvSpPr>
        <p:spPr>
          <a:xfrm>
            <a:off x="229511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5F055C-446E-958C-7A91-32732577A3AD}"/>
              </a:ext>
            </a:extLst>
          </p:cNvPr>
          <p:cNvSpPr txBox="1"/>
          <p:nvPr/>
        </p:nvSpPr>
        <p:spPr>
          <a:xfrm>
            <a:off x="2797366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517C28-3F7A-50F8-39E5-90CFD0034C9B}"/>
              </a:ext>
            </a:extLst>
          </p:cNvPr>
          <p:cNvSpPr txBox="1"/>
          <p:nvPr/>
        </p:nvSpPr>
        <p:spPr>
          <a:xfrm>
            <a:off x="1291965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20B65A-00E3-5F69-F522-BA9446A7ACBB}"/>
              </a:ext>
            </a:extLst>
          </p:cNvPr>
          <p:cNvSpPr txBox="1"/>
          <p:nvPr/>
        </p:nvSpPr>
        <p:spPr>
          <a:xfrm>
            <a:off x="1792864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721D0D-5CD7-C0BF-FBA9-21579B7F6C91}"/>
              </a:ext>
            </a:extLst>
          </p:cNvPr>
          <p:cNvSpPr txBox="1"/>
          <p:nvPr/>
        </p:nvSpPr>
        <p:spPr>
          <a:xfrm>
            <a:off x="2233400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1DEFE0-3504-7055-D7FA-1F113559D020}"/>
              </a:ext>
            </a:extLst>
          </p:cNvPr>
          <p:cNvSpPr txBox="1"/>
          <p:nvPr/>
        </p:nvSpPr>
        <p:spPr>
          <a:xfrm>
            <a:off x="2735651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149CC9-5A59-018E-4075-D22AA83C256D}"/>
              </a:ext>
            </a:extLst>
          </p:cNvPr>
          <p:cNvSpPr txBox="1"/>
          <p:nvPr/>
        </p:nvSpPr>
        <p:spPr>
          <a:xfrm>
            <a:off x="1227305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96D270-321A-1250-4734-635EEC3AE4BB}"/>
              </a:ext>
            </a:extLst>
          </p:cNvPr>
          <p:cNvSpPr txBox="1"/>
          <p:nvPr/>
        </p:nvSpPr>
        <p:spPr>
          <a:xfrm>
            <a:off x="1731149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C6C457-AB59-CD9F-2D82-039338209B8A}"/>
              </a:ext>
            </a:extLst>
          </p:cNvPr>
          <p:cNvSpPr txBox="1"/>
          <p:nvPr/>
        </p:nvSpPr>
        <p:spPr>
          <a:xfrm>
            <a:off x="2233400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F00426-E24C-EF08-C9AC-F96E6D837B83}"/>
              </a:ext>
            </a:extLst>
          </p:cNvPr>
          <p:cNvSpPr txBox="1"/>
          <p:nvPr/>
        </p:nvSpPr>
        <p:spPr>
          <a:xfrm>
            <a:off x="2735651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F96C2CB-2813-8D3F-3CCE-65C9BA5E73D0}"/>
              </a:ext>
            </a:extLst>
          </p:cNvPr>
          <p:cNvSpPr/>
          <p:nvPr/>
        </p:nvSpPr>
        <p:spPr>
          <a:xfrm>
            <a:off x="2349315" y="545255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82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778E0-1160-7D05-4253-3BF8C2DA2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47C8-7069-FF73-828B-443BAB67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Kickass Property Lemma Picture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D29A0896-7820-469B-5E56-0A1344CFC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334" y="1621449"/>
            <a:ext cx="3576181" cy="523655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3196194-02E3-CCAD-92B9-0A6D42565F33}"/>
              </a:ext>
            </a:extLst>
          </p:cNvPr>
          <p:cNvSpPr/>
          <p:nvPr/>
        </p:nvSpPr>
        <p:spPr>
          <a:xfrm>
            <a:off x="5080977" y="342900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0E1B4-2C28-2DAE-6E18-6AD5D70C289E}"/>
              </a:ext>
            </a:extLst>
          </p:cNvPr>
          <p:cNvSpPr txBox="1"/>
          <p:nvPr/>
        </p:nvSpPr>
        <p:spPr>
          <a:xfrm>
            <a:off x="8007815" y="2137124"/>
            <a:ext cx="367626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Fix a point a.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36C17A-6139-0029-503B-75E4293AC132}"/>
              </a:ext>
            </a:extLst>
          </p:cNvPr>
          <p:cNvCxnSpPr>
            <a:cxnSpLocks/>
          </p:cNvCxnSpPr>
          <p:nvPr/>
        </p:nvCxnSpPr>
        <p:spPr>
          <a:xfrm flipH="1">
            <a:off x="5305649" y="2367957"/>
            <a:ext cx="2685956" cy="11518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78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1689" y="0"/>
            <a:ext cx="9055443" cy="7408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200" y="1690688"/>
            <a:ext cx="5257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Closest Pair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KPL</a:t>
            </a: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AA7A9-4F23-340A-7FB5-E1901E0B8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77ED1-FC85-9197-09E1-D0807FAC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Kickass Property Lemma Picture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20369DFD-4302-8AC3-55EC-B5C87706F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334" y="1621449"/>
            <a:ext cx="3576181" cy="523655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C51ADB-5A5F-9049-B3C0-75F8C82D0D97}"/>
              </a:ext>
            </a:extLst>
          </p:cNvPr>
          <p:cNvSpPr/>
          <p:nvPr/>
        </p:nvSpPr>
        <p:spPr>
          <a:xfrm>
            <a:off x="5080977" y="342900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5B5F1B-9BF7-25E5-A32D-93F1C671440C}"/>
              </a:ext>
            </a:extLst>
          </p:cNvPr>
          <p:cNvSpPr txBox="1"/>
          <p:nvPr/>
        </p:nvSpPr>
        <p:spPr>
          <a:xfrm>
            <a:off x="8007815" y="2137124"/>
            <a:ext cx="18251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Fix a point a.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FA7B76-FB95-A293-6A95-D7FB19D53E6C}"/>
              </a:ext>
            </a:extLst>
          </p:cNvPr>
          <p:cNvCxnSpPr>
            <a:cxnSpLocks/>
          </p:cNvCxnSpPr>
          <p:nvPr/>
        </p:nvCxnSpPr>
        <p:spPr>
          <a:xfrm flipH="1">
            <a:off x="5305649" y="2367957"/>
            <a:ext cx="2685956" cy="11518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2502A6C-961D-25C0-9B3A-2B345DE429E6}"/>
              </a:ext>
            </a:extLst>
          </p:cNvPr>
          <p:cNvSpPr txBox="1"/>
          <p:nvPr/>
        </p:nvSpPr>
        <p:spPr>
          <a:xfrm>
            <a:off x="94071" y="4105798"/>
            <a:ext cx="367626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Recall at most one point per box.</a:t>
            </a:r>
          </a:p>
        </p:txBody>
      </p:sp>
    </p:spTree>
    <p:extLst>
      <p:ext uri="{BB962C8B-B14F-4D97-AF65-F5344CB8AC3E}">
        <p14:creationId xmlns:p14="http://schemas.microsoft.com/office/powerpoint/2010/main" val="317513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8B6F8-C55F-AC16-57F3-CEB73EAEF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DFE5A-6BA3-40A8-F5F2-57779BB1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Kickass Property Lemma Picture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CFBADAED-E524-DEC2-5EB8-E9FF739BA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334" y="1621449"/>
            <a:ext cx="3576181" cy="523655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043E34-74A5-3493-6D0B-9F4D0E234B50}"/>
              </a:ext>
            </a:extLst>
          </p:cNvPr>
          <p:cNvSpPr/>
          <p:nvPr/>
        </p:nvSpPr>
        <p:spPr>
          <a:xfrm>
            <a:off x="5080977" y="342900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B7798-31EE-AAFD-9EAB-2814EA63C45E}"/>
              </a:ext>
            </a:extLst>
          </p:cNvPr>
          <p:cNvSpPr txBox="1"/>
          <p:nvPr/>
        </p:nvSpPr>
        <p:spPr>
          <a:xfrm>
            <a:off x="8007815" y="2137124"/>
            <a:ext cx="18251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Fix a point a.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202A48-D6BC-4570-C1F2-41A9FC7314A7}"/>
              </a:ext>
            </a:extLst>
          </p:cNvPr>
          <p:cNvCxnSpPr>
            <a:cxnSpLocks/>
          </p:cNvCxnSpPr>
          <p:nvPr/>
        </p:nvCxnSpPr>
        <p:spPr>
          <a:xfrm flipH="1">
            <a:off x="5305649" y="2367957"/>
            <a:ext cx="2685956" cy="11518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1AD9B8F-D74A-625C-B5F4-F72D8E7E5042}"/>
              </a:ext>
            </a:extLst>
          </p:cNvPr>
          <p:cNvSpPr txBox="1"/>
          <p:nvPr/>
        </p:nvSpPr>
        <p:spPr>
          <a:xfrm>
            <a:off x="94071" y="4105798"/>
            <a:ext cx="367626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Recall at most one point per box.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279BD-2006-5BD7-702C-CCB14BE66B21}"/>
              </a:ext>
            </a:extLst>
          </p:cNvPr>
          <p:cNvSpPr txBox="1"/>
          <p:nvPr/>
        </p:nvSpPr>
        <p:spPr>
          <a:xfrm>
            <a:off x="7991605" y="4259212"/>
            <a:ext cx="367626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Any point b that is at least 15 spaces away in sorted array must be down here.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52D2FCD-FA00-DB94-A21C-0B763C4F7BEC}"/>
              </a:ext>
            </a:extLst>
          </p:cNvPr>
          <p:cNvSpPr/>
          <p:nvPr/>
        </p:nvSpPr>
        <p:spPr>
          <a:xfrm>
            <a:off x="5056002" y="54219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BE0924-7B27-0C72-0F27-FAE191B8401B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280674" y="4859377"/>
            <a:ext cx="2710931" cy="65334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53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9E4FF-76A8-B527-DD56-44617317F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4744B-B11A-770A-2620-D9752E6B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Kickass Property Lemma Picture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E5DE2E43-D3D2-D905-66C5-D26E0079D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334" y="1621449"/>
            <a:ext cx="3576181" cy="523655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298F8DE-4506-D626-5CE6-39C7D7409CE0}"/>
              </a:ext>
            </a:extLst>
          </p:cNvPr>
          <p:cNvSpPr/>
          <p:nvPr/>
        </p:nvSpPr>
        <p:spPr>
          <a:xfrm>
            <a:off x="5080977" y="342900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AD7AC-7641-C258-C316-F0D1AA5513D5}"/>
              </a:ext>
            </a:extLst>
          </p:cNvPr>
          <p:cNvSpPr txBox="1"/>
          <p:nvPr/>
        </p:nvSpPr>
        <p:spPr>
          <a:xfrm>
            <a:off x="8007815" y="2137124"/>
            <a:ext cx="18251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Fix a point a.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9D0183-9D12-84CC-B35E-DA91AFD987A4}"/>
              </a:ext>
            </a:extLst>
          </p:cNvPr>
          <p:cNvCxnSpPr>
            <a:cxnSpLocks/>
          </p:cNvCxnSpPr>
          <p:nvPr/>
        </p:nvCxnSpPr>
        <p:spPr>
          <a:xfrm flipH="1">
            <a:off x="5305649" y="2367957"/>
            <a:ext cx="2685956" cy="11518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90ECF2-6A17-627D-CB5C-A36162B8BC03}"/>
              </a:ext>
            </a:extLst>
          </p:cNvPr>
          <p:cNvSpPr txBox="1"/>
          <p:nvPr/>
        </p:nvSpPr>
        <p:spPr>
          <a:xfrm>
            <a:off x="94071" y="4105798"/>
            <a:ext cx="367626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Recall at most one point per box.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6E96C9-38D4-5F66-32A7-AAA190413865}"/>
              </a:ext>
            </a:extLst>
          </p:cNvPr>
          <p:cNvSpPr txBox="1"/>
          <p:nvPr/>
        </p:nvSpPr>
        <p:spPr>
          <a:xfrm>
            <a:off x="7991605" y="4259212"/>
            <a:ext cx="367626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Any point b that is at least 15 spaces away in sorted array must be down here.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293460-1B23-9724-DB87-A64F9FFDF693}"/>
              </a:ext>
            </a:extLst>
          </p:cNvPr>
          <p:cNvSpPr/>
          <p:nvPr/>
        </p:nvSpPr>
        <p:spPr>
          <a:xfrm>
            <a:off x="5056002" y="54219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5E83FC-983D-CE52-B469-53A0E0D4137F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280674" y="4859377"/>
            <a:ext cx="2710931" cy="65334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9FF2B3-A106-5F0C-35C9-6A812AB0EDC7}"/>
                  </a:ext>
                </a:extLst>
              </p:cNvPr>
              <p:cNvSpPr txBox="1"/>
              <p:nvPr/>
            </p:nvSpPr>
            <p:spPr>
              <a:xfrm>
                <a:off x="309101" y="1705372"/>
                <a:ext cx="3676263" cy="19389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That means there are always at least three stacked boxes between them, i.e. distance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lit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9FF2B3-A106-5F0C-35C9-6A812AB0E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01" y="1705372"/>
                <a:ext cx="3676263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F6E904-2053-FC6A-0E1A-F952F34767DA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85364" y="2518648"/>
            <a:ext cx="1535315" cy="143365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B42A02-EE54-D9A5-1399-970FBB59AF8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85364" y="2518648"/>
            <a:ext cx="1573060" cy="200264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EF8737-F4BD-9205-B177-4DC260E6506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85364" y="2518648"/>
            <a:ext cx="1598035" cy="259672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930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4EA6F-D795-155A-6AB1-B1A7140B5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4253-BD0F-57D8-0E26-D74B5927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Kickass Property Lemma Proof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6821D433-2881-BC15-8B52-1CD56C091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1449"/>
            <a:ext cx="3576181" cy="5236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5812E2-0977-57C2-0DC4-3B65C7E182F6}"/>
                  </a:ext>
                </a:extLst>
              </p:cNvPr>
              <p:cNvSpPr txBox="1"/>
              <p:nvPr/>
            </p:nvSpPr>
            <p:spPr>
              <a:xfrm>
                <a:off x="3770334" y="1690362"/>
                <a:ext cx="8087957" cy="4430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Recall</a:t>
                </a:r>
                <a:r>
                  <a:rPr lang="en-US" sz="3200" dirty="0">
                    <a:solidFill>
                      <a:srgbClr val="333333"/>
                    </a:solidFill>
                  </a:rPr>
                  <a:t>: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Recall that there is at most one point in each box because otherwise two points on the same side are closer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from each other. 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is the set of points in the slice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sorted by their y-coordinate. </a:t>
                </a: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5812E2-0977-57C2-0DC4-3B65C7E1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334" y="1690362"/>
                <a:ext cx="8087957" cy="4430187"/>
              </a:xfrm>
              <a:prstGeom prst="rect">
                <a:avLst/>
              </a:prstGeom>
              <a:blipFill>
                <a:blip r:embed="rId4"/>
                <a:stretch>
                  <a:fillRect l="-1881" t="-1714"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C64BAD4-09F0-AAC3-E566-14DCC0C55C73}"/>
              </a:ext>
            </a:extLst>
          </p:cNvPr>
          <p:cNvSpPr/>
          <p:nvPr/>
        </p:nvSpPr>
        <p:spPr>
          <a:xfrm>
            <a:off x="1291965" y="346809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A8679-30DC-7C09-3A9E-36D291015AA9}"/>
              </a:ext>
            </a:extLst>
          </p:cNvPr>
          <p:cNvSpPr txBox="1"/>
          <p:nvPr/>
        </p:nvSpPr>
        <p:spPr>
          <a:xfrm>
            <a:off x="1792864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4E59F3-FF1F-0920-92CC-49AA52483F74}"/>
              </a:ext>
            </a:extLst>
          </p:cNvPr>
          <p:cNvSpPr txBox="1"/>
          <p:nvPr/>
        </p:nvSpPr>
        <p:spPr>
          <a:xfrm>
            <a:off x="2295115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F230E-BC2C-7E2E-38DA-D740BFAC23E8}"/>
              </a:ext>
            </a:extLst>
          </p:cNvPr>
          <p:cNvSpPr txBox="1"/>
          <p:nvPr/>
        </p:nvSpPr>
        <p:spPr>
          <a:xfrm>
            <a:off x="2797366" y="33832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400E84-9869-4F7D-CAF3-352606D66DF6}"/>
              </a:ext>
            </a:extLst>
          </p:cNvPr>
          <p:cNvSpPr txBox="1"/>
          <p:nvPr/>
        </p:nvSpPr>
        <p:spPr>
          <a:xfrm>
            <a:off x="129196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9E19A1-4F3C-D1A7-79CC-A99E7DE54DF2}"/>
              </a:ext>
            </a:extLst>
          </p:cNvPr>
          <p:cNvSpPr txBox="1"/>
          <p:nvPr/>
        </p:nvSpPr>
        <p:spPr>
          <a:xfrm>
            <a:off x="1792864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8D1AA4-3AB7-434D-6CB3-D10FD67A4472}"/>
              </a:ext>
            </a:extLst>
          </p:cNvPr>
          <p:cNvSpPr txBox="1"/>
          <p:nvPr/>
        </p:nvSpPr>
        <p:spPr>
          <a:xfrm>
            <a:off x="229511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F9E91D-012E-63D4-A467-BB18FBE3AFEC}"/>
              </a:ext>
            </a:extLst>
          </p:cNvPr>
          <p:cNvSpPr txBox="1"/>
          <p:nvPr/>
        </p:nvSpPr>
        <p:spPr>
          <a:xfrm>
            <a:off x="2797366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A3C739-7569-D2ED-609E-9FB366DC2D6E}"/>
              </a:ext>
            </a:extLst>
          </p:cNvPr>
          <p:cNvSpPr txBox="1"/>
          <p:nvPr/>
        </p:nvSpPr>
        <p:spPr>
          <a:xfrm>
            <a:off x="1291965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92DFF1-822E-5594-84DB-65FE80A72D8B}"/>
              </a:ext>
            </a:extLst>
          </p:cNvPr>
          <p:cNvSpPr txBox="1"/>
          <p:nvPr/>
        </p:nvSpPr>
        <p:spPr>
          <a:xfrm>
            <a:off x="1792864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783AD2-1E13-881F-CA8E-6D7ADBCF5204}"/>
              </a:ext>
            </a:extLst>
          </p:cNvPr>
          <p:cNvSpPr txBox="1"/>
          <p:nvPr/>
        </p:nvSpPr>
        <p:spPr>
          <a:xfrm>
            <a:off x="2233400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9F657C-4923-168E-040C-540345D16924}"/>
              </a:ext>
            </a:extLst>
          </p:cNvPr>
          <p:cNvSpPr txBox="1"/>
          <p:nvPr/>
        </p:nvSpPr>
        <p:spPr>
          <a:xfrm>
            <a:off x="2735651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F53DAC-474A-3016-1906-5C75C012D1D2}"/>
              </a:ext>
            </a:extLst>
          </p:cNvPr>
          <p:cNvSpPr txBox="1"/>
          <p:nvPr/>
        </p:nvSpPr>
        <p:spPr>
          <a:xfrm>
            <a:off x="1227305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14B8A-79F6-C160-7F45-6E73F68FED1C}"/>
              </a:ext>
            </a:extLst>
          </p:cNvPr>
          <p:cNvSpPr txBox="1"/>
          <p:nvPr/>
        </p:nvSpPr>
        <p:spPr>
          <a:xfrm>
            <a:off x="1731149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F26D3E-5D0F-12A2-EC36-53311BA0FD05}"/>
              </a:ext>
            </a:extLst>
          </p:cNvPr>
          <p:cNvSpPr txBox="1"/>
          <p:nvPr/>
        </p:nvSpPr>
        <p:spPr>
          <a:xfrm>
            <a:off x="2233400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3BB580-E32A-6DB4-09BA-CB667ED19879}"/>
              </a:ext>
            </a:extLst>
          </p:cNvPr>
          <p:cNvSpPr txBox="1"/>
          <p:nvPr/>
        </p:nvSpPr>
        <p:spPr>
          <a:xfrm>
            <a:off x="2735651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78393BE-B5FC-AB24-1A3E-F832D11D634B}"/>
              </a:ext>
            </a:extLst>
          </p:cNvPr>
          <p:cNvSpPr/>
          <p:nvPr/>
        </p:nvSpPr>
        <p:spPr>
          <a:xfrm>
            <a:off x="2349315" y="545255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91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10A71-39B9-608E-4A36-D9CB538C9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25D3-E988-E8A4-9D8B-46522396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Kickass Property Lemma Proof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783B7DEF-7A01-5291-9BE1-3E542B9D0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1449"/>
            <a:ext cx="3576181" cy="5236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BB7158-18E7-4894-B63D-26AF21BFA31D}"/>
                  </a:ext>
                </a:extLst>
              </p:cNvPr>
              <p:cNvSpPr txBox="1"/>
              <p:nvPr/>
            </p:nvSpPr>
            <p:spPr>
              <a:xfrm>
                <a:off x="3770334" y="1690362"/>
                <a:ext cx="8087957" cy="4384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Proof</a:t>
                </a:r>
                <a:r>
                  <a:rPr lang="en-US" sz="3200" dirty="0">
                    <a:solidFill>
                      <a:srgbClr val="333333"/>
                    </a:solidFill>
                  </a:rPr>
                  <a:t>: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Suppose to the contrary that there exists s and s’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’) ≤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and s and s’ are at least 16 positions apart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That means there are at least 15 points besides s and s’ who have y-coordinate that fall between theirs.</a:t>
                </a: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BB7158-18E7-4894-B63D-26AF21BFA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334" y="1690362"/>
                <a:ext cx="8087957" cy="4384918"/>
              </a:xfrm>
              <a:prstGeom prst="rect">
                <a:avLst/>
              </a:prstGeom>
              <a:blipFill>
                <a:blip r:embed="rId4"/>
                <a:stretch>
                  <a:fillRect l="-1881" t="-1729" r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137B3D7-9D6C-36F1-888B-457D1F3847A6}"/>
              </a:ext>
            </a:extLst>
          </p:cNvPr>
          <p:cNvSpPr/>
          <p:nvPr/>
        </p:nvSpPr>
        <p:spPr>
          <a:xfrm>
            <a:off x="1291965" y="346809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6B25A-080E-E72B-815D-206149336444}"/>
              </a:ext>
            </a:extLst>
          </p:cNvPr>
          <p:cNvSpPr txBox="1"/>
          <p:nvPr/>
        </p:nvSpPr>
        <p:spPr>
          <a:xfrm>
            <a:off x="1792864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8FAA1-2626-D43D-E704-0DED26FFF00E}"/>
              </a:ext>
            </a:extLst>
          </p:cNvPr>
          <p:cNvSpPr txBox="1"/>
          <p:nvPr/>
        </p:nvSpPr>
        <p:spPr>
          <a:xfrm>
            <a:off x="2295115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E8BC5F-C119-01F2-AFF8-D699FCE43C69}"/>
              </a:ext>
            </a:extLst>
          </p:cNvPr>
          <p:cNvSpPr txBox="1"/>
          <p:nvPr/>
        </p:nvSpPr>
        <p:spPr>
          <a:xfrm>
            <a:off x="2797366" y="33832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194C2B-832D-DA83-1CFF-4784723A409A}"/>
              </a:ext>
            </a:extLst>
          </p:cNvPr>
          <p:cNvSpPr txBox="1"/>
          <p:nvPr/>
        </p:nvSpPr>
        <p:spPr>
          <a:xfrm>
            <a:off x="129196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3D21FA-2B04-2DC2-5111-4F32DA3384A4}"/>
              </a:ext>
            </a:extLst>
          </p:cNvPr>
          <p:cNvSpPr txBox="1"/>
          <p:nvPr/>
        </p:nvSpPr>
        <p:spPr>
          <a:xfrm>
            <a:off x="1792864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AC7353-329B-2E83-8A1A-68B0553B6C14}"/>
              </a:ext>
            </a:extLst>
          </p:cNvPr>
          <p:cNvSpPr txBox="1"/>
          <p:nvPr/>
        </p:nvSpPr>
        <p:spPr>
          <a:xfrm>
            <a:off x="229511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984613-6501-CED6-0FA5-F377211CD325}"/>
              </a:ext>
            </a:extLst>
          </p:cNvPr>
          <p:cNvSpPr txBox="1"/>
          <p:nvPr/>
        </p:nvSpPr>
        <p:spPr>
          <a:xfrm>
            <a:off x="2797366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8BC1FE-875F-23EE-51A0-B503DF79376A}"/>
              </a:ext>
            </a:extLst>
          </p:cNvPr>
          <p:cNvSpPr txBox="1"/>
          <p:nvPr/>
        </p:nvSpPr>
        <p:spPr>
          <a:xfrm>
            <a:off x="1291965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7FA42A-9C4D-AC59-81E6-61ECCE97311E}"/>
              </a:ext>
            </a:extLst>
          </p:cNvPr>
          <p:cNvSpPr txBox="1"/>
          <p:nvPr/>
        </p:nvSpPr>
        <p:spPr>
          <a:xfrm>
            <a:off x="1792864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2C86E-9A33-AE7A-0918-88334EFEC12A}"/>
              </a:ext>
            </a:extLst>
          </p:cNvPr>
          <p:cNvSpPr txBox="1"/>
          <p:nvPr/>
        </p:nvSpPr>
        <p:spPr>
          <a:xfrm>
            <a:off x="2233400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8FA9A4-BA7F-415C-F31F-768432D0FA50}"/>
              </a:ext>
            </a:extLst>
          </p:cNvPr>
          <p:cNvSpPr txBox="1"/>
          <p:nvPr/>
        </p:nvSpPr>
        <p:spPr>
          <a:xfrm>
            <a:off x="2735651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F71A6C-0D9E-ED60-07EA-6DC5571C3A75}"/>
              </a:ext>
            </a:extLst>
          </p:cNvPr>
          <p:cNvSpPr txBox="1"/>
          <p:nvPr/>
        </p:nvSpPr>
        <p:spPr>
          <a:xfrm>
            <a:off x="1227305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EB4892-4EBF-237F-86B4-FC51E8AE0EBE}"/>
              </a:ext>
            </a:extLst>
          </p:cNvPr>
          <p:cNvSpPr txBox="1"/>
          <p:nvPr/>
        </p:nvSpPr>
        <p:spPr>
          <a:xfrm>
            <a:off x="1731149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270A5-2D59-BEE1-F231-8273CC9F3479}"/>
              </a:ext>
            </a:extLst>
          </p:cNvPr>
          <p:cNvSpPr txBox="1"/>
          <p:nvPr/>
        </p:nvSpPr>
        <p:spPr>
          <a:xfrm>
            <a:off x="2233400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04F5C0-7617-75B6-5509-C374D92C8DAB}"/>
              </a:ext>
            </a:extLst>
          </p:cNvPr>
          <p:cNvSpPr txBox="1"/>
          <p:nvPr/>
        </p:nvSpPr>
        <p:spPr>
          <a:xfrm>
            <a:off x="2735651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7E8CD66-E9A9-D357-6FFE-A7AB6B392D07}"/>
              </a:ext>
            </a:extLst>
          </p:cNvPr>
          <p:cNvSpPr/>
          <p:nvPr/>
        </p:nvSpPr>
        <p:spPr>
          <a:xfrm>
            <a:off x="2349315" y="545255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64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F2DD4-1706-A3E4-F64C-5F028CE0F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2B81-F58C-EFDF-7984-E25BF517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Kickass Property Lemma Proof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936DC988-C41B-2BDA-C7A3-AEED5A9AF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1449"/>
            <a:ext cx="3576181" cy="5236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2B7124-A1AC-0906-780A-E1C32D007687}"/>
                  </a:ext>
                </a:extLst>
              </p:cNvPr>
              <p:cNvSpPr txBox="1"/>
              <p:nvPr/>
            </p:nvSpPr>
            <p:spPr>
              <a:xfrm>
                <a:off x="3770334" y="1690362"/>
                <a:ext cx="8087957" cy="547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Proof</a:t>
                </a:r>
                <a:r>
                  <a:rPr lang="en-US" sz="3200" dirty="0">
                    <a:solidFill>
                      <a:srgbClr val="333333"/>
                    </a:solidFill>
                  </a:rPr>
                  <a:t>: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Suppose to the contrary that there exists s and s’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’) ≤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and s and s’ are at least 16 positions apart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That means there are at least 15 points besides s and s’ who have y-coordinate that fall between theirs.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Without loss of generality, let s be the point with the smallest y-coordinate.</a:t>
                </a: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2B7124-A1AC-0906-780A-E1C32D007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334" y="1690362"/>
                <a:ext cx="8087957" cy="5472396"/>
              </a:xfrm>
              <a:prstGeom prst="rect">
                <a:avLst/>
              </a:prstGeom>
              <a:blipFill>
                <a:blip r:embed="rId4"/>
                <a:stretch>
                  <a:fillRect l="-1881" t="-1389" r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E0B1982-3A63-B5D7-EDED-8B508D85991E}"/>
              </a:ext>
            </a:extLst>
          </p:cNvPr>
          <p:cNvSpPr/>
          <p:nvPr/>
        </p:nvSpPr>
        <p:spPr>
          <a:xfrm>
            <a:off x="1291965" y="348312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A97D5-E893-5FDB-6040-04F3DB4202D1}"/>
              </a:ext>
            </a:extLst>
          </p:cNvPr>
          <p:cNvSpPr txBox="1"/>
          <p:nvPr/>
        </p:nvSpPr>
        <p:spPr>
          <a:xfrm>
            <a:off x="1792864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DB570-3B90-36BD-3AAA-1E32D02817A4}"/>
              </a:ext>
            </a:extLst>
          </p:cNvPr>
          <p:cNvSpPr txBox="1"/>
          <p:nvPr/>
        </p:nvSpPr>
        <p:spPr>
          <a:xfrm>
            <a:off x="2295115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A2A76-747B-FA9A-AFBA-938720CFE2D2}"/>
              </a:ext>
            </a:extLst>
          </p:cNvPr>
          <p:cNvSpPr txBox="1"/>
          <p:nvPr/>
        </p:nvSpPr>
        <p:spPr>
          <a:xfrm>
            <a:off x="2797366" y="33832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35473-A5A1-C96B-6B8B-5CF256916D47}"/>
              </a:ext>
            </a:extLst>
          </p:cNvPr>
          <p:cNvSpPr txBox="1"/>
          <p:nvPr/>
        </p:nvSpPr>
        <p:spPr>
          <a:xfrm>
            <a:off x="129196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C63C3-0E9D-2839-FA24-0E2874FB8677}"/>
              </a:ext>
            </a:extLst>
          </p:cNvPr>
          <p:cNvSpPr txBox="1"/>
          <p:nvPr/>
        </p:nvSpPr>
        <p:spPr>
          <a:xfrm>
            <a:off x="1792864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25790C-B036-1458-2B7B-88D8B1B6786C}"/>
              </a:ext>
            </a:extLst>
          </p:cNvPr>
          <p:cNvSpPr txBox="1"/>
          <p:nvPr/>
        </p:nvSpPr>
        <p:spPr>
          <a:xfrm>
            <a:off x="229511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832EC-D1DC-3F59-6376-B00D15A01502}"/>
              </a:ext>
            </a:extLst>
          </p:cNvPr>
          <p:cNvSpPr txBox="1"/>
          <p:nvPr/>
        </p:nvSpPr>
        <p:spPr>
          <a:xfrm>
            <a:off x="2797366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94BE93-5596-13C6-6626-992379DDC34F}"/>
              </a:ext>
            </a:extLst>
          </p:cNvPr>
          <p:cNvSpPr txBox="1"/>
          <p:nvPr/>
        </p:nvSpPr>
        <p:spPr>
          <a:xfrm>
            <a:off x="1291965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198D7C-15AE-4AE7-4A05-18CEC6B99F4A}"/>
              </a:ext>
            </a:extLst>
          </p:cNvPr>
          <p:cNvSpPr txBox="1"/>
          <p:nvPr/>
        </p:nvSpPr>
        <p:spPr>
          <a:xfrm>
            <a:off x="1792864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3D6697-A36F-4B59-612D-E7D147B71AA0}"/>
              </a:ext>
            </a:extLst>
          </p:cNvPr>
          <p:cNvSpPr txBox="1"/>
          <p:nvPr/>
        </p:nvSpPr>
        <p:spPr>
          <a:xfrm>
            <a:off x="2233400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E4756C-D6D3-B109-67A1-0D2356BFBF55}"/>
              </a:ext>
            </a:extLst>
          </p:cNvPr>
          <p:cNvSpPr txBox="1"/>
          <p:nvPr/>
        </p:nvSpPr>
        <p:spPr>
          <a:xfrm>
            <a:off x="2735651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96B418-462F-E6DC-E6D3-F395EC6E0934}"/>
              </a:ext>
            </a:extLst>
          </p:cNvPr>
          <p:cNvSpPr txBox="1"/>
          <p:nvPr/>
        </p:nvSpPr>
        <p:spPr>
          <a:xfrm>
            <a:off x="1227305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1F868C-412E-9E46-6FCC-2D872A40F409}"/>
              </a:ext>
            </a:extLst>
          </p:cNvPr>
          <p:cNvSpPr txBox="1"/>
          <p:nvPr/>
        </p:nvSpPr>
        <p:spPr>
          <a:xfrm>
            <a:off x="1731149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65646-8035-A06F-9F43-854561E4BD73}"/>
              </a:ext>
            </a:extLst>
          </p:cNvPr>
          <p:cNvSpPr txBox="1"/>
          <p:nvPr/>
        </p:nvSpPr>
        <p:spPr>
          <a:xfrm>
            <a:off x="2233400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09ED0B-61E3-94F2-79B5-2CADF905C831}"/>
              </a:ext>
            </a:extLst>
          </p:cNvPr>
          <p:cNvSpPr txBox="1"/>
          <p:nvPr/>
        </p:nvSpPr>
        <p:spPr>
          <a:xfrm>
            <a:off x="2735651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D2782D5-D2D6-59A6-161F-4EE0ADE3102A}"/>
              </a:ext>
            </a:extLst>
          </p:cNvPr>
          <p:cNvSpPr/>
          <p:nvPr/>
        </p:nvSpPr>
        <p:spPr>
          <a:xfrm>
            <a:off x="2349315" y="545255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43A8E-93FB-3E62-6884-A72A9C650888}"/>
              </a:ext>
            </a:extLst>
          </p:cNvPr>
          <p:cNvSpPr txBox="1"/>
          <p:nvPr/>
        </p:nvSpPr>
        <p:spPr>
          <a:xfrm>
            <a:off x="2587213" y="5445192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D238C-F98E-1FF2-A1B9-9811C0581E23}"/>
              </a:ext>
            </a:extLst>
          </p:cNvPr>
          <p:cNvSpPr txBox="1"/>
          <p:nvPr/>
        </p:nvSpPr>
        <p:spPr>
          <a:xfrm>
            <a:off x="763833" y="2782669"/>
            <a:ext cx="527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s’</a:t>
            </a:r>
          </a:p>
        </p:txBody>
      </p:sp>
    </p:spTree>
    <p:extLst>
      <p:ext uri="{BB962C8B-B14F-4D97-AF65-F5344CB8AC3E}">
        <p14:creationId xmlns:p14="http://schemas.microsoft.com/office/powerpoint/2010/main" val="2598642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48F57-542B-8EE6-82C3-477438373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B9BF-0A16-5F88-70F4-E1369ABF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Kickass Property Lemma Proof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37D9722E-3B8C-498D-7B1F-0B92EDAEF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1449"/>
            <a:ext cx="3576181" cy="5236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F092F2-26D6-19D1-D046-743DFD0BB9FF}"/>
                  </a:ext>
                </a:extLst>
              </p:cNvPr>
              <p:cNvSpPr txBox="1"/>
              <p:nvPr/>
            </p:nvSpPr>
            <p:spPr>
              <a:xfrm>
                <a:off x="3770334" y="1690362"/>
                <a:ext cx="8087957" cy="547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Proof</a:t>
                </a:r>
                <a:r>
                  <a:rPr lang="en-US" sz="3200" dirty="0">
                    <a:solidFill>
                      <a:srgbClr val="333333"/>
                    </a:solidFill>
                  </a:rPr>
                  <a:t>: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Suppose to the contrary that there exists s and s’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’) ≤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and s and s’ are at least 16 positions apart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That means there are at least 15 points besides s and s’ who have y-coordinate that fall between theirs.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Without loss of generality, let s be the point with the smallest y-coordinate.</a:t>
                </a: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F092F2-26D6-19D1-D046-743DFD0BB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334" y="1690362"/>
                <a:ext cx="8087957" cy="5472396"/>
              </a:xfrm>
              <a:prstGeom prst="rect">
                <a:avLst/>
              </a:prstGeom>
              <a:blipFill>
                <a:blip r:embed="rId4"/>
                <a:stretch>
                  <a:fillRect l="-1881" t="-1389" r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0A97A8D-F2B3-13D0-E2AC-CA57E2F883CE}"/>
              </a:ext>
            </a:extLst>
          </p:cNvPr>
          <p:cNvSpPr/>
          <p:nvPr/>
        </p:nvSpPr>
        <p:spPr>
          <a:xfrm>
            <a:off x="1291965" y="348312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FFDF00-1CCE-808C-A6E1-1AE612ADF87B}"/>
              </a:ext>
            </a:extLst>
          </p:cNvPr>
          <p:cNvSpPr txBox="1"/>
          <p:nvPr/>
        </p:nvSpPr>
        <p:spPr>
          <a:xfrm>
            <a:off x="1792864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6A368-C9D4-01C9-ADC9-E0A8BBC72145}"/>
              </a:ext>
            </a:extLst>
          </p:cNvPr>
          <p:cNvSpPr txBox="1"/>
          <p:nvPr/>
        </p:nvSpPr>
        <p:spPr>
          <a:xfrm>
            <a:off x="2295115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70E22-5A19-4D26-2B69-3767A7B550BE}"/>
              </a:ext>
            </a:extLst>
          </p:cNvPr>
          <p:cNvSpPr txBox="1"/>
          <p:nvPr/>
        </p:nvSpPr>
        <p:spPr>
          <a:xfrm>
            <a:off x="2797366" y="33832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C89AE-49C9-2FAB-634D-A80C2D56F875}"/>
              </a:ext>
            </a:extLst>
          </p:cNvPr>
          <p:cNvSpPr txBox="1"/>
          <p:nvPr/>
        </p:nvSpPr>
        <p:spPr>
          <a:xfrm>
            <a:off x="129196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48A98-D98C-82D5-7FBE-9FE692F2F161}"/>
              </a:ext>
            </a:extLst>
          </p:cNvPr>
          <p:cNvSpPr txBox="1"/>
          <p:nvPr/>
        </p:nvSpPr>
        <p:spPr>
          <a:xfrm>
            <a:off x="1792864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D1B99C-F17C-C1EF-DD5E-495EC18AE092}"/>
              </a:ext>
            </a:extLst>
          </p:cNvPr>
          <p:cNvSpPr txBox="1"/>
          <p:nvPr/>
        </p:nvSpPr>
        <p:spPr>
          <a:xfrm>
            <a:off x="229511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73FD59-A362-EE26-9436-F014C0FB1823}"/>
              </a:ext>
            </a:extLst>
          </p:cNvPr>
          <p:cNvSpPr txBox="1"/>
          <p:nvPr/>
        </p:nvSpPr>
        <p:spPr>
          <a:xfrm>
            <a:off x="2797366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595EF8-A5AD-7011-AB1C-05858EC477FB}"/>
              </a:ext>
            </a:extLst>
          </p:cNvPr>
          <p:cNvSpPr txBox="1"/>
          <p:nvPr/>
        </p:nvSpPr>
        <p:spPr>
          <a:xfrm>
            <a:off x="1291965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0E5660-DFAA-08EF-5279-871F60F6D2FE}"/>
              </a:ext>
            </a:extLst>
          </p:cNvPr>
          <p:cNvSpPr txBox="1"/>
          <p:nvPr/>
        </p:nvSpPr>
        <p:spPr>
          <a:xfrm>
            <a:off x="1792864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25FF38-C829-A806-761F-8DB45BC255BB}"/>
              </a:ext>
            </a:extLst>
          </p:cNvPr>
          <p:cNvSpPr txBox="1"/>
          <p:nvPr/>
        </p:nvSpPr>
        <p:spPr>
          <a:xfrm>
            <a:off x="2233400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3CB3A4-72AC-4156-CCC0-B7917C6CF2D2}"/>
              </a:ext>
            </a:extLst>
          </p:cNvPr>
          <p:cNvSpPr txBox="1"/>
          <p:nvPr/>
        </p:nvSpPr>
        <p:spPr>
          <a:xfrm>
            <a:off x="2735651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C2400A-BD25-20FA-E82A-19E3FC33C51F}"/>
              </a:ext>
            </a:extLst>
          </p:cNvPr>
          <p:cNvSpPr txBox="1"/>
          <p:nvPr/>
        </p:nvSpPr>
        <p:spPr>
          <a:xfrm>
            <a:off x="1227305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A0DAFD-F7F5-384B-41FE-49D3F2470AB2}"/>
              </a:ext>
            </a:extLst>
          </p:cNvPr>
          <p:cNvSpPr txBox="1"/>
          <p:nvPr/>
        </p:nvSpPr>
        <p:spPr>
          <a:xfrm>
            <a:off x="1731149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98B169-2B3B-FBA4-E5F1-9407673E163B}"/>
              </a:ext>
            </a:extLst>
          </p:cNvPr>
          <p:cNvSpPr txBox="1"/>
          <p:nvPr/>
        </p:nvSpPr>
        <p:spPr>
          <a:xfrm>
            <a:off x="2233400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9E7A59-6B33-BC8B-3D04-57349312A584}"/>
              </a:ext>
            </a:extLst>
          </p:cNvPr>
          <p:cNvSpPr txBox="1"/>
          <p:nvPr/>
        </p:nvSpPr>
        <p:spPr>
          <a:xfrm>
            <a:off x="2735651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0EF93E1-F21E-4CDC-F130-01BA03059C53}"/>
              </a:ext>
            </a:extLst>
          </p:cNvPr>
          <p:cNvSpPr/>
          <p:nvPr/>
        </p:nvSpPr>
        <p:spPr>
          <a:xfrm>
            <a:off x="2349315" y="545255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13228C-54CD-6578-0BA4-D7406215697B}"/>
              </a:ext>
            </a:extLst>
          </p:cNvPr>
          <p:cNvSpPr txBox="1"/>
          <p:nvPr/>
        </p:nvSpPr>
        <p:spPr>
          <a:xfrm>
            <a:off x="2587213" y="5445192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534ED-F463-544A-A6C1-972F28B036AF}"/>
              </a:ext>
            </a:extLst>
          </p:cNvPr>
          <p:cNvSpPr txBox="1"/>
          <p:nvPr/>
        </p:nvSpPr>
        <p:spPr>
          <a:xfrm>
            <a:off x="763833" y="2782669"/>
            <a:ext cx="527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s’</a:t>
            </a:r>
          </a:p>
        </p:txBody>
      </p:sp>
    </p:spTree>
    <p:extLst>
      <p:ext uri="{BB962C8B-B14F-4D97-AF65-F5344CB8AC3E}">
        <p14:creationId xmlns:p14="http://schemas.microsoft.com/office/powerpoint/2010/main" val="3713853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4DF7A-ED68-18A7-D3F3-63B725800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04EB-8035-2A6D-0649-FC691D9A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Kickass Property Lemma Proof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6F76EC62-BCC8-9D5A-0FA9-41D85DC4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1449"/>
            <a:ext cx="3576181" cy="5236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EB2389-6276-C628-D3EA-B3666FB22C17}"/>
                  </a:ext>
                </a:extLst>
              </p:cNvPr>
              <p:cNvSpPr txBox="1"/>
              <p:nvPr/>
            </p:nvSpPr>
            <p:spPr>
              <a:xfrm>
                <a:off x="3770334" y="1690362"/>
                <a:ext cx="8087957" cy="5242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2800" b="1" dirty="0">
                    <a:solidFill>
                      <a:srgbClr val="333333"/>
                    </a:solidFill>
                  </a:rPr>
                  <a:t>Proof</a:t>
                </a:r>
                <a:r>
                  <a:rPr lang="en-US" sz="2800" dirty="0">
                    <a:solidFill>
                      <a:srgbClr val="333333"/>
                    </a:solidFill>
                  </a:rPr>
                  <a:t>: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333333"/>
                    </a:solidFill>
                  </a:rPr>
                  <a:t>Since each box can have at most one point in it, it follows that each row can have at most 4 points in it.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333333"/>
                    </a:solidFill>
                  </a:rPr>
                  <a:t>Since there are at least 15 points between s and s’, it follows that there must be at least three rows between s and s’. 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333333"/>
                    </a:solidFill>
                  </a:rPr>
                  <a:t>Since each row has height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</a:rPr>
                  <a:t>, the y-coordinate difference between s and s’ must be at least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</a:rPr>
                  <a:t>. &lt;-contradiction</a:t>
                </a:r>
              </a:p>
              <a:p>
                <a:pPr>
                  <a:spcAft>
                    <a:spcPts val="750"/>
                  </a:spcAft>
                </a:pPr>
                <a:endParaRPr lang="en-US" sz="28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EB2389-6276-C628-D3EA-B3666FB22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334" y="1690362"/>
                <a:ext cx="8087957" cy="5242461"/>
              </a:xfrm>
              <a:prstGeom prst="rect">
                <a:avLst/>
              </a:prstGeom>
              <a:blipFill>
                <a:blip r:embed="rId4"/>
                <a:stretch>
                  <a:fillRect l="-1411" t="-966" r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05A3BF42-67D7-AD84-301E-D61E6770AC2A}"/>
              </a:ext>
            </a:extLst>
          </p:cNvPr>
          <p:cNvSpPr/>
          <p:nvPr/>
        </p:nvSpPr>
        <p:spPr>
          <a:xfrm>
            <a:off x="1291965" y="348312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B4442-507E-0102-61DF-901F0C2B1AC2}"/>
              </a:ext>
            </a:extLst>
          </p:cNvPr>
          <p:cNvSpPr txBox="1"/>
          <p:nvPr/>
        </p:nvSpPr>
        <p:spPr>
          <a:xfrm>
            <a:off x="1792864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ED0E8-2404-503F-F85A-76E729666A8B}"/>
              </a:ext>
            </a:extLst>
          </p:cNvPr>
          <p:cNvSpPr txBox="1"/>
          <p:nvPr/>
        </p:nvSpPr>
        <p:spPr>
          <a:xfrm>
            <a:off x="2295115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288F9-7A68-9071-4EC3-D695ED17CE1F}"/>
              </a:ext>
            </a:extLst>
          </p:cNvPr>
          <p:cNvSpPr txBox="1"/>
          <p:nvPr/>
        </p:nvSpPr>
        <p:spPr>
          <a:xfrm>
            <a:off x="2797366" y="33832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43DFA8-4E88-5B37-5B0F-8B332AABACEE}"/>
              </a:ext>
            </a:extLst>
          </p:cNvPr>
          <p:cNvSpPr txBox="1"/>
          <p:nvPr/>
        </p:nvSpPr>
        <p:spPr>
          <a:xfrm>
            <a:off x="129196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2F9D64-DC65-135A-C9A9-5038D77CC651}"/>
              </a:ext>
            </a:extLst>
          </p:cNvPr>
          <p:cNvSpPr txBox="1"/>
          <p:nvPr/>
        </p:nvSpPr>
        <p:spPr>
          <a:xfrm>
            <a:off x="1792864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C128A2-D651-785D-0896-F60DD0050196}"/>
              </a:ext>
            </a:extLst>
          </p:cNvPr>
          <p:cNvSpPr txBox="1"/>
          <p:nvPr/>
        </p:nvSpPr>
        <p:spPr>
          <a:xfrm>
            <a:off x="229511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5F0AB7-4C85-F92F-E3D7-7846F2CECDE9}"/>
              </a:ext>
            </a:extLst>
          </p:cNvPr>
          <p:cNvSpPr txBox="1"/>
          <p:nvPr/>
        </p:nvSpPr>
        <p:spPr>
          <a:xfrm>
            <a:off x="2797366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89740-A7AD-036D-6DCC-9DF9572871E5}"/>
              </a:ext>
            </a:extLst>
          </p:cNvPr>
          <p:cNvSpPr txBox="1"/>
          <p:nvPr/>
        </p:nvSpPr>
        <p:spPr>
          <a:xfrm>
            <a:off x="1291965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90DBB8-26E9-58B5-FC82-EDA956E9044D}"/>
              </a:ext>
            </a:extLst>
          </p:cNvPr>
          <p:cNvSpPr txBox="1"/>
          <p:nvPr/>
        </p:nvSpPr>
        <p:spPr>
          <a:xfrm>
            <a:off x="1792864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CF87B2-8786-E43C-C161-754E7FCFA7A1}"/>
              </a:ext>
            </a:extLst>
          </p:cNvPr>
          <p:cNvSpPr txBox="1"/>
          <p:nvPr/>
        </p:nvSpPr>
        <p:spPr>
          <a:xfrm>
            <a:off x="2233400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E7E84F-C8A6-FAA1-9F61-6FA1AFC9A006}"/>
              </a:ext>
            </a:extLst>
          </p:cNvPr>
          <p:cNvSpPr txBox="1"/>
          <p:nvPr/>
        </p:nvSpPr>
        <p:spPr>
          <a:xfrm>
            <a:off x="2735651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184EFB-E058-7380-4E46-3227C53F9781}"/>
              </a:ext>
            </a:extLst>
          </p:cNvPr>
          <p:cNvSpPr txBox="1"/>
          <p:nvPr/>
        </p:nvSpPr>
        <p:spPr>
          <a:xfrm>
            <a:off x="1227305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BA9515-63AD-C706-8EC1-8074E974A38E}"/>
              </a:ext>
            </a:extLst>
          </p:cNvPr>
          <p:cNvSpPr txBox="1"/>
          <p:nvPr/>
        </p:nvSpPr>
        <p:spPr>
          <a:xfrm>
            <a:off x="1731149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ADA404-6500-A519-F115-DF9D70A31DB5}"/>
              </a:ext>
            </a:extLst>
          </p:cNvPr>
          <p:cNvSpPr txBox="1"/>
          <p:nvPr/>
        </p:nvSpPr>
        <p:spPr>
          <a:xfrm>
            <a:off x="2233400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88277D-56B1-AEA2-BCFB-CCDB4C079FE0}"/>
              </a:ext>
            </a:extLst>
          </p:cNvPr>
          <p:cNvSpPr txBox="1"/>
          <p:nvPr/>
        </p:nvSpPr>
        <p:spPr>
          <a:xfrm>
            <a:off x="2735651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49F581-DF16-8073-BEF6-2191723FF141}"/>
              </a:ext>
            </a:extLst>
          </p:cNvPr>
          <p:cNvSpPr/>
          <p:nvPr/>
        </p:nvSpPr>
        <p:spPr>
          <a:xfrm>
            <a:off x="2349315" y="545255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69F8A7-132E-4541-A85E-27D6B076AD53}"/>
              </a:ext>
            </a:extLst>
          </p:cNvPr>
          <p:cNvSpPr txBox="1"/>
          <p:nvPr/>
        </p:nvSpPr>
        <p:spPr>
          <a:xfrm>
            <a:off x="2587213" y="5445192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17A57-1E0D-DD22-2DDD-E30A7047C034}"/>
              </a:ext>
            </a:extLst>
          </p:cNvPr>
          <p:cNvSpPr txBox="1"/>
          <p:nvPr/>
        </p:nvSpPr>
        <p:spPr>
          <a:xfrm>
            <a:off x="763833" y="2782669"/>
            <a:ext cx="527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s’</a:t>
            </a:r>
          </a:p>
        </p:txBody>
      </p:sp>
    </p:spTree>
    <p:extLst>
      <p:ext uri="{BB962C8B-B14F-4D97-AF65-F5344CB8AC3E}">
        <p14:creationId xmlns:p14="http://schemas.microsoft.com/office/powerpoint/2010/main" val="789988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0998D-6941-04E4-DBE0-01D01DDFC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17E1-B4EA-094E-9C30-D830F5C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Find-Closest O(n)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A14253-E12A-AA5F-56BF-5B900230AB3C}"/>
                  </a:ext>
                </a:extLst>
              </p:cNvPr>
              <p:cNvSpPr txBox="1"/>
              <p:nvPr/>
            </p:nvSpPr>
            <p:spPr>
              <a:xfrm>
                <a:off x="4947780" y="1690362"/>
                <a:ext cx="7244220" cy="2747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we can loop over each point and all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that are within 15 spaces of it. This takes O(n) time.</a:t>
                </a:r>
              </a:p>
              <a:p>
                <a:pPr marL="1028700" lvl="1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We can then keep track of the min distance pair and return it.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A14253-E12A-AA5F-56BF-5B900230A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780" y="1690362"/>
                <a:ext cx="7244220" cy="2747675"/>
              </a:xfrm>
              <a:prstGeom prst="rect">
                <a:avLst/>
              </a:prstGeom>
              <a:blipFill>
                <a:blip r:embed="rId3"/>
                <a:stretch>
                  <a:fillRect l="-1923" t="-2752" r="-2273" b="-5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38E4CDBB-AB96-67D6-B0DB-69BA606C9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1621449"/>
            <a:ext cx="3576181" cy="52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54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DDD91-6D00-23F3-644E-D7B28B881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822671-EF84-58C7-C7F5-05323C6EA93D}"/>
                  </a:ext>
                </a:extLst>
              </p:cNvPr>
              <p:cNvSpPr txBox="1"/>
              <p:nvPr/>
            </p:nvSpPr>
            <p:spPr>
              <a:xfrm>
                <a:off x="167041" y="0"/>
                <a:ext cx="12024959" cy="8423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Closest-Pair(P):</a:t>
                </a:r>
              </a:p>
              <a:p>
                <a:pPr marL="1028700" lvl="1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Input: n 2D points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P</m:t>
                    </m:r>
                    <m: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={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rgbClr val="333333"/>
                  </a:solidFill>
                  <a:cs typeface="Courier New" panose="02070309020205020404" pitchFamily="49" charset="0"/>
                </a:endParaRPr>
              </a:p>
              <a:p>
                <a:pPr marL="1485900" lvl="2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Sorted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n</m:t>
                    </m:r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≤4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the do brute force.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Q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be first half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be rest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δ</m:t>
                    </m:r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min</m:t>
                    </m:r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Let S be points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err="1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–</m:t>
                        </m:r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800" b="0" i="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δ</m:t>
                    </m:r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Find-Closest(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min(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endParaRPr lang="en-US" sz="2800" b="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endParaRPr lang="en-US" sz="2800" b="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822671-EF84-58C7-C7F5-05323C6EA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41" y="0"/>
                <a:ext cx="12024959" cy="8423524"/>
              </a:xfrm>
              <a:prstGeom prst="rect">
                <a:avLst/>
              </a:prstGeom>
              <a:blipFill>
                <a:blip r:embed="rId3"/>
                <a:stretch>
                  <a:fillRect l="-1054" t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54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501650" y="1615539"/>
            <a:ext cx="6934201" cy="5242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6 Out 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333333"/>
                </a:solidFill>
              </a:rPr>
              <a:t>Autolab</a:t>
            </a:r>
            <a:r>
              <a:rPr lang="en-US" sz="3200" dirty="0">
                <a:solidFill>
                  <a:srgbClr val="333333"/>
                </a:solidFill>
              </a:rPr>
              <a:t> Up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Due November 11</a:t>
            </a:r>
            <a:r>
              <a:rPr lang="en-US" sz="3200" baseline="30000" dirty="0">
                <a:solidFill>
                  <a:srgbClr val="333333"/>
                </a:solidFill>
              </a:rPr>
              <a:t>th</a:t>
            </a:r>
            <a:endParaRPr lang="en-US" sz="3200" dirty="0">
              <a:solidFill>
                <a:srgbClr val="333333"/>
              </a:solidFill>
            </a:endParaRP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Group Project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Code 3 Due November 24</a:t>
            </a:r>
            <a:r>
              <a:rPr lang="en-US" sz="3200" baseline="30000" dirty="0">
                <a:solidFill>
                  <a:srgbClr val="333333"/>
                </a:solidFill>
              </a:rPr>
              <a:t>th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Reflections 3 Due </a:t>
            </a:r>
            <a:r>
              <a:rPr lang="en-US" sz="3200">
                <a:solidFill>
                  <a:srgbClr val="333333"/>
                </a:solidFill>
              </a:rPr>
              <a:t>December 1</a:t>
            </a:r>
            <a:r>
              <a:rPr lang="en-US" sz="3200" baseline="30000">
                <a:solidFill>
                  <a:srgbClr val="333333"/>
                </a:solidFill>
              </a:rPr>
              <a:t>st</a:t>
            </a:r>
            <a:endParaRPr lang="en-US" sz="3200" dirty="0">
              <a:solidFill>
                <a:srgbClr val="333333"/>
              </a:solidFill>
            </a:endParaRP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Check Piazza for Google Form Review Link (before Friday)</a:t>
            </a: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Next Quiz is December 1</a:t>
            </a:r>
            <a:r>
              <a:rPr lang="en-US" sz="3200" baseline="30000" dirty="0">
                <a:solidFill>
                  <a:srgbClr val="333333"/>
                </a:solidFill>
              </a:rPr>
              <a:t>st</a:t>
            </a:r>
            <a:endParaRPr lang="en-US" sz="3200" dirty="0">
              <a:solidFill>
                <a:srgbClr val="333333"/>
              </a:solidFill>
            </a:endParaRP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930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04CE5-9752-504B-DA2F-B8A13BCAA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43F1-4C96-E23C-A353-42A51E38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2D Algorithm Runtime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93208572-1E40-2D91-2C48-228AF8EAE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1449"/>
            <a:ext cx="3576181" cy="5236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E9D64A-FA50-F1A1-9B1A-8ADAF67ECB9F}"/>
              </a:ext>
            </a:extLst>
          </p:cNvPr>
          <p:cNvSpPr txBox="1"/>
          <p:nvPr/>
        </p:nvSpPr>
        <p:spPr>
          <a:xfrm>
            <a:off x="3770334" y="1690362"/>
            <a:ext cx="8087957" cy="534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Make sure to sort all points by x and y—coordinates in a pre-processing step. </a:t>
            </a:r>
          </a:p>
          <a:p>
            <a:pPr marL="914400" lvl="1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Then when we break or split the set of points, we can easily construct the subsets in sorted order in O(n) time.</a:t>
            </a:r>
          </a:p>
          <a:p>
            <a:pPr marL="457200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The overall runtime of the algorithm will account for the initial sorting O(</a:t>
            </a:r>
            <a:r>
              <a:rPr lang="en-US" sz="2800" dirty="0" err="1">
                <a:solidFill>
                  <a:srgbClr val="333333"/>
                </a:solidFill>
              </a:rPr>
              <a:t>nlog</a:t>
            </a:r>
            <a:r>
              <a:rPr lang="en-US" sz="2800" dirty="0">
                <a:solidFill>
                  <a:srgbClr val="333333"/>
                </a:solidFill>
              </a:rPr>
              <a:t>(n)).</a:t>
            </a:r>
          </a:p>
          <a:p>
            <a:pPr marL="457200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Then it runs a divide and conquer algorithm with a recurrence that matches </a:t>
            </a:r>
            <a:r>
              <a:rPr lang="en-US" sz="2800" dirty="0" err="1">
                <a:solidFill>
                  <a:srgbClr val="333333"/>
                </a:solidFill>
              </a:rPr>
              <a:t>mergesort</a:t>
            </a:r>
            <a:r>
              <a:rPr lang="en-US" sz="2800" dirty="0">
                <a:solidFill>
                  <a:srgbClr val="333333"/>
                </a:solidFill>
              </a:rPr>
              <a:t>.</a:t>
            </a:r>
          </a:p>
          <a:p>
            <a:pPr marL="914400" lvl="1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Hence, the runtime is O(</a:t>
            </a:r>
            <a:r>
              <a:rPr lang="en-US" sz="2800" dirty="0" err="1">
                <a:solidFill>
                  <a:srgbClr val="333333"/>
                </a:solidFill>
              </a:rPr>
              <a:t>nlog</a:t>
            </a:r>
            <a:r>
              <a:rPr lang="en-US" sz="2800" dirty="0">
                <a:solidFill>
                  <a:srgbClr val="333333"/>
                </a:solidFill>
              </a:rPr>
              <a:t>(n)).</a:t>
            </a:r>
          </a:p>
          <a:p>
            <a:pPr marL="914400" lvl="1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33333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2198763-B85F-AB25-1990-82D99BF0BDAB}"/>
              </a:ext>
            </a:extLst>
          </p:cNvPr>
          <p:cNvSpPr/>
          <p:nvPr/>
        </p:nvSpPr>
        <p:spPr>
          <a:xfrm>
            <a:off x="1291965" y="348312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DE860-B508-53B4-ED69-08AEFAA1A2CE}"/>
              </a:ext>
            </a:extLst>
          </p:cNvPr>
          <p:cNvSpPr txBox="1"/>
          <p:nvPr/>
        </p:nvSpPr>
        <p:spPr>
          <a:xfrm>
            <a:off x="1792864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EEEEC-F247-87F5-AEC1-12D3E3F4FEB9}"/>
              </a:ext>
            </a:extLst>
          </p:cNvPr>
          <p:cNvSpPr txBox="1"/>
          <p:nvPr/>
        </p:nvSpPr>
        <p:spPr>
          <a:xfrm>
            <a:off x="2295115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7889E-CF05-9C0A-B519-3ABD6F353C99}"/>
              </a:ext>
            </a:extLst>
          </p:cNvPr>
          <p:cNvSpPr txBox="1"/>
          <p:nvPr/>
        </p:nvSpPr>
        <p:spPr>
          <a:xfrm>
            <a:off x="2797366" y="33832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376C2E-9FA8-FB25-B1C8-33AA4F62FFE7}"/>
              </a:ext>
            </a:extLst>
          </p:cNvPr>
          <p:cNvSpPr txBox="1"/>
          <p:nvPr/>
        </p:nvSpPr>
        <p:spPr>
          <a:xfrm>
            <a:off x="129196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E8FA06-D871-DD2C-EB8E-D82F8A51CFA3}"/>
              </a:ext>
            </a:extLst>
          </p:cNvPr>
          <p:cNvSpPr txBox="1"/>
          <p:nvPr/>
        </p:nvSpPr>
        <p:spPr>
          <a:xfrm>
            <a:off x="1792864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2B166B-FCA4-ADF0-7982-D19E08D2AD96}"/>
              </a:ext>
            </a:extLst>
          </p:cNvPr>
          <p:cNvSpPr txBox="1"/>
          <p:nvPr/>
        </p:nvSpPr>
        <p:spPr>
          <a:xfrm>
            <a:off x="229511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FE2B7B-DE51-64C5-A1AD-8701401A8350}"/>
              </a:ext>
            </a:extLst>
          </p:cNvPr>
          <p:cNvSpPr txBox="1"/>
          <p:nvPr/>
        </p:nvSpPr>
        <p:spPr>
          <a:xfrm>
            <a:off x="2797366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0CA8E8-0D78-2BC2-1F79-21A3739777CC}"/>
              </a:ext>
            </a:extLst>
          </p:cNvPr>
          <p:cNvSpPr txBox="1"/>
          <p:nvPr/>
        </p:nvSpPr>
        <p:spPr>
          <a:xfrm>
            <a:off x="1291965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A8889D-6756-BCDB-8D61-8A5B4EE34B36}"/>
              </a:ext>
            </a:extLst>
          </p:cNvPr>
          <p:cNvSpPr txBox="1"/>
          <p:nvPr/>
        </p:nvSpPr>
        <p:spPr>
          <a:xfrm>
            <a:off x="1792864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18175E-6581-74F3-FA82-58B6A19DB427}"/>
              </a:ext>
            </a:extLst>
          </p:cNvPr>
          <p:cNvSpPr txBox="1"/>
          <p:nvPr/>
        </p:nvSpPr>
        <p:spPr>
          <a:xfrm>
            <a:off x="2233400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AC8E6B-71B4-88BE-DCE7-393391DB4EE0}"/>
              </a:ext>
            </a:extLst>
          </p:cNvPr>
          <p:cNvSpPr txBox="1"/>
          <p:nvPr/>
        </p:nvSpPr>
        <p:spPr>
          <a:xfrm>
            <a:off x="2735651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4F7D51-1693-1C56-D848-1E3345E4F27F}"/>
              </a:ext>
            </a:extLst>
          </p:cNvPr>
          <p:cNvSpPr txBox="1"/>
          <p:nvPr/>
        </p:nvSpPr>
        <p:spPr>
          <a:xfrm>
            <a:off x="1227305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72ECB9-BDBE-14F6-105D-4409212556FC}"/>
              </a:ext>
            </a:extLst>
          </p:cNvPr>
          <p:cNvSpPr txBox="1"/>
          <p:nvPr/>
        </p:nvSpPr>
        <p:spPr>
          <a:xfrm>
            <a:off x="1731149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D51CA6-16E8-107D-37C3-B8567747818C}"/>
              </a:ext>
            </a:extLst>
          </p:cNvPr>
          <p:cNvSpPr txBox="1"/>
          <p:nvPr/>
        </p:nvSpPr>
        <p:spPr>
          <a:xfrm>
            <a:off x="2233400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06E07C-9014-9C96-E2C7-ABC144D2CDA1}"/>
              </a:ext>
            </a:extLst>
          </p:cNvPr>
          <p:cNvSpPr txBox="1"/>
          <p:nvPr/>
        </p:nvSpPr>
        <p:spPr>
          <a:xfrm>
            <a:off x="2735651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22DECF-A80D-6C90-A62E-C2548EE19C2F}"/>
              </a:ext>
            </a:extLst>
          </p:cNvPr>
          <p:cNvSpPr/>
          <p:nvPr/>
        </p:nvSpPr>
        <p:spPr>
          <a:xfrm>
            <a:off x="2349315" y="545255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E0D834-E352-C65C-D555-C8E1B528B064}"/>
              </a:ext>
            </a:extLst>
          </p:cNvPr>
          <p:cNvSpPr txBox="1"/>
          <p:nvPr/>
        </p:nvSpPr>
        <p:spPr>
          <a:xfrm>
            <a:off x="2587213" y="5445192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94D59-B041-F567-E924-B087A9A2DEF6}"/>
              </a:ext>
            </a:extLst>
          </p:cNvPr>
          <p:cNvSpPr txBox="1"/>
          <p:nvPr/>
        </p:nvSpPr>
        <p:spPr>
          <a:xfrm>
            <a:off x="763833" y="2782669"/>
            <a:ext cx="527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s’</a:t>
            </a:r>
          </a:p>
        </p:txBody>
      </p:sp>
    </p:spTree>
    <p:extLst>
      <p:ext uri="{BB962C8B-B14F-4D97-AF65-F5344CB8AC3E}">
        <p14:creationId xmlns:p14="http://schemas.microsoft.com/office/powerpoint/2010/main" val="1130577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49FDF-F677-F128-A192-6AEE48FD5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D7E2-1D88-B664-14D8-DC007835F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2D Algorithm Correctness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4F81C2DB-91B1-8FDE-493D-E8A7D836A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1449"/>
            <a:ext cx="3576181" cy="5236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F3F9B-3549-4F89-C1D6-8216DD20EF32}"/>
              </a:ext>
            </a:extLst>
          </p:cNvPr>
          <p:cNvSpPr txBox="1"/>
          <p:nvPr/>
        </p:nvSpPr>
        <p:spPr>
          <a:xfrm>
            <a:off x="3770334" y="1690362"/>
            <a:ext cx="8087957" cy="481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To show correctness we induct on the size of P:</a:t>
            </a:r>
          </a:p>
          <a:p>
            <a:pPr marL="914400" lvl="1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If |P| &lt; 4 than three then we know our algorithm is correct since it is just checking all possible pairs.</a:t>
            </a:r>
          </a:p>
          <a:p>
            <a:pPr marL="914400" lvl="1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Suppose the algorithm is correct for all |P| &lt; n.</a:t>
            </a:r>
          </a:p>
          <a:p>
            <a:pPr marL="914400" lvl="1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For |P| = n, we divide the plane into two disjoint regions Q and R of size &lt; n. </a:t>
            </a:r>
          </a:p>
          <a:p>
            <a:pPr marL="914400" lvl="1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Using our IH we find the closets pair in Q and R.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1F0AB0-F009-C3DF-246E-D946C22B3489}"/>
              </a:ext>
            </a:extLst>
          </p:cNvPr>
          <p:cNvSpPr/>
          <p:nvPr/>
        </p:nvSpPr>
        <p:spPr>
          <a:xfrm>
            <a:off x="1291965" y="348312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FDD80-89A9-AB65-8A44-04B227C10D1A}"/>
              </a:ext>
            </a:extLst>
          </p:cNvPr>
          <p:cNvSpPr txBox="1"/>
          <p:nvPr/>
        </p:nvSpPr>
        <p:spPr>
          <a:xfrm>
            <a:off x="1792864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8C9DA8-B74E-426C-9B78-09AE56FE9F92}"/>
              </a:ext>
            </a:extLst>
          </p:cNvPr>
          <p:cNvSpPr txBox="1"/>
          <p:nvPr/>
        </p:nvSpPr>
        <p:spPr>
          <a:xfrm>
            <a:off x="2295115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2BC96-0C7E-BD4F-BA35-9AC80FC837AE}"/>
              </a:ext>
            </a:extLst>
          </p:cNvPr>
          <p:cNvSpPr txBox="1"/>
          <p:nvPr/>
        </p:nvSpPr>
        <p:spPr>
          <a:xfrm>
            <a:off x="2797366" y="33832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F9A773-55D0-A2B6-1CDF-8B458B4941F7}"/>
              </a:ext>
            </a:extLst>
          </p:cNvPr>
          <p:cNvSpPr txBox="1"/>
          <p:nvPr/>
        </p:nvSpPr>
        <p:spPr>
          <a:xfrm>
            <a:off x="129196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801B4-95F5-187A-22E6-0D0CDCC8EAB8}"/>
              </a:ext>
            </a:extLst>
          </p:cNvPr>
          <p:cNvSpPr txBox="1"/>
          <p:nvPr/>
        </p:nvSpPr>
        <p:spPr>
          <a:xfrm>
            <a:off x="1792864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1DD0D0-2C9F-32A1-9C68-1E6415A16524}"/>
              </a:ext>
            </a:extLst>
          </p:cNvPr>
          <p:cNvSpPr txBox="1"/>
          <p:nvPr/>
        </p:nvSpPr>
        <p:spPr>
          <a:xfrm>
            <a:off x="229511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B9C21D-AE26-B00E-9ABF-645119515943}"/>
              </a:ext>
            </a:extLst>
          </p:cNvPr>
          <p:cNvSpPr txBox="1"/>
          <p:nvPr/>
        </p:nvSpPr>
        <p:spPr>
          <a:xfrm>
            <a:off x="2797366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56484D-8DEF-D3C5-BF7A-DBBFBA7BCD81}"/>
              </a:ext>
            </a:extLst>
          </p:cNvPr>
          <p:cNvSpPr txBox="1"/>
          <p:nvPr/>
        </p:nvSpPr>
        <p:spPr>
          <a:xfrm>
            <a:off x="1291965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AD2AB1-2450-D6DF-FDA6-ABC4047409C1}"/>
              </a:ext>
            </a:extLst>
          </p:cNvPr>
          <p:cNvSpPr txBox="1"/>
          <p:nvPr/>
        </p:nvSpPr>
        <p:spPr>
          <a:xfrm>
            <a:off x="1792864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F5FDEB-818B-F0FD-587B-D2112FAC7C67}"/>
              </a:ext>
            </a:extLst>
          </p:cNvPr>
          <p:cNvSpPr txBox="1"/>
          <p:nvPr/>
        </p:nvSpPr>
        <p:spPr>
          <a:xfrm>
            <a:off x="2233400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C94766-2751-E8DE-BA41-A1C78EEE7229}"/>
              </a:ext>
            </a:extLst>
          </p:cNvPr>
          <p:cNvSpPr txBox="1"/>
          <p:nvPr/>
        </p:nvSpPr>
        <p:spPr>
          <a:xfrm>
            <a:off x="2735651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B9EF2E-C286-916F-1688-D29057B18C26}"/>
              </a:ext>
            </a:extLst>
          </p:cNvPr>
          <p:cNvSpPr txBox="1"/>
          <p:nvPr/>
        </p:nvSpPr>
        <p:spPr>
          <a:xfrm>
            <a:off x="1227305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AE7418-2117-94AA-6EFF-55D9EB18BD1B}"/>
              </a:ext>
            </a:extLst>
          </p:cNvPr>
          <p:cNvSpPr txBox="1"/>
          <p:nvPr/>
        </p:nvSpPr>
        <p:spPr>
          <a:xfrm>
            <a:off x="1731149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DCFD9D-FB04-C27A-9B57-823631A05913}"/>
              </a:ext>
            </a:extLst>
          </p:cNvPr>
          <p:cNvSpPr txBox="1"/>
          <p:nvPr/>
        </p:nvSpPr>
        <p:spPr>
          <a:xfrm>
            <a:off x="2233400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9AB765-9E5F-7D33-5BA4-4E6CA7FD35E4}"/>
              </a:ext>
            </a:extLst>
          </p:cNvPr>
          <p:cNvSpPr txBox="1"/>
          <p:nvPr/>
        </p:nvSpPr>
        <p:spPr>
          <a:xfrm>
            <a:off x="2735651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B9E457D-E4FC-5A00-2C3F-E1A43BDC1D6C}"/>
              </a:ext>
            </a:extLst>
          </p:cNvPr>
          <p:cNvSpPr/>
          <p:nvPr/>
        </p:nvSpPr>
        <p:spPr>
          <a:xfrm>
            <a:off x="2349315" y="545255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0900B-8820-320E-E837-900001F4EFD5}"/>
              </a:ext>
            </a:extLst>
          </p:cNvPr>
          <p:cNvSpPr txBox="1"/>
          <p:nvPr/>
        </p:nvSpPr>
        <p:spPr>
          <a:xfrm>
            <a:off x="2587213" y="5445192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36660-AC5D-3FCD-0401-CB8766452D48}"/>
              </a:ext>
            </a:extLst>
          </p:cNvPr>
          <p:cNvSpPr txBox="1"/>
          <p:nvPr/>
        </p:nvSpPr>
        <p:spPr>
          <a:xfrm>
            <a:off x="763833" y="2782669"/>
            <a:ext cx="527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s’</a:t>
            </a:r>
          </a:p>
        </p:txBody>
      </p:sp>
    </p:spTree>
    <p:extLst>
      <p:ext uri="{BB962C8B-B14F-4D97-AF65-F5344CB8AC3E}">
        <p14:creationId xmlns:p14="http://schemas.microsoft.com/office/powerpoint/2010/main" val="3263848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97630-0C04-BA6C-597C-D1A5EE1E6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3D1C-0CC1-EFD7-E577-AEEFDE99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2D Algorithm Correctness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AB0105DC-FA9A-28D6-ACB9-5F4EAAE79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1449"/>
            <a:ext cx="3576181" cy="5236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9184B-A6D2-DB84-BAE8-F6C0203D09BD}"/>
              </a:ext>
            </a:extLst>
          </p:cNvPr>
          <p:cNvSpPr txBox="1"/>
          <p:nvPr/>
        </p:nvSpPr>
        <p:spPr>
          <a:xfrm>
            <a:off x="3770334" y="1690362"/>
            <a:ext cx="8087957" cy="5775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We check the middle slice S for pairs that are closer than the closest pair in Q and R.</a:t>
            </a:r>
          </a:p>
          <a:p>
            <a:pPr marL="1371600" lvl="2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By the KPL we know that our closer pair algorithm finds a closer pair if one exists.</a:t>
            </a:r>
          </a:p>
          <a:p>
            <a:pPr marL="914400" lvl="1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We return the min pair of the closets pair in Q, R, and the S.</a:t>
            </a:r>
          </a:p>
          <a:p>
            <a:pPr marL="1371600" lvl="2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If the closest pair was in Q or R then this works because it considers their closest pair.</a:t>
            </a:r>
          </a:p>
          <a:p>
            <a:pPr marL="1371600" lvl="2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Otherwise, it must be that the closest pair is in S and we also consider it. </a:t>
            </a:r>
          </a:p>
          <a:p>
            <a:pPr marL="1371600" lvl="2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33333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81D3F45-3683-427D-8549-FD1D258E88DA}"/>
              </a:ext>
            </a:extLst>
          </p:cNvPr>
          <p:cNvSpPr/>
          <p:nvPr/>
        </p:nvSpPr>
        <p:spPr>
          <a:xfrm>
            <a:off x="1291965" y="348312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23C37-14EE-9A8C-3469-CCB1655D157B}"/>
              </a:ext>
            </a:extLst>
          </p:cNvPr>
          <p:cNvSpPr txBox="1"/>
          <p:nvPr/>
        </p:nvSpPr>
        <p:spPr>
          <a:xfrm>
            <a:off x="1792864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10A7A-67E1-9ED9-A2A3-D7694D7558A1}"/>
              </a:ext>
            </a:extLst>
          </p:cNvPr>
          <p:cNvSpPr txBox="1"/>
          <p:nvPr/>
        </p:nvSpPr>
        <p:spPr>
          <a:xfrm>
            <a:off x="2295115" y="3398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0FCA92-57F5-85BB-AD04-250B06F43B45}"/>
              </a:ext>
            </a:extLst>
          </p:cNvPr>
          <p:cNvSpPr txBox="1"/>
          <p:nvPr/>
        </p:nvSpPr>
        <p:spPr>
          <a:xfrm>
            <a:off x="2797366" y="33832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D48F49-4857-010B-319C-0380869284AE}"/>
              </a:ext>
            </a:extLst>
          </p:cNvPr>
          <p:cNvSpPr txBox="1"/>
          <p:nvPr/>
        </p:nvSpPr>
        <p:spPr>
          <a:xfrm>
            <a:off x="129196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D6B867-AC54-8559-E95C-9BE0E7CBB401}"/>
              </a:ext>
            </a:extLst>
          </p:cNvPr>
          <p:cNvSpPr txBox="1"/>
          <p:nvPr/>
        </p:nvSpPr>
        <p:spPr>
          <a:xfrm>
            <a:off x="1792864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7EB1E-3E52-F868-B604-05241E57E770}"/>
              </a:ext>
            </a:extLst>
          </p:cNvPr>
          <p:cNvSpPr txBox="1"/>
          <p:nvPr/>
        </p:nvSpPr>
        <p:spPr>
          <a:xfrm>
            <a:off x="2295115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FF9C2B-8FAD-E0FA-304B-2A826DD0C2B1}"/>
              </a:ext>
            </a:extLst>
          </p:cNvPr>
          <p:cNvSpPr txBox="1"/>
          <p:nvPr/>
        </p:nvSpPr>
        <p:spPr>
          <a:xfrm>
            <a:off x="2797366" y="38593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3D8719-F465-1CB8-F510-699903E192A0}"/>
              </a:ext>
            </a:extLst>
          </p:cNvPr>
          <p:cNvSpPr txBox="1"/>
          <p:nvPr/>
        </p:nvSpPr>
        <p:spPr>
          <a:xfrm>
            <a:off x="1291965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7969DA-A2A8-A3A8-80E1-16FADD3F111A}"/>
              </a:ext>
            </a:extLst>
          </p:cNvPr>
          <p:cNvSpPr txBox="1"/>
          <p:nvPr/>
        </p:nvSpPr>
        <p:spPr>
          <a:xfrm>
            <a:off x="1792864" y="4359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AEB338-0A46-2C48-2875-21EA19F9120E}"/>
              </a:ext>
            </a:extLst>
          </p:cNvPr>
          <p:cNvSpPr txBox="1"/>
          <p:nvPr/>
        </p:nvSpPr>
        <p:spPr>
          <a:xfrm>
            <a:off x="2233400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802A1B-3B6B-1B00-BDEC-7F837441AFCD}"/>
              </a:ext>
            </a:extLst>
          </p:cNvPr>
          <p:cNvSpPr txBox="1"/>
          <p:nvPr/>
        </p:nvSpPr>
        <p:spPr>
          <a:xfrm>
            <a:off x="2735651" y="435974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479EEC-0FAD-914B-4CAD-732C4F368F18}"/>
              </a:ext>
            </a:extLst>
          </p:cNvPr>
          <p:cNvSpPr txBox="1"/>
          <p:nvPr/>
        </p:nvSpPr>
        <p:spPr>
          <a:xfrm>
            <a:off x="1227305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C14635-D71D-053B-3798-77E0D50485E2}"/>
              </a:ext>
            </a:extLst>
          </p:cNvPr>
          <p:cNvSpPr txBox="1"/>
          <p:nvPr/>
        </p:nvSpPr>
        <p:spPr>
          <a:xfrm>
            <a:off x="1731149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4ACA47-17C9-E10C-03DE-70B73130D2D3}"/>
              </a:ext>
            </a:extLst>
          </p:cNvPr>
          <p:cNvSpPr txBox="1"/>
          <p:nvPr/>
        </p:nvSpPr>
        <p:spPr>
          <a:xfrm>
            <a:off x="2233400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5F1E70-2000-5F18-6093-D34B77C92382}"/>
              </a:ext>
            </a:extLst>
          </p:cNvPr>
          <p:cNvSpPr txBox="1"/>
          <p:nvPr/>
        </p:nvSpPr>
        <p:spPr>
          <a:xfrm>
            <a:off x="2735651" y="48392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60D79B-D66F-B677-BA95-068C7FF15866}"/>
              </a:ext>
            </a:extLst>
          </p:cNvPr>
          <p:cNvSpPr/>
          <p:nvPr/>
        </p:nvSpPr>
        <p:spPr>
          <a:xfrm>
            <a:off x="2349315" y="545255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24D843-F5B5-0C9A-BC12-02EE73277325}"/>
              </a:ext>
            </a:extLst>
          </p:cNvPr>
          <p:cNvSpPr txBox="1"/>
          <p:nvPr/>
        </p:nvSpPr>
        <p:spPr>
          <a:xfrm>
            <a:off x="2587213" y="5445192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2D30DF-B319-C0C4-C5B7-34C1E7AF313E}"/>
              </a:ext>
            </a:extLst>
          </p:cNvPr>
          <p:cNvSpPr txBox="1"/>
          <p:nvPr/>
        </p:nvSpPr>
        <p:spPr>
          <a:xfrm>
            <a:off x="763833" y="2782669"/>
            <a:ext cx="527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s’</a:t>
            </a:r>
          </a:p>
        </p:txBody>
      </p:sp>
    </p:spTree>
    <p:extLst>
      <p:ext uri="{BB962C8B-B14F-4D97-AF65-F5344CB8AC3E}">
        <p14:creationId xmlns:p14="http://schemas.microsoft.com/office/powerpoint/2010/main" val="262469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BAEFD-A1AF-6BD2-A8C5-F723DD4B9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841DDE-76C9-1D62-EC66-41740B1D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Reading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7599C2-F6C2-D692-C7DE-000E02683809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F9A0F2-8A77-9131-CB15-026A6026DB5B}"/>
              </a:ext>
            </a:extLst>
          </p:cNvPr>
          <p:cNvSpPr txBox="1"/>
          <p:nvPr/>
        </p:nvSpPr>
        <p:spPr>
          <a:xfrm>
            <a:off x="595605" y="1672372"/>
            <a:ext cx="5500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should have read: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Finished 5.4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Before Next Class: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Continue 6.1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Continue 6.2</a:t>
            </a:r>
          </a:p>
          <a:p>
            <a:pPr lvl="1"/>
            <a:endParaRPr lang="en-US" sz="3200" b="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EF6457-9C78-C05B-70CC-DA154F39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79" y="1687337"/>
            <a:ext cx="4014084" cy="46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81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DF63C-AA9F-1183-D55F-1864B5688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1015-E361-A5D6-EAB5-56012922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2D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DB16CE-459B-7135-E3A5-DB1A9B044E6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782C89C-F750-9768-E3EC-993C1D346C70}"/>
              </a:ext>
            </a:extLst>
          </p:cNvPr>
          <p:cNvSpPr/>
          <p:nvPr/>
        </p:nvSpPr>
        <p:spPr>
          <a:xfrm>
            <a:off x="6537434" y="1690688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5A9F2F-FA3C-2824-EA71-8457880921FC}"/>
              </a:ext>
            </a:extLst>
          </p:cNvPr>
          <p:cNvSpPr/>
          <p:nvPr/>
        </p:nvSpPr>
        <p:spPr>
          <a:xfrm>
            <a:off x="7041931" y="235431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8EC2F50-AD14-F4BD-12BA-D9CDF20C4D2D}"/>
              </a:ext>
            </a:extLst>
          </p:cNvPr>
          <p:cNvSpPr/>
          <p:nvPr/>
        </p:nvSpPr>
        <p:spPr>
          <a:xfrm>
            <a:off x="7993117" y="394647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36DE77-1E5B-254A-6991-F5E62F93D9E2}"/>
              </a:ext>
            </a:extLst>
          </p:cNvPr>
          <p:cNvSpPr/>
          <p:nvPr/>
        </p:nvSpPr>
        <p:spPr>
          <a:xfrm>
            <a:off x="10174015" y="51673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AA05479-822C-14E7-542E-C5DD8A6677ED}"/>
              </a:ext>
            </a:extLst>
          </p:cNvPr>
          <p:cNvSpPr/>
          <p:nvPr/>
        </p:nvSpPr>
        <p:spPr>
          <a:xfrm>
            <a:off x="10005849" y="260063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F65AF0-B22C-1E5F-934F-377365D2167A}"/>
              </a:ext>
            </a:extLst>
          </p:cNvPr>
          <p:cNvSpPr/>
          <p:nvPr/>
        </p:nvSpPr>
        <p:spPr>
          <a:xfrm>
            <a:off x="7041930" y="588727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75D919-BDCD-2ADB-EF3E-D0685849C262}"/>
              </a:ext>
            </a:extLst>
          </p:cNvPr>
          <p:cNvSpPr/>
          <p:nvPr/>
        </p:nvSpPr>
        <p:spPr>
          <a:xfrm>
            <a:off x="8745920" y="561548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613BA9-ACCA-6E8E-DC74-A197D7D2F3F8}"/>
              </a:ext>
            </a:extLst>
          </p:cNvPr>
          <p:cNvSpPr/>
          <p:nvPr/>
        </p:nvSpPr>
        <p:spPr>
          <a:xfrm>
            <a:off x="7321768" y="267191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273F36-E39D-09CA-237E-9F7A55DF3F75}"/>
              </a:ext>
            </a:extLst>
          </p:cNvPr>
          <p:cNvSpPr/>
          <p:nvPr/>
        </p:nvSpPr>
        <p:spPr>
          <a:xfrm>
            <a:off x="8998168" y="240094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2C8B550-A7CD-3B4B-6BBF-14371D26A61A}"/>
              </a:ext>
            </a:extLst>
          </p:cNvPr>
          <p:cNvSpPr/>
          <p:nvPr/>
        </p:nvSpPr>
        <p:spPr>
          <a:xfrm>
            <a:off x="9592003" y="418753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52CBDD8-9141-7921-0012-CEB76AC9F830}"/>
              </a:ext>
            </a:extLst>
          </p:cNvPr>
          <p:cNvSpPr/>
          <p:nvPr/>
        </p:nvSpPr>
        <p:spPr>
          <a:xfrm>
            <a:off x="10721865" y="355323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7B7F1E4-D958-750D-7893-9C85785022B2}"/>
              </a:ext>
            </a:extLst>
          </p:cNvPr>
          <p:cNvSpPr/>
          <p:nvPr/>
        </p:nvSpPr>
        <p:spPr>
          <a:xfrm>
            <a:off x="10105697" y="598711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BB7F98-9A06-E725-42A6-A1E6B3ED4C77}"/>
              </a:ext>
            </a:extLst>
          </p:cNvPr>
          <p:cNvSpPr/>
          <p:nvPr/>
        </p:nvSpPr>
        <p:spPr>
          <a:xfrm>
            <a:off x="6997263" y="375293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1553778-7D85-9E59-7797-F0E9088C3371}"/>
              </a:ext>
            </a:extLst>
          </p:cNvPr>
          <p:cNvSpPr/>
          <p:nvPr/>
        </p:nvSpPr>
        <p:spPr>
          <a:xfrm>
            <a:off x="7761888" y="52302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FFEFBD0-C095-88A0-6F0E-634E5A2B18AD}"/>
              </a:ext>
            </a:extLst>
          </p:cNvPr>
          <p:cNvSpPr/>
          <p:nvPr/>
        </p:nvSpPr>
        <p:spPr>
          <a:xfrm>
            <a:off x="10932072" y="19226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997B49-CCAC-D986-881D-9B662C2CCC89}"/>
              </a:ext>
            </a:extLst>
          </p:cNvPr>
          <p:cNvSpPr txBox="1"/>
          <p:nvPr/>
        </p:nvSpPr>
        <p:spPr>
          <a:xfrm>
            <a:off x="455140" y="1690688"/>
            <a:ext cx="5839698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Input</a:t>
            </a:r>
            <a:r>
              <a:rPr lang="en-US" sz="3200" dirty="0">
                <a:solidFill>
                  <a:srgbClr val="333333"/>
                </a:solidFill>
              </a:rPr>
              <a:t>: Given n points in the plane.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Goal</a:t>
            </a:r>
            <a:r>
              <a:rPr lang="en-US" sz="3200" dirty="0">
                <a:solidFill>
                  <a:srgbClr val="333333"/>
                </a:solidFill>
              </a:rPr>
              <a:t>: Find pair of points with smallest Euclidean distance between them.</a:t>
            </a:r>
          </a:p>
        </p:txBody>
      </p:sp>
    </p:spTree>
    <p:extLst>
      <p:ext uri="{BB962C8B-B14F-4D97-AF65-F5344CB8AC3E}">
        <p14:creationId xmlns:p14="http://schemas.microsoft.com/office/powerpoint/2010/main" val="382292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AB66D-B8DD-A0C8-F480-43A304F8F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8E58-E819-369B-B7DE-12581F68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Algo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1C24A9-1E66-236B-AF2F-40D09F94FD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634C52-1B71-68EE-9E1D-D8C475B4D584}"/>
              </a:ext>
            </a:extLst>
          </p:cNvPr>
          <p:cNvGrpSpPr/>
          <p:nvPr/>
        </p:nvGrpSpPr>
        <p:grpSpPr>
          <a:xfrm>
            <a:off x="5565878" y="1830701"/>
            <a:ext cx="5787922" cy="4816366"/>
            <a:chOff x="3216772" y="1724186"/>
            <a:chExt cx="5787922" cy="48163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21318D9-B0F8-AEB9-06C7-FF7EB788A1CA}"/>
                </a:ext>
              </a:extLst>
            </p:cNvPr>
            <p:cNvGrpSpPr/>
            <p:nvPr/>
          </p:nvGrpSpPr>
          <p:grpSpPr>
            <a:xfrm>
              <a:off x="3216772" y="1724186"/>
              <a:ext cx="2501493" cy="4816366"/>
              <a:chOff x="6537434" y="1690688"/>
              <a:chExt cx="2501493" cy="48163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B601034-9917-4078-9C09-3D8A7D70BE0E}"/>
                  </a:ext>
                </a:extLst>
              </p:cNvPr>
              <p:cNvSpPr/>
              <p:nvPr/>
            </p:nvSpPr>
            <p:spPr>
              <a:xfrm>
                <a:off x="6537434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88FB6A4-679A-C357-0B54-5EF6441BEB85}"/>
                  </a:ext>
                </a:extLst>
              </p:cNvPr>
              <p:cNvSpPr/>
              <p:nvPr/>
            </p:nvSpPr>
            <p:spPr>
              <a:xfrm>
                <a:off x="7041931" y="2354317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FDFBE71-EBB2-F1FD-79A5-803FB638C2F1}"/>
                  </a:ext>
                </a:extLst>
              </p:cNvPr>
              <p:cNvSpPr/>
              <p:nvPr/>
            </p:nvSpPr>
            <p:spPr>
              <a:xfrm>
                <a:off x="7993117" y="394647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B867982-14DB-43D2-AC1C-257545F40F79}"/>
                  </a:ext>
                </a:extLst>
              </p:cNvPr>
              <p:cNvSpPr/>
              <p:nvPr/>
            </p:nvSpPr>
            <p:spPr>
              <a:xfrm>
                <a:off x="7041930" y="5887271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06357FB-CE63-ED74-4738-87AFB60BC9A6}"/>
                  </a:ext>
                </a:extLst>
              </p:cNvPr>
              <p:cNvSpPr/>
              <p:nvPr/>
            </p:nvSpPr>
            <p:spPr>
              <a:xfrm>
                <a:off x="8745920" y="561548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F7CCD42-E73A-B51A-74FC-0F8E4F1A7AE2}"/>
                  </a:ext>
                </a:extLst>
              </p:cNvPr>
              <p:cNvSpPr/>
              <p:nvPr/>
            </p:nvSpPr>
            <p:spPr>
              <a:xfrm>
                <a:off x="7321768" y="2671913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2EFB565-2F1A-F499-541B-8624AB4793CA}"/>
                  </a:ext>
                </a:extLst>
              </p:cNvPr>
              <p:cNvSpPr/>
              <p:nvPr/>
            </p:nvSpPr>
            <p:spPr>
              <a:xfrm>
                <a:off x="6997263" y="375293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9382D49-9735-C57B-AAF3-234D0ACAD80F}"/>
                  </a:ext>
                </a:extLst>
              </p:cNvPr>
              <p:cNvSpPr/>
              <p:nvPr/>
            </p:nvSpPr>
            <p:spPr>
              <a:xfrm>
                <a:off x="7761888" y="523020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2CB61B9-52E2-6658-83A9-DB1D61FC2047}"/>
                </a:ext>
              </a:extLst>
            </p:cNvPr>
            <p:cNvCxnSpPr>
              <a:cxnSpLocks/>
            </p:cNvCxnSpPr>
            <p:nvPr/>
          </p:nvCxnSpPr>
          <p:spPr>
            <a:xfrm>
              <a:off x="6115086" y="1724186"/>
              <a:ext cx="0" cy="481636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52D4C0B-17F5-0C1B-DE81-8E50A7480F2A}"/>
                </a:ext>
              </a:extLst>
            </p:cNvPr>
            <p:cNvGrpSpPr/>
            <p:nvPr/>
          </p:nvGrpSpPr>
          <p:grpSpPr>
            <a:xfrm>
              <a:off x="6503201" y="1724186"/>
              <a:ext cx="2501493" cy="4816366"/>
              <a:chOff x="8852306" y="1690688"/>
              <a:chExt cx="2501493" cy="48163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A7A976C-1504-5070-7816-3404245330F2}"/>
                  </a:ext>
                </a:extLst>
              </p:cNvPr>
              <p:cNvSpPr/>
              <p:nvPr/>
            </p:nvSpPr>
            <p:spPr>
              <a:xfrm>
                <a:off x="8852306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E46DFCD-4634-DF98-8640-F19932906E93}"/>
                  </a:ext>
                </a:extLst>
              </p:cNvPr>
              <p:cNvSpPr/>
              <p:nvPr/>
            </p:nvSpPr>
            <p:spPr>
              <a:xfrm>
                <a:off x="10174015" y="516731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95CEF04-A009-AE43-F2C1-B17E4060FFA6}"/>
                  </a:ext>
                </a:extLst>
              </p:cNvPr>
              <p:cNvSpPr/>
              <p:nvPr/>
            </p:nvSpPr>
            <p:spPr>
              <a:xfrm>
                <a:off x="10005849" y="260063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8199BB5-0B13-4064-0C43-2F3953AE3D42}"/>
                  </a:ext>
                </a:extLst>
              </p:cNvPr>
              <p:cNvSpPr/>
              <p:nvPr/>
            </p:nvSpPr>
            <p:spPr>
              <a:xfrm>
                <a:off x="8998168" y="240094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94985F2-1C1E-A4F7-3379-C0070E0E2C1E}"/>
                  </a:ext>
                </a:extLst>
              </p:cNvPr>
              <p:cNvSpPr/>
              <p:nvPr/>
            </p:nvSpPr>
            <p:spPr>
              <a:xfrm>
                <a:off x="9592003" y="4187537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A20CE52-3473-FE59-F308-AAAF9A3D065F}"/>
                  </a:ext>
                </a:extLst>
              </p:cNvPr>
              <p:cNvSpPr/>
              <p:nvPr/>
            </p:nvSpPr>
            <p:spPr>
              <a:xfrm>
                <a:off x="10721865" y="3553235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0C334E7-4600-6958-12C2-916537442052}"/>
                  </a:ext>
                </a:extLst>
              </p:cNvPr>
              <p:cNvSpPr/>
              <p:nvPr/>
            </p:nvSpPr>
            <p:spPr>
              <a:xfrm>
                <a:off x="10105697" y="598711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B074812-A77F-2EDA-EAAA-6433C6054B0F}"/>
                  </a:ext>
                </a:extLst>
              </p:cNvPr>
              <p:cNvSpPr/>
              <p:nvPr/>
            </p:nvSpPr>
            <p:spPr>
              <a:xfrm>
                <a:off x="10932072" y="1922654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4D67E8-D771-9A86-102E-A6B16871454D}"/>
                </a:ext>
              </a:extLst>
            </p:cNvPr>
            <p:cNvSpPr/>
            <p:nvPr/>
          </p:nvSpPr>
          <p:spPr>
            <a:xfrm rot="19442691">
              <a:off x="3724640" y="2135734"/>
              <a:ext cx="469023" cy="100973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857033-2D09-9FEC-F6E5-66C6ADE217EF}"/>
                </a:ext>
              </a:extLst>
            </p:cNvPr>
            <p:cNvSpPr/>
            <p:nvPr/>
          </p:nvSpPr>
          <p:spPr>
            <a:xfrm rot="16913730">
              <a:off x="7101372" y="1852195"/>
              <a:ext cx="469023" cy="16280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0699AF-DD15-BD2A-2E06-A88FA8CD3718}"/>
              </a:ext>
            </a:extLst>
          </p:cNvPr>
          <p:cNvSpPr txBox="1"/>
          <p:nvPr/>
        </p:nvSpPr>
        <p:spPr>
          <a:xfrm>
            <a:off x="455140" y="1690688"/>
            <a:ext cx="5042537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Break plane into two parts with equal number of points using line L.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Can be O(n) time if you sort by x-coordinate first.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Find n/2 item with smallest x-coordinate for one side…</a:t>
            </a:r>
          </a:p>
        </p:txBody>
      </p:sp>
    </p:spTree>
    <p:extLst>
      <p:ext uri="{BB962C8B-B14F-4D97-AF65-F5344CB8AC3E}">
        <p14:creationId xmlns:p14="http://schemas.microsoft.com/office/powerpoint/2010/main" val="323026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8EEF8-BA5D-2D8C-1B99-AE7D6E197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70E2-CA49-6C20-49DA-80DED6E6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Algo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ADB80B-3C18-45A2-ED52-62553A4C475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33CEBA-BE34-9B53-DE0A-3589E79020DA}"/>
              </a:ext>
            </a:extLst>
          </p:cNvPr>
          <p:cNvGrpSpPr/>
          <p:nvPr/>
        </p:nvGrpSpPr>
        <p:grpSpPr>
          <a:xfrm>
            <a:off x="5565878" y="1830701"/>
            <a:ext cx="5787922" cy="4816366"/>
            <a:chOff x="3216772" y="1724186"/>
            <a:chExt cx="5787922" cy="48163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4BC4402-A5BF-9B1C-77E3-A864FAA0103C}"/>
                </a:ext>
              </a:extLst>
            </p:cNvPr>
            <p:cNvGrpSpPr/>
            <p:nvPr/>
          </p:nvGrpSpPr>
          <p:grpSpPr>
            <a:xfrm>
              <a:off x="3216772" y="1724186"/>
              <a:ext cx="2501493" cy="4816366"/>
              <a:chOff x="6537434" y="1690688"/>
              <a:chExt cx="2501493" cy="48163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2AD185-68F4-2A19-84EE-2A2A37345C88}"/>
                  </a:ext>
                </a:extLst>
              </p:cNvPr>
              <p:cNvSpPr/>
              <p:nvPr/>
            </p:nvSpPr>
            <p:spPr>
              <a:xfrm>
                <a:off x="6537434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FD632FE-F8A3-4372-6D06-DFAD615E1F3C}"/>
                  </a:ext>
                </a:extLst>
              </p:cNvPr>
              <p:cNvSpPr/>
              <p:nvPr/>
            </p:nvSpPr>
            <p:spPr>
              <a:xfrm>
                <a:off x="7041931" y="2354317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04BB2E2-A458-8D33-246C-7084628A076B}"/>
                  </a:ext>
                </a:extLst>
              </p:cNvPr>
              <p:cNvSpPr/>
              <p:nvPr/>
            </p:nvSpPr>
            <p:spPr>
              <a:xfrm>
                <a:off x="7993117" y="394647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1E2F6B1-90DE-9130-7CBC-D86BA357BAA3}"/>
                  </a:ext>
                </a:extLst>
              </p:cNvPr>
              <p:cNvSpPr/>
              <p:nvPr/>
            </p:nvSpPr>
            <p:spPr>
              <a:xfrm>
                <a:off x="7041930" y="5887271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3D74E46-0CEE-A05D-7337-455E6E1C9BC5}"/>
                  </a:ext>
                </a:extLst>
              </p:cNvPr>
              <p:cNvSpPr/>
              <p:nvPr/>
            </p:nvSpPr>
            <p:spPr>
              <a:xfrm>
                <a:off x="8745920" y="561548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B50A1A6-5E3F-9934-43D2-3B84DCC89287}"/>
                  </a:ext>
                </a:extLst>
              </p:cNvPr>
              <p:cNvSpPr/>
              <p:nvPr/>
            </p:nvSpPr>
            <p:spPr>
              <a:xfrm>
                <a:off x="7321768" y="2671913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5A0024C-8D04-4653-F4F6-4341E93CBF43}"/>
                  </a:ext>
                </a:extLst>
              </p:cNvPr>
              <p:cNvSpPr/>
              <p:nvPr/>
            </p:nvSpPr>
            <p:spPr>
              <a:xfrm>
                <a:off x="6997263" y="375293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81C414F-A45D-4125-DD4E-4091B1DAB54F}"/>
                  </a:ext>
                </a:extLst>
              </p:cNvPr>
              <p:cNvSpPr/>
              <p:nvPr/>
            </p:nvSpPr>
            <p:spPr>
              <a:xfrm>
                <a:off x="7761888" y="523020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38C5B5-5014-D583-B501-D5DA5C3672F8}"/>
                </a:ext>
              </a:extLst>
            </p:cNvPr>
            <p:cNvCxnSpPr>
              <a:cxnSpLocks/>
            </p:cNvCxnSpPr>
            <p:nvPr/>
          </p:nvCxnSpPr>
          <p:spPr>
            <a:xfrm>
              <a:off x="6115086" y="1724186"/>
              <a:ext cx="0" cy="481636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E710FD-22D1-A840-7858-17D58F8EECA2}"/>
                </a:ext>
              </a:extLst>
            </p:cNvPr>
            <p:cNvGrpSpPr/>
            <p:nvPr/>
          </p:nvGrpSpPr>
          <p:grpSpPr>
            <a:xfrm>
              <a:off x="6503201" y="1724186"/>
              <a:ext cx="2501493" cy="4816366"/>
              <a:chOff x="8852306" y="1690688"/>
              <a:chExt cx="2501493" cy="48163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884607-71B9-9236-A05E-C96AEB953492}"/>
                  </a:ext>
                </a:extLst>
              </p:cNvPr>
              <p:cNvSpPr/>
              <p:nvPr/>
            </p:nvSpPr>
            <p:spPr>
              <a:xfrm>
                <a:off x="8852306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B386E8B-068D-01FF-FA81-820BABFFB745}"/>
                  </a:ext>
                </a:extLst>
              </p:cNvPr>
              <p:cNvSpPr/>
              <p:nvPr/>
            </p:nvSpPr>
            <p:spPr>
              <a:xfrm>
                <a:off x="10174015" y="516731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57460DB-6001-4B12-3444-E125E50F46F4}"/>
                  </a:ext>
                </a:extLst>
              </p:cNvPr>
              <p:cNvSpPr/>
              <p:nvPr/>
            </p:nvSpPr>
            <p:spPr>
              <a:xfrm>
                <a:off x="10005849" y="260063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0B92814-4B61-6EEF-E44D-E3EF60EF0F6C}"/>
                  </a:ext>
                </a:extLst>
              </p:cNvPr>
              <p:cNvSpPr/>
              <p:nvPr/>
            </p:nvSpPr>
            <p:spPr>
              <a:xfrm>
                <a:off x="8998168" y="240094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43E72C7-A904-B5BA-BE1B-44B871C71321}"/>
                  </a:ext>
                </a:extLst>
              </p:cNvPr>
              <p:cNvSpPr/>
              <p:nvPr/>
            </p:nvSpPr>
            <p:spPr>
              <a:xfrm>
                <a:off x="9592003" y="4187537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19FE8B9-C49D-9341-1453-A69314BD3D61}"/>
                  </a:ext>
                </a:extLst>
              </p:cNvPr>
              <p:cNvSpPr/>
              <p:nvPr/>
            </p:nvSpPr>
            <p:spPr>
              <a:xfrm>
                <a:off x="10721865" y="3553235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2DB0D63-CA7F-86EA-3952-95C0D47BF3F1}"/>
                  </a:ext>
                </a:extLst>
              </p:cNvPr>
              <p:cNvSpPr/>
              <p:nvPr/>
            </p:nvSpPr>
            <p:spPr>
              <a:xfrm>
                <a:off x="10105697" y="598711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0BB3A43-9736-C606-FFA4-AC1B5A1F469C}"/>
                  </a:ext>
                </a:extLst>
              </p:cNvPr>
              <p:cNvSpPr/>
              <p:nvPr/>
            </p:nvSpPr>
            <p:spPr>
              <a:xfrm>
                <a:off x="10932072" y="1922654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D9F7BB6-CCAB-22E9-9489-9372F7BBE316}"/>
                </a:ext>
              </a:extLst>
            </p:cNvPr>
            <p:cNvSpPr/>
            <p:nvPr/>
          </p:nvSpPr>
          <p:spPr>
            <a:xfrm rot="19442691">
              <a:off x="3724640" y="2135734"/>
              <a:ext cx="469023" cy="100973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A1C37E-4943-07D5-040E-5D8927FB7DB4}"/>
                </a:ext>
              </a:extLst>
            </p:cNvPr>
            <p:cNvSpPr/>
            <p:nvPr/>
          </p:nvSpPr>
          <p:spPr>
            <a:xfrm rot="16913730">
              <a:off x="7101372" y="1852195"/>
              <a:ext cx="469023" cy="16280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96D7D39-C3E8-4C34-7CA1-200C6E1B0A42}"/>
              </a:ext>
            </a:extLst>
          </p:cNvPr>
          <p:cNvSpPr txBox="1"/>
          <p:nvPr/>
        </p:nvSpPr>
        <p:spPr>
          <a:xfrm>
            <a:off x="455140" y="1690688"/>
            <a:ext cx="5042537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Recurse on each of the smaller planes to get closest pair. 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This takes 2T(n/2) time if you assume n even.</a:t>
            </a: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Use the min distance from these two closest pairs to define slice S.</a:t>
            </a:r>
          </a:p>
        </p:txBody>
      </p:sp>
    </p:spTree>
    <p:extLst>
      <p:ext uri="{BB962C8B-B14F-4D97-AF65-F5344CB8AC3E}">
        <p14:creationId xmlns:p14="http://schemas.microsoft.com/office/powerpoint/2010/main" val="75436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2F8AD-3EA1-E3E1-7911-12300045A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2078-5801-FACD-EF75-1C2866B4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Algo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43BE74-024F-9282-8699-2FC04FE557D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78E63B-04D6-1CDC-E8CC-868ADB4A39F3}"/>
              </a:ext>
            </a:extLst>
          </p:cNvPr>
          <p:cNvGrpSpPr/>
          <p:nvPr/>
        </p:nvGrpSpPr>
        <p:grpSpPr>
          <a:xfrm>
            <a:off x="5565878" y="1830701"/>
            <a:ext cx="5787922" cy="4816366"/>
            <a:chOff x="3216772" y="1724186"/>
            <a:chExt cx="5787922" cy="48163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129FF3-7923-8BB7-1917-DCB7DBAA50AF}"/>
                </a:ext>
              </a:extLst>
            </p:cNvPr>
            <p:cNvGrpSpPr/>
            <p:nvPr/>
          </p:nvGrpSpPr>
          <p:grpSpPr>
            <a:xfrm>
              <a:off x="3216772" y="1724186"/>
              <a:ext cx="2501493" cy="4816366"/>
              <a:chOff x="6537434" y="1690688"/>
              <a:chExt cx="2501493" cy="48163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10053A-E262-388E-1DBA-30479DBE457F}"/>
                  </a:ext>
                </a:extLst>
              </p:cNvPr>
              <p:cNvSpPr/>
              <p:nvPr/>
            </p:nvSpPr>
            <p:spPr>
              <a:xfrm>
                <a:off x="6537434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A7B209C-D925-7C4D-0942-276A5A7A9B77}"/>
                  </a:ext>
                </a:extLst>
              </p:cNvPr>
              <p:cNvSpPr/>
              <p:nvPr/>
            </p:nvSpPr>
            <p:spPr>
              <a:xfrm>
                <a:off x="7041931" y="2354317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E08F4DC-4463-9B77-5F85-7CA2811F2027}"/>
                  </a:ext>
                </a:extLst>
              </p:cNvPr>
              <p:cNvSpPr/>
              <p:nvPr/>
            </p:nvSpPr>
            <p:spPr>
              <a:xfrm>
                <a:off x="7993117" y="394647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5876450-3858-F375-9BCF-701119E07964}"/>
                  </a:ext>
                </a:extLst>
              </p:cNvPr>
              <p:cNvSpPr/>
              <p:nvPr/>
            </p:nvSpPr>
            <p:spPr>
              <a:xfrm>
                <a:off x="7041930" y="5887271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D97B404-CAB7-61AA-D3CE-0C01A190133A}"/>
                  </a:ext>
                </a:extLst>
              </p:cNvPr>
              <p:cNvSpPr/>
              <p:nvPr/>
            </p:nvSpPr>
            <p:spPr>
              <a:xfrm>
                <a:off x="8745920" y="561548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F2703D8-99CC-2EB6-CE52-EFDAD622AEE1}"/>
                  </a:ext>
                </a:extLst>
              </p:cNvPr>
              <p:cNvSpPr/>
              <p:nvPr/>
            </p:nvSpPr>
            <p:spPr>
              <a:xfrm>
                <a:off x="7321768" y="2671913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F1E9C65-0690-58E7-FBCA-2A40D23DF90A}"/>
                  </a:ext>
                </a:extLst>
              </p:cNvPr>
              <p:cNvSpPr/>
              <p:nvPr/>
            </p:nvSpPr>
            <p:spPr>
              <a:xfrm>
                <a:off x="6997263" y="375293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280C601-4047-0302-7791-7CF47BD8A7A3}"/>
                  </a:ext>
                </a:extLst>
              </p:cNvPr>
              <p:cNvSpPr/>
              <p:nvPr/>
            </p:nvSpPr>
            <p:spPr>
              <a:xfrm>
                <a:off x="7761888" y="523020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ED28A5-EDAB-9F8D-5FAF-CA092A09E36C}"/>
                </a:ext>
              </a:extLst>
            </p:cNvPr>
            <p:cNvCxnSpPr>
              <a:cxnSpLocks/>
            </p:cNvCxnSpPr>
            <p:nvPr/>
          </p:nvCxnSpPr>
          <p:spPr>
            <a:xfrm>
              <a:off x="6115086" y="1724186"/>
              <a:ext cx="0" cy="481636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4363ACB-3215-93CE-9FF3-23085510F0C9}"/>
                </a:ext>
              </a:extLst>
            </p:cNvPr>
            <p:cNvGrpSpPr/>
            <p:nvPr/>
          </p:nvGrpSpPr>
          <p:grpSpPr>
            <a:xfrm>
              <a:off x="6503201" y="1724186"/>
              <a:ext cx="2501493" cy="4816366"/>
              <a:chOff x="8852306" y="1690688"/>
              <a:chExt cx="2501493" cy="48163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00CF54-2917-67C7-D5D3-7072A2C1FACD}"/>
                  </a:ext>
                </a:extLst>
              </p:cNvPr>
              <p:cNvSpPr/>
              <p:nvPr/>
            </p:nvSpPr>
            <p:spPr>
              <a:xfrm>
                <a:off x="8852306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8D3260C-75F3-99C5-E8C7-7DE9CB8457C9}"/>
                  </a:ext>
                </a:extLst>
              </p:cNvPr>
              <p:cNvSpPr/>
              <p:nvPr/>
            </p:nvSpPr>
            <p:spPr>
              <a:xfrm>
                <a:off x="10174015" y="516731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27D1B62-2848-B80A-2A08-B545EBE2E510}"/>
                  </a:ext>
                </a:extLst>
              </p:cNvPr>
              <p:cNvSpPr/>
              <p:nvPr/>
            </p:nvSpPr>
            <p:spPr>
              <a:xfrm>
                <a:off x="10005849" y="260063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73F9C2F-B0E9-8550-584B-04394D39C346}"/>
                  </a:ext>
                </a:extLst>
              </p:cNvPr>
              <p:cNvSpPr/>
              <p:nvPr/>
            </p:nvSpPr>
            <p:spPr>
              <a:xfrm>
                <a:off x="8998168" y="240094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C937821-09D5-D481-7B92-098050CCFFB3}"/>
                  </a:ext>
                </a:extLst>
              </p:cNvPr>
              <p:cNvSpPr/>
              <p:nvPr/>
            </p:nvSpPr>
            <p:spPr>
              <a:xfrm>
                <a:off x="9592003" y="4187537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1E0FFF0-9E95-A0CB-5CF7-4118200B2134}"/>
                  </a:ext>
                </a:extLst>
              </p:cNvPr>
              <p:cNvSpPr/>
              <p:nvPr/>
            </p:nvSpPr>
            <p:spPr>
              <a:xfrm>
                <a:off x="10721865" y="3553235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EBFA3A8-744C-7468-730A-AAAC0A3C1A7D}"/>
                  </a:ext>
                </a:extLst>
              </p:cNvPr>
              <p:cNvSpPr/>
              <p:nvPr/>
            </p:nvSpPr>
            <p:spPr>
              <a:xfrm>
                <a:off x="10105697" y="598711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6AC31AA-F972-98BA-5F1C-FA8EA2011317}"/>
                  </a:ext>
                </a:extLst>
              </p:cNvPr>
              <p:cNvSpPr/>
              <p:nvPr/>
            </p:nvSpPr>
            <p:spPr>
              <a:xfrm>
                <a:off x="10932072" y="1922654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B7367AC-A92D-3CC4-8B51-7645F8EEE15B}"/>
                </a:ext>
              </a:extLst>
            </p:cNvPr>
            <p:cNvSpPr/>
            <p:nvPr/>
          </p:nvSpPr>
          <p:spPr>
            <a:xfrm rot="19442691">
              <a:off x="3724640" y="2135734"/>
              <a:ext cx="469023" cy="100973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2FEB839-5377-6367-9FE1-921F512C9972}"/>
                </a:ext>
              </a:extLst>
            </p:cNvPr>
            <p:cNvSpPr/>
            <p:nvPr/>
          </p:nvSpPr>
          <p:spPr>
            <a:xfrm rot="16913730">
              <a:off x="7101372" y="1852195"/>
              <a:ext cx="469023" cy="16280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EF683CB-C3E4-B585-5C02-3F789C74E276}"/>
              </a:ext>
            </a:extLst>
          </p:cNvPr>
          <p:cNvSpPr txBox="1"/>
          <p:nvPr/>
        </p:nvSpPr>
        <p:spPr>
          <a:xfrm>
            <a:off x="455140" y="1690688"/>
            <a:ext cx="5042537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Assume you can find closest pair in slice in time O(n).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If slice has closer point, return it. Otherwise return closest pair from amongst the two recursive calls. 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Don’t forget base case!</a:t>
            </a:r>
          </a:p>
        </p:txBody>
      </p:sp>
    </p:spTree>
    <p:extLst>
      <p:ext uri="{BB962C8B-B14F-4D97-AF65-F5344CB8AC3E}">
        <p14:creationId xmlns:p14="http://schemas.microsoft.com/office/powerpoint/2010/main" val="403888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53342-5E87-F139-3C6A-DFE1C6639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D67C-EFA2-2BB8-5DE5-44124825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Algo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9EE8B7-CB49-CE78-5D9A-5D524B02E81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043D98-A093-E78C-F007-AB3B10FF4266}"/>
              </a:ext>
            </a:extLst>
          </p:cNvPr>
          <p:cNvGrpSpPr/>
          <p:nvPr/>
        </p:nvGrpSpPr>
        <p:grpSpPr>
          <a:xfrm>
            <a:off x="5565878" y="1830701"/>
            <a:ext cx="5787922" cy="4816366"/>
            <a:chOff x="3216772" y="1724186"/>
            <a:chExt cx="5787922" cy="48163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36E1F27-E1F3-1E52-80B5-D9A22E5B0D5D}"/>
                </a:ext>
              </a:extLst>
            </p:cNvPr>
            <p:cNvGrpSpPr/>
            <p:nvPr/>
          </p:nvGrpSpPr>
          <p:grpSpPr>
            <a:xfrm>
              <a:off x="3216772" y="1724186"/>
              <a:ext cx="2501493" cy="4816366"/>
              <a:chOff x="6537434" y="1690688"/>
              <a:chExt cx="2501493" cy="48163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9D62883-C2BC-C3AA-0F35-54D3F79956A3}"/>
                  </a:ext>
                </a:extLst>
              </p:cNvPr>
              <p:cNvSpPr/>
              <p:nvPr/>
            </p:nvSpPr>
            <p:spPr>
              <a:xfrm>
                <a:off x="6537434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6E36A5F-66FE-5E9E-85A9-27E9B8C06FA8}"/>
                  </a:ext>
                </a:extLst>
              </p:cNvPr>
              <p:cNvSpPr/>
              <p:nvPr/>
            </p:nvSpPr>
            <p:spPr>
              <a:xfrm>
                <a:off x="7041931" y="2354317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16666C3-2369-498E-67B5-19EB22FD2C1C}"/>
                  </a:ext>
                </a:extLst>
              </p:cNvPr>
              <p:cNvSpPr/>
              <p:nvPr/>
            </p:nvSpPr>
            <p:spPr>
              <a:xfrm>
                <a:off x="7993117" y="394647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9D3A6C0-AFFC-AC3F-9B25-E5465B33935A}"/>
                  </a:ext>
                </a:extLst>
              </p:cNvPr>
              <p:cNvSpPr/>
              <p:nvPr/>
            </p:nvSpPr>
            <p:spPr>
              <a:xfrm>
                <a:off x="7041930" y="5887271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448B2FE-594A-D2F9-55DF-E865711A2379}"/>
                  </a:ext>
                </a:extLst>
              </p:cNvPr>
              <p:cNvSpPr/>
              <p:nvPr/>
            </p:nvSpPr>
            <p:spPr>
              <a:xfrm>
                <a:off x="8745920" y="561548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92A6618-9BAD-F2C0-A5EA-E134EC723864}"/>
                  </a:ext>
                </a:extLst>
              </p:cNvPr>
              <p:cNvSpPr/>
              <p:nvPr/>
            </p:nvSpPr>
            <p:spPr>
              <a:xfrm>
                <a:off x="7321768" y="2671913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4A5A25C-1D61-1913-C5B5-9DBBE50A461B}"/>
                  </a:ext>
                </a:extLst>
              </p:cNvPr>
              <p:cNvSpPr/>
              <p:nvPr/>
            </p:nvSpPr>
            <p:spPr>
              <a:xfrm>
                <a:off x="6997263" y="375293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0F11980-D873-1EAE-6C03-D98EB88E920B}"/>
                  </a:ext>
                </a:extLst>
              </p:cNvPr>
              <p:cNvSpPr/>
              <p:nvPr/>
            </p:nvSpPr>
            <p:spPr>
              <a:xfrm>
                <a:off x="7761888" y="523020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DE39072-AC1C-3980-FA67-5A976BCAE1B7}"/>
                </a:ext>
              </a:extLst>
            </p:cNvPr>
            <p:cNvCxnSpPr>
              <a:cxnSpLocks/>
            </p:cNvCxnSpPr>
            <p:nvPr/>
          </p:nvCxnSpPr>
          <p:spPr>
            <a:xfrm>
              <a:off x="6115086" y="1724186"/>
              <a:ext cx="0" cy="481636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270A8D-2565-6DD6-673B-2C4DE9F54E09}"/>
                </a:ext>
              </a:extLst>
            </p:cNvPr>
            <p:cNvGrpSpPr/>
            <p:nvPr/>
          </p:nvGrpSpPr>
          <p:grpSpPr>
            <a:xfrm>
              <a:off x="6503201" y="1724186"/>
              <a:ext cx="2501493" cy="4816366"/>
              <a:chOff x="8852306" y="1690688"/>
              <a:chExt cx="2501493" cy="48163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5D217F-DFCB-59BB-9129-3531DEFBDBD9}"/>
                  </a:ext>
                </a:extLst>
              </p:cNvPr>
              <p:cNvSpPr/>
              <p:nvPr/>
            </p:nvSpPr>
            <p:spPr>
              <a:xfrm>
                <a:off x="8852306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096D89C-EF3C-32E0-902C-B53E7E8F6669}"/>
                  </a:ext>
                </a:extLst>
              </p:cNvPr>
              <p:cNvSpPr/>
              <p:nvPr/>
            </p:nvSpPr>
            <p:spPr>
              <a:xfrm>
                <a:off x="10174015" y="516731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0224101-36EA-A68D-49CF-61BF3A73474D}"/>
                  </a:ext>
                </a:extLst>
              </p:cNvPr>
              <p:cNvSpPr/>
              <p:nvPr/>
            </p:nvSpPr>
            <p:spPr>
              <a:xfrm>
                <a:off x="10005849" y="260063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6DD6C22-76C0-0C9F-C290-88D8CEBEDB18}"/>
                  </a:ext>
                </a:extLst>
              </p:cNvPr>
              <p:cNvSpPr/>
              <p:nvPr/>
            </p:nvSpPr>
            <p:spPr>
              <a:xfrm>
                <a:off x="8998168" y="240094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8D9CC97-4CB6-4B26-6764-295B0B5274BE}"/>
                  </a:ext>
                </a:extLst>
              </p:cNvPr>
              <p:cNvSpPr/>
              <p:nvPr/>
            </p:nvSpPr>
            <p:spPr>
              <a:xfrm>
                <a:off x="9592003" y="4187537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BD9B92C-5AE4-9F8B-0B3E-B5EAE73B508F}"/>
                  </a:ext>
                </a:extLst>
              </p:cNvPr>
              <p:cNvSpPr/>
              <p:nvPr/>
            </p:nvSpPr>
            <p:spPr>
              <a:xfrm>
                <a:off x="10721865" y="3553235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F19C48A-0260-BF07-6320-0034CE708BF1}"/>
                  </a:ext>
                </a:extLst>
              </p:cNvPr>
              <p:cNvSpPr/>
              <p:nvPr/>
            </p:nvSpPr>
            <p:spPr>
              <a:xfrm>
                <a:off x="10105697" y="598711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FD3214D-80E5-34D0-862E-AE9141123846}"/>
                  </a:ext>
                </a:extLst>
              </p:cNvPr>
              <p:cNvSpPr/>
              <p:nvPr/>
            </p:nvSpPr>
            <p:spPr>
              <a:xfrm>
                <a:off x="10932072" y="1922654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B297889-139D-4FC8-7FAD-E6219893BD88}"/>
                </a:ext>
              </a:extLst>
            </p:cNvPr>
            <p:cNvSpPr/>
            <p:nvPr/>
          </p:nvSpPr>
          <p:spPr>
            <a:xfrm rot="19442691">
              <a:off x="3724640" y="2135734"/>
              <a:ext cx="469023" cy="100973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82353B-BD19-2498-B793-5D0F075C789C}"/>
                </a:ext>
              </a:extLst>
            </p:cNvPr>
            <p:cNvSpPr/>
            <p:nvPr/>
          </p:nvSpPr>
          <p:spPr>
            <a:xfrm rot="16913730">
              <a:off x="7101372" y="1852195"/>
              <a:ext cx="469023" cy="16280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2753D1-D682-E36D-6FEB-EC449BD1726E}"/>
              </a:ext>
            </a:extLst>
          </p:cNvPr>
          <p:cNvSpPr txBox="1"/>
          <p:nvPr/>
        </p:nvSpPr>
        <p:spPr>
          <a:xfrm>
            <a:off x="455140" y="1690688"/>
            <a:ext cx="5042537" cy="364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Observe that you only need to sort once.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Question</a:t>
            </a:r>
            <a:r>
              <a:rPr lang="en-US" sz="3200" dirty="0">
                <a:solidFill>
                  <a:srgbClr val="333333"/>
                </a:solidFill>
              </a:rPr>
              <a:t>: What is the runtime of our algorithm if we assume that we can search the slice in O(n) time?</a:t>
            </a:r>
          </a:p>
        </p:txBody>
      </p:sp>
    </p:spTree>
    <p:extLst>
      <p:ext uri="{BB962C8B-B14F-4D97-AF65-F5344CB8AC3E}">
        <p14:creationId xmlns:p14="http://schemas.microsoft.com/office/powerpoint/2010/main" val="128696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1905</Words>
  <Application>Microsoft Macintosh PowerPoint</Application>
  <PresentationFormat>Widescreen</PresentationFormat>
  <Paragraphs>331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Office Theme</vt:lpstr>
      <vt:lpstr>CSE 331:  Algorithms &amp; Complexity</vt:lpstr>
      <vt:lpstr>Schedule</vt:lpstr>
      <vt:lpstr>Course Updates</vt:lpstr>
      <vt:lpstr>Reading</vt:lpstr>
      <vt:lpstr>Closest Pair 2D</vt:lpstr>
      <vt:lpstr>Closest Pair Algo Idea</vt:lpstr>
      <vt:lpstr>Closest Pair Algo Idea</vt:lpstr>
      <vt:lpstr>Closest Pair Algo Idea</vt:lpstr>
      <vt:lpstr>Closest Pair Algo Idea</vt:lpstr>
      <vt:lpstr>Closest Pair Algo Idea</vt:lpstr>
      <vt:lpstr>PowerPoint Presentation</vt:lpstr>
      <vt:lpstr>Clever Closer Pairs</vt:lpstr>
      <vt:lpstr>Clever Closer Pairs</vt:lpstr>
      <vt:lpstr>Clever Closer Pairs</vt:lpstr>
      <vt:lpstr>Clever Closer Pairs</vt:lpstr>
      <vt:lpstr>Clever Closer Pairs</vt:lpstr>
      <vt:lpstr>Kickass Property Lemma (KT 5.10 in S 5.4)</vt:lpstr>
      <vt:lpstr>Kickass Property Lemma (KT 5.10 in S 5.4)</vt:lpstr>
      <vt:lpstr>Kickass Property Lemma Picture</vt:lpstr>
      <vt:lpstr>Kickass Property Lemma Picture</vt:lpstr>
      <vt:lpstr>Kickass Property Lemma Picture</vt:lpstr>
      <vt:lpstr>Kickass Property Lemma Picture</vt:lpstr>
      <vt:lpstr>Kickass Property Lemma Proof</vt:lpstr>
      <vt:lpstr>Kickass Property Lemma Proof</vt:lpstr>
      <vt:lpstr>Kickass Property Lemma Proof</vt:lpstr>
      <vt:lpstr>Kickass Property Lemma Proof</vt:lpstr>
      <vt:lpstr>Kickass Property Lemma Proof</vt:lpstr>
      <vt:lpstr>Find-Closest O(n)</vt:lpstr>
      <vt:lpstr>PowerPoint Presentation</vt:lpstr>
      <vt:lpstr>Closest Pair 2D Algorithm Runtime</vt:lpstr>
      <vt:lpstr>Closest Pair 2D Algorithm Correctness</vt:lpstr>
      <vt:lpstr>Closest Pair 2D Algorithm Correctness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5</cp:revision>
  <dcterms:created xsi:type="dcterms:W3CDTF">2025-11-05T17:04:09Z</dcterms:created>
  <dcterms:modified xsi:type="dcterms:W3CDTF">2025-11-07T17:15:56Z</dcterms:modified>
</cp:coreProperties>
</file>