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571" r:id="rId2"/>
    <p:sldId id="1036" r:id="rId3"/>
    <p:sldId id="323" r:id="rId4"/>
    <p:sldId id="329" r:id="rId5"/>
    <p:sldId id="997" r:id="rId6"/>
    <p:sldId id="998" r:id="rId7"/>
    <p:sldId id="1000" r:id="rId8"/>
    <p:sldId id="999" r:id="rId9"/>
    <p:sldId id="1001" r:id="rId10"/>
    <p:sldId id="1002" r:id="rId11"/>
    <p:sldId id="1003" r:id="rId12"/>
    <p:sldId id="1004" r:id="rId13"/>
    <p:sldId id="1005" r:id="rId14"/>
    <p:sldId id="1006" r:id="rId15"/>
    <p:sldId id="1007" r:id="rId16"/>
    <p:sldId id="1008" r:id="rId17"/>
    <p:sldId id="1009" r:id="rId18"/>
    <p:sldId id="1010" r:id="rId19"/>
    <p:sldId id="1011" r:id="rId20"/>
    <p:sldId id="1012" r:id="rId21"/>
    <p:sldId id="1013" r:id="rId22"/>
    <p:sldId id="1014" r:id="rId23"/>
    <p:sldId id="1015" r:id="rId24"/>
    <p:sldId id="1016" r:id="rId25"/>
    <p:sldId id="1017" r:id="rId26"/>
    <p:sldId id="1018" r:id="rId27"/>
    <p:sldId id="1019" r:id="rId28"/>
    <p:sldId id="1020" r:id="rId29"/>
    <p:sldId id="1021" r:id="rId30"/>
    <p:sldId id="1022" r:id="rId31"/>
    <p:sldId id="1023" r:id="rId32"/>
    <p:sldId id="1024" r:id="rId33"/>
    <p:sldId id="1025" r:id="rId34"/>
    <p:sldId id="1026" r:id="rId35"/>
    <p:sldId id="1027" r:id="rId36"/>
    <p:sldId id="1028" r:id="rId37"/>
    <p:sldId id="1037" r:id="rId38"/>
    <p:sldId id="1029" r:id="rId39"/>
    <p:sldId id="1030" r:id="rId40"/>
    <p:sldId id="1031" r:id="rId41"/>
    <p:sldId id="1032" r:id="rId42"/>
    <p:sldId id="1033" r:id="rId43"/>
    <p:sldId id="1034" r:id="rId44"/>
    <p:sldId id="1035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EAB98-CC18-584E-81A1-36E171B4EFE1}" type="datetimeFigureOut">
              <a:rPr lang="en-US" smtClean="0"/>
              <a:t>11/7/25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19F3B-612F-F340-B209-BC04D496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10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6EFCA-A7FA-50FD-ED8C-39E8D343A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4E1C71-F95D-B3F8-C3F1-9B44266409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6B8E2B-0280-9D7E-6A53-086144AB32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8ADF2-86B4-A8D1-BAE5-936B2BBDB5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5E4A6-0CE0-5876-47E4-69331C92B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66C1FB-B00D-9B77-BD8F-3C1B5CC326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8E4051-531D-955B-44AD-9E52D5562D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1C9B0-4E03-A45D-88FE-7B1BA59190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48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ACD3D-4F72-97BF-FAD0-8078B762D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978C13-A09C-86D5-938B-1ECC7BEB83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ECBE25-5E9E-BBED-BEBD-AEC47C5BB4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0086C-05CC-8878-3436-1AF75E1F03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9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FD348-CC9D-445B-B48A-8395DB45F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035DCE-554F-B3B9-4C8E-2F41AFCA07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D463FE-398C-3D70-AD61-0AE961F54C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035E9-29AF-CA6A-4B5E-B4E3E6E665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23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60468-33D2-94F9-BE54-BFE7170D8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54C726-698B-8899-B192-BA8E63E23D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6C7B1E-D07C-BFD2-5A08-F776A04B26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BDD1E-CF7D-8949-2F5B-B678A71800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34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6697F-B536-8001-3560-E304ECCA3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1CE65E-9F01-7D72-D6DF-D372F9C240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3A030A-99B2-0CFF-034F-538703B459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0A45B-E19B-AAEC-961F-44F38C22C7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49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F2660-600E-EB22-18A7-683DE0374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D831A9-6F63-355D-405B-1282418BB8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624BC5-B4CA-5F0D-EA71-7378A4502C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75D4D-2ED8-79E1-315C-28C0A6B592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13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0672E-FDD7-5D4E-7B0F-76ED11D47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ED4336-C0FE-467E-2513-8C309013CD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FFD5D6-7D1E-9C04-17CC-71A9380E9E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CF4BB-D727-8140-8FA8-7B9CCAF069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82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B477B-8FC6-5890-10FC-5AAD29336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F112A0-F180-A993-9BF7-AC88BB2CA1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110983-1A2A-EF8C-E654-70761EA9D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56461-21E5-9768-6497-0DD52C9AEA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5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68CD0-51F6-F76C-7ED4-C922C370A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61C2B6-6442-EEB3-DD91-184C62D548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2CB21B-1329-D141-E5E1-540FFD0AAE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A7084-0B8C-B543-5D7E-71FE772023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89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053CE-D410-FB19-CEA4-6088C75EC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2C0128-28FD-3109-475F-6CC77EB552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AAE4F1-4956-2ACA-0E5C-4F9CD0B17F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2D362-0605-FBFD-0007-E612BCD574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47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27139-8BFE-926F-A718-56AFECD43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D5A78A-DEE3-000B-F112-14D474DBDC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989723-3C53-AEDC-4E32-8EC23B99BF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5396C-5842-7FC1-435F-3573466CF0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593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483B2-770A-F8B0-D795-6A5D07026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EA1D41-4D62-A4F7-E881-10E833297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8EB190-8B89-B00B-3A42-51BF502080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47DB3-055A-3D82-2345-0D36729A0F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647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4FACE-E95C-3CFA-90DD-13CAD7BE9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106CE8-97FD-8CC8-CDF0-F98D6E5262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B4C033-748E-229C-2ACF-0ACDC392F4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98CB9-6A92-2D1B-CD98-CD32EE09B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993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FEE50-322C-E0A6-9D8C-EF408F137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581895-647F-EFED-DD44-BC60279E0D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0ACDE2-7ECF-907F-3C59-48E158C44E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7E9B2-141A-53E5-6F44-1736BF2A31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697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DF999-7C7B-B9CD-D756-ACD711874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FAD879-FD6E-2477-F6C7-0DA95F5135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5FCFEC-F41E-7F72-88FC-B31B74BA6C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E942E-2D27-0AFD-D7DF-D95728C1BF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218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C14FB-A7FE-E190-B49F-4296E781C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3916B4-8B72-3314-D9A8-B337E0BD0B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7DE5C6-172E-0279-329A-AFD31CCE5D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9743E-6FCE-5690-8BFB-DB2A5DE618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701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0FFCB-D6DC-C024-02B8-77E8379B5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696AB2-731D-21B0-3BAB-5B2ADC57C4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4B6EF1-2057-1B61-9703-0BFDD85C1E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60F6E-7F45-A3C0-3072-46F0DA711E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378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B6443-0D2C-3A36-F8EC-021888F7F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575A19-782C-D7E4-6F9C-33AC5A31D8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F30C4D-FEDE-327B-8A2E-5C4E666B19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1081D-91A6-8ED2-E4C6-DEB8EDCEC3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788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D7DB1-6CE0-9E98-EC40-CC307D031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C3A708-3B97-ADB6-D5ED-F1021FDB7B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9814C0-D151-5670-E965-84D0A2E575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21639-19A3-5BA7-A44C-04D49F5F3A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726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7CC92-8740-F1C9-A844-B544AB8E3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02424E-422F-2E83-F0D9-031409C22B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98A9B3-7E57-20C2-2686-60D38723CD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CC38D-2118-FFF4-C6CF-4955A530B7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05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8E094-415E-84CA-EF5F-F8339D409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91B9DE-1154-83B6-EAD3-AF5AC7E321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880AEE-32DE-BC6C-40B8-55FB1BCB49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73E31-9171-2FDC-3252-F4CD5561D3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44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F7F3B-564A-EF84-EC44-29909C095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279727-4091-4FDE-5846-A66EFCD6BB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948D0A-8EB5-E909-14BE-DDB87B6D0F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9B4AA-133B-164B-907F-80E32818CD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392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65452-496B-905B-0923-227EC10D0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55EC1A-A12E-D45A-73BE-0E0D951D98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4A5091-40D7-EC9A-CC7D-925E2B2ECF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2284-9503-253C-1E93-C2494CBC67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167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3BF36-9A14-8FE4-5A62-B85C59635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82D54E-CDDD-7D0F-9BB2-FA6F2E176C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794A97-CEB2-C377-46A6-844B7963A7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DB4CF-339C-A650-1259-049BF50AA4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919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37663-1B14-8E85-C081-76A2B4D0C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1E2478-960F-CCC4-F0E9-10FF4A684F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C75932-B6C7-3959-A08E-C5C2B8BCC7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FDECA-8D0C-589F-E8B9-2D4D7884BE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255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BDC9D-3DEB-A828-BE70-6F78B55E6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13244C-3E4B-5356-6877-B6C94BA61D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60E12B-2AC5-EECE-7259-B878578DD2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1BF77-B24D-911E-19B6-8662F480B6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763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A6096-776E-BBB2-C0C6-67E2CB0DA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7D9C8C-2353-46FA-20F0-ADB5FFC765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A2F628-135C-4E03-63A0-02FE41AD9B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E5F5C-1771-440F-F0E2-AC05B9FB96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947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2AF2E-5DF2-307F-66C5-9DC4F3773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1347E7-E267-08F3-79E5-1CDE9AC35A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2C1AC3-457D-4AC6-201E-6E32E83341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7FC8C-981A-276D-375D-CDF080C6F4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40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35601-B2F7-D645-2EBD-291080C9C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2CC71B-9652-B652-141F-2B117FB96F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792B59-147C-8702-4D44-60C13095B8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D51E3-5911-EB47-AD77-6F5F67D2B1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238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D0ABB-419D-BBC2-5411-95BED21C7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503EF8-1CB3-DD92-2A04-2BD096B94C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A82084-41E3-B92A-7328-D128109BC6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0481D-4A2F-9B7D-D7D7-D8FC0F15E5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819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7DC3D-11AD-45F7-E1DB-69456ABFF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91EF06-0E7F-4BCB-7325-FA035D0C93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D7D5F4-E49C-8A3C-0779-D505F9EE9A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B4363-C71E-AF6B-9FAA-075A68FE06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514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10407-8BE8-2783-0278-666E3D4CC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34B2A6-821B-5572-CE72-A99BA03F13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BD7DEC-00C2-8D91-7D91-C25155B167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6F647-6127-06A4-EEFC-0D4089D5A5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16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82C05-D684-C857-F8F8-C07F2C926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DDA27B-1427-75FC-88D4-0CB1DE5C9B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2C0191-F894-0941-8F8D-8269067412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DE5B7-8431-D061-90E0-2DA779750B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251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389B6-3375-5A70-1DF1-DB54E4733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DB4DE3-2A07-706A-32A9-684B13C12A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DE0FAC-9BC7-18DB-1F15-D71C15FCCE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E7AAF-5176-6DF3-0F3C-A0BEE18A2B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533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30D92-4DC8-2693-D47E-E03E3E6BE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4D6A18-4BC6-5ECF-35C0-8194E909E1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74979D-86F8-C933-3C22-983AA5783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30BB7-049E-AB78-755A-8936B3EFC6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00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4603F-1D74-024C-C324-96563AFEB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81CAD8-9199-E23C-1167-3AF0673CA2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5E229B-475B-26F4-4C03-0735B6FAC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10E63-C83C-BFDD-9AEF-E62D2E4D83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20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945D9-CB2B-E4F6-37E1-BF603DA1C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3A087-E833-4DA6-7ADB-DDAC17BBD5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203DA3-3077-E010-C8DF-F60ADCA89A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CAA415-3802-D039-0042-C8717A9673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96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BC5DD-6FEE-AF48-9A9F-C57D75E18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3A4336-D18C-8F08-660E-96583E8D0D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6C0809-499D-2102-9972-5AFD7B1CD8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4FDBD-881F-B4A6-F3C0-02582B596E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77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1FA57-2D79-380F-77C3-CB36F9E90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2E1C9D-ADEC-4D25-2F97-53A3586D78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FC663D-13C2-EB87-73DA-767FEA0558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A9E41-4ED5-630E-5D1A-038A3B3967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3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1D433-91C2-D537-435E-16EE9C91C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78771C-4BFF-73B1-0F38-0B790F654B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7A329B-CD25-4019-F3D7-A89BC112E9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E11D6-D238-6D5C-5370-FFAB2341FE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95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68C3A-190F-7A91-F24D-2E429756D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B4ABE-FC40-7564-7F77-7159EF743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F9A37-1017-07C4-6A01-D323680EE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D055-1400-C941-B3B6-C9BF99E71F7B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88B2A-7554-6F76-15E6-AA6E93D57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27ECE-A94B-CFDD-9D77-9668E3A02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530E-22BA-3144-A012-688E644C9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53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12F5B-4B79-4273-5A16-91D0AB802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6FEB10-C29F-461D-9698-4FEEE2C44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AFA26-6EAD-12A7-5B0F-066AB2A70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D055-1400-C941-B3B6-C9BF99E71F7B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1C0B9-D736-150A-1D68-120DE3316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26E0F-B4D3-E68A-7A76-26EEE9E3D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530E-22BA-3144-A012-688E644C9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18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06C42B-2780-7E14-8010-4C9D13BE7D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56D55-8385-6EBE-EDBA-C0AC31DEA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A5AAC-2F80-8ABF-3600-0BB99A135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D055-1400-C941-B3B6-C9BF99E71F7B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03A09-B65F-C1D7-A2CC-EDC63215B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2BB16-AC46-C3FE-2AFA-0A2882C9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530E-22BA-3144-A012-688E644C9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9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F3634-2767-453C-4DCF-EBE51A0E3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06A95-5AB6-5E33-20B6-9294FE86A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63570-2AB7-471B-9F14-BE8BA344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D055-1400-C941-B3B6-C9BF99E71F7B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E2892-3923-A70B-F1DE-6958C9B47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51AF5-89EA-2AFC-9F8E-FB393AB94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530E-22BA-3144-A012-688E644C9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5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031D0-182A-B4E7-D7DA-57CD97D33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AD8E2-EB57-5366-B38B-D3B2E6DFC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D5209-68EE-CAA7-3AE4-B8E25B45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D055-1400-C941-B3B6-C9BF99E71F7B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DC0B5-D958-0F35-C5A7-0EDEB8CCB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D68C6-4C54-541E-FB9F-545302F4C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530E-22BA-3144-A012-688E644C9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46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79EE-8355-F47A-34EA-21CDF82E3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8667E-9A70-23AB-D2C9-10E6ED989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963995-F6D1-8C3C-500D-E50ABE5F8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169EA-3E1A-6693-6925-1F647DAA1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D055-1400-C941-B3B6-C9BF99E71F7B}" type="datetimeFigureOut">
              <a:rPr lang="en-US" smtClean="0"/>
              <a:t>11/7/25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BF7EE-BF8C-88D8-8E95-468A40823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0D4E96-262D-C0BE-07FE-5AFB0C589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530E-22BA-3144-A012-688E644C9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37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05DD9-920F-6753-0C01-768393B7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6827D-A72F-EEC2-B2AF-FB06A68B7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CCDC8-73E6-8C00-02B5-ECB7E99D0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1E787C-5861-7F10-F3EC-C05F069E53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064E10-5425-91CC-9019-55ED83CF3A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8773BB-5660-4DDB-8FAE-560A4B829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D055-1400-C941-B3B6-C9BF99E71F7B}" type="datetimeFigureOut">
              <a:rPr lang="en-US" smtClean="0"/>
              <a:t>11/7/25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1F7630-64F1-6BF1-22C1-217E822E6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29C512-64FD-743A-7556-AD75F9307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530E-22BA-3144-A012-688E644C9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88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6B407-6E74-8AB0-DAFE-112EA8F02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0E419D-BB17-3C2C-AF28-D9129ABFC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D055-1400-C941-B3B6-C9BF99E71F7B}" type="datetimeFigureOut">
              <a:rPr lang="en-US" smtClean="0"/>
              <a:t>11/7/25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DFF979-A647-6F8E-AC0A-935F3D00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B005C-34A2-9D38-0127-A6D16893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530E-22BA-3144-A012-688E644C9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71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C67FCD-2443-776F-2F37-5ABA0076B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D055-1400-C941-B3B6-C9BF99E71F7B}" type="datetimeFigureOut">
              <a:rPr lang="en-US" smtClean="0"/>
              <a:t>11/7/25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24126C-785C-14D8-D167-1D797F527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C9161-E830-E307-1767-8EA285C32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530E-22BA-3144-A012-688E644C9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46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5B3B3-FE92-8624-8FF6-CA8FF0B9B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52554-FBFD-9E44-F2DA-A2724FD44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51761-6F88-01EA-A8AE-C7582859AF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1FB4C-6F2A-9D7B-D583-6E53A798B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D055-1400-C941-B3B6-C9BF99E71F7B}" type="datetimeFigureOut">
              <a:rPr lang="en-US" smtClean="0"/>
              <a:t>11/7/25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FB748-451A-7446-C3F9-6D81B0F86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B9E94D-F440-F900-E80E-38D49185F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530E-22BA-3144-A012-688E644C9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1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629D8-7A50-F38B-D746-14CFDA51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4BD303-7643-EFB4-0A94-4211557AE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3132B-A9C9-A426-C58F-1FDDD4A76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8D9E9-0E09-517A-BBCB-6E81EFB0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D055-1400-C941-B3B6-C9BF99E71F7B}" type="datetimeFigureOut">
              <a:rPr lang="en-US" smtClean="0"/>
              <a:t>11/7/25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BB0AF-0A09-75F8-5CB3-6491AAFD3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D873D0-8CDC-69CC-1020-BFBAD1438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530E-22BA-3144-A012-688E644C9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7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8A119C-124A-162F-9354-18AF75C78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BFCA9-F079-BE09-156B-49A0AB564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B1D20-FE46-90FF-B7EB-BDAB87EBCF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E8D055-1400-C941-B3B6-C9BF99E71F7B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45CD3-BE84-5B70-5DEE-3F7185281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DDFE4-07D5-82CE-19F9-85F70CD6C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12530E-22BA-3144-A012-688E644C9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8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xkcd.com/39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xkcd.com/231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51A5D-E899-A07B-B4A2-6B162A8ED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1169D-C299-9BB7-AF9C-D033BBDE8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16664"/>
            <a:ext cx="12192000" cy="2122802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Courier New" panose="02070309020205020404" pitchFamily="49" charset="0"/>
                <a:cs typeface="Courier New" panose="02070309020205020404" pitchFamily="49" charset="0"/>
              </a:rPr>
              <a:t>CSE 331</a:t>
            </a:r>
            <a:r>
              <a:rPr lang="en-US" sz="6600" dirty="0"/>
              <a:t>: </a:t>
            </a:r>
            <a:br>
              <a:rPr lang="en-US" sz="6600" dirty="0"/>
            </a:br>
            <a:r>
              <a:rPr lang="en-US" sz="8800" dirty="0">
                <a:latin typeface="ACADEMY ENGRAVED LET PLAIN:1.0" panose="02000000000000000000" pitchFamily="2" charset="0"/>
              </a:rPr>
              <a:t>Algorithms &amp; Complexity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7245D-D8CD-3070-6518-375D6D7A2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4283"/>
            <a:ext cx="9144000" cy="1536769"/>
          </a:xfrm>
        </p:spPr>
        <p:txBody>
          <a:bodyPr>
            <a:normAutofit/>
          </a:bodyPr>
          <a:lstStyle/>
          <a:p>
            <a:r>
              <a:rPr lang="en-US" dirty="0"/>
              <a:t>Prof. Charlie Anne Carlson (She/Her)</a:t>
            </a:r>
          </a:p>
          <a:p>
            <a:r>
              <a:rPr lang="en-US" b="1" dirty="0"/>
              <a:t>Lecture 28</a:t>
            </a:r>
          </a:p>
          <a:p>
            <a:r>
              <a:rPr lang="en-US" dirty="0"/>
              <a:t>Monday Nov 7th, 2025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2608FE2-70E6-1F91-A167-AD50248D9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" y="5844435"/>
            <a:ext cx="2985571" cy="93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211BFA-4993-D122-82F4-97CE7B3EEE6A}"/>
              </a:ext>
            </a:extLst>
          </p:cNvPr>
          <p:cNvSpPr txBox="1"/>
          <p:nvPr/>
        </p:nvSpPr>
        <p:spPr>
          <a:xfrm>
            <a:off x="88135" y="3017077"/>
            <a:ext cx="1201572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/>
              <a:t>“Dynamic Programming”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A50E4851-A18B-7AAA-2C47-273630AA23FC}"/>
              </a:ext>
            </a:extLst>
          </p:cNvPr>
          <p:cNvSpPr/>
          <p:nvPr/>
        </p:nvSpPr>
        <p:spPr>
          <a:xfrm rot="5400000">
            <a:off x="88135" y="77266"/>
            <a:ext cx="1938969" cy="1938969"/>
          </a:xfrm>
          <a:prstGeom prst="rtTriangle">
            <a:avLst/>
          </a:prstGeom>
          <a:solidFill>
            <a:srgbClr val="005B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E83608D9-3BFB-9B5D-4AE7-FEC8482A08B0}"/>
              </a:ext>
            </a:extLst>
          </p:cNvPr>
          <p:cNvSpPr/>
          <p:nvPr/>
        </p:nvSpPr>
        <p:spPr>
          <a:xfrm rot="16200000">
            <a:off x="10164896" y="4841567"/>
            <a:ext cx="1938969" cy="1938969"/>
          </a:xfrm>
          <a:prstGeom prst="rtTriangle">
            <a:avLst/>
          </a:prstGeom>
          <a:solidFill>
            <a:srgbClr val="005B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9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D46A2-7058-3581-03ED-5F518ECA8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73A6B-AC8E-7650-3503-4528BA905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Unweighted Case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16048E-2053-71C9-627E-476E68995C1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6DD4D71-381A-6129-E312-2C48146E73F0}"/>
              </a:ext>
            </a:extLst>
          </p:cNvPr>
          <p:cNvSpPr txBox="1"/>
          <p:nvPr/>
        </p:nvSpPr>
        <p:spPr>
          <a:xfrm>
            <a:off x="618248" y="1610818"/>
            <a:ext cx="1080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B6722A-327A-97A3-8755-D41D13D7BB03}"/>
              </a:ext>
            </a:extLst>
          </p:cNvPr>
          <p:cNvSpPr txBox="1"/>
          <p:nvPr/>
        </p:nvSpPr>
        <p:spPr>
          <a:xfrm>
            <a:off x="618247" y="1610818"/>
            <a:ext cx="1099017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Question</a:t>
            </a:r>
            <a:r>
              <a:rPr lang="en-US" sz="2800" dirty="0"/>
              <a:t>: What algorithm do we use to find the maximum weight subset when the weight of each job is 1?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Answer</a:t>
            </a:r>
            <a:r>
              <a:rPr lang="en-US" sz="2800" dirty="0"/>
              <a:t>: We use a greedy algorithm where we scan from left to right and always take the next job to finish. </a:t>
            </a:r>
          </a:p>
          <a:p>
            <a:r>
              <a:rPr lang="en-US" sz="2800" dirty="0"/>
              <a:t> </a:t>
            </a:r>
            <a:endParaRPr lang="en-US" sz="2800" b="0" dirty="0"/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US" sz="2800" b="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8B195A-3411-7EAB-EFFB-7DF42A213F8F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09590F6-5EF4-EA17-C323-9088B9079AD5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306E4D1-49D6-71F1-DBFA-0526A0728A58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7E56D83-688B-50A7-AB8F-99A5AD8A86A8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A146D9-35EC-F8D1-A9A0-90BA3CD00BB2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08086B-1CA2-2A55-D00C-81EA7823E296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BDC55A-ECE4-193A-2423-51FDAC0A82F4}"/>
              </a:ext>
            </a:extLst>
          </p:cNvPr>
          <p:cNvSpPr/>
          <p:nvPr/>
        </p:nvSpPr>
        <p:spPr>
          <a:xfrm>
            <a:off x="1260273" y="5268703"/>
            <a:ext cx="2743015" cy="42374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1 (1)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5A193A-86BD-E213-2B1F-B6105DCD884A}"/>
              </a:ext>
            </a:extLst>
          </p:cNvPr>
          <p:cNvSpPr/>
          <p:nvPr/>
        </p:nvSpPr>
        <p:spPr>
          <a:xfrm>
            <a:off x="2631780" y="4644409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2 (1)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CAFBF9-72E3-14CE-DD9D-E1251769B622}"/>
              </a:ext>
            </a:extLst>
          </p:cNvPr>
          <p:cNvSpPr/>
          <p:nvPr/>
        </p:nvSpPr>
        <p:spPr>
          <a:xfrm>
            <a:off x="5445699" y="5257552"/>
            <a:ext cx="2743015" cy="42374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3 (1)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F2E365-7FD9-9E49-C341-111726C29CF0}"/>
              </a:ext>
            </a:extLst>
          </p:cNvPr>
          <p:cNvSpPr/>
          <p:nvPr/>
        </p:nvSpPr>
        <p:spPr>
          <a:xfrm>
            <a:off x="8385904" y="5256881"/>
            <a:ext cx="2743015" cy="42374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5 (1)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4F1BD6-FA50-3CF3-59D5-1861CEC8146E}"/>
              </a:ext>
            </a:extLst>
          </p:cNvPr>
          <p:cNvSpPr/>
          <p:nvPr/>
        </p:nvSpPr>
        <p:spPr>
          <a:xfrm>
            <a:off x="6817207" y="4662408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4 (1)</a:t>
            </a:r>
          </a:p>
        </p:txBody>
      </p:sp>
    </p:spTree>
    <p:extLst>
      <p:ext uri="{BB962C8B-B14F-4D97-AF65-F5344CB8AC3E}">
        <p14:creationId xmlns:p14="http://schemas.microsoft.com/office/powerpoint/2010/main" val="2207994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6FBD5-857B-31C6-5BB2-6CD5342F2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BDCCF-590E-3CC9-5464-8E28EB30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Weighted Case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0E6880C-5A94-8BCD-97A2-FFC5A4BFB5F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2BDF5D3-F69D-CE6F-A2AC-BA323E8BFDE6}"/>
              </a:ext>
            </a:extLst>
          </p:cNvPr>
          <p:cNvSpPr txBox="1"/>
          <p:nvPr/>
        </p:nvSpPr>
        <p:spPr>
          <a:xfrm>
            <a:off x="618248" y="1610818"/>
            <a:ext cx="1080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3F4F96-23F3-4BC5-6262-369F1B8DA7FF}"/>
              </a:ext>
            </a:extLst>
          </p:cNvPr>
          <p:cNvSpPr txBox="1"/>
          <p:nvPr/>
        </p:nvSpPr>
        <p:spPr>
          <a:xfrm>
            <a:off x="618247" y="1610818"/>
            <a:ext cx="1099017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Question</a:t>
            </a:r>
            <a:r>
              <a:rPr lang="en-US" sz="2800" dirty="0"/>
              <a:t>: Does this greedy algorithm work for other weights?</a:t>
            </a:r>
          </a:p>
          <a:p>
            <a:r>
              <a:rPr lang="en-US" sz="2800" dirty="0"/>
              <a:t> </a:t>
            </a:r>
            <a:endParaRPr lang="en-US" sz="2800" b="0" dirty="0"/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US" sz="2800" b="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71A622-5F6A-57FE-85A9-417AFC4BE693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476CAA-DE50-11B3-3C8B-C7FF7E15A25E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9E92F0-61FE-7971-BF06-E53FDCD04FFF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466BAE0-C1B1-F5FB-F44D-BC1353D00875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A417E2-3EE3-928A-4588-8A9DE04C6553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38804E-57C9-262E-1DB8-B65961A10B94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F010A9-7492-DF9C-249D-BD26C51D5F5F}"/>
              </a:ext>
            </a:extLst>
          </p:cNvPr>
          <p:cNvSpPr/>
          <p:nvPr/>
        </p:nvSpPr>
        <p:spPr>
          <a:xfrm>
            <a:off x="1260273" y="5268703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1 (?)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68285C-D32C-688F-BC07-4793021B6553}"/>
              </a:ext>
            </a:extLst>
          </p:cNvPr>
          <p:cNvSpPr/>
          <p:nvPr/>
        </p:nvSpPr>
        <p:spPr>
          <a:xfrm>
            <a:off x="2631780" y="4644409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2 (?)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7C78E9-2842-148E-DDCD-32D8C3134C39}"/>
              </a:ext>
            </a:extLst>
          </p:cNvPr>
          <p:cNvSpPr/>
          <p:nvPr/>
        </p:nvSpPr>
        <p:spPr>
          <a:xfrm>
            <a:off x="5445699" y="5257552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3 (?)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55FE23-ECF5-571E-8304-54B267D81D6F}"/>
              </a:ext>
            </a:extLst>
          </p:cNvPr>
          <p:cNvSpPr/>
          <p:nvPr/>
        </p:nvSpPr>
        <p:spPr>
          <a:xfrm>
            <a:off x="8385904" y="5256881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5 (?)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C6170C-110A-13CF-0D4A-B7CEC7B6CB4D}"/>
              </a:ext>
            </a:extLst>
          </p:cNvPr>
          <p:cNvSpPr/>
          <p:nvPr/>
        </p:nvSpPr>
        <p:spPr>
          <a:xfrm>
            <a:off x="6817207" y="4662408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4 (?)</a:t>
            </a:r>
          </a:p>
        </p:txBody>
      </p:sp>
    </p:spTree>
    <p:extLst>
      <p:ext uri="{BB962C8B-B14F-4D97-AF65-F5344CB8AC3E}">
        <p14:creationId xmlns:p14="http://schemas.microsoft.com/office/powerpoint/2010/main" val="1802739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D22D4-5C83-9F49-BA52-C7AD68B49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B0B39-7690-B462-34D6-2393C3026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Weighted Case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46CF6FC-D8DA-7235-2FA5-4F26D8CAA71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A4C7AD2-CDBD-0D5A-65C5-88B7E743C597}"/>
              </a:ext>
            </a:extLst>
          </p:cNvPr>
          <p:cNvSpPr txBox="1"/>
          <p:nvPr/>
        </p:nvSpPr>
        <p:spPr>
          <a:xfrm>
            <a:off x="618248" y="1610818"/>
            <a:ext cx="1080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D5A82C-94A4-4EAE-A81D-EB06155DFF32}"/>
              </a:ext>
            </a:extLst>
          </p:cNvPr>
          <p:cNvSpPr txBox="1"/>
          <p:nvPr/>
        </p:nvSpPr>
        <p:spPr>
          <a:xfrm>
            <a:off x="618247" y="1610818"/>
            <a:ext cx="1099017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Question</a:t>
            </a:r>
            <a:r>
              <a:rPr lang="en-US" sz="2800" dirty="0"/>
              <a:t>: Does this greedy algorithm work for other weights?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Answer</a:t>
            </a:r>
            <a:r>
              <a:rPr lang="en-US" sz="2800" dirty="0"/>
              <a:t>: No, there could be a situation where the number of jobs isn’t the thing to maximize. </a:t>
            </a:r>
          </a:p>
          <a:p>
            <a:r>
              <a:rPr lang="en-US" sz="2800" dirty="0"/>
              <a:t> </a:t>
            </a:r>
            <a:endParaRPr lang="en-US" sz="2800" b="0" dirty="0"/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US" sz="2800" b="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A9F582-5852-3E22-3D78-E94CD4CA4FB1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813408-99E8-AFAF-A604-B5C7D8033E34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8952A1-FE7C-DC22-422C-E1FD971D900C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5B04DE8-C470-E2F5-888E-3FF3B0836F68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D97ADF-8199-C56E-5280-55347D678685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BFA876-EAA4-3694-54B1-631A5095763D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FF8DAA-458F-6DB8-6978-987F3395C64B}"/>
              </a:ext>
            </a:extLst>
          </p:cNvPr>
          <p:cNvSpPr/>
          <p:nvPr/>
        </p:nvSpPr>
        <p:spPr>
          <a:xfrm>
            <a:off x="1260273" y="5268703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1 (1)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B63629-7CFD-3EF5-9CCA-ECEAB09CA517}"/>
              </a:ext>
            </a:extLst>
          </p:cNvPr>
          <p:cNvSpPr/>
          <p:nvPr/>
        </p:nvSpPr>
        <p:spPr>
          <a:xfrm>
            <a:off x="2631780" y="4644409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2 (5)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445A67-5B60-66BE-AB35-14260411105D}"/>
              </a:ext>
            </a:extLst>
          </p:cNvPr>
          <p:cNvSpPr/>
          <p:nvPr/>
        </p:nvSpPr>
        <p:spPr>
          <a:xfrm>
            <a:off x="5445699" y="5257552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3 (1)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6E95E5-A507-5877-B000-E31FD763150A}"/>
              </a:ext>
            </a:extLst>
          </p:cNvPr>
          <p:cNvSpPr/>
          <p:nvPr/>
        </p:nvSpPr>
        <p:spPr>
          <a:xfrm>
            <a:off x="8385904" y="5256881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5 (1)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66E71F-6339-B237-3E68-AC477E97A909}"/>
              </a:ext>
            </a:extLst>
          </p:cNvPr>
          <p:cNvSpPr/>
          <p:nvPr/>
        </p:nvSpPr>
        <p:spPr>
          <a:xfrm>
            <a:off x="6817207" y="4662408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4 (5)</a:t>
            </a:r>
          </a:p>
        </p:txBody>
      </p:sp>
    </p:spTree>
    <p:extLst>
      <p:ext uri="{BB962C8B-B14F-4D97-AF65-F5344CB8AC3E}">
        <p14:creationId xmlns:p14="http://schemas.microsoft.com/office/powerpoint/2010/main" val="845378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C8866-7A37-B582-0C55-AE73BAD5F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23F11-C7CB-20AD-F6F9-15C8DC790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Weighted Case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A672D1-60D5-8E2E-6F21-51FCB9B4858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C1A8492-5B61-C225-B43A-F1E6C8F9AEA3}"/>
              </a:ext>
            </a:extLst>
          </p:cNvPr>
          <p:cNvSpPr txBox="1"/>
          <p:nvPr/>
        </p:nvSpPr>
        <p:spPr>
          <a:xfrm>
            <a:off x="618248" y="1610818"/>
            <a:ext cx="1080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4676AF-F480-B646-F358-2D5BC2535A65}"/>
              </a:ext>
            </a:extLst>
          </p:cNvPr>
          <p:cNvSpPr txBox="1"/>
          <p:nvPr/>
        </p:nvSpPr>
        <p:spPr>
          <a:xfrm>
            <a:off x="618247" y="1610818"/>
            <a:ext cx="1099017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Question</a:t>
            </a:r>
            <a:r>
              <a:rPr lang="en-US" sz="2800" dirty="0"/>
              <a:t>: Does this greedy algorithm work for other weights?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Answer</a:t>
            </a:r>
            <a:r>
              <a:rPr lang="en-US" sz="2800" dirty="0"/>
              <a:t>: No, there could be a situation where the number of jobs isn’t the thing to maximize. </a:t>
            </a:r>
          </a:p>
          <a:p>
            <a:r>
              <a:rPr lang="en-US" sz="2800" dirty="0"/>
              <a:t> </a:t>
            </a:r>
            <a:endParaRPr lang="en-US" sz="2800" b="0" dirty="0"/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US" sz="2800" b="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88B5A8-13CB-C614-FB60-E9031289B400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F688557-DFE1-693D-2C48-7025C2F6E1BB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826203-053A-E2DC-11D0-46D7F0153D3E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44F1E41-A3D3-932B-B146-49E9A7C5AD34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8CD093-51EF-A160-1C7A-5759DB439107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7DA3B7-2B06-190F-CE0E-646DFCFEAD84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02FC52-9F00-F23E-6C74-615DE19E8D64}"/>
              </a:ext>
            </a:extLst>
          </p:cNvPr>
          <p:cNvSpPr/>
          <p:nvPr/>
        </p:nvSpPr>
        <p:spPr>
          <a:xfrm>
            <a:off x="1260273" y="5268703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1 (1)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E974E3-7318-5118-75C3-C471574DE920}"/>
              </a:ext>
            </a:extLst>
          </p:cNvPr>
          <p:cNvSpPr/>
          <p:nvPr/>
        </p:nvSpPr>
        <p:spPr>
          <a:xfrm>
            <a:off x="2631780" y="4644409"/>
            <a:ext cx="2743015" cy="42374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2 (5)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15784-0A76-BB9C-222E-B025055A5492}"/>
              </a:ext>
            </a:extLst>
          </p:cNvPr>
          <p:cNvSpPr/>
          <p:nvPr/>
        </p:nvSpPr>
        <p:spPr>
          <a:xfrm>
            <a:off x="5445699" y="5257552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3 (1)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3C234D-2142-36BD-A8D6-F5B0F9DED56D}"/>
              </a:ext>
            </a:extLst>
          </p:cNvPr>
          <p:cNvSpPr/>
          <p:nvPr/>
        </p:nvSpPr>
        <p:spPr>
          <a:xfrm>
            <a:off x="8385904" y="5256881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5 (1)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7AC06A-6700-A352-425E-D264E740D2C9}"/>
              </a:ext>
            </a:extLst>
          </p:cNvPr>
          <p:cNvSpPr/>
          <p:nvPr/>
        </p:nvSpPr>
        <p:spPr>
          <a:xfrm>
            <a:off x="6817207" y="4662408"/>
            <a:ext cx="2743015" cy="42374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4 (5)</a:t>
            </a:r>
          </a:p>
        </p:txBody>
      </p:sp>
    </p:spTree>
    <p:extLst>
      <p:ext uri="{BB962C8B-B14F-4D97-AF65-F5344CB8AC3E}">
        <p14:creationId xmlns:p14="http://schemas.microsoft.com/office/powerpoint/2010/main" val="2553060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F0D6B-6336-A4C3-E967-4B1EA9195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602A5-ACEB-820C-0979-DB94AB5EA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 Divide &amp; Conquer Approach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F4979C-1E30-953C-C988-598A212DB04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6C05EF9-8AF3-6A19-93BF-22E72CAFE9EA}"/>
              </a:ext>
            </a:extLst>
          </p:cNvPr>
          <p:cNvSpPr txBox="1"/>
          <p:nvPr/>
        </p:nvSpPr>
        <p:spPr>
          <a:xfrm>
            <a:off x="618248" y="1610818"/>
            <a:ext cx="1080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1528D2-1F0E-7D9F-D44D-B7EEF120DA35}"/>
              </a:ext>
            </a:extLst>
          </p:cNvPr>
          <p:cNvSpPr txBox="1"/>
          <p:nvPr/>
        </p:nvSpPr>
        <p:spPr>
          <a:xfrm>
            <a:off x="618247" y="1610818"/>
            <a:ext cx="1099017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Question</a:t>
            </a:r>
            <a:r>
              <a:rPr lang="en-US" sz="2800" dirty="0"/>
              <a:t>: How would divide and conquer work for this problem?</a:t>
            </a:r>
          </a:p>
          <a:p>
            <a:r>
              <a:rPr lang="en-US" sz="2800" dirty="0"/>
              <a:t> </a:t>
            </a:r>
            <a:endParaRPr lang="en-US" sz="2800" b="0" dirty="0"/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US" sz="2800" b="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45F859-BC71-64C0-7D13-32B329588196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9D79E2-A1DB-D199-FD01-63F645346753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76EE91A-B489-87F7-0DEE-5C3C396FB351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1F90758-7F40-E347-4C67-AF75E3879FA2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DDD38C-A8B0-5859-B644-1B27BA76A884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584074-6E68-1920-716E-1760C1FF0646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ECC280-DEEA-9EB7-F055-5F7A865E6467}"/>
              </a:ext>
            </a:extLst>
          </p:cNvPr>
          <p:cNvSpPr/>
          <p:nvPr/>
        </p:nvSpPr>
        <p:spPr>
          <a:xfrm>
            <a:off x="1260273" y="5268703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1 (1)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101A72-21BC-6F29-9335-9592C0050CEA}"/>
              </a:ext>
            </a:extLst>
          </p:cNvPr>
          <p:cNvSpPr/>
          <p:nvPr/>
        </p:nvSpPr>
        <p:spPr>
          <a:xfrm>
            <a:off x="2631780" y="4644409"/>
            <a:ext cx="2743015" cy="42374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2 (5)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00A021-2BAB-255C-F4B7-E1365F9D56A0}"/>
              </a:ext>
            </a:extLst>
          </p:cNvPr>
          <p:cNvSpPr/>
          <p:nvPr/>
        </p:nvSpPr>
        <p:spPr>
          <a:xfrm>
            <a:off x="5445699" y="5257552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3 (1)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799C79-6033-6C02-A990-B7C5ACA5B904}"/>
              </a:ext>
            </a:extLst>
          </p:cNvPr>
          <p:cNvSpPr/>
          <p:nvPr/>
        </p:nvSpPr>
        <p:spPr>
          <a:xfrm>
            <a:off x="8385904" y="5256881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5 (1)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F4F838-4721-ED39-1D8C-9F7B7942BA31}"/>
              </a:ext>
            </a:extLst>
          </p:cNvPr>
          <p:cNvSpPr/>
          <p:nvPr/>
        </p:nvSpPr>
        <p:spPr>
          <a:xfrm>
            <a:off x="6817207" y="4662408"/>
            <a:ext cx="2743015" cy="42374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4 (5)</a:t>
            </a:r>
          </a:p>
        </p:txBody>
      </p:sp>
    </p:spTree>
    <p:extLst>
      <p:ext uri="{BB962C8B-B14F-4D97-AF65-F5344CB8AC3E}">
        <p14:creationId xmlns:p14="http://schemas.microsoft.com/office/powerpoint/2010/main" val="287146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811F9-C9EC-6C2C-E85C-E48EAB17F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A8E34-A965-A766-B758-76C73AF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 Divide &amp; Conquer Approach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984145-285A-0824-1BBA-D72A4FEB4DB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3E547D9-04DF-3A30-61E9-3F69D0598472}"/>
              </a:ext>
            </a:extLst>
          </p:cNvPr>
          <p:cNvSpPr txBox="1"/>
          <p:nvPr/>
        </p:nvSpPr>
        <p:spPr>
          <a:xfrm>
            <a:off x="618248" y="1610818"/>
            <a:ext cx="1080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D74569-9154-4E57-A373-B1B3AF38881E}"/>
              </a:ext>
            </a:extLst>
          </p:cNvPr>
          <p:cNvSpPr txBox="1"/>
          <p:nvPr/>
        </p:nvSpPr>
        <p:spPr>
          <a:xfrm>
            <a:off x="618247" y="1610818"/>
            <a:ext cx="1099017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Question</a:t>
            </a:r>
            <a:r>
              <a:rPr lang="en-US" sz="2800" dirty="0"/>
              <a:t>: How would divide and conquer work for this problem?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Answer</a:t>
            </a:r>
            <a:r>
              <a:rPr lang="en-US" sz="2800" dirty="0"/>
              <a:t>: You might try to split the time in half or even put half of the jobs in both halves.</a:t>
            </a:r>
          </a:p>
          <a:p>
            <a:r>
              <a:rPr lang="en-US" sz="2800" dirty="0"/>
              <a:t> </a:t>
            </a:r>
            <a:endParaRPr lang="en-US" sz="2800" b="0" dirty="0"/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US" sz="2800" b="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EBE069-55AE-0CB9-B15A-174E8AF63A15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0D6580E-9DB8-54D3-3655-73F343FC9B0E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201EFF-A8D6-9711-11E7-605763FE4E4C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5C1C6B9-8F6F-9FAB-5C12-ED60C95D5581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8E2160-5546-38E5-5452-8182FCD307B7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AB126B-0DCB-5775-55E7-3241836B3F8B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038725-2244-CD0C-AA22-83994586C712}"/>
              </a:ext>
            </a:extLst>
          </p:cNvPr>
          <p:cNvSpPr/>
          <p:nvPr/>
        </p:nvSpPr>
        <p:spPr>
          <a:xfrm>
            <a:off x="1260273" y="5268703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1 (1)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29B298-A922-73BC-5AF1-BD3C8D7F27BA}"/>
              </a:ext>
            </a:extLst>
          </p:cNvPr>
          <p:cNvSpPr/>
          <p:nvPr/>
        </p:nvSpPr>
        <p:spPr>
          <a:xfrm>
            <a:off x="2631780" y="4644409"/>
            <a:ext cx="2743015" cy="42374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2 (5)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1D6D74-33A5-4767-545D-EB5B0F600450}"/>
              </a:ext>
            </a:extLst>
          </p:cNvPr>
          <p:cNvSpPr/>
          <p:nvPr/>
        </p:nvSpPr>
        <p:spPr>
          <a:xfrm>
            <a:off x="5445699" y="5257552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3 (1)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9B4EE7-3D5D-F565-E6DB-C656C2EDC7FB}"/>
              </a:ext>
            </a:extLst>
          </p:cNvPr>
          <p:cNvSpPr/>
          <p:nvPr/>
        </p:nvSpPr>
        <p:spPr>
          <a:xfrm>
            <a:off x="8385904" y="5256881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5 (1)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415FA7-2E52-BAC2-9F9D-454B17A552B1}"/>
              </a:ext>
            </a:extLst>
          </p:cNvPr>
          <p:cNvSpPr/>
          <p:nvPr/>
        </p:nvSpPr>
        <p:spPr>
          <a:xfrm>
            <a:off x="6817207" y="4662408"/>
            <a:ext cx="2743015" cy="42374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4 (5)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F9D415-48EB-6244-2211-567DF8A6933F}"/>
              </a:ext>
            </a:extLst>
          </p:cNvPr>
          <p:cNvCxnSpPr/>
          <p:nvPr/>
        </p:nvCxnSpPr>
        <p:spPr>
          <a:xfrm>
            <a:off x="5445699" y="5660100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E0F0FAD-CE6B-EC13-9F1D-C671C860220E}"/>
              </a:ext>
            </a:extLst>
          </p:cNvPr>
          <p:cNvSpPr txBox="1"/>
          <p:nvPr/>
        </p:nvSpPr>
        <p:spPr>
          <a:xfrm>
            <a:off x="5113364" y="6200514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Cut</a:t>
            </a:r>
          </a:p>
        </p:txBody>
      </p:sp>
    </p:spTree>
    <p:extLst>
      <p:ext uri="{BB962C8B-B14F-4D97-AF65-F5344CB8AC3E}">
        <p14:creationId xmlns:p14="http://schemas.microsoft.com/office/powerpoint/2010/main" val="4204191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8A2B1-7544-61EA-C223-63ED94619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3FF94-D7C1-1457-C7B4-2B6DE2CD6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 Divide &amp; Conquer Approach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765ACA7-F648-8309-C35A-0FF623DCE34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CCFB38C-D420-BBFC-53EC-0E8DA35B35C5}"/>
              </a:ext>
            </a:extLst>
          </p:cNvPr>
          <p:cNvSpPr txBox="1"/>
          <p:nvPr/>
        </p:nvSpPr>
        <p:spPr>
          <a:xfrm>
            <a:off x="618248" y="1610818"/>
            <a:ext cx="1080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6BBFAF-92E5-5902-6187-32F2EB2348C9}"/>
              </a:ext>
            </a:extLst>
          </p:cNvPr>
          <p:cNvSpPr txBox="1"/>
          <p:nvPr/>
        </p:nvSpPr>
        <p:spPr>
          <a:xfrm>
            <a:off x="618247" y="1610818"/>
            <a:ext cx="1099017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Question</a:t>
            </a:r>
            <a:r>
              <a:rPr lang="en-US" sz="2800" dirty="0"/>
              <a:t>: How would divide and conquer work for this problem?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Answer</a:t>
            </a:r>
            <a:r>
              <a:rPr lang="en-US" sz="2800" dirty="0"/>
              <a:t>: You might try to split the time in half or even put half of the jobs in both halves.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However, some problems may not split as easily…</a:t>
            </a:r>
          </a:p>
          <a:p>
            <a:r>
              <a:rPr lang="en-US" sz="2800" dirty="0"/>
              <a:t> </a:t>
            </a:r>
            <a:endParaRPr lang="en-US" sz="2800" b="0" dirty="0"/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US" sz="2800" b="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EEDA1B-2E90-9721-2014-F34BB6DF54AA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791BA8-E15C-4D90-0D00-0FB124611844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57823C3-C0B0-F548-9038-4011421F01E8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E6874A6-A4E3-7D69-1CEF-866690E0CEF7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795BB7-C733-9B57-42C9-1A2C54C13110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1E57FE-6B38-19F8-753C-855903A97978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7E8F87-2A91-9D13-F586-75842279E543}"/>
              </a:ext>
            </a:extLst>
          </p:cNvPr>
          <p:cNvSpPr/>
          <p:nvPr/>
        </p:nvSpPr>
        <p:spPr>
          <a:xfrm>
            <a:off x="1260273" y="5268703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1 (1)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00E151-079D-500B-E6B7-5B18A9198E9D}"/>
              </a:ext>
            </a:extLst>
          </p:cNvPr>
          <p:cNvSpPr/>
          <p:nvPr/>
        </p:nvSpPr>
        <p:spPr>
          <a:xfrm>
            <a:off x="2631780" y="4644409"/>
            <a:ext cx="2743015" cy="42374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2 (5)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18ABA7-8F67-86C6-3144-22B580C57879}"/>
              </a:ext>
            </a:extLst>
          </p:cNvPr>
          <p:cNvSpPr/>
          <p:nvPr/>
        </p:nvSpPr>
        <p:spPr>
          <a:xfrm>
            <a:off x="5661912" y="5257552"/>
            <a:ext cx="2526802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3 (1)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78C58C-CC0B-508D-76A1-531A7C5F8083}"/>
              </a:ext>
            </a:extLst>
          </p:cNvPr>
          <p:cNvSpPr/>
          <p:nvPr/>
        </p:nvSpPr>
        <p:spPr>
          <a:xfrm>
            <a:off x="8385904" y="5256881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5 (1)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A50FF9-CDB0-9516-4777-CE2D7D3ADF3E}"/>
              </a:ext>
            </a:extLst>
          </p:cNvPr>
          <p:cNvSpPr/>
          <p:nvPr/>
        </p:nvSpPr>
        <p:spPr>
          <a:xfrm>
            <a:off x="7014396" y="3572340"/>
            <a:ext cx="2743015" cy="42374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4 (5)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9916F7-A757-1056-BF36-43C77058E46D}"/>
              </a:ext>
            </a:extLst>
          </p:cNvPr>
          <p:cNvCxnSpPr/>
          <p:nvPr/>
        </p:nvCxnSpPr>
        <p:spPr>
          <a:xfrm>
            <a:off x="5445699" y="5660100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7489BD0-F93F-C76F-DD0C-81159E3B6087}"/>
              </a:ext>
            </a:extLst>
          </p:cNvPr>
          <p:cNvSpPr txBox="1"/>
          <p:nvPr/>
        </p:nvSpPr>
        <p:spPr>
          <a:xfrm>
            <a:off x="5113364" y="6200514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899542-03DD-ED1E-B2FF-5336BA0805E9}"/>
              </a:ext>
            </a:extLst>
          </p:cNvPr>
          <p:cNvSpPr/>
          <p:nvPr/>
        </p:nvSpPr>
        <p:spPr>
          <a:xfrm>
            <a:off x="4771701" y="4105904"/>
            <a:ext cx="6032922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6 (1)</a:t>
            </a:r>
          </a:p>
        </p:txBody>
      </p:sp>
    </p:spTree>
    <p:extLst>
      <p:ext uri="{BB962C8B-B14F-4D97-AF65-F5344CB8AC3E}">
        <p14:creationId xmlns:p14="http://schemas.microsoft.com/office/powerpoint/2010/main" val="1374819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2D0DA-EB9B-6408-A7FF-5D3D51D1D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08DD3-6FAA-86AA-61F0-A754E9CF6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 Divide &amp; Conquer Approach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E434FF-A0E8-8EA4-59DB-7CC131BFBF5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9AE63D4-C795-19CA-31B8-E0D9027226C3}"/>
              </a:ext>
            </a:extLst>
          </p:cNvPr>
          <p:cNvSpPr txBox="1"/>
          <p:nvPr/>
        </p:nvSpPr>
        <p:spPr>
          <a:xfrm>
            <a:off x="618248" y="1610818"/>
            <a:ext cx="1080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B5B4F5-6752-C5E1-9D0A-6BBB35213028}"/>
              </a:ext>
            </a:extLst>
          </p:cNvPr>
          <p:cNvSpPr txBox="1"/>
          <p:nvPr/>
        </p:nvSpPr>
        <p:spPr>
          <a:xfrm>
            <a:off x="618247" y="1610818"/>
            <a:ext cx="1099017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Question</a:t>
            </a:r>
            <a:r>
              <a:rPr lang="en-US" sz="2800" dirty="0"/>
              <a:t>: How would divide and conquer work for this problem?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Answer</a:t>
            </a:r>
            <a:r>
              <a:rPr lang="en-US" sz="2800" dirty="0"/>
              <a:t>: You might try to split the time in half or even put half of the jobs in both halves.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However, some problems may not split as easily…</a:t>
            </a:r>
          </a:p>
          <a:p>
            <a:r>
              <a:rPr lang="en-US" sz="2800" dirty="0"/>
              <a:t> </a:t>
            </a:r>
            <a:endParaRPr lang="en-US" sz="2800" b="0" dirty="0"/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US" sz="2800" b="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7729572-A2A2-45CF-B064-760B2EDC75E6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CF6C2D0-5A5F-C8D9-94A9-1B832646151D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36B916-ED3E-8EE3-7258-813B705DFB9B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48FF575-3695-58A2-E74C-65119C779683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8A9081-2D23-6F45-D498-ED39F39E16D3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B9D1F5-FD7B-6652-9E0F-69E7AA8D9009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3B2F52-F363-10DA-4E36-8F6BBCEC9B18}"/>
              </a:ext>
            </a:extLst>
          </p:cNvPr>
          <p:cNvSpPr/>
          <p:nvPr/>
        </p:nvSpPr>
        <p:spPr>
          <a:xfrm>
            <a:off x="1260273" y="5268703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1 (1)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816F84-4329-3892-4E3E-ED366CA34540}"/>
              </a:ext>
            </a:extLst>
          </p:cNvPr>
          <p:cNvSpPr/>
          <p:nvPr/>
        </p:nvSpPr>
        <p:spPr>
          <a:xfrm>
            <a:off x="2631780" y="4644409"/>
            <a:ext cx="2743015" cy="42374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2 (5)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DE9128-F6D9-1B64-79B8-09B090F5B663}"/>
              </a:ext>
            </a:extLst>
          </p:cNvPr>
          <p:cNvSpPr/>
          <p:nvPr/>
        </p:nvSpPr>
        <p:spPr>
          <a:xfrm>
            <a:off x="5661912" y="5257552"/>
            <a:ext cx="2526802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3 (1)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FD98C4-DCF0-0DC4-37B1-114F9512AFF3}"/>
              </a:ext>
            </a:extLst>
          </p:cNvPr>
          <p:cNvSpPr/>
          <p:nvPr/>
        </p:nvSpPr>
        <p:spPr>
          <a:xfrm>
            <a:off x="8385904" y="5256881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5 (1)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F1D833-2138-E2A5-2020-85A364AB7920}"/>
              </a:ext>
            </a:extLst>
          </p:cNvPr>
          <p:cNvSpPr/>
          <p:nvPr/>
        </p:nvSpPr>
        <p:spPr>
          <a:xfrm>
            <a:off x="7014396" y="3514364"/>
            <a:ext cx="2743015" cy="42374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4 (5)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3E4E45B-C514-5B1A-BE40-D91EEDD20FC3}"/>
              </a:ext>
            </a:extLst>
          </p:cNvPr>
          <p:cNvCxnSpPr/>
          <p:nvPr/>
        </p:nvCxnSpPr>
        <p:spPr>
          <a:xfrm>
            <a:off x="5445699" y="5660100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0E32CDF-F513-6323-ED79-4AECC1C9C9A0}"/>
              </a:ext>
            </a:extLst>
          </p:cNvPr>
          <p:cNvSpPr txBox="1"/>
          <p:nvPr/>
        </p:nvSpPr>
        <p:spPr>
          <a:xfrm>
            <a:off x="5113364" y="6200514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E983D9-B9EA-582A-4D1D-5B507C994F59}"/>
              </a:ext>
            </a:extLst>
          </p:cNvPr>
          <p:cNvSpPr/>
          <p:nvPr/>
        </p:nvSpPr>
        <p:spPr>
          <a:xfrm>
            <a:off x="4771701" y="4105904"/>
            <a:ext cx="6032922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6 (1)</a:t>
            </a:r>
          </a:p>
        </p:txBody>
      </p:sp>
    </p:spTree>
    <p:extLst>
      <p:ext uri="{BB962C8B-B14F-4D97-AF65-F5344CB8AC3E}">
        <p14:creationId xmlns:p14="http://schemas.microsoft.com/office/powerpoint/2010/main" val="1174407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7D4F9-5A9C-3995-7B2F-7269E7CAB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51C18-6E8B-FD2D-2492-D775E78EF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 Divide &amp; Conquer Approach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1BE4E1-E924-BC0D-3A6E-E66CC503274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746FBE1-7D81-5F99-F562-5F5D282333CC}"/>
              </a:ext>
            </a:extLst>
          </p:cNvPr>
          <p:cNvSpPr txBox="1"/>
          <p:nvPr/>
        </p:nvSpPr>
        <p:spPr>
          <a:xfrm>
            <a:off x="618248" y="1610818"/>
            <a:ext cx="1080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A8A2DA-28F3-3860-6CEB-3F23610C474C}"/>
              </a:ext>
            </a:extLst>
          </p:cNvPr>
          <p:cNvSpPr txBox="1"/>
          <p:nvPr/>
        </p:nvSpPr>
        <p:spPr>
          <a:xfrm>
            <a:off x="618247" y="1610818"/>
            <a:ext cx="1099017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Question</a:t>
            </a:r>
            <a:r>
              <a:rPr lang="en-US" sz="2800" dirty="0"/>
              <a:t>: Consider an arbitrary instance with optimal solution OPT. What do we know about job 1?</a:t>
            </a:r>
          </a:p>
          <a:p>
            <a:r>
              <a:rPr lang="en-US" sz="2800" dirty="0"/>
              <a:t> </a:t>
            </a:r>
            <a:endParaRPr lang="en-US" sz="2800" b="0" dirty="0"/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US" sz="2800" b="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0D0E0B-D9B4-A9C6-1848-5EACB1149419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801128-FBA6-734A-9CFA-76FC8F1F5BAE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793463-2DCF-C422-1DAC-6C13639047B0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EC61944-1FFE-F20B-4C8F-A5E72D0698EF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978962-6D08-99C6-5ADF-67CC9ADB8E3D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FE5FF76-CA6A-75CC-B78C-1C36EE94525B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2772094-A7C4-5D11-F80D-5605399132D0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E3EEEA4-1CAB-B083-D0B2-F9A0AAC82EDE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43DB23E-702E-C136-D54D-095B8CFF8017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93AE4C-2D45-92DD-12A6-70E6A7B909B5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412963-ABE6-738F-4C72-BB9248CF3D5B}"/>
              </a:ext>
            </a:extLst>
          </p:cNvPr>
          <p:cNvSpPr/>
          <p:nvPr/>
        </p:nvSpPr>
        <p:spPr>
          <a:xfrm>
            <a:off x="1260273" y="5268703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1 (?)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0BF0945-0ADF-A36C-6DF8-F73EA069D494}"/>
              </a:ext>
            </a:extLst>
          </p:cNvPr>
          <p:cNvSpPr/>
          <p:nvPr/>
        </p:nvSpPr>
        <p:spPr>
          <a:xfrm>
            <a:off x="2631780" y="4644409"/>
            <a:ext cx="2743015" cy="42374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2 (?)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8A03629-3305-D872-994A-5A586E65228B}"/>
              </a:ext>
            </a:extLst>
          </p:cNvPr>
          <p:cNvSpPr/>
          <p:nvPr/>
        </p:nvSpPr>
        <p:spPr>
          <a:xfrm>
            <a:off x="5661912" y="5257552"/>
            <a:ext cx="2526802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3 (?)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26DBAF3-073E-A899-3AA9-AD7805F0C39E}"/>
              </a:ext>
            </a:extLst>
          </p:cNvPr>
          <p:cNvSpPr/>
          <p:nvPr/>
        </p:nvSpPr>
        <p:spPr>
          <a:xfrm>
            <a:off x="8385904" y="5256881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5 (?)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89D8374-EC41-EA0F-70BB-4F2FA5F2E5FD}"/>
              </a:ext>
            </a:extLst>
          </p:cNvPr>
          <p:cNvSpPr/>
          <p:nvPr/>
        </p:nvSpPr>
        <p:spPr>
          <a:xfrm>
            <a:off x="7014396" y="4688605"/>
            <a:ext cx="2743015" cy="42374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4 (?)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02BB12D-EF88-D269-F9C7-13B2EC447E40}"/>
              </a:ext>
            </a:extLst>
          </p:cNvPr>
          <p:cNvSpPr/>
          <p:nvPr/>
        </p:nvSpPr>
        <p:spPr>
          <a:xfrm>
            <a:off x="4771701" y="4105904"/>
            <a:ext cx="6032922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6 (?)</a:t>
            </a:r>
          </a:p>
        </p:txBody>
      </p:sp>
    </p:spTree>
    <p:extLst>
      <p:ext uri="{BB962C8B-B14F-4D97-AF65-F5344CB8AC3E}">
        <p14:creationId xmlns:p14="http://schemas.microsoft.com/office/powerpoint/2010/main" val="1629768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751C7-8CBE-2D7A-0C57-400975168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DB284-DF21-0E63-44CE-DF1A6C888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Binary Choice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FF1E8C-B2C5-3840-8B85-0223DEE8512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70A52B3-8ECE-8F16-904C-0EFB5AFC69E2}"/>
              </a:ext>
            </a:extLst>
          </p:cNvPr>
          <p:cNvSpPr txBox="1"/>
          <p:nvPr/>
        </p:nvSpPr>
        <p:spPr>
          <a:xfrm>
            <a:off x="618248" y="1610818"/>
            <a:ext cx="1080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0510B3-2271-D597-C0D8-527CC9223C70}"/>
              </a:ext>
            </a:extLst>
          </p:cNvPr>
          <p:cNvSpPr txBox="1"/>
          <p:nvPr/>
        </p:nvSpPr>
        <p:spPr>
          <a:xfrm>
            <a:off x="618247" y="1610818"/>
            <a:ext cx="1099017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Question</a:t>
            </a:r>
            <a:r>
              <a:rPr lang="en-US" sz="2800" dirty="0"/>
              <a:t>: Consider an arbitrary instance with optimal solution OPT. What do we know about job 1?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Answer</a:t>
            </a:r>
            <a:r>
              <a:rPr lang="en-US" sz="2800" dirty="0"/>
              <a:t>: It is either in OPT or it is not.</a:t>
            </a:r>
          </a:p>
          <a:p>
            <a:r>
              <a:rPr lang="en-US" sz="2800" dirty="0"/>
              <a:t> </a:t>
            </a:r>
            <a:endParaRPr lang="en-US" sz="2800" b="0" dirty="0"/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US" sz="2800" b="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F04C9B-0F48-6AED-683E-65A2F03F8281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CFB8C3-A476-74E2-777F-B87C09460DC8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FE97D3-F679-0F7E-7313-EE14B5E7D51B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25E255F-A0DE-91DC-F73E-4F6E91728A2B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5452B1-4E9E-7CC8-0EA8-12806333DA47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AC91205-C2CB-411C-856A-07BE0BBACB67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6602631-BA93-8CA2-A0B3-8F802C345043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9D8D464-A9FE-B7F5-59DD-7CC8C8AF937B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E26C358-4E1E-2134-FA3B-0D4AF3867743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0AAAD7-35CE-F2ED-340C-5A2711E764D6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DCB195E-4E90-5912-AAF2-49D061F7DDC8}"/>
              </a:ext>
            </a:extLst>
          </p:cNvPr>
          <p:cNvSpPr/>
          <p:nvPr/>
        </p:nvSpPr>
        <p:spPr>
          <a:xfrm>
            <a:off x="1260273" y="5268703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1 (?)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380BCB2-B372-9BB2-5D2E-D0DF4F79ED04}"/>
              </a:ext>
            </a:extLst>
          </p:cNvPr>
          <p:cNvSpPr/>
          <p:nvPr/>
        </p:nvSpPr>
        <p:spPr>
          <a:xfrm>
            <a:off x="2631780" y="4644409"/>
            <a:ext cx="2743015" cy="42374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2 (?)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0D1AB7C-22F4-FFC5-0C36-38C55AB884EF}"/>
              </a:ext>
            </a:extLst>
          </p:cNvPr>
          <p:cNvSpPr/>
          <p:nvPr/>
        </p:nvSpPr>
        <p:spPr>
          <a:xfrm>
            <a:off x="5661912" y="5257552"/>
            <a:ext cx="2526802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3 (?)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02BA14-B2B8-4812-0873-D293A5264773}"/>
              </a:ext>
            </a:extLst>
          </p:cNvPr>
          <p:cNvSpPr/>
          <p:nvPr/>
        </p:nvSpPr>
        <p:spPr>
          <a:xfrm>
            <a:off x="8385904" y="5256881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5 (?)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AD61BE8-BA05-692A-43C4-CC629462A020}"/>
              </a:ext>
            </a:extLst>
          </p:cNvPr>
          <p:cNvSpPr/>
          <p:nvPr/>
        </p:nvSpPr>
        <p:spPr>
          <a:xfrm>
            <a:off x="7014396" y="4672064"/>
            <a:ext cx="2743015" cy="42374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4 (?)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E6A36B1-E5FF-8FDD-BF70-2610C80591C6}"/>
              </a:ext>
            </a:extLst>
          </p:cNvPr>
          <p:cNvSpPr/>
          <p:nvPr/>
        </p:nvSpPr>
        <p:spPr>
          <a:xfrm>
            <a:off x="4771701" y="4105904"/>
            <a:ext cx="6032922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6 (?)</a:t>
            </a:r>
          </a:p>
        </p:txBody>
      </p:sp>
    </p:spTree>
    <p:extLst>
      <p:ext uri="{BB962C8B-B14F-4D97-AF65-F5344CB8AC3E}">
        <p14:creationId xmlns:p14="http://schemas.microsoft.com/office/powerpoint/2010/main" val="3115272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8950B-2BC9-DE81-1F9A-FC6A13F17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11B3911F-8FB9-98A0-172C-92DCD24CB572}"/>
              </a:ext>
            </a:extLst>
          </p:cNvPr>
          <p:cNvSpPr/>
          <p:nvPr/>
        </p:nvSpPr>
        <p:spPr>
          <a:xfrm rot="5400000">
            <a:off x="88135" y="77266"/>
            <a:ext cx="1938969" cy="1938969"/>
          </a:xfrm>
          <a:prstGeom prst="rtTriangle">
            <a:avLst/>
          </a:prstGeom>
          <a:solidFill>
            <a:srgbClr val="005B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21E2A5DA-EE4D-C5DF-FDEE-4D2205F3AA9C}"/>
              </a:ext>
            </a:extLst>
          </p:cNvPr>
          <p:cNvSpPr/>
          <p:nvPr/>
        </p:nvSpPr>
        <p:spPr>
          <a:xfrm rot="16200000">
            <a:off x="10164896" y="4841567"/>
            <a:ext cx="1938969" cy="1938969"/>
          </a:xfrm>
          <a:prstGeom prst="rtTriangle">
            <a:avLst/>
          </a:prstGeom>
          <a:solidFill>
            <a:srgbClr val="005B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ravelling Salesman Problem">
            <a:extLst>
              <a:ext uri="{FF2B5EF4-FFF2-40B4-BE49-F238E27FC236}">
                <a16:creationId xmlns:a16="http://schemas.microsoft.com/office/drawing/2014/main" id="{D570C651-8222-1D73-085B-F95EC31D1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245" y="1148005"/>
            <a:ext cx="9493509" cy="419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C3BC1D-CC51-EAB0-860A-041D11E22273}"/>
              </a:ext>
            </a:extLst>
          </p:cNvPr>
          <p:cNvSpPr txBox="1"/>
          <p:nvPr/>
        </p:nvSpPr>
        <p:spPr>
          <a:xfrm>
            <a:off x="0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sng" dirty="0">
                <a:solidFill>
                  <a:srgbClr val="96A8C8"/>
                </a:solidFill>
                <a:effectLst/>
                <a:latin typeface="Lucida"/>
                <a:hlinkClick r:id="rId3"/>
              </a:rPr>
              <a:t>https://xkcd.com/399/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233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AA9C1-41D2-EFF3-31E7-B9A9C4B3B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A6856-B2D6-98C2-E96A-73B81F08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Binary Choice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C071F5-CE60-AEA0-6E81-3F93E93723C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DEC7881-C823-B964-9AC7-B14876743763}"/>
              </a:ext>
            </a:extLst>
          </p:cNvPr>
          <p:cNvSpPr txBox="1"/>
          <p:nvPr/>
        </p:nvSpPr>
        <p:spPr>
          <a:xfrm>
            <a:off x="618248" y="1610818"/>
            <a:ext cx="1080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3AA605-8298-8BE0-DE6B-D5948FBC2446}"/>
              </a:ext>
            </a:extLst>
          </p:cNvPr>
          <p:cNvSpPr txBox="1"/>
          <p:nvPr/>
        </p:nvSpPr>
        <p:spPr>
          <a:xfrm>
            <a:off x="618247" y="1610818"/>
            <a:ext cx="1099017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 a greedy algorithm we are assuming about if job 1 is in the optimal solution.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Our greedy rule doesn’t work anymore if we don’t know the weight.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Question</a:t>
            </a:r>
            <a:r>
              <a:rPr lang="en-US" sz="2800" dirty="0"/>
              <a:t>: Why not try both options?</a:t>
            </a:r>
          </a:p>
          <a:p>
            <a:r>
              <a:rPr lang="en-US" sz="2800" dirty="0"/>
              <a:t> </a:t>
            </a:r>
            <a:endParaRPr lang="en-US" sz="2800" b="0" dirty="0"/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US" sz="2800" b="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D3C7F6-93A5-5D3E-6438-BEEB5F59ADAA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5339DDD-070F-822A-E7D3-61411AFD5AF6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68BC4B-0B01-AC53-5F43-945D42D188BE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036A8AD-9996-C4DC-68FE-32E6FD4326B6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512A48-06E5-D21B-02A4-9DF4A0C96132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23FCE68-76C4-D783-580D-938BF0B2C4ED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CDEAC0E-F234-0494-AA5B-8B160DD03013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E431A1B-68F8-A4D0-CF77-56CBE126D969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EA04609-5F98-F108-FADD-CB36E98F544C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608333-04AD-6FCF-C56C-F16F37954F09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6E4E01-E8F0-BC27-D48A-34195BD49ECF}"/>
              </a:ext>
            </a:extLst>
          </p:cNvPr>
          <p:cNvSpPr/>
          <p:nvPr/>
        </p:nvSpPr>
        <p:spPr>
          <a:xfrm>
            <a:off x="1260273" y="5268703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1 (?)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2191718-4DBC-994A-6E38-AFA0457EC771}"/>
              </a:ext>
            </a:extLst>
          </p:cNvPr>
          <p:cNvSpPr/>
          <p:nvPr/>
        </p:nvSpPr>
        <p:spPr>
          <a:xfrm>
            <a:off x="2631780" y="4644409"/>
            <a:ext cx="2743015" cy="42374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2 (?)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AE25033-F288-C244-A222-4EEDE3B34CA2}"/>
              </a:ext>
            </a:extLst>
          </p:cNvPr>
          <p:cNvSpPr/>
          <p:nvPr/>
        </p:nvSpPr>
        <p:spPr>
          <a:xfrm>
            <a:off x="5661912" y="5257552"/>
            <a:ext cx="2526802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3 (?)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5AB314E-1A1C-0242-A1A0-F3DF03F4BF94}"/>
              </a:ext>
            </a:extLst>
          </p:cNvPr>
          <p:cNvSpPr/>
          <p:nvPr/>
        </p:nvSpPr>
        <p:spPr>
          <a:xfrm>
            <a:off x="8385904" y="5256881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5 (?)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2E0708F-2EC9-DEE2-8C0A-8319E1FC10C2}"/>
              </a:ext>
            </a:extLst>
          </p:cNvPr>
          <p:cNvSpPr/>
          <p:nvPr/>
        </p:nvSpPr>
        <p:spPr>
          <a:xfrm>
            <a:off x="7014396" y="4681057"/>
            <a:ext cx="2743015" cy="42374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4 (?)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D651405-9E50-6575-A2A4-5FD30729C4B8}"/>
              </a:ext>
            </a:extLst>
          </p:cNvPr>
          <p:cNvSpPr/>
          <p:nvPr/>
        </p:nvSpPr>
        <p:spPr>
          <a:xfrm>
            <a:off x="4771701" y="4105904"/>
            <a:ext cx="6032922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6 (?)</a:t>
            </a:r>
          </a:p>
        </p:txBody>
      </p:sp>
    </p:spTree>
    <p:extLst>
      <p:ext uri="{BB962C8B-B14F-4D97-AF65-F5344CB8AC3E}">
        <p14:creationId xmlns:p14="http://schemas.microsoft.com/office/powerpoint/2010/main" val="329412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84230-2A11-CEA5-5387-03433819E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9C37C-2781-6043-A0FB-709ABC7F7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Binary Choice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81761E-AC63-9909-F9AE-0D4FC4FAF9A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DEDFBF5-9EA8-3960-58DC-CFFFE1562DEA}"/>
              </a:ext>
            </a:extLst>
          </p:cNvPr>
          <p:cNvSpPr txBox="1"/>
          <p:nvPr/>
        </p:nvSpPr>
        <p:spPr>
          <a:xfrm>
            <a:off x="618248" y="1610818"/>
            <a:ext cx="1080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4973FB-C74F-CF2C-BD88-3FBBDF6183E5}"/>
              </a:ext>
            </a:extLst>
          </p:cNvPr>
          <p:cNvSpPr txBox="1"/>
          <p:nvPr/>
        </p:nvSpPr>
        <p:spPr>
          <a:xfrm>
            <a:off x="618247" y="1610818"/>
            <a:ext cx="109901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Suppose I gave you the hint that Job 1 was in OPT.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/>
              <a:t>Question</a:t>
            </a:r>
            <a:r>
              <a:rPr lang="en-US" sz="3600" dirty="0"/>
              <a:t>: What do you need to do to find the rest of OPT?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3DBBC7-2542-53B0-5ABB-77AB077AA606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B6A2F4-11BC-9C80-EA61-F5431908D221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FA32E6-E528-FA78-9307-308539475302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BA7E4FC-ECC2-102B-1F39-41580E14C638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484CBE-0475-7B7D-6213-5371EE4B6B05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3A69FE1-4621-8B15-91D4-9B364BCDB915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90F5301-2181-A7A4-83B8-0900A235648E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0E9299F-DA83-3277-CC6F-77CDF6F8E0F3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F4DEA78-9F68-5BA7-3C64-A1CA12D72D56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72CBCA8-49DD-D0E2-3D90-0E21D5632FDB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4971212-F460-34BB-316B-9E1D12B1DC92}"/>
              </a:ext>
            </a:extLst>
          </p:cNvPr>
          <p:cNvSpPr/>
          <p:nvPr/>
        </p:nvSpPr>
        <p:spPr>
          <a:xfrm>
            <a:off x="1260273" y="5268703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1 (?)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50D4687-8222-68B3-B8EC-38FF5820F48A}"/>
              </a:ext>
            </a:extLst>
          </p:cNvPr>
          <p:cNvSpPr/>
          <p:nvPr/>
        </p:nvSpPr>
        <p:spPr>
          <a:xfrm>
            <a:off x="2631780" y="4644409"/>
            <a:ext cx="2743015" cy="42374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2 (?)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BCE1BFC-DBBD-32C5-6984-CBB566B0CE50}"/>
              </a:ext>
            </a:extLst>
          </p:cNvPr>
          <p:cNvSpPr/>
          <p:nvPr/>
        </p:nvSpPr>
        <p:spPr>
          <a:xfrm>
            <a:off x="5661912" y="5257552"/>
            <a:ext cx="2526802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3 (?)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F1CCD2D-6199-0A54-6C8C-9201E638D461}"/>
              </a:ext>
            </a:extLst>
          </p:cNvPr>
          <p:cNvSpPr/>
          <p:nvPr/>
        </p:nvSpPr>
        <p:spPr>
          <a:xfrm>
            <a:off x="8385904" y="5256881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5 (?)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CC81EEA-07C8-02C1-3D47-DC917006779C}"/>
              </a:ext>
            </a:extLst>
          </p:cNvPr>
          <p:cNvSpPr/>
          <p:nvPr/>
        </p:nvSpPr>
        <p:spPr>
          <a:xfrm>
            <a:off x="7014396" y="4681057"/>
            <a:ext cx="2743015" cy="42374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4 (?)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FDB10FC-EDD0-92B3-5F77-90B45D2F89B1}"/>
              </a:ext>
            </a:extLst>
          </p:cNvPr>
          <p:cNvSpPr/>
          <p:nvPr/>
        </p:nvSpPr>
        <p:spPr>
          <a:xfrm>
            <a:off x="4771701" y="4105904"/>
            <a:ext cx="6032922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6 (?)</a:t>
            </a:r>
          </a:p>
        </p:txBody>
      </p:sp>
    </p:spTree>
    <p:extLst>
      <p:ext uri="{BB962C8B-B14F-4D97-AF65-F5344CB8AC3E}">
        <p14:creationId xmlns:p14="http://schemas.microsoft.com/office/powerpoint/2010/main" val="460602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47766-8B43-232A-693E-03D883B7A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94D09-04B0-4978-0825-C2105E5C6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Binary Choice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E1D156-297F-621B-A811-F95BB94506E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78DE1B8-497C-14AA-1523-36A19F766BA7}"/>
              </a:ext>
            </a:extLst>
          </p:cNvPr>
          <p:cNvSpPr txBox="1"/>
          <p:nvPr/>
        </p:nvSpPr>
        <p:spPr>
          <a:xfrm>
            <a:off x="618248" y="1610818"/>
            <a:ext cx="1080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0503E5-24CF-45C2-751D-A917761E48E9}"/>
              </a:ext>
            </a:extLst>
          </p:cNvPr>
          <p:cNvSpPr txBox="1"/>
          <p:nvPr/>
        </p:nvSpPr>
        <p:spPr>
          <a:xfrm>
            <a:off x="618247" y="1610818"/>
            <a:ext cx="109901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Suppose I gave you the hint that Job 1 was in OPT.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/>
              <a:t>Question</a:t>
            </a:r>
            <a:r>
              <a:rPr lang="en-US" sz="3600" dirty="0"/>
              <a:t>: What do you need to do to find the rest of OPT?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/>
              <a:t>Answer</a:t>
            </a:r>
            <a:r>
              <a:rPr lang="en-US" sz="3600" dirty="0"/>
              <a:t>: Recurse on a job without Job 1 or Job 2 (since they don’t agree).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F10B2C-9630-2CB8-FDAD-0C5103821E6F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0DE6E0-BCA9-92AB-2C10-E57344A61137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43503B-A812-B484-4EAC-AB72F090C6FF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A334103-02EA-14E9-E398-D59B5971693D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4E1D47-4E91-E953-3E1A-0C1AD3481AB8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3C53D18-F8F6-F9BA-4D9B-51BB8086B6A0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E3066D6-2D69-3D28-5567-3F94B9F7B23A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6CBEC5-F3FC-0FD5-6472-42C3DC8D3ABF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2CCD1FC-9836-8025-83C0-ED4207217620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298D3D-544D-9260-1CE9-CAB1E060C9BD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2AC389D-3A05-7572-0BD6-8321D6CFC552}"/>
              </a:ext>
            </a:extLst>
          </p:cNvPr>
          <p:cNvSpPr/>
          <p:nvPr/>
        </p:nvSpPr>
        <p:spPr>
          <a:xfrm>
            <a:off x="5661912" y="5257552"/>
            <a:ext cx="2526802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3 (?)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81080E8-2F17-7B79-EF5A-2867AD1FA696}"/>
              </a:ext>
            </a:extLst>
          </p:cNvPr>
          <p:cNvSpPr/>
          <p:nvPr/>
        </p:nvSpPr>
        <p:spPr>
          <a:xfrm>
            <a:off x="8385904" y="5256881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5 (?)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FDFC9C2-A2BD-3573-FC5B-1ADBF980D868}"/>
              </a:ext>
            </a:extLst>
          </p:cNvPr>
          <p:cNvSpPr/>
          <p:nvPr/>
        </p:nvSpPr>
        <p:spPr>
          <a:xfrm>
            <a:off x="7014396" y="4049394"/>
            <a:ext cx="2743015" cy="42374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4 (?)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B9488A7-C861-2A1C-A62B-7624B14BA485}"/>
              </a:ext>
            </a:extLst>
          </p:cNvPr>
          <p:cNvSpPr/>
          <p:nvPr/>
        </p:nvSpPr>
        <p:spPr>
          <a:xfrm>
            <a:off x="4740170" y="4628507"/>
            <a:ext cx="6032922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6 (?)</a:t>
            </a:r>
          </a:p>
        </p:txBody>
      </p:sp>
    </p:spTree>
    <p:extLst>
      <p:ext uri="{BB962C8B-B14F-4D97-AF65-F5344CB8AC3E}">
        <p14:creationId xmlns:p14="http://schemas.microsoft.com/office/powerpoint/2010/main" val="865297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C2F02-9965-2B7B-2E0F-F0C181781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8B555-C99A-CF1A-B833-29891ABE6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Binary Choice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76256F-CB76-1581-AFF5-F064E55A6E4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ECC573F-D54C-5E29-F6D1-5F7D278731D2}"/>
              </a:ext>
            </a:extLst>
          </p:cNvPr>
          <p:cNvSpPr txBox="1"/>
          <p:nvPr/>
        </p:nvSpPr>
        <p:spPr>
          <a:xfrm>
            <a:off x="618248" y="1610818"/>
            <a:ext cx="1080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5B1755-16F8-AAAB-7C3D-B31B12610148}"/>
              </a:ext>
            </a:extLst>
          </p:cNvPr>
          <p:cNvSpPr txBox="1"/>
          <p:nvPr/>
        </p:nvSpPr>
        <p:spPr>
          <a:xfrm>
            <a:off x="618247" y="1610818"/>
            <a:ext cx="109901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Suppose I gave you the hint that Job 1 was in OPT.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/>
              <a:t>Question</a:t>
            </a:r>
            <a:r>
              <a:rPr lang="en-US" sz="3600" dirty="0"/>
              <a:t>: What do you need to do to find the rest of OPT?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E3A528-60CD-E366-F9D5-024836B149E5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89B5AAE-7316-A1F5-5DBE-3252981BBA2B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D6E6A16-C0CC-65FA-0663-0B32970928FC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A2F4087-FC7E-2D90-DBA7-B239C0472117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B7E4C2-C097-4944-9616-7982BA92D518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3675E9-994C-1E13-D16D-5709D9D08246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824E769-46F5-44DC-D63A-7D803721402B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FE59DEE-AB31-356A-607E-6D454A4E88E2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CB15CF6-C891-4C70-4FA9-9206CAF491F1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CE4EB4-2468-6529-CCE9-AAE5692B68CF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82C1885-CC17-ADCC-D0B3-9EAD20A22CE1}"/>
              </a:ext>
            </a:extLst>
          </p:cNvPr>
          <p:cNvSpPr/>
          <p:nvPr/>
        </p:nvSpPr>
        <p:spPr>
          <a:xfrm>
            <a:off x="1260273" y="5268703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1 (?)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FC6E77C-25F0-42D2-5837-D8F11E65F404}"/>
              </a:ext>
            </a:extLst>
          </p:cNvPr>
          <p:cNvSpPr/>
          <p:nvPr/>
        </p:nvSpPr>
        <p:spPr>
          <a:xfrm>
            <a:off x="2631780" y="4644409"/>
            <a:ext cx="2743015" cy="42374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2 (?)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3B0BC9F-CDE5-25C0-28EB-742249348F0D}"/>
              </a:ext>
            </a:extLst>
          </p:cNvPr>
          <p:cNvSpPr/>
          <p:nvPr/>
        </p:nvSpPr>
        <p:spPr>
          <a:xfrm>
            <a:off x="5661912" y="5257552"/>
            <a:ext cx="2526802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3 (?)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34D3049-2D33-D24B-74C6-465336B6747F}"/>
              </a:ext>
            </a:extLst>
          </p:cNvPr>
          <p:cNvSpPr/>
          <p:nvPr/>
        </p:nvSpPr>
        <p:spPr>
          <a:xfrm>
            <a:off x="8385904" y="5256881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5 (?)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F1F85D5-3B8E-3C0A-D438-6EC05FDD1A6F}"/>
              </a:ext>
            </a:extLst>
          </p:cNvPr>
          <p:cNvSpPr/>
          <p:nvPr/>
        </p:nvSpPr>
        <p:spPr>
          <a:xfrm>
            <a:off x="7014396" y="4681057"/>
            <a:ext cx="2743015" cy="42374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4 (?)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6155C06-8944-8F12-E0C6-269497E8851C}"/>
              </a:ext>
            </a:extLst>
          </p:cNvPr>
          <p:cNvSpPr/>
          <p:nvPr/>
        </p:nvSpPr>
        <p:spPr>
          <a:xfrm>
            <a:off x="4771701" y="4105904"/>
            <a:ext cx="6032922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6 (?)</a:t>
            </a:r>
          </a:p>
        </p:txBody>
      </p:sp>
    </p:spTree>
    <p:extLst>
      <p:ext uri="{BB962C8B-B14F-4D97-AF65-F5344CB8AC3E}">
        <p14:creationId xmlns:p14="http://schemas.microsoft.com/office/powerpoint/2010/main" val="270372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3E1C9-CB60-15AD-B6D7-FC35B0DEB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F3C8C-CEB7-FB24-DFDC-CD51D17C0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Binary Choice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90B36E8-02E9-D302-F00E-4C9E03E4261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F6D89C5-A34A-922C-577A-3823C03DF547}"/>
              </a:ext>
            </a:extLst>
          </p:cNvPr>
          <p:cNvSpPr txBox="1"/>
          <p:nvPr/>
        </p:nvSpPr>
        <p:spPr>
          <a:xfrm>
            <a:off x="618248" y="1610818"/>
            <a:ext cx="1080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4C0240-903B-BA08-4671-2A9024AC60B9}"/>
              </a:ext>
            </a:extLst>
          </p:cNvPr>
          <p:cNvSpPr txBox="1"/>
          <p:nvPr/>
        </p:nvSpPr>
        <p:spPr>
          <a:xfrm>
            <a:off x="618246" y="1610818"/>
            <a:ext cx="112748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Suppose I gave you the hint that Job 1 was not in OPT.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/>
              <a:t>Question</a:t>
            </a:r>
            <a:r>
              <a:rPr lang="en-US" sz="3600" dirty="0"/>
              <a:t>: What do you need to do to find the rest of OPT?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/>
              <a:t>Answer</a:t>
            </a:r>
            <a:r>
              <a:rPr lang="en-US" sz="3600" dirty="0"/>
              <a:t>: Recurse on a job without Job 1.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5563F7-8607-59B8-5712-66C735046AE6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3A9365E-1BDB-6C8C-D0C6-02690639E7B6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E65B266-C11C-A0BC-A928-BEE15979A95A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97DC8B2-AEC9-0917-ABA2-63ADAE558897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96DB95-7AD1-E924-6C14-249E43833B76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4C44939-1254-88DF-AA3A-1248B0FE8D52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56B1B90-68F9-95F3-12C8-A8BB1636AC66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92A295B-5035-6774-E45C-4628DDA42D43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28CB08B-C3E6-4899-572C-036F56C22833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FFD04D-65BE-BFDB-35EC-8E173DA30E22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ED8864-CEA2-F65F-B15D-C875B5FD0DDC}"/>
              </a:ext>
            </a:extLst>
          </p:cNvPr>
          <p:cNvSpPr/>
          <p:nvPr/>
        </p:nvSpPr>
        <p:spPr>
          <a:xfrm>
            <a:off x="5661912" y="5257552"/>
            <a:ext cx="2526802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3 (?)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03696C4-D3F0-16E1-882C-724D8BB670BD}"/>
              </a:ext>
            </a:extLst>
          </p:cNvPr>
          <p:cNvSpPr/>
          <p:nvPr/>
        </p:nvSpPr>
        <p:spPr>
          <a:xfrm>
            <a:off x="8385904" y="5256881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5 (?)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F5200C-6534-FB5E-2159-3E04DA2B7821}"/>
              </a:ext>
            </a:extLst>
          </p:cNvPr>
          <p:cNvSpPr/>
          <p:nvPr/>
        </p:nvSpPr>
        <p:spPr>
          <a:xfrm>
            <a:off x="2631780" y="4644409"/>
            <a:ext cx="2743015" cy="42374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2 (?)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2E6449-AEF9-64DE-815A-C2C4AF1A9D4C}"/>
              </a:ext>
            </a:extLst>
          </p:cNvPr>
          <p:cNvSpPr/>
          <p:nvPr/>
        </p:nvSpPr>
        <p:spPr>
          <a:xfrm>
            <a:off x="5661912" y="5257552"/>
            <a:ext cx="2526802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3 (?)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9AED12-38FC-94B8-9015-6311733065C7}"/>
              </a:ext>
            </a:extLst>
          </p:cNvPr>
          <p:cNvSpPr/>
          <p:nvPr/>
        </p:nvSpPr>
        <p:spPr>
          <a:xfrm>
            <a:off x="8385904" y="5256881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5 (?)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57EEE5-7757-0EF6-C562-61A45E3EB2BA}"/>
              </a:ext>
            </a:extLst>
          </p:cNvPr>
          <p:cNvSpPr/>
          <p:nvPr/>
        </p:nvSpPr>
        <p:spPr>
          <a:xfrm>
            <a:off x="7014396" y="4652693"/>
            <a:ext cx="2743015" cy="42374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4 (?)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FB9C2A-2683-992A-8C3A-16E6AAECADA1}"/>
              </a:ext>
            </a:extLst>
          </p:cNvPr>
          <p:cNvSpPr/>
          <p:nvPr/>
        </p:nvSpPr>
        <p:spPr>
          <a:xfrm>
            <a:off x="4771701" y="4105904"/>
            <a:ext cx="6032922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6 (?)</a:t>
            </a:r>
          </a:p>
        </p:txBody>
      </p:sp>
    </p:spTree>
    <p:extLst>
      <p:ext uri="{BB962C8B-B14F-4D97-AF65-F5344CB8AC3E}">
        <p14:creationId xmlns:p14="http://schemas.microsoft.com/office/powerpoint/2010/main" val="1778984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2F6EB-E98C-3ED9-D07E-9599F0527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C5943-0005-25A7-9570-F5E684D61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Binary Choice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6427F68-128E-9CDF-6B4D-D2B47F0AF45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6B40C8D-426B-BB69-3B1E-BE4E1F057293}"/>
              </a:ext>
            </a:extLst>
          </p:cNvPr>
          <p:cNvSpPr txBox="1"/>
          <p:nvPr/>
        </p:nvSpPr>
        <p:spPr>
          <a:xfrm>
            <a:off x="618248" y="1610818"/>
            <a:ext cx="1080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49E0E8-16C1-10E1-EC54-E43755A07F42}"/>
              </a:ext>
            </a:extLst>
          </p:cNvPr>
          <p:cNvSpPr txBox="1"/>
          <p:nvPr/>
        </p:nvSpPr>
        <p:spPr>
          <a:xfrm>
            <a:off x="618246" y="1610818"/>
            <a:ext cx="11274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/>
              <a:t>Observation</a:t>
            </a:r>
            <a:r>
              <a:rPr lang="en-US" sz="3600" dirty="0"/>
              <a:t>: In both cases, we found a smaller instance of the problem to consider!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E1A3DB-68DA-1507-79AC-FDBB7D533DF2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BAD3B4-BB64-DBD0-925A-1CC335D6892F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04E99A-EF89-279B-2E48-6E96F29EED5F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D10950F-1781-8FF1-6963-9AE47E96DF64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DBA2DE-72FB-FA35-6F60-AD6C7EF1497B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A73AFBE-4964-3271-875E-3729AA4FE455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76F216A-B7AA-477F-2470-B64E567B8042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A2B5D3C-E1CC-0EDF-2B91-84C9F487B03E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421B07D-1B23-1A95-C34E-AB9B00EBF0D6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8DED63-DD5A-7259-157E-84FC9F3B939B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D0F7BE3-24C7-304B-F712-78927241E486}"/>
              </a:ext>
            </a:extLst>
          </p:cNvPr>
          <p:cNvSpPr/>
          <p:nvPr/>
        </p:nvSpPr>
        <p:spPr>
          <a:xfrm>
            <a:off x="5661912" y="5257552"/>
            <a:ext cx="2526802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3 (?)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B6EAC4B-C674-3D1E-A69E-C32AC166F2DC}"/>
              </a:ext>
            </a:extLst>
          </p:cNvPr>
          <p:cNvSpPr/>
          <p:nvPr/>
        </p:nvSpPr>
        <p:spPr>
          <a:xfrm>
            <a:off x="8385904" y="5256881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5 (?)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493D90-3899-4DF4-434B-F3EDE7ACEE2F}"/>
              </a:ext>
            </a:extLst>
          </p:cNvPr>
          <p:cNvSpPr/>
          <p:nvPr/>
        </p:nvSpPr>
        <p:spPr>
          <a:xfrm>
            <a:off x="2631780" y="4644409"/>
            <a:ext cx="2743015" cy="42374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2 (?)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B176FA-5067-C9DC-7226-EA51F3FBC4AA}"/>
              </a:ext>
            </a:extLst>
          </p:cNvPr>
          <p:cNvSpPr/>
          <p:nvPr/>
        </p:nvSpPr>
        <p:spPr>
          <a:xfrm>
            <a:off x="5661912" y="5257552"/>
            <a:ext cx="2526802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3 (?)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A52EDE-8607-3A6A-835F-35314D18CC86}"/>
              </a:ext>
            </a:extLst>
          </p:cNvPr>
          <p:cNvSpPr/>
          <p:nvPr/>
        </p:nvSpPr>
        <p:spPr>
          <a:xfrm>
            <a:off x="8385904" y="5256881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5 (?)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E62F2B-24AF-F15D-D4C5-D9C2A08E0555}"/>
              </a:ext>
            </a:extLst>
          </p:cNvPr>
          <p:cNvSpPr/>
          <p:nvPr/>
        </p:nvSpPr>
        <p:spPr>
          <a:xfrm>
            <a:off x="7014396" y="4652693"/>
            <a:ext cx="2743015" cy="42374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4 (?)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BE1FDA-AD3F-8968-0FB2-1BB90014A3D8}"/>
              </a:ext>
            </a:extLst>
          </p:cNvPr>
          <p:cNvSpPr/>
          <p:nvPr/>
        </p:nvSpPr>
        <p:spPr>
          <a:xfrm>
            <a:off x="4771701" y="4105904"/>
            <a:ext cx="6032922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6 (?)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C844BE-03DA-78FF-3510-824A1FEBC302}"/>
              </a:ext>
            </a:extLst>
          </p:cNvPr>
          <p:cNvSpPr/>
          <p:nvPr/>
        </p:nvSpPr>
        <p:spPr>
          <a:xfrm>
            <a:off x="1260273" y="5268703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1 (?)</a:t>
            </a:r>
          </a:p>
        </p:txBody>
      </p:sp>
    </p:spTree>
    <p:extLst>
      <p:ext uri="{BB962C8B-B14F-4D97-AF65-F5344CB8AC3E}">
        <p14:creationId xmlns:p14="http://schemas.microsoft.com/office/powerpoint/2010/main" val="3857789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8AF8C-ABAD-A6F7-CFA3-C4174EB2D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E464F-7D1B-F3A3-44D7-614DA5ADA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Binary Choice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CC286E-DCFC-78DE-6C8E-D3D7A40B9F7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1B59C56-787C-F494-F2BA-D54BE40B1528}"/>
              </a:ext>
            </a:extLst>
          </p:cNvPr>
          <p:cNvSpPr txBox="1"/>
          <p:nvPr/>
        </p:nvSpPr>
        <p:spPr>
          <a:xfrm>
            <a:off x="618248" y="1610818"/>
            <a:ext cx="1080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6409C6-7E4F-52D4-7579-5D19BAB99CD3}"/>
                  </a:ext>
                </a:extLst>
              </p:cNvPr>
              <p:cNvSpPr txBox="1"/>
              <p:nvPr/>
            </p:nvSpPr>
            <p:spPr>
              <a:xfrm>
                <a:off x="618246" y="1610818"/>
                <a:ext cx="11274857" cy="4014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Assume our list of n jobs are sorted by finish times.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1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∈[</m:t>
                    </m:r>
                    <m:r>
                      <m:rPr>
                        <m:sty m:val="p"/>
                      </m:rPr>
                      <a:rPr lang="en-US" sz="3600" b="0" i="1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600" dirty="0"/>
                  <a:t>,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600" b="0" dirty="0"/>
                  <a:t> be the optimal solution on the first j jobs.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600" b="0" dirty="0"/>
                  <a:t>Let OPT(j) be the value of that solution.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Let p(j) be largest </a:t>
                </a:r>
                <a:r>
                  <a:rPr lang="en-US" sz="3600" dirty="0" err="1"/>
                  <a:t>i</a:t>
                </a:r>
                <a:r>
                  <a:rPr lang="en-US" sz="3600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1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&lt; </m:t>
                    </m:r>
                    <m:r>
                      <m:rPr>
                        <m:sty m:val="p"/>
                      </m:rPr>
                      <a:rPr lang="en-US" sz="3600" b="0" i="1" smtClean="0"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r>
                  <a:rPr lang="en-US" sz="3600" b="0" dirty="0"/>
                  <a:t> and Job </a:t>
                </a:r>
                <a:r>
                  <a:rPr lang="en-US" sz="3600" b="0" dirty="0" err="1"/>
                  <a:t>i</a:t>
                </a:r>
                <a:r>
                  <a:rPr lang="en-US" sz="3600" b="0" dirty="0"/>
                  <a:t> is computable with Job j. 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Let p(j) = 0 if no jobs exist.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6409C6-7E4F-52D4-7579-5D19BAB99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46" y="1610818"/>
                <a:ext cx="11274857" cy="4014882"/>
              </a:xfrm>
              <a:prstGeom prst="rect">
                <a:avLst/>
              </a:prstGeom>
              <a:blipFill>
                <a:blip r:embed="rId3"/>
                <a:stretch>
                  <a:fillRect l="-1462" t="-2201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B212C4-A223-ED2C-2654-673F19BA8532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B16264-57AF-D789-43C6-892FAB512EDF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B081D1-B575-0946-61C4-910DBC7B2425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3918F38-7EA9-F6EA-6E09-95B646D92F86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0FDDA1-3AD0-66EB-271B-E95E1BF57584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7068567-F942-1F6A-628B-6C963621FB1C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414DA35-75AF-7469-F511-86EAF9D99619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FBA6EEF-B9C2-63F4-FA64-FBB49CEC3CC0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0ADB2E3-D9BF-BE4C-AE26-0E9497695C47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CE3639-3740-A0DB-2CA9-C5526A87A178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89778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8C0D6-E26E-D5AB-92EF-16048BDF3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4564C-F135-6599-D80D-98FA2E023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Binary Choice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2DC797-D3B3-31EA-8CB0-B7BE28726BA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7494795-2F96-E62C-ADEA-A32870E2B5C4}"/>
              </a:ext>
            </a:extLst>
          </p:cNvPr>
          <p:cNvSpPr txBox="1"/>
          <p:nvPr/>
        </p:nvSpPr>
        <p:spPr>
          <a:xfrm>
            <a:off x="618248" y="1610818"/>
            <a:ext cx="108056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p(1) = 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p(2) = 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p(3) =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p(4) =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p(5) = 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p(6) = 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76F318-B331-54E8-3DC0-563384665C50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B688A03-78E8-65E3-40FE-19A4A55B07CC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22E210-FB48-AFC7-A186-EEA55FEB2380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95484C0-F144-BD38-2D3F-D9D647746865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5808AE-F24D-DA47-9957-EC8A4C7FB3DB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8BB6215-0058-6AC6-90CF-EDCF892D82DE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8D0C5C2-857C-CCF7-FD0D-96B2FCF3B074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45E19F-E8D1-B61B-00AA-7D55E9DD6259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517C209-0D15-8BFD-6A82-9AEFDD4B18A0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B1693E-C25C-6CCC-25D6-C1A7CCEE7F04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324FBEF-41FB-9843-A013-9E1F667B1B65}"/>
              </a:ext>
            </a:extLst>
          </p:cNvPr>
          <p:cNvSpPr/>
          <p:nvPr/>
        </p:nvSpPr>
        <p:spPr>
          <a:xfrm>
            <a:off x="5661912" y="5257552"/>
            <a:ext cx="2526802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3 (?)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BF0815F-1073-650D-72F2-DA956A62F869}"/>
              </a:ext>
            </a:extLst>
          </p:cNvPr>
          <p:cNvSpPr/>
          <p:nvPr/>
        </p:nvSpPr>
        <p:spPr>
          <a:xfrm>
            <a:off x="8385904" y="5256881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5 (?)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488171-1F6F-7157-B0BE-E9B91897D985}"/>
              </a:ext>
            </a:extLst>
          </p:cNvPr>
          <p:cNvSpPr/>
          <p:nvPr/>
        </p:nvSpPr>
        <p:spPr>
          <a:xfrm>
            <a:off x="2631780" y="4644409"/>
            <a:ext cx="2743015" cy="42374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2 (?)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33FAC5-CA89-9FC2-20B0-900A759579FB}"/>
              </a:ext>
            </a:extLst>
          </p:cNvPr>
          <p:cNvSpPr/>
          <p:nvPr/>
        </p:nvSpPr>
        <p:spPr>
          <a:xfrm>
            <a:off x="5661912" y="5257552"/>
            <a:ext cx="2526802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3 (?)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98FF43-5522-3F05-B46F-AB6BD813C448}"/>
              </a:ext>
            </a:extLst>
          </p:cNvPr>
          <p:cNvSpPr/>
          <p:nvPr/>
        </p:nvSpPr>
        <p:spPr>
          <a:xfrm>
            <a:off x="8385904" y="5256881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5 (?)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651FE5-25AB-6BB2-C3CB-8A7FE9465CB2}"/>
              </a:ext>
            </a:extLst>
          </p:cNvPr>
          <p:cNvSpPr/>
          <p:nvPr/>
        </p:nvSpPr>
        <p:spPr>
          <a:xfrm>
            <a:off x="7014396" y="4652693"/>
            <a:ext cx="2743015" cy="42374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4 (?)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0AE586-0C28-A9DA-E669-ED63707680CB}"/>
              </a:ext>
            </a:extLst>
          </p:cNvPr>
          <p:cNvSpPr/>
          <p:nvPr/>
        </p:nvSpPr>
        <p:spPr>
          <a:xfrm>
            <a:off x="4771701" y="4105904"/>
            <a:ext cx="6552026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6 (?)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108E23-BDB4-14EE-7A47-BC37865C559D}"/>
              </a:ext>
            </a:extLst>
          </p:cNvPr>
          <p:cNvSpPr/>
          <p:nvPr/>
        </p:nvSpPr>
        <p:spPr>
          <a:xfrm>
            <a:off x="1260273" y="5268703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1 (?)</a:t>
            </a:r>
          </a:p>
        </p:txBody>
      </p:sp>
    </p:spTree>
    <p:extLst>
      <p:ext uri="{BB962C8B-B14F-4D97-AF65-F5344CB8AC3E}">
        <p14:creationId xmlns:p14="http://schemas.microsoft.com/office/powerpoint/2010/main" val="1478693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D12A4-F030-9BC4-6350-DA10AAF6B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07DE3-2F19-40C8-0846-0B35BA6C6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Binary Choice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2AA074-88C0-9F7D-509D-909272FA383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4FAC90C-7533-DD11-E9EC-229492020773}"/>
                  </a:ext>
                </a:extLst>
              </p:cNvPr>
              <p:cNvSpPr txBox="1"/>
              <p:nvPr/>
            </p:nvSpPr>
            <p:spPr>
              <a:xfrm>
                <a:off x="618248" y="1610818"/>
                <a:ext cx="10805696" cy="210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Now we can write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𝑚𝑎𝑥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{(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)),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−1)}</m:t>
                      </m:r>
                    </m:oMath>
                  </m:oMathPara>
                </a14:m>
                <a:endParaRPr lang="en-US" sz="3200" b="0" dirty="0"/>
              </a:p>
              <a:p>
                <a:r>
                  <a:rPr lang="en-US" sz="3200" dirty="0"/>
                  <a:t> </a:t>
                </a: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4FAC90C-7533-DD11-E9EC-229492020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48" y="1610818"/>
                <a:ext cx="10805696" cy="2101666"/>
              </a:xfrm>
              <a:prstGeom prst="rect">
                <a:avLst/>
              </a:prstGeom>
              <a:blipFill>
                <a:blip r:embed="rId3"/>
                <a:stretch>
                  <a:fillRect l="-1291" t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AC1F90-4AF2-0136-54E6-E2A18781ACAE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DF3FAD-D9A2-20B7-750A-9415B64C80B2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F0C136-B12E-9258-68F7-924053929AA6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A635D47-D2B2-81D8-06D5-252E96EBBF28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D11EB1-B8B1-67C3-2D74-6E2FE9F52C94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CBEBECC-4FC9-29CE-B88D-1E30B7800A17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9114A33-9E68-8B82-7529-F157040E864A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C4DE3CE-81D7-CF3D-BFE9-49D3A9915123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9999433-BD69-0902-41B9-525140F564BC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97125A-ADAD-FF0A-CD3E-82952DAC633D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515957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025A5-D196-8920-7F0B-7AADBAC6D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49D2E-83FD-4777-7F54-557BFE48F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Binary Choice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2EE95B5-D8BD-75E9-AB63-49DDB9B6B8C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8F9BCBD-F67D-0E9E-5E74-D8358E1003EA}"/>
                  </a:ext>
                </a:extLst>
              </p:cNvPr>
              <p:cNvSpPr txBox="1"/>
              <p:nvPr/>
            </p:nvSpPr>
            <p:spPr>
              <a:xfrm>
                <a:off x="618248" y="1610818"/>
                <a:ext cx="10805696" cy="4071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Now we can write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𝑚𝑎𝑥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{(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)),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−1)}</m:t>
                      </m:r>
                    </m:oMath>
                  </m:oMathPara>
                </a14:m>
                <a:endParaRPr lang="en-US" sz="3200" b="0" dirty="0"/>
              </a:p>
              <a:p>
                <a:endParaRPr lang="en-US" sz="3200" dirty="0"/>
              </a:p>
              <a:p>
                <a:r>
                  <a:rPr lang="en-US" sz="3200" b="0" dirty="0"/>
                  <a:t>English</a:t>
                </a:r>
                <a:r>
                  <a:rPr lang="en-US" sz="3200" dirty="0"/>
                  <a:t>: The optimum solution for the first j jobs either uses Job j or it does not. The maximum of these two choices is the optimum.</a:t>
                </a:r>
                <a:endParaRPr lang="en-US" sz="3200" b="0" dirty="0"/>
              </a:p>
              <a:p>
                <a:r>
                  <a:rPr lang="en-US" sz="3200" dirty="0"/>
                  <a:t> </a:t>
                </a: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8F9BCBD-F67D-0E9E-5E74-D8358E100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48" y="1610818"/>
                <a:ext cx="10805696" cy="4071436"/>
              </a:xfrm>
              <a:prstGeom prst="rect">
                <a:avLst/>
              </a:prstGeom>
              <a:blipFill>
                <a:blip r:embed="rId3"/>
                <a:stretch>
                  <a:fillRect l="-1408" t="-1863" r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2AA0B5-46E2-EE80-4B10-4FD890518874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3C7D5F5-A641-C084-A675-82B0A6498196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DA562F-43EC-9B48-9450-1F5509982502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66CEF64-925D-CEB1-06C1-9458A7DBA27C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026280-67DF-6A9A-0CAF-0524EB1A57AA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F151FE9-B415-6ACF-93F5-3FC48D56DD99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1A291D7-6548-9933-C2E2-1411C89C5AAA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D46D00E-8026-9D97-D8E3-66E5A534B499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33B6743-9991-8AE8-5C58-EF0FEF0CB6BE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34D9EC-5EEC-3698-FC9D-7E1387ADC8CC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41574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37377-A9F1-3B52-F9F9-4A4F3E3BE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astel checklist and pencil">
            <a:extLst>
              <a:ext uri="{FF2B5EF4-FFF2-40B4-BE49-F238E27FC236}">
                <a16:creationId xmlns:a16="http://schemas.microsoft.com/office/drawing/2014/main" id="{6500B1E5-0381-AED3-5A07-0410BECE3D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8A5F9"/>
              </a:clrFrom>
              <a:clrTo>
                <a:srgbClr val="C8A5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1689" y="0"/>
            <a:ext cx="9055443" cy="7408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9A319E-E9F9-EB96-C1E4-9464B711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E1CE64-4716-1BAE-7E7B-4E94F8CD0CD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9E86588-EBCE-83CF-8B9B-848CBAF9131A}"/>
              </a:ext>
            </a:extLst>
          </p:cNvPr>
          <p:cNvSpPr txBox="1"/>
          <p:nvPr/>
        </p:nvSpPr>
        <p:spPr>
          <a:xfrm>
            <a:off x="838200" y="1690688"/>
            <a:ext cx="5257800" cy="5529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Course Updates</a:t>
            </a:r>
          </a:p>
          <a:p>
            <a:pPr marL="457200" indent="-457200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Weighted Interval Scheduling</a:t>
            </a:r>
          </a:p>
          <a:p>
            <a:pPr marL="457200" indent="-457200">
              <a:spcAft>
                <a:spcPts val="750"/>
              </a:spcAft>
              <a:buFont typeface="+mj-lt"/>
              <a:buAutoNum type="arabicPeriod"/>
            </a:pPr>
            <a:r>
              <a:rPr lang="en-US" sz="4000" dirty="0" err="1">
                <a:solidFill>
                  <a:srgbClr val="333333"/>
                </a:solidFill>
              </a:rPr>
              <a:t>Memoization</a:t>
            </a:r>
            <a:endParaRPr lang="en-US" sz="4000" dirty="0">
              <a:solidFill>
                <a:srgbClr val="333333"/>
              </a:solidFill>
            </a:endParaRPr>
          </a:p>
          <a:p>
            <a:pPr marL="457200" indent="-457200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Dynamic Programming</a:t>
            </a:r>
          </a:p>
          <a:p>
            <a:pPr marL="457200" indent="-457200">
              <a:spcAft>
                <a:spcPts val="750"/>
              </a:spcAft>
              <a:buFont typeface="+mj-lt"/>
              <a:buAutoNum type="arabicPeriod"/>
            </a:pPr>
            <a:endParaRPr lang="en-US" sz="4000" dirty="0">
              <a:solidFill>
                <a:srgbClr val="333333"/>
              </a:solidFill>
            </a:endParaRPr>
          </a:p>
          <a:p>
            <a:pPr marL="342900" indent="-342900" algn="l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4000" b="0" i="0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3006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49884-999F-46F2-B960-C986234EA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EE8F3-FEA8-122A-F429-FA8F8DD9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Binary Choice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90AF03-916A-73B9-D6AC-CF61BC85FF0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2BD9D24-F444-8C0A-520E-E5A5C12570F6}"/>
                  </a:ext>
                </a:extLst>
              </p:cNvPr>
              <p:cNvSpPr txBox="1"/>
              <p:nvPr/>
            </p:nvSpPr>
            <p:spPr>
              <a:xfrm>
                <a:off x="618248" y="1610818"/>
                <a:ext cx="10805696" cy="4071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Now we can write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𝑚𝑎𝑥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{(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)),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−1)}</m:t>
                      </m:r>
                    </m:oMath>
                  </m:oMathPara>
                </a14:m>
                <a:endParaRPr lang="en-US" sz="3200" b="0" dirty="0"/>
              </a:p>
              <a:p>
                <a:endParaRPr lang="en-US" sz="3200" dirty="0"/>
              </a:p>
              <a:p>
                <a:r>
                  <a:rPr lang="en-US" sz="3200" b="0" dirty="0"/>
                  <a:t>English</a:t>
                </a:r>
                <a:r>
                  <a:rPr lang="en-US" sz="3200" dirty="0"/>
                  <a:t>: The optimum solution for the first j jobs either uses Job j or it does not. The maximum of these two choices is the optimum.</a:t>
                </a:r>
                <a:endParaRPr lang="en-US" sz="3200" b="0" dirty="0"/>
              </a:p>
              <a:p>
                <a:r>
                  <a:rPr lang="en-US" sz="3200" dirty="0"/>
                  <a:t> </a:t>
                </a: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2BD9D24-F444-8C0A-520E-E5A5C1257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48" y="1610818"/>
                <a:ext cx="10805696" cy="4071436"/>
              </a:xfrm>
              <a:prstGeom prst="rect">
                <a:avLst/>
              </a:prstGeom>
              <a:blipFill>
                <a:blip r:embed="rId3"/>
                <a:stretch>
                  <a:fillRect l="-1408" t="-1863" r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9217EB-C071-E9B6-14B5-A6683699BB77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183A5A-67F8-4BF0-35FA-16777F3F74C9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863510-BC94-F53D-7CF2-D0E3A25A7801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48259B2-0944-DE2F-2B57-9A3D711F2DC7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25DDAC-47EB-0AF5-75B9-224D35444A6B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F5AEC32-5E22-54AD-5994-02EE9081C75D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BC9F60F-7811-9EC5-F9EF-D9927422E71D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F0C255D-6AE1-75B5-2057-41391CBD09B2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4AC5564-9438-0DA7-291F-3159477F5EE4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514FC4-9346-2A36-BA76-4DB76F0A3236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1D2500-D4E4-415B-9125-A1C99FA887E8}"/>
              </a:ext>
            </a:extLst>
          </p:cNvPr>
          <p:cNvSpPr txBox="1"/>
          <p:nvPr/>
        </p:nvSpPr>
        <p:spPr>
          <a:xfrm>
            <a:off x="4843496" y="1901513"/>
            <a:ext cx="1993816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/>
              <a:t>We take Job J.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E77B8C-8589-181C-FF8F-CAFE5CAC2685}"/>
              </a:ext>
            </a:extLst>
          </p:cNvPr>
          <p:cNvSpPr txBox="1"/>
          <p:nvPr/>
        </p:nvSpPr>
        <p:spPr>
          <a:xfrm>
            <a:off x="8137739" y="1837768"/>
            <a:ext cx="3514873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/>
              <a:t>We consider the next job.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C9DA0E4-3EFE-A134-F18F-1FA89496DB7F}"/>
              </a:ext>
            </a:extLst>
          </p:cNvPr>
          <p:cNvCxnSpPr>
            <a:stCxn id="3" idx="2"/>
          </p:cNvCxnSpPr>
          <p:nvPr/>
        </p:nvCxnSpPr>
        <p:spPr>
          <a:xfrm>
            <a:off x="5840404" y="2363178"/>
            <a:ext cx="180692" cy="31696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BF5056-D241-022C-8761-3F86F9A3666E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8797159" y="2299433"/>
            <a:ext cx="1098017" cy="38070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043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DAEC2-6B60-57BE-A33B-7B5AE9635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75A9F-266B-062A-CBA3-AD0670346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Binary Choice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F32CA6-40CC-A5E8-6071-84733AD2854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1C6E9CD-59F1-AAA1-CF0F-DDE815FB82FB}"/>
              </a:ext>
            </a:extLst>
          </p:cNvPr>
          <p:cNvSpPr txBox="1"/>
          <p:nvPr/>
        </p:nvSpPr>
        <p:spPr>
          <a:xfrm>
            <a:off x="72029" y="1604841"/>
            <a:ext cx="119364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Brute-Force(L):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Sort L by job finish times.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Compute p[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for each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using binary search.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(n)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(j):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 (j == 0):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 Return 0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Max(Compute-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(j-1), v[j] + 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(p[j])}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0B7025-5BA5-A093-9ED6-C8CA78A1C86D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8E1FCCC-24BE-D3E1-EFC9-F19CBB83A4C6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76ED40-2B28-D2B4-3D6B-8C2EC808F1FF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FA12222-B964-9779-7358-CE2951F93A03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2DD58A-DF02-159E-F789-30181DAC49D7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7B702EA-C711-5B1A-2A93-A10EAB0F66E5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384D210-3E92-0B07-258F-353A77DE7A91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6390E1D-BD12-B4A0-3793-0225D885783C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6AD4720-796F-F6C9-8AAF-C1C4FBB6E4B3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DC0AF0-8A8C-BC76-2F69-EE2D79597292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8434954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4ED9C-519F-6673-B779-6125E0851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30621-3EB2-805C-1549-AC0560063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b="1" dirty="0"/>
              <a:t>Question</a:t>
            </a:r>
            <a:r>
              <a:rPr lang="en-US" dirty="0"/>
              <a:t>: What is the runtime?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C62BAA-47C4-16B0-117E-DE67E4E8450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E4D593A-6A1C-2E6D-DF2D-53C5A5482B91}"/>
              </a:ext>
            </a:extLst>
          </p:cNvPr>
          <p:cNvSpPr txBox="1"/>
          <p:nvPr/>
        </p:nvSpPr>
        <p:spPr>
          <a:xfrm>
            <a:off x="72029" y="1604841"/>
            <a:ext cx="119364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Brute-Force(L):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Sort L by job finish times.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Compute p[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for each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using binary search.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(n)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(j):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 (j == 0):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 Return 0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Max(Compute-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(j-1), v[j] + 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(p[j])}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5F85B4-ADDB-A1A9-3082-7D57151C9DAF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7EFD70-078E-8968-AE8F-6C10BED1E87D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DD1E72F-E8BF-5582-D34E-0D0FA3BC0931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2FC140B-F304-2A8B-372A-C3874427A955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62CAA4-C4B1-F1A4-DE2D-9C7E5D854C4D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B1F652E-E928-76EE-821C-21B94C6FE6D5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A8653B6-21D6-C279-9429-E18FFAAA481F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21B87A2-DA34-1A85-B7A5-77A5025959D5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07CE8C2-C30C-218F-B9B7-323B0359B657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9BB77AD-C7F9-DB81-5D7C-E4F068F6E9AD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787405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C6E18-810D-A261-9ACF-1F19FAB55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F913-074B-0E16-B006-8A083B8A1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b="1" dirty="0"/>
              <a:t>Question</a:t>
            </a:r>
            <a:r>
              <a:rPr lang="en-US" dirty="0"/>
              <a:t>: What is the runtime?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6DC97B-08A3-684A-CF60-C04E5844BED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98657F5-5A5C-8CA1-8F16-337EF76FBB65}"/>
              </a:ext>
            </a:extLst>
          </p:cNvPr>
          <p:cNvSpPr txBox="1"/>
          <p:nvPr/>
        </p:nvSpPr>
        <p:spPr>
          <a:xfrm>
            <a:off x="72029" y="1604841"/>
            <a:ext cx="119364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Brute-Force(L):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Sort L by job finish times.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Compute p[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for each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using binary search.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(n)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(j):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 (j == 0):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 Return 0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Max(Compute-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(j-1), v[j] + 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(p[j])}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5577CA-ED80-6ADB-1F96-7B9BCA34EA94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8DADE3-C299-A5AA-E5DD-FC4D49944A1B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E06AF3-FF71-4652-3F86-31CEA83C714D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E508300-88A7-8CA6-0799-A3AD5B237CD9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779CF8-E6AE-E669-A749-2BD276AF0B1C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65FD2F-ED78-1666-8F10-7DB0BC886A9C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620AE51-E318-73D4-BF7D-1D94C80DF8AE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84A15E9-F617-8191-B96C-01AFC567D8F7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E563B91-4C17-778C-B275-890A5B8F290B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D8C0FF-C61F-77C0-1491-05674C02E76E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6F22C2-F39A-84A3-1F96-89716A76B122}"/>
              </a:ext>
            </a:extLst>
          </p:cNvPr>
          <p:cNvSpPr txBox="1"/>
          <p:nvPr/>
        </p:nvSpPr>
        <p:spPr>
          <a:xfrm>
            <a:off x="9897760" y="2206990"/>
            <a:ext cx="1508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O(</a:t>
            </a:r>
            <a:r>
              <a:rPr lang="en-US" sz="2400" dirty="0" err="1"/>
              <a:t>nlog</a:t>
            </a:r>
            <a:r>
              <a:rPr lang="en-US" sz="2400" dirty="0"/>
              <a:t>(n))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32B6AFDE-C230-3133-B5F0-490FF0B399E5}"/>
              </a:ext>
            </a:extLst>
          </p:cNvPr>
          <p:cNvSpPr/>
          <p:nvPr/>
        </p:nvSpPr>
        <p:spPr>
          <a:xfrm>
            <a:off x="9160495" y="2031213"/>
            <a:ext cx="609600" cy="720693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437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6A49F-312A-338C-FFF8-5A934A0D3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7693C-5812-1BB5-37A8-E5D84D5F5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b="1" dirty="0"/>
              <a:t>Answer</a:t>
            </a:r>
            <a:r>
              <a:rPr lang="en-US" dirty="0"/>
              <a:t>: Could be exponential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36641A-5983-B5C2-4B32-F33364A1A93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D707833-C74B-52BB-76AC-4B813BD79D1F}"/>
              </a:ext>
            </a:extLst>
          </p:cNvPr>
          <p:cNvSpPr txBox="1"/>
          <p:nvPr/>
        </p:nvSpPr>
        <p:spPr>
          <a:xfrm>
            <a:off x="72029" y="1604841"/>
            <a:ext cx="119364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Brute-Force(L):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Sort L by job finish times.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Compute p[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for each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using binary search.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(n)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(j):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 (j == 0):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 Return 0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Max(Compute-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(j-1), v[j] + 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(p[j])}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A401F2-C4A1-A207-19B8-D53EAE5594C9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DC1548-2181-FE2E-FA92-A9B2F784166F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0E0900-3BD8-C391-617C-54EBE905B700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5EA08CC-43CD-9D0D-A4F7-6BD06A50019F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148249-C702-9A98-4ED4-80C6EE8D1E89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39D3B9F-4CDC-410F-250A-4FDC10BCDD84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7F3CDA3-2B54-3334-53FE-449A74F43420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2CA7E18-16A1-E3CD-DB2D-5D41460AD949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D7B4C67-D6FF-E05D-339B-06FD093FE1AF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AA9CF0-ADCD-4997-8509-BD3BF366C00E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4592027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5C56F-FCE0-16F6-25ED-D1BF6C7C5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FE7EA-D889-8805-CEE8-FED01F738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Recursion Tree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ACFFED-4C24-9569-377E-8DCE6BE9AE9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diagram of a tree&#10;&#10;AI-generated content may be incorrect.">
            <a:extLst>
              <a:ext uri="{FF2B5EF4-FFF2-40B4-BE49-F238E27FC236}">
                <a16:creationId xmlns:a16="http://schemas.microsoft.com/office/drawing/2014/main" id="{24B67D24-C3ED-7B80-1B6E-5E338265E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694" y="1650459"/>
            <a:ext cx="6530646" cy="48457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B74DCC-78D3-1C11-2879-D80FFA5F6E08}"/>
              </a:ext>
            </a:extLst>
          </p:cNvPr>
          <p:cNvSpPr txBox="1"/>
          <p:nvPr/>
        </p:nvSpPr>
        <p:spPr>
          <a:xfrm>
            <a:off x="618247" y="1610818"/>
            <a:ext cx="56879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For each OPT(</a:t>
            </a:r>
            <a:r>
              <a:rPr lang="en-US" sz="3200" dirty="0" err="1"/>
              <a:t>i</a:t>
            </a:r>
            <a:r>
              <a:rPr lang="en-US" sz="3200" dirty="0"/>
              <a:t>) we draw an arrow to the subproblems we need to solve to solve 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It is possible that the tree has linear depth, and each internal node has two children.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Notice that some problems appear more than once!</a:t>
            </a:r>
          </a:p>
        </p:txBody>
      </p:sp>
    </p:spTree>
    <p:extLst>
      <p:ext uri="{BB962C8B-B14F-4D97-AF65-F5344CB8AC3E}">
        <p14:creationId xmlns:p14="http://schemas.microsoft.com/office/powerpoint/2010/main" val="38721710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3BA46-2853-4C4F-D17E-CF5C7A9A2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B57FB-3A4C-F528-AF5B-78EDA5CA8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 err="1"/>
              <a:t>Memoization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8324B83-4B86-893F-6E46-214E7EA77C8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diagram of a tree&#10;&#10;AI-generated content may be incorrect.">
            <a:extLst>
              <a:ext uri="{FF2B5EF4-FFF2-40B4-BE49-F238E27FC236}">
                <a16:creationId xmlns:a16="http://schemas.microsoft.com/office/drawing/2014/main" id="{CC369EB3-AE3C-5E0F-CCEC-DDBEA5516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694" y="1650459"/>
            <a:ext cx="6530646" cy="48457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1F2342-1020-8A30-2605-159F497C2858}"/>
              </a:ext>
            </a:extLst>
          </p:cNvPr>
          <p:cNvSpPr txBox="1"/>
          <p:nvPr/>
        </p:nvSpPr>
        <p:spPr>
          <a:xfrm>
            <a:off x="618247" y="1610818"/>
            <a:ext cx="568795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Notice that some problems appear more than once!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What if our algorithm never computed the answer to the same subproblem more than once?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Let’s keep track of our answers using an array.</a:t>
            </a:r>
          </a:p>
        </p:txBody>
      </p:sp>
    </p:spTree>
    <p:extLst>
      <p:ext uri="{BB962C8B-B14F-4D97-AF65-F5344CB8AC3E}">
        <p14:creationId xmlns:p14="http://schemas.microsoft.com/office/powerpoint/2010/main" val="28867120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814E2-82F5-92F1-5FF7-8506E3E53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FFF84805-95B5-C6DF-B29E-5CC9DBF43702}"/>
              </a:ext>
            </a:extLst>
          </p:cNvPr>
          <p:cNvSpPr/>
          <p:nvPr/>
        </p:nvSpPr>
        <p:spPr>
          <a:xfrm rot="5400000">
            <a:off x="88135" y="77266"/>
            <a:ext cx="1938969" cy="1938969"/>
          </a:xfrm>
          <a:prstGeom prst="rtTriangle">
            <a:avLst/>
          </a:prstGeom>
          <a:solidFill>
            <a:srgbClr val="005B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3EDBDDD2-5E99-A8F1-9F01-56BC51155981}"/>
              </a:ext>
            </a:extLst>
          </p:cNvPr>
          <p:cNvSpPr/>
          <p:nvPr/>
        </p:nvSpPr>
        <p:spPr>
          <a:xfrm rot="16200000">
            <a:off x="10164896" y="4841567"/>
            <a:ext cx="1938969" cy="1938969"/>
          </a:xfrm>
          <a:prstGeom prst="rtTriangle">
            <a:avLst/>
          </a:prstGeom>
          <a:solidFill>
            <a:srgbClr val="005B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ynamic Entropy">
            <a:extLst>
              <a:ext uri="{FF2B5EF4-FFF2-40B4-BE49-F238E27FC236}">
                <a16:creationId xmlns:a16="http://schemas.microsoft.com/office/drawing/2014/main" id="{B96439B2-73E0-B17F-B16E-D8D4E5969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11" y="775177"/>
            <a:ext cx="8416378" cy="600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8811A2-FB8A-03DF-D88E-E3C3A73F42BB}"/>
              </a:ext>
            </a:extLst>
          </p:cNvPr>
          <p:cNvSpPr txBox="1"/>
          <p:nvPr/>
        </p:nvSpPr>
        <p:spPr>
          <a:xfrm>
            <a:off x="0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sng" dirty="0">
                <a:solidFill>
                  <a:srgbClr val="96A8C8"/>
                </a:solidFill>
                <a:effectLst/>
                <a:latin typeface="Lucida"/>
                <a:hlinkClick r:id="rId3"/>
              </a:rPr>
              <a:t>https://xkcd.com/2318/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8499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32BE3-71BC-CE0A-F220-F2B9B49D9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F9761-226C-0E7E-9C8F-CADE100D0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Remember Remember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6EE73C2-CA0F-1C43-7CBE-3827DFD3139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CF9B52E-8F73-E83F-A857-C34F581CA612}"/>
              </a:ext>
            </a:extLst>
          </p:cNvPr>
          <p:cNvSpPr txBox="1"/>
          <p:nvPr/>
        </p:nvSpPr>
        <p:spPr>
          <a:xfrm>
            <a:off x="72029" y="1604841"/>
            <a:ext cx="129082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Brute-Force(L):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Sort L by job finish times.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Compute p[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for each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using binary search.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Global M = [], M[0] = 0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(n)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M-Compute-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(j):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 j not in M: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M[j] = Max(M-Compute-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(j-1), v[j] + M-Compute-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(p[j])}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M[j]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23F836-5E28-8C89-2472-5D5EB6F74544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E27ABD-C0A8-54D7-E2DD-413ADAEA12B0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F83224-078F-FF6D-E2A2-9F5981D3E8B0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1120C2A-FE3B-5BFD-BDE7-5860003422E7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43A184-8B6A-3AE0-5632-F8E37D189A5A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E5C3AEB-9814-F1BA-C27D-B8FFEDEE34B7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AF9A213-F3BA-EE8A-572C-0E1B096F7F19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9471E76-229E-B0B7-1265-CD5E13E729BD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1E47BE-42CA-785C-E622-31F5272E9300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1228119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FDA51-6846-8E94-404B-31B571033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341A5-CDEA-CD5A-AD45-9B066D572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 err="1"/>
              <a:t>Memoization</a:t>
            </a:r>
            <a:r>
              <a:rPr lang="en-US" dirty="0"/>
              <a:t> Runtime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4232A0-A52B-A6AF-F2C4-A40B89BFD0A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9219E77-F55A-F2A5-3EAD-B5A1E95BE006}"/>
              </a:ext>
            </a:extLst>
          </p:cNvPr>
          <p:cNvSpPr txBox="1"/>
          <p:nvPr/>
        </p:nvSpPr>
        <p:spPr>
          <a:xfrm>
            <a:off x="72029" y="1604841"/>
            <a:ext cx="129082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Brute-Force(L):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Sort L by job finish times.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Compute p[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for each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using binary search.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Global M = [], M[0] = 0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(n)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M-Compute-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(j):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 j not in M: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M[j] = Max(M-Compute-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(j-1), v[j] + M-Compute-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(p[j])}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M[j]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79E7D4-4C03-BE34-E91A-1DA2FF0C13A7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18E336-C3DA-95B7-D9F9-D3E70D23AFCC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8573B6B-9A88-C9EE-AA23-B5A4B20F6C0F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E07AC82-4CFF-0520-06F7-48A50B95FBF0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A72F17-0205-FA64-2531-EDAFC5CDE97D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256D5AC-9C4D-3D1A-5CA8-E3189258AA42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B45D12C-C656-45D5-EAD2-A9A618206BD5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45713AD-A73F-CE19-54E9-26759054AA4D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73935C-E178-F94A-86CF-03CAC7920954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113851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C9B89-6288-ABD9-21CB-8DBD60065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6E3AD-7FA9-F0DD-807F-FF3E10549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Updates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CF7BC1-6D86-B895-C4BF-F43324E72F7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900659B-954A-BA55-2EE4-9312592480A7}"/>
              </a:ext>
            </a:extLst>
          </p:cNvPr>
          <p:cNvSpPr txBox="1"/>
          <p:nvPr/>
        </p:nvSpPr>
        <p:spPr>
          <a:xfrm>
            <a:off x="501650" y="1615539"/>
            <a:ext cx="6934201" cy="5242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HW 6 Out 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333333"/>
                </a:solidFill>
              </a:rPr>
              <a:t>Autolab</a:t>
            </a:r>
            <a:r>
              <a:rPr lang="en-US" sz="3200" dirty="0">
                <a:solidFill>
                  <a:srgbClr val="333333"/>
                </a:solidFill>
              </a:rPr>
              <a:t> Up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Due November 11</a:t>
            </a:r>
            <a:r>
              <a:rPr lang="en-US" sz="3200" baseline="30000" dirty="0">
                <a:solidFill>
                  <a:srgbClr val="333333"/>
                </a:solidFill>
              </a:rPr>
              <a:t>th</a:t>
            </a:r>
            <a:endParaRPr lang="en-US" sz="3200" dirty="0">
              <a:solidFill>
                <a:srgbClr val="333333"/>
              </a:solidFill>
            </a:endParaRP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Group Project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Code 3 Due November 24</a:t>
            </a:r>
            <a:r>
              <a:rPr lang="en-US" sz="3200" baseline="30000" dirty="0">
                <a:solidFill>
                  <a:srgbClr val="333333"/>
                </a:solidFill>
              </a:rPr>
              <a:t>th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Reflections 3 Due December 1</a:t>
            </a:r>
            <a:r>
              <a:rPr lang="en-US" sz="3200" baseline="30000" dirty="0">
                <a:solidFill>
                  <a:srgbClr val="333333"/>
                </a:solidFill>
              </a:rPr>
              <a:t>st</a:t>
            </a:r>
            <a:endParaRPr lang="en-US" sz="3200" dirty="0">
              <a:solidFill>
                <a:srgbClr val="333333"/>
              </a:solidFill>
            </a:endParaRPr>
          </a:p>
          <a:p>
            <a:pPr marL="571500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Check Piazza for Google Form Review Link (before Friday)</a:t>
            </a:r>
          </a:p>
          <a:p>
            <a:pPr marL="571500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Next Quiz is December 1</a:t>
            </a:r>
            <a:r>
              <a:rPr lang="en-US" sz="3200" baseline="30000" dirty="0">
                <a:solidFill>
                  <a:srgbClr val="333333"/>
                </a:solidFill>
              </a:rPr>
              <a:t>st</a:t>
            </a:r>
            <a:endParaRPr lang="en-US" sz="3200" dirty="0">
              <a:solidFill>
                <a:srgbClr val="333333"/>
              </a:solidFill>
            </a:endParaRPr>
          </a:p>
        </p:txBody>
      </p:sp>
      <p:pic>
        <p:nvPicPr>
          <p:cNvPr id="11" name="Graphic 10" descr="Newspaper outline">
            <a:extLst>
              <a:ext uri="{FF2B5EF4-FFF2-40B4-BE49-F238E27FC236}">
                <a16:creationId xmlns:a16="http://schemas.microsoft.com/office/drawing/2014/main" id="{091BE974-6143-BD39-402B-CCC13FED2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99300" y="1400175"/>
            <a:ext cx="50927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734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DCD95-2B1A-3721-79C1-B61E78ACA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A5FE8-CF54-F42F-4CBB-51A681316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 err="1"/>
              <a:t>Memoization</a:t>
            </a:r>
            <a:r>
              <a:rPr lang="en-US" dirty="0"/>
              <a:t> Runtime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7C45244-8D41-8532-5B86-E0AF9C43AAF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E7AAFE3-7B35-9A1F-299D-8CA035B88E7F}"/>
              </a:ext>
            </a:extLst>
          </p:cNvPr>
          <p:cNvSpPr txBox="1"/>
          <p:nvPr/>
        </p:nvSpPr>
        <p:spPr>
          <a:xfrm>
            <a:off x="595604" y="1604841"/>
            <a:ext cx="11012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ourier New" panose="02070309020205020404" pitchFamily="49" charset="0"/>
              </a:rPr>
              <a:t>We will show that the runtime is O(</a:t>
            </a:r>
            <a:r>
              <a:rPr lang="en-US" sz="2400" dirty="0" err="1">
                <a:cs typeface="Courier New" panose="02070309020205020404" pitchFamily="49" charset="0"/>
              </a:rPr>
              <a:t>nlog</a:t>
            </a:r>
            <a:r>
              <a:rPr lang="en-US" sz="2400" dirty="0">
                <a:cs typeface="Courier New" panose="02070309020205020404" pitchFamily="49" charset="0"/>
              </a:rPr>
              <a:t>(n)).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ourier New" panose="02070309020205020404" pitchFamily="49" charset="0"/>
              </a:rPr>
              <a:t>The preprocessing takes O(</a:t>
            </a:r>
            <a:r>
              <a:rPr lang="en-US" sz="2400" dirty="0" err="1">
                <a:cs typeface="Courier New" panose="02070309020205020404" pitchFamily="49" charset="0"/>
              </a:rPr>
              <a:t>nlog</a:t>
            </a:r>
            <a:r>
              <a:rPr lang="en-US" sz="2400" dirty="0">
                <a:cs typeface="Courier New" panose="02070309020205020404" pitchFamily="49" charset="0"/>
              </a:rPr>
              <a:t>(n)) time.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ourier New" panose="02070309020205020404" pitchFamily="49" charset="0"/>
              </a:rPr>
              <a:t>The M-Compute-</a:t>
            </a:r>
            <a:r>
              <a:rPr lang="en-US" sz="2400" dirty="0" err="1">
                <a:cs typeface="Courier New" panose="02070309020205020404" pitchFamily="49" charset="0"/>
              </a:rPr>
              <a:t>Opt</a:t>
            </a:r>
            <a:r>
              <a:rPr lang="en-US" sz="2400" dirty="0">
                <a:cs typeface="Courier New" panose="02070309020205020404" pitchFamily="49" charset="0"/>
              </a:rPr>
              <a:t>(n) call takes O(n) time.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cs typeface="Courier New" panose="02070309020205020404" pitchFamily="49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A35A10-80B8-D32D-9526-574ADFDC861C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06E2D2-8D2F-90E3-8C9A-E6A58A172345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7BCD91-DB59-F51F-AA35-D83BC80B20B2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91AEFF6-7BCE-09C3-8622-E0FA996FAB69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42DEA5-A1E3-4664-83AC-F3B191A27D4B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AF01928-DEB2-3FCF-41EC-E75B54ABF5D1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9E629FB-B611-AA22-F050-332F6F2A69A8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5B7F8CB-0315-BC3C-9F69-A432C3BC968F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B591C7-2076-7E8A-6614-96C0C518CECE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9289884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9103F-08DF-CCEE-FB1E-46803116C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88DC7-C0A6-384D-09A1-E4A65BCCB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 err="1"/>
              <a:t>Memoization</a:t>
            </a:r>
            <a:r>
              <a:rPr lang="en-US" dirty="0"/>
              <a:t> Runtime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A7E9339-DD76-6112-5618-13A7F847EF9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153058C-0354-91AA-0AAB-9978A2DC5F35}"/>
              </a:ext>
            </a:extLst>
          </p:cNvPr>
          <p:cNvSpPr txBox="1"/>
          <p:nvPr/>
        </p:nvSpPr>
        <p:spPr>
          <a:xfrm>
            <a:off x="595604" y="1604841"/>
            <a:ext cx="110128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ourier New" panose="02070309020205020404" pitchFamily="49" charset="0"/>
              </a:rPr>
              <a:t>The M-Compute-</a:t>
            </a:r>
            <a:r>
              <a:rPr lang="en-US" sz="2400" dirty="0" err="1">
                <a:cs typeface="Courier New" panose="02070309020205020404" pitchFamily="49" charset="0"/>
              </a:rPr>
              <a:t>Opt</a:t>
            </a:r>
            <a:r>
              <a:rPr lang="en-US" sz="2400" dirty="0">
                <a:cs typeface="Courier New" panose="02070309020205020404" pitchFamily="49" charset="0"/>
              </a:rPr>
              <a:t>(n) call takes O(n) time.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ourier New" panose="02070309020205020404" pitchFamily="49" charset="0"/>
              </a:rPr>
              <a:t>To bound the runtime, we will introduce a ”progress measure”. Namely, we will track how many entries in M are uninitialized.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ourier New" panose="02070309020205020404" pitchFamily="49" charset="0"/>
              </a:rPr>
              <a:t>Each time we initialize an entry of M, we make two recursive calls which takes constant time.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ourier New" panose="02070309020205020404" pitchFamily="49" charset="0"/>
              </a:rPr>
              <a:t>Since M will only have at most O(n) entries, it follows that the runtime is at most O(n) as desired.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cs typeface="Courier New" panose="02070309020205020404" pitchFamily="49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5C7953-E909-6792-DB8B-5B7247A14862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6848B0-DBF6-B5D0-58AE-B17919C99E80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1DC2C7-C7C5-B0EE-7567-BA5DBD878976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EB7BAC3-7854-6C49-5F7E-A7B7217FF9D8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0BD4EF-B463-1F08-F9C7-B1C326333CAF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16DBC05-3A3A-0826-A2D0-4F725D28A168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D52B4B9-4C99-0716-4DF6-0F2F5C9FE773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7AC6594-1A47-F8F8-D217-1D6F979ADEA0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EA3E92-CA07-3FA7-93D5-4B8972B235BD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1764587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27E59-A6AE-DC5E-982D-0CC9B74E9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D7116-09E9-B871-8BF0-4F6AC32A7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Top-Down Dynamic Programming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FF2F40-5581-A7C3-725C-8873DFD70D1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E097518-B6F4-4413-0AC0-6A63CDA7E7B4}"/>
              </a:ext>
            </a:extLst>
          </p:cNvPr>
          <p:cNvSpPr txBox="1"/>
          <p:nvPr/>
        </p:nvSpPr>
        <p:spPr>
          <a:xfrm>
            <a:off x="72029" y="1604841"/>
            <a:ext cx="129082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Brute-Force(L):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Sort L by job finish times.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Compute p[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for each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using binary search.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Global M = [], M[0] = 0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(n)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M-Compute-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(j):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 j not in M: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M[j] = Max(M-Compute-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(j-1), v[j] + M-Compute-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(p[j])}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M[j]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04A262-D344-B77A-1699-2BFCFE5A57DC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EB61DB-1A3C-7DEA-3810-BC14F89C2A62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C7E6FC-D303-F1FF-3657-3629A2100069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FFE1F7D-1F23-84FD-75FA-B6E30D26B323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C65050-8D51-E2C6-D42F-97FC674D1C52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884483C-14AB-D408-F241-A041AACB02BA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367E1E9-30E2-1EE9-41C2-B07CFE383A73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821D6F1-4822-B6B6-66DA-80EEDB19F48E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8D4295-C936-0F1B-F740-DB1C0535A287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0170327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6C333-2B91-4EC8-12FF-F092371CC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A8640-6EA5-2DA2-8F16-99EE07DC5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Top-Down Dynamic Programming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7226C0F-F531-DC9D-8D22-476DB65EFC5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diagram of a tree&#10;&#10;AI-generated content may be incorrect.">
            <a:extLst>
              <a:ext uri="{FF2B5EF4-FFF2-40B4-BE49-F238E27FC236}">
                <a16:creationId xmlns:a16="http://schemas.microsoft.com/office/drawing/2014/main" id="{08D542D5-6841-0F07-FFE9-32DBF6103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496" y="1687337"/>
            <a:ext cx="6530646" cy="484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973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C5117-BD19-8390-2D2A-ED686C548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3E06F-ABB0-54B6-40D9-5E8DA2C35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Next Time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E2C13C-5A24-697D-90E2-B2DAE34A37B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3AB71F8-7B67-0149-F941-800CE2A24B81}"/>
              </a:ext>
            </a:extLst>
          </p:cNvPr>
          <p:cNvSpPr txBox="1"/>
          <p:nvPr/>
        </p:nvSpPr>
        <p:spPr>
          <a:xfrm>
            <a:off x="595604" y="1604841"/>
            <a:ext cx="110128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cs typeface="Courier New" panose="02070309020205020404" pitchFamily="49" charset="0"/>
              </a:rPr>
              <a:t>Recover Optimal Solutions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cs typeface="Courier New" panose="02070309020205020404" pitchFamily="49" charset="0"/>
              </a:rPr>
              <a:t>Bottom-Up Dynamic Programming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cs typeface="Courier New" panose="02070309020205020404" pitchFamily="49" charset="0"/>
              </a:rPr>
              <a:t>Process of coming up with Dynamic Programming algorithm.</a:t>
            </a:r>
          </a:p>
        </p:txBody>
      </p:sp>
    </p:spTree>
    <p:extLst>
      <p:ext uri="{BB962C8B-B14F-4D97-AF65-F5344CB8AC3E}">
        <p14:creationId xmlns:p14="http://schemas.microsoft.com/office/powerpoint/2010/main" val="3111894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BAEFD-A1AF-6BD2-A8C5-F723DD4B9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A841DDE-76C9-1D62-EC66-41740B1DD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Reading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7599C2-F6C2-D692-C7DE-000E02683809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5F9A0F2-8A77-9131-CB15-026A6026DB5B}"/>
              </a:ext>
            </a:extLst>
          </p:cNvPr>
          <p:cNvSpPr txBox="1"/>
          <p:nvPr/>
        </p:nvSpPr>
        <p:spPr>
          <a:xfrm>
            <a:off x="595605" y="1672372"/>
            <a:ext cx="55003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You should have read: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Started 6.1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Started 6.2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Before Next Class: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Finish 6.1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Finish 6.2</a:t>
            </a:r>
          </a:p>
          <a:p>
            <a:pPr lvl="1"/>
            <a:endParaRPr lang="en-US" sz="3200" b="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EF6457-9C78-C05B-70CC-DA154F395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179" y="1687337"/>
            <a:ext cx="4014084" cy="460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781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842C8-994A-C619-41FC-A7DCDB3F4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AF207-6D0A-7E98-D31F-DF36D2B7C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Weighted Interval Scheduling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1FA2F6-8467-849B-B335-199EA32E08B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CAADFBD-C4A6-7E12-9C44-C4EAEE9F9D88}"/>
              </a:ext>
            </a:extLst>
          </p:cNvPr>
          <p:cNvSpPr txBox="1"/>
          <p:nvPr/>
        </p:nvSpPr>
        <p:spPr>
          <a:xfrm>
            <a:off x="618248" y="1610818"/>
            <a:ext cx="1080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C063E86-6A9A-719A-3228-74282A77821E}"/>
                  </a:ext>
                </a:extLst>
              </p:cNvPr>
              <p:cNvSpPr txBox="1"/>
              <p:nvPr/>
            </p:nvSpPr>
            <p:spPr>
              <a:xfrm>
                <a:off x="618247" y="1610818"/>
                <a:ext cx="10990174" cy="4770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Input</a:t>
                </a:r>
                <a:r>
                  <a:rPr lang="en-US" sz="2800" dirty="0"/>
                  <a:t>: A list of n jobs L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Each job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2800" dirty="0"/>
                  <a:t> has a start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0" dirty="0"/>
                  <a:t> and finish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b="0" dirty="0"/>
                  <a:t>Two jobs are “compatible” if they don’t overlap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 Each job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2800" dirty="0"/>
                  <a:t> as a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Goal</a:t>
                </a:r>
                <a:r>
                  <a:rPr lang="en-US" sz="2800" b="0" dirty="0"/>
                  <a:t>: Find the max-weight subset of mutually compatible jobs.</a:t>
                </a:r>
              </a:p>
              <a:p>
                <a:pPr marL="1828800" lvl="3" indent="-457200">
                  <a:buFont typeface="Arial" panose="020B0604020202020204" pitchFamily="34" charset="0"/>
                  <a:buChar char="•"/>
                </a:pPr>
                <a:endParaRPr lang="en-US" sz="28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6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6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6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C063E86-6A9A-719A-3228-74282A778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47" y="1610818"/>
                <a:ext cx="10990174" cy="4770537"/>
              </a:xfrm>
              <a:prstGeom prst="rect">
                <a:avLst/>
              </a:prstGeom>
              <a:blipFill>
                <a:blip r:embed="rId3"/>
                <a:stretch>
                  <a:fillRect l="-924" t="-1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906C5E-6BD2-1749-62CD-6C29D2E15DC7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97938D-8666-CD53-AC6F-E65C82CBC341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8C4C34D-0249-B238-52ED-F83986A564A1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56EBCB3-1083-8137-1F69-3351D2E8472E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20BC20-5751-4392-4AFB-A06E0B3DA1FB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665DDD-C985-2063-841E-A1974318E78E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88E187-5F10-CBBB-9E3D-698F206191B5}"/>
              </a:ext>
            </a:extLst>
          </p:cNvPr>
          <p:cNvSpPr/>
          <p:nvPr/>
        </p:nvSpPr>
        <p:spPr>
          <a:xfrm>
            <a:off x="1260273" y="5268703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1 (1)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4C0EA4-6E1B-464F-7EA9-D64C1607354A}"/>
              </a:ext>
            </a:extLst>
          </p:cNvPr>
          <p:cNvSpPr/>
          <p:nvPr/>
        </p:nvSpPr>
        <p:spPr>
          <a:xfrm>
            <a:off x="2631780" y="4644409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2 (5)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C051C4-29D5-778F-8D49-E036ED5F1632}"/>
              </a:ext>
            </a:extLst>
          </p:cNvPr>
          <p:cNvSpPr/>
          <p:nvPr/>
        </p:nvSpPr>
        <p:spPr>
          <a:xfrm>
            <a:off x="5445699" y="5257552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3 (1)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D8AF33-A3CB-8366-8C5D-A5ADC198A1A8}"/>
              </a:ext>
            </a:extLst>
          </p:cNvPr>
          <p:cNvSpPr/>
          <p:nvPr/>
        </p:nvSpPr>
        <p:spPr>
          <a:xfrm>
            <a:off x="8385904" y="5256881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5 (1)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A1F36C-48C3-82FF-661D-875AB8167BB5}"/>
              </a:ext>
            </a:extLst>
          </p:cNvPr>
          <p:cNvSpPr/>
          <p:nvPr/>
        </p:nvSpPr>
        <p:spPr>
          <a:xfrm>
            <a:off x="6817207" y="4662408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4 (3)</a:t>
            </a:r>
          </a:p>
        </p:txBody>
      </p:sp>
    </p:spTree>
    <p:extLst>
      <p:ext uri="{BB962C8B-B14F-4D97-AF65-F5344CB8AC3E}">
        <p14:creationId xmlns:p14="http://schemas.microsoft.com/office/powerpoint/2010/main" val="1950628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4F126-0A86-E39B-8CAB-903CF2BBC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24A48-0D6B-77A7-A46D-99728A67C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Weighted Interval Scheduling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D79A6F-6245-1002-6020-02AA0D7EF17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EC69780-13A8-35E7-924D-1FC171816FED}"/>
              </a:ext>
            </a:extLst>
          </p:cNvPr>
          <p:cNvSpPr txBox="1"/>
          <p:nvPr/>
        </p:nvSpPr>
        <p:spPr>
          <a:xfrm>
            <a:off x="618248" y="1610818"/>
            <a:ext cx="1080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7E9A095-3F07-DB35-FEF3-7C0288C231D1}"/>
                  </a:ext>
                </a:extLst>
              </p:cNvPr>
              <p:cNvSpPr txBox="1"/>
              <p:nvPr/>
            </p:nvSpPr>
            <p:spPr>
              <a:xfrm>
                <a:off x="618247" y="1610818"/>
                <a:ext cx="10990174" cy="4770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Input</a:t>
                </a:r>
                <a:r>
                  <a:rPr lang="en-US" sz="2800" dirty="0"/>
                  <a:t>: A list of n jobs L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Each job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2800" dirty="0"/>
                  <a:t> has a start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0" dirty="0"/>
                  <a:t> and finish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b="0" dirty="0"/>
                  <a:t>Two jobs are “compatible” if they don’t overlap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 Each job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2800" dirty="0"/>
                  <a:t> as a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0" dirty="0"/>
                  <a:t>Goal: Find the max-weight subset of mutually compatible jobs.</a:t>
                </a:r>
              </a:p>
              <a:p>
                <a:pPr marL="1828800" lvl="3" indent="-457200">
                  <a:buFont typeface="Arial" panose="020B0604020202020204" pitchFamily="34" charset="0"/>
                  <a:buChar char="•"/>
                </a:pPr>
                <a:endParaRPr lang="en-US" sz="28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6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6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6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7E9A095-3F07-DB35-FEF3-7C0288C23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47" y="1610818"/>
                <a:ext cx="10990174" cy="4770537"/>
              </a:xfrm>
              <a:prstGeom prst="rect">
                <a:avLst/>
              </a:prstGeom>
              <a:blipFill>
                <a:blip r:embed="rId3"/>
                <a:stretch>
                  <a:fillRect l="-924" t="-1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A8C2B5-3C95-3791-042F-31BA31987B7C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18726B-0DF0-F86A-0BA4-3E5411FE38FB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04AB73-AD75-5E7D-CF95-60F2E4BC2C31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E07F253-ABC1-9E54-8293-9F263C31AEC8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BFED24-03CA-B029-BCAE-DFA80104337E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D60356-92D6-ED7C-14C2-2D8A1F26E2B5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550D73-899C-8547-C772-0759B24DDD63}"/>
              </a:ext>
            </a:extLst>
          </p:cNvPr>
          <p:cNvSpPr/>
          <p:nvPr/>
        </p:nvSpPr>
        <p:spPr>
          <a:xfrm>
            <a:off x="1260273" y="5268703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1 (1)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747E59-0067-A742-CBC4-06F979453430}"/>
              </a:ext>
            </a:extLst>
          </p:cNvPr>
          <p:cNvSpPr/>
          <p:nvPr/>
        </p:nvSpPr>
        <p:spPr>
          <a:xfrm>
            <a:off x="2631780" y="4644409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2 (1)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F28177-8587-B5A4-33A3-422EADE83B40}"/>
              </a:ext>
            </a:extLst>
          </p:cNvPr>
          <p:cNvSpPr/>
          <p:nvPr/>
        </p:nvSpPr>
        <p:spPr>
          <a:xfrm>
            <a:off x="5445699" y="5257552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3 (1)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19A048-2416-7823-F8C4-7536D7A228D8}"/>
              </a:ext>
            </a:extLst>
          </p:cNvPr>
          <p:cNvSpPr/>
          <p:nvPr/>
        </p:nvSpPr>
        <p:spPr>
          <a:xfrm>
            <a:off x="8385904" y="5256881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5 (1)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385B9B-B131-A591-F03C-701C53FC6999}"/>
              </a:ext>
            </a:extLst>
          </p:cNvPr>
          <p:cNvSpPr/>
          <p:nvPr/>
        </p:nvSpPr>
        <p:spPr>
          <a:xfrm>
            <a:off x="6817207" y="4662408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4 (1)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D1046E2-3130-061D-7EDB-B6058974B234}"/>
                  </a:ext>
                </a:extLst>
              </p:cNvPr>
              <p:cNvSpPr/>
              <p:nvPr/>
            </p:nvSpPr>
            <p:spPr>
              <a:xfrm>
                <a:off x="8865406" y="2424441"/>
                <a:ext cx="2743015" cy="423746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Job </a:t>
                </a:r>
                <a:r>
                  <a:rPr lang="en-US" dirty="0" err="1"/>
                  <a:t>i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D1046E2-3130-061D-7EDB-B6058974B2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5406" y="2424441"/>
                <a:ext cx="2743015" cy="423746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133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841FC-E7B2-D373-14FD-3794558D4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E67C9-F8FB-29FF-5ACF-51C23AD7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Weighted Interval Scheduling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689557-29A1-0421-5459-23A2C9E1726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ADF30AF-BB3E-D490-E24F-3A3B673D2F53}"/>
              </a:ext>
            </a:extLst>
          </p:cNvPr>
          <p:cNvSpPr txBox="1"/>
          <p:nvPr/>
        </p:nvSpPr>
        <p:spPr>
          <a:xfrm>
            <a:off x="618248" y="1610818"/>
            <a:ext cx="1080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C7C5A0-0F12-C5B8-B1E3-D1BA781537B3}"/>
                  </a:ext>
                </a:extLst>
              </p:cNvPr>
              <p:cNvSpPr txBox="1"/>
              <p:nvPr/>
            </p:nvSpPr>
            <p:spPr>
              <a:xfrm>
                <a:off x="618247" y="1610818"/>
                <a:ext cx="10990174" cy="4770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Input</a:t>
                </a:r>
                <a:r>
                  <a:rPr lang="en-US" sz="2800" dirty="0"/>
                  <a:t>: A list of n jobs L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Each job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2800" dirty="0"/>
                  <a:t> has a start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0" dirty="0"/>
                  <a:t> and finish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b="0" dirty="0"/>
                  <a:t>Two jobs are “compatible” if they don’t overlap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 Each job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2800" dirty="0"/>
                  <a:t> as a weight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endParaRPr lang="en-US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Goal</a:t>
                </a:r>
                <a:r>
                  <a:rPr lang="en-US" sz="2800" b="0" dirty="0"/>
                  <a:t>: Find the max-weight subset of mutually compatible jobs.</a:t>
                </a:r>
              </a:p>
              <a:p>
                <a:pPr marL="1828800" lvl="3" indent="-457200">
                  <a:buFont typeface="Arial" panose="020B0604020202020204" pitchFamily="34" charset="0"/>
                  <a:buChar char="•"/>
                </a:pPr>
                <a:endParaRPr lang="en-US" sz="28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6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6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6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C7C5A0-0F12-C5B8-B1E3-D1BA78153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47" y="1610818"/>
                <a:ext cx="10990174" cy="4770537"/>
              </a:xfrm>
              <a:prstGeom prst="rect">
                <a:avLst/>
              </a:prstGeom>
              <a:blipFill>
                <a:blip r:embed="rId3"/>
                <a:stretch>
                  <a:fillRect l="-924" t="-1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C76C19-69AB-ECBA-4BC8-21AFD69F8417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237035-2AA0-8215-A907-9F415E0FE470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BBEADD4-57A4-6A67-11D9-510D3479EF86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C62FEC4-7D83-F00A-3BF0-3CAE7BB0AF1C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B3F4F1-693C-C22D-A31E-4A561FAE62B2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B27643-F13A-9BF4-D8CC-2B49907A05AA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0D800B-BA55-5EE0-5A5B-DF4B55D81BD0}"/>
              </a:ext>
            </a:extLst>
          </p:cNvPr>
          <p:cNvSpPr/>
          <p:nvPr/>
        </p:nvSpPr>
        <p:spPr>
          <a:xfrm>
            <a:off x="1260273" y="5268703"/>
            <a:ext cx="2743015" cy="42374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1 (1)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C16145-5F84-B754-364E-CEF69A21EEC7}"/>
              </a:ext>
            </a:extLst>
          </p:cNvPr>
          <p:cNvSpPr/>
          <p:nvPr/>
        </p:nvSpPr>
        <p:spPr>
          <a:xfrm>
            <a:off x="2631780" y="4644409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2 (1)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3936E4-7E7E-65B1-C87F-3F571E34D98E}"/>
              </a:ext>
            </a:extLst>
          </p:cNvPr>
          <p:cNvSpPr/>
          <p:nvPr/>
        </p:nvSpPr>
        <p:spPr>
          <a:xfrm>
            <a:off x="5445699" y="5257552"/>
            <a:ext cx="2743015" cy="42374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3 (1)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B95639-665B-4676-932F-99C2689E833C}"/>
              </a:ext>
            </a:extLst>
          </p:cNvPr>
          <p:cNvSpPr/>
          <p:nvPr/>
        </p:nvSpPr>
        <p:spPr>
          <a:xfrm>
            <a:off x="8385904" y="5256881"/>
            <a:ext cx="2743015" cy="42374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5 (1)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EA0BC5-A538-6B9A-3FCE-41B951576171}"/>
              </a:ext>
            </a:extLst>
          </p:cNvPr>
          <p:cNvSpPr/>
          <p:nvPr/>
        </p:nvSpPr>
        <p:spPr>
          <a:xfrm>
            <a:off x="6817207" y="4662408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4 (1)</a:t>
            </a:r>
          </a:p>
        </p:txBody>
      </p:sp>
    </p:spTree>
    <p:extLst>
      <p:ext uri="{BB962C8B-B14F-4D97-AF65-F5344CB8AC3E}">
        <p14:creationId xmlns:p14="http://schemas.microsoft.com/office/powerpoint/2010/main" val="2069862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1F768-583E-B020-209D-D5985CF80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2E0BE-78F3-243A-78AB-25441D054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Unweighted Case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296F6A-9629-0B85-C36F-4BD9B35BAEB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9AFD124-1126-D6D3-EA37-72A1C1A668FE}"/>
              </a:ext>
            </a:extLst>
          </p:cNvPr>
          <p:cNvSpPr txBox="1"/>
          <p:nvPr/>
        </p:nvSpPr>
        <p:spPr>
          <a:xfrm>
            <a:off x="618248" y="1610818"/>
            <a:ext cx="1080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3327C8-07B6-1F81-0BE7-BC35E1655353}"/>
              </a:ext>
            </a:extLst>
          </p:cNvPr>
          <p:cNvSpPr txBox="1"/>
          <p:nvPr/>
        </p:nvSpPr>
        <p:spPr>
          <a:xfrm>
            <a:off x="618247" y="1610818"/>
            <a:ext cx="1099017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Question</a:t>
            </a:r>
            <a:r>
              <a:rPr lang="en-US" sz="2800" dirty="0"/>
              <a:t>: What algorithm do we use to find the maximum weight subset when the weight of each job is 1?</a:t>
            </a:r>
          </a:p>
          <a:p>
            <a:r>
              <a:rPr lang="en-US" sz="2800" dirty="0"/>
              <a:t> </a:t>
            </a:r>
            <a:endParaRPr lang="en-US" sz="2800" b="0" dirty="0"/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US" sz="2800" b="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0B7951-BC6E-2351-3CB0-F78FFC321063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25EEB3-E7BF-FA0A-38D7-41F747741BDD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537CD9F-6AFF-EE27-4224-077632ABA36C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ACDAD52-2336-9680-71AD-8F10412D7BF4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71E9CC-73E0-FE46-7E00-77B1A90654F7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7D2EFD-5874-03D7-6166-F6DDE0E3404A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99E300-BC2D-1779-88C9-3A1B713A49C1}"/>
              </a:ext>
            </a:extLst>
          </p:cNvPr>
          <p:cNvSpPr/>
          <p:nvPr/>
        </p:nvSpPr>
        <p:spPr>
          <a:xfrm>
            <a:off x="1260273" y="5268703"/>
            <a:ext cx="2743015" cy="42374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1 (1)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3DF5A1-2977-57DB-596B-9EF3E67CEC52}"/>
              </a:ext>
            </a:extLst>
          </p:cNvPr>
          <p:cNvSpPr/>
          <p:nvPr/>
        </p:nvSpPr>
        <p:spPr>
          <a:xfrm>
            <a:off x="2631780" y="4644409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2 (1)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617101-C843-E93F-2DB5-983BAC4AD7B5}"/>
              </a:ext>
            </a:extLst>
          </p:cNvPr>
          <p:cNvSpPr/>
          <p:nvPr/>
        </p:nvSpPr>
        <p:spPr>
          <a:xfrm>
            <a:off x="5445699" y="5257552"/>
            <a:ext cx="2743015" cy="42374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3 (1)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A28747-C6A5-7B80-AF30-3B9F1E593443}"/>
              </a:ext>
            </a:extLst>
          </p:cNvPr>
          <p:cNvSpPr/>
          <p:nvPr/>
        </p:nvSpPr>
        <p:spPr>
          <a:xfrm>
            <a:off x="8385904" y="5256881"/>
            <a:ext cx="2743015" cy="42374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5 (1)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3E2018-2908-C0EA-D39A-5A425F0FD428}"/>
              </a:ext>
            </a:extLst>
          </p:cNvPr>
          <p:cNvSpPr/>
          <p:nvPr/>
        </p:nvSpPr>
        <p:spPr>
          <a:xfrm>
            <a:off x="6817207" y="4662408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4 (1)</a:t>
            </a:r>
          </a:p>
        </p:txBody>
      </p:sp>
    </p:spTree>
    <p:extLst>
      <p:ext uri="{BB962C8B-B14F-4D97-AF65-F5344CB8AC3E}">
        <p14:creationId xmlns:p14="http://schemas.microsoft.com/office/powerpoint/2010/main" val="3894051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2591</Words>
  <Application>Microsoft Macintosh PowerPoint</Application>
  <PresentationFormat>Widescreen</PresentationFormat>
  <Paragraphs>578</Paragraphs>
  <Slides>44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ACADEMY ENGRAVED LET PLAIN:1.0</vt:lpstr>
      <vt:lpstr>Aptos</vt:lpstr>
      <vt:lpstr>Aptos Display</vt:lpstr>
      <vt:lpstr>Arial</vt:lpstr>
      <vt:lpstr>Cambria Math</vt:lpstr>
      <vt:lpstr>Courier New</vt:lpstr>
      <vt:lpstr>Lucida</vt:lpstr>
      <vt:lpstr>Office Theme</vt:lpstr>
      <vt:lpstr>CSE 331:  Algorithms &amp; Complexity</vt:lpstr>
      <vt:lpstr>PowerPoint Presentation</vt:lpstr>
      <vt:lpstr>Schedule</vt:lpstr>
      <vt:lpstr>Course Updates</vt:lpstr>
      <vt:lpstr>Reading</vt:lpstr>
      <vt:lpstr>Weighted Interval Scheduling</vt:lpstr>
      <vt:lpstr>Weighted Interval Scheduling</vt:lpstr>
      <vt:lpstr>Weighted Interval Scheduling</vt:lpstr>
      <vt:lpstr>Unweighted Case</vt:lpstr>
      <vt:lpstr>Unweighted Case</vt:lpstr>
      <vt:lpstr>Weighted Case</vt:lpstr>
      <vt:lpstr>Weighted Case</vt:lpstr>
      <vt:lpstr>Weighted Case</vt:lpstr>
      <vt:lpstr> Divide &amp; Conquer Approach </vt:lpstr>
      <vt:lpstr> Divide &amp; Conquer Approach </vt:lpstr>
      <vt:lpstr> Divide &amp; Conquer Approach </vt:lpstr>
      <vt:lpstr> Divide &amp; Conquer Approach </vt:lpstr>
      <vt:lpstr> Divide &amp; Conquer Approach </vt:lpstr>
      <vt:lpstr>Binary Choice</vt:lpstr>
      <vt:lpstr>Binary Choice</vt:lpstr>
      <vt:lpstr>Binary Choice</vt:lpstr>
      <vt:lpstr>Binary Choice</vt:lpstr>
      <vt:lpstr>Binary Choice</vt:lpstr>
      <vt:lpstr>Binary Choice</vt:lpstr>
      <vt:lpstr>Binary Choice</vt:lpstr>
      <vt:lpstr>Binary Choice</vt:lpstr>
      <vt:lpstr>Binary Choice</vt:lpstr>
      <vt:lpstr>Binary Choice</vt:lpstr>
      <vt:lpstr>Binary Choice</vt:lpstr>
      <vt:lpstr>Binary Choice</vt:lpstr>
      <vt:lpstr>Binary Choice Algorithm</vt:lpstr>
      <vt:lpstr>Question: What is the runtime?</vt:lpstr>
      <vt:lpstr>Question: What is the runtime?</vt:lpstr>
      <vt:lpstr>Answer: Could be exponential</vt:lpstr>
      <vt:lpstr>Recursion Tree</vt:lpstr>
      <vt:lpstr>Memoization</vt:lpstr>
      <vt:lpstr>PowerPoint Presentation</vt:lpstr>
      <vt:lpstr>Remember Remember</vt:lpstr>
      <vt:lpstr>Memoization Runtime</vt:lpstr>
      <vt:lpstr>Memoization Runtime</vt:lpstr>
      <vt:lpstr>Memoization Runtime</vt:lpstr>
      <vt:lpstr>Top-Down Dynamic Programming</vt:lpstr>
      <vt:lpstr>Top-Down Dynamic Programming</vt:lpstr>
      <vt:lpstr>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Charlie Carlson</dc:creator>
  <cp:lastModifiedBy>Charlie Carlson</cp:lastModifiedBy>
  <cp:revision>15</cp:revision>
  <dcterms:created xsi:type="dcterms:W3CDTF">2025-11-07T16:02:19Z</dcterms:created>
  <dcterms:modified xsi:type="dcterms:W3CDTF">2025-11-07T21:21:14Z</dcterms:modified>
</cp:coreProperties>
</file>