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571" r:id="rId2"/>
    <p:sldId id="1037" r:id="rId3"/>
    <p:sldId id="323" r:id="rId4"/>
    <p:sldId id="329" r:id="rId5"/>
    <p:sldId id="997" r:id="rId6"/>
    <p:sldId id="998" r:id="rId7"/>
    <p:sldId id="1010" r:id="rId8"/>
    <p:sldId id="1011" r:id="rId9"/>
    <p:sldId id="1018" r:id="rId10"/>
    <p:sldId id="1020" r:id="rId11"/>
    <p:sldId id="1021" r:id="rId12"/>
    <p:sldId id="1022" r:id="rId13"/>
    <p:sldId id="1023" r:id="rId14"/>
    <p:sldId id="1024" r:id="rId15"/>
    <p:sldId id="1025" r:id="rId16"/>
    <p:sldId id="1026" r:id="rId17"/>
    <p:sldId id="1027" r:id="rId18"/>
    <p:sldId id="1028" r:id="rId19"/>
    <p:sldId id="1030" r:id="rId20"/>
    <p:sldId id="1031" r:id="rId21"/>
    <p:sldId id="1032" r:id="rId22"/>
    <p:sldId id="1033" r:id="rId23"/>
    <p:sldId id="1034" r:id="rId24"/>
    <p:sldId id="1038" r:id="rId25"/>
    <p:sldId id="1039" r:id="rId26"/>
    <p:sldId id="1040" r:id="rId27"/>
    <p:sldId id="1041" r:id="rId28"/>
    <p:sldId id="1042" r:id="rId29"/>
    <p:sldId id="1043" r:id="rId30"/>
    <p:sldId id="1044" r:id="rId31"/>
    <p:sldId id="1035" r:id="rId32"/>
    <p:sldId id="1045" r:id="rId33"/>
    <p:sldId id="1046" r:id="rId34"/>
    <p:sldId id="1047" r:id="rId35"/>
    <p:sldId id="1048" r:id="rId36"/>
    <p:sldId id="1049" r:id="rId37"/>
    <p:sldId id="1050" r:id="rId38"/>
    <p:sldId id="1051" r:id="rId39"/>
    <p:sldId id="1052" r:id="rId40"/>
    <p:sldId id="1053" r:id="rId41"/>
    <p:sldId id="105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AD02E-2EA7-1947-A7FD-F5496CE59DEE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28A7A-FDDA-784B-B403-84F373F3F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8A7A-FDDA-784B-B403-84F373F3F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D7DB1-6CE0-9E98-EC40-CC307D031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3A708-3B97-ADB6-D5ED-F1021FDB7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814C0-D151-5670-E965-84D0A2E5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21639-19A3-5BA7-A44C-04D49F5F3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7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7CC92-8740-F1C9-A844-B544AB8E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2424E-422F-2E83-F0D9-031409C22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8A9B3-7E57-20C2-2686-60D38723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C38D-2118-FFF4-C6CF-4955A530B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8E094-415E-84CA-EF5F-F8339D409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91B9DE-1154-83B6-EAD3-AF5AC7E32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80AEE-32DE-BC6C-40B8-55FB1BCB4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73E31-9171-2FDC-3252-F4CD5561D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4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5452-496B-905B-0923-227EC10D0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5EC1A-A12E-D45A-73BE-0E0D951D9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A5091-40D7-EC9A-CC7D-925E2B2EC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2284-9503-253C-1E93-C2494CBC6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1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3BF36-9A14-8FE4-5A62-B85C5963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2D54E-CDDD-7D0F-9BB2-FA6F2E176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94A97-CEB2-C377-46A6-844B7963A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DB4CF-339C-A650-1259-049BF50AA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37663-1B14-8E85-C081-76A2B4D0C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E2478-960F-CCC4-F0E9-10FF4A684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75932-B6C7-3959-A08E-C5C2B8BCC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DECA-8D0C-589F-E8B9-2D4D7884B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DC9D-3DEB-A828-BE70-6F78B55E6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3244C-3E4B-5356-6877-B6C94BA61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0E12B-2AC5-EECE-7259-B878578DD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BF77-B24D-911E-19B6-8662F480B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76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6096-776E-BBB2-C0C6-67E2CB0D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D9C8C-2353-46FA-20F0-ADB5FFC765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2F628-135C-4E03-63A0-02FE41AD9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E5F5C-1771-440F-F0E2-AC05B9FB9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4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601-B2F7-D645-2EBD-291080C9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CC71B-9652-B652-141F-2B117FB96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92B59-147C-8702-4D44-60C13095B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51E3-5911-EB47-AD77-6F5F67D2B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3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D0ABB-419D-BBC2-5411-95BED21C7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03EF8-1CB3-DD92-2A04-2BD096B94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82084-41E3-B92A-7328-D128109BC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481D-4A2F-9B7D-D7D7-D8FC0F15E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8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7DC3D-11AD-45F7-E1DB-69456ABFF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1EF06-0E7F-4BCB-7325-FA035D0C9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7D5F4-E49C-8A3C-0779-D505F9EE9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B4363-C71E-AF6B-9FAA-075A68FE0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51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10407-8BE8-2783-0278-666E3D4CC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34B2A6-821B-5572-CE72-A99BA03F1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D7DEC-00C2-8D91-7D91-C25155B16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6F647-6127-06A4-EEFC-0D4089D5A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6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389B6-3375-5A70-1DF1-DB54E473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B4DE3-2A07-706A-32A9-684B13C12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DE0FAC-9BC7-18DB-1F15-D71C15FCC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E7AAF-5176-6DF3-0F3C-A0BEE18A2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53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09CBA-A352-78F4-E0F9-40AE4CF1F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72EDC-E490-4F6E-F876-584A69471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CC499E-B19C-35ED-3C8D-AE0F9D57B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04475-B031-1654-5367-FE895C20C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16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12AC-811E-531F-EA76-E6E7E43C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BDCB9-9F52-B60C-34C0-1C2ABFE3E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60D7C-5A57-8862-756D-8B5C3373C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7C928-D129-C120-A6B3-38B63D8AC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54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253FB-0EB8-FED0-A9A5-F527DAF85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55DE8-38D3-AF1A-E954-D384714E7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AEFE54-B890-D2BA-CEEF-638AE6125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D0333-96E6-7232-BBA7-384ECAE8D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7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D526D-FFB8-07A0-DAF9-926777F1B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F1C9E-C9A2-2D72-2EA9-F64919F7D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AFE460-1242-38FB-5621-294DF12E6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E18D0-B66F-24D5-5DD7-58CF7E305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94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1AECC-3AF1-F9D7-C3C3-D012BE5E0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B02E3-6067-09A7-6EA4-05DB98DD4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25B76-6403-9268-BCC9-CEC774F3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CB3E9-5A04-ED1E-1E2E-66A3C4B32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57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21B49-FC81-BF71-325F-F4954AE4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C363A-3DC1-6B91-30BC-BFA384C8A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AAB74-9530-7936-25D8-CE34CC364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E57D5-4E05-6064-1FB4-31C8D8F2C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64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7E72E-E30C-7E7E-1D29-307DC09A5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90845-8826-E320-43FC-A92C56032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5901D-CDE7-C0F4-0D2B-17EE589215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5219-D359-C803-9208-E6208FEA1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30D92-4DC8-2693-D47E-E03E3E6BE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D6A18-4BC6-5ECF-35C0-8194E909E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74979D-86F8-C933-3C22-983AA5783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30BB7-049E-AB78-755A-8936B3EFC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0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C7DE-891F-73E0-1643-AD1518944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C6EC3-B391-601E-0922-62FBB494F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2F4D4-05D4-4DB3-2C32-1E1094AF7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FC8CC-D400-917D-988B-7EF80EE34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9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2FB9B-2F5E-2A56-2CA2-7109960B2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BD7AB2-E168-5A12-1279-A7D6C80D9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AA2AA-9543-C340-32BA-3FB33D3FF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F80FB-0953-BDA4-B8BA-2065C499E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31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88F79-BAA6-2D99-1F17-F518F764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4D799-F7A9-BBAA-BE8C-8C92C8DD0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ACC20C-A643-EF7B-B0D9-5D644755A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0C8C5-E74E-C51D-2107-A127338EA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4107-5261-2B62-35B1-4A872C4B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D31A59-CB06-F35A-AC61-C4E17E001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037CB-2E8D-4CB2-D069-3E7192A7B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DD840-F7B9-2019-06C7-CC9C20361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24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41E9-0CEE-4264-435A-E087A8033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22DE14-27E3-3DA9-1A78-D7B3CBEFF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1C23B-C73F-9071-871B-CB8EB9CC6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4520-AAF4-6D14-6B7A-C4E418AEC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8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1B5B-26E6-1ADC-FF4A-F901E0558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DC1AC-FFA2-4877-1940-4A502EE08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E1F84-1F4B-2F1E-CFC8-6697F96F1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D5822-D82B-2A8B-C404-038A240BC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40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15FB0-2069-2AC8-9CF6-8552929E1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ACD98-CFF9-9C64-95D5-EE712BF81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2EC5D-6623-6263-D7D6-7979C3A9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821B8-C8B6-6775-CE57-1D9AA5A9D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90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164-BB8F-8EE2-444B-A9CC268C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01EEF-CBCB-B088-6D29-68CA6DE2E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AD83C-27EB-54A6-D36F-2F97AC56B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71C3-1199-B772-3763-7DE59F911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44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F8E3D-1584-BF61-7EA7-BEDB03CC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B1665-61B1-0A7D-1EF2-7205566DF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AAD8C-A0EB-C4E7-4444-349F416EA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007E2-07BA-6805-D64C-210F74EBF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F7F3B-564A-EF84-EC44-29909C09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79727-4091-4FDE-5846-A66EFCD6B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48D0A-8EB5-E909-14BE-DDB87B6D0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9B4AA-133B-164B-907F-80E32818C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92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D799-228D-C7A7-5E7B-97A7DC5F7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95F6BC-1664-CD9C-D9AE-B3DF44D84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B5D3B5-2F2D-4907-104A-128228277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8B25B-3E4E-6970-1137-98FA03CD1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82C05-D684-C857-F8F8-C07F2C926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DA27B-1427-75FC-88D4-0CB1DE5C9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C0191-F894-0941-8F8D-826906741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DE5B7-8431-D061-90E0-2DA779750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25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0672E-FDD7-5D4E-7B0F-76ED11D4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D4336-C0FE-467E-2513-8C309013C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FFD5D6-7D1E-9C04-17CC-71A9380E9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CF4BB-D727-8140-8FA8-7B9CCAF06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B477B-8FC6-5890-10FC-5AAD2933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112A0-F180-A993-9BF7-AC88BB2CA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10983-1A2A-EF8C-E654-70761EA9D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6461-21E5-9768-6497-0DD52C9AEA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C14FB-A7FE-E190-B49F-4296E781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916B4-8B72-3314-D9A8-B337E0BD0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DE5C6-172E-0279-329A-AFD31CCE5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9743E-6FCE-5690-8BFB-DB2A5DE61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7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6443-0D2C-3A36-F8EC-021888F7F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75A19-782C-D7E4-6F9C-33AC5A31D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30C4D-FEDE-327B-8A2E-5C4E666B1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081D-91A6-8ED2-E4C6-DEB8EDCEC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107F-8E7C-1239-2E06-5CC3668D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C5A1-4160-EA8B-5DEE-619EFFA30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B605-003C-91B2-A0BA-505EE801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946AF-48B6-22CC-D274-6AAB286A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B15F7-EDA4-69EC-8B31-A7E63916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DA92-024D-6BF6-4646-E2AD2398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DD2E7-661C-805D-1FE6-B768C3132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7874-D357-E4D5-840F-EA9B4720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4162-0D52-9385-39EF-49BF8273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9F753-0FF6-0925-0E92-BCA8270D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56B94-A98A-5F02-AE01-EF6260D8C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6ACF0-FF1F-9245-BA93-B5C74B902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E0900-BE26-8D5F-0DCF-0BCD4332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88DDC-3F5F-B90F-C8FE-96721CAB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2A1F4-9C58-76A3-0C34-A3191735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9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4EA0-3CC1-5B17-4A59-23A32734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4FAF-349F-34B5-7CF8-E9C02603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E9D4D-431D-5614-412F-391CFA6D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2B04F-ABBB-8BF7-711B-D4EC3D5C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AEE2-54C0-F45A-72A1-132FEAA6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9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4D7D-15F2-E975-B7F8-88FF2BB8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D0985-F168-783D-AB97-C1D0221B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E9E71-5C7E-7738-A300-09E7FF2D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9A9A-5A2A-22E4-C429-BC36322F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58B9D-350A-4F45-C7C7-32B5A621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C810-AD9F-5076-E077-03281AB7A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41B6-5B8A-EB76-43E2-B4558AD9F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A5E1-625D-E300-F228-21BBAA294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35DFD-6924-2AC4-050B-0B3D3E464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2A073-3139-B7A8-EA29-847A44F3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A5EC3-2876-9BC4-7802-1279EEAB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95C0-5D0B-3F37-4985-1AAE154B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82E2C-AD5D-5F16-8B5E-FA7C5D24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BE78D-63B3-B2B0-79E4-8E01A8A39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0625E-B40B-CDB6-AD8C-8F57E75AD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9A938-1211-5E39-1040-F8DAF92A2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E3EA1-921A-BAD5-20EB-30517B5C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32DD68-378D-E1C3-922E-85B190AF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84171-8E83-44FF-FA8A-40E474DA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9CD2-8614-FF02-8F71-9D1A5BA7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42F82-31B8-DC40-ECE0-39546A14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F9330-CE19-6E6A-B0E3-C814E31A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186CB-793E-26F2-7E53-B972D7F9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8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4C4C0-8793-70D9-D756-5D8B0CCF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23C0B-5684-A3B9-B49D-2047673A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4741B-8223-1875-2FD6-DA989576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45E3-AF53-7E17-761B-3594B964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6EAC-EAF9-126E-3490-86B2BAC7D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ECD48-D24F-6130-B41D-AFC163E63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58E24-5299-5479-EEC4-0DE46026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189A3-8367-0239-920A-BFFD11E8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9A2D2-BE1B-C8FB-6165-982F79F0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FDC6-9B0A-1054-D374-4E102A12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72D64-5A36-7FD5-B546-48EF99332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D58EF-87E6-9213-27E1-7C026AD7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DD887-D45E-9D4C-8735-7860C6EB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F965E-1B51-2C2D-9CDE-24A5776B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10A39-B213-6AC8-3CF1-09003473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8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020FF-B859-2249-98A1-8259EF3F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CA1AE-A9EA-C99A-AF70-77D50D93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E73BB-425B-E9D3-C012-D498F978D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15E27-9E17-B642-BD27-C4BCB5CDBF49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8A425-A656-71F1-99DF-92781E8F8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7F01-3B28-E694-01C5-F3E0DF6F7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C9C5E-D08E-1342-A3D2-4D17588FF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6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31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1A5D-E899-A07B-B4A2-6B162A8ED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169D-C299-9BB7-AF9C-D033BBDE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7245D-D8CD-3070-6518-375D6D7A2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>
            <a:normAutofit/>
          </a:bodyPr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29</a:t>
            </a:r>
          </a:p>
          <a:p>
            <a:r>
              <a:rPr lang="en-US" dirty="0"/>
              <a:t>Monday Nov 10th,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2608FE2-70E6-1F91-A167-AD50248D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11BFA-4993-D122-82F4-97CE7B3EEE6A}"/>
              </a:ext>
            </a:extLst>
          </p:cNvPr>
          <p:cNvSpPr txBox="1"/>
          <p:nvPr/>
        </p:nvSpPr>
        <p:spPr>
          <a:xfrm>
            <a:off x="88135" y="3017077"/>
            <a:ext cx="120157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“Top-Down DP”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50E4851-A18B-7AAA-2C47-273630AA23FC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83608D9-3BFB-9B5D-4AE7-FEC8482A08B0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9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12A4-F030-9BC4-6350-DA10AAF6B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7DE3-2F19-40C8-0846-0B35BA6C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2AA074-88C0-9F7D-509D-909272FA383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FAC90C-7533-DD11-E9EC-229492020773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210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Now we can write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−1)}</m:t>
                      </m:r>
                    </m:oMath>
                  </m:oMathPara>
                </a14:m>
                <a:endParaRPr lang="en-US" sz="3200" b="0" dirty="0"/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FAC90C-7533-DD11-E9EC-229492020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2101666"/>
              </a:xfrm>
              <a:prstGeom prst="rect">
                <a:avLst/>
              </a:prstGeom>
              <a:blipFill>
                <a:blip r:embed="rId3"/>
                <a:stretch>
                  <a:fillRect l="-1291" t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AC1F90-4AF2-0136-54E6-E2A18781ACAE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DF3FAD-D9A2-20B7-750A-9415B64C80B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F0C136-B12E-9258-68F7-924053929AA6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635D47-D2B2-81D8-06D5-252E96EBBF2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D11EB1-B8B1-67C3-2D74-6E2FE9F52C9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BEBECC-4FC9-29CE-B88D-1E30B7800A1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114A33-9E68-8B82-7529-F157040E864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4DE3CE-81D7-CF3D-BFE9-49D3A991512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999433-BD69-0902-41B9-525140F564BC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97125A-ADAD-FF0A-CD3E-82952DAC633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1595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025A5-D196-8920-7F0B-7AADBAC6D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9D2E-83FD-4777-7F54-557BFE48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EE95B5-D8BD-75E9-AB63-49DDB9B6B8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F9BCBD-F67D-0E9E-5E74-D8358E1003EA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Now we can write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−1)}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r>
                  <a:rPr lang="en-US" sz="3200" b="0" dirty="0"/>
                  <a:t>English</a:t>
                </a:r>
                <a:r>
                  <a:rPr lang="en-US" sz="3200" dirty="0"/>
                  <a:t>: The optimum solution for the first j jobs either uses Job j or it does not. The maximum of these two choices is the optimum.</a:t>
                </a:r>
                <a:endParaRPr lang="en-US" sz="3200" b="0" dirty="0"/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F9BCBD-F67D-0E9E-5E74-D8358E100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blipFill>
                <a:blip r:embed="rId3"/>
                <a:stretch>
                  <a:fillRect l="-1408" t="-1863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2AA0B5-46E2-EE80-4B10-4FD89051887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C7D5F5-A641-C084-A675-82B0A649819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DA562F-43EC-9B48-9450-1F550998250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6CEF64-925D-CEB1-06C1-9458A7DBA27C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026280-67DF-6A9A-0CAF-0524EB1A57AA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F151FE9-B415-6ACF-93F5-3FC48D56DD9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A291D7-6548-9933-C2E2-1411C89C5AA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46D00E-8026-9D97-D8E3-66E5A534B49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3B6743-9991-8AE8-5C58-EF0FEF0CB6B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34D9EC-5EEC-3698-FC9D-7E1387ADC8CC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41574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49884-999F-46F2-B960-C986234E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E8F3-FEA8-122A-F429-FA8F8DD9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90AF03-916A-73B9-D6AC-CF61BC85FF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BD9D24-F444-8C0A-520E-E5A5C12570F6}"/>
                  </a:ext>
                </a:extLst>
              </p:cNvPr>
              <p:cNvSpPr txBox="1"/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Now we can write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{(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−1)}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r>
                  <a:rPr lang="en-US" sz="3200" b="0" dirty="0"/>
                  <a:t>English</a:t>
                </a:r>
                <a:r>
                  <a:rPr lang="en-US" sz="3200" dirty="0"/>
                  <a:t>: The optimum solution for the first j jobs either uses Job j or it does not. The maximum of these two choices is the optimum.</a:t>
                </a:r>
                <a:endParaRPr lang="en-US" sz="3200" b="0" dirty="0"/>
              </a:p>
              <a:p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BD9D24-F444-8C0A-520E-E5A5C1257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8" y="1610818"/>
                <a:ext cx="10805696" cy="4071436"/>
              </a:xfrm>
              <a:prstGeom prst="rect">
                <a:avLst/>
              </a:prstGeom>
              <a:blipFill>
                <a:blip r:embed="rId3"/>
                <a:stretch>
                  <a:fillRect l="-1408" t="-1863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217EB-C071-E9B6-14B5-A6683699BB7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83A5A-67F8-4BF0-35FA-16777F3F74C9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863510-BC94-F53D-7CF2-D0E3A25A780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48259B2-0944-DE2F-2B57-9A3D711F2DC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25DDAC-47EB-0AF5-75B9-224D35444A6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5AEC32-5E22-54AD-5994-02EE9081C75D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C9F60F-7811-9EC5-F9EF-D9927422E71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0C255D-6AE1-75B5-2057-41391CBD09B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4AC5564-9438-0DA7-291F-3159477F5EE4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514FC4-9346-2A36-BA76-4DB76F0A323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D2500-D4E4-415B-9125-A1C99FA887E8}"/>
              </a:ext>
            </a:extLst>
          </p:cNvPr>
          <p:cNvSpPr txBox="1"/>
          <p:nvPr/>
        </p:nvSpPr>
        <p:spPr>
          <a:xfrm>
            <a:off x="4843496" y="1901513"/>
            <a:ext cx="199381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We take Job J.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77B8C-8589-181C-FF8F-CAFE5CAC2685}"/>
              </a:ext>
            </a:extLst>
          </p:cNvPr>
          <p:cNvSpPr txBox="1"/>
          <p:nvPr/>
        </p:nvSpPr>
        <p:spPr>
          <a:xfrm>
            <a:off x="8137739" y="1837768"/>
            <a:ext cx="3514873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/>
              <a:t>We consider the next job.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9DA0E4-3EFE-A134-F18F-1FA89496DB7F}"/>
              </a:ext>
            </a:extLst>
          </p:cNvPr>
          <p:cNvCxnSpPr>
            <a:stCxn id="3" idx="2"/>
          </p:cNvCxnSpPr>
          <p:nvPr/>
        </p:nvCxnSpPr>
        <p:spPr>
          <a:xfrm>
            <a:off x="5840404" y="2363178"/>
            <a:ext cx="180692" cy="3169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BF5056-D241-022C-8761-3F86F9A3666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8797159" y="2299433"/>
            <a:ext cx="1098017" cy="3807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4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AEC2-6B60-57BE-A33B-7B5AE963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5A9F-266B-062A-CBA3-AD067034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F32CA6-40CC-A5E8-6071-84733AD285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1C6E9CD-59F1-AAA1-CF0F-DDE815FB82FB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B7025-5BA5-A093-9ED6-C8CA78A1C86D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E1FCCC-24BE-D3E1-EFC9-F19CBB83A4C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76ED40-2B28-D2B4-3D6B-8C2EC808F1F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A12222-B964-9779-7358-CE2951F93A03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DD58A-DF02-159E-F789-30181DAC49D7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B702EA-C711-5B1A-2A93-A10EAB0F66E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84D210-3E92-0B07-258F-353A77DE7A9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6390E1D-BD12-B4A0-3793-0225D885783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6AD4720-796F-F6C9-8AAF-C1C4FBB6E4B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DC0AF0-8A8C-BC76-2F69-EE2D7959729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4349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4ED9C-519F-6673-B779-6125E085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0621-3EB2-805C-1549-AC056006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b="1" dirty="0"/>
              <a:t>Question</a:t>
            </a:r>
            <a:r>
              <a:rPr lang="en-US" dirty="0"/>
              <a:t>: What is the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62BAA-47C4-16B0-117E-DE67E4E84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E4D593A-6A1C-2E6D-DF2D-53C5A5482B91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5F85B4-ADDB-A1A9-3082-7D57151C9DAF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7EFD70-078E-8968-AE8F-6C10BED1E87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D1E72F-E8BF-5582-D34E-0D0FA3BC093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FC140B-F304-2A8B-372A-C3874427A95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62CAA4-C4B1-F1A4-DE2D-9C7E5D854C4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1F652E-E928-76EE-821C-21B94C6FE6D5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A8653B6-21D6-C279-9429-E18FFAAA481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1B87A2-DA34-1A85-B7A5-77A5025959D5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7CE8C2-C30C-218F-B9B7-323B0359B65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BB77AD-C7F9-DB81-5D7C-E4F068F6E9A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8740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C6E18-810D-A261-9ACF-1F19FAB55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F913-074B-0E16-B006-8A083B8A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b="1" dirty="0"/>
              <a:t>Question</a:t>
            </a:r>
            <a:r>
              <a:rPr lang="en-US" dirty="0"/>
              <a:t>: What is the runtime?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6DC97B-08A3-684A-CF60-C04E5844BE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98657F5-5A5C-8CA1-8F16-337EF76FBB65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577CA-ED80-6ADB-1F96-7B9BCA34EA9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DADE3-C299-A5AA-E5DD-FC4D49944A1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06AF3-FF71-4652-3F86-31CEA83C714D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508300-88A7-8CA6-0799-A3AD5B237CD9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779CF8-E6AE-E669-A749-2BD276AF0B1C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65FD2F-ED78-1666-8F10-7DB0BC886A9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20AE51-E318-73D4-BF7D-1D94C80DF8A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4A15E9-F617-8191-B96C-01AFC567D8F7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563B91-4C17-778C-B275-890A5B8F290B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D8C0FF-C61F-77C0-1491-05674C02E76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F22C2-F39A-84A3-1F96-89716A76B122}"/>
              </a:ext>
            </a:extLst>
          </p:cNvPr>
          <p:cNvSpPr txBox="1"/>
          <p:nvPr/>
        </p:nvSpPr>
        <p:spPr>
          <a:xfrm>
            <a:off x="9897760" y="2206990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O(</a:t>
            </a:r>
            <a:r>
              <a:rPr lang="en-US" sz="2400" dirty="0" err="1"/>
              <a:t>nlog</a:t>
            </a:r>
            <a:r>
              <a:rPr lang="en-US" sz="2400" dirty="0"/>
              <a:t>(n))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2B6AFDE-C230-3133-B5F0-490FF0B399E5}"/>
              </a:ext>
            </a:extLst>
          </p:cNvPr>
          <p:cNvSpPr/>
          <p:nvPr/>
        </p:nvSpPr>
        <p:spPr>
          <a:xfrm>
            <a:off x="9160495" y="2031213"/>
            <a:ext cx="609600" cy="720693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6A49F-312A-338C-FFF8-5A934A0D3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693C-5812-1BB5-37A8-E5D84D5F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b="1" dirty="0"/>
              <a:t>Answer</a:t>
            </a:r>
            <a:r>
              <a:rPr lang="en-US" dirty="0"/>
              <a:t>: Could be exponential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36641A-5983-B5C2-4B32-F33364A1A9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D707833-C74B-52BB-76AC-4B813BD79D1F}"/>
              </a:ext>
            </a:extLst>
          </p:cNvPr>
          <p:cNvSpPr txBox="1"/>
          <p:nvPr/>
        </p:nvSpPr>
        <p:spPr>
          <a:xfrm>
            <a:off x="72029" y="1604841"/>
            <a:ext cx="11936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(j == 0):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Return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Max(Compute-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A401F2-C4A1-A207-19B8-D53EAE5594C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DC1548-2181-FE2E-FA92-A9B2F784166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0E0900-3BD8-C391-617C-54EBE905B70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5EA08CC-43CD-9D0D-A4F7-6BD06A50019F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148249-C702-9A98-4ED4-80C6EE8D1E89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9D3B9F-4CDC-410F-250A-4FDC10BCDD8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F3CDA3-2B54-3334-53FE-449A74F4342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CA7E18-16A1-E3CD-DB2D-5D41460AD94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D7B4C67-D6FF-E05D-339B-06FD093FE1AF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4AA9CF0-ADCD-4997-8509-BD3BF366C00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5920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C56F-FCE0-16F6-25ED-D1BF6C7C5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E7EA-D889-8805-CEE8-FED01F73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Recursion Tree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ACFFED-4C24-9569-377E-8DCE6BE9AE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24B67D24-C3ED-7B80-1B6E-5E338265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94" y="1650459"/>
            <a:ext cx="6530646" cy="484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B74DCC-78D3-1C11-2879-D80FFA5F6E08}"/>
              </a:ext>
            </a:extLst>
          </p:cNvPr>
          <p:cNvSpPr txBox="1"/>
          <p:nvPr/>
        </p:nvSpPr>
        <p:spPr>
          <a:xfrm>
            <a:off x="618247" y="1610818"/>
            <a:ext cx="5687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 each OPT(</a:t>
            </a:r>
            <a:r>
              <a:rPr lang="en-US" sz="3200" dirty="0" err="1"/>
              <a:t>i</a:t>
            </a:r>
            <a:r>
              <a:rPr lang="en-US" sz="3200" dirty="0"/>
              <a:t>) we draw an arrow to the subproblems we need to solve to solve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 is possible that the tree has linear depth, and each internal node has two 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Notice that some problems appear more than once!</a:t>
            </a:r>
          </a:p>
        </p:txBody>
      </p:sp>
    </p:spTree>
    <p:extLst>
      <p:ext uri="{BB962C8B-B14F-4D97-AF65-F5344CB8AC3E}">
        <p14:creationId xmlns:p14="http://schemas.microsoft.com/office/powerpoint/2010/main" val="387217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BA46-2853-4C4F-D17E-CF5C7A9A2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57FB-3A4C-F528-AF5B-78EDA5CA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324B83-4B86-893F-6E46-214E7EA77C8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CC369EB3-AE3C-5E0F-CCEC-DDBEA551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94" y="1650459"/>
            <a:ext cx="6530646" cy="4845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1F2342-1020-8A30-2605-159F497C2858}"/>
              </a:ext>
            </a:extLst>
          </p:cNvPr>
          <p:cNvSpPr txBox="1"/>
          <p:nvPr/>
        </p:nvSpPr>
        <p:spPr>
          <a:xfrm>
            <a:off x="618247" y="1610818"/>
            <a:ext cx="56879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Notice that some problems appear more than once!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if our algorithm never computed the answer to the same subproblem more than once?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keep track of our answers using an array.</a:t>
            </a:r>
          </a:p>
        </p:txBody>
      </p:sp>
    </p:spTree>
    <p:extLst>
      <p:ext uri="{BB962C8B-B14F-4D97-AF65-F5344CB8AC3E}">
        <p14:creationId xmlns:p14="http://schemas.microsoft.com/office/powerpoint/2010/main" val="288671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FDA51-6846-8E94-404B-31B571033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41A5-CDEA-CD5A-AD45-9B066D57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r>
              <a:rPr lang="en-US" dirty="0"/>
              <a:t>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232A0-A52B-A6AF-F2C4-A40B89BFD0A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9219E77-F55A-F2A5-3EAD-B5A1E95BE006}"/>
              </a:ext>
            </a:extLst>
          </p:cNvPr>
          <p:cNvSpPr txBox="1"/>
          <p:nvPr/>
        </p:nvSpPr>
        <p:spPr>
          <a:xfrm>
            <a:off x="72029" y="1604841"/>
            <a:ext cx="12908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9E7D4-4C03-BE34-E91A-1DA2FF0C13A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18E336-C3DA-95B7-D9F9-D3E70D23AFCC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573B6B-9A88-C9EE-AA23-B5A4B20F6C0F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E07AC82-4CFF-0520-06F7-48A50B95FBF0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72F17-0205-FA64-2531-EDAFC5CDE97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6D5AC-9C4D-3D1A-5CA8-E3189258AA4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45D12C-C656-45D5-EAD2-A9A618206BD5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5713AD-A73F-CE19-54E9-26759054AA4D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73935C-E178-F94A-86CF-03CAC7920954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1385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814E2-82F5-92F1-5FF7-8506E3E53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FF84805-95B5-C6DF-B29E-5CC9DBF43702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EDBDDD2-5E99-A8F1-9F01-56BC51155981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ynamic Entropy">
            <a:extLst>
              <a:ext uri="{FF2B5EF4-FFF2-40B4-BE49-F238E27FC236}">
                <a16:creationId xmlns:a16="http://schemas.microsoft.com/office/drawing/2014/main" id="{B96439B2-73E0-B17F-B16E-D8D4E596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11" y="775177"/>
            <a:ext cx="8416378" cy="60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8811A2-FB8A-03DF-D88E-E3C3A73F42BB}"/>
              </a:ext>
            </a:extLst>
          </p:cNvPr>
          <p:cNvSpPr txBox="1"/>
          <p:nvPr/>
        </p:nvSpPr>
        <p:spPr>
          <a:xfrm>
            <a:off x="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rgbClr val="96A8C8"/>
                </a:solidFill>
                <a:effectLst/>
                <a:latin typeface="Lucida"/>
                <a:hlinkClick r:id="rId3"/>
              </a:rPr>
              <a:t>https://xkcd.com/2318/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CD95-2B1A-3721-79C1-B61E78AC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5FE8-CF54-F42F-4CBB-51A68131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r>
              <a:rPr lang="en-US" dirty="0"/>
              <a:t>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7C45244-8D41-8532-5B86-E0AF9C43AA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7AAFE3-7B35-9A1F-299D-8CA035B88E7F}"/>
              </a:ext>
            </a:extLst>
          </p:cNvPr>
          <p:cNvSpPr txBox="1"/>
          <p:nvPr/>
        </p:nvSpPr>
        <p:spPr>
          <a:xfrm>
            <a:off x="595604" y="1604841"/>
            <a:ext cx="1101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We will show that the runtime is O(</a:t>
            </a:r>
            <a:r>
              <a:rPr lang="en-US" sz="2400" dirty="0" err="1">
                <a:cs typeface="Courier New" panose="02070309020205020404" pitchFamily="49" charset="0"/>
              </a:rPr>
              <a:t>nlog</a:t>
            </a:r>
            <a:r>
              <a:rPr lang="en-US" sz="2400" dirty="0">
                <a:cs typeface="Courier New" panose="02070309020205020404" pitchFamily="49" charset="0"/>
              </a:rPr>
              <a:t>(n)).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The preprocessing takes O(</a:t>
            </a:r>
            <a:r>
              <a:rPr lang="en-US" sz="2400" dirty="0" err="1">
                <a:cs typeface="Courier New" panose="02070309020205020404" pitchFamily="49" charset="0"/>
              </a:rPr>
              <a:t>nlog</a:t>
            </a:r>
            <a:r>
              <a:rPr lang="en-US" sz="2400" dirty="0">
                <a:cs typeface="Courier New" panose="02070309020205020404" pitchFamily="49" charset="0"/>
              </a:rPr>
              <a:t>(n))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The M-Compute-</a:t>
            </a:r>
            <a:r>
              <a:rPr lang="en-US" sz="2400" dirty="0" err="1">
                <a:cs typeface="Courier New" panose="02070309020205020404" pitchFamily="49" charset="0"/>
              </a:rPr>
              <a:t>Opt</a:t>
            </a:r>
            <a:r>
              <a:rPr lang="en-US" sz="2400" dirty="0">
                <a:cs typeface="Courier New" panose="02070309020205020404" pitchFamily="49" charset="0"/>
              </a:rPr>
              <a:t>(n) call takes O(n)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5A10-80B8-D32D-9526-574ADFDC861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06E2D2-8D2F-90E3-8C9A-E6A58A172345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7BCD91-DB59-F51F-AA35-D83BC80B20B2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1AEFF6-7BCE-09C3-8622-E0FA996FAB69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42DEA5-A1E3-4664-83AC-F3B191A27D4B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F01928-DEB2-3FCF-41EC-E75B54ABF5D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E629FB-B611-AA22-F050-332F6F2A69A8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5B7F8CB-0315-BC3C-9F69-A432C3BC968F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B591C7-2076-7E8A-6614-96C0C518CEC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92898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9103F-08DF-CCEE-FB1E-46803116C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8DC7-C0A6-384D-09A1-E4A65BCC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 err="1"/>
              <a:t>Memoization</a:t>
            </a:r>
            <a:r>
              <a:rPr lang="en-US" dirty="0"/>
              <a:t> Runtime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7E9339-DD76-6112-5618-13A7F847EF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153058C-0354-91AA-0AAB-9978A2DC5F35}"/>
              </a:ext>
            </a:extLst>
          </p:cNvPr>
          <p:cNvSpPr txBox="1"/>
          <p:nvPr/>
        </p:nvSpPr>
        <p:spPr>
          <a:xfrm>
            <a:off x="595604" y="1604841"/>
            <a:ext cx="110128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The M-Compute-</a:t>
            </a:r>
            <a:r>
              <a:rPr lang="en-US" sz="2400" dirty="0" err="1">
                <a:cs typeface="Courier New" panose="02070309020205020404" pitchFamily="49" charset="0"/>
              </a:rPr>
              <a:t>Opt</a:t>
            </a:r>
            <a:r>
              <a:rPr lang="en-US" sz="2400" dirty="0">
                <a:cs typeface="Courier New" panose="02070309020205020404" pitchFamily="49" charset="0"/>
              </a:rPr>
              <a:t>(n) call takes O(n) time.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To bound the runtime, we will introduce a ”progress measure”. Namely, we will track how many entries in M are uninitialized.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Each time we initialize an entry of M, we make two recursive calls which takes constant time.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Since M will only have at most O(n) entries, it follows that the runtime is at most O(n) as desired.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cs typeface="Courier New" panose="02070309020205020404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5C7953-E909-6792-DB8B-5B7247A14862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6848B0-DBF6-B5D0-58AE-B17919C99E8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1DC2C7-C7C5-B0EE-7567-BA5DBD878976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B7BAC3-7854-6C49-5F7E-A7B7217FF9D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BD4EF-B463-1F08-F9C7-B1C326333CAF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6DBC05-3A3A-0826-A2D0-4F725D28A168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D52B4B9-4C99-0716-4DF6-0F2F5C9FE77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7AC6594-1A47-F8F8-D217-1D6F979ADEA0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EA3E92-CA07-3FA7-93D5-4B8972B235BD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76458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27E59-A6AE-DC5E-982D-0CC9B74E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7116-09E9-B871-8BF0-4F6AC32A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Top-Down 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FF2F40-5581-A7C3-725C-8873DFD70D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097518-B6F4-4413-0AC0-6A63CDA7E7B4}"/>
              </a:ext>
            </a:extLst>
          </p:cNvPr>
          <p:cNvSpPr txBox="1"/>
          <p:nvPr/>
        </p:nvSpPr>
        <p:spPr>
          <a:xfrm>
            <a:off x="72029" y="1604841"/>
            <a:ext cx="12908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04A262-D344-B77A-1699-2BFCFE5A57D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EB61DB-1A3C-7DEA-3810-BC14F89C2A6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C7E6FC-D303-F1FF-3657-3629A2100069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E1F7D-1F23-84FD-75FA-B6E30D26B323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65050-8D51-E2C6-D42F-97FC674D1C52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84483C-14AB-D408-F241-A041AACB02BA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67E1E9-30E2-1EE9-41C2-B07CFE383A73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821D6F1-4822-B6B6-66DA-80EEDB19F48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8D4295-C936-0F1B-F740-DB1C0535A287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17032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C333-2B91-4EC8-12FF-F092371C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8640-6EA5-2DA2-8F16-99EE07DC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Top-Down Dynamic Programming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226C0F-F531-DC9D-8D22-476DB65EFC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iagram of a tree&#10;&#10;AI-generated content may be incorrect.">
            <a:extLst>
              <a:ext uri="{FF2B5EF4-FFF2-40B4-BE49-F238E27FC236}">
                <a16:creationId xmlns:a16="http://schemas.microsoft.com/office/drawing/2014/main" id="{08D542D5-6841-0F07-FFE9-32DBF610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96" y="1687337"/>
            <a:ext cx="6530646" cy="48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97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2AD4-E39B-3580-5FF8-CACD4E36E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33AF-9590-D626-0DBD-040F874C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Recovering Solution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A2F1BF-C40B-1FA8-F6C5-8778B1F9E3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79A7EA8-563C-E714-37DC-AE23A1D95309}"/>
              </a:ext>
            </a:extLst>
          </p:cNvPr>
          <p:cNvSpPr txBox="1"/>
          <p:nvPr/>
        </p:nvSpPr>
        <p:spPr>
          <a:xfrm>
            <a:off x="72029" y="1604841"/>
            <a:ext cx="129082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Question: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 How do we recover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4192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855E3-51DF-7037-E557-F7E474A3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E823-C865-8AE5-A671-8091584B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Recovering Solution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76F568-8126-FDAC-4BD5-5500B215FC7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D0B1F38-BE08-FE04-0429-CD11E871F23A}"/>
              </a:ext>
            </a:extLst>
          </p:cNvPr>
          <p:cNvSpPr txBox="1"/>
          <p:nvPr/>
        </p:nvSpPr>
        <p:spPr>
          <a:xfrm>
            <a:off x="72029" y="1604841"/>
            <a:ext cx="12908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Find-Solution(n)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== 0: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[]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 &gt;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[j] ++ Find-Solution(p[j])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Find-Solution(j-1)</a:t>
            </a:r>
          </a:p>
        </p:txBody>
      </p:sp>
    </p:spTree>
    <p:extLst>
      <p:ext uri="{BB962C8B-B14F-4D97-AF65-F5344CB8AC3E}">
        <p14:creationId xmlns:p14="http://schemas.microsoft.com/office/powerpoint/2010/main" val="344993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BA63-0B6C-4FD3-B49B-BE56E865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1C3B-F44E-869B-C785-979A1CB9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Recovering Solution - O(n) 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D0341-03F5-A53D-CA38-DCE6A8DD08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DCB171-A91F-85E1-D8D6-89FE2D94388D}"/>
              </a:ext>
            </a:extLst>
          </p:cNvPr>
          <p:cNvSpPr txBox="1"/>
          <p:nvPr/>
        </p:nvSpPr>
        <p:spPr>
          <a:xfrm>
            <a:off x="72029" y="1604841"/>
            <a:ext cx="129082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Find-Solution(n)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Find-Solution(j):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== 0: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[]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 if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 &gt;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[j] ++ Find-Solution(p[j])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Find-Solution(j-1)</a:t>
            </a:r>
          </a:p>
        </p:txBody>
      </p:sp>
    </p:spTree>
    <p:extLst>
      <p:ext uri="{BB962C8B-B14F-4D97-AF65-F5344CB8AC3E}">
        <p14:creationId xmlns:p14="http://schemas.microsoft.com/office/powerpoint/2010/main" val="946441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62EF5-437D-4F73-49CD-A438D47F3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5EF2-3F3D-D921-22E6-AC03F00F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82A8D2-C263-3014-E071-6A9F81BFFA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BA2667-2482-D550-0CCC-17167556F201}"/>
              </a:ext>
            </a:extLst>
          </p:cNvPr>
          <p:cNvSpPr txBox="1"/>
          <p:nvPr/>
        </p:nvSpPr>
        <p:spPr>
          <a:xfrm>
            <a:off x="72029" y="1604841"/>
            <a:ext cx="129082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Question: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 What can we say about M[1]?</a:t>
            </a:r>
          </a:p>
        </p:txBody>
      </p:sp>
    </p:spTree>
    <p:extLst>
      <p:ext uri="{BB962C8B-B14F-4D97-AF65-F5344CB8AC3E}">
        <p14:creationId xmlns:p14="http://schemas.microsoft.com/office/powerpoint/2010/main" val="2698852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3E52-675F-3502-9E50-FD7B2A47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516E-4587-57D5-C10B-99100AAB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90BA28-5FB6-FE3F-92E6-D7D091701C9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CF8621-E62F-4D3A-1D9E-E430225849AD}"/>
              </a:ext>
            </a:extLst>
          </p:cNvPr>
          <p:cNvSpPr txBox="1"/>
          <p:nvPr/>
        </p:nvSpPr>
        <p:spPr>
          <a:xfrm>
            <a:off x="72029" y="1604841"/>
            <a:ext cx="129082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Aptos" panose="020B0004020202020204" pitchFamily="34" charset="0"/>
                <a:cs typeface="Courier New" panose="02070309020205020404" pitchFamily="49" charset="0"/>
              </a:rPr>
              <a:t>Answer: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 To compute M[1], we only need M[0].</a:t>
            </a:r>
          </a:p>
        </p:txBody>
      </p:sp>
    </p:spTree>
    <p:extLst>
      <p:ext uri="{BB962C8B-B14F-4D97-AF65-F5344CB8AC3E}">
        <p14:creationId xmlns:p14="http://schemas.microsoft.com/office/powerpoint/2010/main" val="645727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6D3A-DBFB-2EBC-4AB2-76FC4A766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09CB-079F-0D20-D84D-CCE77E6A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C9E3EE-9318-7428-C553-466A201F415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50BAD8-6341-2619-CA36-2E790EA3A15A}"/>
              </a:ext>
            </a:extLst>
          </p:cNvPr>
          <p:cNvSpPr txBox="1"/>
          <p:nvPr/>
        </p:nvSpPr>
        <p:spPr>
          <a:xfrm>
            <a:off x="72029" y="1604841"/>
            <a:ext cx="129082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Aptos" panose="020B0004020202020204" pitchFamily="34" charset="0"/>
                <a:cs typeface="Courier New" panose="02070309020205020404" pitchFamily="49" charset="0"/>
              </a:rPr>
              <a:t>Question: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 What can we say about M[j]?</a:t>
            </a:r>
          </a:p>
        </p:txBody>
      </p:sp>
    </p:spTree>
    <p:extLst>
      <p:ext uri="{BB962C8B-B14F-4D97-AF65-F5344CB8AC3E}">
        <p14:creationId xmlns:p14="http://schemas.microsoft.com/office/powerpoint/2010/main" val="107379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689" y="0"/>
            <a:ext cx="9055443" cy="7408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Weighted Interval Scheduling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Top-Down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Recovering Solution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Bottom-Up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16F66-E684-EA39-8D8C-E29539B2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4030-254A-80F3-FB97-07E07963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A2857A-56B6-58DA-0CD5-EC76A47D2B9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DF1096-3EED-2465-B45E-AD1CC1C0F6DB}"/>
              </a:ext>
            </a:extLst>
          </p:cNvPr>
          <p:cNvSpPr txBox="1"/>
          <p:nvPr/>
        </p:nvSpPr>
        <p:spPr>
          <a:xfrm>
            <a:off x="72029" y="1604841"/>
            <a:ext cx="129082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Brute-Force(L):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Sort L by job finish times.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Compute p[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for each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using binary search.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Global M = [], M[0] = 0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Aptos" panose="020B0004020202020204" pitchFamily="34" charset="0"/>
                <a:cs typeface="Courier New" panose="02070309020205020404" pitchFamily="49" charset="0"/>
              </a:rPr>
              <a:t>Answer: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 To compute M[j], we only need M[</a:t>
            </a:r>
            <a:r>
              <a:rPr lang="en-US" sz="3200" dirty="0" err="1">
                <a:latin typeface="Aptos" panose="020B0004020202020204" pitchFamily="34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] for </a:t>
            </a:r>
            <a:r>
              <a:rPr lang="en-US" sz="3200" dirty="0" err="1">
                <a:latin typeface="Aptos" panose="020B0004020202020204" pitchFamily="34" charset="0"/>
                <a:cs typeface="Courier New" panose="02070309020205020404" pitchFamily="49" charset="0"/>
              </a:rPr>
              <a:t>i</a:t>
            </a:r>
            <a:r>
              <a:rPr lang="en-US" sz="3200" dirty="0">
                <a:latin typeface="Aptos" panose="020B0004020202020204" pitchFamily="34" charset="0"/>
                <a:cs typeface="Courier New" panose="02070309020205020404" pitchFamily="49" charset="0"/>
              </a:rPr>
              <a:t> &lt; j.</a:t>
            </a:r>
          </a:p>
        </p:txBody>
      </p:sp>
    </p:spTree>
    <p:extLst>
      <p:ext uri="{BB962C8B-B14F-4D97-AF65-F5344CB8AC3E}">
        <p14:creationId xmlns:p14="http://schemas.microsoft.com/office/powerpoint/2010/main" val="3596572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C5117-BD19-8390-2D2A-ED686C54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E06F-ABB0-54B6-40D9-5E8DA2C3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2C13C-5A24-697D-90E2-B2DAE34A37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2F3CD-6B45-7EDD-893B-C8BC2B3D7DD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2E2DE9-A40F-FEF4-01A4-6E3C7341F316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8CC88-3DD5-FB13-0193-CB2EC9D529A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38328B-0A2A-1DB5-3223-03475EA9B052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A8885A-C227-D8F9-4B31-831849D31C20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322A13-A4CA-AC7B-8A3E-253C9A77FB4C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6E49A-12EF-67AF-B8BE-2B728F8D96FE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D96A38-B22E-8F6C-65E2-069002965444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65AB99-F1B5-7AD8-8CE5-2995893FAA68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CDA6F-F03A-E522-2DE1-8484DCB6C5D0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E2EEB9-A724-EA38-A195-83A5642A0FCA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633E84-845F-F586-3DD3-E4B7E9E736B3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CBD53D-6AF8-BA21-822A-E4988480D6C7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89D277-303D-1336-2238-EC25D7941869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8D2D60-6AD7-2C6A-40B9-AA2C93142A85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B0DCC0-20D3-DD55-4576-826312CC490C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901C6A-1591-38CF-461B-98ECB8B955EB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341143-93A6-1971-BD2E-75703078EC5E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41B210C-FB93-5B65-3137-00632AB6025A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C59C2F-D794-9F75-DAAA-BDA39C2DE3B0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</p:spTree>
    <p:extLst>
      <p:ext uri="{BB962C8B-B14F-4D97-AF65-F5344CB8AC3E}">
        <p14:creationId xmlns:p14="http://schemas.microsoft.com/office/powerpoint/2010/main" val="3111894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DE956-8815-D407-5583-11A4F29CA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FB71-EF85-CB71-5E50-D50C4CA8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56C8A1-1614-E579-E196-845BF0409A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BDCB33-4B45-0865-7188-2029E79590E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374A8-F054-378C-6CDA-7CDD6E7554B3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8E60A9-9B2E-D032-F402-7815A3D2824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98276B-FB19-92A5-AEB2-EF84D8CEE688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38482-2BA6-5D21-7BC7-DF247612933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88133C-AA72-9A80-D43D-672D7E9EE0A8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298033-5131-FF08-06BA-97C09CE1EEA9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47781-778F-DEB6-3239-36002AD4CCA5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7B59C3-6BE0-9C93-1CEF-223CE44D5B1D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FE9C86-00FD-D204-DE4D-6608A3BF0980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35E4AD-5F6A-308D-37C8-9022ACA7791B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DE18C8-5D06-5886-97C4-80745F734CE7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11E37-8A50-3605-ABDA-E2CB3EC6D5AF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672349-A5E8-A8FD-EF08-09B79FBE65A3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167F61-A551-7FD2-8EE4-0FFE1C2AAADA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755417-46CF-11CB-0080-753EE9A267FA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0E5AD8-D8D5-46AB-D14B-23345F9A887A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6F29C-2749-F4EC-B911-2CCF5E47A9B1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9F72FE-A7F8-BB0E-6D01-66C0985E8085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4D6EAD-99D6-D767-161B-4B291A582A8A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B14DA29-CE16-C25E-27F5-0BF902A0AA89}"/>
              </a:ext>
            </a:extLst>
          </p:cNvPr>
          <p:cNvSpPr/>
          <p:nvPr/>
        </p:nvSpPr>
        <p:spPr>
          <a:xfrm>
            <a:off x="4908898" y="2871950"/>
            <a:ext cx="368875" cy="536028"/>
          </a:xfrm>
          <a:custGeom>
            <a:avLst/>
            <a:gdLst>
              <a:gd name="connsiteX0" fmla="*/ 367862 w 368875"/>
              <a:gd name="connsiteY0" fmla="*/ 0 h 536028"/>
              <a:gd name="connsiteX1" fmla="*/ 346841 w 368875"/>
              <a:gd name="connsiteY1" fmla="*/ 357352 h 536028"/>
              <a:gd name="connsiteX2" fmla="*/ 325820 w 368875"/>
              <a:gd name="connsiteY2" fmla="*/ 420414 h 536028"/>
              <a:gd name="connsiteX3" fmla="*/ 283779 w 368875"/>
              <a:gd name="connsiteY3" fmla="*/ 483476 h 536028"/>
              <a:gd name="connsiteX4" fmla="*/ 189186 w 368875"/>
              <a:gd name="connsiteY4" fmla="*/ 536028 h 536028"/>
              <a:gd name="connsiteX5" fmla="*/ 136634 w 368875"/>
              <a:gd name="connsiteY5" fmla="*/ 525518 h 536028"/>
              <a:gd name="connsiteX6" fmla="*/ 105103 w 368875"/>
              <a:gd name="connsiteY6" fmla="*/ 515007 h 536028"/>
              <a:gd name="connsiteX7" fmla="*/ 84082 w 368875"/>
              <a:gd name="connsiteY7" fmla="*/ 451945 h 536028"/>
              <a:gd name="connsiteX8" fmla="*/ 52551 w 368875"/>
              <a:gd name="connsiteY8" fmla="*/ 315311 h 536028"/>
              <a:gd name="connsiteX9" fmla="*/ 42041 w 368875"/>
              <a:gd name="connsiteY9" fmla="*/ 189186 h 536028"/>
              <a:gd name="connsiteX10" fmla="*/ 31531 w 368875"/>
              <a:gd name="connsiteY10" fmla="*/ 157655 h 536028"/>
              <a:gd name="connsiteX11" fmla="*/ 21020 w 368875"/>
              <a:gd name="connsiteY11" fmla="*/ 94593 h 536028"/>
              <a:gd name="connsiteX12" fmla="*/ 10510 w 368875"/>
              <a:gd name="connsiteY12" fmla="*/ 63062 h 536028"/>
              <a:gd name="connsiteX13" fmla="*/ 0 w 368875"/>
              <a:gd name="connsiteY13" fmla="*/ 0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75" h="536028">
                <a:moveTo>
                  <a:pt x="367862" y="0"/>
                </a:moveTo>
                <a:cubicBezTo>
                  <a:pt x="363426" y="133068"/>
                  <a:pt x="381955" y="240304"/>
                  <a:pt x="346841" y="357352"/>
                </a:cubicBezTo>
                <a:cubicBezTo>
                  <a:pt x="340474" y="378575"/>
                  <a:pt x="338111" y="401978"/>
                  <a:pt x="325820" y="420414"/>
                </a:cubicBezTo>
                <a:cubicBezTo>
                  <a:pt x="311806" y="441435"/>
                  <a:pt x="304800" y="469462"/>
                  <a:pt x="283779" y="483476"/>
                </a:cubicBezTo>
                <a:cubicBezTo>
                  <a:pt x="211499" y="531663"/>
                  <a:pt x="244684" y="517529"/>
                  <a:pt x="189186" y="536028"/>
                </a:cubicBezTo>
                <a:cubicBezTo>
                  <a:pt x="171669" y="532525"/>
                  <a:pt x="153965" y="529851"/>
                  <a:pt x="136634" y="525518"/>
                </a:cubicBezTo>
                <a:cubicBezTo>
                  <a:pt x="125886" y="522831"/>
                  <a:pt x="111542" y="524022"/>
                  <a:pt x="105103" y="515007"/>
                </a:cubicBezTo>
                <a:cubicBezTo>
                  <a:pt x="92224" y="496976"/>
                  <a:pt x="89456" y="473441"/>
                  <a:pt x="84082" y="451945"/>
                </a:cubicBezTo>
                <a:cubicBezTo>
                  <a:pt x="58729" y="350531"/>
                  <a:pt x="68728" y="396191"/>
                  <a:pt x="52551" y="315311"/>
                </a:cubicBezTo>
                <a:cubicBezTo>
                  <a:pt x="49048" y="273269"/>
                  <a:pt x="47616" y="231003"/>
                  <a:pt x="42041" y="189186"/>
                </a:cubicBezTo>
                <a:cubicBezTo>
                  <a:pt x="40577" y="178204"/>
                  <a:pt x="33934" y="168470"/>
                  <a:pt x="31531" y="157655"/>
                </a:cubicBezTo>
                <a:cubicBezTo>
                  <a:pt x="26908" y="136852"/>
                  <a:pt x="25643" y="115396"/>
                  <a:pt x="21020" y="94593"/>
                </a:cubicBezTo>
                <a:cubicBezTo>
                  <a:pt x="18617" y="83778"/>
                  <a:pt x="12913" y="73877"/>
                  <a:pt x="10510" y="63062"/>
                </a:cubicBezTo>
                <a:cubicBezTo>
                  <a:pt x="5887" y="4225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665A-AAA5-FD48-876E-1A2431A8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E45C-1868-4657-8408-29DAF7D4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36B70B-7D67-BA1B-B777-9451CA562FF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1E66E2-741B-547F-634F-5A030E1E0FB4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94745D-0B8B-9A4D-9B7C-732B32E3A632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6B6804-1304-BE3C-91E3-D25F0821B87C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C3D7A3-F94B-D25F-CA4A-AB9A801E739D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9980C-07FD-6AAC-5DCC-62B3B9A6642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BD3BAB-50DC-1D8D-5D1D-03EBB84E495C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0B1D44-D561-03DA-0FFB-B503500C15A6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D75962-2988-69DB-4291-9F9875741543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DECD5-D627-C423-D2EC-57189208D760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A6427-10B5-F2D1-2030-1006CD47982C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223EFB-B202-F811-A578-3EFD14997DE8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D8550C-B52F-508F-C523-82B570B662E0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14B23C-3C8B-8709-E63D-98262D4738A7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4B1105-6059-6800-2F4D-6B955D6EA5C7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90AEC5-9C6C-B804-9874-E9CA9EAF6239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CCCF8B-DF06-38CB-F19C-E9BC9ADE2291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0FB231-BE1B-7C55-226C-9C7B2A62BFB5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1C4EFF-77A8-6070-DC0D-2B26A98566C4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EB8D0-4922-A73B-540E-99DCBAEB11A6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A57908-6E3B-72D2-9C7C-DE620E457496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DFD6D-0C98-349C-7C96-F2D762A571E8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3775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0453-731E-F6E2-B14A-3E985D02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0C24-FCB7-128D-84C4-0CE4E1E1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3305FE-9F28-79ED-6469-D199C3608B3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498723-EF38-0531-1190-9E875CADB981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8C7284-44C0-DF2D-FDFE-CB44DCFE048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7D73D7-8360-1158-064D-3CFCB69B821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5FA255-99C6-DFAC-B89C-980F945AB7BB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4E9A7-3C26-A42D-7852-A0D9920EC31F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486D9-5AF6-CF94-D0A1-83761A52D887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8D7326-6D4F-232E-8575-EBF16166E48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55883B-814A-97CC-AEFA-7A3568A49BBB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E091C4-3649-E1CE-1A7F-19B8C7F0EE45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C38745-39A8-AC60-CD64-9ABDFB1AD4B9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CA786A-9789-C59B-3AA0-232F8CE84E46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10011-18F8-669B-A5DD-7DA3DE64155A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765669-9738-E7D2-ED21-C7D727493715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8EA8E-B461-38C5-E32D-087C0AE0D003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D73FBF-12AF-F3B0-A300-A5772A189B99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3D5111-EAB9-9788-D325-9A3C3C1F6E36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9416C5-6AC2-12B6-CEF3-58A7CC30DC07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CD84FE-1859-923D-3C92-377C3246C279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7B37E7-6AA3-17B0-01EE-C209B10B3AF3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E0DEC4-0A7F-FD29-944D-EA95F58499CB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C9892-CFEA-8D61-F899-8F3121E6EDFC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237A4BD-8502-2008-2E23-0BD23B27C1CF}"/>
              </a:ext>
            </a:extLst>
          </p:cNvPr>
          <p:cNvSpPr/>
          <p:nvPr/>
        </p:nvSpPr>
        <p:spPr>
          <a:xfrm>
            <a:off x="4908898" y="2871950"/>
            <a:ext cx="703623" cy="536028"/>
          </a:xfrm>
          <a:custGeom>
            <a:avLst/>
            <a:gdLst>
              <a:gd name="connsiteX0" fmla="*/ 367862 w 368875"/>
              <a:gd name="connsiteY0" fmla="*/ 0 h 536028"/>
              <a:gd name="connsiteX1" fmla="*/ 346841 w 368875"/>
              <a:gd name="connsiteY1" fmla="*/ 357352 h 536028"/>
              <a:gd name="connsiteX2" fmla="*/ 325820 w 368875"/>
              <a:gd name="connsiteY2" fmla="*/ 420414 h 536028"/>
              <a:gd name="connsiteX3" fmla="*/ 283779 w 368875"/>
              <a:gd name="connsiteY3" fmla="*/ 483476 h 536028"/>
              <a:gd name="connsiteX4" fmla="*/ 189186 w 368875"/>
              <a:gd name="connsiteY4" fmla="*/ 536028 h 536028"/>
              <a:gd name="connsiteX5" fmla="*/ 136634 w 368875"/>
              <a:gd name="connsiteY5" fmla="*/ 525518 h 536028"/>
              <a:gd name="connsiteX6" fmla="*/ 105103 w 368875"/>
              <a:gd name="connsiteY6" fmla="*/ 515007 h 536028"/>
              <a:gd name="connsiteX7" fmla="*/ 84082 w 368875"/>
              <a:gd name="connsiteY7" fmla="*/ 451945 h 536028"/>
              <a:gd name="connsiteX8" fmla="*/ 52551 w 368875"/>
              <a:gd name="connsiteY8" fmla="*/ 315311 h 536028"/>
              <a:gd name="connsiteX9" fmla="*/ 42041 w 368875"/>
              <a:gd name="connsiteY9" fmla="*/ 189186 h 536028"/>
              <a:gd name="connsiteX10" fmla="*/ 31531 w 368875"/>
              <a:gd name="connsiteY10" fmla="*/ 157655 h 536028"/>
              <a:gd name="connsiteX11" fmla="*/ 21020 w 368875"/>
              <a:gd name="connsiteY11" fmla="*/ 94593 h 536028"/>
              <a:gd name="connsiteX12" fmla="*/ 10510 w 368875"/>
              <a:gd name="connsiteY12" fmla="*/ 63062 h 536028"/>
              <a:gd name="connsiteX13" fmla="*/ 0 w 368875"/>
              <a:gd name="connsiteY13" fmla="*/ 0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75" h="536028">
                <a:moveTo>
                  <a:pt x="367862" y="0"/>
                </a:moveTo>
                <a:cubicBezTo>
                  <a:pt x="363426" y="133068"/>
                  <a:pt x="381955" y="240304"/>
                  <a:pt x="346841" y="357352"/>
                </a:cubicBezTo>
                <a:cubicBezTo>
                  <a:pt x="340474" y="378575"/>
                  <a:pt x="338111" y="401978"/>
                  <a:pt x="325820" y="420414"/>
                </a:cubicBezTo>
                <a:cubicBezTo>
                  <a:pt x="311806" y="441435"/>
                  <a:pt x="304800" y="469462"/>
                  <a:pt x="283779" y="483476"/>
                </a:cubicBezTo>
                <a:cubicBezTo>
                  <a:pt x="211499" y="531663"/>
                  <a:pt x="244684" y="517529"/>
                  <a:pt x="189186" y="536028"/>
                </a:cubicBezTo>
                <a:cubicBezTo>
                  <a:pt x="171669" y="532525"/>
                  <a:pt x="153965" y="529851"/>
                  <a:pt x="136634" y="525518"/>
                </a:cubicBezTo>
                <a:cubicBezTo>
                  <a:pt x="125886" y="522831"/>
                  <a:pt x="111542" y="524022"/>
                  <a:pt x="105103" y="515007"/>
                </a:cubicBezTo>
                <a:cubicBezTo>
                  <a:pt x="92224" y="496976"/>
                  <a:pt x="89456" y="473441"/>
                  <a:pt x="84082" y="451945"/>
                </a:cubicBezTo>
                <a:cubicBezTo>
                  <a:pt x="58729" y="350531"/>
                  <a:pt x="68728" y="396191"/>
                  <a:pt x="52551" y="315311"/>
                </a:cubicBezTo>
                <a:cubicBezTo>
                  <a:pt x="49048" y="273269"/>
                  <a:pt x="47616" y="231003"/>
                  <a:pt x="42041" y="189186"/>
                </a:cubicBezTo>
                <a:cubicBezTo>
                  <a:pt x="40577" y="178204"/>
                  <a:pt x="33934" y="168470"/>
                  <a:pt x="31531" y="157655"/>
                </a:cubicBezTo>
                <a:cubicBezTo>
                  <a:pt x="26908" y="136852"/>
                  <a:pt x="25643" y="115396"/>
                  <a:pt x="21020" y="94593"/>
                </a:cubicBezTo>
                <a:cubicBezTo>
                  <a:pt x="18617" y="83778"/>
                  <a:pt x="12913" y="73877"/>
                  <a:pt x="10510" y="63062"/>
                </a:cubicBezTo>
                <a:cubicBezTo>
                  <a:pt x="5887" y="4225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6670D73-99FE-5FB6-6B19-4F2A7F0713EC}"/>
              </a:ext>
            </a:extLst>
          </p:cNvPr>
          <p:cNvSpPr/>
          <p:nvPr/>
        </p:nvSpPr>
        <p:spPr>
          <a:xfrm>
            <a:off x="5260710" y="2859213"/>
            <a:ext cx="351812" cy="536028"/>
          </a:xfrm>
          <a:custGeom>
            <a:avLst/>
            <a:gdLst>
              <a:gd name="connsiteX0" fmla="*/ 367862 w 368875"/>
              <a:gd name="connsiteY0" fmla="*/ 0 h 536028"/>
              <a:gd name="connsiteX1" fmla="*/ 346841 w 368875"/>
              <a:gd name="connsiteY1" fmla="*/ 357352 h 536028"/>
              <a:gd name="connsiteX2" fmla="*/ 325820 w 368875"/>
              <a:gd name="connsiteY2" fmla="*/ 420414 h 536028"/>
              <a:gd name="connsiteX3" fmla="*/ 283779 w 368875"/>
              <a:gd name="connsiteY3" fmla="*/ 483476 h 536028"/>
              <a:gd name="connsiteX4" fmla="*/ 189186 w 368875"/>
              <a:gd name="connsiteY4" fmla="*/ 536028 h 536028"/>
              <a:gd name="connsiteX5" fmla="*/ 136634 w 368875"/>
              <a:gd name="connsiteY5" fmla="*/ 525518 h 536028"/>
              <a:gd name="connsiteX6" fmla="*/ 105103 w 368875"/>
              <a:gd name="connsiteY6" fmla="*/ 515007 h 536028"/>
              <a:gd name="connsiteX7" fmla="*/ 84082 w 368875"/>
              <a:gd name="connsiteY7" fmla="*/ 451945 h 536028"/>
              <a:gd name="connsiteX8" fmla="*/ 52551 w 368875"/>
              <a:gd name="connsiteY8" fmla="*/ 315311 h 536028"/>
              <a:gd name="connsiteX9" fmla="*/ 42041 w 368875"/>
              <a:gd name="connsiteY9" fmla="*/ 189186 h 536028"/>
              <a:gd name="connsiteX10" fmla="*/ 31531 w 368875"/>
              <a:gd name="connsiteY10" fmla="*/ 157655 h 536028"/>
              <a:gd name="connsiteX11" fmla="*/ 21020 w 368875"/>
              <a:gd name="connsiteY11" fmla="*/ 94593 h 536028"/>
              <a:gd name="connsiteX12" fmla="*/ 10510 w 368875"/>
              <a:gd name="connsiteY12" fmla="*/ 63062 h 536028"/>
              <a:gd name="connsiteX13" fmla="*/ 0 w 368875"/>
              <a:gd name="connsiteY13" fmla="*/ 0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75" h="536028">
                <a:moveTo>
                  <a:pt x="367862" y="0"/>
                </a:moveTo>
                <a:cubicBezTo>
                  <a:pt x="363426" y="133068"/>
                  <a:pt x="381955" y="240304"/>
                  <a:pt x="346841" y="357352"/>
                </a:cubicBezTo>
                <a:cubicBezTo>
                  <a:pt x="340474" y="378575"/>
                  <a:pt x="338111" y="401978"/>
                  <a:pt x="325820" y="420414"/>
                </a:cubicBezTo>
                <a:cubicBezTo>
                  <a:pt x="311806" y="441435"/>
                  <a:pt x="304800" y="469462"/>
                  <a:pt x="283779" y="483476"/>
                </a:cubicBezTo>
                <a:cubicBezTo>
                  <a:pt x="211499" y="531663"/>
                  <a:pt x="244684" y="517529"/>
                  <a:pt x="189186" y="536028"/>
                </a:cubicBezTo>
                <a:cubicBezTo>
                  <a:pt x="171669" y="532525"/>
                  <a:pt x="153965" y="529851"/>
                  <a:pt x="136634" y="525518"/>
                </a:cubicBezTo>
                <a:cubicBezTo>
                  <a:pt x="125886" y="522831"/>
                  <a:pt x="111542" y="524022"/>
                  <a:pt x="105103" y="515007"/>
                </a:cubicBezTo>
                <a:cubicBezTo>
                  <a:pt x="92224" y="496976"/>
                  <a:pt x="89456" y="473441"/>
                  <a:pt x="84082" y="451945"/>
                </a:cubicBezTo>
                <a:cubicBezTo>
                  <a:pt x="58729" y="350531"/>
                  <a:pt x="68728" y="396191"/>
                  <a:pt x="52551" y="315311"/>
                </a:cubicBezTo>
                <a:cubicBezTo>
                  <a:pt x="49048" y="273269"/>
                  <a:pt x="47616" y="231003"/>
                  <a:pt x="42041" y="189186"/>
                </a:cubicBezTo>
                <a:cubicBezTo>
                  <a:pt x="40577" y="178204"/>
                  <a:pt x="33934" y="168470"/>
                  <a:pt x="31531" y="157655"/>
                </a:cubicBezTo>
                <a:cubicBezTo>
                  <a:pt x="26908" y="136852"/>
                  <a:pt x="25643" y="115396"/>
                  <a:pt x="21020" y="94593"/>
                </a:cubicBezTo>
                <a:cubicBezTo>
                  <a:pt x="18617" y="83778"/>
                  <a:pt x="12913" y="73877"/>
                  <a:pt x="10510" y="63062"/>
                </a:cubicBezTo>
                <a:cubicBezTo>
                  <a:pt x="5887" y="4225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54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3ED87-5F27-B5C1-6A8A-E714302F3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83BF-FF46-D3C0-B2DD-E568BD2E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EB3528-3DF4-E273-2048-E3D7E4F2E1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B842AC-3240-6D7E-59B0-0AB3453B5B91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DC159-D380-0A82-78DD-697012C4DE88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611912-DE31-F22B-7960-ED7881A9DADA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1D81BE-BEEC-789D-DE32-2BD9A2476255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9345-A430-950C-3C58-CD3EAE2D2CEA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D8800-518F-F708-02A0-034A3D6AE616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3676-0A3F-3D14-E525-CC7B6A0C3A4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476AA-3155-5F3C-1903-6C2C2EF030CF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C38338-F2ED-B9C4-0A85-B2B3F04366FD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94D64D-4B16-A1CF-88D3-6E552515024E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245B12-8119-EA3C-1916-2A627DEE000F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B3A9B3-831A-6FFE-0EC9-24578932C887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8EC2A-6B1A-58C3-CB11-DC1DD898E481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23C911-DFA8-892B-27EF-337C814FBC9A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6D4BC4-E772-EB03-DF1A-5A5C3FB89CE2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84ACAF-2888-C0AB-0CD2-AD2273B74D38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9578B4-B324-DDFE-D851-0DA2777E3941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2FB88A8-BAA5-24E9-7720-12D31984EDC2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2FB2F70-9546-FDF4-C56F-635C46D3F52D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FC0049-4D20-1175-5D54-BF209C138AA1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AFDD9-4DDB-EC0D-1CA8-1E614C0D420C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7326C-EEB8-0425-E1FE-27EBC1A01598}"/>
              </a:ext>
            </a:extLst>
          </p:cNvPr>
          <p:cNvSpPr txBox="1"/>
          <p:nvPr/>
        </p:nvSpPr>
        <p:spPr>
          <a:xfrm>
            <a:off x="5476964" y="235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2095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13803-4CF6-8613-C2B7-09807A7A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83B4-C8D3-945F-3C8E-3849E691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C78933-8D28-DAD1-7D76-1536DC34E7A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4D7D69-6DF8-41C8-E35A-C65F83C9F03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B14124-90C9-E7AA-70CF-A92F0EFBCB67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738F4A-B009-3C35-FF81-CA096B1CD63A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CE72E74-73DA-D863-A00A-FA737C754799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2E5565-01B6-E58A-9A2C-A451E643332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348F94-826D-7164-29DC-4633D47BE042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22701-425D-F46D-6ADD-E6E401C67077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C32A1C-19F7-223B-E0E7-20AC4CFF1B90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AAB07D-0ECC-1BCF-BC80-8D03E33B8126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BC32FD-1263-7CF5-D2EF-4A4C70027906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F10889-47D8-7E68-21F6-5FEEA8BB5E15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AFA2BB-EC58-ED54-2608-2C051424EEC8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836DFD-DEC3-65A8-7C0B-8999966AA1A4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C40B50-E67F-5CCE-B5B2-03B7A5A53263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F627CD-2A15-C603-2731-5671D33D440C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A550EA-F4D5-AEC9-2F1F-CF83B7875131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83196B-CBF5-E96D-6F50-473336044F30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0FE3A9-DEC1-07FD-A93A-2C099E90B331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BF657E3-3C87-348C-21D2-242A9289C225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42928B-E521-DA60-2D60-798F9D9A2A73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B1775-73C0-95D4-4281-254230B0D94D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FBC08-6D61-87D5-C0D3-92ECB26A6C96}"/>
              </a:ext>
            </a:extLst>
          </p:cNvPr>
          <p:cNvSpPr txBox="1"/>
          <p:nvPr/>
        </p:nvSpPr>
        <p:spPr>
          <a:xfrm>
            <a:off x="5476964" y="235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9A3871C-E251-4DC8-C9D6-E87A9120CC1F}"/>
              </a:ext>
            </a:extLst>
          </p:cNvPr>
          <p:cNvSpPr/>
          <p:nvPr/>
        </p:nvSpPr>
        <p:spPr>
          <a:xfrm>
            <a:off x="5644056" y="2871950"/>
            <a:ext cx="283777" cy="536028"/>
          </a:xfrm>
          <a:custGeom>
            <a:avLst/>
            <a:gdLst>
              <a:gd name="connsiteX0" fmla="*/ 367862 w 368875"/>
              <a:gd name="connsiteY0" fmla="*/ 0 h 536028"/>
              <a:gd name="connsiteX1" fmla="*/ 346841 w 368875"/>
              <a:gd name="connsiteY1" fmla="*/ 357352 h 536028"/>
              <a:gd name="connsiteX2" fmla="*/ 325820 w 368875"/>
              <a:gd name="connsiteY2" fmla="*/ 420414 h 536028"/>
              <a:gd name="connsiteX3" fmla="*/ 283779 w 368875"/>
              <a:gd name="connsiteY3" fmla="*/ 483476 h 536028"/>
              <a:gd name="connsiteX4" fmla="*/ 189186 w 368875"/>
              <a:gd name="connsiteY4" fmla="*/ 536028 h 536028"/>
              <a:gd name="connsiteX5" fmla="*/ 136634 w 368875"/>
              <a:gd name="connsiteY5" fmla="*/ 525518 h 536028"/>
              <a:gd name="connsiteX6" fmla="*/ 105103 w 368875"/>
              <a:gd name="connsiteY6" fmla="*/ 515007 h 536028"/>
              <a:gd name="connsiteX7" fmla="*/ 84082 w 368875"/>
              <a:gd name="connsiteY7" fmla="*/ 451945 h 536028"/>
              <a:gd name="connsiteX8" fmla="*/ 52551 w 368875"/>
              <a:gd name="connsiteY8" fmla="*/ 315311 h 536028"/>
              <a:gd name="connsiteX9" fmla="*/ 42041 w 368875"/>
              <a:gd name="connsiteY9" fmla="*/ 189186 h 536028"/>
              <a:gd name="connsiteX10" fmla="*/ 31531 w 368875"/>
              <a:gd name="connsiteY10" fmla="*/ 157655 h 536028"/>
              <a:gd name="connsiteX11" fmla="*/ 21020 w 368875"/>
              <a:gd name="connsiteY11" fmla="*/ 94593 h 536028"/>
              <a:gd name="connsiteX12" fmla="*/ 10510 w 368875"/>
              <a:gd name="connsiteY12" fmla="*/ 63062 h 536028"/>
              <a:gd name="connsiteX13" fmla="*/ 0 w 368875"/>
              <a:gd name="connsiteY13" fmla="*/ 0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75" h="536028">
                <a:moveTo>
                  <a:pt x="367862" y="0"/>
                </a:moveTo>
                <a:cubicBezTo>
                  <a:pt x="363426" y="133068"/>
                  <a:pt x="381955" y="240304"/>
                  <a:pt x="346841" y="357352"/>
                </a:cubicBezTo>
                <a:cubicBezTo>
                  <a:pt x="340474" y="378575"/>
                  <a:pt x="338111" y="401978"/>
                  <a:pt x="325820" y="420414"/>
                </a:cubicBezTo>
                <a:cubicBezTo>
                  <a:pt x="311806" y="441435"/>
                  <a:pt x="304800" y="469462"/>
                  <a:pt x="283779" y="483476"/>
                </a:cubicBezTo>
                <a:cubicBezTo>
                  <a:pt x="211499" y="531663"/>
                  <a:pt x="244684" y="517529"/>
                  <a:pt x="189186" y="536028"/>
                </a:cubicBezTo>
                <a:cubicBezTo>
                  <a:pt x="171669" y="532525"/>
                  <a:pt x="153965" y="529851"/>
                  <a:pt x="136634" y="525518"/>
                </a:cubicBezTo>
                <a:cubicBezTo>
                  <a:pt x="125886" y="522831"/>
                  <a:pt x="111542" y="524022"/>
                  <a:pt x="105103" y="515007"/>
                </a:cubicBezTo>
                <a:cubicBezTo>
                  <a:pt x="92224" y="496976"/>
                  <a:pt x="89456" y="473441"/>
                  <a:pt x="84082" y="451945"/>
                </a:cubicBezTo>
                <a:cubicBezTo>
                  <a:pt x="58729" y="350531"/>
                  <a:pt x="68728" y="396191"/>
                  <a:pt x="52551" y="315311"/>
                </a:cubicBezTo>
                <a:cubicBezTo>
                  <a:pt x="49048" y="273269"/>
                  <a:pt x="47616" y="231003"/>
                  <a:pt x="42041" y="189186"/>
                </a:cubicBezTo>
                <a:cubicBezTo>
                  <a:pt x="40577" y="178204"/>
                  <a:pt x="33934" y="168470"/>
                  <a:pt x="31531" y="157655"/>
                </a:cubicBezTo>
                <a:cubicBezTo>
                  <a:pt x="26908" y="136852"/>
                  <a:pt x="25643" y="115396"/>
                  <a:pt x="21020" y="94593"/>
                </a:cubicBezTo>
                <a:cubicBezTo>
                  <a:pt x="18617" y="83778"/>
                  <a:pt x="12913" y="73877"/>
                  <a:pt x="10510" y="63062"/>
                </a:cubicBezTo>
                <a:cubicBezTo>
                  <a:pt x="5887" y="4225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6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A625D-ABD1-EDBE-1AF8-812C72097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FD71-B9B5-FAF8-4A68-5E2599C9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142ED0-9956-491A-D2DC-F094413BA62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B9BD44-6137-8FA8-D6D1-429F9C8F9FC6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5C1CAA-CF2D-5585-F76E-93B2DCCB1A1B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098011-FBC9-CB2D-9C5B-A585275B14B4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4B3927-AF1D-B670-476A-FBEF1B6B2A2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10AFF-4D52-3C66-3AC6-7B8ECF12DB12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D5F5E-A18D-8A68-649A-4B36366651D1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AEEC1-04E7-4A12-6280-15F47AC917CE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856095-2D8E-9673-50FD-3C7A185AE063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4387A-B245-DEEF-EBCD-1AA8242792CF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EBB794-5E7C-5E4F-2AD6-739070901BC1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4B084-7856-FDB0-0151-2B7CC75F7974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430D0E-10FB-639B-97B3-C32C224A95C2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97CA7-03B5-D610-8AA6-15AB68F5222B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C1B79F-07EB-DB9D-497D-5100512D4C5A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169DDAC-DFC0-5432-C9BD-32784DDAA935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CB5F628-5FE1-C8F6-B4E1-2DA87D91A3C5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4B80B1-757E-EE46-C197-C8459110B2E7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B6E33E-B39E-6E9D-96D5-8C825CA7B3A5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910F773-D68F-0EB7-6484-95F6C4690ADE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C1E97E-991F-D924-D33E-5E1F27506D24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D5CEA-5BB2-1B2D-EA76-ECE118AFD87D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1459E-71D6-A965-B948-668F01B3DAF5}"/>
              </a:ext>
            </a:extLst>
          </p:cNvPr>
          <p:cNvSpPr txBox="1"/>
          <p:nvPr/>
        </p:nvSpPr>
        <p:spPr>
          <a:xfrm>
            <a:off x="5476964" y="235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BFB450-48A0-637E-3024-852755FCE26E}"/>
              </a:ext>
            </a:extLst>
          </p:cNvPr>
          <p:cNvSpPr txBox="1"/>
          <p:nvPr/>
        </p:nvSpPr>
        <p:spPr>
          <a:xfrm>
            <a:off x="5785062" y="2361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6883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2CFD8-BC3F-6390-D954-DDCD6C6EF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BB22-0CFF-B3A9-EAE8-31CB1F16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90E7D7-CBA2-6296-2C95-C4F4B572EC4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EAE2B7-41F5-D943-641D-9F16087CD4B1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C4715F-307E-6205-B8E7-897EACBE7BAD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2B1B0A-3986-42E3-76B9-00DED0C51D8E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4E07CC-2B8D-003D-5AF2-F841F0CE0DCA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8B3171-1C36-324E-5A5C-29C02FB3E2EC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5ADE76-5A99-8ED8-DF77-3EA15884C42A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F47448-6933-9A79-137A-A3CBA981E849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42C65-1DA7-6F57-AD1C-34826DBB6A93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C237D7-8A93-73A0-20E0-BBE13D8BB602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B31962-2BEC-69BE-FE19-EA8B34224D8B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9C198-7E1E-F010-3268-7A2850F176B3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3006EC-2BAF-4978-1AB5-6AC7CA9CD0A1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0D58C7-5EC5-370E-D595-BD61BB9C1F72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30E76E-FFBD-2ADA-E444-3A8A000F6EE0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E1F0AD-EEA1-8EE7-B13E-A87A6AC18466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5264C5-49E2-A25E-AC46-52306E7EAF4E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C22435C-D8EB-66B5-74AD-6646CEBF9324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3FB6BF-9F39-4EA9-BDE7-985F42FB0007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ED85FC6-321B-F273-DBE5-9D562466F711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15F105-D86F-379A-4887-52ECFCED4C81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C95BD-8155-67A8-9301-7CBEAE8E8B90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1061D-7B7C-7292-AA2D-93E0BD4EBCCD}"/>
              </a:ext>
            </a:extLst>
          </p:cNvPr>
          <p:cNvSpPr txBox="1"/>
          <p:nvPr/>
        </p:nvSpPr>
        <p:spPr>
          <a:xfrm>
            <a:off x="5476964" y="235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37993-C6BC-CE7C-2CBD-1A4BC6D7871E}"/>
              </a:ext>
            </a:extLst>
          </p:cNvPr>
          <p:cNvSpPr txBox="1"/>
          <p:nvPr/>
        </p:nvSpPr>
        <p:spPr>
          <a:xfrm>
            <a:off x="5785062" y="2361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1638CC8-C618-CD19-4C06-2773347604B3}"/>
              </a:ext>
            </a:extLst>
          </p:cNvPr>
          <p:cNvSpPr/>
          <p:nvPr/>
        </p:nvSpPr>
        <p:spPr>
          <a:xfrm>
            <a:off x="5644056" y="2871950"/>
            <a:ext cx="641120" cy="536028"/>
          </a:xfrm>
          <a:custGeom>
            <a:avLst/>
            <a:gdLst>
              <a:gd name="connsiteX0" fmla="*/ 367862 w 368875"/>
              <a:gd name="connsiteY0" fmla="*/ 0 h 536028"/>
              <a:gd name="connsiteX1" fmla="*/ 346841 w 368875"/>
              <a:gd name="connsiteY1" fmla="*/ 357352 h 536028"/>
              <a:gd name="connsiteX2" fmla="*/ 325820 w 368875"/>
              <a:gd name="connsiteY2" fmla="*/ 420414 h 536028"/>
              <a:gd name="connsiteX3" fmla="*/ 283779 w 368875"/>
              <a:gd name="connsiteY3" fmla="*/ 483476 h 536028"/>
              <a:gd name="connsiteX4" fmla="*/ 189186 w 368875"/>
              <a:gd name="connsiteY4" fmla="*/ 536028 h 536028"/>
              <a:gd name="connsiteX5" fmla="*/ 136634 w 368875"/>
              <a:gd name="connsiteY5" fmla="*/ 525518 h 536028"/>
              <a:gd name="connsiteX6" fmla="*/ 105103 w 368875"/>
              <a:gd name="connsiteY6" fmla="*/ 515007 h 536028"/>
              <a:gd name="connsiteX7" fmla="*/ 84082 w 368875"/>
              <a:gd name="connsiteY7" fmla="*/ 451945 h 536028"/>
              <a:gd name="connsiteX8" fmla="*/ 52551 w 368875"/>
              <a:gd name="connsiteY8" fmla="*/ 315311 h 536028"/>
              <a:gd name="connsiteX9" fmla="*/ 42041 w 368875"/>
              <a:gd name="connsiteY9" fmla="*/ 189186 h 536028"/>
              <a:gd name="connsiteX10" fmla="*/ 31531 w 368875"/>
              <a:gd name="connsiteY10" fmla="*/ 157655 h 536028"/>
              <a:gd name="connsiteX11" fmla="*/ 21020 w 368875"/>
              <a:gd name="connsiteY11" fmla="*/ 94593 h 536028"/>
              <a:gd name="connsiteX12" fmla="*/ 10510 w 368875"/>
              <a:gd name="connsiteY12" fmla="*/ 63062 h 536028"/>
              <a:gd name="connsiteX13" fmla="*/ 0 w 368875"/>
              <a:gd name="connsiteY13" fmla="*/ 0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75" h="536028">
                <a:moveTo>
                  <a:pt x="367862" y="0"/>
                </a:moveTo>
                <a:cubicBezTo>
                  <a:pt x="363426" y="133068"/>
                  <a:pt x="381955" y="240304"/>
                  <a:pt x="346841" y="357352"/>
                </a:cubicBezTo>
                <a:cubicBezTo>
                  <a:pt x="340474" y="378575"/>
                  <a:pt x="338111" y="401978"/>
                  <a:pt x="325820" y="420414"/>
                </a:cubicBezTo>
                <a:cubicBezTo>
                  <a:pt x="311806" y="441435"/>
                  <a:pt x="304800" y="469462"/>
                  <a:pt x="283779" y="483476"/>
                </a:cubicBezTo>
                <a:cubicBezTo>
                  <a:pt x="211499" y="531663"/>
                  <a:pt x="244684" y="517529"/>
                  <a:pt x="189186" y="536028"/>
                </a:cubicBezTo>
                <a:cubicBezTo>
                  <a:pt x="171669" y="532525"/>
                  <a:pt x="153965" y="529851"/>
                  <a:pt x="136634" y="525518"/>
                </a:cubicBezTo>
                <a:cubicBezTo>
                  <a:pt x="125886" y="522831"/>
                  <a:pt x="111542" y="524022"/>
                  <a:pt x="105103" y="515007"/>
                </a:cubicBezTo>
                <a:cubicBezTo>
                  <a:pt x="92224" y="496976"/>
                  <a:pt x="89456" y="473441"/>
                  <a:pt x="84082" y="451945"/>
                </a:cubicBezTo>
                <a:cubicBezTo>
                  <a:pt x="58729" y="350531"/>
                  <a:pt x="68728" y="396191"/>
                  <a:pt x="52551" y="315311"/>
                </a:cubicBezTo>
                <a:cubicBezTo>
                  <a:pt x="49048" y="273269"/>
                  <a:pt x="47616" y="231003"/>
                  <a:pt x="42041" y="189186"/>
                </a:cubicBezTo>
                <a:cubicBezTo>
                  <a:pt x="40577" y="178204"/>
                  <a:pt x="33934" y="168470"/>
                  <a:pt x="31531" y="157655"/>
                </a:cubicBezTo>
                <a:cubicBezTo>
                  <a:pt x="26908" y="136852"/>
                  <a:pt x="25643" y="115396"/>
                  <a:pt x="21020" y="94593"/>
                </a:cubicBezTo>
                <a:cubicBezTo>
                  <a:pt x="18617" y="83778"/>
                  <a:pt x="12913" y="73877"/>
                  <a:pt x="10510" y="63062"/>
                </a:cubicBezTo>
                <a:cubicBezTo>
                  <a:pt x="5887" y="4225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91B7018-94FE-C534-9424-6D2877348326}"/>
              </a:ext>
            </a:extLst>
          </p:cNvPr>
          <p:cNvSpPr/>
          <p:nvPr/>
        </p:nvSpPr>
        <p:spPr>
          <a:xfrm>
            <a:off x="5939111" y="2833885"/>
            <a:ext cx="346064" cy="536028"/>
          </a:xfrm>
          <a:custGeom>
            <a:avLst/>
            <a:gdLst>
              <a:gd name="connsiteX0" fmla="*/ 367862 w 368875"/>
              <a:gd name="connsiteY0" fmla="*/ 0 h 536028"/>
              <a:gd name="connsiteX1" fmla="*/ 346841 w 368875"/>
              <a:gd name="connsiteY1" fmla="*/ 357352 h 536028"/>
              <a:gd name="connsiteX2" fmla="*/ 325820 w 368875"/>
              <a:gd name="connsiteY2" fmla="*/ 420414 h 536028"/>
              <a:gd name="connsiteX3" fmla="*/ 283779 w 368875"/>
              <a:gd name="connsiteY3" fmla="*/ 483476 h 536028"/>
              <a:gd name="connsiteX4" fmla="*/ 189186 w 368875"/>
              <a:gd name="connsiteY4" fmla="*/ 536028 h 536028"/>
              <a:gd name="connsiteX5" fmla="*/ 136634 w 368875"/>
              <a:gd name="connsiteY5" fmla="*/ 525518 h 536028"/>
              <a:gd name="connsiteX6" fmla="*/ 105103 w 368875"/>
              <a:gd name="connsiteY6" fmla="*/ 515007 h 536028"/>
              <a:gd name="connsiteX7" fmla="*/ 84082 w 368875"/>
              <a:gd name="connsiteY7" fmla="*/ 451945 h 536028"/>
              <a:gd name="connsiteX8" fmla="*/ 52551 w 368875"/>
              <a:gd name="connsiteY8" fmla="*/ 315311 h 536028"/>
              <a:gd name="connsiteX9" fmla="*/ 42041 w 368875"/>
              <a:gd name="connsiteY9" fmla="*/ 189186 h 536028"/>
              <a:gd name="connsiteX10" fmla="*/ 31531 w 368875"/>
              <a:gd name="connsiteY10" fmla="*/ 157655 h 536028"/>
              <a:gd name="connsiteX11" fmla="*/ 21020 w 368875"/>
              <a:gd name="connsiteY11" fmla="*/ 94593 h 536028"/>
              <a:gd name="connsiteX12" fmla="*/ 10510 w 368875"/>
              <a:gd name="connsiteY12" fmla="*/ 63062 h 536028"/>
              <a:gd name="connsiteX13" fmla="*/ 0 w 368875"/>
              <a:gd name="connsiteY13" fmla="*/ 0 h 53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8875" h="536028">
                <a:moveTo>
                  <a:pt x="367862" y="0"/>
                </a:moveTo>
                <a:cubicBezTo>
                  <a:pt x="363426" y="133068"/>
                  <a:pt x="381955" y="240304"/>
                  <a:pt x="346841" y="357352"/>
                </a:cubicBezTo>
                <a:cubicBezTo>
                  <a:pt x="340474" y="378575"/>
                  <a:pt x="338111" y="401978"/>
                  <a:pt x="325820" y="420414"/>
                </a:cubicBezTo>
                <a:cubicBezTo>
                  <a:pt x="311806" y="441435"/>
                  <a:pt x="304800" y="469462"/>
                  <a:pt x="283779" y="483476"/>
                </a:cubicBezTo>
                <a:cubicBezTo>
                  <a:pt x="211499" y="531663"/>
                  <a:pt x="244684" y="517529"/>
                  <a:pt x="189186" y="536028"/>
                </a:cubicBezTo>
                <a:cubicBezTo>
                  <a:pt x="171669" y="532525"/>
                  <a:pt x="153965" y="529851"/>
                  <a:pt x="136634" y="525518"/>
                </a:cubicBezTo>
                <a:cubicBezTo>
                  <a:pt x="125886" y="522831"/>
                  <a:pt x="111542" y="524022"/>
                  <a:pt x="105103" y="515007"/>
                </a:cubicBezTo>
                <a:cubicBezTo>
                  <a:pt x="92224" y="496976"/>
                  <a:pt x="89456" y="473441"/>
                  <a:pt x="84082" y="451945"/>
                </a:cubicBezTo>
                <a:cubicBezTo>
                  <a:pt x="58729" y="350531"/>
                  <a:pt x="68728" y="396191"/>
                  <a:pt x="52551" y="315311"/>
                </a:cubicBezTo>
                <a:cubicBezTo>
                  <a:pt x="49048" y="273269"/>
                  <a:pt x="47616" y="231003"/>
                  <a:pt x="42041" y="189186"/>
                </a:cubicBezTo>
                <a:cubicBezTo>
                  <a:pt x="40577" y="178204"/>
                  <a:pt x="33934" y="168470"/>
                  <a:pt x="31531" y="157655"/>
                </a:cubicBezTo>
                <a:cubicBezTo>
                  <a:pt x="26908" y="136852"/>
                  <a:pt x="25643" y="115396"/>
                  <a:pt x="21020" y="94593"/>
                </a:cubicBezTo>
                <a:cubicBezTo>
                  <a:pt x="18617" y="83778"/>
                  <a:pt x="12913" y="73877"/>
                  <a:pt x="10510" y="63062"/>
                </a:cubicBezTo>
                <a:cubicBezTo>
                  <a:pt x="5887" y="42259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18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0426B-1EAE-A689-3871-751501F12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14D2-C6A0-E9FC-B6E7-E3BCA075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C16567-E090-3146-4712-26BA8B1EFA0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AC1FC6-6FA8-A9C1-5ED5-D6BA95EE994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F748BD-BAA9-0591-A849-CDD9A1076C69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DB74E-A717-936E-7671-D502BF68B73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CB3988-2449-F233-1CEA-5D7AC409C0A6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F2220-8B65-0291-F9FC-6782353FE41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5410A-2A5C-CEA2-E055-4CCD7D957C31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0D87F8-70F4-62BD-BAE1-CB4FDDE6ED96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EE90F4-E0FD-3358-84F8-16E7C677B693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176AC6-FC7D-147F-7042-45CBC43C4465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0E6ABF-1FC4-23F6-1BEB-AC4F9A69AE1E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BF19B-1062-AD53-057B-1F461727B115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C8090F-D973-F4BE-312E-E39967FD97F6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5DCAA3-B1BE-E3F2-4465-94B31F88CF56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995FF0-68D5-97C5-C3E5-ADAB6769E486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420B58-BF7C-645F-6471-B72A5D4CE5CF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ECED5C-BED6-D4C9-7D60-B00437C8AA33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32829B-F7C8-7DD3-626D-CB84D58726A2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B69C4C-20AC-58EF-FB50-16935EA1EA53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8D2364-8DB4-4F3E-7860-A83072D31B72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A4D186-74C7-2940-66CF-DAB3EAB9D93C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1C88-6DB2-7745-9F84-6098A030E3A4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1582D-7E5E-F392-49C8-F047AEC98901}"/>
              </a:ext>
            </a:extLst>
          </p:cNvPr>
          <p:cNvSpPr txBox="1"/>
          <p:nvPr/>
        </p:nvSpPr>
        <p:spPr>
          <a:xfrm>
            <a:off x="5476964" y="235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021FC8-3C23-B1C6-1F9B-797A58A14593}"/>
              </a:ext>
            </a:extLst>
          </p:cNvPr>
          <p:cNvSpPr txBox="1"/>
          <p:nvPr/>
        </p:nvSpPr>
        <p:spPr>
          <a:xfrm>
            <a:off x="5785062" y="2361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3CCA4B-0995-5169-9A9B-6E9929455104}"/>
              </a:ext>
            </a:extLst>
          </p:cNvPr>
          <p:cNvSpPr txBox="1"/>
          <p:nvPr/>
        </p:nvSpPr>
        <p:spPr>
          <a:xfrm>
            <a:off x="6139115" y="23674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843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501650" y="1615539"/>
            <a:ext cx="693420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6 Due Tomorrow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7 Out Tomorrow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Due November 18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  <a:r>
              <a:rPr lang="en-US" sz="3200" dirty="0">
                <a:solidFill>
                  <a:srgbClr val="333333"/>
                </a:solidFill>
              </a:rPr>
              <a:t> 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Group Project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Code 3 Due November 24</a:t>
            </a:r>
            <a:r>
              <a:rPr lang="en-US" sz="3200" baseline="30000" dirty="0">
                <a:solidFill>
                  <a:srgbClr val="333333"/>
                </a:solidFill>
              </a:rPr>
              <a:t>th</a:t>
            </a:r>
          </a:p>
          <a:p>
            <a:pPr marL="1028700" lvl="1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Reflections 3 Due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  <a:p>
            <a:pPr marL="571500" indent="-5715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Next Quiz is December 1</a:t>
            </a:r>
            <a:r>
              <a:rPr lang="en-US" sz="3200" baseline="30000" dirty="0">
                <a:solidFill>
                  <a:srgbClr val="333333"/>
                </a:solidFill>
              </a:rPr>
              <a:t>st</a:t>
            </a:r>
            <a:endParaRPr lang="en-US" sz="3200" dirty="0">
              <a:solidFill>
                <a:srgbClr val="333333"/>
              </a:solidFill>
            </a:endParaRP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30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EFA9C-CEB0-15C3-B2C7-CBB45E0FB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2DD4-3D81-CE60-CF8A-0D3DDECF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0D5180-8FCA-747F-5416-F7E51C38513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35328-191D-3A46-2A38-5B22C7BCA79D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0AD564-4F8B-EE67-DF4D-21B42374A675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C6330C-0D0B-8E30-B97D-8A2E02DF1D48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0E24DA-923A-B8BE-EDB3-F1DF1D4C226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D8A80-99F6-C6C8-A483-9BE88C13423E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19A83E-3B83-1C32-E1EF-63B980D35833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947EA-9773-EB38-054A-5DF2CE600425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4EA8EA-3546-B47B-EA4F-121B4A301DD5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4052CE-6354-9468-97B7-20D4FA9AC5C3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DC3BC9-4996-D5B2-0975-FA7B31018323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04734-79C0-FC6C-D5F2-C33A72D316C3}"/>
              </a:ext>
            </a:extLst>
          </p:cNvPr>
          <p:cNvSpPr txBox="1"/>
          <p:nvPr/>
        </p:nvSpPr>
        <p:spPr>
          <a:xfrm>
            <a:off x="4003288" y="2271786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CCF8D0-4F32-07DC-43BC-75378DD6CDA5}"/>
              </a:ext>
            </a:extLst>
          </p:cNvPr>
          <p:cNvSpPr/>
          <p:nvPr/>
        </p:nvSpPr>
        <p:spPr>
          <a:xfrm>
            <a:off x="4737783" y="2259049"/>
            <a:ext cx="2016187" cy="5232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D45363-62D1-BE9F-7740-FB72471214E8}"/>
              </a:ext>
            </a:extLst>
          </p:cNvPr>
          <p:cNvSpPr txBox="1"/>
          <p:nvPr/>
        </p:nvSpPr>
        <p:spPr>
          <a:xfrm>
            <a:off x="4737784" y="1856686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0     1     2    3     4     5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A738A3-81B0-8FEA-779B-920906FEF74F}"/>
              </a:ext>
            </a:extLst>
          </p:cNvPr>
          <p:cNvCxnSpPr/>
          <p:nvPr/>
        </p:nvCxnSpPr>
        <p:spPr>
          <a:xfrm>
            <a:off x="5093336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7E534A-49BD-A99B-CABE-782970B7A103}"/>
              </a:ext>
            </a:extLst>
          </p:cNvPr>
          <p:cNvCxnSpPr/>
          <p:nvPr/>
        </p:nvCxnSpPr>
        <p:spPr>
          <a:xfrm>
            <a:off x="5434922" y="2259049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75F6FC-7088-D10C-86D2-36F34C568672}"/>
              </a:ext>
            </a:extLst>
          </p:cNvPr>
          <p:cNvCxnSpPr/>
          <p:nvPr/>
        </p:nvCxnSpPr>
        <p:spPr>
          <a:xfrm>
            <a:off x="5797529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EEE078-FC8B-DAE6-169D-E4A1E155933D}"/>
              </a:ext>
            </a:extLst>
          </p:cNvPr>
          <p:cNvCxnSpPr/>
          <p:nvPr/>
        </p:nvCxnSpPr>
        <p:spPr>
          <a:xfrm>
            <a:off x="6118095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885DD1B-7A8F-9156-7137-EFF2E79C7252}"/>
              </a:ext>
            </a:extLst>
          </p:cNvPr>
          <p:cNvCxnSpPr/>
          <p:nvPr/>
        </p:nvCxnSpPr>
        <p:spPr>
          <a:xfrm>
            <a:off x="6438661" y="2271786"/>
            <a:ext cx="0" cy="5359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661E037-7E37-BD7C-DC76-AC72DDD242F3}"/>
              </a:ext>
            </a:extLst>
          </p:cNvPr>
          <p:cNvSpPr txBox="1"/>
          <p:nvPr/>
        </p:nvSpPr>
        <p:spPr>
          <a:xfrm>
            <a:off x="4785238" y="233599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3ADA92-D596-0B02-A565-B63A8435BF01}"/>
              </a:ext>
            </a:extLst>
          </p:cNvPr>
          <p:cNvSpPr txBox="1"/>
          <p:nvPr/>
        </p:nvSpPr>
        <p:spPr>
          <a:xfrm>
            <a:off x="595605" y="3023854"/>
            <a:ext cx="11297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2DA90-B3D4-36B3-2D59-3914F738BE2A}"/>
              </a:ext>
            </a:extLst>
          </p:cNvPr>
          <p:cNvSpPr txBox="1"/>
          <p:nvPr/>
        </p:nvSpPr>
        <p:spPr>
          <a:xfrm>
            <a:off x="5119614" y="23425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D6E41-78E4-B37B-FA5E-5D963DBA9323}"/>
              </a:ext>
            </a:extLst>
          </p:cNvPr>
          <p:cNvSpPr txBox="1"/>
          <p:nvPr/>
        </p:nvSpPr>
        <p:spPr>
          <a:xfrm>
            <a:off x="5476964" y="23535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44CE7-E2BE-9E2B-2199-6F70F0E6EBD4}"/>
              </a:ext>
            </a:extLst>
          </p:cNvPr>
          <p:cNvSpPr txBox="1"/>
          <p:nvPr/>
        </p:nvSpPr>
        <p:spPr>
          <a:xfrm>
            <a:off x="5785062" y="2361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592B9D-C1E1-8563-3996-CC8C6900EE73}"/>
              </a:ext>
            </a:extLst>
          </p:cNvPr>
          <p:cNvSpPr txBox="1"/>
          <p:nvPr/>
        </p:nvSpPr>
        <p:spPr>
          <a:xfrm>
            <a:off x="6139115" y="23674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28EE4-7298-AB6D-1DB3-C5F9A557D9F4}"/>
              </a:ext>
            </a:extLst>
          </p:cNvPr>
          <p:cNvSpPr txBox="1"/>
          <p:nvPr/>
        </p:nvSpPr>
        <p:spPr>
          <a:xfrm>
            <a:off x="6438660" y="236180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48690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A6788-E598-5EC3-7126-B47583247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E967-10DD-ECA6-0D4D-57A5029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Bottom-Up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11B608-9F15-5109-543F-B3A07BC4E8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E5EB533-1A13-8C89-C9A3-60FA600C4B29}"/>
              </a:ext>
            </a:extLst>
          </p:cNvPr>
          <p:cNvSpPr txBox="1"/>
          <p:nvPr/>
        </p:nvSpPr>
        <p:spPr>
          <a:xfrm>
            <a:off x="624740" y="1813583"/>
            <a:ext cx="112975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If j not in M: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M[j]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(j-1), v[j]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(p[j])}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Aptos" panose="020B0004020202020204" pitchFamily="34" charset="0"/>
                <a:cs typeface="Courier New" panose="02070309020205020404" pitchFamily="49" charset="0"/>
              </a:rPr>
              <a:t>Instead of letting recursion decide the order, you compute them from the ”bottom” cases and work your way up: </a:t>
            </a:r>
          </a:p>
          <a:p>
            <a:endParaRPr lang="en-US" sz="2400" dirty="0"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-Bottom-Up(j):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[j]: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M[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= Max(M-Compute-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(i-1), v[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+ M-Compute-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(p[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])}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M[j]</a:t>
            </a:r>
          </a:p>
          <a:p>
            <a:endParaRPr lang="en-US" sz="2400" dirty="0"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endParaRPr lang="en-US" sz="2400" dirty="0">
              <a:latin typeface="Aptos" panose="020B0004020202020204" pitchFamily="34" charset="0"/>
              <a:cs typeface="Courier New" panose="02070309020205020404" pitchFamily="49" charset="0"/>
            </a:endParaRPr>
          </a:p>
          <a:p>
            <a:endParaRPr lang="en-US" sz="2400" dirty="0">
              <a:latin typeface="Aptos" panose="020B0004020202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AEFD-A1AF-6BD2-A8C5-F723DD4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841DDE-76C9-1D62-EC66-41740B1D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Reading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7599C2-F6C2-D692-C7DE-000E02683809}"/>
              </a:ext>
            </a:extLst>
          </p:cNvPr>
          <p:cNvCxnSpPr/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F9A0F2-8A77-9131-CB15-026A6026DB5B}"/>
              </a:ext>
            </a:extLst>
          </p:cNvPr>
          <p:cNvSpPr txBox="1"/>
          <p:nvPr/>
        </p:nvSpPr>
        <p:spPr>
          <a:xfrm>
            <a:off x="595605" y="1672372"/>
            <a:ext cx="5500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 should have read: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6.1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Finished 6.2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Before Next Class: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Start 6.4</a:t>
            </a:r>
          </a:p>
          <a:p>
            <a:pPr lvl="1"/>
            <a:endParaRPr lang="en-US" sz="3200" b="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EF6457-9C78-C05B-70CC-DA154F39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179" y="1687337"/>
            <a:ext cx="4014084" cy="460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842C8-994A-C619-41FC-A7DCDB3F4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F207-6D0A-7E98-D31F-DF36D2B7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Weighted Interval Scheduling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1FA2F6-8467-849B-B335-199EA32E08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CAADFBD-C4A6-7E12-9C44-C4EAEE9F9D88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/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Input</a:t>
                </a:r>
                <a:r>
                  <a:rPr lang="en-US" sz="2800" dirty="0"/>
                  <a:t>: A list of n jobs L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has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/>
                  <a:t> and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Two jobs are “compatible” if they don’t overlap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Each job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2800" dirty="0"/>
                  <a:t> as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Goal</a:t>
                </a:r>
                <a:r>
                  <a:rPr lang="en-US" sz="2800" b="0" dirty="0"/>
                  <a:t>: Find the max-weight subset of mutually compatible jobs.</a:t>
                </a:r>
              </a:p>
              <a:p>
                <a:pPr marL="1828800" lvl="3" indent="-45720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063E86-6A9A-719A-3228-74282A778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7" y="1610818"/>
                <a:ext cx="10990174" cy="4770537"/>
              </a:xfrm>
              <a:prstGeom prst="rect">
                <a:avLst/>
              </a:prstGeom>
              <a:blipFill>
                <a:blip r:embed="rId3"/>
                <a:stretch>
                  <a:fillRect l="-924"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906C5E-6BD2-1749-62CD-6C29D2E15DC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7938D-8666-CD53-AC6F-E65C82CBC341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C4C34D-0249-B238-52ED-F83986A564A1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6EBCB3-1083-8137-1F69-3351D2E8472E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0BC20-5751-4392-4AFB-A06E0B3DA1F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665DDD-C985-2063-841E-A1974318E78E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88E187-5F10-CBBB-9E3D-698F206191B5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C0EA4-6E1B-464F-7EA9-D64C1607354A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051C4-29D5-778F-8D49-E036ED5F1632}"/>
              </a:ext>
            </a:extLst>
          </p:cNvPr>
          <p:cNvSpPr/>
          <p:nvPr/>
        </p:nvSpPr>
        <p:spPr>
          <a:xfrm>
            <a:off x="5445699" y="5257552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8AF33-A3CB-8366-8C5D-A5ADC198A1A8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1F36C-48C3-82FF-661D-875AB8167BB5}"/>
              </a:ext>
            </a:extLst>
          </p:cNvPr>
          <p:cNvSpPr/>
          <p:nvPr/>
        </p:nvSpPr>
        <p:spPr>
          <a:xfrm>
            <a:off x="6817207" y="4662408"/>
            <a:ext cx="2743015" cy="4237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(3)</a:t>
            </a:r>
          </a:p>
        </p:txBody>
      </p:sp>
    </p:spTree>
    <p:extLst>
      <p:ext uri="{BB962C8B-B14F-4D97-AF65-F5344CB8AC3E}">
        <p14:creationId xmlns:p14="http://schemas.microsoft.com/office/powerpoint/2010/main" val="195062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7D4F9-5A9C-3995-7B2F-7269E7CAB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51C18-6E8B-FD2D-2492-D775E78E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 Divide &amp; Conquer Approach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1BE4E1-E924-BC0D-3A6E-E66CC50327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746FBE1-7D81-5F99-F562-5F5D282333CC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A8A2DA-28F3-3860-6CEB-3F23610C474C}"/>
              </a:ext>
            </a:extLst>
          </p:cNvPr>
          <p:cNvSpPr txBox="1"/>
          <p:nvPr/>
        </p:nvSpPr>
        <p:spPr>
          <a:xfrm>
            <a:off x="618247" y="1610818"/>
            <a:ext cx="109901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Consider an arbitrary instance with optimal solution OPT. What do we know about job 1?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0D0E0B-D9B4-A9C6-1848-5EACB1149419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801128-FBA6-734A-9CFA-76FC8F1F5BAE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93463-2DCF-C422-1DAC-6C13639047B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EC61944-1FFE-F20B-4C8F-A5E72D0698EF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978962-6D08-99C6-5ADF-67CC9ADB8E3D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E5FF76-CA6A-75CC-B78C-1C36EE94525B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772094-A7C4-5D11-F80D-5605399132D0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3EEEA4-1CAB-B083-D0B2-F9A0AAC82EDE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43DB23E-702E-C136-D54D-095B8CFF801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93AE4C-2D45-92DD-12A6-70E6A7B909B5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12963-ABE6-738F-4C72-BB9248CF3D5B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BF0945-0ADF-A36C-6DF8-F73EA069D494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A03629-3305-D872-994A-5A586E65228B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DBAF3-073E-A899-3AA9-AD7805F0C39E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9D8374-EC41-EA0F-70BB-4F2FA5F2E5FD}"/>
              </a:ext>
            </a:extLst>
          </p:cNvPr>
          <p:cNvSpPr/>
          <p:nvPr/>
        </p:nvSpPr>
        <p:spPr>
          <a:xfrm>
            <a:off x="7014396" y="4688605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2BB12D-EF88-D269-F9C7-13B2EC447E40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162976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751C7-8CBE-2D7A-0C57-40097516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B284-DF21-0E63-44CE-DF1A6C88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FF1E8C-B2C5-3840-8B85-0223DEE8512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70A52B3-8ECE-8F16-904C-0EFB5AFC69E2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0510B3-2271-D597-C0D8-527CC9223C70}"/>
              </a:ext>
            </a:extLst>
          </p:cNvPr>
          <p:cNvSpPr txBox="1"/>
          <p:nvPr/>
        </p:nvSpPr>
        <p:spPr>
          <a:xfrm>
            <a:off x="618247" y="1610818"/>
            <a:ext cx="10990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Question</a:t>
            </a:r>
            <a:r>
              <a:rPr lang="en-US" sz="2800" dirty="0"/>
              <a:t>: Consider an arbitrary instance with optimal solution OPT. What do we know about job 1?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Answer</a:t>
            </a:r>
            <a:r>
              <a:rPr lang="en-US" sz="2800" dirty="0"/>
              <a:t>: It is either in OPT or it is not.</a:t>
            </a:r>
          </a:p>
          <a:p>
            <a:r>
              <a:rPr lang="en-US" sz="2800" dirty="0"/>
              <a:t> </a:t>
            </a:r>
            <a:endParaRPr lang="en-US" sz="2800" b="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F04C9B-0F48-6AED-683E-65A2F03F8281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CFB8C3-A476-74E2-777F-B87C09460DC8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FE97D3-F679-0F7E-7313-EE14B5E7D51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25E255F-A0DE-91DC-F73E-4F6E91728A2B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5452B1-4E9E-7CC8-0EA8-12806333DA47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C91205-C2CB-411C-856A-07BE0BBACB67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602631-BA93-8CA2-A0B3-8F802C345043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D8D464-A9FE-B7F5-59DD-7CC8C8AF937B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E26C358-4E1E-2134-FA3B-0D4AF3867743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0AAAD7-35CE-F2ED-340C-5A2711E764D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CB195E-4E90-5912-AAF2-49D061F7DDC8}"/>
              </a:ext>
            </a:extLst>
          </p:cNvPr>
          <p:cNvSpPr/>
          <p:nvPr/>
        </p:nvSpPr>
        <p:spPr>
          <a:xfrm>
            <a:off x="1260273" y="5268703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1 (?)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80BCB2-B372-9BB2-5D2E-D0DF4F79ED04}"/>
              </a:ext>
            </a:extLst>
          </p:cNvPr>
          <p:cNvSpPr/>
          <p:nvPr/>
        </p:nvSpPr>
        <p:spPr>
          <a:xfrm>
            <a:off x="2631780" y="4644409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2 (?)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D1AB7C-22F4-FFC5-0C36-38C55AB884EF}"/>
              </a:ext>
            </a:extLst>
          </p:cNvPr>
          <p:cNvSpPr/>
          <p:nvPr/>
        </p:nvSpPr>
        <p:spPr>
          <a:xfrm>
            <a:off x="5661912" y="5257552"/>
            <a:ext cx="252680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3 (?)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02BA14-B2B8-4812-0873-D293A5264773}"/>
              </a:ext>
            </a:extLst>
          </p:cNvPr>
          <p:cNvSpPr/>
          <p:nvPr/>
        </p:nvSpPr>
        <p:spPr>
          <a:xfrm>
            <a:off x="8385904" y="5256881"/>
            <a:ext cx="2743015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5 (?)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D61BE8-BA05-692A-43C4-CC629462A020}"/>
              </a:ext>
            </a:extLst>
          </p:cNvPr>
          <p:cNvSpPr/>
          <p:nvPr/>
        </p:nvSpPr>
        <p:spPr>
          <a:xfrm>
            <a:off x="7014396" y="4672064"/>
            <a:ext cx="2743015" cy="42374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4 (?)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6A36B1-E5FF-8FDD-BF70-2610C80591C6}"/>
              </a:ext>
            </a:extLst>
          </p:cNvPr>
          <p:cNvSpPr/>
          <p:nvPr/>
        </p:nvSpPr>
        <p:spPr>
          <a:xfrm>
            <a:off x="4771701" y="4105904"/>
            <a:ext cx="6032922" cy="4237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Job 6 (?)</a:t>
            </a:r>
          </a:p>
        </p:txBody>
      </p:sp>
    </p:spTree>
    <p:extLst>
      <p:ext uri="{BB962C8B-B14F-4D97-AF65-F5344CB8AC3E}">
        <p14:creationId xmlns:p14="http://schemas.microsoft.com/office/powerpoint/2010/main" val="311527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8AF8C-ABAD-A6F7-CFA3-C4174EB2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464F-7D1B-F3A3-44D7-614DA5AD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80" y="361774"/>
            <a:ext cx="11618862" cy="1325563"/>
          </a:xfrm>
        </p:spPr>
        <p:txBody>
          <a:bodyPr/>
          <a:lstStyle/>
          <a:p>
            <a:r>
              <a:rPr lang="en-US" dirty="0"/>
              <a:t>Binary Choice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CC286E-DCFC-78DE-6C8E-D3D7A40B9F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B59C56-787C-F494-F2BA-D54BE40B1528}"/>
              </a:ext>
            </a:extLst>
          </p:cNvPr>
          <p:cNvSpPr txBox="1"/>
          <p:nvPr/>
        </p:nvSpPr>
        <p:spPr>
          <a:xfrm>
            <a:off x="618248" y="1610818"/>
            <a:ext cx="1080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6409C6-7E4F-52D4-7579-5D19BAB99CD3}"/>
                  </a:ext>
                </a:extLst>
              </p:cNvPr>
              <p:cNvSpPr txBox="1"/>
              <p:nvPr/>
            </p:nvSpPr>
            <p:spPr>
              <a:xfrm>
                <a:off x="618246" y="1610818"/>
                <a:ext cx="11274857" cy="4014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Assume our list of n jobs are sorted by finish times.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∈[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dirty="0"/>
                  <a:t>,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b="0" dirty="0"/>
                  <a:t> be the optimal solution on the first j jobs.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b="0" dirty="0"/>
                  <a:t>Let OPT(j) be the value of that solution.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p(j) be largest </a:t>
                </a:r>
                <a:r>
                  <a:rPr lang="en-US" sz="3600" dirty="0" err="1"/>
                  <a:t>i</a:t>
                </a:r>
                <a:r>
                  <a:rPr lang="en-US" sz="36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n-US" sz="3600" b="0" i="1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sz="3600" b="0" dirty="0"/>
                  <a:t> and Job </a:t>
                </a:r>
                <a:r>
                  <a:rPr lang="en-US" sz="3600" b="0" dirty="0" err="1"/>
                  <a:t>i</a:t>
                </a:r>
                <a:r>
                  <a:rPr lang="en-US" sz="3600" b="0" dirty="0"/>
                  <a:t> is computable with Job j. 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Let p(j) = 0 if no jobs exist.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6409C6-7E4F-52D4-7579-5D19BAB9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46" y="1610818"/>
                <a:ext cx="11274857" cy="4014882"/>
              </a:xfrm>
              <a:prstGeom prst="rect">
                <a:avLst/>
              </a:prstGeom>
              <a:blipFill>
                <a:blip r:embed="rId3"/>
                <a:stretch>
                  <a:fillRect l="-1462" t="-220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B212C4-A223-ED2C-2654-673F19BA8532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B16264-57AF-D789-43C6-892FAB512EDF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B081D1-B575-0946-61C4-910DBC7B2425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3918F38-7EA9-F6EA-6E09-95B646D92F86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0FDDA1-3AD0-66EB-271B-E95E1BF57584}"/>
              </a:ext>
            </a:extLst>
          </p:cNvPr>
          <p:cNvSpPr txBox="1"/>
          <p:nvPr/>
        </p:nvSpPr>
        <p:spPr>
          <a:xfrm>
            <a:off x="72029" y="5742207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068567-F942-1F6A-628B-6C963621FB1C}"/>
              </a:ext>
            </a:extLst>
          </p:cNvPr>
          <p:cNvCxnSpPr>
            <a:cxnSpLocks/>
          </p:cNvCxnSpPr>
          <p:nvPr/>
        </p:nvCxnSpPr>
        <p:spPr>
          <a:xfrm>
            <a:off x="814039" y="5910146"/>
            <a:ext cx="10918902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14DA35-75AF-7469-F511-86EAF9D99619}"/>
              </a:ext>
            </a:extLst>
          </p:cNvPr>
          <p:cNvCxnSpPr/>
          <p:nvPr/>
        </p:nvCxnSpPr>
        <p:spPr>
          <a:xfrm>
            <a:off x="927939" y="5642722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BA6EEF-B9C2-63F4-FA64-FBB49CEC3CC0}"/>
              </a:ext>
            </a:extLst>
          </p:cNvPr>
          <p:cNvCxnSpPr/>
          <p:nvPr/>
        </p:nvCxnSpPr>
        <p:spPr>
          <a:xfrm>
            <a:off x="11608421" y="5631366"/>
            <a:ext cx="0" cy="5910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0ADB2E3-D9BF-BE4C-AE26-0E9497695C47}"/>
              </a:ext>
            </a:extLst>
          </p:cNvPr>
          <p:cNvSpPr txBox="1"/>
          <p:nvPr/>
        </p:nvSpPr>
        <p:spPr>
          <a:xfrm>
            <a:off x="595604" y="6233736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CE3639-3740-A0DB-2CA9-C5526A87A178}"/>
              </a:ext>
            </a:extLst>
          </p:cNvPr>
          <p:cNvSpPr txBox="1"/>
          <p:nvPr/>
        </p:nvSpPr>
        <p:spPr>
          <a:xfrm>
            <a:off x="11323727" y="62337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977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2915</Words>
  <Application>Microsoft Macintosh PowerPoint</Application>
  <PresentationFormat>Widescreen</PresentationFormat>
  <Paragraphs>557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Lucida</vt:lpstr>
      <vt:lpstr>Office Theme</vt:lpstr>
      <vt:lpstr>CSE 331:  Algorithms &amp; Complexity</vt:lpstr>
      <vt:lpstr>PowerPoint Presentation</vt:lpstr>
      <vt:lpstr>Schedule</vt:lpstr>
      <vt:lpstr>Course Updates</vt:lpstr>
      <vt:lpstr>Reading</vt:lpstr>
      <vt:lpstr>Weighted Interval Scheduling</vt:lpstr>
      <vt:lpstr> Divide &amp; Conquer Approach </vt:lpstr>
      <vt:lpstr>Binary Choice</vt:lpstr>
      <vt:lpstr>Binary Choice</vt:lpstr>
      <vt:lpstr>Binary Choice</vt:lpstr>
      <vt:lpstr>Binary Choice</vt:lpstr>
      <vt:lpstr>Binary Choice</vt:lpstr>
      <vt:lpstr>Binary Choice Algorithm</vt:lpstr>
      <vt:lpstr>Question: What is the runtime?</vt:lpstr>
      <vt:lpstr>Question: What is the runtime?</vt:lpstr>
      <vt:lpstr>Answer: Could be exponential</vt:lpstr>
      <vt:lpstr>Recursion Tree</vt:lpstr>
      <vt:lpstr>Memoization</vt:lpstr>
      <vt:lpstr>Memoization Runtime</vt:lpstr>
      <vt:lpstr>Memoization Runtime</vt:lpstr>
      <vt:lpstr>Memoization Runtime</vt:lpstr>
      <vt:lpstr>Top-Down Dynamic Programming</vt:lpstr>
      <vt:lpstr>Top-Down Dynamic Programming</vt:lpstr>
      <vt:lpstr>Recovering Solution</vt:lpstr>
      <vt:lpstr>Recovering Solution</vt:lpstr>
      <vt:lpstr>Recovering Solution - O(n) Time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  <vt:lpstr>Bottom-Up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5</cp:revision>
  <dcterms:created xsi:type="dcterms:W3CDTF">2025-11-10T18:38:19Z</dcterms:created>
  <dcterms:modified xsi:type="dcterms:W3CDTF">2025-11-12T21:12:04Z</dcterms:modified>
</cp:coreProperties>
</file>