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571" r:id="rId2"/>
    <p:sldId id="323" r:id="rId3"/>
    <p:sldId id="329" r:id="rId4"/>
    <p:sldId id="997" r:id="rId5"/>
    <p:sldId id="998" r:id="rId6"/>
    <p:sldId id="1040" r:id="rId7"/>
    <p:sldId id="1041" r:id="rId8"/>
    <p:sldId id="1042" r:id="rId9"/>
    <p:sldId id="1043" r:id="rId10"/>
    <p:sldId id="1044" r:id="rId11"/>
    <p:sldId id="1045" r:id="rId12"/>
    <p:sldId id="1046" r:id="rId13"/>
    <p:sldId id="1047" r:id="rId14"/>
    <p:sldId id="1048" r:id="rId15"/>
    <p:sldId id="1049" r:id="rId16"/>
    <p:sldId id="1050" r:id="rId17"/>
    <p:sldId id="1051" r:id="rId18"/>
    <p:sldId id="1052" r:id="rId19"/>
    <p:sldId id="1053" r:id="rId20"/>
    <p:sldId id="1054" r:id="rId21"/>
    <p:sldId id="1055" r:id="rId22"/>
    <p:sldId id="1058" r:id="rId23"/>
    <p:sldId id="1059" r:id="rId24"/>
    <p:sldId id="1061" r:id="rId25"/>
    <p:sldId id="1062" r:id="rId26"/>
    <p:sldId id="1063" r:id="rId27"/>
    <p:sldId id="1064" r:id="rId28"/>
    <p:sldId id="1065" r:id="rId29"/>
    <p:sldId id="1066" r:id="rId30"/>
    <p:sldId id="1070" r:id="rId31"/>
    <p:sldId id="1067" r:id="rId32"/>
    <p:sldId id="1068" r:id="rId33"/>
    <p:sldId id="1071" r:id="rId34"/>
    <p:sldId id="1069" r:id="rId35"/>
    <p:sldId id="1072" r:id="rId36"/>
    <p:sldId id="1073" r:id="rId37"/>
    <p:sldId id="1074" r:id="rId38"/>
    <p:sldId id="1075" r:id="rId39"/>
    <p:sldId id="1077" r:id="rId40"/>
    <p:sldId id="1078" r:id="rId41"/>
    <p:sldId id="1079" r:id="rId42"/>
    <p:sldId id="1080" r:id="rId43"/>
    <p:sldId id="108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27" d="100"/>
          <a:sy n="127" d="100"/>
        </p:scale>
        <p:origin x="536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0214A-D63A-0D41-BFE4-96206EF318BA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0018-6821-7146-875D-1AFF297E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8A7A-FDDA-784B-B403-84F373F3F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E06F1-898C-90E0-C331-847FF8E5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F6BCF-A878-A7CB-C354-23198BFB9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63A48-1FAC-378F-23CB-716DEB616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CB488-CDC7-45F8-2DF2-429DE7F3D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6B46C-0454-802B-1B8B-B02DA8D7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D3AA6-18A2-BB1C-3817-9F7B79D01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1BD7A-61BF-1B19-81D5-41E51E9FC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51A34-5846-514E-CCF1-F0F669051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89428-7E02-7B38-20DA-135156687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67850-9B9A-5225-59A4-218E778E7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BE2B3-2C58-611F-88FB-1415992F5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A67C0-651B-FBB9-2E8A-308C17745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3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D0571-5603-3F31-897A-8E270F30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13062-6DD7-AA71-C9C3-978F2CAB9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10829-5421-50DF-586F-B0B5E0B77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E7223-5C47-437A-A19B-FB3CA5FC4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CB1A3-A9CE-9FFC-3E5E-3A26B2F1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0CA9D-28B6-FE62-66FA-7E15F8F16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EBF8A-024E-D668-A5EB-7A67497D1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1CDAE-6B0C-93F4-11D1-5DC58CA96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1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179D-785A-36E0-426C-E9CBC28D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D1ED6-A260-9189-A3DB-ADFDCB220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3DB46-8DA0-2582-18C9-DE7436B06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61DD-0124-0B3A-E342-1064D6EF5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0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ECE13-A5DF-6B2F-1EA2-935CE4E28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8C00A-71EE-2A82-3052-05E297BA8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7ED82A-9A06-8504-EF90-234CA7911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6B60E-3601-688D-ED8E-F5D6BB095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3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60DE7-75F3-9C3C-F4C8-3A44ED7B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7B694-1C71-94CC-ABDF-C3DFA3A1E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992D-3737-223E-BA70-DF7C834C1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EF84F-57C6-FD8B-FF8B-F5545F956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6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3225-2896-1BE6-7E6B-43D78B52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0DEB1-019A-8A65-42A5-4A55408A8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4099E-5203-0CFF-1105-1EE61C042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7879E-6C8B-A474-8B6B-19CAB5380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9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75FBF-BB3F-BD08-0867-12C84F6B4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926E0-B48C-CEFA-2B1E-5326CA532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E53B8-9290-03C8-6D2E-D4D601FF4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FBBAF-A87A-E971-6C51-076119578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FD0A-3804-D9DB-32B4-C8042713D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D2C270-5B3A-FDD9-1EC8-6D6CAE28C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80591-FEEC-3F7D-7ADB-A49C567B8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8C73-8B18-8BCB-75C3-B2C6AC639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4DEB9-879A-78F8-8506-BFAFD4EE6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D1C3A-6766-7487-086A-1D0ED8D5B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CE625-503B-9557-74CE-ACCFE0A2D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9CFF0-012E-3575-593C-39F2F4ADE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7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CAD59-E94C-A66E-C7AF-EC03435B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931DD-09E1-9C89-4BBD-20C4365E8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C6FF0-ADDB-C6B9-504F-48AADC5AF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C3AF6-1F1B-2A7C-ACCA-9614860E4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31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9E6A-4819-6A21-1488-469EEBD63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A6666-2ECB-75C9-7455-C4C5DF0B7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BFC78B-4ABE-59BB-E446-482EF58A6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F5B9-2673-AAED-908A-A6116C6A4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9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E93C5-CC7B-9E0C-4662-1CAB4ACC2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B0676-0597-B87D-0E03-EBA4D913E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F1D1B-15E2-BF84-6C77-6DD10299A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BEE49-B4F6-87E1-D1A5-48177564C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2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5AE7-4F69-655E-20AD-673EE2C3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AB843-9363-9C13-4E1C-24D5E8965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64AB67-E2D0-E902-22E8-CB76F9D01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4809C-0BC7-8B9C-C9DF-E487142F2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F1D2-37C5-0256-B6FF-1A69E185D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8BBD7-119C-0495-5281-1D818AE3F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87956-7384-3D5D-4A4C-73066A97A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8823C-EF42-D15C-AC2D-7EF705EDF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7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2462E-6040-F8D4-0B42-D6EAEAE4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E4159-E623-3576-B39A-B208F281E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E8B28-7AE9-C087-8086-AB6F01993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BFE20-3E77-A9E6-C01E-DF96A23C0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8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4EBA-AF94-24CA-B8D7-11145840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91E6B-93A6-BCD0-4A71-15D09C301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85E73-BA15-85D0-3619-FE62E820F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2A932-34C2-BB70-5FEF-5F8692575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6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6B54-0B5D-399D-08A5-81DB0BA6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DF0A9-A0A0-1C90-0BC8-871D9B807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D2F89-51FE-201B-786F-DA5E3C472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C2497-2775-7CBF-2DA0-9F69B9E91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AEF62-B5D6-0C8E-D8C1-E6999CB38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5734D-994D-5E64-90D9-45918FAA1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AD126-4678-7C13-F91C-5C7243F41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36DC4-8BE3-9CF1-D7DF-3EA2142DF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0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7B6D0-1561-66C6-1BF7-592F8D54F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6CEA5-9D82-5E0B-CBE2-B78623316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37509-B942-9E94-E84F-61227D6EF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B404-0AAA-06DA-7027-D3EE3798D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8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427B-808A-D752-2786-0CCCECE2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BFABF-65D7-27B9-A51A-5D614DF78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C8D97-65DE-8356-6F60-1DB0638B3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41B3-EB34-EC6F-F604-685FF86F5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FF7BC-6F51-B808-A48E-992EF17B0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C16AE-E220-819B-85A4-6082CDE18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5387F-FC4F-AC2E-51AB-1772A237E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1FF3A-0DD2-D7E7-9D57-EB1855BEC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5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9BFB-F5A6-8F76-E9F2-9298EF4E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B3D63-1FAA-93C6-03DE-F170FDBC4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21FD23-6BDB-279F-229A-B5D69E44F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414FC-43F5-9C8A-06F1-ED5BD006A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1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FB55E-EAFB-6134-139A-21D00D7C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690CB-DF33-2C06-DD5E-91CB05D2B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8504C-C5F2-3EE0-780C-5CFFA9AC4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3FD18-A4B9-3FFE-64B8-C949D5327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6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9F88C-C579-9A88-33B7-34927943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04D97-1FA4-1B67-1F66-031AE9D83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44360-B8B6-FB05-ED22-506713C0F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4C884-CC4B-7D2F-FF16-C5F05E1AC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18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1FD67-8886-4E4A-A239-8B3EBA610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9F945-E7DE-F03F-9DE9-01633118A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E43BF-A96F-0754-9884-30986691C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B3D7A-1939-F156-8E48-21B661050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8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5AF1-9135-765F-FFC9-22496AF26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A24C6-24A9-8114-8E34-069383D3E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CCF84-E02A-333C-D2E6-6A5A32AF1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0850-113E-05F8-DDAA-3EBED9965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3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A6CB0-CEB3-9B4D-EA18-D44334149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53FFCA-6599-B385-F118-90C9BD3C3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6C551-3E6F-A6D0-AA3C-864D50473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56733-1723-BE12-E418-B42D15EF4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7F3B-564A-EF84-EC44-29909C0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79727-4091-4FDE-5846-A66EFCD6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48D0A-8EB5-E909-14BE-DDB87B6D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B4AA-133B-164B-907F-80E3281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92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04B2B-9B9F-71BD-6C74-E5C6EEC3A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7FD22-EE1B-058A-5FCE-E1F6FA04C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CF419-9974-76CA-91A0-9BA1BA8E8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54DED-90F9-5EBA-DB3C-4E070B8D8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9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B4242-B6AF-EA09-DE15-C97C3F5E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E3FFA-6F89-D1D6-75C9-5D912E0FD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CBEF2-48B5-0027-2013-601E6EA50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F470D-16A0-93A6-096F-B47A126B3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11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F8A0B-78F7-7E1B-857F-1CE303B3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5CD80-9A8B-94A5-ADAC-CDC0A02B5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16822-A289-C284-AB47-159AFFA20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13983-1974-F6A7-4113-FE1762385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469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2C2E5-F4A7-66E5-2749-3EFD5C18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27292-6DDA-364F-FCF0-35228BF03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9BF6F-428B-A907-D20B-DFF100C44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7A251-29A8-9A1B-D0AC-75597EFE4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82C05-D684-C857-F8F8-C07F2C92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DA27B-1427-75FC-88D4-0CB1DE5C9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C0191-F894-0941-8F8D-82690674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DE5B7-8431-D061-90E0-2DA779750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253FB-0EB8-FED0-A9A5-F527DAF85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55DE8-38D3-AF1A-E954-D384714E7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AEFE54-B890-D2BA-CEEF-638AE6125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D0333-96E6-7232-BBA7-384ECAE8D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D0F0B-5F9B-BD64-663F-FD33135C7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BB3AB-B637-56C9-D82E-0095B720F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4ACF0-31F7-6565-BEF0-FF17351B0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3FFCE-DEC9-B508-C1BA-D75DFB5C9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E9C6-64B6-8476-F1C9-A2FE0D43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ED834-BE5B-1F50-7DBD-1F95446F9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804BC-1E8A-D5D6-78EE-F10CB2125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FDCC8-A66B-3D98-D3AD-D81A39B40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4F9EA-E42B-D749-637F-FF6922BD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60258-16AB-54E0-0C20-6BC22E820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41761-A8D7-EDCA-1EF8-2D98678E3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585D7-27B0-C56A-5147-5C905F57D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6E9-60FA-929A-6879-6395C3955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76A62-FE72-6B52-D9CC-727878C63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60DF-7D40-5F1E-76D3-46009314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90985-5732-B9F0-49B0-BA930EF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FD56C-CCE8-4E0B-16B3-5018C72A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67D5-8FF0-352C-E513-C638DB03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31D72-718B-E760-2D20-A0710A3CB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721F-575D-AE53-19AA-88E75B9E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8135-C5C3-EEB5-A5D9-4B2D1366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5A1A8-8D57-A417-C0CE-4BFB2C0D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7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E8DAA-44C0-6CA4-F57D-89D9BF604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D3CF7-2FD4-A5B1-0896-18EE76148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6E1A7-84B0-DDD6-A8C0-CC838161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55F8E-AA54-3CED-70B1-1A191D2E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24DE-FFA3-2E02-C557-2519233B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9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4C4F-293B-3A19-8021-321BB7D9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8187-69A9-7E32-2229-C0D5352E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4B42F-A19E-02B9-4968-FE252856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150B-062A-BD72-3A81-FEAA7809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185D-0AA1-B1FC-DC49-A9DA5AD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B393-5B37-8790-F6A3-7AEBBF4D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FABB3-D8F1-23AE-033E-98B68435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AB20-0B93-D05C-2341-7E83B352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837D-4B72-1965-A7DF-B9BC0D92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52D2-759C-9996-FA05-0911F682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AE63-F50C-F52E-C7E9-EDE3471E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7297-40C6-A056-BB4E-8343F7514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789D8-AA66-1D5E-24E8-8C427FF05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A828E-C9D5-60CF-9B3C-F8EFA931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04C45-D4A4-A6D4-B441-7828B6AD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3B390-1C29-A11E-2741-F81F10D7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2DF3-FB50-0433-A253-47B757F5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C617B-EB22-4CD0-3904-F667EA42E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3A147-5DE3-F7B1-93E9-457428A5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4BFA6-16AE-6610-52DC-9CD27375A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82CCB-B4BD-E130-D81F-C3240DAC0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90821-677D-1C6B-4846-27A9F52D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716BA4-974D-44F0-4B4F-5BCE5A15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84589-71A2-E12A-1EF6-4EDD6870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01AB-4402-57DB-5B31-35CFB6D1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EC7BA-AE0E-E7EE-FC45-E9F3CE21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1E016-601E-AB84-0165-1775C8A7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21EB-2DDB-23E2-71F6-8B6E74B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49A7E-1B4F-F46D-C0CB-E8365846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D2BD5-488E-6B93-90D7-89222293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3F4E1-1298-1E68-9AAA-89A702AF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01CC-DB38-52BB-7C17-12A9EDCD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7450-3E93-A76F-7B86-254C2E9A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98E2E-1838-3867-8DE8-3ED0704DC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728C9-7813-07A7-0DFC-46C2BFCD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AD0AD-CD09-4362-BB7C-C974FE61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509D8-4913-211F-1226-2FE9D859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C7AA-6FCF-F442-03B0-BF09F2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83BB2-B257-0B04-EAAD-67B28B65E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1D2CF-F6B0-D960-A1F3-84215A7D7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6CB86-ED1F-11E7-3C67-8D2D72A5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BCAE6-AA30-4407-52A2-67721F5F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15309-A40B-8AFD-CC7D-5058EA7F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8E582-4C83-B588-72C5-BE43048A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A0F4D-5AA5-FD4C-BB91-F5B9929B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2447B-CB53-D2CF-1398-4AA5F641E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92619-CC9C-354C-B63A-B7521E78644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9D06-8A39-BA9E-B440-5F18C5AD7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600A-9265-ACC1-71B9-E5E02DA5C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5E4EB-00FE-BF4D-B757-E910C2B9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30</a:t>
            </a:r>
          </a:p>
          <a:p>
            <a:r>
              <a:rPr lang="en-US" dirty="0"/>
              <a:t>Wednesday Nov 12th,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“Dynamic Programming”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A422E-BFDB-F65E-C3E9-7847DDD5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F187-8CF2-BE6F-948D-880BC11E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Fibonacci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5EA6E7-1A7B-9FA9-DD89-CA2AB68E671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1DE08C-BABB-7824-088D-032426B7D847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7291573" cy="5554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Optimal Substructure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b="0" dirty="0"/>
                  <a:t>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3200" b="0" dirty="0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b="0" dirty="0"/>
                  <a:t>. </a:t>
                </a: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Overlapping Subproblems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Observe that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-1</m:t>
                        </m:r>
                      </m:sub>
                    </m:sSub>
                  </m:oMath>
                </a14:m>
                <a:r>
                  <a:rPr lang="en-US" sz="3200" dirty="0"/>
                  <a:t> you 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-2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There are at most n of them!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Subproblem Ordering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Observe that you only 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dirty="0"/>
                  <a:t>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1DE08C-BABB-7824-088D-032426B7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7291573" cy="5554726"/>
              </a:xfrm>
              <a:prstGeom prst="rect">
                <a:avLst/>
              </a:prstGeom>
              <a:blipFill>
                <a:blip r:embed="rId3"/>
                <a:stretch>
                  <a:fillRect l="-1913" t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5F866C54-FC90-AC49-F6CC-8B41A5D7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6" y="1687337"/>
            <a:ext cx="2330086" cy="3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163ED0-91B7-C62D-330B-7FA35DB55C24}"/>
                  </a:ext>
                </a:extLst>
              </p:cNvPr>
              <p:cNvSpPr txBox="1"/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≥2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163ED0-91B7-C62D-330B-7FA35DB55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blipFill>
                <a:blip r:embed="rId5"/>
                <a:stretch>
                  <a:fillRect l="-44013" t="-166667" b="-2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01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3A233-8E5F-D76F-9602-C573ACC4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3A84-130E-CE45-A967-7C56C605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WIS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07F0A3-B714-B057-9E47-E61AEF24E0C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AD29C8-8256-2B8C-D3A5-E1169E87EBEC}"/>
              </a:ext>
            </a:extLst>
          </p:cNvPr>
          <p:cNvSpPr txBox="1"/>
          <p:nvPr/>
        </p:nvSpPr>
        <p:spPr>
          <a:xfrm>
            <a:off x="595605" y="1672372"/>
            <a:ext cx="7291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Optimal Substructure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Overlapping Subproblems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Subproblem Ordering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ABBBC9E-96DD-C9DE-CBF6-70E20D5B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5548127" y="3624719"/>
            <a:ext cx="6439971" cy="11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F6C92-242C-22C4-8204-E0C32FF54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018C-F9FA-F11F-21B1-21375686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WIS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85E0C7-C5B3-6706-F2EB-BC05E14BA3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81DE2C-21BD-3900-DFFC-6F78E035ED3F}"/>
              </a:ext>
            </a:extLst>
          </p:cNvPr>
          <p:cNvSpPr txBox="1"/>
          <p:nvPr/>
        </p:nvSpPr>
        <p:spPr>
          <a:xfrm>
            <a:off x="595605" y="1672372"/>
            <a:ext cx="84853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Optimal Substructure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Define Subproblems: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Let OPT(</a:t>
            </a:r>
            <a:r>
              <a:rPr lang="en-US" sz="3200" dirty="0" err="1"/>
              <a:t>i</a:t>
            </a:r>
            <a:r>
              <a:rPr lang="en-US" sz="3200" dirty="0"/>
              <a:t>) be the best job schedule using only first </a:t>
            </a:r>
            <a:r>
              <a:rPr lang="en-US" sz="3200" dirty="0" err="1"/>
              <a:t>i</a:t>
            </a:r>
            <a:r>
              <a:rPr lang="en-US" sz="3200" dirty="0"/>
              <a:t> jobs.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Describe Using Subproblems: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Given OPT(</a:t>
            </a:r>
            <a:r>
              <a:rPr lang="en-US" sz="3200" dirty="0" err="1"/>
              <a:t>i</a:t>
            </a:r>
            <a:r>
              <a:rPr lang="en-US" sz="3200" dirty="0"/>
              <a:t>) for all </a:t>
            </a:r>
            <a:r>
              <a:rPr lang="en-US" sz="3200" dirty="0" err="1"/>
              <a:t>i</a:t>
            </a:r>
            <a:r>
              <a:rPr lang="en-US" sz="3200" dirty="0"/>
              <a:t> &lt; n, we can compute:</a:t>
            </a:r>
          </a:p>
          <a:p>
            <a:pPr lvl="2"/>
            <a:r>
              <a:rPr lang="en-US" sz="3200" dirty="0"/>
              <a:t>	</a:t>
            </a:r>
            <a:r>
              <a:rPr lang="en-US" sz="2800" dirty="0"/>
              <a:t>OPT(n) = MAX(OPT(n-1), v[n]+ OPT(P[n]))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90C76B7-2554-F515-0004-28A7AC4D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308754" y="339686"/>
            <a:ext cx="13501704" cy="23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B4C5C-1779-7AB9-71EE-57C5186FD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0661-554B-8BEA-C877-B2D04919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WIS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B7F820-9961-1099-F652-1A9441AF32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F5CB7C-A381-59A9-A019-7F85667B9BD6}"/>
              </a:ext>
            </a:extLst>
          </p:cNvPr>
          <p:cNvSpPr txBox="1"/>
          <p:nvPr/>
        </p:nvSpPr>
        <p:spPr>
          <a:xfrm>
            <a:off x="595605" y="1672372"/>
            <a:ext cx="11000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Overlapping Subproblems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In many instances, it is easy to see that you will need OPT(</a:t>
            </a:r>
            <a:r>
              <a:rPr lang="en-US" sz="3200" dirty="0" err="1"/>
              <a:t>i</a:t>
            </a:r>
            <a:r>
              <a:rPr lang="en-US" sz="3200" dirty="0"/>
              <a:t>) multiple times.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You only ever need to consider </a:t>
            </a:r>
            <a:r>
              <a:rPr lang="en-US" sz="3200" dirty="0" err="1"/>
              <a:t>i</a:t>
            </a:r>
            <a:r>
              <a:rPr lang="en-US" sz="3200" dirty="0"/>
              <a:t> from 1 to 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E.g.: You need OPT(2) to compute OPT(3) and OPT(4) in the following example: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CBF8C7E-678F-4A63-6D55-A0DC1E2AB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0" y="4677104"/>
            <a:ext cx="11403752" cy="19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7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D23C-6DBD-F04E-9859-9CB75E100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41FD-3CE2-19D2-56C9-83E8DCD9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WIS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5C763B-7AF6-791D-81F3-AA54A4E97C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F7FE97-0B8E-9BF9-A35C-C9176E7D5E66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848533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Subproblem Ordering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you know OPT(</a:t>
                </a:r>
                <a:r>
                  <a:rPr lang="en-US" sz="3200" dirty="0" err="1"/>
                  <a:t>i</a:t>
                </a:r>
                <a:r>
                  <a:rPr lang="en-US" sz="3200" dirty="0"/>
                  <a:t>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dirty="0"/>
                  <a:t> then you can compute OPT(j) using substructure from before.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F7FE97-0B8E-9BF9-A35C-C9176E7D5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8485333" cy="2062103"/>
              </a:xfrm>
              <a:prstGeom prst="rect">
                <a:avLst/>
              </a:prstGeom>
              <a:blipFill>
                <a:blip r:embed="rId3"/>
                <a:stretch>
                  <a:fillRect l="-1644" t="-365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DA82AFDE-4BA4-1AAE-EB91-6011D91CA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80" y="4677104"/>
            <a:ext cx="11403752" cy="19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2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D14E-18CD-903E-A52D-4FBA2927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D29A-4534-999C-8FB1-ABD14CFB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Tips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5197C-733D-D310-4D8B-C23A432C14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1DA8894-FC33-747B-34B9-06642AAA0FFF}"/>
              </a:ext>
            </a:extLst>
          </p:cNvPr>
          <p:cNvSpPr txBox="1"/>
          <p:nvPr/>
        </p:nvSpPr>
        <p:spPr>
          <a:xfrm>
            <a:off x="595605" y="1672372"/>
            <a:ext cx="11000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Describe subproblems in English: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“the optimal solution considering only the first </a:t>
            </a:r>
            <a:r>
              <a:rPr lang="en-US" sz="3200" dirty="0" err="1"/>
              <a:t>i</a:t>
            </a:r>
            <a:r>
              <a:rPr lang="en-US" sz="3200" dirty="0"/>
              <a:t> jobs.”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Make note of the format of subproblems: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Each subproblem was of the same type, WIS.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E637FF7-2BEC-D09D-239A-BBD33C85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0" y="4677104"/>
            <a:ext cx="11403752" cy="19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3DF3C-01F1-9082-59BF-EA9FC977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A889-A715-8E5C-4C1B-6A0A0C23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Tips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FD8BD9-E71A-FCCA-01F5-4777E8D7BDA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82685D5-6D6A-D594-0462-3C7F09348A4E}"/>
              </a:ext>
            </a:extLst>
          </p:cNvPr>
          <p:cNvSpPr txBox="1"/>
          <p:nvPr/>
        </p:nvSpPr>
        <p:spPr>
          <a:xfrm>
            <a:off x="595605" y="1672372"/>
            <a:ext cx="110007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Describe how solving all the subproblems gets you the solution: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“Once we have computed OPT(</a:t>
            </a:r>
            <a:r>
              <a:rPr lang="en-US" sz="3200" dirty="0" err="1"/>
              <a:t>i</a:t>
            </a:r>
            <a:r>
              <a:rPr lang="en-US" sz="3200" dirty="0"/>
              <a:t>) for all </a:t>
            </a:r>
            <a:r>
              <a:rPr lang="en-US" sz="3200" dirty="0" err="1"/>
              <a:t>i</a:t>
            </a:r>
            <a:r>
              <a:rPr lang="en-US" sz="3200" dirty="0"/>
              <a:t>, the answer to the problem is OPT(</a:t>
            </a:r>
            <a:r>
              <a:rPr lang="en-US" sz="3200" dirty="0" err="1"/>
              <a:t>i</a:t>
            </a:r>
            <a:r>
              <a:rPr lang="en-US" sz="3200" dirty="0"/>
              <a:t>).”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is okay to do some preprocessing before you solve the problem.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F25464A-18CC-288A-CF9E-14BDF278B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0" y="4677104"/>
            <a:ext cx="11403752" cy="19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0D6B3-B91F-A044-B592-44270D42B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7B5C-3927-A072-E962-3BE5E9C7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Tips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932EF8-8271-0080-7CE8-5923C6526EA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363DBAA-29FF-4121-7D6D-3A624507BA36}"/>
              </a:ext>
            </a:extLst>
          </p:cNvPr>
          <p:cNvSpPr txBox="1"/>
          <p:nvPr/>
        </p:nvSpPr>
        <p:spPr>
          <a:xfrm>
            <a:off x="595605" y="1672372"/>
            <a:ext cx="11000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Make sure you consider the order of solving subproblems carefully.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We will see in our next problem a case where you have more than one variable.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7EFE80F-CFBA-A672-2B8E-CD50B029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0" y="4677104"/>
            <a:ext cx="11403752" cy="19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5DF7-6E89-8A71-2EA0-859E7611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8C28-1073-7441-5F79-D6FD3958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– Tips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4A5173-9595-DA77-131E-786F004C65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39728F0-5AD1-4118-F79C-04B3C3672AE4}"/>
              </a:ext>
            </a:extLst>
          </p:cNvPr>
          <p:cNvSpPr txBox="1"/>
          <p:nvPr/>
        </p:nvSpPr>
        <p:spPr>
          <a:xfrm>
            <a:off x="595605" y="1672372"/>
            <a:ext cx="11000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forget the base case!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Often you need to initialize the array/matrix/tree/graph with some values or you won't be able to fill in the next case!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BED451E-9E3A-E536-28E5-A49EB9A6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0" y="4677104"/>
            <a:ext cx="11403752" cy="19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B5273-CB42-CAA2-C91A-E0110FB71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395C-FD2F-F699-0E74-ECECCB16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vs Divide &amp; Conquer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75D285-6FC1-6CF3-8E96-B44B7750F5D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BC4243-0806-642A-56EE-D5B4998F38BE}"/>
              </a:ext>
            </a:extLst>
          </p:cNvPr>
          <p:cNvSpPr txBox="1"/>
          <p:nvPr/>
        </p:nvSpPr>
        <p:spPr>
          <a:xfrm>
            <a:off x="595605" y="1672372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Question</a:t>
            </a:r>
            <a:r>
              <a:rPr lang="en-US" sz="3200" dirty="0"/>
              <a:t>: What happens if you have optimal substructure, but you don’t have a lot of overlapping subproblems?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264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199" y="1690688"/>
            <a:ext cx="571088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333333"/>
                </a:solidFill>
              </a:rPr>
              <a:t>WIS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333333"/>
                </a:solidFill>
              </a:rPr>
              <a:t>Dynamic Programming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333333"/>
                </a:solidFill>
              </a:rPr>
              <a:t>Optimal Substructure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333333"/>
                </a:solidFill>
              </a:rPr>
              <a:t>Overlapping Subproblems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333333"/>
                </a:solidFill>
              </a:rPr>
              <a:t>Subproblem Ordering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333333"/>
                </a:solidFill>
              </a:rPr>
              <a:t>Subset Sum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6B55-B317-6637-4AB4-5F525999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ACC4-DF81-0587-8391-75B500C6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vs Divide &amp; Conquer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989216-C9A1-3EF0-143B-33C714C026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226703-E426-EC81-76FB-39B532405113}"/>
              </a:ext>
            </a:extLst>
          </p:cNvPr>
          <p:cNvSpPr txBox="1"/>
          <p:nvPr/>
        </p:nvSpPr>
        <p:spPr>
          <a:xfrm>
            <a:off x="595605" y="1672372"/>
            <a:ext cx="110007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Question</a:t>
            </a:r>
            <a:r>
              <a:rPr lang="en-US" sz="3200" dirty="0"/>
              <a:t>: What happens if you have optimal substructure, but you don’t have a lot of overlapping subproblems?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Answer</a:t>
            </a:r>
            <a:r>
              <a:rPr lang="en-US" sz="3200" dirty="0"/>
              <a:t>: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If you have few subproblems, you might get a good algorithm that is divide &amp; conquer, decrease &amp; conquer, or even brute force.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E.g. </a:t>
            </a:r>
            <a:r>
              <a:rPr lang="en-US" sz="3200" dirty="0" err="1"/>
              <a:t>Mergesort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If you have many subproblems than you may not get an efficient algorithm.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866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04EEC-9C6E-C7E5-5BCD-099D3201E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8B2C-7B7D-125F-31A5-BFAEB4F1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Bottom-Up/Iterative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E2872C-E604-6D9D-5253-B109D41BB8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16D437-3911-DFDF-6049-4CCAC06A7C76}"/>
              </a:ext>
            </a:extLst>
          </p:cNvPr>
          <p:cNvSpPr txBox="1"/>
          <p:nvPr/>
        </p:nvSpPr>
        <p:spPr>
          <a:xfrm>
            <a:off x="595605" y="1672372"/>
            <a:ext cx="110007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Describe and justify the subproblems.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Give a recurrence for the subproblems and specify where to find the final solution.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Determine the natural order to solve the subproblems.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Decide on a data structure to hold the solutions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E.g. We used an array for WIS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Write the code to fill in the data structure based on the natural order you found. </a:t>
            </a:r>
          </a:p>
        </p:txBody>
      </p:sp>
    </p:spTree>
    <p:extLst>
      <p:ext uri="{BB962C8B-B14F-4D97-AF65-F5344CB8AC3E}">
        <p14:creationId xmlns:p14="http://schemas.microsoft.com/office/powerpoint/2010/main" val="155515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1B6F1-5CBB-B0D0-9318-67339DFF2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F43-3E71-D0DA-8001-24B1556A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DP for WIS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FB6891-A167-0AC9-4618-78CDBBEC02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E81F6B-8E3C-A63D-9070-ECE0E0365FEA}"/>
              </a:ext>
            </a:extLst>
          </p:cNvPr>
          <p:cNvSpPr txBox="1"/>
          <p:nvPr/>
        </p:nvSpPr>
        <p:spPr>
          <a:xfrm>
            <a:off x="595605" y="1687337"/>
            <a:ext cx="11000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-?(n)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-Top-Down(j):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Aptos" panose="020B000402020202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-Bottom-Up(j):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[j]: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(i-1), v[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5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C08B-B501-8ADA-B52F-74160A5ED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5F28-A38E-451A-248E-65BF902D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 Choices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ADF0D-A3F1-6C77-5E0D-626E8FF043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408CB5-CD37-1449-EB81-E27C15C2285A}"/>
              </a:ext>
            </a:extLst>
          </p:cNvPr>
          <p:cNvSpPr txBox="1"/>
          <p:nvPr/>
        </p:nvSpPr>
        <p:spPr>
          <a:xfrm>
            <a:off x="595605" y="1672372"/>
            <a:ext cx="11000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Often the key to writing a dynamic programming algorithm is identifying a recurrence.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To find a recurrence, you often want to find a choice.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E.g. “You either take the job </a:t>
            </a:r>
            <a:r>
              <a:rPr lang="en-US" sz="2800" dirty="0" err="1"/>
              <a:t>i</a:t>
            </a:r>
            <a:r>
              <a:rPr lang="en-US" sz="2800" dirty="0"/>
              <a:t> or you don’t.”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Once you’ve found your choice, you can then describe a subproblem based on the outcome of all choices.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E.g. “If you take it, you need to consider removing all conflicting jobs. If you don’t, you don’t need to consider it anymore.”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Sometimes the subproblem is natural and finding the recurrence is the hard part.</a:t>
            </a:r>
          </a:p>
        </p:txBody>
      </p:sp>
    </p:spTree>
    <p:extLst>
      <p:ext uri="{BB962C8B-B14F-4D97-AF65-F5344CB8AC3E}">
        <p14:creationId xmlns:p14="http://schemas.microsoft.com/office/powerpoint/2010/main" val="997859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4DC58-84C5-2480-2736-2AD0B169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5F51-26B1-C2B3-27F4-96B8904B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Interval Scheduling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1E1B17-BAEC-4270-8D85-2D204FA862A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303BA5-5269-EC90-4FDD-C799A531AF75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AACD0B-885E-656E-1E9D-3E6B71526F09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jobs 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 and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Two jobs are “compatible” if they don’t overlap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of mutually compatible jobs.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3E86-6A9A-719A-3228-74282A778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blipFill>
                <a:blip r:embed="rId3"/>
                <a:stretch>
                  <a:fillRect l="-92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88E3B-22CA-D243-E116-5D3F75096F0B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FBB695-E16A-D15C-FA8C-BBF633D22ED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8AE63-71E6-52DB-6D34-733AEACA8E2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1358FA-608B-C276-3592-47EB7162F09B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0F01AE-B49E-8BAB-FD69-307137D3445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0A0788-4404-0678-F95A-964FF65DFF76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837F6-2F83-6F00-E996-D61ABE356C7D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34C716-0C4A-7A6F-0379-91EE732FBF41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A8916-3BF7-B24C-4DE0-1FD4C5CE1064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2528A-C4D9-1465-3138-10E2BFB210A6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E32C8-3C12-0DA1-3AAC-80FC04857C6C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</p:spTree>
    <p:extLst>
      <p:ext uri="{BB962C8B-B14F-4D97-AF65-F5344CB8AC3E}">
        <p14:creationId xmlns:p14="http://schemas.microsoft.com/office/powerpoint/2010/main" val="88774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B0C14-9E56-6BDC-666A-1076A934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D08C-17A0-4E96-5144-4EC2F0A7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19DE0-1238-88CB-A99E-872E587FCD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14C3BB9-847F-ADD2-3DC1-AEFA9A3AAB1B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DD5BE-B454-713B-B5AA-E3555FB98F8A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4393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2800" b="0" dirty="0"/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DD5BE-B454-713B-B5AA-E3555FB9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4393767"/>
              </a:xfrm>
              <a:prstGeom prst="rect">
                <a:avLst/>
              </a:prstGeom>
              <a:blipFill>
                <a:blip r:embed="rId3"/>
                <a:stretch>
                  <a:fillRect l="-923" t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69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4F85-51BB-B908-7862-A6CAB167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4532-2661-5A01-F7B9-1EDC7346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43F255-FBD7-FEE1-C078-C345926567D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B785EAB-8118-A0CF-3F58-7683B2E878FF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3A659D-0F8F-21FC-D2BF-81E77191421D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538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2800" b="0" dirty="0"/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tasks {1,…,n} you want to schedule on a server.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You are allowed to use at most W cycles.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 that represents needed cycles.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subset S of tasks such that you don’t use more than your maximum number of cycles, but you get as much work done as possible,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3A659D-0F8F-21FC-D2BF-81E77191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5387885"/>
              </a:xfrm>
              <a:prstGeom prst="rect">
                <a:avLst/>
              </a:prstGeom>
              <a:blipFill>
                <a:blip r:embed="rId3"/>
                <a:stretch>
                  <a:fillRect l="-923" t="-1174" r="-1730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166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02894-7888-5FAA-BBDF-6E37B960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CA06-5E59-6A5A-4FF5-A58553CA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Notation &amp; Observations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09A896-567C-66C3-B2C7-8C186FF5298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99B447-E6FE-E500-F309-079C88DD558A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93EC2A-DFDD-3CE0-C2BC-A9EC359BDB92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458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For any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⊆[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6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(∅)=0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Also note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]) ≤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3600" dirty="0"/>
                  <a:t>, then the answer is [n].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Finally note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600" dirty="0"/>
                  <a:t>for all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, then answer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93EC2A-DFDD-3CE0-C2BC-A9EC359B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4588051"/>
              </a:xfrm>
              <a:prstGeom prst="rect">
                <a:avLst/>
              </a:prstGeom>
              <a:blipFill>
                <a:blip r:embed="rId3"/>
                <a:stretch>
                  <a:fillRect l="-1499"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378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D84ED-FD38-B850-6CE5-B8031CE9D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99F8-95BF-E4CC-E2E8-AE4967A9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56152E-4290-050D-FE58-E7C9E1AA1D8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7B041A4-7267-9602-AA61-7BEF2BF80450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3A0406-0D91-8209-531C-9C70EDF2B365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354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</a:t>
                </a:r>
                <a:r>
                  <a:rPr lang="en-US" sz="3600" dirty="0" err="1"/>
                  <a:t>i</a:t>
                </a:r>
                <a:r>
                  <a:rPr lang="en-US" sz="3600" dirty="0"/>
                  <a:t>) be the optimal solution only considering the first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items.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3A0406-0D91-8209-531C-9C70EDF2B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3540328"/>
              </a:xfrm>
              <a:prstGeom prst="rect">
                <a:avLst/>
              </a:prstGeom>
              <a:blipFill>
                <a:blip r:embed="rId3"/>
                <a:stretch>
                  <a:fillRect l="-1615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565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4358E-EFE2-7492-40BD-243E6C95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17CB-8130-3453-50FD-80FF5484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AF4CFE-CE7C-DF69-2590-5B94803BE4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3B4C960-2D0A-18E2-83BF-EE396674946D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2A563-2007-FB76-1C67-C27877CF004D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520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</a:t>
                </a:r>
                <a:r>
                  <a:rPr lang="en-US" sz="3600" dirty="0" err="1"/>
                  <a:t>i</a:t>
                </a:r>
                <a:r>
                  <a:rPr lang="en-US" sz="3600" dirty="0"/>
                  <a:t>) be the optimal solution only considering the first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items.</a:t>
                </a:r>
              </a:p>
              <a:p>
                <a:endParaRPr lang="en-US" sz="3600" dirty="0"/>
              </a:p>
              <a:p>
                <a:r>
                  <a:rPr lang="en-US" sz="3600" b="1" dirty="0"/>
                  <a:t>Question</a:t>
                </a:r>
                <a:r>
                  <a:rPr lang="en-US" sz="3600" dirty="0"/>
                  <a:t>: How can you solve the original problem if you find OPT(</a:t>
                </a:r>
                <a:r>
                  <a:rPr lang="en-US" sz="3600" dirty="0" err="1"/>
                  <a:t>i</a:t>
                </a:r>
                <a:r>
                  <a:rPr lang="en-US" sz="3600" dirty="0"/>
                  <a:t>) for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&lt; n?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2A563-2007-FB76-1C67-C27877CF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5202322"/>
              </a:xfrm>
              <a:prstGeom prst="rect">
                <a:avLst/>
              </a:prstGeom>
              <a:blipFill>
                <a:blip r:embed="rId3"/>
                <a:stretch>
                  <a:fillRect l="-1615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29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501650" y="1615539"/>
            <a:ext cx="6934201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7 Out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Due November 18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  <a:r>
              <a:rPr lang="en-US" sz="3200" dirty="0">
                <a:solidFill>
                  <a:srgbClr val="333333"/>
                </a:solidFill>
              </a:rPr>
              <a:t>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Code 3 Due November 24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Reflections 3 Due December 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Next Quiz is December 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30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18E4-CFE7-91E8-1FA2-18BA3FEA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9595-AF2F-BE25-7007-8B6ACCA3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58AF2C-881F-28CB-DEBF-492CDAC6477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422EC03-4805-A7A9-5389-7F22BFBCCFF7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73F35-9053-DEE6-AC2D-611D5480EFC7}"/>
              </a:ext>
            </a:extLst>
          </p:cNvPr>
          <p:cNvSpPr txBox="1"/>
          <p:nvPr/>
        </p:nvSpPr>
        <p:spPr>
          <a:xfrm>
            <a:off x="669464" y="1687337"/>
            <a:ext cx="109901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Idea: </a:t>
            </a:r>
            <a:r>
              <a:rPr lang="en-US" sz="2800" dirty="0"/>
              <a:t>Let OPT(</a:t>
            </a:r>
            <a:r>
              <a:rPr lang="en-US" sz="2800" dirty="0" err="1"/>
              <a:t>i</a:t>
            </a:r>
            <a:r>
              <a:rPr lang="en-US" sz="2800" dirty="0"/>
              <a:t>) be the optimal solution only considering the first </a:t>
            </a:r>
            <a:r>
              <a:rPr lang="en-US" sz="2800" dirty="0" err="1"/>
              <a:t>i</a:t>
            </a:r>
            <a:r>
              <a:rPr lang="en-US" sz="2800" dirty="0"/>
              <a:t> items.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Example</a:t>
            </a:r>
            <a:r>
              <a:rPr lang="en-US" sz="28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Item values = [1,4,7,2,5,12,14]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Bound =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/>
              <a:t>Observations: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can’t decide if you want to take item with value 5 based on the optimal solution to [1,4,7,2] with bound 10.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optimal there is 9 but it can be 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you don’t keep track of what you’ve used, you may overuse. </a:t>
            </a:r>
          </a:p>
          <a:p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2842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8D895-F213-9CF5-6EF4-21C3D8AB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625F-F068-585C-C7B5-AB5ED930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CD7192-66FB-6BF8-6DB3-C1E3B51B1BD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85730D0-AC5B-AD56-6C10-A00015FAE5D0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FA17C6-EB80-6AB8-B90C-2C66F3AB1DC7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575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</a:t>
                </a:r>
                <a:r>
                  <a:rPr lang="en-US" sz="3600" dirty="0" err="1"/>
                  <a:t>i</a:t>
                </a:r>
                <a:r>
                  <a:rPr lang="en-US" sz="3600" dirty="0"/>
                  <a:t>) be the optimal solution only considering the first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items.</a:t>
                </a:r>
              </a:p>
              <a:p>
                <a:endParaRPr lang="en-US" sz="3600" dirty="0"/>
              </a:p>
              <a:p>
                <a:r>
                  <a:rPr lang="en-US" sz="3600" b="1" dirty="0"/>
                  <a:t>Answer</a:t>
                </a:r>
                <a:r>
                  <a:rPr lang="en-US" sz="3600" dirty="0"/>
                  <a:t>: It doesn’t seem possible as you might use too much weight.</a:t>
                </a:r>
              </a:p>
              <a:p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FA17C6-EB80-6AB8-B90C-2C66F3AB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5756319"/>
              </a:xfrm>
              <a:prstGeom prst="rect">
                <a:avLst/>
              </a:prstGeom>
              <a:blipFill>
                <a:blip r:embed="rId3"/>
                <a:stretch>
                  <a:fillRect l="-1615" t="-1099" r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26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D7408-1D09-6B6F-907B-96ED964CE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BDF1-C429-E113-37F0-983DC32E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E404B-D060-4B91-BC65-CEB3064263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44DDFBB-71A7-2192-B841-FC5AEF14E346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2B8A27-4994-3250-B115-07BF3E7938F0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464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OPT(W’) be the optimal with bound W’.</a:t>
                </a:r>
              </a:p>
              <a:p>
                <a:endParaRPr lang="en-US" sz="3600" dirty="0"/>
              </a:p>
              <a:p>
                <a:r>
                  <a:rPr lang="en-US" sz="3600" b="1" dirty="0"/>
                  <a:t>Question</a:t>
                </a:r>
                <a:r>
                  <a:rPr lang="en-US" sz="3600" dirty="0"/>
                  <a:t>: How can you solve the original problem if you find OPT(W’) for W’ &lt; W?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2B8A27-4994-3250-B115-07BF3E793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4648324"/>
              </a:xfrm>
              <a:prstGeom prst="rect">
                <a:avLst/>
              </a:prstGeom>
              <a:blipFill>
                <a:blip r:embed="rId3"/>
                <a:stretch>
                  <a:fillRect l="-1615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36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CF1A1-40A2-2BBA-8FDD-B67812E5D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7974-8F92-51DA-39C8-98E35D42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DEBCE5-A8AD-0263-4636-182F25F6F7B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18B8891-32FD-26FD-21D2-24FE1ABDF1A4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B0D5D-B075-0864-F618-D0740273CC70}"/>
              </a:ext>
            </a:extLst>
          </p:cNvPr>
          <p:cNvSpPr txBox="1"/>
          <p:nvPr/>
        </p:nvSpPr>
        <p:spPr>
          <a:xfrm>
            <a:off x="669464" y="1687337"/>
            <a:ext cx="109901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Idea: </a:t>
            </a:r>
            <a:r>
              <a:rPr lang="en-US" sz="2800" dirty="0"/>
              <a:t>Let OPT(W’) be the optimal with bound W’.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Example</a:t>
            </a:r>
            <a:r>
              <a:rPr lang="en-US" sz="28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Item values = [4,7,2,5,12,14]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Bound =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/>
              <a:t>Observations: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can’t decide if you want to take item with value 5 based on the optimal solution to [4,7,2,5,12,14] with bound 5.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optimal there is 5 but it shouldn’t be combined with 5 again.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That is, if you aren’t keep track of the </a:t>
            </a:r>
          </a:p>
          <a:p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750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CAF21-A8F2-7820-FDC9-B99F0B20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6133-51B6-796E-E96D-D6048E43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FE0DAD-B450-2750-3C93-409E6DCD740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D733684-81CE-4F0A-1E90-8457AB6895C6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0CBBD6-6663-9D04-2276-1179FBECC4C1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464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OPT(W’) be the optimal with bound W’.</a:t>
                </a:r>
              </a:p>
              <a:p>
                <a:endParaRPr lang="en-US" sz="3600" dirty="0"/>
              </a:p>
              <a:p>
                <a:r>
                  <a:rPr lang="en-US" sz="3600" b="1" dirty="0"/>
                  <a:t>Answer</a:t>
                </a:r>
                <a:r>
                  <a:rPr lang="en-US" sz="3600" dirty="0"/>
                  <a:t>: It doesn’t seem possible as you might use the same item multiple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0CBBD6-6663-9D04-2276-1179FBECC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4648324"/>
              </a:xfrm>
              <a:prstGeom prst="rect">
                <a:avLst/>
              </a:prstGeom>
              <a:blipFill>
                <a:blip r:embed="rId3"/>
                <a:stretch>
                  <a:fillRect l="-1615" t="-1362" r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159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87874-D52A-488A-A0A0-99E9F3E32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343C-6ECD-4051-FED5-CB01205A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C72A1B-7B53-4AEC-6441-1789C67A772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A2D06F5-6878-9DB4-F47F-7A824185820F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DA0FD1-FCC2-66DD-3155-76339A55CAD6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520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items {1,…,n} and a bound 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non-negative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</a:t>
                </a:r>
                <a:r>
                  <a:rPr lang="en-US" sz="3600" dirty="0" err="1"/>
                  <a:t>i</a:t>
                </a:r>
                <a:r>
                  <a:rPr lang="en-US" sz="3600" dirty="0"/>
                  <a:t>, W’) be the optimal with only first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items and bound of W’. 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Now we can describe the “choice” of using an item or not using it.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DA0FD1-FCC2-66DD-3155-76339A55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5202322"/>
              </a:xfrm>
              <a:prstGeom prst="rect">
                <a:avLst/>
              </a:prstGeom>
              <a:blipFill>
                <a:blip r:embed="rId3"/>
                <a:stretch>
                  <a:fillRect l="-1615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052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2E4F-F393-9AAA-BFD0-2AAF92B5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2783-DC3D-3C8B-C52A-6E48D269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Optimal Substructure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D40241-9FEA-220E-ED4D-67956E74C8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66EF51E-A35E-BECB-CA58-2E7A51E1B0BC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1F4894-444E-68FC-BE52-5DBB35501877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</a:t>
                </a:r>
                <a:r>
                  <a:rPr lang="en-US" sz="3600" dirty="0" err="1"/>
                  <a:t>i</a:t>
                </a:r>
                <a:r>
                  <a:rPr lang="en-US" sz="3600" dirty="0"/>
                  <a:t>, W’) be the optimal with only first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items and bound of W’. 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If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= 0 then</a:t>
                </a:r>
              </a:p>
              <a:p>
                <a:r>
                  <a:rPr lang="en-US" sz="3600" dirty="0"/>
                  <a:t>	 OPT(</a:t>
                </a:r>
                <a:r>
                  <a:rPr lang="en-US" sz="3600" dirty="0" err="1"/>
                  <a:t>i,W</a:t>
                </a:r>
                <a:r>
                  <a:rPr lang="en-US" sz="3600" dirty="0"/>
                  <a:t>’) = 0</a:t>
                </a:r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’&gt;</m:t>
                    </m:r>
                    <m:sSub>
                      <m:sSubPr>
                        <m:ctrlPr>
                          <a:rPr lang="en-US" sz="3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600" dirty="0">
                    <a:latin typeface="Cambria Math" panose="02040503050406030204" pitchFamily="18" charset="0"/>
                  </a:rPr>
                  <a:t>then</a:t>
                </a:r>
                <a14:m/>
              </a:p>
              <a:p>
                <a:r>
                  <a:rPr lang="en-US" sz="3600" dirty="0"/>
                  <a:t>	OPT(</a:t>
                </a:r>
                <a:r>
                  <a:rPr lang="en-US" sz="3600" dirty="0" err="1"/>
                  <a:t>i,W</a:t>
                </a:r>
                <a:r>
                  <a:rPr lang="en-US" sz="3600" dirty="0"/>
                  <a:t>’) = max{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+ OPT(i-1,W’-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}, OPT(i-1,W’)}</a:t>
                </a:r>
              </a:p>
              <a:p>
                <a:r>
                  <a:rPr lang="en-US" sz="3600" dirty="0"/>
                  <a:t>Otherwise</a:t>
                </a:r>
              </a:p>
              <a:p>
                <a:r>
                  <a:rPr lang="en-US" sz="3600" dirty="0"/>
                  <a:t>	 OPT(</a:t>
                </a:r>
                <a:r>
                  <a:rPr lang="en-US" sz="3600" dirty="0" err="1"/>
                  <a:t>i,W</a:t>
                </a:r>
                <a:r>
                  <a:rPr lang="en-US" sz="3600" dirty="0"/>
                  <a:t>’) = OPT(i-1,W’)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1F4894-444E-68FC-BE52-5DBB35501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5078313"/>
              </a:xfrm>
              <a:prstGeom prst="rect">
                <a:avLst/>
              </a:prstGeom>
              <a:blipFill>
                <a:blip r:embed="rId3"/>
                <a:stretch>
                  <a:fillRect l="-1615" t="-1746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958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FD76-7EDF-E663-109F-D8D04F13A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3C3-0F01-4EF7-6B62-B98C6F1C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Problem Overlap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6E5898-9F1D-DF2B-E1A3-65AF8B20CC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9D25FD8-F18F-B3B9-D180-A8ADD5D5B990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B277B9-6155-8C9A-04C7-BC7983F2DE9B}"/>
              </a:ext>
            </a:extLst>
          </p:cNvPr>
          <p:cNvSpPr txBox="1"/>
          <p:nvPr/>
        </p:nvSpPr>
        <p:spPr>
          <a:xfrm>
            <a:off x="669464" y="1687337"/>
            <a:ext cx="109901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 is believable that there will be instances where we have a lot of problem overlap.</a:t>
            </a:r>
          </a:p>
          <a:p>
            <a:endParaRPr lang="en-US" sz="3600" b="1" dirty="0"/>
          </a:p>
          <a:p>
            <a:r>
              <a:rPr lang="en-US" sz="3600" b="1" dirty="0"/>
              <a:t>Example: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Item values = [4,7,2,5,2,12,14]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Bound = 20</a:t>
            </a:r>
          </a:p>
          <a:p>
            <a:endParaRPr lang="en-US" sz="3600" dirty="0"/>
          </a:p>
          <a:p>
            <a:r>
              <a:rPr lang="en-US" sz="3600" dirty="0"/>
              <a:t>There are two different ways to eventually ask about OPT(4,6): Picking 14 or pick 12 and 2. </a:t>
            </a:r>
          </a:p>
        </p:txBody>
      </p:sp>
    </p:spTree>
    <p:extLst>
      <p:ext uri="{BB962C8B-B14F-4D97-AF65-F5344CB8AC3E}">
        <p14:creationId xmlns:p14="http://schemas.microsoft.com/office/powerpoint/2010/main" val="2286187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D7D74-DCEC-CF32-F9F7-5C0F76DB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A303-9F26-DC91-A6A3-CE2CD9E9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Problem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24E272-E8E5-FEE1-78B7-4B865F4B40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B8C0599-2F46-E072-3F91-E11716D57D30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03891D-EAED-D8DA-456F-47E4F1DD3CE9}"/>
              </a:ext>
            </a:extLst>
          </p:cNvPr>
          <p:cNvSpPr txBox="1"/>
          <p:nvPr/>
        </p:nvSpPr>
        <p:spPr>
          <a:xfrm>
            <a:off x="669464" y="1687337"/>
            <a:ext cx="109901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will be n choices for </a:t>
            </a:r>
            <a:r>
              <a:rPr lang="en-US" sz="3600" dirty="0" err="1"/>
              <a:t>i</a:t>
            </a:r>
            <a:r>
              <a:rPr lang="en-US" sz="3600" dirty="0"/>
              <a:t> and W choices for W’ (provided everything is an integer). </a:t>
            </a:r>
          </a:p>
          <a:p>
            <a:endParaRPr lang="en-US" sz="3600" b="1" dirty="0"/>
          </a:p>
          <a:p>
            <a:r>
              <a:rPr lang="en-US" sz="3600" b="1" dirty="0"/>
              <a:t>Example: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Item values = [4,7,2,5,2,12,14]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Bound = 20</a:t>
            </a:r>
          </a:p>
          <a:p>
            <a:endParaRPr lang="en-US" sz="3600" dirty="0"/>
          </a:p>
          <a:p>
            <a:r>
              <a:rPr lang="en-US" sz="3200" dirty="0"/>
              <a:t>You only need to consider (i,20), (i,19), …, (i,0) for each </a:t>
            </a:r>
            <a:r>
              <a:rPr lang="en-US" sz="3200" dirty="0" err="1"/>
              <a:t>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49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C64A1-356E-3522-0628-FCE53119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FFDD-3D13-12A8-1025-9B437793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Ordering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5B57E6-79DB-FF59-8106-F0B652EAAA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20E6357-469A-D26E-BB96-BC0F7684C5FC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345FEE-B781-E4E9-45DC-C4E7D25D1658}"/>
                  </a:ext>
                </a:extLst>
              </p:cNvPr>
              <p:cNvSpPr txBox="1"/>
              <p:nvPr/>
            </p:nvSpPr>
            <p:spPr>
              <a:xfrm>
                <a:off x="669464" y="1687337"/>
                <a:ext cx="10990174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Idea: </a:t>
                </a:r>
                <a:r>
                  <a:rPr lang="en-US" sz="3600" dirty="0"/>
                  <a:t>Let OPT(</a:t>
                </a:r>
                <a:r>
                  <a:rPr lang="en-US" sz="3600" dirty="0" err="1"/>
                  <a:t>i</a:t>
                </a:r>
                <a:r>
                  <a:rPr lang="en-US" sz="3600" dirty="0"/>
                  <a:t>, W’) be the optimal with only first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items and bound of W’. 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If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= 0 then</a:t>
                </a:r>
              </a:p>
              <a:p>
                <a:r>
                  <a:rPr lang="en-US" sz="3600" dirty="0"/>
                  <a:t>	 OPT(</a:t>
                </a:r>
                <a:r>
                  <a:rPr lang="en-US" sz="3600" dirty="0" err="1"/>
                  <a:t>i,W</a:t>
                </a:r>
                <a:r>
                  <a:rPr lang="en-US" sz="3600" dirty="0"/>
                  <a:t>’) = 0</a:t>
                </a:r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’&gt;</m:t>
                    </m:r>
                    <m:sSub>
                      <m:sSubPr>
                        <m:ctrlPr>
                          <a:rPr lang="en-US" sz="3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600" dirty="0">
                    <a:latin typeface="Cambria Math" panose="02040503050406030204" pitchFamily="18" charset="0"/>
                  </a:rPr>
                  <a:t>then</a:t>
                </a:r>
                <a14:m/>
              </a:p>
              <a:p>
                <a:r>
                  <a:rPr lang="en-US" sz="3600" dirty="0"/>
                  <a:t>	OPT(</a:t>
                </a:r>
                <a:r>
                  <a:rPr lang="en-US" sz="3600" dirty="0" err="1"/>
                  <a:t>i,W</a:t>
                </a:r>
                <a:r>
                  <a:rPr lang="en-US" sz="3600" dirty="0"/>
                  <a:t>’) = max{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+ OPT(i-1,W’-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}, OPT(i-1,W’)}</a:t>
                </a:r>
              </a:p>
              <a:p>
                <a:r>
                  <a:rPr lang="en-US" sz="3600" dirty="0"/>
                  <a:t>Otherwise</a:t>
                </a:r>
              </a:p>
              <a:p>
                <a:r>
                  <a:rPr lang="en-US" sz="3600" dirty="0"/>
                  <a:t>	 OPT(</a:t>
                </a:r>
                <a:r>
                  <a:rPr lang="en-US" sz="3600" dirty="0" err="1"/>
                  <a:t>i,W</a:t>
                </a:r>
                <a:r>
                  <a:rPr lang="en-US" sz="3600" dirty="0"/>
                  <a:t>’) = OPT(i-1,W’)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345FEE-B781-E4E9-45DC-C4E7D25D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4" y="1687337"/>
                <a:ext cx="10990174" cy="5078313"/>
              </a:xfrm>
              <a:prstGeom prst="rect">
                <a:avLst/>
              </a:prstGeom>
              <a:blipFill>
                <a:blip r:embed="rId3"/>
                <a:stretch>
                  <a:fillRect l="-1615" t="-1746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75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EFD-A1AF-6BD2-A8C5-F723DD4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41DDE-76C9-1D62-EC66-41740B1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599C2-F6C2-D692-C7DE-000E0268380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F9A0F2-8A77-9131-CB15-026A6026DB5B}"/>
              </a:ext>
            </a:extLst>
          </p:cNvPr>
          <p:cNvSpPr txBox="1"/>
          <p:nvPr/>
        </p:nvSpPr>
        <p:spPr>
          <a:xfrm>
            <a:off x="595605" y="1672372"/>
            <a:ext cx="5500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should have read: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6.1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6.2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Next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 6.4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F6457-9C78-C05B-70CC-DA154F39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1687337"/>
            <a:ext cx="4014084" cy="46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1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489DE-203E-DA2C-075F-EA4512D5C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9C33-1551-F4F9-0B38-FCCD2E79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Ordering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C37A6-CB02-A33C-BB43-ACDAAFD47EB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CCFE6FC-03ED-0C97-D528-893E79E627BE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0955-1C3E-83C9-3BA4-5C3987B1DF24}"/>
              </a:ext>
            </a:extLst>
          </p:cNvPr>
          <p:cNvSpPr/>
          <p:nvPr/>
        </p:nvSpPr>
        <p:spPr>
          <a:xfrm>
            <a:off x="3919027" y="1903205"/>
            <a:ext cx="4204138" cy="42041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18A95-33F2-16A6-0D07-87285BED38FD}"/>
              </a:ext>
            </a:extLst>
          </p:cNvPr>
          <p:cNvSpPr txBox="1"/>
          <p:nvPr/>
        </p:nvSpPr>
        <p:spPr>
          <a:xfrm>
            <a:off x="3610929" y="57380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28D1E-EFAE-8C73-2541-D3FEDA95F8A0}"/>
              </a:ext>
            </a:extLst>
          </p:cNvPr>
          <p:cNvSpPr txBox="1"/>
          <p:nvPr/>
        </p:nvSpPr>
        <p:spPr>
          <a:xfrm>
            <a:off x="3919027" y="61073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AA7E7-9FE3-B937-EAB6-EF6FC93F99C7}"/>
              </a:ext>
            </a:extLst>
          </p:cNvPr>
          <p:cNvSpPr txBox="1"/>
          <p:nvPr/>
        </p:nvSpPr>
        <p:spPr>
          <a:xfrm>
            <a:off x="7815067" y="61268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392AA-CEED-10A4-3743-8F2507DF12D5}"/>
              </a:ext>
            </a:extLst>
          </p:cNvPr>
          <p:cNvSpPr txBox="1"/>
          <p:nvPr/>
        </p:nvSpPr>
        <p:spPr>
          <a:xfrm>
            <a:off x="3610929" y="182626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F19B3-9C62-DAF0-64F4-8A60152BB99E}"/>
              </a:ext>
            </a:extLst>
          </p:cNvPr>
          <p:cNvSpPr txBox="1"/>
          <p:nvPr/>
        </p:nvSpPr>
        <p:spPr>
          <a:xfrm>
            <a:off x="3610929" y="3244334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99B95-B866-E331-A5CF-E70C2366DA03}"/>
              </a:ext>
            </a:extLst>
          </p:cNvPr>
          <p:cNvSpPr txBox="1"/>
          <p:nvPr/>
        </p:nvSpPr>
        <p:spPr>
          <a:xfrm>
            <a:off x="6415089" y="6107343"/>
            <a:ext cx="45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CC68FD-7DF3-F32C-98D7-4F57F082867A}"/>
              </a:ext>
            </a:extLst>
          </p:cNvPr>
          <p:cNvSpPr/>
          <p:nvPr/>
        </p:nvSpPr>
        <p:spPr>
          <a:xfrm>
            <a:off x="6415089" y="3244334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E862D4-053F-FC52-F6F4-178BF9B22C56}"/>
                  </a:ext>
                </a:extLst>
              </p:cNvPr>
              <p:cNvSpPr txBox="1"/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OPT(</a:t>
                </a:r>
                <a:r>
                  <a:rPr lang="en-US" sz="1800" dirty="0" err="1"/>
                  <a:t>i,W</a:t>
                </a:r>
                <a:r>
                  <a:rPr lang="en-US" sz="1800" dirty="0"/>
                  <a:t>’) = max{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+ OPT(i-1,W’-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}, OPT(i-1,W’)}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E862D4-053F-FC52-F6F4-178BF9B2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l="-83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594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E226-E556-CF18-FD9C-48D33581A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40A-DCFE-6B70-8C0C-732F8160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Ordering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39AE51-BCF5-D499-4A44-3C0DE9EC75B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1AA2798-3786-FD1D-F53C-4B78F726EFD9}"/>
              </a:ext>
            </a:extLst>
          </p:cNvPr>
          <p:cNvSpPr txBox="1"/>
          <p:nvPr/>
        </p:nvSpPr>
        <p:spPr>
          <a:xfrm>
            <a:off x="618248" y="1610818"/>
            <a:ext cx="2988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need to know for smaller W’ and smaller </a:t>
            </a:r>
            <a:r>
              <a:rPr lang="en-US" sz="3200" dirty="0" err="1"/>
              <a:t>i</a:t>
            </a:r>
            <a:r>
              <a:rPr lang="en-US" sz="32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EFFCB-5D47-4F3C-B066-F7B44025F829}"/>
              </a:ext>
            </a:extLst>
          </p:cNvPr>
          <p:cNvSpPr/>
          <p:nvPr/>
        </p:nvSpPr>
        <p:spPr>
          <a:xfrm>
            <a:off x="3919027" y="1903205"/>
            <a:ext cx="4204138" cy="42041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F8086-A61B-118F-A5EA-ACA9F9BF2696}"/>
              </a:ext>
            </a:extLst>
          </p:cNvPr>
          <p:cNvSpPr txBox="1"/>
          <p:nvPr/>
        </p:nvSpPr>
        <p:spPr>
          <a:xfrm>
            <a:off x="3610929" y="57380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3F0EB-DD7A-CC44-7586-2BD4270D07E1}"/>
              </a:ext>
            </a:extLst>
          </p:cNvPr>
          <p:cNvSpPr txBox="1"/>
          <p:nvPr/>
        </p:nvSpPr>
        <p:spPr>
          <a:xfrm>
            <a:off x="3919027" y="61073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70F46-F8C5-8144-5FC1-2A43E04524E0}"/>
              </a:ext>
            </a:extLst>
          </p:cNvPr>
          <p:cNvSpPr txBox="1"/>
          <p:nvPr/>
        </p:nvSpPr>
        <p:spPr>
          <a:xfrm>
            <a:off x="7815067" y="61268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171AE-C788-B385-99E6-760F6BA4AC09}"/>
              </a:ext>
            </a:extLst>
          </p:cNvPr>
          <p:cNvSpPr txBox="1"/>
          <p:nvPr/>
        </p:nvSpPr>
        <p:spPr>
          <a:xfrm>
            <a:off x="3610929" y="182626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C375C-0900-EDFA-5E29-918A20AA27E5}"/>
              </a:ext>
            </a:extLst>
          </p:cNvPr>
          <p:cNvSpPr txBox="1"/>
          <p:nvPr/>
        </p:nvSpPr>
        <p:spPr>
          <a:xfrm>
            <a:off x="3610929" y="3244334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313E2-A6CE-BAA0-B399-B9C725175A68}"/>
              </a:ext>
            </a:extLst>
          </p:cNvPr>
          <p:cNvSpPr txBox="1"/>
          <p:nvPr/>
        </p:nvSpPr>
        <p:spPr>
          <a:xfrm>
            <a:off x="6415089" y="6107343"/>
            <a:ext cx="45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B07414-7564-B5B0-A8E7-B2CEC6BCDB56}"/>
              </a:ext>
            </a:extLst>
          </p:cNvPr>
          <p:cNvSpPr/>
          <p:nvPr/>
        </p:nvSpPr>
        <p:spPr>
          <a:xfrm>
            <a:off x="6415089" y="3244334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B40F0-6633-7483-AC5D-45A682A93400}"/>
              </a:ext>
            </a:extLst>
          </p:cNvPr>
          <p:cNvSpPr/>
          <p:nvPr/>
        </p:nvSpPr>
        <p:spPr>
          <a:xfrm>
            <a:off x="6415089" y="3644868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CD781-8D6D-6D27-3FC1-6B0CF39EECB0}"/>
              </a:ext>
            </a:extLst>
          </p:cNvPr>
          <p:cNvSpPr/>
          <p:nvPr/>
        </p:nvSpPr>
        <p:spPr>
          <a:xfrm>
            <a:off x="5218749" y="3644868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41C64-D9FF-A61F-B132-98E8F0CE2334}"/>
                  </a:ext>
                </a:extLst>
              </p:cNvPr>
              <p:cNvSpPr txBox="1"/>
              <p:nvPr/>
            </p:nvSpPr>
            <p:spPr>
              <a:xfrm>
                <a:off x="5176942" y="6138545"/>
                <a:ext cx="768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W’-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41C64-D9FF-A61F-B132-98E8F0CE2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42" y="6138545"/>
                <a:ext cx="768352" cy="646331"/>
              </a:xfrm>
              <a:prstGeom prst="rect">
                <a:avLst/>
              </a:prstGeom>
              <a:blipFill>
                <a:blip r:embed="rId3"/>
                <a:stretch>
                  <a:fillRect l="-645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65B285A-A8C8-2CEE-F206-43008426C11A}"/>
              </a:ext>
            </a:extLst>
          </p:cNvPr>
          <p:cNvSpPr txBox="1"/>
          <p:nvPr/>
        </p:nvSpPr>
        <p:spPr>
          <a:xfrm>
            <a:off x="3490711" y="3578904"/>
            <a:ext cx="42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A0678F-214F-3517-A9CE-0812EB8EA636}"/>
                  </a:ext>
                </a:extLst>
              </p:cNvPr>
              <p:cNvSpPr txBox="1"/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OPT(</a:t>
                </a:r>
                <a:r>
                  <a:rPr lang="en-US" sz="1800" dirty="0" err="1"/>
                  <a:t>i,W</a:t>
                </a:r>
                <a:r>
                  <a:rPr lang="en-US" sz="1800" dirty="0"/>
                  <a:t>’) = max{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+ OPT(i-1,W’-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}, OPT(i-1,W’)}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A0678F-214F-3517-A9CE-0812EB8E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83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18C3EB-72CD-34E4-5A7C-F86368EE998B}"/>
              </a:ext>
            </a:extLst>
          </p:cNvPr>
          <p:cNvCxnSpPr/>
          <p:nvPr/>
        </p:nvCxnSpPr>
        <p:spPr>
          <a:xfrm flipV="1">
            <a:off x="5395965" y="3429000"/>
            <a:ext cx="1215850" cy="3893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D8BA27-1114-8A45-A1EA-6DDDDB4543F0}"/>
              </a:ext>
            </a:extLst>
          </p:cNvPr>
          <p:cNvCxnSpPr>
            <a:cxnSpLocks/>
          </p:cNvCxnSpPr>
          <p:nvPr/>
        </p:nvCxnSpPr>
        <p:spPr>
          <a:xfrm flipV="1">
            <a:off x="6603921" y="3429000"/>
            <a:ext cx="7894" cy="3893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09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09D03-1E4E-B088-70C8-F1A16F8D3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E52C-C8A5-21D6-BC42-4D2C20E0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Ordering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D9C61F-D8F5-A553-BCEE-88A3CC210E2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C71A92-1B6C-FC3C-6979-15135D3DDC08}"/>
              </a:ext>
            </a:extLst>
          </p:cNvPr>
          <p:cNvSpPr txBox="1"/>
          <p:nvPr/>
        </p:nvSpPr>
        <p:spPr>
          <a:xfrm>
            <a:off x="618248" y="1610818"/>
            <a:ext cx="2988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Question:</a:t>
            </a:r>
          </a:p>
          <a:p>
            <a:r>
              <a:rPr lang="en-US" sz="3200" dirty="0"/>
              <a:t>How do we fill?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2DEC8-1D15-DFDB-0B5D-17B2DF6F91CE}"/>
              </a:ext>
            </a:extLst>
          </p:cNvPr>
          <p:cNvSpPr/>
          <p:nvPr/>
        </p:nvSpPr>
        <p:spPr>
          <a:xfrm>
            <a:off x="3919027" y="1903205"/>
            <a:ext cx="4204138" cy="42041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1E68B-941D-D1E6-C6B2-AC28ECD8D3BF}"/>
              </a:ext>
            </a:extLst>
          </p:cNvPr>
          <p:cNvSpPr txBox="1"/>
          <p:nvPr/>
        </p:nvSpPr>
        <p:spPr>
          <a:xfrm>
            <a:off x="3610929" y="57380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85840-E2F0-B368-7679-FAAD66B10A06}"/>
              </a:ext>
            </a:extLst>
          </p:cNvPr>
          <p:cNvSpPr txBox="1"/>
          <p:nvPr/>
        </p:nvSpPr>
        <p:spPr>
          <a:xfrm>
            <a:off x="3919027" y="61073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FE30A-06B5-D7E9-B329-5D4128C07A84}"/>
              </a:ext>
            </a:extLst>
          </p:cNvPr>
          <p:cNvSpPr txBox="1"/>
          <p:nvPr/>
        </p:nvSpPr>
        <p:spPr>
          <a:xfrm>
            <a:off x="7815067" y="61268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188C5-2C83-E8D6-8F52-FD97D22DBE16}"/>
              </a:ext>
            </a:extLst>
          </p:cNvPr>
          <p:cNvSpPr txBox="1"/>
          <p:nvPr/>
        </p:nvSpPr>
        <p:spPr>
          <a:xfrm>
            <a:off x="3610929" y="182626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73D14-A509-5B81-313F-773E9666A068}"/>
              </a:ext>
            </a:extLst>
          </p:cNvPr>
          <p:cNvSpPr txBox="1"/>
          <p:nvPr/>
        </p:nvSpPr>
        <p:spPr>
          <a:xfrm>
            <a:off x="3610929" y="3244334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406F5-3A2A-3873-C81C-C122EA2B4B57}"/>
              </a:ext>
            </a:extLst>
          </p:cNvPr>
          <p:cNvSpPr txBox="1"/>
          <p:nvPr/>
        </p:nvSpPr>
        <p:spPr>
          <a:xfrm>
            <a:off x="6415089" y="6107343"/>
            <a:ext cx="45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3DA52-D3B3-D61F-4C40-012BA717902F}"/>
              </a:ext>
            </a:extLst>
          </p:cNvPr>
          <p:cNvSpPr/>
          <p:nvPr/>
        </p:nvSpPr>
        <p:spPr>
          <a:xfrm>
            <a:off x="6415089" y="3244334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6335C-2BF1-5BD4-08DE-AE706CF24DB4}"/>
              </a:ext>
            </a:extLst>
          </p:cNvPr>
          <p:cNvSpPr/>
          <p:nvPr/>
        </p:nvSpPr>
        <p:spPr>
          <a:xfrm>
            <a:off x="6415089" y="3644868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25B8DA-6155-3032-5487-850BC00F38D9}"/>
              </a:ext>
            </a:extLst>
          </p:cNvPr>
          <p:cNvSpPr/>
          <p:nvPr/>
        </p:nvSpPr>
        <p:spPr>
          <a:xfrm>
            <a:off x="5218749" y="3644868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568EA-2AC5-A196-D776-0FEE05D00480}"/>
                  </a:ext>
                </a:extLst>
              </p:cNvPr>
              <p:cNvSpPr txBox="1"/>
              <p:nvPr/>
            </p:nvSpPr>
            <p:spPr>
              <a:xfrm>
                <a:off x="5176942" y="6138545"/>
                <a:ext cx="768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W’-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568EA-2AC5-A196-D776-0FEE05D00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42" y="6138545"/>
                <a:ext cx="768352" cy="646331"/>
              </a:xfrm>
              <a:prstGeom prst="rect">
                <a:avLst/>
              </a:prstGeom>
              <a:blipFill>
                <a:blip r:embed="rId3"/>
                <a:stretch>
                  <a:fillRect l="-645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44EDF4C-E6A8-FC5E-710B-C56CC5446297}"/>
              </a:ext>
            </a:extLst>
          </p:cNvPr>
          <p:cNvSpPr txBox="1"/>
          <p:nvPr/>
        </p:nvSpPr>
        <p:spPr>
          <a:xfrm>
            <a:off x="3490711" y="3578904"/>
            <a:ext cx="42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1A7521-F240-9BA8-56C5-6F9E3CF85619}"/>
                  </a:ext>
                </a:extLst>
              </p:cNvPr>
              <p:cNvSpPr txBox="1"/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OPT(</a:t>
                </a:r>
                <a:r>
                  <a:rPr lang="en-US" sz="1800" dirty="0" err="1"/>
                  <a:t>i,W</a:t>
                </a:r>
                <a:r>
                  <a:rPr lang="en-US" sz="1800" dirty="0"/>
                  <a:t>’) = max{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+ OPT(i-1,W’-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}, OPT(i-1,W’)}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1A7521-F240-9BA8-56C5-6F9E3CF85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83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C6AA8E-865D-0D76-59E2-A57920ED3E7D}"/>
              </a:ext>
            </a:extLst>
          </p:cNvPr>
          <p:cNvCxnSpPr/>
          <p:nvPr/>
        </p:nvCxnSpPr>
        <p:spPr>
          <a:xfrm flipV="1">
            <a:off x="5395965" y="3429000"/>
            <a:ext cx="1215850" cy="3893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E71C3A-8DD0-38FF-9C4F-800566DB2451}"/>
              </a:ext>
            </a:extLst>
          </p:cNvPr>
          <p:cNvCxnSpPr>
            <a:cxnSpLocks/>
          </p:cNvCxnSpPr>
          <p:nvPr/>
        </p:nvCxnSpPr>
        <p:spPr>
          <a:xfrm flipV="1">
            <a:off x="6603921" y="3429000"/>
            <a:ext cx="7894" cy="3893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92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9E898-AF1D-DF8B-A270-7D0C5EB84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20BC-604E-8C3D-FC67-13D9B54D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Subset Sum Ordering Subproblems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58B36-E0E7-A7F5-6D5B-9FAD08B611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1E87AF4-B110-F858-87D7-953C440C83E5}"/>
              </a:ext>
            </a:extLst>
          </p:cNvPr>
          <p:cNvSpPr txBox="1"/>
          <p:nvPr/>
        </p:nvSpPr>
        <p:spPr>
          <a:xfrm>
            <a:off x="618248" y="1610818"/>
            <a:ext cx="2988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Answer:</a:t>
            </a:r>
          </a:p>
          <a:p>
            <a:r>
              <a:rPr lang="en-US" sz="3200" dirty="0"/>
              <a:t>Out for loop will be for </a:t>
            </a:r>
            <a:r>
              <a:rPr lang="en-US" sz="3200" dirty="0" err="1"/>
              <a:t>i</a:t>
            </a:r>
            <a:r>
              <a:rPr lang="en-US" sz="3200" dirty="0"/>
              <a:t> and inner for loop will be for W’.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FFB5E-7722-47D7-5600-69883D53FB91}"/>
              </a:ext>
            </a:extLst>
          </p:cNvPr>
          <p:cNvSpPr/>
          <p:nvPr/>
        </p:nvSpPr>
        <p:spPr>
          <a:xfrm>
            <a:off x="3919027" y="1903205"/>
            <a:ext cx="4204138" cy="42041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47B0C-E65E-9BC9-2DAF-31AB3B31CDB5}"/>
              </a:ext>
            </a:extLst>
          </p:cNvPr>
          <p:cNvSpPr txBox="1"/>
          <p:nvPr/>
        </p:nvSpPr>
        <p:spPr>
          <a:xfrm>
            <a:off x="3610929" y="57380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D1A40-FA21-1D46-9664-9872B8FFD712}"/>
              </a:ext>
            </a:extLst>
          </p:cNvPr>
          <p:cNvSpPr txBox="1"/>
          <p:nvPr/>
        </p:nvSpPr>
        <p:spPr>
          <a:xfrm>
            <a:off x="3919027" y="61073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F3BC0-C76C-C253-5975-DC98EDB8E5D0}"/>
              </a:ext>
            </a:extLst>
          </p:cNvPr>
          <p:cNvSpPr txBox="1"/>
          <p:nvPr/>
        </p:nvSpPr>
        <p:spPr>
          <a:xfrm>
            <a:off x="7815067" y="61268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EF340-E3E2-7805-F8DA-1282C0BE1231}"/>
              </a:ext>
            </a:extLst>
          </p:cNvPr>
          <p:cNvSpPr txBox="1"/>
          <p:nvPr/>
        </p:nvSpPr>
        <p:spPr>
          <a:xfrm>
            <a:off x="3610929" y="182626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C6173-B091-E5D5-182A-D583600ABBFD}"/>
              </a:ext>
            </a:extLst>
          </p:cNvPr>
          <p:cNvSpPr txBox="1"/>
          <p:nvPr/>
        </p:nvSpPr>
        <p:spPr>
          <a:xfrm>
            <a:off x="3610929" y="3244334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03E57-C1B9-5BFE-DE8A-422DA7F40779}"/>
              </a:ext>
            </a:extLst>
          </p:cNvPr>
          <p:cNvSpPr txBox="1"/>
          <p:nvPr/>
        </p:nvSpPr>
        <p:spPr>
          <a:xfrm>
            <a:off x="6415089" y="6107343"/>
            <a:ext cx="45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B751C7-4D43-B6E6-9839-2F33CCDCD99E}"/>
              </a:ext>
            </a:extLst>
          </p:cNvPr>
          <p:cNvSpPr/>
          <p:nvPr/>
        </p:nvSpPr>
        <p:spPr>
          <a:xfrm>
            <a:off x="6415089" y="3244334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E189AF-398F-278A-37E2-03F9CD4332D3}"/>
              </a:ext>
            </a:extLst>
          </p:cNvPr>
          <p:cNvSpPr/>
          <p:nvPr/>
        </p:nvSpPr>
        <p:spPr>
          <a:xfrm>
            <a:off x="6415089" y="3644868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6177E-068C-A890-4C3D-EAC7B5D7EF75}"/>
              </a:ext>
            </a:extLst>
          </p:cNvPr>
          <p:cNvSpPr/>
          <p:nvPr/>
        </p:nvSpPr>
        <p:spPr>
          <a:xfrm>
            <a:off x="5218749" y="3644868"/>
            <a:ext cx="36933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D8CC71-75C8-5854-22AA-B7F053976C8B}"/>
                  </a:ext>
                </a:extLst>
              </p:cNvPr>
              <p:cNvSpPr txBox="1"/>
              <p:nvPr/>
            </p:nvSpPr>
            <p:spPr>
              <a:xfrm>
                <a:off x="5176942" y="6138545"/>
                <a:ext cx="768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W’-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D8CC71-75C8-5854-22AA-B7F05397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42" y="6138545"/>
                <a:ext cx="768352" cy="646331"/>
              </a:xfrm>
              <a:prstGeom prst="rect">
                <a:avLst/>
              </a:prstGeom>
              <a:blipFill>
                <a:blip r:embed="rId3"/>
                <a:stretch>
                  <a:fillRect l="-645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4409B89-A883-B57B-27A8-CD9C64599D39}"/>
              </a:ext>
            </a:extLst>
          </p:cNvPr>
          <p:cNvSpPr txBox="1"/>
          <p:nvPr/>
        </p:nvSpPr>
        <p:spPr>
          <a:xfrm>
            <a:off x="3490711" y="3578904"/>
            <a:ext cx="42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FE5507-EC36-2B2B-7576-962ED1D4B1E2}"/>
                  </a:ext>
                </a:extLst>
              </p:cNvPr>
              <p:cNvSpPr txBox="1"/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OPT(</a:t>
                </a:r>
                <a:r>
                  <a:rPr lang="en-US" sz="1800" dirty="0" err="1"/>
                  <a:t>i,W</a:t>
                </a:r>
                <a:r>
                  <a:rPr lang="en-US" sz="1800" dirty="0"/>
                  <a:t>’) = max{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+ OPT(i-1,W’-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}, OPT(i-1,W’)}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FE5507-EC36-2B2B-7576-962ED1D4B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6476675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83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7E7897-BA20-FA6C-EEB0-EAA18089C11D}"/>
              </a:ext>
            </a:extLst>
          </p:cNvPr>
          <p:cNvCxnSpPr/>
          <p:nvPr/>
        </p:nvCxnSpPr>
        <p:spPr>
          <a:xfrm flipV="1">
            <a:off x="5395965" y="3429000"/>
            <a:ext cx="1215850" cy="3893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E44463-664D-AB6C-06E7-53B6D7A453E3}"/>
              </a:ext>
            </a:extLst>
          </p:cNvPr>
          <p:cNvCxnSpPr>
            <a:cxnSpLocks/>
          </p:cNvCxnSpPr>
          <p:nvPr/>
        </p:nvCxnSpPr>
        <p:spPr>
          <a:xfrm flipV="1">
            <a:off x="6603921" y="3429000"/>
            <a:ext cx="7894" cy="3893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5A1DF17-BF65-EBE7-69E6-1404E79EF693}"/>
              </a:ext>
            </a:extLst>
          </p:cNvPr>
          <p:cNvSpPr txBox="1"/>
          <p:nvPr/>
        </p:nvSpPr>
        <p:spPr>
          <a:xfrm>
            <a:off x="8431263" y="5615325"/>
            <a:ext cx="32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Fill first layer with 0.</a:t>
            </a:r>
          </a:p>
        </p:txBody>
      </p:sp>
    </p:spTree>
    <p:extLst>
      <p:ext uri="{BB962C8B-B14F-4D97-AF65-F5344CB8AC3E}">
        <p14:creationId xmlns:p14="http://schemas.microsoft.com/office/powerpoint/2010/main" val="25191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842C8-994A-C619-41FC-A7DCDB3F4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F207-6D0A-7E98-D31F-DF36D2B7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Interval Scheduling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1FA2F6-8467-849B-B335-199EA32E08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CAADFBD-C4A6-7E12-9C44-C4EAEE9F9D88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3E86-6A9A-719A-3228-74282A77821E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jobs 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 and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Two jobs are “compatible” if they don’t overlap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of mutually compatible jobs.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3E86-6A9A-719A-3228-74282A778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blipFill>
                <a:blip r:embed="rId3"/>
                <a:stretch>
                  <a:fillRect l="-92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906C5E-6BD2-1749-62CD-6C29D2E15DC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7938D-8666-CD53-AC6F-E65C82CBC34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C4C34D-0249-B238-52ED-F83986A564A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EBCB3-1083-8137-1F69-3351D2E8472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0BC20-5751-4392-4AFB-A06E0B3DA1FB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665DDD-C985-2063-841E-A1974318E78E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88E187-5F10-CBBB-9E3D-698F206191B5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C0EA4-6E1B-464F-7EA9-D64C1607354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051C4-29D5-778F-8D49-E036ED5F1632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8AF33-A3CB-8366-8C5D-A5ADC198A1A8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1F36C-48C3-82FF-661D-875AB8167BB5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</p:spTree>
    <p:extLst>
      <p:ext uri="{BB962C8B-B14F-4D97-AF65-F5344CB8AC3E}">
        <p14:creationId xmlns:p14="http://schemas.microsoft.com/office/powerpoint/2010/main" val="195062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BA63-0B6C-4FD3-B49B-BE56E865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1C3B-F44E-869B-C785-979A1CB9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DP for WIS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4D0341-03F5-A53D-CA38-DCE6A8DD08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DCB171-A91F-85E1-D8D6-89FE2D94388D}"/>
              </a:ext>
            </a:extLst>
          </p:cNvPr>
          <p:cNvSpPr txBox="1"/>
          <p:nvPr/>
        </p:nvSpPr>
        <p:spPr>
          <a:xfrm>
            <a:off x="595605" y="1687337"/>
            <a:ext cx="11000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-Top-Down(j):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Aptos" panose="020B000402020202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-Bottom-Up(j):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[j]: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(i-1), v[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4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D796E-E06A-C238-1035-37502DDE6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646C-365B-7343-5763-25E7C4D2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3CB31B-44A4-7CC7-C276-DAEA55571D6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A7C771-EB94-6621-9053-7605D6E12C9A}"/>
              </a:ext>
            </a:extLst>
          </p:cNvPr>
          <p:cNvSpPr txBox="1"/>
          <p:nvPr/>
        </p:nvSpPr>
        <p:spPr>
          <a:xfrm>
            <a:off x="595605" y="1672372"/>
            <a:ext cx="72915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Optimal Substructure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The solution to the original problem can be easily computed from the solutions to the subproblems.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Overlapping Subproblems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At most polynomial subproblems to solve.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Subproblem Ordering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There exists a natural order to solve subproblems without conflict.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EBBB5F-D4CF-1CDA-3987-7EF3AAE1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6" y="1687337"/>
            <a:ext cx="2330086" cy="3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B33E38-ABBA-7F59-F001-9A63181A015D}"/>
                  </a:ext>
                </a:extLst>
              </p:cNvPr>
              <p:cNvSpPr txBox="1"/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≥2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B33E38-ABBA-7F59-F001-9A63181A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blipFill>
                <a:blip r:embed="rId4"/>
                <a:stretch>
                  <a:fillRect l="-44013" t="-166667" b="-2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89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4361-E0F2-BB55-4721-6233ADC4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92-B6E7-2079-1E7D-68141FF8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50D40-065D-1554-D73A-2DE4D80D97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2EBED3-240E-B107-9FA2-FDD0684FD801}"/>
              </a:ext>
            </a:extLst>
          </p:cNvPr>
          <p:cNvSpPr txBox="1"/>
          <p:nvPr/>
        </p:nvSpPr>
        <p:spPr>
          <a:xfrm>
            <a:off x="595605" y="1672372"/>
            <a:ext cx="72915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Optimal Substructure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solution to the original problem can be easily computed from the solutions to the subproblems.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Overlapping Subproblems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At most polynomial subproblems to solve.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Subproblem Ordering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There exists a natural order to solve subproblems without conflict.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49D55AE-F40C-5AAB-2DA3-9977F2D1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6" y="1687337"/>
            <a:ext cx="2330086" cy="3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771071-40EB-9711-79B8-4FE5E5B3D02E}"/>
                  </a:ext>
                </a:extLst>
              </p:cNvPr>
              <p:cNvSpPr txBox="1"/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≥2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771071-40EB-9711-79B8-4FE5E5B3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blipFill>
                <a:blip r:embed="rId4"/>
                <a:stretch>
                  <a:fillRect l="-44013" t="-166667" b="-2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70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7D6F4-FE87-140E-F770-A5D37D2E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DE68-53A2-446A-8707-67403C16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Dynamic Programming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320A9F-4D41-BF85-24B1-498FD1E5CC8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F8A274-042C-574E-C5ED-DBE706B59C8C}"/>
              </a:ext>
            </a:extLst>
          </p:cNvPr>
          <p:cNvSpPr txBox="1"/>
          <p:nvPr/>
        </p:nvSpPr>
        <p:spPr>
          <a:xfrm>
            <a:off x="595605" y="1672372"/>
            <a:ext cx="72915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Optimal Substructure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solution to the original problem can be easily computed from the solutions to the subproblems.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Overlapping Subproblems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At most polynomial subproblems to solve.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Subproblem Ordering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There exists a natural order to solve subproblems without conflict.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9C4D15-31DA-0F0D-72DC-0523EE34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6" y="1687337"/>
            <a:ext cx="2330086" cy="3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B6B0E-AFA6-B2F1-67A1-C3E39D08312E}"/>
                  </a:ext>
                </a:extLst>
              </p:cNvPr>
              <p:cNvSpPr txBox="1"/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-2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≥2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B6B0E-AFA6-B2F1-67A1-C3E39D083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68" y="5170663"/>
                <a:ext cx="3917483" cy="1898853"/>
              </a:xfrm>
              <a:prstGeom prst="rect">
                <a:avLst/>
              </a:prstGeom>
              <a:blipFill>
                <a:blip r:embed="rId4"/>
                <a:stretch>
                  <a:fillRect l="-44013" t="-166667" b="-2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29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2714</Words>
  <Application>Microsoft Macintosh PowerPoint</Application>
  <PresentationFormat>Widescreen</PresentationFormat>
  <Paragraphs>402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Reading</vt:lpstr>
      <vt:lpstr>Weighted Interval Scheduling</vt:lpstr>
      <vt:lpstr>DP for WIS</vt:lpstr>
      <vt:lpstr>Dynamic Programming</vt:lpstr>
      <vt:lpstr>Dynamic Programming</vt:lpstr>
      <vt:lpstr>Dynamic Programming</vt:lpstr>
      <vt:lpstr>Dynamic Programming – Fibonacci </vt:lpstr>
      <vt:lpstr>Dynamic Programming – WIS </vt:lpstr>
      <vt:lpstr>Dynamic Programming – WIS </vt:lpstr>
      <vt:lpstr>Dynamic Programming – WIS </vt:lpstr>
      <vt:lpstr>Dynamic Programming – WIS </vt:lpstr>
      <vt:lpstr>Dynamic Programming – Tips </vt:lpstr>
      <vt:lpstr>Dynamic Programming – Tips </vt:lpstr>
      <vt:lpstr>Dynamic Programming – Tips </vt:lpstr>
      <vt:lpstr>Dynamic Programming – Tips </vt:lpstr>
      <vt:lpstr>Dynamic Programming vs Divide &amp; Conquer </vt:lpstr>
      <vt:lpstr>Dynamic Programming vs Divide &amp; Conquer </vt:lpstr>
      <vt:lpstr>Dynamic Programming Bottom-Up/Iterative</vt:lpstr>
      <vt:lpstr>DP for WIS</vt:lpstr>
      <vt:lpstr>Dynamic Programming Choices</vt:lpstr>
      <vt:lpstr>Weighted Interval Scheduling</vt:lpstr>
      <vt:lpstr>Subset Sum</vt:lpstr>
      <vt:lpstr>Subset Sum</vt:lpstr>
      <vt:lpstr>Subset Sum Notation &amp; Observations</vt:lpstr>
      <vt:lpstr>Subset Sum Subproblems</vt:lpstr>
      <vt:lpstr>Subset Sum Subproblems</vt:lpstr>
      <vt:lpstr>Subset Sum Example</vt:lpstr>
      <vt:lpstr>Subset Sum Subproblems</vt:lpstr>
      <vt:lpstr>Subset Sum Subproblems</vt:lpstr>
      <vt:lpstr>Subset Sum Example</vt:lpstr>
      <vt:lpstr>Subset Sum Subproblems</vt:lpstr>
      <vt:lpstr>Subset Sum Subproblems</vt:lpstr>
      <vt:lpstr>Subset Sum Optimal Substructure</vt:lpstr>
      <vt:lpstr>Subset Sum Problem Overlap</vt:lpstr>
      <vt:lpstr>Subset Sum Problem Count</vt:lpstr>
      <vt:lpstr>Subset Sum Ordering Subproblems</vt:lpstr>
      <vt:lpstr>Subset Sum Ordering Subproblems</vt:lpstr>
      <vt:lpstr>Subset Sum Ordering Subproblems</vt:lpstr>
      <vt:lpstr>Subset Sum Ordering Subproblems</vt:lpstr>
      <vt:lpstr>Subset Sum Ordering Subproblems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24</cp:revision>
  <dcterms:created xsi:type="dcterms:W3CDTF">2025-11-12T17:57:15Z</dcterms:created>
  <dcterms:modified xsi:type="dcterms:W3CDTF">2025-11-12T21:11:53Z</dcterms:modified>
</cp:coreProperties>
</file>