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571" r:id="rId2"/>
    <p:sldId id="323" r:id="rId3"/>
    <p:sldId id="329" r:id="rId4"/>
    <p:sldId id="997" r:id="rId5"/>
    <p:sldId id="1041" r:id="rId6"/>
    <p:sldId id="1077" r:id="rId7"/>
    <p:sldId id="1062" r:id="rId8"/>
    <p:sldId id="1079" r:id="rId9"/>
    <p:sldId id="1080" r:id="rId10"/>
    <p:sldId id="1081" r:id="rId11"/>
    <p:sldId id="1082" r:id="rId12"/>
    <p:sldId id="1083" r:id="rId13"/>
    <p:sldId id="1084" r:id="rId14"/>
    <p:sldId id="1085" r:id="rId15"/>
    <p:sldId id="1086" r:id="rId16"/>
    <p:sldId id="1087" r:id="rId17"/>
    <p:sldId id="1088" r:id="rId18"/>
    <p:sldId id="1089" r:id="rId19"/>
    <p:sldId id="1090" r:id="rId20"/>
    <p:sldId id="1091" r:id="rId21"/>
    <p:sldId id="1092" r:id="rId22"/>
    <p:sldId id="1093" r:id="rId23"/>
    <p:sldId id="1094" r:id="rId24"/>
    <p:sldId id="1095" r:id="rId25"/>
    <p:sldId id="1096" r:id="rId26"/>
    <p:sldId id="1097" r:id="rId27"/>
    <p:sldId id="1098" r:id="rId28"/>
    <p:sldId id="1099" r:id="rId29"/>
    <p:sldId id="1100" r:id="rId30"/>
    <p:sldId id="1101" r:id="rId31"/>
    <p:sldId id="1102" r:id="rId32"/>
    <p:sldId id="1103" r:id="rId33"/>
    <p:sldId id="1104" r:id="rId34"/>
    <p:sldId id="1105" r:id="rId35"/>
    <p:sldId id="1107" r:id="rId36"/>
    <p:sldId id="1106" r:id="rId37"/>
    <p:sldId id="1108" r:id="rId38"/>
    <p:sldId id="1109" r:id="rId39"/>
    <p:sldId id="1110" r:id="rId40"/>
    <p:sldId id="1111" r:id="rId41"/>
    <p:sldId id="1112" r:id="rId42"/>
    <p:sldId id="1113" r:id="rId43"/>
    <p:sldId id="1114" r:id="rId44"/>
    <p:sldId id="1115" r:id="rId45"/>
    <p:sldId id="1116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52"/>
    <p:restoredTop sz="92912"/>
  </p:normalViewPr>
  <p:slideViewPr>
    <p:cSldViewPr snapToGrid="0">
      <p:cViewPr>
        <p:scale>
          <a:sx n="108" d="100"/>
          <a:sy n="108" d="100"/>
        </p:scale>
        <p:origin x="448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ABC2CB-06F1-0A48-873B-63385335C9ED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84CD3D-EB5E-6848-8BC0-EAF3BCC23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11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28A7A-FDDA-784B-B403-84F373F3FC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2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4DBC5-2695-4730-E1F3-032A3E599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44426C-E2AC-39EA-A7F5-8AA60D001B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B0FE21-0922-443E-9B8D-89086A8028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D150E-79C9-880C-DB06-468E5404A2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24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F5194-03D1-51BE-32A7-A5CAB339B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B5883D-148E-0A24-1F99-3613970B58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F85810-F13F-7DFC-002A-2E715F06EE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051FF9-39AC-D118-8E9C-9B806FF93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99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26649-1E3B-35AE-2C28-F78B2DA2A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166D52-0DF3-6E1D-9A27-5DB3C84D0F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FB2780-662F-86C8-2447-0FDE2128BC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D90339-84D0-FE54-DEC7-56790AC03D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13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9119D-4827-BB0A-1508-11A486C38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8DEB06-A9E1-E0BB-4949-B2121F6F4D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D0C94E-65C3-7B4A-429E-47B8595B4D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DE3E3-1F7F-1B2C-0D43-A6E9079357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56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DFF4B-5C9E-1A59-09D9-929F76875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1B009B-5488-B55B-9D2A-E16254542D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51A795-D54B-1531-D9E5-1D2E9F9BA8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536B9-6BA0-930D-84F8-3A93015054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3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F7E92-2C22-0A31-88DA-C0DF0987E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452DF4-DCF3-7CDC-743F-8DC1691696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77F3C0-8903-9476-80FB-B810E3B6BB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BF8D4-3C9A-0345-CDF3-7863B4BEBD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399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8D07F-28AE-37C0-B454-919FFCD74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6D3869-3F92-CE16-2189-AE5142B3DA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7E714C-1841-C278-6807-D1142ADC04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D4F8B-0EF3-64E6-437C-1E40B837F8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55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EF13E-5058-7BFE-634A-9B4BA183F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E3502F-E47C-1235-33FE-72A844DE38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193BC3-8445-C613-A371-FC6ADCEB0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096CC-6B17-F968-8A66-8C18FC0E65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4420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2F3E0-6127-5566-A66C-DC5E5FAB3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F93189-5E22-CCF1-C03A-8C2BF55A52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EFC0C8-FFBA-AD18-071A-3B50061009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D6A40-7030-0600-9638-3BFF8BBCEE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595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FCA1B-5E1A-7C7C-3047-AC14E0CCE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3B1F2C-EE76-D464-BC20-668D6CD6F7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796F60-AEAF-D94C-56E5-C3B6E33B81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874BB-39F2-130E-4144-B7F26C958F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82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6EFCA-A7FA-50FD-ED8C-39E8D343A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4E1C71-F95D-B3F8-C3F1-9B44266409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6B8E2B-0280-9D7E-6A53-086144AB32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8ADF2-86B4-A8D1-BAE5-936B2BBDB5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21151-5FC4-E18B-A7BD-1420D02F7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6BF468-8CBE-E4B5-9C21-261C807267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DB2CAE-DADC-D934-E1D8-0E0380AF3E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B83F18-835E-E4A6-35E3-8E2B485665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133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9F7BF-87A0-E66D-F5EA-AF10DAF6D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A44533-443B-F3B5-B97F-DF926311C3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C87BB-CAE5-2B3E-E652-0899018D74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B4A3F-91AF-BA3C-DAAD-2D690E96BF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4574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2210A-C345-F872-B25A-584340F1A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44B760-2334-E03E-B3A0-14951250D8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32861D-105D-4CD7-B825-69BB1789EE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B1220-D08E-B801-B642-0BCB5B0AB6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6829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E02AA-7D2A-078A-F79E-3CDE4E7B9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332E74-D467-D8EB-55A9-2D0E6EF629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03F3F8-8DD9-A775-39F7-8FC897FF2B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3B3FCC-E9FD-0D9F-AB2B-1B817F879B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962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D50A5-78CA-CCB2-D3B8-12427C6F7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FAF5C9-16BE-A397-72EB-3F7FAFD3D5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B37AEE-112C-23D7-73B7-77A423012B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744BB-35D3-EA54-83E2-4E6DDEC769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7434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CB065-342B-6385-BB64-5383E08BB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CB9435-EF3B-65E5-9687-D4A437E48D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42C809-693E-3ADB-4E5E-C7EE4B0BDF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DC15C-D0AD-581A-718B-E77496A79D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1725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655B3-273D-A702-40B8-9D668F0FD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BF3C59-C480-6FCE-AFB7-27FE2EB3AE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0B5BA0-9442-B8A2-7261-633D4BD576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EEA3AB-3088-959E-49D1-2DCC744BA1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6369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B4A2E-37C2-F6AC-5864-0CD007156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9F0804-2C0B-B3BE-B4A4-919488A3A0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9B0EDF-DB90-52CF-2C44-BED3065DCA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465F33-23E0-20C6-E829-9A4ECA4567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181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F5FEF-BBE2-0C84-FFD1-92211C305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F844E2-B663-6643-1A63-DEE5F8365F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AF4FBD-6406-D7FB-20D4-0836AC04DF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7F4C30-B290-1559-5C9F-9721E0D0D0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930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590AE-BD7F-6981-5DFC-19EFD334F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58703D-589C-8E85-23C2-F802B06EB4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74E509-FA33-44C7-EA4D-9560796EA4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8F1DE5-E3FA-616B-7B8D-9A4B366379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69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27139-8BFE-926F-A718-56AFECD43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D5A78A-DEE3-000B-F112-14D474DBDC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989723-3C53-AEDC-4E32-8EC23B99BF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5396C-5842-7FC1-435F-3573466CF0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593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B28AE-C778-2700-ADF5-E4B4C37D2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64CCCA-1902-5C63-58D6-B62EDFBC10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32EABD-8756-FD14-B0D8-CEE9A36D8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A3E4E2-6FFE-BED8-037B-0A7FAF6D44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758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E50C6-8594-76A6-C253-666B18869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2A016F-D1D4-6A29-D37E-244B289986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F3CEC2-FC95-C32F-8D83-8761AD1AE3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7DDC8A-446F-1C1B-C231-5EABAF955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1390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F5883-EE33-224B-4737-1A82BE8B7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E7A006-E960-644E-31C9-F8DFA448F0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5BE286-DA91-D21E-E471-13015528DD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26576D-440E-7401-10FC-188BE55BF0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124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F0DCB-90F5-87DC-8867-CFBD3B6F4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C15B04-7385-E549-AE14-7E4D3ECCCB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22AF04-70F2-0CAF-BCB9-791D17C7DF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6A76B-32B1-704C-D18D-970898BE9D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582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6528E-F0CB-CE1E-2341-6CE226A7F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A41F7F-CB90-8215-A78C-6679C1FFA7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7849A9-EF66-3C13-3661-B34836A58E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8869BA-A86B-518D-2F85-3A31B12AA1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822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0C42A-5941-DB02-4CE6-DE6CE306F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9794D8-667A-67F0-29B1-9DE320DA88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0B821B-C2D2-FA65-D4C7-44F984EE43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8496D-BEBA-78DB-552D-BC3C5C7BAB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031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11BEA-D903-220F-7D83-2F0B3A0F7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4745E8-12DD-80DE-BF4E-37DAEFC1A0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477F3F-2ACD-792E-61AA-815FD907EB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13D96-AAF5-FDD2-B957-A346A4A4DA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126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28AEA-4C25-0800-099B-19C292B71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8801D1-63F1-B84B-4774-516B60F181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4ACD38-ECC9-BB2F-7740-9C36301DA8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4BE009-2F9E-8BA7-DBD9-2FFB73C58F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014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5487C-44C0-22F4-468E-D5E2597DA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095B04-F143-AEA4-AA7B-73F8F5FA2C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04F4B1-8FD5-0FA7-A1E9-9D0B6C42B6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9965A-2905-7980-D54A-FF040C36C1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985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320E4-EE64-C760-C23C-6C596D5CC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7B076E-29E8-F6A5-5613-7B95DDC65A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D7B504-D29C-982D-4F5A-CFBD42547E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F3FEA9-05F2-9E23-2A0C-9316DA4F76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80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F7F3B-564A-EF84-EC44-29909C095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279727-4091-4FDE-5846-A66EFCD6BB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948D0A-8EB5-E909-14BE-DDB87B6D0F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9B4AA-133B-164B-907F-80E32818CD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4392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459FE-69B7-6045-68F7-571929837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B3A6FF-913E-5CF2-5FE8-B9C0EF0484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9FF5F5-2DB7-1D2C-881C-A7EF381730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BC9B0-A508-8FB7-AF73-5CC378231C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2226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25FE1-1E80-CE39-17C2-36DBDE214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54D063-6D21-C669-0084-BD8C6604FC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779397-E917-1B05-BEF8-EE4D300F00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783F1-246E-B8FD-0F6D-C19B56BDB9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334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D4420-5623-72F1-7CDF-3E72AC131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044FD6-B338-30CC-F4DA-BD088305B1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492B8A-A37F-4F31-B09F-A6003D6ABB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8E3E45-D8DC-6E66-DB17-A752200516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134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C35C0-E6F3-FF5F-A7B6-7911BF90C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F6C556-0FCF-FC0D-A41E-B00588DC81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8E612C-13C9-3BA6-C0EA-ACF1408E1F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35A52-8E18-B1F4-AA40-C82FF7EAB1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464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51DE5-2A6B-2518-BADC-2352380C1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2E4B13-A804-003C-3FE4-1D31FD9C99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7A47C1-46FD-E6C2-561A-0F5205FD16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FA2A7-132F-05B9-F4F1-7BE79A8645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530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16F6D-9D29-C85D-424C-6369B600D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C99EF3-295B-422C-B2B8-1C338C0C0A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5F640C-8210-AE4D-A6CC-E457985DB1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4F7B3-6826-A746-98CE-9ABA8F1D67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771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D0F0B-5F9B-BD64-663F-FD33135C7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8BB3AB-B637-56C9-D82E-0095B720F4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54ACF0-31F7-6565-BEF0-FF17351B0E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3FFCE-DEC9-B508-C1BA-D75DFB5C98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43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A6CB0-CEB3-9B4D-EA18-D44334149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53FFCA-6599-B385-F118-90C9BD3C39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B6C551-3E6F-A6D0-AA3C-864D50473E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56733-1723-BE12-E418-B42D15EF4F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20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05AE7-4F69-655E-20AD-673EE2C3E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1AB843-9363-9C13-4E1C-24D5E8965C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64AB67-E2D0-E902-22E8-CB76F9D01C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64809C-0BC7-8B9C-C9DF-E487142F2B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1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CA523-3BC2-86D1-57BB-B21972224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014A4A-4A0B-F1C6-C1D7-39A4BE2D6D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E4CF31-78CE-3C29-0F7A-3C400DF235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9273F8-0E68-F6A7-BA22-310E5B999E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15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98247-E9D1-36E2-D13B-FFCF1EC1D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05FF90-40F3-3CF9-8C5A-D715C0941E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A8A536-4B32-5E16-A18A-A17B89B92A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C7F09-7094-C893-6423-A571D987F9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07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AE2CE-9823-3BCD-EC06-8A725E7623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D42AB1-0E31-B8AB-A2C7-00138F4E8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F78C9-0923-43EF-8239-8172BB757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B28F8-0ECA-C744-8303-9E8B091316B1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329BE-5214-3861-5DCA-68B934CB2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86539-27B3-11F0-E0AA-36134E0DA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A723-146F-6E44-95A8-E4BCBC476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88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BD71E-47D1-8153-46DF-34863BC4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9A6243-5E76-5EE4-D4A0-FC33876588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6FC1E-B8A4-3175-3382-FADE8046F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B28F8-0ECA-C744-8303-9E8B091316B1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67082-E631-5ABF-3E9D-B2AC72FB9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CCE0F-CCD8-5796-4566-F90C2A014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A723-146F-6E44-95A8-E4BCBC476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266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B806F9-F35F-9B5A-E787-5C5A0FA9D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79916F-0B48-77AF-6BAE-7A666FD4B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12F18-80A3-DD90-921C-2D75BCFE7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B28F8-0ECA-C744-8303-9E8B091316B1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3C412-B17B-C3A4-B7C0-D7D933A70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5552A-8B27-384F-5EA5-E7396DBF7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A723-146F-6E44-95A8-E4BCBC476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9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695CC-7DC1-9613-0D9A-2C266CA6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0741F-59EB-7238-E242-FBE114D09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BE5F5-A30D-39D1-09B2-08CBA8D83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B28F8-0ECA-C744-8303-9E8B091316B1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C8C1E-FCE1-E08D-B812-85E076A5D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C37C0-31A6-B795-876E-6026E6EFF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A723-146F-6E44-95A8-E4BCBC476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28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87455-37F6-1751-C77B-2C943EDCA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C23196-7348-A151-E45C-8A9DA148D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B1032-3466-A060-1C88-D6414592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B28F8-0ECA-C744-8303-9E8B091316B1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63F69-4A33-0C3E-63AC-291FC1BE9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FD160-15D7-FA0B-5E28-D123EE8E2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A723-146F-6E44-95A8-E4BCBC476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863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CE39E-63AF-B6D0-BFEE-6A7D1E3E6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8A6F9-DF15-5099-B322-D3E7E3D348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00CD1C-45EF-58A6-B940-3328225657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9C929B-143F-415B-9365-1D4AC0579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B28F8-0ECA-C744-8303-9E8B091316B1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521A21-AAE9-63E9-BBCC-870492E8A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FFBE76-223A-7E93-D729-4D3CAC5DA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A723-146F-6E44-95A8-E4BCBC476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04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1741C-27B9-EE9F-9E2E-367C04524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9DE14-F534-90D3-905F-D3905FE01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85E474-ACC5-1DCE-77DD-5167C9B773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0541D6-2166-52B5-011A-DB867D48D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86D06C-F63C-540C-C488-2F6D4454B1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E7ABBE-59BD-7286-8513-0950A8926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B28F8-0ECA-C744-8303-9E8B091316B1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7C1453-F547-E370-BCB0-FEA219FA8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1EFAA2-BD41-6A13-7398-A9C2FC56D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A723-146F-6E44-95A8-E4BCBC476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88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27E72-CB3E-F9F7-064D-987B71479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968924-B7F2-ACEB-7DD6-9CED3CA42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B28F8-0ECA-C744-8303-9E8B091316B1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030519-02B4-CADC-42A8-57C456D04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E1349C-602F-8CA9-FA9C-82C9FCB91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A723-146F-6E44-95A8-E4BCBC476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08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785FD2-766A-4538-EAB6-E6F1D9861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B28F8-0ECA-C744-8303-9E8B091316B1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E64163-6EC3-5E64-B864-4B55A992B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10EAAB-B609-5753-FEBF-F8048BC66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A723-146F-6E44-95A8-E4BCBC476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427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CEA9D-DDB4-455B-0E62-49D1ACA48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8AE1B-CD19-5B9A-DA48-ED68E0E53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866EC1-1D27-0506-8EE0-B6C4F6CB7F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1DB491-8C03-AFED-4F91-17D52ABBE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B28F8-0ECA-C744-8303-9E8B091316B1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4ACE5-5079-C0DE-91BF-557E5ACB1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5994A2-CE20-2048-C262-4DD4FFA35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A723-146F-6E44-95A8-E4BCBC476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55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B699B-9921-7B93-4096-8AFCC7E55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04603B-D87C-064C-1462-BB00634797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4ACA6C-EC9A-4CF0-B02D-E78B46F26B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AB9838-F2F3-F294-761A-3184FC0F6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B28F8-0ECA-C744-8303-9E8B091316B1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9EBE3-1CF9-957B-BD0A-6BC45C44C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2A178-44C6-113C-D0E3-F3C957A2C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AA723-146F-6E44-95A8-E4BCBC476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5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361468-08EA-889D-D3FD-AA50395E8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6D315D-F830-ABC1-45F0-578E66C9D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6663A-F245-FCE1-BA01-E38C354608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0B28F8-0ECA-C744-8303-9E8B091316B1}" type="datetimeFigureOut">
              <a:rPr lang="en-US" smtClean="0"/>
              <a:t>11/17/25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C4984-E3F6-525D-D368-220C8BA808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58F71-DEFE-D3DC-07E8-D69BCEB945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3AA723-146F-6E44-95A8-E4BCBC476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21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51A5D-E899-A07B-B4A2-6B162A8ED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1169D-C299-9BB7-AF9C-D033BBDE8B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16664"/>
            <a:ext cx="12192000" cy="2122802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latin typeface="Courier New" panose="02070309020205020404" pitchFamily="49" charset="0"/>
                <a:cs typeface="Courier New" panose="02070309020205020404" pitchFamily="49" charset="0"/>
              </a:rPr>
              <a:t>CSE 331</a:t>
            </a:r>
            <a:r>
              <a:rPr lang="en-US" sz="6600" dirty="0"/>
              <a:t>: </a:t>
            </a:r>
            <a:br>
              <a:rPr lang="en-US" sz="6600" dirty="0"/>
            </a:br>
            <a:r>
              <a:rPr lang="en-US" sz="8800" dirty="0">
                <a:latin typeface="ACADEMY ENGRAVED LET PLAIN:1.0" panose="02000000000000000000" pitchFamily="2" charset="0"/>
              </a:rPr>
              <a:t>Algorithms &amp; Complexity</a:t>
            </a:r>
            <a:endParaRPr lang="en-US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27245D-D8CD-3070-6518-375D6D7A2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4283"/>
            <a:ext cx="9144000" cy="1536769"/>
          </a:xfrm>
        </p:spPr>
        <p:txBody>
          <a:bodyPr>
            <a:normAutofit/>
          </a:bodyPr>
          <a:lstStyle/>
          <a:p>
            <a:r>
              <a:rPr lang="en-US" dirty="0"/>
              <a:t>Prof. Charlie Anne Carlson (She/Her)</a:t>
            </a:r>
          </a:p>
          <a:p>
            <a:r>
              <a:rPr lang="en-US" b="1" dirty="0"/>
              <a:t>Lecture 32 &amp; 33</a:t>
            </a:r>
          </a:p>
          <a:p>
            <a:r>
              <a:rPr lang="en-US" dirty="0"/>
              <a:t>Nov 17</a:t>
            </a:r>
            <a:r>
              <a:rPr lang="en-US" baseline="30000" dirty="0"/>
              <a:t>th</a:t>
            </a:r>
            <a:r>
              <a:rPr lang="en-US" dirty="0"/>
              <a:t> &amp; 19th, 2025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2608FE2-70E6-1F91-A167-AD50248D9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5" y="5844435"/>
            <a:ext cx="2985571" cy="93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211BFA-4993-D122-82F4-97CE7B3EEE6A}"/>
              </a:ext>
            </a:extLst>
          </p:cNvPr>
          <p:cNvSpPr txBox="1"/>
          <p:nvPr/>
        </p:nvSpPr>
        <p:spPr>
          <a:xfrm>
            <a:off x="88135" y="3017077"/>
            <a:ext cx="1201572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/>
              <a:t>“Shortest Path… Again”</a:t>
            </a: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A50E4851-A18B-7AAA-2C47-273630AA23FC}"/>
              </a:ext>
            </a:extLst>
          </p:cNvPr>
          <p:cNvSpPr/>
          <p:nvPr/>
        </p:nvSpPr>
        <p:spPr>
          <a:xfrm rot="5400000">
            <a:off x="88135" y="77266"/>
            <a:ext cx="1938969" cy="1938969"/>
          </a:xfrm>
          <a:prstGeom prst="rtTriangle">
            <a:avLst/>
          </a:prstGeom>
          <a:solidFill>
            <a:srgbClr val="005B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E83608D9-3BFB-9B5D-4AE7-FEC8482A08B0}"/>
              </a:ext>
            </a:extLst>
          </p:cNvPr>
          <p:cNvSpPr/>
          <p:nvPr/>
        </p:nvSpPr>
        <p:spPr>
          <a:xfrm rot="16200000">
            <a:off x="10164896" y="4841567"/>
            <a:ext cx="1938969" cy="1938969"/>
          </a:xfrm>
          <a:prstGeom prst="rtTriangle">
            <a:avLst/>
          </a:prstGeom>
          <a:solidFill>
            <a:srgbClr val="005B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92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94979-1259-D677-8F48-7C5299818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A120A-EE6F-8BE6-08F2-FCC08423C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Negative Cycles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26927B-861D-6EB0-2765-6F5D1B5B0E4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EAC6FC1-015D-B4B8-B085-20A052D32C78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108056B-E715-24C5-BB25-C0C4C2B45367}"/>
                  </a:ext>
                </a:extLst>
              </p:cNvPr>
              <p:cNvSpPr txBox="1"/>
              <p:nvPr/>
            </p:nvSpPr>
            <p:spPr>
              <a:xfrm>
                <a:off x="768056" y="1687337"/>
                <a:ext cx="10655888" cy="2484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 </a:t>
                </a:r>
                <a:r>
                  <a:rPr lang="en-US" sz="2800" b="1" dirty="0"/>
                  <a:t>negative cycle </a:t>
                </a:r>
                <a:r>
                  <a:rPr lang="en-US" sz="2800" dirty="0"/>
                  <a:t>in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800" dirty="0"/>
                  <a:t> is a cycle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800" dirty="0"/>
                  <a:t> such that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1" smtClean="0">
                          <a:latin typeface="Cambria Math" panose="02040503050406030204" pitchFamily="18" charset="0"/>
                        </a:rPr>
                        <m:t>cost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j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∈</m:t>
                          </m:r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sub>
                          </m:sSub>
                        </m:e>
                      </m:nary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&lt; 0.</m:t>
                      </m:r>
                    </m:oMath>
                  </m:oMathPara>
                </a14:m>
                <a:endParaRPr lang="en-US" sz="2800" dirty="0"/>
              </a:p>
              <a:p>
                <a:endParaRPr lang="en-US" sz="2800" dirty="0"/>
              </a:p>
              <a:p>
                <a:r>
                  <a:rPr lang="en-US" sz="2800" dirty="0"/>
                  <a:t>  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108056B-E715-24C5-BB25-C0C4C2B45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56" y="1687337"/>
                <a:ext cx="10655888" cy="2484591"/>
              </a:xfrm>
              <a:prstGeom prst="rect">
                <a:avLst/>
              </a:prstGeom>
              <a:blipFill>
                <a:blip r:embed="rId3"/>
                <a:stretch>
                  <a:fillRect l="-1071" t="-42640" b="-46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86BC9220-AA12-63C0-022B-026F88DEFD15}"/>
              </a:ext>
            </a:extLst>
          </p:cNvPr>
          <p:cNvSpPr/>
          <p:nvPr/>
        </p:nvSpPr>
        <p:spPr>
          <a:xfrm>
            <a:off x="1092820" y="4171928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0465D2B-7DA6-0EB2-D501-EF6EEDF232F7}"/>
              </a:ext>
            </a:extLst>
          </p:cNvPr>
          <p:cNvSpPr/>
          <p:nvPr/>
        </p:nvSpPr>
        <p:spPr>
          <a:xfrm>
            <a:off x="10407805" y="4171928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51BA32E-7798-D988-5795-A7F6AD3863F7}"/>
              </a:ext>
            </a:extLst>
          </p:cNvPr>
          <p:cNvSpPr/>
          <p:nvPr/>
        </p:nvSpPr>
        <p:spPr>
          <a:xfrm>
            <a:off x="2955817" y="4171927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CE93937-0AD1-DC21-C1D6-D1527F70607B}"/>
              </a:ext>
            </a:extLst>
          </p:cNvPr>
          <p:cNvSpPr/>
          <p:nvPr/>
        </p:nvSpPr>
        <p:spPr>
          <a:xfrm>
            <a:off x="8544808" y="4171927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2EABAA4-DD17-6BCB-A51C-F2300AE24F46}"/>
              </a:ext>
            </a:extLst>
          </p:cNvPr>
          <p:cNvSpPr/>
          <p:nvPr/>
        </p:nvSpPr>
        <p:spPr>
          <a:xfrm>
            <a:off x="4818814" y="4171926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698C21F-DB26-09D5-C074-E0D12DF44818}"/>
              </a:ext>
            </a:extLst>
          </p:cNvPr>
          <p:cNvSpPr/>
          <p:nvPr/>
        </p:nvSpPr>
        <p:spPr>
          <a:xfrm>
            <a:off x="6681811" y="4171925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77E2D32-68A2-CB19-D3A9-EFACD265DE5D}"/>
              </a:ext>
            </a:extLst>
          </p:cNvPr>
          <p:cNvSpPr/>
          <p:nvPr/>
        </p:nvSpPr>
        <p:spPr>
          <a:xfrm>
            <a:off x="4818814" y="5562111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B40B438-1EB2-923A-794E-543F52B10C02}"/>
              </a:ext>
            </a:extLst>
          </p:cNvPr>
          <p:cNvSpPr/>
          <p:nvPr/>
        </p:nvSpPr>
        <p:spPr>
          <a:xfrm>
            <a:off x="6681810" y="5570914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B870440-7546-293F-7EEC-91628A719B01}"/>
              </a:ext>
            </a:extLst>
          </p:cNvPr>
          <p:cNvCxnSpPr>
            <a:stCxn id="6" idx="6"/>
            <a:endCxn id="11" idx="2"/>
          </p:cNvCxnSpPr>
          <p:nvPr/>
        </p:nvCxnSpPr>
        <p:spPr>
          <a:xfrm flipV="1">
            <a:off x="1784195" y="4517615"/>
            <a:ext cx="1171622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B088B8A-31F9-07D6-0EC0-71B4E1DC1E74}"/>
              </a:ext>
            </a:extLst>
          </p:cNvPr>
          <p:cNvCxnSpPr>
            <a:cxnSpLocks/>
            <a:stCxn id="11" idx="6"/>
            <a:endCxn id="13" idx="2"/>
          </p:cNvCxnSpPr>
          <p:nvPr/>
        </p:nvCxnSpPr>
        <p:spPr>
          <a:xfrm flipV="1">
            <a:off x="3647192" y="4517614"/>
            <a:ext cx="1171622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39F7DB5-3FA8-C870-548D-8A4CE75A5856}"/>
              </a:ext>
            </a:extLst>
          </p:cNvPr>
          <p:cNvCxnSpPr>
            <a:cxnSpLocks/>
            <a:stCxn id="13" idx="6"/>
            <a:endCxn id="14" idx="2"/>
          </p:cNvCxnSpPr>
          <p:nvPr/>
        </p:nvCxnSpPr>
        <p:spPr>
          <a:xfrm flipV="1">
            <a:off x="5510189" y="4517613"/>
            <a:ext cx="1171622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12EB7E5-54EA-1576-3B2B-3BF1D9406209}"/>
              </a:ext>
            </a:extLst>
          </p:cNvPr>
          <p:cNvCxnSpPr>
            <a:cxnSpLocks/>
            <a:stCxn id="14" idx="6"/>
            <a:endCxn id="12" idx="2"/>
          </p:cNvCxnSpPr>
          <p:nvPr/>
        </p:nvCxnSpPr>
        <p:spPr>
          <a:xfrm>
            <a:off x="7373186" y="4517613"/>
            <a:ext cx="1171622" cy="2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A43EB9E-6D9D-A42C-1EDA-5C246DD75F07}"/>
              </a:ext>
            </a:extLst>
          </p:cNvPr>
          <p:cNvCxnSpPr>
            <a:cxnSpLocks/>
            <a:stCxn id="12" idx="6"/>
            <a:endCxn id="7" idx="2"/>
          </p:cNvCxnSpPr>
          <p:nvPr/>
        </p:nvCxnSpPr>
        <p:spPr>
          <a:xfrm>
            <a:off x="9236183" y="4517615"/>
            <a:ext cx="1171622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D16DA12-E22D-226B-6D5B-B6AB9EA06520}"/>
              </a:ext>
            </a:extLst>
          </p:cNvPr>
          <p:cNvCxnSpPr>
            <a:cxnSpLocks/>
            <a:stCxn id="15" idx="0"/>
            <a:endCxn id="13" idx="4"/>
          </p:cNvCxnSpPr>
          <p:nvPr/>
        </p:nvCxnSpPr>
        <p:spPr>
          <a:xfrm flipV="1">
            <a:off x="5164502" y="4863301"/>
            <a:ext cx="0" cy="69881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A3EBDE4-608E-5AAD-0B57-91DDD8CAEE31}"/>
              </a:ext>
            </a:extLst>
          </p:cNvPr>
          <p:cNvCxnSpPr>
            <a:cxnSpLocks/>
            <a:stCxn id="16" idx="2"/>
            <a:endCxn id="15" idx="6"/>
          </p:cNvCxnSpPr>
          <p:nvPr/>
        </p:nvCxnSpPr>
        <p:spPr>
          <a:xfrm flipH="1" flipV="1">
            <a:off x="5510189" y="5907799"/>
            <a:ext cx="1171621" cy="8803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AFE2437-36AF-9A95-AFC1-34DBDF36F7D3}"/>
              </a:ext>
            </a:extLst>
          </p:cNvPr>
          <p:cNvCxnSpPr>
            <a:cxnSpLocks/>
            <a:stCxn id="14" idx="4"/>
            <a:endCxn id="16" idx="0"/>
          </p:cNvCxnSpPr>
          <p:nvPr/>
        </p:nvCxnSpPr>
        <p:spPr>
          <a:xfrm flipH="1">
            <a:off x="7027498" y="4863300"/>
            <a:ext cx="1" cy="70761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D539BFA5-D3B9-0EAB-5236-EBD07B688B93}"/>
              </a:ext>
            </a:extLst>
          </p:cNvPr>
          <p:cNvSpPr txBox="1"/>
          <p:nvPr/>
        </p:nvSpPr>
        <p:spPr>
          <a:xfrm>
            <a:off x="2215957" y="4063781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28FEAB0-2905-942F-7D8F-D63FD89A4AAD}"/>
              </a:ext>
            </a:extLst>
          </p:cNvPr>
          <p:cNvSpPr txBox="1"/>
          <p:nvPr/>
        </p:nvSpPr>
        <p:spPr>
          <a:xfrm>
            <a:off x="4078954" y="4063781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26CBAB7-CCCE-36CC-3441-3D9841D3A942}"/>
              </a:ext>
            </a:extLst>
          </p:cNvPr>
          <p:cNvSpPr txBox="1"/>
          <p:nvPr/>
        </p:nvSpPr>
        <p:spPr>
          <a:xfrm>
            <a:off x="5941950" y="4063781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A865ADE-1016-B49B-68A8-DC0D77E8A392}"/>
              </a:ext>
            </a:extLst>
          </p:cNvPr>
          <p:cNvSpPr txBox="1"/>
          <p:nvPr/>
        </p:nvSpPr>
        <p:spPr>
          <a:xfrm>
            <a:off x="7804946" y="409860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1C18A03-6AB3-E3BB-2EB1-84897D01F850}"/>
              </a:ext>
            </a:extLst>
          </p:cNvPr>
          <p:cNvSpPr txBox="1"/>
          <p:nvPr/>
        </p:nvSpPr>
        <p:spPr>
          <a:xfrm>
            <a:off x="9667945" y="409860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70F3851-CBB8-0FA0-0E2D-1EE0AFA1D809}"/>
              </a:ext>
            </a:extLst>
          </p:cNvPr>
          <p:cNvSpPr txBox="1"/>
          <p:nvPr/>
        </p:nvSpPr>
        <p:spPr>
          <a:xfrm>
            <a:off x="7065087" y="4985997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9C9878-69CA-EE64-F0ED-1FB4393BFC01}"/>
              </a:ext>
            </a:extLst>
          </p:cNvPr>
          <p:cNvSpPr txBox="1"/>
          <p:nvPr/>
        </p:nvSpPr>
        <p:spPr>
          <a:xfrm>
            <a:off x="4837610" y="5031759"/>
            <a:ext cx="369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4B290E8-7AEC-AACB-F577-0742142EA0AD}"/>
              </a:ext>
            </a:extLst>
          </p:cNvPr>
          <p:cNvSpPr txBox="1"/>
          <p:nvPr/>
        </p:nvSpPr>
        <p:spPr>
          <a:xfrm>
            <a:off x="5947090" y="545073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91177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21739-DC89-CA2C-B844-88FD50C26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E4645-A0DF-EC3F-1438-A1109EB1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Negative Cycles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747D2E4-E75A-2285-A677-0B5F3C4213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2773691-31AB-EB63-49F9-07588D130E97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D6CF003-AA9D-0E79-EEA2-6E3E377DBFA0}"/>
                  </a:ext>
                </a:extLst>
              </p:cNvPr>
              <p:cNvSpPr txBox="1"/>
              <p:nvPr/>
            </p:nvSpPr>
            <p:spPr>
              <a:xfrm>
                <a:off x="768056" y="1687337"/>
                <a:ext cx="10655888" cy="2484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 </a:t>
                </a:r>
                <a:r>
                  <a:rPr lang="en-US" sz="2800" b="1" dirty="0"/>
                  <a:t>negative cycle </a:t>
                </a:r>
                <a:r>
                  <a:rPr lang="en-US" sz="2800" dirty="0"/>
                  <a:t>in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800" dirty="0"/>
                  <a:t> is a cycle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800" dirty="0"/>
                  <a:t> such that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1" smtClean="0">
                          <a:latin typeface="Cambria Math" panose="02040503050406030204" pitchFamily="18" charset="0"/>
                        </a:rPr>
                        <m:t>cost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j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∈</m:t>
                          </m:r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sub>
                          </m:sSub>
                        </m:e>
                      </m:nary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&lt; 0.</m:t>
                      </m:r>
                    </m:oMath>
                  </m:oMathPara>
                </a14:m>
                <a:endParaRPr lang="en-US" sz="2800" dirty="0"/>
              </a:p>
              <a:p>
                <a:endParaRPr lang="en-US" sz="2800" dirty="0"/>
              </a:p>
              <a:p>
                <a:r>
                  <a:rPr lang="en-US" sz="2800" dirty="0"/>
                  <a:t>  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D6CF003-AA9D-0E79-EEA2-6E3E377DBF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56" y="1687337"/>
                <a:ext cx="10655888" cy="2484591"/>
              </a:xfrm>
              <a:prstGeom prst="rect">
                <a:avLst/>
              </a:prstGeom>
              <a:blipFill>
                <a:blip r:embed="rId3"/>
                <a:stretch>
                  <a:fillRect l="-1071" t="-42640" b="-46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1E77E42D-8179-DD26-E357-EA130EE7BAD7}"/>
              </a:ext>
            </a:extLst>
          </p:cNvPr>
          <p:cNvSpPr/>
          <p:nvPr/>
        </p:nvSpPr>
        <p:spPr>
          <a:xfrm>
            <a:off x="1092820" y="4171928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BB1192E-7CF2-804A-F857-D69ACAAF20D2}"/>
              </a:ext>
            </a:extLst>
          </p:cNvPr>
          <p:cNvSpPr/>
          <p:nvPr/>
        </p:nvSpPr>
        <p:spPr>
          <a:xfrm>
            <a:off x="10407805" y="4171928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4A3AA7F-F386-8AEC-CE3D-774A2BDE9A36}"/>
              </a:ext>
            </a:extLst>
          </p:cNvPr>
          <p:cNvSpPr/>
          <p:nvPr/>
        </p:nvSpPr>
        <p:spPr>
          <a:xfrm>
            <a:off x="2955817" y="4171927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C3454F6-14B7-5E20-615E-0626E15C0646}"/>
              </a:ext>
            </a:extLst>
          </p:cNvPr>
          <p:cNvSpPr/>
          <p:nvPr/>
        </p:nvSpPr>
        <p:spPr>
          <a:xfrm>
            <a:off x="8544808" y="4171927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93D2C60-73C6-9B9E-41A1-D338FA551D61}"/>
              </a:ext>
            </a:extLst>
          </p:cNvPr>
          <p:cNvSpPr/>
          <p:nvPr/>
        </p:nvSpPr>
        <p:spPr>
          <a:xfrm>
            <a:off x="4818814" y="4171926"/>
            <a:ext cx="691375" cy="69137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8218716-F03F-13E4-57BD-23F5145E6E47}"/>
              </a:ext>
            </a:extLst>
          </p:cNvPr>
          <p:cNvSpPr/>
          <p:nvPr/>
        </p:nvSpPr>
        <p:spPr>
          <a:xfrm>
            <a:off x="6681811" y="4171925"/>
            <a:ext cx="691375" cy="69137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E47967D-438B-CFFE-BE4E-0367CA339A2C}"/>
              </a:ext>
            </a:extLst>
          </p:cNvPr>
          <p:cNvSpPr/>
          <p:nvPr/>
        </p:nvSpPr>
        <p:spPr>
          <a:xfrm>
            <a:off x="4818814" y="5562111"/>
            <a:ext cx="691375" cy="69137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49D0218-7496-1D4E-39B7-BFD08126B60A}"/>
              </a:ext>
            </a:extLst>
          </p:cNvPr>
          <p:cNvSpPr/>
          <p:nvPr/>
        </p:nvSpPr>
        <p:spPr>
          <a:xfrm>
            <a:off x="6681810" y="5570914"/>
            <a:ext cx="691375" cy="69137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7C530D3-383B-40AC-ECC5-C24746F56D55}"/>
              </a:ext>
            </a:extLst>
          </p:cNvPr>
          <p:cNvCxnSpPr>
            <a:stCxn id="6" idx="6"/>
            <a:endCxn id="11" idx="2"/>
          </p:cNvCxnSpPr>
          <p:nvPr/>
        </p:nvCxnSpPr>
        <p:spPr>
          <a:xfrm flipV="1">
            <a:off x="1784195" y="4517615"/>
            <a:ext cx="1171622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618CA68-B83F-4C60-156D-023359D59D72}"/>
              </a:ext>
            </a:extLst>
          </p:cNvPr>
          <p:cNvCxnSpPr>
            <a:cxnSpLocks/>
            <a:stCxn id="11" idx="6"/>
            <a:endCxn id="13" idx="2"/>
          </p:cNvCxnSpPr>
          <p:nvPr/>
        </p:nvCxnSpPr>
        <p:spPr>
          <a:xfrm flipV="1">
            <a:off x="3647192" y="4517614"/>
            <a:ext cx="1171622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6284F66-4456-B528-05F4-8EFD7C13C967}"/>
              </a:ext>
            </a:extLst>
          </p:cNvPr>
          <p:cNvCxnSpPr>
            <a:cxnSpLocks/>
            <a:stCxn id="13" idx="6"/>
            <a:endCxn id="14" idx="2"/>
          </p:cNvCxnSpPr>
          <p:nvPr/>
        </p:nvCxnSpPr>
        <p:spPr>
          <a:xfrm flipV="1">
            <a:off x="5510189" y="4517613"/>
            <a:ext cx="1171622" cy="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B03315B-3E08-46DF-6BA2-A6607AB8C201}"/>
              </a:ext>
            </a:extLst>
          </p:cNvPr>
          <p:cNvCxnSpPr>
            <a:cxnSpLocks/>
            <a:stCxn id="14" idx="6"/>
            <a:endCxn id="12" idx="2"/>
          </p:cNvCxnSpPr>
          <p:nvPr/>
        </p:nvCxnSpPr>
        <p:spPr>
          <a:xfrm>
            <a:off x="7373186" y="4517613"/>
            <a:ext cx="1171622" cy="2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F056D6D-E552-937C-D2CA-614BB0B8F036}"/>
              </a:ext>
            </a:extLst>
          </p:cNvPr>
          <p:cNvCxnSpPr>
            <a:cxnSpLocks/>
            <a:stCxn id="12" idx="6"/>
            <a:endCxn id="7" idx="2"/>
          </p:cNvCxnSpPr>
          <p:nvPr/>
        </p:nvCxnSpPr>
        <p:spPr>
          <a:xfrm>
            <a:off x="9236183" y="4517615"/>
            <a:ext cx="1171622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080857E-2AD3-5DF7-2A4F-40DB53A7AEAF}"/>
              </a:ext>
            </a:extLst>
          </p:cNvPr>
          <p:cNvCxnSpPr>
            <a:cxnSpLocks/>
            <a:stCxn id="15" idx="0"/>
            <a:endCxn id="13" idx="4"/>
          </p:cNvCxnSpPr>
          <p:nvPr/>
        </p:nvCxnSpPr>
        <p:spPr>
          <a:xfrm flipV="1">
            <a:off x="5164502" y="4863301"/>
            <a:ext cx="0" cy="69881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774D0CF-9ADF-26A9-8C68-EBAD2E301BAA}"/>
              </a:ext>
            </a:extLst>
          </p:cNvPr>
          <p:cNvCxnSpPr>
            <a:cxnSpLocks/>
            <a:stCxn id="16" idx="2"/>
            <a:endCxn id="15" idx="6"/>
          </p:cNvCxnSpPr>
          <p:nvPr/>
        </p:nvCxnSpPr>
        <p:spPr>
          <a:xfrm flipH="1" flipV="1">
            <a:off x="5510189" y="5907799"/>
            <a:ext cx="1171621" cy="880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6DA31A5-4C8F-6DB7-D7D3-35B6CB7DCC99}"/>
              </a:ext>
            </a:extLst>
          </p:cNvPr>
          <p:cNvCxnSpPr>
            <a:cxnSpLocks/>
            <a:stCxn id="14" idx="4"/>
            <a:endCxn id="16" idx="0"/>
          </p:cNvCxnSpPr>
          <p:nvPr/>
        </p:nvCxnSpPr>
        <p:spPr>
          <a:xfrm flipH="1">
            <a:off x="7027498" y="4863300"/>
            <a:ext cx="1" cy="70761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E40B682B-FB44-C891-917A-2E3CC08C502A}"/>
              </a:ext>
            </a:extLst>
          </p:cNvPr>
          <p:cNvSpPr txBox="1"/>
          <p:nvPr/>
        </p:nvSpPr>
        <p:spPr>
          <a:xfrm>
            <a:off x="2215957" y="4063781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3E2B6A8-E386-7BDD-5B1A-A0F38BC4DBD7}"/>
              </a:ext>
            </a:extLst>
          </p:cNvPr>
          <p:cNvSpPr txBox="1"/>
          <p:nvPr/>
        </p:nvSpPr>
        <p:spPr>
          <a:xfrm>
            <a:off x="4078954" y="4063781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5E48C6-4A38-6740-EE3A-1A84964AD663}"/>
              </a:ext>
            </a:extLst>
          </p:cNvPr>
          <p:cNvSpPr txBox="1"/>
          <p:nvPr/>
        </p:nvSpPr>
        <p:spPr>
          <a:xfrm>
            <a:off x="5941950" y="4063781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4977CCC-DEB2-F99B-3264-A1917D3202FE}"/>
              </a:ext>
            </a:extLst>
          </p:cNvPr>
          <p:cNvSpPr txBox="1"/>
          <p:nvPr/>
        </p:nvSpPr>
        <p:spPr>
          <a:xfrm>
            <a:off x="7804946" y="409860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7E3E0BC-30F0-178D-F3CD-49FA8681484B}"/>
              </a:ext>
            </a:extLst>
          </p:cNvPr>
          <p:cNvSpPr txBox="1"/>
          <p:nvPr/>
        </p:nvSpPr>
        <p:spPr>
          <a:xfrm>
            <a:off x="9667945" y="409860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8DAB2E1-148D-271A-C7CD-F5D2519749E6}"/>
              </a:ext>
            </a:extLst>
          </p:cNvPr>
          <p:cNvSpPr txBox="1"/>
          <p:nvPr/>
        </p:nvSpPr>
        <p:spPr>
          <a:xfrm>
            <a:off x="7065087" y="4985997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122FB83-722B-9AC6-CA8F-13D88D550529}"/>
              </a:ext>
            </a:extLst>
          </p:cNvPr>
          <p:cNvSpPr txBox="1"/>
          <p:nvPr/>
        </p:nvSpPr>
        <p:spPr>
          <a:xfrm>
            <a:off x="4837610" y="5031759"/>
            <a:ext cx="369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4242C30-542A-EA8C-D3C3-91A993C16716}"/>
              </a:ext>
            </a:extLst>
          </p:cNvPr>
          <p:cNvSpPr txBox="1"/>
          <p:nvPr/>
        </p:nvSpPr>
        <p:spPr>
          <a:xfrm>
            <a:off x="5947090" y="545073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13971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A5E84-049B-2955-4B07-A6FA92D16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97688-014A-F37C-F8AA-C04A201CC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Negative Cycles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5D472BD-03D3-9036-385A-35D3A995AA5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82514E2-916D-5DC4-969B-062B4F0A59A5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1488A5C-E015-EFB1-45B4-BBA1F7FC64C9}"/>
                  </a:ext>
                </a:extLst>
              </p:cNvPr>
              <p:cNvSpPr txBox="1"/>
              <p:nvPr/>
            </p:nvSpPr>
            <p:spPr>
              <a:xfrm>
                <a:off x="768056" y="1687337"/>
                <a:ext cx="10655888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Observation</a:t>
                </a:r>
                <a:r>
                  <a:rPr lang="en-US" sz="2800" dirty="0"/>
                  <a:t>: If a graph has a negative cycle,</a:t>
                </a:r>
                <a:r>
                  <a:rPr lang="en-US" sz="2800" b="1" dirty="0"/>
                  <a:t> </a:t>
                </a:r>
                <a:r>
                  <a:rPr lang="en-US" sz="2800" dirty="0"/>
                  <a:t>then there may be no shortest path from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800" dirty="0"/>
                  <a:t> to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/>
                  <a:t>.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  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1488A5C-E015-EFB1-45B4-BBA1F7FC6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56" y="1687337"/>
                <a:ext cx="10655888" cy="1815882"/>
              </a:xfrm>
              <a:prstGeom prst="rect">
                <a:avLst/>
              </a:prstGeom>
              <a:blipFill>
                <a:blip r:embed="rId3"/>
                <a:stretch>
                  <a:fillRect l="-1071" t="-3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D17AA906-67C4-2DB6-19E3-8100338BCAC4}"/>
              </a:ext>
            </a:extLst>
          </p:cNvPr>
          <p:cNvSpPr/>
          <p:nvPr/>
        </p:nvSpPr>
        <p:spPr>
          <a:xfrm>
            <a:off x="1092820" y="4171928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4EBEB7D-A7E5-6954-A680-614833E21546}"/>
              </a:ext>
            </a:extLst>
          </p:cNvPr>
          <p:cNvSpPr/>
          <p:nvPr/>
        </p:nvSpPr>
        <p:spPr>
          <a:xfrm>
            <a:off x="10407805" y="4171928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34ECD5A-463F-0533-4C6B-EA2F94E283E8}"/>
              </a:ext>
            </a:extLst>
          </p:cNvPr>
          <p:cNvSpPr/>
          <p:nvPr/>
        </p:nvSpPr>
        <p:spPr>
          <a:xfrm>
            <a:off x="2955817" y="4171927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05DE6AA-446A-5AAA-6820-22E4C8236E73}"/>
              </a:ext>
            </a:extLst>
          </p:cNvPr>
          <p:cNvSpPr/>
          <p:nvPr/>
        </p:nvSpPr>
        <p:spPr>
          <a:xfrm>
            <a:off x="8544808" y="4171927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21B00E2-329D-5E6A-A3B7-0ABB0FB41EE9}"/>
              </a:ext>
            </a:extLst>
          </p:cNvPr>
          <p:cNvSpPr/>
          <p:nvPr/>
        </p:nvSpPr>
        <p:spPr>
          <a:xfrm>
            <a:off x="4818814" y="4171926"/>
            <a:ext cx="691375" cy="69137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952B6BA-3F6B-7AEC-4D0B-8B0989C377BD}"/>
              </a:ext>
            </a:extLst>
          </p:cNvPr>
          <p:cNvSpPr/>
          <p:nvPr/>
        </p:nvSpPr>
        <p:spPr>
          <a:xfrm>
            <a:off x="6681811" y="4171925"/>
            <a:ext cx="691375" cy="69137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B7CF052-EBEB-5B49-B078-2E2EA1A105F6}"/>
              </a:ext>
            </a:extLst>
          </p:cNvPr>
          <p:cNvSpPr/>
          <p:nvPr/>
        </p:nvSpPr>
        <p:spPr>
          <a:xfrm>
            <a:off x="4818814" y="5562111"/>
            <a:ext cx="691375" cy="69137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0149671-DEE1-E20A-E333-9935B482F044}"/>
              </a:ext>
            </a:extLst>
          </p:cNvPr>
          <p:cNvSpPr/>
          <p:nvPr/>
        </p:nvSpPr>
        <p:spPr>
          <a:xfrm>
            <a:off x="6681810" y="5570914"/>
            <a:ext cx="691375" cy="69137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79A6F21-A88D-3E06-9B98-B44FAD3C3881}"/>
              </a:ext>
            </a:extLst>
          </p:cNvPr>
          <p:cNvCxnSpPr>
            <a:stCxn id="6" idx="6"/>
            <a:endCxn id="11" idx="2"/>
          </p:cNvCxnSpPr>
          <p:nvPr/>
        </p:nvCxnSpPr>
        <p:spPr>
          <a:xfrm flipV="1">
            <a:off x="1784195" y="4517615"/>
            <a:ext cx="1171622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6F0C444-AFCD-F0F1-FFFE-E09602747509}"/>
              </a:ext>
            </a:extLst>
          </p:cNvPr>
          <p:cNvCxnSpPr>
            <a:cxnSpLocks/>
            <a:stCxn id="11" idx="6"/>
            <a:endCxn id="13" idx="2"/>
          </p:cNvCxnSpPr>
          <p:nvPr/>
        </p:nvCxnSpPr>
        <p:spPr>
          <a:xfrm flipV="1">
            <a:off x="3647192" y="4517614"/>
            <a:ext cx="1171622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FACD714-51B4-F2AC-432E-0250971AA5E3}"/>
              </a:ext>
            </a:extLst>
          </p:cNvPr>
          <p:cNvCxnSpPr>
            <a:cxnSpLocks/>
            <a:stCxn id="13" idx="6"/>
            <a:endCxn id="14" idx="2"/>
          </p:cNvCxnSpPr>
          <p:nvPr/>
        </p:nvCxnSpPr>
        <p:spPr>
          <a:xfrm flipV="1">
            <a:off x="5510189" y="4517613"/>
            <a:ext cx="1171622" cy="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0ED1920-31F1-189E-636F-2502BA81A872}"/>
              </a:ext>
            </a:extLst>
          </p:cNvPr>
          <p:cNvCxnSpPr>
            <a:cxnSpLocks/>
            <a:stCxn id="14" idx="6"/>
            <a:endCxn id="12" idx="2"/>
          </p:cNvCxnSpPr>
          <p:nvPr/>
        </p:nvCxnSpPr>
        <p:spPr>
          <a:xfrm>
            <a:off x="7373186" y="4517613"/>
            <a:ext cx="1171622" cy="2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E784836-A2AE-288F-C7D6-206723BFB097}"/>
              </a:ext>
            </a:extLst>
          </p:cNvPr>
          <p:cNvCxnSpPr>
            <a:cxnSpLocks/>
            <a:stCxn id="12" idx="6"/>
            <a:endCxn id="7" idx="2"/>
          </p:cNvCxnSpPr>
          <p:nvPr/>
        </p:nvCxnSpPr>
        <p:spPr>
          <a:xfrm>
            <a:off x="9236183" y="4517615"/>
            <a:ext cx="1171622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817F917-2258-B565-A711-8B32B435D415}"/>
              </a:ext>
            </a:extLst>
          </p:cNvPr>
          <p:cNvCxnSpPr>
            <a:cxnSpLocks/>
            <a:stCxn id="15" idx="0"/>
            <a:endCxn id="13" idx="4"/>
          </p:cNvCxnSpPr>
          <p:nvPr/>
        </p:nvCxnSpPr>
        <p:spPr>
          <a:xfrm flipV="1">
            <a:off x="5164502" y="4863301"/>
            <a:ext cx="0" cy="69881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101BBBA-0CC5-4961-A11E-2B8DD94563D1}"/>
              </a:ext>
            </a:extLst>
          </p:cNvPr>
          <p:cNvCxnSpPr>
            <a:cxnSpLocks/>
            <a:stCxn id="16" idx="2"/>
            <a:endCxn id="15" idx="6"/>
          </p:cNvCxnSpPr>
          <p:nvPr/>
        </p:nvCxnSpPr>
        <p:spPr>
          <a:xfrm flipH="1" flipV="1">
            <a:off x="5510189" y="5907799"/>
            <a:ext cx="1171621" cy="880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3379B9C-5858-E241-80AC-820DA1D0C9DD}"/>
              </a:ext>
            </a:extLst>
          </p:cNvPr>
          <p:cNvCxnSpPr>
            <a:cxnSpLocks/>
            <a:stCxn id="14" idx="4"/>
            <a:endCxn id="16" idx="0"/>
          </p:cNvCxnSpPr>
          <p:nvPr/>
        </p:nvCxnSpPr>
        <p:spPr>
          <a:xfrm flipH="1">
            <a:off x="7027498" y="4863300"/>
            <a:ext cx="1" cy="70761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345802A6-B49A-0142-C78D-91AB0A406630}"/>
              </a:ext>
            </a:extLst>
          </p:cNvPr>
          <p:cNvSpPr txBox="1"/>
          <p:nvPr/>
        </p:nvSpPr>
        <p:spPr>
          <a:xfrm>
            <a:off x="2215957" y="4063781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174E95-CE08-4AF1-B4D6-B793CDFD78A2}"/>
              </a:ext>
            </a:extLst>
          </p:cNvPr>
          <p:cNvSpPr txBox="1"/>
          <p:nvPr/>
        </p:nvSpPr>
        <p:spPr>
          <a:xfrm>
            <a:off x="4078954" y="4063781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97A91BB-62EA-7CC2-EDB9-3BFDCE758BED}"/>
              </a:ext>
            </a:extLst>
          </p:cNvPr>
          <p:cNvSpPr txBox="1"/>
          <p:nvPr/>
        </p:nvSpPr>
        <p:spPr>
          <a:xfrm>
            <a:off x="5941950" y="4063781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68EDD14-EEE5-6733-D52C-DB6E7C85536A}"/>
              </a:ext>
            </a:extLst>
          </p:cNvPr>
          <p:cNvSpPr txBox="1"/>
          <p:nvPr/>
        </p:nvSpPr>
        <p:spPr>
          <a:xfrm>
            <a:off x="7804946" y="409860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6658186-6AA2-6761-A50B-17A6D5649BFA}"/>
              </a:ext>
            </a:extLst>
          </p:cNvPr>
          <p:cNvSpPr txBox="1"/>
          <p:nvPr/>
        </p:nvSpPr>
        <p:spPr>
          <a:xfrm>
            <a:off x="9667945" y="409860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FA9B8C7-6740-C881-DE22-41008B9C8F27}"/>
              </a:ext>
            </a:extLst>
          </p:cNvPr>
          <p:cNvSpPr txBox="1"/>
          <p:nvPr/>
        </p:nvSpPr>
        <p:spPr>
          <a:xfrm>
            <a:off x="7065087" y="4985997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3429134-067D-8904-C1FF-4F211EA855E1}"/>
              </a:ext>
            </a:extLst>
          </p:cNvPr>
          <p:cNvSpPr txBox="1"/>
          <p:nvPr/>
        </p:nvSpPr>
        <p:spPr>
          <a:xfrm>
            <a:off x="4837610" y="5031759"/>
            <a:ext cx="369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282EEF-BAB6-8C0D-F1D0-F4043F560906}"/>
              </a:ext>
            </a:extLst>
          </p:cNvPr>
          <p:cNvSpPr txBox="1"/>
          <p:nvPr/>
        </p:nvSpPr>
        <p:spPr>
          <a:xfrm>
            <a:off x="5947090" y="545073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08762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6E78D-19A1-D12B-F8AE-430A1BFC0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FC742-E2D0-024D-591D-EA9FDCC8E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Negative Cycles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EB7AD4-7BF4-5D5E-6B9E-C78DC7BA27E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5ECC22E-D839-22EE-7F61-C2525D089002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7650116-670E-50E6-B264-9FCC0822BD8C}"/>
                  </a:ext>
                </a:extLst>
              </p:cNvPr>
              <p:cNvSpPr txBox="1"/>
              <p:nvPr/>
            </p:nvSpPr>
            <p:spPr>
              <a:xfrm>
                <a:off x="768056" y="1687337"/>
                <a:ext cx="10655888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Claim</a:t>
                </a:r>
                <a:r>
                  <a:rPr lang="en-US" sz="2800" dirty="0"/>
                  <a:t>: If a graph has a no negative cycle,</a:t>
                </a:r>
                <a:r>
                  <a:rPr lang="en-US" sz="2800" b="1" dirty="0"/>
                  <a:t> </a:t>
                </a:r>
                <a:r>
                  <a:rPr lang="en-US" sz="2800" dirty="0"/>
                  <a:t>then there exists a shortest path from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800" dirty="0"/>
                  <a:t> to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/>
                  <a:t> is a simple path.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Such a shortest path will use at most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800" dirty="0"/>
                  <a:t> edges. 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endParaRPr lang="en-US" sz="2800" dirty="0"/>
              </a:p>
              <a:p>
                <a:r>
                  <a:rPr lang="en-US" sz="2800" dirty="0"/>
                  <a:t>  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7650116-670E-50E6-B264-9FCC0822BD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56" y="1687337"/>
                <a:ext cx="10655888" cy="2677656"/>
              </a:xfrm>
              <a:prstGeom prst="rect">
                <a:avLst/>
              </a:prstGeom>
              <a:blipFill>
                <a:blip r:embed="rId3"/>
                <a:stretch>
                  <a:fillRect l="-1071" t="-2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F4E6238B-9D3A-A999-F6DC-31255E28A4E1}"/>
              </a:ext>
            </a:extLst>
          </p:cNvPr>
          <p:cNvSpPr/>
          <p:nvPr/>
        </p:nvSpPr>
        <p:spPr>
          <a:xfrm>
            <a:off x="1092820" y="4171928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69BCCA4-1986-04C4-03E5-9B58402B6148}"/>
              </a:ext>
            </a:extLst>
          </p:cNvPr>
          <p:cNvSpPr/>
          <p:nvPr/>
        </p:nvSpPr>
        <p:spPr>
          <a:xfrm>
            <a:off x="10407805" y="4171928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DF341BB-45A2-E0E4-C65D-E3EC18B97E9A}"/>
              </a:ext>
            </a:extLst>
          </p:cNvPr>
          <p:cNvSpPr/>
          <p:nvPr/>
        </p:nvSpPr>
        <p:spPr>
          <a:xfrm>
            <a:off x="2955817" y="4171927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2A1B74A-24A0-4D33-BA8B-DA3BE8AD1D04}"/>
              </a:ext>
            </a:extLst>
          </p:cNvPr>
          <p:cNvSpPr/>
          <p:nvPr/>
        </p:nvSpPr>
        <p:spPr>
          <a:xfrm>
            <a:off x="8544808" y="4171927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AAF8BB4-8840-87C2-3D91-7F66B62618CA}"/>
              </a:ext>
            </a:extLst>
          </p:cNvPr>
          <p:cNvSpPr/>
          <p:nvPr/>
        </p:nvSpPr>
        <p:spPr>
          <a:xfrm>
            <a:off x="4818814" y="4171926"/>
            <a:ext cx="691375" cy="69137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29256DC-CE4A-0D9E-EB13-A5D6DF9D9931}"/>
              </a:ext>
            </a:extLst>
          </p:cNvPr>
          <p:cNvSpPr/>
          <p:nvPr/>
        </p:nvSpPr>
        <p:spPr>
          <a:xfrm>
            <a:off x="6681811" y="4171925"/>
            <a:ext cx="691375" cy="69137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0A7401E-CBA1-FE4D-60FB-3A6E14269F75}"/>
              </a:ext>
            </a:extLst>
          </p:cNvPr>
          <p:cNvSpPr/>
          <p:nvPr/>
        </p:nvSpPr>
        <p:spPr>
          <a:xfrm>
            <a:off x="4818814" y="5562111"/>
            <a:ext cx="691375" cy="69137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9E88DA8-FD11-786E-B128-3E2EA5668FAE}"/>
              </a:ext>
            </a:extLst>
          </p:cNvPr>
          <p:cNvSpPr/>
          <p:nvPr/>
        </p:nvSpPr>
        <p:spPr>
          <a:xfrm>
            <a:off x="6681810" y="5570914"/>
            <a:ext cx="691375" cy="69137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CC38BE5-9F60-BBAB-94B3-E6211CF8EE51}"/>
              </a:ext>
            </a:extLst>
          </p:cNvPr>
          <p:cNvCxnSpPr>
            <a:stCxn id="6" idx="6"/>
            <a:endCxn id="11" idx="2"/>
          </p:cNvCxnSpPr>
          <p:nvPr/>
        </p:nvCxnSpPr>
        <p:spPr>
          <a:xfrm flipV="1">
            <a:off x="1784195" y="4517615"/>
            <a:ext cx="1171622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532EAF-1424-D692-6D77-B89152F7EEA0}"/>
              </a:ext>
            </a:extLst>
          </p:cNvPr>
          <p:cNvCxnSpPr>
            <a:cxnSpLocks/>
            <a:stCxn id="11" idx="6"/>
            <a:endCxn id="13" idx="2"/>
          </p:cNvCxnSpPr>
          <p:nvPr/>
        </p:nvCxnSpPr>
        <p:spPr>
          <a:xfrm flipV="1">
            <a:off x="3647192" y="4517614"/>
            <a:ext cx="1171622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444FB40-CB7F-10B6-264F-D59EBB390F2A}"/>
              </a:ext>
            </a:extLst>
          </p:cNvPr>
          <p:cNvCxnSpPr>
            <a:cxnSpLocks/>
            <a:stCxn id="13" idx="6"/>
            <a:endCxn id="14" idx="2"/>
          </p:cNvCxnSpPr>
          <p:nvPr/>
        </p:nvCxnSpPr>
        <p:spPr>
          <a:xfrm flipV="1">
            <a:off x="5510189" y="4517613"/>
            <a:ext cx="1171622" cy="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6291A94-638C-E956-13AE-4E9C12525DDC}"/>
              </a:ext>
            </a:extLst>
          </p:cNvPr>
          <p:cNvCxnSpPr>
            <a:cxnSpLocks/>
            <a:stCxn id="14" idx="6"/>
            <a:endCxn id="12" idx="2"/>
          </p:cNvCxnSpPr>
          <p:nvPr/>
        </p:nvCxnSpPr>
        <p:spPr>
          <a:xfrm>
            <a:off x="7373186" y="4517613"/>
            <a:ext cx="1171622" cy="2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3E487AC-7879-C1F9-52B7-5277C97B9D8B}"/>
              </a:ext>
            </a:extLst>
          </p:cNvPr>
          <p:cNvCxnSpPr>
            <a:cxnSpLocks/>
            <a:stCxn id="12" idx="6"/>
            <a:endCxn id="7" idx="2"/>
          </p:cNvCxnSpPr>
          <p:nvPr/>
        </p:nvCxnSpPr>
        <p:spPr>
          <a:xfrm>
            <a:off x="9236183" y="4517615"/>
            <a:ext cx="1171622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C7EE53E-6A72-8E53-2564-6369DD585E08}"/>
              </a:ext>
            </a:extLst>
          </p:cNvPr>
          <p:cNvCxnSpPr>
            <a:cxnSpLocks/>
            <a:stCxn id="15" idx="0"/>
            <a:endCxn id="13" idx="4"/>
          </p:cNvCxnSpPr>
          <p:nvPr/>
        </p:nvCxnSpPr>
        <p:spPr>
          <a:xfrm flipV="1">
            <a:off x="5164502" y="4863301"/>
            <a:ext cx="0" cy="69881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CCEDC5C-2D21-67B2-FED8-B026EA60CC39}"/>
              </a:ext>
            </a:extLst>
          </p:cNvPr>
          <p:cNvCxnSpPr>
            <a:cxnSpLocks/>
            <a:stCxn id="16" idx="2"/>
            <a:endCxn id="15" idx="6"/>
          </p:cNvCxnSpPr>
          <p:nvPr/>
        </p:nvCxnSpPr>
        <p:spPr>
          <a:xfrm flipH="1" flipV="1">
            <a:off x="5510189" y="5907799"/>
            <a:ext cx="1171621" cy="880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18A0049-9EAD-EF46-8CFD-4ED00908329D}"/>
              </a:ext>
            </a:extLst>
          </p:cNvPr>
          <p:cNvCxnSpPr>
            <a:cxnSpLocks/>
            <a:stCxn id="14" idx="4"/>
            <a:endCxn id="16" idx="0"/>
          </p:cNvCxnSpPr>
          <p:nvPr/>
        </p:nvCxnSpPr>
        <p:spPr>
          <a:xfrm flipH="1">
            <a:off x="7027498" y="4863300"/>
            <a:ext cx="1" cy="70761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15456A2-3319-3541-0C8B-CCF2535B8D44}"/>
              </a:ext>
            </a:extLst>
          </p:cNvPr>
          <p:cNvSpPr txBox="1"/>
          <p:nvPr/>
        </p:nvSpPr>
        <p:spPr>
          <a:xfrm>
            <a:off x="2215957" y="4063781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5614F56-C114-FF7B-BF9A-E9766BD74F0F}"/>
              </a:ext>
            </a:extLst>
          </p:cNvPr>
          <p:cNvSpPr txBox="1"/>
          <p:nvPr/>
        </p:nvSpPr>
        <p:spPr>
          <a:xfrm>
            <a:off x="4078954" y="4063781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A01E79F-DF68-24F9-0F76-0EDC6688DBD1}"/>
              </a:ext>
            </a:extLst>
          </p:cNvPr>
          <p:cNvSpPr txBox="1"/>
          <p:nvPr/>
        </p:nvSpPr>
        <p:spPr>
          <a:xfrm>
            <a:off x="5941950" y="4063781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7F7F7E-9874-AECE-23C0-7FC23B8EE234}"/>
              </a:ext>
            </a:extLst>
          </p:cNvPr>
          <p:cNvSpPr txBox="1"/>
          <p:nvPr/>
        </p:nvSpPr>
        <p:spPr>
          <a:xfrm>
            <a:off x="7804946" y="409860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33D9C25-F236-4D95-CF1C-BA18E742A577}"/>
              </a:ext>
            </a:extLst>
          </p:cNvPr>
          <p:cNvSpPr txBox="1"/>
          <p:nvPr/>
        </p:nvSpPr>
        <p:spPr>
          <a:xfrm>
            <a:off x="9667945" y="409860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12975AB-01D4-FB76-C1BF-B3EEBD578DB1}"/>
              </a:ext>
            </a:extLst>
          </p:cNvPr>
          <p:cNvSpPr txBox="1"/>
          <p:nvPr/>
        </p:nvSpPr>
        <p:spPr>
          <a:xfrm>
            <a:off x="7065087" y="4985997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7B3E1F5-610F-6B0B-01CC-5714A6406406}"/>
              </a:ext>
            </a:extLst>
          </p:cNvPr>
          <p:cNvSpPr txBox="1"/>
          <p:nvPr/>
        </p:nvSpPr>
        <p:spPr>
          <a:xfrm>
            <a:off x="4837610" y="5031759"/>
            <a:ext cx="369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D2E37AA-D3DC-10B8-F62E-C0E6E0E92F9D}"/>
              </a:ext>
            </a:extLst>
          </p:cNvPr>
          <p:cNvSpPr txBox="1"/>
          <p:nvPr/>
        </p:nvSpPr>
        <p:spPr>
          <a:xfrm>
            <a:off x="5947090" y="545073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87764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CAC13-EDEE-309C-0598-AC23F728E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2BE53-847D-54CD-07E4-84EA09A74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Negative Cycles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9EDBF98-7304-F0C5-F33F-5DDB369465B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C7D40BE-5FCC-40A4-5A2D-C9E421E0AEB0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BBCCFA-75D5-B828-42D6-0D899E598976}"/>
                  </a:ext>
                </a:extLst>
              </p:cNvPr>
              <p:cNvSpPr txBox="1"/>
              <p:nvPr/>
            </p:nvSpPr>
            <p:spPr>
              <a:xfrm>
                <a:off x="768056" y="1687337"/>
                <a:ext cx="10655888" cy="4832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Claim</a:t>
                </a:r>
                <a:r>
                  <a:rPr lang="en-US" sz="2800" dirty="0"/>
                  <a:t>: If a graph has a no negative cycle,</a:t>
                </a:r>
                <a:r>
                  <a:rPr lang="en-US" sz="2800" b="1" dirty="0"/>
                  <a:t> </a:t>
                </a:r>
                <a:r>
                  <a:rPr lang="en-US" sz="2800" dirty="0"/>
                  <a:t>then the shortest path from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800" dirty="0"/>
                  <a:t> to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/>
                  <a:t> is a simple path.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Proof: 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Since every cycle has nonnegative cost, the shortest path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P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from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800" dirty="0"/>
                  <a:t> to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/>
                  <a:t> with the fewest number of edges doesn’t repeat a vertex v. 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If it did repeat a vertex, then we could remove the portion of P between consecutive visits to v, resulting in a path of no greater cost and strictly fewer edges. </a:t>
                </a:r>
                <a:endParaRPr lang="en-US" sz="2800" b="1" dirty="0"/>
              </a:p>
              <a:p>
                <a:endParaRPr lang="en-US" sz="2800" dirty="0"/>
              </a:p>
              <a:p>
                <a:r>
                  <a:rPr lang="en-US" sz="2800" dirty="0"/>
                  <a:t>  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BBCCFA-75D5-B828-42D6-0D899E5989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56" y="1687337"/>
                <a:ext cx="10655888" cy="4832092"/>
              </a:xfrm>
              <a:prstGeom prst="rect">
                <a:avLst/>
              </a:prstGeom>
              <a:blipFill>
                <a:blip r:embed="rId3"/>
                <a:stretch>
                  <a:fillRect l="-1071" t="-1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4259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5EC05-8D3F-FC88-B252-B123696AC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360DF-4FD1-5B60-1D26-C894B9263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Negative Cycles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24D269B-AC39-36B3-613C-23B720FAF83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1E621DA-486C-4D8A-6113-6144155E87E0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09C608-9AD4-9CC1-EEDA-C3330EDACC50}"/>
                  </a:ext>
                </a:extLst>
              </p:cNvPr>
              <p:cNvSpPr txBox="1"/>
              <p:nvPr/>
            </p:nvSpPr>
            <p:spPr>
              <a:xfrm>
                <a:off x="768056" y="1687337"/>
                <a:ext cx="10655888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Claim</a:t>
                </a:r>
                <a:r>
                  <a:rPr lang="en-US" sz="2800" dirty="0"/>
                  <a:t>: If a graph has a no negative cycle,</a:t>
                </a:r>
                <a:r>
                  <a:rPr lang="en-US" sz="2800" b="1" dirty="0"/>
                  <a:t> </a:t>
                </a:r>
                <a:r>
                  <a:rPr lang="en-US" sz="2800" dirty="0"/>
                  <a:t>then the shortest path from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800" dirty="0"/>
                  <a:t> to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/>
                  <a:t> is a simple path.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Proof: 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  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09C608-9AD4-9CC1-EEDA-C3330EDACC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56" y="1687337"/>
                <a:ext cx="10655888" cy="2246769"/>
              </a:xfrm>
              <a:prstGeom prst="rect">
                <a:avLst/>
              </a:prstGeom>
              <a:blipFill>
                <a:blip r:embed="rId3"/>
                <a:stretch>
                  <a:fillRect l="-1071" t="-2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7AA3DF3D-BC84-D75E-5855-1518FDAB73B1}"/>
              </a:ext>
            </a:extLst>
          </p:cNvPr>
          <p:cNvGrpSpPr/>
          <p:nvPr/>
        </p:nvGrpSpPr>
        <p:grpSpPr>
          <a:xfrm>
            <a:off x="2388779" y="3506822"/>
            <a:ext cx="6553340" cy="2311172"/>
            <a:chOff x="188702" y="3691457"/>
            <a:chExt cx="5335930" cy="1738513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50F3FCF-E00A-0F9B-C289-BE8C6F758A4E}"/>
                </a:ext>
              </a:extLst>
            </p:cNvPr>
            <p:cNvSpPr/>
            <p:nvPr/>
          </p:nvSpPr>
          <p:spPr>
            <a:xfrm>
              <a:off x="880077" y="3691457"/>
              <a:ext cx="3953180" cy="1521811"/>
            </a:xfrm>
            <a:custGeom>
              <a:avLst/>
              <a:gdLst>
                <a:gd name="connsiteX0" fmla="*/ 0 w 4298867"/>
                <a:gd name="connsiteY0" fmla="*/ 1414933 h 1521811"/>
                <a:gd name="connsiteX1" fmla="*/ 843148 w 4298867"/>
                <a:gd name="connsiteY1" fmla="*/ 1438683 h 1521811"/>
                <a:gd name="connsiteX2" fmla="*/ 1104405 w 4298867"/>
                <a:gd name="connsiteY2" fmla="*/ 1450559 h 1521811"/>
                <a:gd name="connsiteX3" fmla="*/ 2078181 w 4298867"/>
                <a:gd name="connsiteY3" fmla="*/ 1438683 h 1521811"/>
                <a:gd name="connsiteX4" fmla="*/ 2291937 w 4298867"/>
                <a:gd name="connsiteY4" fmla="*/ 1414933 h 1521811"/>
                <a:gd name="connsiteX5" fmla="*/ 2315688 w 4298867"/>
                <a:gd name="connsiteY5" fmla="*/ 1367431 h 1521811"/>
                <a:gd name="connsiteX6" fmla="*/ 2351314 w 4298867"/>
                <a:gd name="connsiteY6" fmla="*/ 1308055 h 1521811"/>
                <a:gd name="connsiteX7" fmla="*/ 2363189 w 4298867"/>
                <a:gd name="connsiteY7" fmla="*/ 1272429 h 1521811"/>
                <a:gd name="connsiteX8" fmla="*/ 2458192 w 4298867"/>
                <a:gd name="connsiteY8" fmla="*/ 1106174 h 1521811"/>
                <a:gd name="connsiteX9" fmla="*/ 2481942 w 4298867"/>
                <a:gd name="connsiteY9" fmla="*/ 1046798 h 1521811"/>
                <a:gd name="connsiteX10" fmla="*/ 2505693 w 4298867"/>
                <a:gd name="connsiteY10" fmla="*/ 975546 h 1521811"/>
                <a:gd name="connsiteX11" fmla="*/ 2529444 w 4298867"/>
                <a:gd name="connsiteY11" fmla="*/ 928044 h 1521811"/>
                <a:gd name="connsiteX12" fmla="*/ 2600696 w 4298867"/>
                <a:gd name="connsiteY12" fmla="*/ 761790 h 1521811"/>
                <a:gd name="connsiteX13" fmla="*/ 2624446 w 4298867"/>
                <a:gd name="connsiteY13" fmla="*/ 714288 h 1521811"/>
                <a:gd name="connsiteX14" fmla="*/ 2660072 w 4298867"/>
                <a:gd name="connsiteY14" fmla="*/ 607411 h 1521811"/>
                <a:gd name="connsiteX15" fmla="*/ 2671948 w 4298867"/>
                <a:gd name="connsiteY15" fmla="*/ 559909 h 1521811"/>
                <a:gd name="connsiteX16" fmla="*/ 2695698 w 4298867"/>
                <a:gd name="connsiteY16" fmla="*/ 512408 h 1521811"/>
                <a:gd name="connsiteX17" fmla="*/ 2731324 w 4298867"/>
                <a:gd name="connsiteY17" fmla="*/ 405530 h 1521811"/>
                <a:gd name="connsiteX18" fmla="*/ 2719449 w 4298867"/>
                <a:gd name="connsiteY18" fmla="*/ 322403 h 1521811"/>
                <a:gd name="connsiteX19" fmla="*/ 2660072 w 4298867"/>
                <a:gd name="connsiteY19" fmla="*/ 263026 h 1521811"/>
                <a:gd name="connsiteX20" fmla="*/ 2612571 w 4298867"/>
                <a:gd name="connsiteY20" fmla="*/ 227400 h 1521811"/>
                <a:gd name="connsiteX21" fmla="*/ 2529444 w 4298867"/>
                <a:gd name="connsiteY21" fmla="*/ 144273 h 1521811"/>
                <a:gd name="connsiteX22" fmla="*/ 2422566 w 4298867"/>
                <a:gd name="connsiteY22" fmla="*/ 73021 h 1521811"/>
                <a:gd name="connsiteX23" fmla="*/ 2327563 w 4298867"/>
                <a:gd name="connsiteY23" fmla="*/ 37395 h 1521811"/>
                <a:gd name="connsiteX24" fmla="*/ 2280062 w 4298867"/>
                <a:gd name="connsiteY24" fmla="*/ 13644 h 1521811"/>
                <a:gd name="connsiteX25" fmla="*/ 1816924 w 4298867"/>
                <a:gd name="connsiteY25" fmla="*/ 13644 h 1521811"/>
                <a:gd name="connsiteX26" fmla="*/ 1769423 w 4298867"/>
                <a:gd name="connsiteY26" fmla="*/ 49270 h 1521811"/>
                <a:gd name="connsiteX27" fmla="*/ 1698171 w 4298867"/>
                <a:gd name="connsiteY27" fmla="*/ 156148 h 1521811"/>
                <a:gd name="connsiteX28" fmla="*/ 1650670 w 4298867"/>
                <a:gd name="connsiteY28" fmla="*/ 203649 h 1521811"/>
                <a:gd name="connsiteX29" fmla="*/ 1603168 w 4298867"/>
                <a:gd name="connsiteY29" fmla="*/ 310527 h 1521811"/>
                <a:gd name="connsiteX30" fmla="*/ 1555667 w 4298867"/>
                <a:gd name="connsiteY30" fmla="*/ 417405 h 1521811"/>
                <a:gd name="connsiteX31" fmla="*/ 1531916 w 4298867"/>
                <a:gd name="connsiteY31" fmla="*/ 512408 h 1521811"/>
                <a:gd name="connsiteX32" fmla="*/ 1520041 w 4298867"/>
                <a:gd name="connsiteY32" fmla="*/ 548034 h 1521811"/>
                <a:gd name="connsiteX33" fmla="*/ 1543792 w 4298867"/>
                <a:gd name="connsiteY33" fmla="*/ 809291 h 1521811"/>
                <a:gd name="connsiteX34" fmla="*/ 1555667 w 4298867"/>
                <a:gd name="connsiteY34" fmla="*/ 856792 h 1521811"/>
                <a:gd name="connsiteX35" fmla="*/ 1591293 w 4298867"/>
                <a:gd name="connsiteY35" fmla="*/ 892418 h 1521811"/>
                <a:gd name="connsiteX36" fmla="*/ 1626919 w 4298867"/>
                <a:gd name="connsiteY36" fmla="*/ 939920 h 1521811"/>
                <a:gd name="connsiteX37" fmla="*/ 1721922 w 4298867"/>
                <a:gd name="connsiteY37" fmla="*/ 1023047 h 1521811"/>
                <a:gd name="connsiteX38" fmla="*/ 1745672 w 4298867"/>
                <a:gd name="connsiteY38" fmla="*/ 1058673 h 1521811"/>
                <a:gd name="connsiteX39" fmla="*/ 1816924 w 4298867"/>
                <a:gd name="connsiteY39" fmla="*/ 1118049 h 1521811"/>
                <a:gd name="connsiteX40" fmla="*/ 1840675 w 4298867"/>
                <a:gd name="connsiteY40" fmla="*/ 1153675 h 1521811"/>
                <a:gd name="connsiteX41" fmla="*/ 1923802 w 4298867"/>
                <a:gd name="connsiteY41" fmla="*/ 1236803 h 1521811"/>
                <a:gd name="connsiteX42" fmla="*/ 1983179 w 4298867"/>
                <a:gd name="connsiteY42" fmla="*/ 1308055 h 1521811"/>
                <a:gd name="connsiteX43" fmla="*/ 2018805 w 4298867"/>
                <a:gd name="connsiteY43" fmla="*/ 1319930 h 1521811"/>
                <a:gd name="connsiteX44" fmla="*/ 2125683 w 4298867"/>
                <a:gd name="connsiteY44" fmla="*/ 1391182 h 1521811"/>
                <a:gd name="connsiteX45" fmla="*/ 2161309 w 4298867"/>
                <a:gd name="connsiteY45" fmla="*/ 1414933 h 1521811"/>
                <a:gd name="connsiteX46" fmla="*/ 2196935 w 4298867"/>
                <a:gd name="connsiteY46" fmla="*/ 1426808 h 1521811"/>
                <a:gd name="connsiteX47" fmla="*/ 2232561 w 4298867"/>
                <a:gd name="connsiteY47" fmla="*/ 1450559 h 1521811"/>
                <a:gd name="connsiteX48" fmla="*/ 2268187 w 4298867"/>
                <a:gd name="connsiteY48" fmla="*/ 1438683 h 1521811"/>
                <a:gd name="connsiteX49" fmla="*/ 2315688 w 4298867"/>
                <a:gd name="connsiteY49" fmla="*/ 1426808 h 1521811"/>
                <a:gd name="connsiteX50" fmla="*/ 2660072 w 4298867"/>
                <a:gd name="connsiteY50" fmla="*/ 1462434 h 1521811"/>
                <a:gd name="connsiteX51" fmla="*/ 2778826 w 4298867"/>
                <a:gd name="connsiteY51" fmla="*/ 1486185 h 1521811"/>
                <a:gd name="connsiteX52" fmla="*/ 3063833 w 4298867"/>
                <a:gd name="connsiteY52" fmla="*/ 1498060 h 1521811"/>
                <a:gd name="connsiteX53" fmla="*/ 3230088 w 4298867"/>
                <a:gd name="connsiteY53" fmla="*/ 1509935 h 1521811"/>
                <a:gd name="connsiteX54" fmla="*/ 3515096 w 4298867"/>
                <a:gd name="connsiteY54" fmla="*/ 1521811 h 1521811"/>
                <a:gd name="connsiteX55" fmla="*/ 4061361 w 4298867"/>
                <a:gd name="connsiteY55" fmla="*/ 1509935 h 1521811"/>
                <a:gd name="connsiteX56" fmla="*/ 4156363 w 4298867"/>
                <a:gd name="connsiteY56" fmla="*/ 1486185 h 1521811"/>
                <a:gd name="connsiteX57" fmla="*/ 4215740 w 4298867"/>
                <a:gd name="connsiteY57" fmla="*/ 1474309 h 1521811"/>
                <a:gd name="connsiteX58" fmla="*/ 4263241 w 4298867"/>
                <a:gd name="connsiteY58" fmla="*/ 1462434 h 1521811"/>
                <a:gd name="connsiteX59" fmla="*/ 4298867 w 4298867"/>
                <a:gd name="connsiteY59" fmla="*/ 1450559 h 1521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298867" h="1521811">
                  <a:moveTo>
                    <a:pt x="0" y="1414933"/>
                  </a:moveTo>
                  <a:cubicBezTo>
                    <a:pt x="350022" y="1458685"/>
                    <a:pt x="4226" y="1418943"/>
                    <a:pt x="843148" y="1438683"/>
                  </a:cubicBezTo>
                  <a:cubicBezTo>
                    <a:pt x="930299" y="1440734"/>
                    <a:pt x="1017319" y="1446600"/>
                    <a:pt x="1104405" y="1450559"/>
                  </a:cubicBezTo>
                  <a:lnTo>
                    <a:pt x="2078181" y="1438683"/>
                  </a:lnTo>
                  <a:cubicBezTo>
                    <a:pt x="2220417" y="1435720"/>
                    <a:pt x="2202373" y="1437323"/>
                    <a:pt x="2291937" y="1414933"/>
                  </a:cubicBezTo>
                  <a:cubicBezTo>
                    <a:pt x="2299854" y="1399099"/>
                    <a:pt x="2307091" y="1382906"/>
                    <a:pt x="2315688" y="1367431"/>
                  </a:cubicBezTo>
                  <a:cubicBezTo>
                    <a:pt x="2326897" y="1347254"/>
                    <a:pt x="2340992" y="1328700"/>
                    <a:pt x="2351314" y="1308055"/>
                  </a:cubicBezTo>
                  <a:cubicBezTo>
                    <a:pt x="2356912" y="1296859"/>
                    <a:pt x="2357254" y="1283450"/>
                    <a:pt x="2363189" y="1272429"/>
                  </a:cubicBezTo>
                  <a:cubicBezTo>
                    <a:pt x="2408827" y="1187672"/>
                    <a:pt x="2427111" y="1176106"/>
                    <a:pt x="2458192" y="1106174"/>
                  </a:cubicBezTo>
                  <a:cubicBezTo>
                    <a:pt x="2466850" y="1086695"/>
                    <a:pt x="2474657" y="1066831"/>
                    <a:pt x="2481942" y="1046798"/>
                  </a:cubicBezTo>
                  <a:cubicBezTo>
                    <a:pt x="2490498" y="1023270"/>
                    <a:pt x="2494497" y="997938"/>
                    <a:pt x="2505693" y="975546"/>
                  </a:cubicBezTo>
                  <a:cubicBezTo>
                    <a:pt x="2513610" y="959712"/>
                    <a:pt x="2522869" y="944481"/>
                    <a:pt x="2529444" y="928044"/>
                  </a:cubicBezTo>
                  <a:cubicBezTo>
                    <a:pt x="2599341" y="753300"/>
                    <a:pt x="2492570" y="978043"/>
                    <a:pt x="2600696" y="761790"/>
                  </a:cubicBezTo>
                  <a:lnTo>
                    <a:pt x="2624446" y="714288"/>
                  </a:lnTo>
                  <a:cubicBezTo>
                    <a:pt x="2650472" y="584165"/>
                    <a:pt x="2617930" y="719790"/>
                    <a:pt x="2660072" y="607411"/>
                  </a:cubicBezTo>
                  <a:cubicBezTo>
                    <a:pt x="2665803" y="592129"/>
                    <a:pt x="2666217" y="575191"/>
                    <a:pt x="2671948" y="559909"/>
                  </a:cubicBezTo>
                  <a:cubicBezTo>
                    <a:pt x="2678164" y="543334"/>
                    <a:pt x="2688508" y="528585"/>
                    <a:pt x="2695698" y="512408"/>
                  </a:cubicBezTo>
                  <a:cubicBezTo>
                    <a:pt x="2721252" y="454910"/>
                    <a:pt x="2717539" y="460671"/>
                    <a:pt x="2731324" y="405530"/>
                  </a:cubicBezTo>
                  <a:cubicBezTo>
                    <a:pt x="2727366" y="377821"/>
                    <a:pt x="2727492" y="349213"/>
                    <a:pt x="2719449" y="322403"/>
                  </a:cubicBezTo>
                  <a:cubicBezTo>
                    <a:pt x="2709085" y="287857"/>
                    <a:pt x="2686269" y="281738"/>
                    <a:pt x="2660072" y="263026"/>
                  </a:cubicBezTo>
                  <a:cubicBezTo>
                    <a:pt x="2643967" y="251522"/>
                    <a:pt x="2627216" y="240714"/>
                    <a:pt x="2612571" y="227400"/>
                  </a:cubicBezTo>
                  <a:cubicBezTo>
                    <a:pt x="2583575" y="201040"/>
                    <a:pt x="2564493" y="161798"/>
                    <a:pt x="2529444" y="144273"/>
                  </a:cubicBezTo>
                  <a:cubicBezTo>
                    <a:pt x="2418373" y="88738"/>
                    <a:pt x="2554322" y="160859"/>
                    <a:pt x="2422566" y="73021"/>
                  </a:cubicBezTo>
                  <a:cubicBezTo>
                    <a:pt x="2385305" y="48180"/>
                    <a:pt x="2369339" y="47839"/>
                    <a:pt x="2327563" y="37395"/>
                  </a:cubicBezTo>
                  <a:cubicBezTo>
                    <a:pt x="2311729" y="29478"/>
                    <a:pt x="2297236" y="17938"/>
                    <a:pt x="2280062" y="13644"/>
                  </a:cubicBezTo>
                  <a:cubicBezTo>
                    <a:pt x="2159260" y="-16557"/>
                    <a:pt x="1847530" y="12657"/>
                    <a:pt x="1816924" y="13644"/>
                  </a:cubicBezTo>
                  <a:cubicBezTo>
                    <a:pt x="1801090" y="25519"/>
                    <a:pt x="1783418" y="35275"/>
                    <a:pt x="1769423" y="49270"/>
                  </a:cubicBezTo>
                  <a:cubicBezTo>
                    <a:pt x="1725296" y="93397"/>
                    <a:pt x="1737744" y="105269"/>
                    <a:pt x="1698171" y="156148"/>
                  </a:cubicBezTo>
                  <a:cubicBezTo>
                    <a:pt x="1684423" y="173823"/>
                    <a:pt x="1663511" y="185305"/>
                    <a:pt x="1650670" y="203649"/>
                  </a:cubicBezTo>
                  <a:cubicBezTo>
                    <a:pt x="1603802" y="270603"/>
                    <a:pt x="1626102" y="257014"/>
                    <a:pt x="1603168" y="310527"/>
                  </a:cubicBezTo>
                  <a:cubicBezTo>
                    <a:pt x="1578391" y="368340"/>
                    <a:pt x="1575750" y="352135"/>
                    <a:pt x="1555667" y="417405"/>
                  </a:cubicBezTo>
                  <a:cubicBezTo>
                    <a:pt x="1546067" y="448604"/>
                    <a:pt x="1542238" y="481441"/>
                    <a:pt x="1531916" y="512408"/>
                  </a:cubicBezTo>
                  <a:lnTo>
                    <a:pt x="1520041" y="548034"/>
                  </a:lnTo>
                  <a:cubicBezTo>
                    <a:pt x="1539503" y="917816"/>
                    <a:pt x="1506947" y="680335"/>
                    <a:pt x="1543792" y="809291"/>
                  </a:cubicBezTo>
                  <a:cubicBezTo>
                    <a:pt x="1548276" y="824984"/>
                    <a:pt x="1547570" y="842621"/>
                    <a:pt x="1555667" y="856792"/>
                  </a:cubicBezTo>
                  <a:cubicBezTo>
                    <a:pt x="1563999" y="871374"/>
                    <a:pt x="1580363" y="879667"/>
                    <a:pt x="1591293" y="892418"/>
                  </a:cubicBezTo>
                  <a:cubicBezTo>
                    <a:pt x="1604174" y="907446"/>
                    <a:pt x="1612924" y="925925"/>
                    <a:pt x="1626919" y="939920"/>
                  </a:cubicBezTo>
                  <a:cubicBezTo>
                    <a:pt x="1736102" y="1049104"/>
                    <a:pt x="1610906" y="893529"/>
                    <a:pt x="1721922" y="1023047"/>
                  </a:cubicBezTo>
                  <a:cubicBezTo>
                    <a:pt x="1731210" y="1033883"/>
                    <a:pt x="1735580" y="1048581"/>
                    <a:pt x="1745672" y="1058673"/>
                  </a:cubicBezTo>
                  <a:cubicBezTo>
                    <a:pt x="1839093" y="1152096"/>
                    <a:pt x="1719642" y="1001313"/>
                    <a:pt x="1816924" y="1118049"/>
                  </a:cubicBezTo>
                  <a:cubicBezTo>
                    <a:pt x="1826061" y="1129013"/>
                    <a:pt x="1831127" y="1143066"/>
                    <a:pt x="1840675" y="1153675"/>
                  </a:cubicBezTo>
                  <a:cubicBezTo>
                    <a:pt x="1866889" y="1182802"/>
                    <a:pt x="1902065" y="1204198"/>
                    <a:pt x="1923802" y="1236803"/>
                  </a:cubicBezTo>
                  <a:cubicBezTo>
                    <a:pt x="1941327" y="1263090"/>
                    <a:pt x="1955749" y="1289768"/>
                    <a:pt x="1983179" y="1308055"/>
                  </a:cubicBezTo>
                  <a:cubicBezTo>
                    <a:pt x="1993594" y="1314999"/>
                    <a:pt x="2006930" y="1315972"/>
                    <a:pt x="2018805" y="1319930"/>
                  </a:cubicBezTo>
                  <a:lnTo>
                    <a:pt x="2125683" y="1391182"/>
                  </a:lnTo>
                  <a:cubicBezTo>
                    <a:pt x="2137558" y="1399099"/>
                    <a:pt x="2147769" y="1410420"/>
                    <a:pt x="2161309" y="1414933"/>
                  </a:cubicBezTo>
                  <a:lnTo>
                    <a:pt x="2196935" y="1426808"/>
                  </a:lnTo>
                  <a:cubicBezTo>
                    <a:pt x="2208810" y="1434725"/>
                    <a:pt x="2218483" y="1448213"/>
                    <a:pt x="2232561" y="1450559"/>
                  </a:cubicBezTo>
                  <a:cubicBezTo>
                    <a:pt x="2244908" y="1452617"/>
                    <a:pt x="2256151" y="1442122"/>
                    <a:pt x="2268187" y="1438683"/>
                  </a:cubicBezTo>
                  <a:cubicBezTo>
                    <a:pt x="2283880" y="1434199"/>
                    <a:pt x="2299854" y="1430766"/>
                    <a:pt x="2315688" y="1426808"/>
                  </a:cubicBezTo>
                  <a:cubicBezTo>
                    <a:pt x="2430483" y="1438683"/>
                    <a:pt x="2545602" y="1447758"/>
                    <a:pt x="2660072" y="1462434"/>
                  </a:cubicBezTo>
                  <a:cubicBezTo>
                    <a:pt x="2700113" y="1467567"/>
                    <a:pt x="2738614" y="1482637"/>
                    <a:pt x="2778826" y="1486185"/>
                  </a:cubicBezTo>
                  <a:cubicBezTo>
                    <a:pt x="2873543" y="1494542"/>
                    <a:pt x="2968880" y="1493063"/>
                    <a:pt x="3063833" y="1498060"/>
                  </a:cubicBezTo>
                  <a:cubicBezTo>
                    <a:pt x="3119316" y="1500980"/>
                    <a:pt x="3174605" y="1507015"/>
                    <a:pt x="3230088" y="1509935"/>
                  </a:cubicBezTo>
                  <a:cubicBezTo>
                    <a:pt x="3325042" y="1514933"/>
                    <a:pt x="3420093" y="1517852"/>
                    <a:pt x="3515096" y="1521811"/>
                  </a:cubicBezTo>
                  <a:cubicBezTo>
                    <a:pt x="3697184" y="1517852"/>
                    <a:pt x="3879510" y="1520038"/>
                    <a:pt x="4061361" y="1509935"/>
                  </a:cubicBezTo>
                  <a:cubicBezTo>
                    <a:pt x="4093953" y="1508124"/>
                    <a:pt x="4124355" y="1492587"/>
                    <a:pt x="4156363" y="1486185"/>
                  </a:cubicBezTo>
                  <a:cubicBezTo>
                    <a:pt x="4176155" y="1482226"/>
                    <a:pt x="4196036" y="1478688"/>
                    <a:pt x="4215740" y="1474309"/>
                  </a:cubicBezTo>
                  <a:cubicBezTo>
                    <a:pt x="4231672" y="1470768"/>
                    <a:pt x="4247548" y="1466918"/>
                    <a:pt x="4263241" y="1462434"/>
                  </a:cubicBezTo>
                  <a:cubicBezTo>
                    <a:pt x="4275277" y="1458995"/>
                    <a:pt x="4298867" y="1450559"/>
                    <a:pt x="4298867" y="1450559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21E357D-3C21-4D63-7CB6-8CE6A29BCCCB}"/>
                </a:ext>
              </a:extLst>
            </p:cNvPr>
            <p:cNvSpPr/>
            <p:nvPr/>
          </p:nvSpPr>
          <p:spPr>
            <a:xfrm>
              <a:off x="188702" y="4655066"/>
              <a:ext cx="691375" cy="69137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84A271F-FDB3-7B5C-9F10-B44C3B3C68C1}"/>
                </a:ext>
              </a:extLst>
            </p:cNvPr>
            <p:cNvSpPr/>
            <p:nvPr/>
          </p:nvSpPr>
          <p:spPr>
            <a:xfrm>
              <a:off x="4833257" y="4738595"/>
              <a:ext cx="691375" cy="69137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t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04322AF-959B-0085-488E-D25C7EE99065}"/>
              </a:ext>
            </a:extLst>
          </p:cNvPr>
          <p:cNvSpPr txBox="1"/>
          <p:nvPr/>
        </p:nvSpPr>
        <p:spPr>
          <a:xfrm>
            <a:off x="5496775" y="5529911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523314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48D38-015D-D2B5-689C-388132569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09BE1-3A10-074D-41F2-EEBF20724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Negative Cycles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E540A8F-5A2E-8CA8-3F1E-FD93D952FA0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EC92C3B-2F8A-F7CE-D56A-85EF596003EC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A22F846-DFAB-CF02-CE54-2CF5F321733D}"/>
                  </a:ext>
                </a:extLst>
              </p:cNvPr>
              <p:cNvSpPr txBox="1"/>
              <p:nvPr/>
            </p:nvSpPr>
            <p:spPr>
              <a:xfrm>
                <a:off x="768056" y="1687337"/>
                <a:ext cx="10655888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Claim</a:t>
                </a:r>
                <a:r>
                  <a:rPr lang="en-US" sz="2800" dirty="0"/>
                  <a:t>: If a graph has a no negative cycle,</a:t>
                </a:r>
                <a:r>
                  <a:rPr lang="en-US" sz="2800" b="1" dirty="0"/>
                  <a:t> </a:t>
                </a:r>
                <a:r>
                  <a:rPr lang="en-US" sz="2800" dirty="0"/>
                  <a:t>then the shortest path from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800" dirty="0"/>
                  <a:t> to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/>
                  <a:t> is a simple path.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Proof: 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  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A22F846-DFAB-CF02-CE54-2CF5F3217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56" y="1687337"/>
                <a:ext cx="10655888" cy="2246769"/>
              </a:xfrm>
              <a:prstGeom prst="rect">
                <a:avLst/>
              </a:prstGeom>
              <a:blipFill>
                <a:blip r:embed="rId3"/>
                <a:stretch>
                  <a:fillRect l="-1071" t="-2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E19AF587-C0F3-CBA2-55E3-FB8B9A21E596}"/>
              </a:ext>
            </a:extLst>
          </p:cNvPr>
          <p:cNvGrpSpPr/>
          <p:nvPr/>
        </p:nvGrpSpPr>
        <p:grpSpPr>
          <a:xfrm>
            <a:off x="2388779" y="3506822"/>
            <a:ext cx="6553340" cy="2311172"/>
            <a:chOff x="188702" y="3691457"/>
            <a:chExt cx="5335930" cy="1738513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D4B0F4F7-2C68-ECC9-3B0B-EF76BE1BD0FA}"/>
                </a:ext>
              </a:extLst>
            </p:cNvPr>
            <p:cNvSpPr/>
            <p:nvPr/>
          </p:nvSpPr>
          <p:spPr>
            <a:xfrm>
              <a:off x="880077" y="3691457"/>
              <a:ext cx="3953180" cy="1521811"/>
            </a:xfrm>
            <a:custGeom>
              <a:avLst/>
              <a:gdLst>
                <a:gd name="connsiteX0" fmla="*/ 0 w 4298867"/>
                <a:gd name="connsiteY0" fmla="*/ 1414933 h 1521811"/>
                <a:gd name="connsiteX1" fmla="*/ 843148 w 4298867"/>
                <a:gd name="connsiteY1" fmla="*/ 1438683 h 1521811"/>
                <a:gd name="connsiteX2" fmla="*/ 1104405 w 4298867"/>
                <a:gd name="connsiteY2" fmla="*/ 1450559 h 1521811"/>
                <a:gd name="connsiteX3" fmla="*/ 2078181 w 4298867"/>
                <a:gd name="connsiteY3" fmla="*/ 1438683 h 1521811"/>
                <a:gd name="connsiteX4" fmla="*/ 2291937 w 4298867"/>
                <a:gd name="connsiteY4" fmla="*/ 1414933 h 1521811"/>
                <a:gd name="connsiteX5" fmla="*/ 2315688 w 4298867"/>
                <a:gd name="connsiteY5" fmla="*/ 1367431 h 1521811"/>
                <a:gd name="connsiteX6" fmla="*/ 2351314 w 4298867"/>
                <a:gd name="connsiteY6" fmla="*/ 1308055 h 1521811"/>
                <a:gd name="connsiteX7" fmla="*/ 2363189 w 4298867"/>
                <a:gd name="connsiteY7" fmla="*/ 1272429 h 1521811"/>
                <a:gd name="connsiteX8" fmla="*/ 2458192 w 4298867"/>
                <a:gd name="connsiteY8" fmla="*/ 1106174 h 1521811"/>
                <a:gd name="connsiteX9" fmla="*/ 2481942 w 4298867"/>
                <a:gd name="connsiteY9" fmla="*/ 1046798 h 1521811"/>
                <a:gd name="connsiteX10" fmla="*/ 2505693 w 4298867"/>
                <a:gd name="connsiteY10" fmla="*/ 975546 h 1521811"/>
                <a:gd name="connsiteX11" fmla="*/ 2529444 w 4298867"/>
                <a:gd name="connsiteY11" fmla="*/ 928044 h 1521811"/>
                <a:gd name="connsiteX12" fmla="*/ 2600696 w 4298867"/>
                <a:gd name="connsiteY12" fmla="*/ 761790 h 1521811"/>
                <a:gd name="connsiteX13" fmla="*/ 2624446 w 4298867"/>
                <a:gd name="connsiteY13" fmla="*/ 714288 h 1521811"/>
                <a:gd name="connsiteX14" fmla="*/ 2660072 w 4298867"/>
                <a:gd name="connsiteY14" fmla="*/ 607411 h 1521811"/>
                <a:gd name="connsiteX15" fmla="*/ 2671948 w 4298867"/>
                <a:gd name="connsiteY15" fmla="*/ 559909 h 1521811"/>
                <a:gd name="connsiteX16" fmla="*/ 2695698 w 4298867"/>
                <a:gd name="connsiteY16" fmla="*/ 512408 h 1521811"/>
                <a:gd name="connsiteX17" fmla="*/ 2731324 w 4298867"/>
                <a:gd name="connsiteY17" fmla="*/ 405530 h 1521811"/>
                <a:gd name="connsiteX18" fmla="*/ 2719449 w 4298867"/>
                <a:gd name="connsiteY18" fmla="*/ 322403 h 1521811"/>
                <a:gd name="connsiteX19" fmla="*/ 2660072 w 4298867"/>
                <a:gd name="connsiteY19" fmla="*/ 263026 h 1521811"/>
                <a:gd name="connsiteX20" fmla="*/ 2612571 w 4298867"/>
                <a:gd name="connsiteY20" fmla="*/ 227400 h 1521811"/>
                <a:gd name="connsiteX21" fmla="*/ 2529444 w 4298867"/>
                <a:gd name="connsiteY21" fmla="*/ 144273 h 1521811"/>
                <a:gd name="connsiteX22" fmla="*/ 2422566 w 4298867"/>
                <a:gd name="connsiteY22" fmla="*/ 73021 h 1521811"/>
                <a:gd name="connsiteX23" fmla="*/ 2327563 w 4298867"/>
                <a:gd name="connsiteY23" fmla="*/ 37395 h 1521811"/>
                <a:gd name="connsiteX24" fmla="*/ 2280062 w 4298867"/>
                <a:gd name="connsiteY24" fmla="*/ 13644 h 1521811"/>
                <a:gd name="connsiteX25" fmla="*/ 1816924 w 4298867"/>
                <a:gd name="connsiteY25" fmla="*/ 13644 h 1521811"/>
                <a:gd name="connsiteX26" fmla="*/ 1769423 w 4298867"/>
                <a:gd name="connsiteY26" fmla="*/ 49270 h 1521811"/>
                <a:gd name="connsiteX27" fmla="*/ 1698171 w 4298867"/>
                <a:gd name="connsiteY27" fmla="*/ 156148 h 1521811"/>
                <a:gd name="connsiteX28" fmla="*/ 1650670 w 4298867"/>
                <a:gd name="connsiteY28" fmla="*/ 203649 h 1521811"/>
                <a:gd name="connsiteX29" fmla="*/ 1603168 w 4298867"/>
                <a:gd name="connsiteY29" fmla="*/ 310527 h 1521811"/>
                <a:gd name="connsiteX30" fmla="*/ 1555667 w 4298867"/>
                <a:gd name="connsiteY30" fmla="*/ 417405 h 1521811"/>
                <a:gd name="connsiteX31" fmla="*/ 1531916 w 4298867"/>
                <a:gd name="connsiteY31" fmla="*/ 512408 h 1521811"/>
                <a:gd name="connsiteX32" fmla="*/ 1520041 w 4298867"/>
                <a:gd name="connsiteY32" fmla="*/ 548034 h 1521811"/>
                <a:gd name="connsiteX33" fmla="*/ 1543792 w 4298867"/>
                <a:gd name="connsiteY33" fmla="*/ 809291 h 1521811"/>
                <a:gd name="connsiteX34" fmla="*/ 1555667 w 4298867"/>
                <a:gd name="connsiteY34" fmla="*/ 856792 h 1521811"/>
                <a:gd name="connsiteX35" fmla="*/ 1591293 w 4298867"/>
                <a:gd name="connsiteY35" fmla="*/ 892418 h 1521811"/>
                <a:gd name="connsiteX36" fmla="*/ 1626919 w 4298867"/>
                <a:gd name="connsiteY36" fmla="*/ 939920 h 1521811"/>
                <a:gd name="connsiteX37" fmla="*/ 1721922 w 4298867"/>
                <a:gd name="connsiteY37" fmla="*/ 1023047 h 1521811"/>
                <a:gd name="connsiteX38" fmla="*/ 1745672 w 4298867"/>
                <a:gd name="connsiteY38" fmla="*/ 1058673 h 1521811"/>
                <a:gd name="connsiteX39" fmla="*/ 1816924 w 4298867"/>
                <a:gd name="connsiteY39" fmla="*/ 1118049 h 1521811"/>
                <a:gd name="connsiteX40" fmla="*/ 1840675 w 4298867"/>
                <a:gd name="connsiteY40" fmla="*/ 1153675 h 1521811"/>
                <a:gd name="connsiteX41" fmla="*/ 1923802 w 4298867"/>
                <a:gd name="connsiteY41" fmla="*/ 1236803 h 1521811"/>
                <a:gd name="connsiteX42" fmla="*/ 1983179 w 4298867"/>
                <a:gd name="connsiteY42" fmla="*/ 1308055 h 1521811"/>
                <a:gd name="connsiteX43" fmla="*/ 2018805 w 4298867"/>
                <a:gd name="connsiteY43" fmla="*/ 1319930 h 1521811"/>
                <a:gd name="connsiteX44" fmla="*/ 2125683 w 4298867"/>
                <a:gd name="connsiteY44" fmla="*/ 1391182 h 1521811"/>
                <a:gd name="connsiteX45" fmla="*/ 2161309 w 4298867"/>
                <a:gd name="connsiteY45" fmla="*/ 1414933 h 1521811"/>
                <a:gd name="connsiteX46" fmla="*/ 2196935 w 4298867"/>
                <a:gd name="connsiteY46" fmla="*/ 1426808 h 1521811"/>
                <a:gd name="connsiteX47" fmla="*/ 2232561 w 4298867"/>
                <a:gd name="connsiteY47" fmla="*/ 1450559 h 1521811"/>
                <a:gd name="connsiteX48" fmla="*/ 2268187 w 4298867"/>
                <a:gd name="connsiteY48" fmla="*/ 1438683 h 1521811"/>
                <a:gd name="connsiteX49" fmla="*/ 2315688 w 4298867"/>
                <a:gd name="connsiteY49" fmla="*/ 1426808 h 1521811"/>
                <a:gd name="connsiteX50" fmla="*/ 2660072 w 4298867"/>
                <a:gd name="connsiteY50" fmla="*/ 1462434 h 1521811"/>
                <a:gd name="connsiteX51" fmla="*/ 2778826 w 4298867"/>
                <a:gd name="connsiteY51" fmla="*/ 1486185 h 1521811"/>
                <a:gd name="connsiteX52" fmla="*/ 3063833 w 4298867"/>
                <a:gd name="connsiteY52" fmla="*/ 1498060 h 1521811"/>
                <a:gd name="connsiteX53" fmla="*/ 3230088 w 4298867"/>
                <a:gd name="connsiteY53" fmla="*/ 1509935 h 1521811"/>
                <a:gd name="connsiteX54" fmla="*/ 3515096 w 4298867"/>
                <a:gd name="connsiteY54" fmla="*/ 1521811 h 1521811"/>
                <a:gd name="connsiteX55" fmla="*/ 4061361 w 4298867"/>
                <a:gd name="connsiteY55" fmla="*/ 1509935 h 1521811"/>
                <a:gd name="connsiteX56" fmla="*/ 4156363 w 4298867"/>
                <a:gd name="connsiteY56" fmla="*/ 1486185 h 1521811"/>
                <a:gd name="connsiteX57" fmla="*/ 4215740 w 4298867"/>
                <a:gd name="connsiteY57" fmla="*/ 1474309 h 1521811"/>
                <a:gd name="connsiteX58" fmla="*/ 4263241 w 4298867"/>
                <a:gd name="connsiteY58" fmla="*/ 1462434 h 1521811"/>
                <a:gd name="connsiteX59" fmla="*/ 4298867 w 4298867"/>
                <a:gd name="connsiteY59" fmla="*/ 1450559 h 1521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298867" h="1521811">
                  <a:moveTo>
                    <a:pt x="0" y="1414933"/>
                  </a:moveTo>
                  <a:cubicBezTo>
                    <a:pt x="350022" y="1458685"/>
                    <a:pt x="4226" y="1418943"/>
                    <a:pt x="843148" y="1438683"/>
                  </a:cubicBezTo>
                  <a:cubicBezTo>
                    <a:pt x="930299" y="1440734"/>
                    <a:pt x="1017319" y="1446600"/>
                    <a:pt x="1104405" y="1450559"/>
                  </a:cubicBezTo>
                  <a:lnTo>
                    <a:pt x="2078181" y="1438683"/>
                  </a:lnTo>
                  <a:cubicBezTo>
                    <a:pt x="2220417" y="1435720"/>
                    <a:pt x="2202373" y="1437323"/>
                    <a:pt x="2291937" y="1414933"/>
                  </a:cubicBezTo>
                  <a:cubicBezTo>
                    <a:pt x="2299854" y="1399099"/>
                    <a:pt x="2307091" y="1382906"/>
                    <a:pt x="2315688" y="1367431"/>
                  </a:cubicBezTo>
                  <a:cubicBezTo>
                    <a:pt x="2326897" y="1347254"/>
                    <a:pt x="2340992" y="1328700"/>
                    <a:pt x="2351314" y="1308055"/>
                  </a:cubicBezTo>
                  <a:cubicBezTo>
                    <a:pt x="2356912" y="1296859"/>
                    <a:pt x="2357254" y="1283450"/>
                    <a:pt x="2363189" y="1272429"/>
                  </a:cubicBezTo>
                  <a:cubicBezTo>
                    <a:pt x="2408827" y="1187672"/>
                    <a:pt x="2427111" y="1176106"/>
                    <a:pt x="2458192" y="1106174"/>
                  </a:cubicBezTo>
                  <a:cubicBezTo>
                    <a:pt x="2466850" y="1086695"/>
                    <a:pt x="2474657" y="1066831"/>
                    <a:pt x="2481942" y="1046798"/>
                  </a:cubicBezTo>
                  <a:cubicBezTo>
                    <a:pt x="2490498" y="1023270"/>
                    <a:pt x="2494497" y="997938"/>
                    <a:pt x="2505693" y="975546"/>
                  </a:cubicBezTo>
                  <a:cubicBezTo>
                    <a:pt x="2513610" y="959712"/>
                    <a:pt x="2522869" y="944481"/>
                    <a:pt x="2529444" y="928044"/>
                  </a:cubicBezTo>
                  <a:cubicBezTo>
                    <a:pt x="2599341" y="753300"/>
                    <a:pt x="2492570" y="978043"/>
                    <a:pt x="2600696" y="761790"/>
                  </a:cubicBezTo>
                  <a:lnTo>
                    <a:pt x="2624446" y="714288"/>
                  </a:lnTo>
                  <a:cubicBezTo>
                    <a:pt x="2650472" y="584165"/>
                    <a:pt x="2617930" y="719790"/>
                    <a:pt x="2660072" y="607411"/>
                  </a:cubicBezTo>
                  <a:cubicBezTo>
                    <a:pt x="2665803" y="592129"/>
                    <a:pt x="2666217" y="575191"/>
                    <a:pt x="2671948" y="559909"/>
                  </a:cubicBezTo>
                  <a:cubicBezTo>
                    <a:pt x="2678164" y="543334"/>
                    <a:pt x="2688508" y="528585"/>
                    <a:pt x="2695698" y="512408"/>
                  </a:cubicBezTo>
                  <a:cubicBezTo>
                    <a:pt x="2721252" y="454910"/>
                    <a:pt x="2717539" y="460671"/>
                    <a:pt x="2731324" y="405530"/>
                  </a:cubicBezTo>
                  <a:cubicBezTo>
                    <a:pt x="2727366" y="377821"/>
                    <a:pt x="2727492" y="349213"/>
                    <a:pt x="2719449" y="322403"/>
                  </a:cubicBezTo>
                  <a:cubicBezTo>
                    <a:pt x="2709085" y="287857"/>
                    <a:pt x="2686269" y="281738"/>
                    <a:pt x="2660072" y="263026"/>
                  </a:cubicBezTo>
                  <a:cubicBezTo>
                    <a:pt x="2643967" y="251522"/>
                    <a:pt x="2627216" y="240714"/>
                    <a:pt x="2612571" y="227400"/>
                  </a:cubicBezTo>
                  <a:cubicBezTo>
                    <a:pt x="2583575" y="201040"/>
                    <a:pt x="2564493" y="161798"/>
                    <a:pt x="2529444" y="144273"/>
                  </a:cubicBezTo>
                  <a:cubicBezTo>
                    <a:pt x="2418373" y="88738"/>
                    <a:pt x="2554322" y="160859"/>
                    <a:pt x="2422566" y="73021"/>
                  </a:cubicBezTo>
                  <a:cubicBezTo>
                    <a:pt x="2385305" y="48180"/>
                    <a:pt x="2369339" y="47839"/>
                    <a:pt x="2327563" y="37395"/>
                  </a:cubicBezTo>
                  <a:cubicBezTo>
                    <a:pt x="2311729" y="29478"/>
                    <a:pt x="2297236" y="17938"/>
                    <a:pt x="2280062" y="13644"/>
                  </a:cubicBezTo>
                  <a:cubicBezTo>
                    <a:pt x="2159260" y="-16557"/>
                    <a:pt x="1847530" y="12657"/>
                    <a:pt x="1816924" y="13644"/>
                  </a:cubicBezTo>
                  <a:cubicBezTo>
                    <a:pt x="1801090" y="25519"/>
                    <a:pt x="1783418" y="35275"/>
                    <a:pt x="1769423" y="49270"/>
                  </a:cubicBezTo>
                  <a:cubicBezTo>
                    <a:pt x="1725296" y="93397"/>
                    <a:pt x="1737744" y="105269"/>
                    <a:pt x="1698171" y="156148"/>
                  </a:cubicBezTo>
                  <a:cubicBezTo>
                    <a:pt x="1684423" y="173823"/>
                    <a:pt x="1663511" y="185305"/>
                    <a:pt x="1650670" y="203649"/>
                  </a:cubicBezTo>
                  <a:cubicBezTo>
                    <a:pt x="1603802" y="270603"/>
                    <a:pt x="1626102" y="257014"/>
                    <a:pt x="1603168" y="310527"/>
                  </a:cubicBezTo>
                  <a:cubicBezTo>
                    <a:pt x="1578391" y="368340"/>
                    <a:pt x="1575750" y="352135"/>
                    <a:pt x="1555667" y="417405"/>
                  </a:cubicBezTo>
                  <a:cubicBezTo>
                    <a:pt x="1546067" y="448604"/>
                    <a:pt x="1542238" y="481441"/>
                    <a:pt x="1531916" y="512408"/>
                  </a:cubicBezTo>
                  <a:lnTo>
                    <a:pt x="1520041" y="548034"/>
                  </a:lnTo>
                  <a:cubicBezTo>
                    <a:pt x="1539503" y="917816"/>
                    <a:pt x="1506947" y="680335"/>
                    <a:pt x="1543792" y="809291"/>
                  </a:cubicBezTo>
                  <a:cubicBezTo>
                    <a:pt x="1548276" y="824984"/>
                    <a:pt x="1547570" y="842621"/>
                    <a:pt x="1555667" y="856792"/>
                  </a:cubicBezTo>
                  <a:cubicBezTo>
                    <a:pt x="1563999" y="871374"/>
                    <a:pt x="1580363" y="879667"/>
                    <a:pt x="1591293" y="892418"/>
                  </a:cubicBezTo>
                  <a:cubicBezTo>
                    <a:pt x="1604174" y="907446"/>
                    <a:pt x="1612924" y="925925"/>
                    <a:pt x="1626919" y="939920"/>
                  </a:cubicBezTo>
                  <a:cubicBezTo>
                    <a:pt x="1736102" y="1049104"/>
                    <a:pt x="1610906" y="893529"/>
                    <a:pt x="1721922" y="1023047"/>
                  </a:cubicBezTo>
                  <a:cubicBezTo>
                    <a:pt x="1731210" y="1033883"/>
                    <a:pt x="1735580" y="1048581"/>
                    <a:pt x="1745672" y="1058673"/>
                  </a:cubicBezTo>
                  <a:cubicBezTo>
                    <a:pt x="1839093" y="1152096"/>
                    <a:pt x="1719642" y="1001313"/>
                    <a:pt x="1816924" y="1118049"/>
                  </a:cubicBezTo>
                  <a:cubicBezTo>
                    <a:pt x="1826061" y="1129013"/>
                    <a:pt x="1831127" y="1143066"/>
                    <a:pt x="1840675" y="1153675"/>
                  </a:cubicBezTo>
                  <a:cubicBezTo>
                    <a:pt x="1866889" y="1182802"/>
                    <a:pt x="1902065" y="1204198"/>
                    <a:pt x="1923802" y="1236803"/>
                  </a:cubicBezTo>
                  <a:cubicBezTo>
                    <a:pt x="1941327" y="1263090"/>
                    <a:pt x="1955749" y="1289768"/>
                    <a:pt x="1983179" y="1308055"/>
                  </a:cubicBezTo>
                  <a:cubicBezTo>
                    <a:pt x="1993594" y="1314999"/>
                    <a:pt x="2006930" y="1315972"/>
                    <a:pt x="2018805" y="1319930"/>
                  </a:cubicBezTo>
                  <a:lnTo>
                    <a:pt x="2125683" y="1391182"/>
                  </a:lnTo>
                  <a:cubicBezTo>
                    <a:pt x="2137558" y="1399099"/>
                    <a:pt x="2147769" y="1410420"/>
                    <a:pt x="2161309" y="1414933"/>
                  </a:cubicBezTo>
                  <a:lnTo>
                    <a:pt x="2196935" y="1426808"/>
                  </a:lnTo>
                  <a:cubicBezTo>
                    <a:pt x="2208810" y="1434725"/>
                    <a:pt x="2218483" y="1448213"/>
                    <a:pt x="2232561" y="1450559"/>
                  </a:cubicBezTo>
                  <a:cubicBezTo>
                    <a:pt x="2244908" y="1452617"/>
                    <a:pt x="2256151" y="1442122"/>
                    <a:pt x="2268187" y="1438683"/>
                  </a:cubicBezTo>
                  <a:cubicBezTo>
                    <a:pt x="2283880" y="1434199"/>
                    <a:pt x="2299854" y="1430766"/>
                    <a:pt x="2315688" y="1426808"/>
                  </a:cubicBezTo>
                  <a:cubicBezTo>
                    <a:pt x="2430483" y="1438683"/>
                    <a:pt x="2545602" y="1447758"/>
                    <a:pt x="2660072" y="1462434"/>
                  </a:cubicBezTo>
                  <a:cubicBezTo>
                    <a:pt x="2700113" y="1467567"/>
                    <a:pt x="2738614" y="1482637"/>
                    <a:pt x="2778826" y="1486185"/>
                  </a:cubicBezTo>
                  <a:cubicBezTo>
                    <a:pt x="2873543" y="1494542"/>
                    <a:pt x="2968880" y="1493063"/>
                    <a:pt x="3063833" y="1498060"/>
                  </a:cubicBezTo>
                  <a:cubicBezTo>
                    <a:pt x="3119316" y="1500980"/>
                    <a:pt x="3174605" y="1507015"/>
                    <a:pt x="3230088" y="1509935"/>
                  </a:cubicBezTo>
                  <a:cubicBezTo>
                    <a:pt x="3325042" y="1514933"/>
                    <a:pt x="3420093" y="1517852"/>
                    <a:pt x="3515096" y="1521811"/>
                  </a:cubicBezTo>
                  <a:cubicBezTo>
                    <a:pt x="3697184" y="1517852"/>
                    <a:pt x="3879510" y="1520038"/>
                    <a:pt x="4061361" y="1509935"/>
                  </a:cubicBezTo>
                  <a:cubicBezTo>
                    <a:pt x="4093953" y="1508124"/>
                    <a:pt x="4124355" y="1492587"/>
                    <a:pt x="4156363" y="1486185"/>
                  </a:cubicBezTo>
                  <a:cubicBezTo>
                    <a:pt x="4176155" y="1482226"/>
                    <a:pt x="4196036" y="1478688"/>
                    <a:pt x="4215740" y="1474309"/>
                  </a:cubicBezTo>
                  <a:cubicBezTo>
                    <a:pt x="4231672" y="1470768"/>
                    <a:pt x="4247548" y="1466918"/>
                    <a:pt x="4263241" y="1462434"/>
                  </a:cubicBezTo>
                  <a:cubicBezTo>
                    <a:pt x="4275277" y="1458995"/>
                    <a:pt x="4298867" y="1450559"/>
                    <a:pt x="4298867" y="1450559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3C2AB35-ED22-4E49-AA40-04447A3300DC}"/>
                </a:ext>
              </a:extLst>
            </p:cNvPr>
            <p:cNvSpPr/>
            <p:nvPr/>
          </p:nvSpPr>
          <p:spPr>
            <a:xfrm>
              <a:off x="188702" y="4655066"/>
              <a:ext cx="691375" cy="69137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E78F79F-6851-2F0B-5532-51E1A7A900FF}"/>
                </a:ext>
              </a:extLst>
            </p:cNvPr>
            <p:cNvSpPr/>
            <p:nvPr/>
          </p:nvSpPr>
          <p:spPr>
            <a:xfrm>
              <a:off x="4833257" y="4738595"/>
              <a:ext cx="691375" cy="69137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t</a:t>
              </a:r>
            </a:p>
          </p:txBody>
        </p:sp>
      </p:grpSp>
      <p:pic>
        <p:nvPicPr>
          <p:cNvPr id="13" name="Graphic 12" descr="Scissors outline">
            <a:extLst>
              <a:ext uri="{FF2B5EF4-FFF2-40B4-BE49-F238E27FC236}">
                <a16:creationId xmlns:a16="http://schemas.microsoft.com/office/drawing/2014/main" id="{6DE46F21-7DB4-6463-7E51-52F56AF16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23694" y="4113207"/>
            <a:ext cx="1944611" cy="19446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351426-E7D7-0AA5-0139-E7A1322A672D}"/>
              </a:ext>
            </a:extLst>
          </p:cNvPr>
          <p:cNvSpPr txBox="1"/>
          <p:nvPr/>
        </p:nvSpPr>
        <p:spPr>
          <a:xfrm>
            <a:off x="5496775" y="5529911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26845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05390-888C-9AE8-1AA0-3C8596CF1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3E21D-A5E0-16DF-4E48-5EA4B1E47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Negative Cycles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63EC36-60EB-FBC8-F3F3-562E632FD64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B934F97-B40D-3A3E-6064-D8B28118E15D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770C7C6-1FAF-2D47-8731-B4BE3916699F}"/>
                  </a:ext>
                </a:extLst>
              </p:cNvPr>
              <p:cNvSpPr txBox="1"/>
              <p:nvPr/>
            </p:nvSpPr>
            <p:spPr>
              <a:xfrm>
                <a:off x="768056" y="1687337"/>
                <a:ext cx="10655888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Claim</a:t>
                </a:r>
                <a:r>
                  <a:rPr lang="en-US" sz="2800" dirty="0"/>
                  <a:t>: If a graph has a no negative cycle,</a:t>
                </a:r>
                <a:r>
                  <a:rPr lang="en-US" sz="2800" b="1" dirty="0"/>
                  <a:t> </a:t>
                </a:r>
                <a:r>
                  <a:rPr lang="en-US" sz="2800" dirty="0"/>
                  <a:t>then the shortest path from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800" dirty="0"/>
                  <a:t> to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/>
                  <a:t> is a simple path.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Proof: 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  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770C7C6-1FAF-2D47-8731-B4BE391669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56" y="1687337"/>
                <a:ext cx="10655888" cy="2246769"/>
              </a:xfrm>
              <a:prstGeom prst="rect">
                <a:avLst/>
              </a:prstGeom>
              <a:blipFill>
                <a:blip r:embed="rId3"/>
                <a:stretch>
                  <a:fillRect l="-1071" t="-2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080CA30E-6EA2-D3F5-0CC1-D7B5E01DD27B}"/>
              </a:ext>
            </a:extLst>
          </p:cNvPr>
          <p:cNvGrpSpPr/>
          <p:nvPr/>
        </p:nvGrpSpPr>
        <p:grpSpPr>
          <a:xfrm>
            <a:off x="2388779" y="3506822"/>
            <a:ext cx="6553340" cy="2311172"/>
            <a:chOff x="188702" y="3691457"/>
            <a:chExt cx="5335930" cy="1738513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FDFBC84-D36A-C51F-E6F1-7AD28AF99683}"/>
                </a:ext>
              </a:extLst>
            </p:cNvPr>
            <p:cNvSpPr/>
            <p:nvPr/>
          </p:nvSpPr>
          <p:spPr>
            <a:xfrm>
              <a:off x="880077" y="3691457"/>
              <a:ext cx="3953180" cy="1521811"/>
            </a:xfrm>
            <a:custGeom>
              <a:avLst/>
              <a:gdLst>
                <a:gd name="connsiteX0" fmla="*/ 0 w 4298867"/>
                <a:gd name="connsiteY0" fmla="*/ 1414933 h 1521811"/>
                <a:gd name="connsiteX1" fmla="*/ 843148 w 4298867"/>
                <a:gd name="connsiteY1" fmla="*/ 1438683 h 1521811"/>
                <a:gd name="connsiteX2" fmla="*/ 1104405 w 4298867"/>
                <a:gd name="connsiteY2" fmla="*/ 1450559 h 1521811"/>
                <a:gd name="connsiteX3" fmla="*/ 2078181 w 4298867"/>
                <a:gd name="connsiteY3" fmla="*/ 1438683 h 1521811"/>
                <a:gd name="connsiteX4" fmla="*/ 2291937 w 4298867"/>
                <a:gd name="connsiteY4" fmla="*/ 1414933 h 1521811"/>
                <a:gd name="connsiteX5" fmla="*/ 2315688 w 4298867"/>
                <a:gd name="connsiteY5" fmla="*/ 1367431 h 1521811"/>
                <a:gd name="connsiteX6" fmla="*/ 2351314 w 4298867"/>
                <a:gd name="connsiteY6" fmla="*/ 1308055 h 1521811"/>
                <a:gd name="connsiteX7" fmla="*/ 2363189 w 4298867"/>
                <a:gd name="connsiteY7" fmla="*/ 1272429 h 1521811"/>
                <a:gd name="connsiteX8" fmla="*/ 2458192 w 4298867"/>
                <a:gd name="connsiteY8" fmla="*/ 1106174 h 1521811"/>
                <a:gd name="connsiteX9" fmla="*/ 2481942 w 4298867"/>
                <a:gd name="connsiteY9" fmla="*/ 1046798 h 1521811"/>
                <a:gd name="connsiteX10" fmla="*/ 2505693 w 4298867"/>
                <a:gd name="connsiteY10" fmla="*/ 975546 h 1521811"/>
                <a:gd name="connsiteX11" fmla="*/ 2529444 w 4298867"/>
                <a:gd name="connsiteY11" fmla="*/ 928044 h 1521811"/>
                <a:gd name="connsiteX12" fmla="*/ 2600696 w 4298867"/>
                <a:gd name="connsiteY12" fmla="*/ 761790 h 1521811"/>
                <a:gd name="connsiteX13" fmla="*/ 2624446 w 4298867"/>
                <a:gd name="connsiteY13" fmla="*/ 714288 h 1521811"/>
                <a:gd name="connsiteX14" fmla="*/ 2660072 w 4298867"/>
                <a:gd name="connsiteY14" fmla="*/ 607411 h 1521811"/>
                <a:gd name="connsiteX15" fmla="*/ 2671948 w 4298867"/>
                <a:gd name="connsiteY15" fmla="*/ 559909 h 1521811"/>
                <a:gd name="connsiteX16" fmla="*/ 2695698 w 4298867"/>
                <a:gd name="connsiteY16" fmla="*/ 512408 h 1521811"/>
                <a:gd name="connsiteX17" fmla="*/ 2731324 w 4298867"/>
                <a:gd name="connsiteY17" fmla="*/ 405530 h 1521811"/>
                <a:gd name="connsiteX18" fmla="*/ 2719449 w 4298867"/>
                <a:gd name="connsiteY18" fmla="*/ 322403 h 1521811"/>
                <a:gd name="connsiteX19" fmla="*/ 2660072 w 4298867"/>
                <a:gd name="connsiteY19" fmla="*/ 263026 h 1521811"/>
                <a:gd name="connsiteX20" fmla="*/ 2612571 w 4298867"/>
                <a:gd name="connsiteY20" fmla="*/ 227400 h 1521811"/>
                <a:gd name="connsiteX21" fmla="*/ 2529444 w 4298867"/>
                <a:gd name="connsiteY21" fmla="*/ 144273 h 1521811"/>
                <a:gd name="connsiteX22" fmla="*/ 2422566 w 4298867"/>
                <a:gd name="connsiteY22" fmla="*/ 73021 h 1521811"/>
                <a:gd name="connsiteX23" fmla="*/ 2327563 w 4298867"/>
                <a:gd name="connsiteY23" fmla="*/ 37395 h 1521811"/>
                <a:gd name="connsiteX24" fmla="*/ 2280062 w 4298867"/>
                <a:gd name="connsiteY24" fmla="*/ 13644 h 1521811"/>
                <a:gd name="connsiteX25" fmla="*/ 1816924 w 4298867"/>
                <a:gd name="connsiteY25" fmla="*/ 13644 h 1521811"/>
                <a:gd name="connsiteX26" fmla="*/ 1769423 w 4298867"/>
                <a:gd name="connsiteY26" fmla="*/ 49270 h 1521811"/>
                <a:gd name="connsiteX27" fmla="*/ 1698171 w 4298867"/>
                <a:gd name="connsiteY27" fmla="*/ 156148 h 1521811"/>
                <a:gd name="connsiteX28" fmla="*/ 1650670 w 4298867"/>
                <a:gd name="connsiteY28" fmla="*/ 203649 h 1521811"/>
                <a:gd name="connsiteX29" fmla="*/ 1603168 w 4298867"/>
                <a:gd name="connsiteY29" fmla="*/ 310527 h 1521811"/>
                <a:gd name="connsiteX30" fmla="*/ 1555667 w 4298867"/>
                <a:gd name="connsiteY30" fmla="*/ 417405 h 1521811"/>
                <a:gd name="connsiteX31" fmla="*/ 1531916 w 4298867"/>
                <a:gd name="connsiteY31" fmla="*/ 512408 h 1521811"/>
                <a:gd name="connsiteX32" fmla="*/ 1520041 w 4298867"/>
                <a:gd name="connsiteY32" fmla="*/ 548034 h 1521811"/>
                <a:gd name="connsiteX33" fmla="*/ 1543792 w 4298867"/>
                <a:gd name="connsiteY33" fmla="*/ 809291 h 1521811"/>
                <a:gd name="connsiteX34" fmla="*/ 1555667 w 4298867"/>
                <a:gd name="connsiteY34" fmla="*/ 856792 h 1521811"/>
                <a:gd name="connsiteX35" fmla="*/ 1591293 w 4298867"/>
                <a:gd name="connsiteY35" fmla="*/ 892418 h 1521811"/>
                <a:gd name="connsiteX36" fmla="*/ 1626919 w 4298867"/>
                <a:gd name="connsiteY36" fmla="*/ 939920 h 1521811"/>
                <a:gd name="connsiteX37" fmla="*/ 1721922 w 4298867"/>
                <a:gd name="connsiteY37" fmla="*/ 1023047 h 1521811"/>
                <a:gd name="connsiteX38" fmla="*/ 1745672 w 4298867"/>
                <a:gd name="connsiteY38" fmla="*/ 1058673 h 1521811"/>
                <a:gd name="connsiteX39" fmla="*/ 1816924 w 4298867"/>
                <a:gd name="connsiteY39" fmla="*/ 1118049 h 1521811"/>
                <a:gd name="connsiteX40" fmla="*/ 1840675 w 4298867"/>
                <a:gd name="connsiteY40" fmla="*/ 1153675 h 1521811"/>
                <a:gd name="connsiteX41" fmla="*/ 1923802 w 4298867"/>
                <a:gd name="connsiteY41" fmla="*/ 1236803 h 1521811"/>
                <a:gd name="connsiteX42" fmla="*/ 1983179 w 4298867"/>
                <a:gd name="connsiteY42" fmla="*/ 1308055 h 1521811"/>
                <a:gd name="connsiteX43" fmla="*/ 2018805 w 4298867"/>
                <a:gd name="connsiteY43" fmla="*/ 1319930 h 1521811"/>
                <a:gd name="connsiteX44" fmla="*/ 2125683 w 4298867"/>
                <a:gd name="connsiteY44" fmla="*/ 1391182 h 1521811"/>
                <a:gd name="connsiteX45" fmla="*/ 2161309 w 4298867"/>
                <a:gd name="connsiteY45" fmla="*/ 1414933 h 1521811"/>
                <a:gd name="connsiteX46" fmla="*/ 2196935 w 4298867"/>
                <a:gd name="connsiteY46" fmla="*/ 1426808 h 1521811"/>
                <a:gd name="connsiteX47" fmla="*/ 2232561 w 4298867"/>
                <a:gd name="connsiteY47" fmla="*/ 1450559 h 1521811"/>
                <a:gd name="connsiteX48" fmla="*/ 2268187 w 4298867"/>
                <a:gd name="connsiteY48" fmla="*/ 1438683 h 1521811"/>
                <a:gd name="connsiteX49" fmla="*/ 2315688 w 4298867"/>
                <a:gd name="connsiteY49" fmla="*/ 1426808 h 1521811"/>
                <a:gd name="connsiteX50" fmla="*/ 2660072 w 4298867"/>
                <a:gd name="connsiteY50" fmla="*/ 1462434 h 1521811"/>
                <a:gd name="connsiteX51" fmla="*/ 2778826 w 4298867"/>
                <a:gd name="connsiteY51" fmla="*/ 1486185 h 1521811"/>
                <a:gd name="connsiteX52" fmla="*/ 3063833 w 4298867"/>
                <a:gd name="connsiteY52" fmla="*/ 1498060 h 1521811"/>
                <a:gd name="connsiteX53" fmla="*/ 3230088 w 4298867"/>
                <a:gd name="connsiteY53" fmla="*/ 1509935 h 1521811"/>
                <a:gd name="connsiteX54" fmla="*/ 3515096 w 4298867"/>
                <a:gd name="connsiteY54" fmla="*/ 1521811 h 1521811"/>
                <a:gd name="connsiteX55" fmla="*/ 4061361 w 4298867"/>
                <a:gd name="connsiteY55" fmla="*/ 1509935 h 1521811"/>
                <a:gd name="connsiteX56" fmla="*/ 4156363 w 4298867"/>
                <a:gd name="connsiteY56" fmla="*/ 1486185 h 1521811"/>
                <a:gd name="connsiteX57" fmla="*/ 4215740 w 4298867"/>
                <a:gd name="connsiteY57" fmla="*/ 1474309 h 1521811"/>
                <a:gd name="connsiteX58" fmla="*/ 4263241 w 4298867"/>
                <a:gd name="connsiteY58" fmla="*/ 1462434 h 1521811"/>
                <a:gd name="connsiteX59" fmla="*/ 4298867 w 4298867"/>
                <a:gd name="connsiteY59" fmla="*/ 1450559 h 1521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298867" h="1521811">
                  <a:moveTo>
                    <a:pt x="0" y="1414933"/>
                  </a:moveTo>
                  <a:cubicBezTo>
                    <a:pt x="350022" y="1458685"/>
                    <a:pt x="4226" y="1418943"/>
                    <a:pt x="843148" y="1438683"/>
                  </a:cubicBezTo>
                  <a:cubicBezTo>
                    <a:pt x="930299" y="1440734"/>
                    <a:pt x="1017319" y="1446600"/>
                    <a:pt x="1104405" y="1450559"/>
                  </a:cubicBezTo>
                  <a:lnTo>
                    <a:pt x="2078181" y="1438683"/>
                  </a:lnTo>
                  <a:cubicBezTo>
                    <a:pt x="2220417" y="1435720"/>
                    <a:pt x="2202373" y="1437323"/>
                    <a:pt x="2291937" y="1414933"/>
                  </a:cubicBezTo>
                  <a:cubicBezTo>
                    <a:pt x="2299854" y="1399099"/>
                    <a:pt x="2307091" y="1382906"/>
                    <a:pt x="2315688" y="1367431"/>
                  </a:cubicBezTo>
                  <a:cubicBezTo>
                    <a:pt x="2326897" y="1347254"/>
                    <a:pt x="2340992" y="1328700"/>
                    <a:pt x="2351314" y="1308055"/>
                  </a:cubicBezTo>
                  <a:cubicBezTo>
                    <a:pt x="2356912" y="1296859"/>
                    <a:pt x="2357254" y="1283450"/>
                    <a:pt x="2363189" y="1272429"/>
                  </a:cubicBezTo>
                  <a:cubicBezTo>
                    <a:pt x="2408827" y="1187672"/>
                    <a:pt x="2427111" y="1176106"/>
                    <a:pt x="2458192" y="1106174"/>
                  </a:cubicBezTo>
                  <a:cubicBezTo>
                    <a:pt x="2466850" y="1086695"/>
                    <a:pt x="2474657" y="1066831"/>
                    <a:pt x="2481942" y="1046798"/>
                  </a:cubicBezTo>
                  <a:cubicBezTo>
                    <a:pt x="2490498" y="1023270"/>
                    <a:pt x="2494497" y="997938"/>
                    <a:pt x="2505693" y="975546"/>
                  </a:cubicBezTo>
                  <a:cubicBezTo>
                    <a:pt x="2513610" y="959712"/>
                    <a:pt x="2522869" y="944481"/>
                    <a:pt x="2529444" y="928044"/>
                  </a:cubicBezTo>
                  <a:cubicBezTo>
                    <a:pt x="2599341" y="753300"/>
                    <a:pt x="2492570" y="978043"/>
                    <a:pt x="2600696" y="761790"/>
                  </a:cubicBezTo>
                  <a:lnTo>
                    <a:pt x="2624446" y="714288"/>
                  </a:lnTo>
                  <a:cubicBezTo>
                    <a:pt x="2650472" y="584165"/>
                    <a:pt x="2617930" y="719790"/>
                    <a:pt x="2660072" y="607411"/>
                  </a:cubicBezTo>
                  <a:cubicBezTo>
                    <a:pt x="2665803" y="592129"/>
                    <a:pt x="2666217" y="575191"/>
                    <a:pt x="2671948" y="559909"/>
                  </a:cubicBezTo>
                  <a:cubicBezTo>
                    <a:pt x="2678164" y="543334"/>
                    <a:pt x="2688508" y="528585"/>
                    <a:pt x="2695698" y="512408"/>
                  </a:cubicBezTo>
                  <a:cubicBezTo>
                    <a:pt x="2721252" y="454910"/>
                    <a:pt x="2717539" y="460671"/>
                    <a:pt x="2731324" y="405530"/>
                  </a:cubicBezTo>
                  <a:cubicBezTo>
                    <a:pt x="2727366" y="377821"/>
                    <a:pt x="2727492" y="349213"/>
                    <a:pt x="2719449" y="322403"/>
                  </a:cubicBezTo>
                  <a:cubicBezTo>
                    <a:pt x="2709085" y="287857"/>
                    <a:pt x="2686269" y="281738"/>
                    <a:pt x="2660072" y="263026"/>
                  </a:cubicBezTo>
                  <a:cubicBezTo>
                    <a:pt x="2643967" y="251522"/>
                    <a:pt x="2627216" y="240714"/>
                    <a:pt x="2612571" y="227400"/>
                  </a:cubicBezTo>
                  <a:cubicBezTo>
                    <a:pt x="2583575" y="201040"/>
                    <a:pt x="2564493" y="161798"/>
                    <a:pt x="2529444" y="144273"/>
                  </a:cubicBezTo>
                  <a:cubicBezTo>
                    <a:pt x="2418373" y="88738"/>
                    <a:pt x="2554322" y="160859"/>
                    <a:pt x="2422566" y="73021"/>
                  </a:cubicBezTo>
                  <a:cubicBezTo>
                    <a:pt x="2385305" y="48180"/>
                    <a:pt x="2369339" y="47839"/>
                    <a:pt x="2327563" y="37395"/>
                  </a:cubicBezTo>
                  <a:cubicBezTo>
                    <a:pt x="2311729" y="29478"/>
                    <a:pt x="2297236" y="17938"/>
                    <a:pt x="2280062" y="13644"/>
                  </a:cubicBezTo>
                  <a:cubicBezTo>
                    <a:pt x="2159260" y="-16557"/>
                    <a:pt x="1847530" y="12657"/>
                    <a:pt x="1816924" y="13644"/>
                  </a:cubicBezTo>
                  <a:cubicBezTo>
                    <a:pt x="1801090" y="25519"/>
                    <a:pt x="1783418" y="35275"/>
                    <a:pt x="1769423" y="49270"/>
                  </a:cubicBezTo>
                  <a:cubicBezTo>
                    <a:pt x="1725296" y="93397"/>
                    <a:pt x="1737744" y="105269"/>
                    <a:pt x="1698171" y="156148"/>
                  </a:cubicBezTo>
                  <a:cubicBezTo>
                    <a:pt x="1684423" y="173823"/>
                    <a:pt x="1663511" y="185305"/>
                    <a:pt x="1650670" y="203649"/>
                  </a:cubicBezTo>
                  <a:cubicBezTo>
                    <a:pt x="1603802" y="270603"/>
                    <a:pt x="1626102" y="257014"/>
                    <a:pt x="1603168" y="310527"/>
                  </a:cubicBezTo>
                  <a:cubicBezTo>
                    <a:pt x="1578391" y="368340"/>
                    <a:pt x="1575750" y="352135"/>
                    <a:pt x="1555667" y="417405"/>
                  </a:cubicBezTo>
                  <a:cubicBezTo>
                    <a:pt x="1546067" y="448604"/>
                    <a:pt x="1542238" y="481441"/>
                    <a:pt x="1531916" y="512408"/>
                  </a:cubicBezTo>
                  <a:lnTo>
                    <a:pt x="1520041" y="548034"/>
                  </a:lnTo>
                  <a:cubicBezTo>
                    <a:pt x="1539503" y="917816"/>
                    <a:pt x="1506947" y="680335"/>
                    <a:pt x="1543792" y="809291"/>
                  </a:cubicBezTo>
                  <a:cubicBezTo>
                    <a:pt x="1548276" y="824984"/>
                    <a:pt x="1547570" y="842621"/>
                    <a:pt x="1555667" y="856792"/>
                  </a:cubicBezTo>
                  <a:cubicBezTo>
                    <a:pt x="1563999" y="871374"/>
                    <a:pt x="1580363" y="879667"/>
                    <a:pt x="1591293" y="892418"/>
                  </a:cubicBezTo>
                  <a:cubicBezTo>
                    <a:pt x="1604174" y="907446"/>
                    <a:pt x="1612924" y="925925"/>
                    <a:pt x="1626919" y="939920"/>
                  </a:cubicBezTo>
                  <a:cubicBezTo>
                    <a:pt x="1736102" y="1049104"/>
                    <a:pt x="1610906" y="893529"/>
                    <a:pt x="1721922" y="1023047"/>
                  </a:cubicBezTo>
                  <a:cubicBezTo>
                    <a:pt x="1731210" y="1033883"/>
                    <a:pt x="1735580" y="1048581"/>
                    <a:pt x="1745672" y="1058673"/>
                  </a:cubicBezTo>
                  <a:cubicBezTo>
                    <a:pt x="1839093" y="1152096"/>
                    <a:pt x="1719642" y="1001313"/>
                    <a:pt x="1816924" y="1118049"/>
                  </a:cubicBezTo>
                  <a:cubicBezTo>
                    <a:pt x="1826061" y="1129013"/>
                    <a:pt x="1831127" y="1143066"/>
                    <a:pt x="1840675" y="1153675"/>
                  </a:cubicBezTo>
                  <a:cubicBezTo>
                    <a:pt x="1866889" y="1182802"/>
                    <a:pt x="1902065" y="1204198"/>
                    <a:pt x="1923802" y="1236803"/>
                  </a:cubicBezTo>
                  <a:cubicBezTo>
                    <a:pt x="1941327" y="1263090"/>
                    <a:pt x="1955749" y="1289768"/>
                    <a:pt x="1983179" y="1308055"/>
                  </a:cubicBezTo>
                  <a:cubicBezTo>
                    <a:pt x="1993594" y="1314999"/>
                    <a:pt x="2006930" y="1315972"/>
                    <a:pt x="2018805" y="1319930"/>
                  </a:cubicBezTo>
                  <a:lnTo>
                    <a:pt x="2125683" y="1391182"/>
                  </a:lnTo>
                  <a:cubicBezTo>
                    <a:pt x="2137558" y="1399099"/>
                    <a:pt x="2147769" y="1410420"/>
                    <a:pt x="2161309" y="1414933"/>
                  </a:cubicBezTo>
                  <a:lnTo>
                    <a:pt x="2196935" y="1426808"/>
                  </a:lnTo>
                  <a:cubicBezTo>
                    <a:pt x="2208810" y="1434725"/>
                    <a:pt x="2218483" y="1448213"/>
                    <a:pt x="2232561" y="1450559"/>
                  </a:cubicBezTo>
                  <a:cubicBezTo>
                    <a:pt x="2244908" y="1452617"/>
                    <a:pt x="2256151" y="1442122"/>
                    <a:pt x="2268187" y="1438683"/>
                  </a:cubicBezTo>
                  <a:cubicBezTo>
                    <a:pt x="2283880" y="1434199"/>
                    <a:pt x="2299854" y="1430766"/>
                    <a:pt x="2315688" y="1426808"/>
                  </a:cubicBezTo>
                  <a:cubicBezTo>
                    <a:pt x="2430483" y="1438683"/>
                    <a:pt x="2545602" y="1447758"/>
                    <a:pt x="2660072" y="1462434"/>
                  </a:cubicBezTo>
                  <a:cubicBezTo>
                    <a:pt x="2700113" y="1467567"/>
                    <a:pt x="2738614" y="1482637"/>
                    <a:pt x="2778826" y="1486185"/>
                  </a:cubicBezTo>
                  <a:cubicBezTo>
                    <a:pt x="2873543" y="1494542"/>
                    <a:pt x="2968880" y="1493063"/>
                    <a:pt x="3063833" y="1498060"/>
                  </a:cubicBezTo>
                  <a:cubicBezTo>
                    <a:pt x="3119316" y="1500980"/>
                    <a:pt x="3174605" y="1507015"/>
                    <a:pt x="3230088" y="1509935"/>
                  </a:cubicBezTo>
                  <a:cubicBezTo>
                    <a:pt x="3325042" y="1514933"/>
                    <a:pt x="3420093" y="1517852"/>
                    <a:pt x="3515096" y="1521811"/>
                  </a:cubicBezTo>
                  <a:cubicBezTo>
                    <a:pt x="3697184" y="1517852"/>
                    <a:pt x="3879510" y="1520038"/>
                    <a:pt x="4061361" y="1509935"/>
                  </a:cubicBezTo>
                  <a:cubicBezTo>
                    <a:pt x="4093953" y="1508124"/>
                    <a:pt x="4124355" y="1492587"/>
                    <a:pt x="4156363" y="1486185"/>
                  </a:cubicBezTo>
                  <a:cubicBezTo>
                    <a:pt x="4176155" y="1482226"/>
                    <a:pt x="4196036" y="1478688"/>
                    <a:pt x="4215740" y="1474309"/>
                  </a:cubicBezTo>
                  <a:cubicBezTo>
                    <a:pt x="4231672" y="1470768"/>
                    <a:pt x="4247548" y="1466918"/>
                    <a:pt x="4263241" y="1462434"/>
                  </a:cubicBezTo>
                  <a:cubicBezTo>
                    <a:pt x="4275277" y="1458995"/>
                    <a:pt x="4298867" y="1450559"/>
                    <a:pt x="4298867" y="1450559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7D28E0E-D946-154B-7DA6-4EAD53B28815}"/>
                </a:ext>
              </a:extLst>
            </p:cNvPr>
            <p:cNvSpPr/>
            <p:nvPr/>
          </p:nvSpPr>
          <p:spPr>
            <a:xfrm>
              <a:off x="188702" y="4655066"/>
              <a:ext cx="691375" cy="69137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EDD9694-A1BE-751D-7344-97136E1BB409}"/>
                </a:ext>
              </a:extLst>
            </p:cNvPr>
            <p:cNvSpPr/>
            <p:nvPr/>
          </p:nvSpPr>
          <p:spPr>
            <a:xfrm>
              <a:off x="4833257" y="4738595"/>
              <a:ext cx="691375" cy="69137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t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F0C8D64-CEAA-DAB2-F18C-607A5C2A3F3C}"/>
              </a:ext>
            </a:extLst>
          </p:cNvPr>
          <p:cNvSpPr txBox="1"/>
          <p:nvPr/>
        </p:nvSpPr>
        <p:spPr>
          <a:xfrm>
            <a:off x="5496775" y="5529911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E1ED46-8857-4ED6-D046-E46889E64D0B}"/>
              </a:ext>
            </a:extLst>
          </p:cNvPr>
          <p:cNvSpPr/>
          <p:nvPr/>
        </p:nvSpPr>
        <p:spPr>
          <a:xfrm>
            <a:off x="4156363" y="3429000"/>
            <a:ext cx="3253839" cy="1938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26E21-A121-D346-1B3B-BC07C268D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D0ECF-1167-320D-E5C1-E9843C0DC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Shortest Path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EBB7683-B3FE-BD0C-ED01-FF5E158B2A4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DD755C0-B46D-F841-0A1D-625391714B1A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D40FC0A-ED70-0894-7C94-3C4026FCB32E}"/>
                  </a:ext>
                </a:extLst>
              </p:cNvPr>
              <p:cNvSpPr txBox="1"/>
              <p:nvPr/>
            </p:nvSpPr>
            <p:spPr>
              <a:xfrm>
                <a:off x="389580" y="1687337"/>
                <a:ext cx="6554916" cy="4678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Input</a:t>
                </a:r>
                <a:r>
                  <a:rPr lang="en-US" sz="2800" dirty="0"/>
                  <a:t>: 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 directed graph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= 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0" dirty="0"/>
                  <a:t>.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 weight for each edge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 ∈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</m:oMath>
                </a14:m>
                <a:r>
                  <a:rPr lang="en-US" sz="2800" b="0" dirty="0"/>
                  <a:t>.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Source vertex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∈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2800" b="0" dirty="0"/>
                  <a:t>.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Destination vertex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∈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2800" b="0" dirty="0"/>
                  <a:t>.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No negative cycles!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Goal</a:t>
                </a:r>
                <a:r>
                  <a:rPr lang="en-US" sz="2800" b="0" dirty="0"/>
                  <a:t>: </a:t>
                </a:r>
                <a:r>
                  <a:rPr lang="en-US" sz="2800" dirty="0"/>
                  <a:t>Find a path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2800" dirty="0"/>
                  <a:t>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sz="2800" dirty="0"/>
                  <a:t> with minimum total cost: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1" smtClean="0">
                          <a:latin typeface="Cambria Math" panose="02040503050406030204" pitchFamily="18" charset="0"/>
                        </a:rPr>
                        <m:t>cost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ij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b="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D40FC0A-ED70-0894-7C94-3C4026FCB3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80" y="1687337"/>
                <a:ext cx="6554916" cy="4678973"/>
              </a:xfrm>
              <a:prstGeom prst="rect">
                <a:avLst/>
              </a:prstGeom>
              <a:blipFill>
                <a:blip r:embed="rId3"/>
                <a:stretch>
                  <a:fillRect l="-1547" t="-1351" r="-1161" b="-4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Close up of map">
            <a:extLst>
              <a:ext uri="{FF2B5EF4-FFF2-40B4-BE49-F238E27FC236}">
                <a16:creationId xmlns:a16="http://schemas.microsoft.com/office/drawing/2014/main" id="{1F43E579-6B1A-584B-378C-1400D54372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057"/>
          <a:stretch>
            <a:fillRect/>
          </a:stretch>
        </p:blipFill>
        <p:spPr>
          <a:xfrm>
            <a:off x="6944496" y="1789224"/>
            <a:ext cx="4613033" cy="438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921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A763B-6B89-5E1C-7897-9B5A8CBCF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D0D38-4221-85C2-CD76-D4DB20C1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Shortest Path Subproblem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4FFD065-2AC1-A281-8E8C-79EA8A97E4C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D786BE4-6862-26AC-DC99-1FE520BB154A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562D41F-FFB7-F520-B93D-4E8234F523C1}"/>
                  </a:ext>
                </a:extLst>
              </p:cNvPr>
              <p:cNvSpPr txBox="1"/>
              <p:nvPr/>
            </p:nvSpPr>
            <p:spPr>
              <a:xfrm>
                <a:off x="389580" y="1687337"/>
                <a:ext cx="11206816" cy="4248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Input</a:t>
                </a:r>
                <a:r>
                  <a:rPr lang="en-US" sz="2800" dirty="0"/>
                  <a:t>: 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 directed graph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= 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0" dirty="0"/>
                  <a:t>.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 weight for each edge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 ∈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</m:oMath>
                </a14:m>
                <a:r>
                  <a:rPr lang="en-US" sz="2800" b="0" dirty="0"/>
                  <a:t>.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Source vertex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∈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2800" b="0" dirty="0"/>
                  <a:t>.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Destination vertex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∈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2800" b="0" dirty="0"/>
                  <a:t>.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No negative cycles!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Goal</a:t>
                </a:r>
                <a:r>
                  <a:rPr lang="en-US" sz="2800" b="0" dirty="0"/>
                  <a:t>: </a:t>
                </a:r>
                <a:r>
                  <a:rPr lang="en-US" sz="2800" dirty="0"/>
                  <a:t>Find a path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2800" dirty="0"/>
                  <a:t>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sz="2800" dirty="0"/>
                  <a:t> with minimum total cost: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1" smtClean="0">
                          <a:latin typeface="Cambria Math" panose="02040503050406030204" pitchFamily="18" charset="0"/>
                        </a:rPr>
                        <m:t>cost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ij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b="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562D41F-FFB7-F520-B93D-4E8234F52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80" y="1687337"/>
                <a:ext cx="11206816" cy="4248086"/>
              </a:xfrm>
              <a:prstGeom prst="rect">
                <a:avLst/>
              </a:prstGeom>
              <a:blipFill>
                <a:blip r:embed="rId3"/>
                <a:stretch>
                  <a:fillRect l="-906" t="-1488" b="-46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3207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37377-A9F1-3B52-F9F9-4A4F3E3BE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astel checklist and pencil">
            <a:extLst>
              <a:ext uri="{FF2B5EF4-FFF2-40B4-BE49-F238E27FC236}">
                <a16:creationId xmlns:a16="http://schemas.microsoft.com/office/drawing/2014/main" id="{6500B1E5-0381-AED3-5A07-0410BECE3D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C8A5F9"/>
              </a:clrFrom>
              <a:clrTo>
                <a:srgbClr val="C8A5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1689" y="0"/>
            <a:ext cx="9055443" cy="7408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9A319E-E9F9-EB96-C1E4-9464B7115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E1CE64-4716-1BAE-7E7B-4E94F8CD0CD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9E86588-EBCE-83CF-8B9B-848CBAF9131A}"/>
              </a:ext>
            </a:extLst>
          </p:cNvPr>
          <p:cNvSpPr txBox="1"/>
          <p:nvPr/>
        </p:nvSpPr>
        <p:spPr>
          <a:xfrm>
            <a:off x="838199" y="1690688"/>
            <a:ext cx="5710881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333333"/>
                </a:solidFill>
              </a:rPr>
              <a:t>Course Updates</a:t>
            </a:r>
          </a:p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333333"/>
                </a:solidFill>
              </a:rPr>
              <a:t>Dynamic Programming</a:t>
            </a:r>
          </a:p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333333"/>
                </a:solidFill>
              </a:rPr>
              <a:t>Subset Sum -&gt; Knapsack</a:t>
            </a:r>
          </a:p>
          <a:p>
            <a:pPr marL="457200" indent="-457200">
              <a:spcAft>
                <a:spcPts val="75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333333"/>
                </a:solidFill>
              </a:rPr>
              <a:t>Shortest Path Problem</a:t>
            </a:r>
          </a:p>
          <a:p>
            <a:pPr marL="457200" indent="-457200">
              <a:spcAft>
                <a:spcPts val="75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333333"/>
                </a:solidFill>
              </a:rPr>
              <a:t>Bellman-Ford Algorithm</a:t>
            </a:r>
          </a:p>
          <a:p>
            <a:pPr marL="457200" indent="-457200">
              <a:spcAft>
                <a:spcPts val="750"/>
              </a:spcAft>
              <a:buFont typeface="+mj-lt"/>
              <a:buAutoNum type="arabicPeriod"/>
            </a:pPr>
            <a:endParaRPr lang="en-US" sz="3200" dirty="0">
              <a:solidFill>
                <a:srgbClr val="333333"/>
              </a:solidFill>
            </a:endParaRPr>
          </a:p>
          <a:p>
            <a:pPr marL="457200" indent="-457200">
              <a:spcAft>
                <a:spcPts val="750"/>
              </a:spcAft>
              <a:buFont typeface="+mj-lt"/>
              <a:buAutoNum type="arabicPeriod"/>
            </a:pPr>
            <a:endParaRPr lang="en-US" sz="3200" dirty="0">
              <a:solidFill>
                <a:srgbClr val="333333"/>
              </a:solidFill>
            </a:endParaRPr>
          </a:p>
          <a:p>
            <a:pPr marL="914400" lvl="1" indent="-457200">
              <a:spcAft>
                <a:spcPts val="750"/>
              </a:spcAft>
              <a:buFont typeface="+mj-lt"/>
              <a:buAutoNum type="arabicPeriod"/>
            </a:pPr>
            <a:endParaRPr lang="en-US" sz="4000" dirty="0">
              <a:solidFill>
                <a:srgbClr val="333333"/>
              </a:solidFill>
            </a:endParaRPr>
          </a:p>
          <a:p>
            <a:pPr marL="914400" lvl="1" indent="-457200">
              <a:spcAft>
                <a:spcPts val="750"/>
              </a:spcAft>
              <a:buFont typeface="+mj-lt"/>
              <a:buAutoNum type="arabicPeriod"/>
            </a:pPr>
            <a:endParaRPr lang="en-US" sz="4000" dirty="0">
              <a:solidFill>
                <a:srgbClr val="333333"/>
              </a:solidFill>
            </a:endParaRPr>
          </a:p>
          <a:p>
            <a:pPr marL="342900" indent="-3429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4000" b="0" i="0" dirty="0">
              <a:solidFill>
                <a:srgbClr val="33333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33006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1CFD0-7BC3-FC2E-8891-CC7072CB9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1AC78-3ECF-5ABA-5064-240AC1B7E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Shortest Path Subproblem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E69FC04-8A93-93CF-C996-3F2ED5D7A6F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8159262-3712-7584-795B-069A1843A875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49A3EC4-E271-2282-85F9-4A36CC4C8390}"/>
                  </a:ext>
                </a:extLst>
              </p:cNvPr>
              <p:cNvSpPr txBox="1"/>
              <p:nvPr/>
            </p:nvSpPr>
            <p:spPr>
              <a:xfrm>
                <a:off x="618248" y="1687337"/>
                <a:ext cx="10978148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Let</a:t>
                </a:r>
                <a:r>
                  <a:rPr lang="en-US" sz="2800" b="1" dirty="0"/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denotes the minimum cost of a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800" dirty="0"/>
                  <a:t> to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/>
                  <a:t> path using at most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/>
                  <a:t> edges.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Question</a:t>
                </a:r>
                <a:r>
                  <a:rPr lang="en-US" sz="2800" dirty="0"/>
                  <a:t>: What is the answer the our overall problem?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Question</a:t>
                </a:r>
                <a:r>
                  <a:rPr lang="en-US" sz="2800" dirty="0"/>
                  <a:t>: What are the base/easy cases?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Question</a:t>
                </a:r>
                <a:r>
                  <a:rPr lang="en-US" sz="2800" dirty="0"/>
                  <a:t>: What is a nice way to write the answer as a function of subproblems?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49A3EC4-E271-2282-85F9-4A36CC4C83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87337"/>
                <a:ext cx="10978148" cy="3970318"/>
              </a:xfrm>
              <a:prstGeom prst="rect">
                <a:avLst/>
              </a:prstGeom>
              <a:blipFill>
                <a:blip r:embed="rId3"/>
                <a:stretch>
                  <a:fillRect l="-925" t="-1592" b="-35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3106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227D3-96FD-459C-FA5F-5E734257A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16CCA-D907-F593-25C3-0F7008EC6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Shortest Path Subproblem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F219E95-5A38-A595-C080-8876E4B1137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3CD4889-9C42-6A3E-4160-C506CDBCFE05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FC60572-1917-6CD3-9D06-AA52EAA06E35}"/>
                  </a:ext>
                </a:extLst>
              </p:cNvPr>
              <p:cNvSpPr txBox="1"/>
              <p:nvPr/>
            </p:nvSpPr>
            <p:spPr>
              <a:xfrm>
                <a:off x="618248" y="1687337"/>
                <a:ext cx="10978148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Let</a:t>
                </a:r>
                <a:r>
                  <a:rPr lang="en-US" sz="2800" b="1" dirty="0"/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denotes the minimum cost of a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800" dirty="0"/>
                  <a:t> to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/>
                  <a:t> path using at most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/>
                  <a:t> edges.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Question</a:t>
                </a:r>
                <a:r>
                  <a:rPr lang="en-US" sz="2800" dirty="0"/>
                  <a:t>: What is the answer to our overall problem?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Answer</a:t>
                </a:r>
                <a:r>
                  <a:rPr lang="en-US" sz="2800" dirty="0"/>
                  <a:t>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−1,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Question</a:t>
                </a:r>
                <a:r>
                  <a:rPr lang="en-US" sz="2800" dirty="0"/>
                  <a:t>: What are the base/easy cases?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b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Question</a:t>
                </a:r>
                <a:r>
                  <a:rPr lang="en-US" sz="2800" dirty="0"/>
                  <a:t>: What is a nice way to write the answer as a function of subproblems?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FC60572-1917-6CD3-9D06-AA52EAA06E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87337"/>
                <a:ext cx="10978148" cy="3970318"/>
              </a:xfrm>
              <a:prstGeom prst="rect">
                <a:avLst/>
              </a:prstGeom>
              <a:blipFill>
                <a:blip r:embed="rId3"/>
                <a:stretch>
                  <a:fillRect l="-925" t="-1592" b="-35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9953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90BC8-9930-2271-890A-7B0385E0A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C75DE-0A1C-1C92-5C5C-A4B0D549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Shortest Path Subproblem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C24EB-91F6-81EC-867C-274F97355F6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28D951C-94AF-2E7D-D3E8-2C0151170216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C78CC0D-3BE4-B5F5-511E-0D54292E1858}"/>
                  </a:ext>
                </a:extLst>
              </p:cNvPr>
              <p:cNvSpPr txBox="1"/>
              <p:nvPr/>
            </p:nvSpPr>
            <p:spPr>
              <a:xfrm>
                <a:off x="618248" y="1687337"/>
                <a:ext cx="10978148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Let</a:t>
                </a:r>
                <a:r>
                  <a:rPr lang="en-US" sz="2800" b="1" dirty="0"/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denotes the minimum cost of a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800" dirty="0"/>
                  <a:t> to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/>
                  <a:t> path using at most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/>
                  <a:t> edges.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Question</a:t>
                </a:r>
                <a:r>
                  <a:rPr lang="en-US" sz="2800" dirty="0"/>
                  <a:t>: What is the answer to our overall problem?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Answer</a:t>
                </a:r>
                <a:r>
                  <a:rPr lang="en-US" sz="2800" dirty="0"/>
                  <a:t>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−1,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Question</a:t>
                </a:r>
                <a:r>
                  <a:rPr lang="en-US" sz="2800" dirty="0"/>
                  <a:t>: What are the base/easy cases?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Answer</a:t>
                </a:r>
                <a:r>
                  <a:rPr lang="en-US" sz="2800" dirty="0"/>
                  <a:t>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(0,</m:t>
                    </m:r>
                    <m:r>
                      <m:rPr>
                        <m:sty m:val="p"/>
                      </m:rPr>
                      <a:rPr lang="en-US" sz="2800" b="0" i="1" dirty="0" smtClean="0"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= ∞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(0,</m:t>
                    </m:r>
                    <m:r>
                      <m:rPr>
                        <m:sty m:val="p"/>
                      </m:rPr>
                      <a:rPr lang="en-US" sz="2800" b="0" i="1" dirty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dirty="0"/>
                  <a:t> otherwise. 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Question</a:t>
                </a:r>
                <a:r>
                  <a:rPr lang="en-US" sz="2800" dirty="0"/>
                  <a:t>: What is a nice way to write the answer as a function of subproblems?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C78CC0D-3BE4-B5F5-511E-0D54292E1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87337"/>
                <a:ext cx="10978148" cy="3970318"/>
              </a:xfrm>
              <a:prstGeom prst="rect">
                <a:avLst/>
              </a:prstGeom>
              <a:blipFill>
                <a:blip r:embed="rId3"/>
                <a:stretch>
                  <a:fillRect l="-925" t="-1592" r="-578" b="-35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4789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5357D-2E2A-8BC0-3D9D-4D1809388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70BA6-F6DC-DC93-636C-D3F3356D6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Shortest Path Subproblem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AC62080-4529-4496-60A7-C8DB71F5FBA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C7105ED-ABCB-9685-41D1-2F06826A8A6A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1C20DB-E76F-03AE-4218-E64D77D2F818}"/>
                  </a:ext>
                </a:extLst>
              </p:cNvPr>
              <p:cNvSpPr txBox="1"/>
              <p:nvPr/>
            </p:nvSpPr>
            <p:spPr>
              <a:xfrm>
                <a:off x="618248" y="1687337"/>
                <a:ext cx="10978148" cy="4832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Let</a:t>
                </a:r>
                <a:r>
                  <a:rPr lang="en-US" sz="2800" b="1" dirty="0"/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denotes the minimum cost of a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800" dirty="0"/>
                  <a:t> to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/>
                  <a:t> path using at most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/>
                  <a:t> edges.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Question</a:t>
                </a:r>
                <a:r>
                  <a:rPr lang="en-US" sz="2800" dirty="0"/>
                  <a:t>: What is the answer to our overall problem?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Answer</a:t>
                </a:r>
                <a:r>
                  <a:rPr lang="en-US" sz="2800" dirty="0"/>
                  <a:t>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−1,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Question</a:t>
                </a:r>
                <a:r>
                  <a:rPr lang="en-US" sz="2800" dirty="0"/>
                  <a:t>: What are the base/easy cases?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Answer</a:t>
                </a:r>
                <a:r>
                  <a:rPr lang="en-US" sz="2800" dirty="0"/>
                  <a:t>: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(0,</m:t>
                    </m:r>
                    <m:r>
                      <m:rPr>
                        <m:sty m:val="p"/>
                      </m:rPr>
                      <a:rPr lang="en-US" sz="2800" b="0" i="1" dirty="0" smtClean="0"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= ∞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(0,</m:t>
                    </m:r>
                    <m:r>
                      <m:rPr>
                        <m:sty m:val="p"/>
                      </m:rPr>
                      <a:rPr lang="en-US" sz="2800" b="0" i="1" dirty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= 0</m:t>
                    </m:r>
                  </m:oMath>
                </a14:m>
                <a:r>
                  <a:rPr lang="en-US" sz="2800" dirty="0"/>
                  <a:t> otherwise. 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Question</a:t>
                </a:r>
                <a:r>
                  <a:rPr lang="en-US" sz="2800" dirty="0"/>
                  <a:t>: What is a nice way to write the answer as a function of subproblems?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“Answer”: </a:t>
                </a:r>
                <a:r>
                  <a:rPr lang="en-US" sz="2800" dirty="0"/>
                  <a:t>We should try to identify a choice as a way to break the problem into smaller subproblems. 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1C20DB-E76F-03AE-4218-E64D77D2F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87337"/>
                <a:ext cx="10978148" cy="4832092"/>
              </a:xfrm>
              <a:prstGeom prst="rect">
                <a:avLst/>
              </a:prstGeom>
              <a:blipFill>
                <a:blip r:embed="rId3"/>
                <a:stretch>
                  <a:fillRect l="-925" t="-1309" r="-578" b="-2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5272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3726D-D2AD-DE55-9251-B7545EA0B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32D3B-4054-277E-BDBA-8DE5E3B80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Shortest Path Subproblem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1CCD31-7095-A6C9-27FF-42B386A1F93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42425EC-2B6C-5D30-F2D1-E7C120097045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C5C1266-24CF-D658-7250-050F35DF39F4}"/>
                  </a:ext>
                </a:extLst>
              </p:cNvPr>
              <p:cNvSpPr txBox="1"/>
              <p:nvPr/>
            </p:nvSpPr>
            <p:spPr>
              <a:xfrm>
                <a:off x="618248" y="1687337"/>
                <a:ext cx="10978148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Let</a:t>
                </a:r>
                <a:r>
                  <a:rPr lang="en-US" sz="2800" b="1" dirty="0"/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denotes the minimum cost of a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800" dirty="0"/>
                  <a:t> to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/>
                  <a:t> path using at most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/>
                  <a:t> edges.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b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Question</a:t>
                </a:r>
                <a:r>
                  <a:rPr lang="en-US" sz="2800" dirty="0"/>
                  <a:t>: What is a nice way to write the answer as a function of subproblems?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“Answer”: </a:t>
                </a:r>
                <a:r>
                  <a:rPr lang="en-US" sz="2800" dirty="0"/>
                  <a:t>We should try to identify a choice as a way to break the problem into smaller subproblems. 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Question</a:t>
                </a:r>
                <a:r>
                  <a:rPr lang="en-US" sz="2800" dirty="0"/>
                  <a:t>: What can we say about the shortest path from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800" dirty="0"/>
                  <a:t> to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/>
                  <a:t> if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/>
                  <a:t>?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C5C1266-24CF-D658-7250-050F35DF3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87337"/>
                <a:ext cx="10978148" cy="3970318"/>
              </a:xfrm>
              <a:prstGeom prst="rect">
                <a:avLst/>
              </a:prstGeom>
              <a:blipFill>
                <a:blip r:embed="rId3"/>
                <a:stretch>
                  <a:fillRect l="-925" t="-1592" r="-1272" b="-35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7918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B8AEC-12D9-C5A6-C50F-17BD3313B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71EBB-89ED-96E4-E391-9E5E2DB7D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Shortest Path Subproblem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54EA3C-A913-C835-8DD9-3E3216FB12B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356E226-B392-BEB2-FAF0-EC09EED14390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A0B8FAA-A7D4-8CB9-6A2A-AA1134DB37EA}"/>
                  </a:ext>
                </a:extLst>
              </p:cNvPr>
              <p:cNvSpPr txBox="1"/>
              <p:nvPr/>
            </p:nvSpPr>
            <p:spPr>
              <a:xfrm>
                <a:off x="618248" y="1687337"/>
                <a:ext cx="10978148" cy="4401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Let</a:t>
                </a:r>
                <a:r>
                  <a:rPr lang="en-US" sz="2800" b="1" dirty="0"/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denotes the minimum cost of a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800" dirty="0"/>
                  <a:t> to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/>
                  <a:t> path using at most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/>
                  <a:t> edges.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b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Question</a:t>
                </a:r>
                <a:r>
                  <a:rPr lang="en-US" sz="2800" dirty="0"/>
                  <a:t>: What is a nice way to write the answer as a function of subproblems?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“Answer”: </a:t>
                </a:r>
                <a:r>
                  <a:rPr lang="en-US" sz="2800" dirty="0"/>
                  <a:t>We should try to identify a choice as a way to break the problem into smaller subproblems. 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Question</a:t>
                </a:r>
                <a:r>
                  <a:rPr lang="en-US" sz="2800" dirty="0"/>
                  <a:t>: What can we say about the shortest path from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800" dirty="0"/>
                  <a:t> to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/>
                  <a:t> that uses at least one edge if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/>
                  <a:t>?</a:t>
                </a:r>
              </a:p>
              <a:p>
                <a:pPr marL="1371600" lvl="2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Answer</a:t>
                </a:r>
                <a:r>
                  <a:rPr lang="en-US" sz="2800" dirty="0"/>
                  <a:t>: There must be an edge from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800" dirty="0"/>
                  <a:t> to another vertex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w</m:t>
                    </m:r>
                  </m:oMath>
                </a14:m>
                <a:r>
                  <a:rPr lang="en-US" sz="2800" dirty="0"/>
                  <a:t>.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A0B8FAA-A7D4-8CB9-6A2A-AA1134DB37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87337"/>
                <a:ext cx="10978148" cy="4401205"/>
              </a:xfrm>
              <a:prstGeom prst="rect">
                <a:avLst/>
              </a:prstGeom>
              <a:blipFill>
                <a:blip r:embed="rId3"/>
                <a:stretch>
                  <a:fillRect l="-925" t="-1437" b="-28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3009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724E8-4D1D-FA00-7886-73CA018CA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11465-1625-5AD7-1830-2C7FFF85C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Shortest Path Subproblem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2E9287-8B75-793C-09F0-D2B49D18B32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A3ACD31-E11E-64E9-87A7-42F0999A078A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D15F1BE-3380-519E-B83A-C0052822A9AA}"/>
                  </a:ext>
                </a:extLst>
              </p:cNvPr>
              <p:cNvSpPr txBox="1"/>
              <p:nvPr/>
            </p:nvSpPr>
            <p:spPr>
              <a:xfrm>
                <a:off x="618248" y="1687337"/>
                <a:ext cx="10978148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Let</a:t>
                </a:r>
                <a:r>
                  <a:rPr lang="en-US" sz="2800" b="1" dirty="0"/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denotes the minimum cost of a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800" dirty="0"/>
                  <a:t> to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/>
                  <a:t> path using at most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/>
                  <a:t> edges.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b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Observation</a:t>
                </a:r>
                <a:r>
                  <a:rPr lang="en-US" sz="2800" dirty="0"/>
                  <a:t>: There must be an edge from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800" dirty="0"/>
                  <a:t> to another vertex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w</m:t>
                    </m:r>
                  </m:oMath>
                </a14:m>
                <a:r>
                  <a:rPr lang="en-US" sz="2800" dirty="0"/>
                  <a:t> to any shortest path using at least one edge from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800" dirty="0"/>
                  <a:t> to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/>
                  <a:t> if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800" dirty="0"/>
                  <a:t> is not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/>
                  <a:t>.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D15F1BE-3380-519E-B83A-C0052822A9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87337"/>
                <a:ext cx="10978148" cy="2246769"/>
              </a:xfrm>
              <a:prstGeom prst="rect">
                <a:avLst/>
              </a:prstGeom>
              <a:blipFill>
                <a:blip r:embed="rId3"/>
                <a:stretch>
                  <a:fillRect l="-925" t="-2809" b="-6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47624CA3-9CF4-CAB9-778F-6749382618A8}"/>
              </a:ext>
            </a:extLst>
          </p:cNvPr>
          <p:cNvSpPr/>
          <p:nvPr/>
        </p:nvSpPr>
        <p:spPr>
          <a:xfrm>
            <a:off x="1080945" y="5000755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91E1797-0F97-A09C-1C86-DB3D42D70EA3}"/>
              </a:ext>
            </a:extLst>
          </p:cNvPr>
          <p:cNvSpPr/>
          <p:nvPr/>
        </p:nvSpPr>
        <p:spPr>
          <a:xfrm>
            <a:off x="10395930" y="5000755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C1686CB-79B1-817E-61CF-0517F94A75AC}"/>
              </a:ext>
            </a:extLst>
          </p:cNvPr>
          <p:cNvSpPr/>
          <p:nvPr/>
        </p:nvSpPr>
        <p:spPr>
          <a:xfrm>
            <a:off x="2943942" y="5000754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04D931-F4F0-5B60-4DE6-33E8763D18F9}"/>
              </a:ext>
            </a:extLst>
          </p:cNvPr>
          <p:cNvSpPr/>
          <p:nvPr/>
        </p:nvSpPr>
        <p:spPr>
          <a:xfrm>
            <a:off x="8532933" y="5000754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B7711C-5C92-DB5B-3777-62C49FBAE85E}"/>
              </a:ext>
            </a:extLst>
          </p:cNvPr>
          <p:cNvSpPr/>
          <p:nvPr/>
        </p:nvSpPr>
        <p:spPr>
          <a:xfrm>
            <a:off x="4806939" y="5000753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6E52016-27E4-CEA1-2DD9-001A8BC435C8}"/>
              </a:ext>
            </a:extLst>
          </p:cNvPr>
          <p:cNvSpPr/>
          <p:nvPr/>
        </p:nvSpPr>
        <p:spPr>
          <a:xfrm>
            <a:off x="6669936" y="5000752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D7A7204-5C4D-E099-9727-9137666787B0}"/>
              </a:ext>
            </a:extLst>
          </p:cNvPr>
          <p:cNvCxnSpPr>
            <a:stCxn id="7" idx="6"/>
            <a:endCxn id="9" idx="2"/>
          </p:cNvCxnSpPr>
          <p:nvPr/>
        </p:nvCxnSpPr>
        <p:spPr>
          <a:xfrm flipV="1">
            <a:off x="1772320" y="5346442"/>
            <a:ext cx="1171622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95B9905-6C44-22C5-F22B-1652B9D888F2}"/>
              </a:ext>
            </a:extLst>
          </p:cNvPr>
          <p:cNvCxnSpPr>
            <a:cxnSpLocks/>
            <a:stCxn id="9" idx="6"/>
            <a:endCxn id="11" idx="2"/>
          </p:cNvCxnSpPr>
          <p:nvPr/>
        </p:nvCxnSpPr>
        <p:spPr>
          <a:xfrm flipV="1">
            <a:off x="3635317" y="5346441"/>
            <a:ext cx="1171622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D565ECE-DC28-50E1-9F85-07983BCCAA22}"/>
              </a:ext>
            </a:extLst>
          </p:cNvPr>
          <p:cNvCxnSpPr>
            <a:cxnSpLocks/>
            <a:stCxn id="11" idx="6"/>
            <a:endCxn id="12" idx="2"/>
          </p:cNvCxnSpPr>
          <p:nvPr/>
        </p:nvCxnSpPr>
        <p:spPr>
          <a:xfrm flipV="1">
            <a:off x="5498314" y="5346440"/>
            <a:ext cx="1171622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195DBF2-F7F6-DDB0-2ADD-6A594360CE9B}"/>
              </a:ext>
            </a:extLst>
          </p:cNvPr>
          <p:cNvCxnSpPr>
            <a:cxnSpLocks/>
            <a:stCxn id="12" idx="6"/>
            <a:endCxn id="10" idx="2"/>
          </p:cNvCxnSpPr>
          <p:nvPr/>
        </p:nvCxnSpPr>
        <p:spPr>
          <a:xfrm>
            <a:off x="7361311" y="5346440"/>
            <a:ext cx="1171622" cy="2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28D8DC3-2096-B952-1734-DBBA6F3467FA}"/>
              </a:ext>
            </a:extLst>
          </p:cNvPr>
          <p:cNvCxnSpPr>
            <a:cxnSpLocks/>
            <a:stCxn id="10" idx="6"/>
            <a:endCxn id="8" idx="2"/>
          </p:cNvCxnSpPr>
          <p:nvPr/>
        </p:nvCxnSpPr>
        <p:spPr>
          <a:xfrm>
            <a:off x="9224308" y="5346442"/>
            <a:ext cx="1171622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5297879-781D-128D-A145-F24E44C6A9A7}"/>
              </a:ext>
            </a:extLst>
          </p:cNvPr>
          <p:cNvSpPr txBox="1"/>
          <p:nvPr/>
        </p:nvSpPr>
        <p:spPr>
          <a:xfrm>
            <a:off x="2204082" y="489260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CA7E00-92FD-61B3-5FF8-301876D3A2C3}"/>
              </a:ext>
            </a:extLst>
          </p:cNvPr>
          <p:cNvSpPr txBox="1"/>
          <p:nvPr/>
        </p:nvSpPr>
        <p:spPr>
          <a:xfrm>
            <a:off x="4067079" y="489260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5CE3DD0-F8F2-5AD6-5979-57ACAD9F5873}"/>
              </a:ext>
            </a:extLst>
          </p:cNvPr>
          <p:cNvSpPr txBox="1"/>
          <p:nvPr/>
        </p:nvSpPr>
        <p:spPr>
          <a:xfrm>
            <a:off x="5930075" y="489260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FCE3C0-1825-CAEF-A7B2-E020191766FD}"/>
              </a:ext>
            </a:extLst>
          </p:cNvPr>
          <p:cNvSpPr txBox="1"/>
          <p:nvPr/>
        </p:nvSpPr>
        <p:spPr>
          <a:xfrm>
            <a:off x="7793071" y="492743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47C031-C593-E751-1DFB-FA26777068C6}"/>
              </a:ext>
            </a:extLst>
          </p:cNvPr>
          <p:cNvSpPr txBox="1"/>
          <p:nvPr/>
        </p:nvSpPr>
        <p:spPr>
          <a:xfrm>
            <a:off x="9656070" y="492743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824859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739DA-7543-7FBF-D8BF-873914F1E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812AA-8830-D105-6C05-F5A7E859F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Shortest Path Subproblem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E7CC8A5-7571-471E-4F3D-EF9B8060952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07F1CDA-A15D-81BF-26B8-AA221C13F81E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622EE30-4272-8C06-CD09-9DDD795EC751}"/>
                  </a:ext>
                </a:extLst>
              </p:cNvPr>
              <p:cNvSpPr txBox="1"/>
              <p:nvPr/>
            </p:nvSpPr>
            <p:spPr>
              <a:xfrm>
                <a:off x="618248" y="1687337"/>
                <a:ext cx="10978148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Let</a:t>
                </a:r>
                <a:r>
                  <a:rPr lang="en-US" sz="2800" b="1" dirty="0"/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denotes the minimum cost of a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800" dirty="0"/>
                  <a:t> to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/>
                  <a:t> path using at most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/>
                  <a:t> edges.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b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Question</a:t>
                </a:r>
                <a:r>
                  <a:rPr lang="en-US" sz="2800" dirty="0"/>
                  <a:t>: Is the shortest path always length n-1?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622EE30-4272-8C06-CD09-9DDD795EC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87337"/>
                <a:ext cx="10978148" cy="1815882"/>
              </a:xfrm>
              <a:prstGeom prst="rect">
                <a:avLst/>
              </a:prstGeom>
              <a:blipFill>
                <a:blip r:embed="rId3"/>
                <a:stretch>
                  <a:fillRect l="-925" t="-3472" b="-9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0963A293-69B4-DC79-06CF-F4E8AB7A2043}"/>
              </a:ext>
            </a:extLst>
          </p:cNvPr>
          <p:cNvSpPr/>
          <p:nvPr/>
        </p:nvSpPr>
        <p:spPr>
          <a:xfrm>
            <a:off x="1080945" y="5000755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EA0B262-AD09-B8D5-9A02-61D1CBA75D99}"/>
              </a:ext>
            </a:extLst>
          </p:cNvPr>
          <p:cNvSpPr/>
          <p:nvPr/>
        </p:nvSpPr>
        <p:spPr>
          <a:xfrm>
            <a:off x="10395930" y="5000755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AAB0F02-3727-1875-4ED8-C3EEBB19D68D}"/>
              </a:ext>
            </a:extLst>
          </p:cNvPr>
          <p:cNvSpPr/>
          <p:nvPr/>
        </p:nvSpPr>
        <p:spPr>
          <a:xfrm>
            <a:off x="2943942" y="5000754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EFEB9D2-C3A4-19C3-76A7-7ED79CF2104F}"/>
              </a:ext>
            </a:extLst>
          </p:cNvPr>
          <p:cNvSpPr/>
          <p:nvPr/>
        </p:nvSpPr>
        <p:spPr>
          <a:xfrm>
            <a:off x="8532933" y="5000754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DAE38C6-47E2-1338-FAD8-B25133CD69DA}"/>
              </a:ext>
            </a:extLst>
          </p:cNvPr>
          <p:cNvSpPr/>
          <p:nvPr/>
        </p:nvSpPr>
        <p:spPr>
          <a:xfrm>
            <a:off x="4806939" y="5000753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CB6A2E3-8592-618A-5DCF-831A43EEEC93}"/>
              </a:ext>
            </a:extLst>
          </p:cNvPr>
          <p:cNvSpPr/>
          <p:nvPr/>
        </p:nvSpPr>
        <p:spPr>
          <a:xfrm>
            <a:off x="6669936" y="5000752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8CDD978-50D3-A9B1-4923-32357EB58B5D}"/>
              </a:ext>
            </a:extLst>
          </p:cNvPr>
          <p:cNvCxnSpPr>
            <a:stCxn id="7" idx="6"/>
            <a:endCxn id="9" idx="2"/>
          </p:cNvCxnSpPr>
          <p:nvPr/>
        </p:nvCxnSpPr>
        <p:spPr>
          <a:xfrm flipV="1">
            <a:off x="1772320" y="5346442"/>
            <a:ext cx="1171622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156A9BC-045B-18C3-C0CF-688BAE48641E}"/>
              </a:ext>
            </a:extLst>
          </p:cNvPr>
          <p:cNvCxnSpPr>
            <a:cxnSpLocks/>
            <a:stCxn id="9" idx="6"/>
            <a:endCxn id="11" idx="2"/>
          </p:cNvCxnSpPr>
          <p:nvPr/>
        </p:nvCxnSpPr>
        <p:spPr>
          <a:xfrm flipV="1">
            <a:off x="3635317" y="5346441"/>
            <a:ext cx="1171622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A1266B8-690E-083C-2147-438BBF951CAD}"/>
              </a:ext>
            </a:extLst>
          </p:cNvPr>
          <p:cNvCxnSpPr>
            <a:cxnSpLocks/>
            <a:stCxn id="11" idx="6"/>
            <a:endCxn id="12" idx="2"/>
          </p:cNvCxnSpPr>
          <p:nvPr/>
        </p:nvCxnSpPr>
        <p:spPr>
          <a:xfrm flipV="1">
            <a:off x="5498314" y="5346440"/>
            <a:ext cx="1171622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5D17BD0-31B8-F19B-37F6-B46211EBF956}"/>
              </a:ext>
            </a:extLst>
          </p:cNvPr>
          <p:cNvCxnSpPr>
            <a:cxnSpLocks/>
            <a:stCxn id="12" idx="6"/>
            <a:endCxn id="10" idx="2"/>
          </p:cNvCxnSpPr>
          <p:nvPr/>
        </p:nvCxnSpPr>
        <p:spPr>
          <a:xfrm>
            <a:off x="7361311" y="5346440"/>
            <a:ext cx="1171622" cy="2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B2295D3-BD21-2D4E-19EB-D08201FD507E}"/>
              </a:ext>
            </a:extLst>
          </p:cNvPr>
          <p:cNvCxnSpPr>
            <a:cxnSpLocks/>
            <a:stCxn id="10" idx="6"/>
            <a:endCxn id="8" idx="2"/>
          </p:cNvCxnSpPr>
          <p:nvPr/>
        </p:nvCxnSpPr>
        <p:spPr>
          <a:xfrm>
            <a:off x="9224308" y="5346442"/>
            <a:ext cx="1171622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2CF9F22-39F3-2798-6B52-8763FAA0BE2D}"/>
              </a:ext>
            </a:extLst>
          </p:cNvPr>
          <p:cNvSpPr txBox="1"/>
          <p:nvPr/>
        </p:nvSpPr>
        <p:spPr>
          <a:xfrm>
            <a:off x="2204082" y="489260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987AAE-8871-540D-E84B-F2E39AA3FBAC}"/>
              </a:ext>
            </a:extLst>
          </p:cNvPr>
          <p:cNvSpPr txBox="1"/>
          <p:nvPr/>
        </p:nvSpPr>
        <p:spPr>
          <a:xfrm>
            <a:off x="4067079" y="489260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B0E7C0-03A1-231C-1B77-6195B2D60D4F}"/>
              </a:ext>
            </a:extLst>
          </p:cNvPr>
          <p:cNvSpPr txBox="1"/>
          <p:nvPr/>
        </p:nvSpPr>
        <p:spPr>
          <a:xfrm>
            <a:off x="5930075" y="489260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2EAA19-4DAA-1A69-C5C1-A1155BEDE400}"/>
              </a:ext>
            </a:extLst>
          </p:cNvPr>
          <p:cNvSpPr txBox="1"/>
          <p:nvPr/>
        </p:nvSpPr>
        <p:spPr>
          <a:xfrm>
            <a:off x="7793071" y="492743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CA197EF-6094-DC80-2763-4A28CF068630}"/>
              </a:ext>
            </a:extLst>
          </p:cNvPr>
          <p:cNvSpPr txBox="1"/>
          <p:nvPr/>
        </p:nvSpPr>
        <p:spPr>
          <a:xfrm>
            <a:off x="9656070" y="492743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643056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D3F15-C8EA-6774-E2F3-0CFCD9E64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A3453-8E51-B5D2-6A7F-8AF8C1DBF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Shortest Path Subproblem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B98D60-066F-07C2-F319-1529EF5FDF4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98333CC-3DAA-4245-BB1D-F9242579987A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40DA08A-A9C2-B00B-8CE6-C6546CD5B960}"/>
                  </a:ext>
                </a:extLst>
              </p:cNvPr>
              <p:cNvSpPr txBox="1"/>
              <p:nvPr/>
            </p:nvSpPr>
            <p:spPr>
              <a:xfrm>
                <a:off x="618248" y="1687337"/>
                <a:ext cx="10978148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Let</a:t>
                </a:r>
                <a:r>
                  <a:rPr lang="en-US" sz="2800" b="1" dirty="0"/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denotes the minimum cost of a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800" dirty="0"/>
                  <a:t> to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/>
                  <a:t> path using at most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/>
                  <a:t> edges.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b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Question</a:t>
                </a:r>
                <a:r>
                  <a:rPr lang="en-US" sz="2800" dirty="0"/>
                  <a:t>: Is the shortest path always length n-1?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Answer</a:t>
                </a:r>
                <a:r>
                  <a:rPr lang="en-US" sz="2800" dirty="0"/>
                  <a:t>: No, the path could be much shortest and not visit every vertex.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40DA08A-A9C2-B00B-8CE6-C6546CD5B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87337"/>
                <a:ext cx="10978148" cy="2677656"/>
              </a:xfrm>
              <a:prstGeom prst="rect">
                <a:avLst/>
              </a:prstGeom>
              <a:blipFill>
                <a:blip r:embed="rId3"/>
                <a:stretch>
                  <a:fillRect l="-925" t="-2358" r="-925"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C2855C88-98D2-0DF7-09CA-4A68D366255D}"/>
              </a:ext>
            </a:extLst>
          </p:cNvPr>
          <p:cNvSpPr/>
          <p:nvPr/>
        </p:nvSpPr>
        <p:spPr>
          <a:xfrm>
            <a:off x="1080945" y="5000755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1D25469-BDA4-00A3-A52E-DA23D520E6CB}"/>
              </a:ext>
            </a:extLst>
          </p:cNvPr>
          <p:cNvSpPr/>
          <p:nvPr/>
        </p:nvSpPr>
        <p:spPr>
          <a:xfrm>
            <a:off x="10395930" y="5000755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9D32005-E21F-5DC2-7443-B65EDB3FECA8}"/>
              </a:ext>
            </a:extLst>
          </p:cNvPr>
          <p:cNvSpPr/>
          <p:nvPr/>
        </p:nvSpPr>
        <p:spPr>
          <a:xfrm>
            <a:off x="2943942" y="5000754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2A85AF7-7F63-AC1C-578A-8AE91613A796}"/>
              </a:ext>
            </a:extLst>
          </p:cNvPr>
          <p:cNvSpPr/>
          <p:nvPr/>
        </p:nvSpPr>
        <p:spPr>
          <a:xfrm>
            <a:off x="8532933" y="5000754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B014B9-8B5D-96F4-016D-DB0AB135FA7E}"/>
              </a:ext>
            </a:extLst>
          </p:cNvPr>
          <p:cNvSpPr/>
          <p:nvPr/>
        </p:nvSpPr>
        <p:spPr>
          <a:xfrm>
            <a:off x="4806939" y="5000753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17CADA-EC8E-891B-01D4-2E979DD6483B}"/>
              </a:ext>
            </a:extLst>
          </p:cNvPr>
          <p:cNvSpPr/>
          <p:nvPr/>
        </p:nvSpPr>
        <p:spPr>
          <a:xfrm>
            <a:off x="6669936" y="5000752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70B8CF2-EE0C-A348-FBD2-DCDA8BEB5F6C}"/>
              </a:ext>
            </a:extLst>
          </p:cNvPr>
          <p:cNvCxnSpPr>
            <a:stCxn id="7" idx="6"/>
            <a:endCxn id="9" idx="2"/>
          </p:cNvCxnSpPr>
          <p:nvPr/>
        </p:nvCxnSpPr>
        <p:spPr>
          <a:xfrm flipV="1">
            <a:off x="1772320" y="5346442"/>
            <a:ext cx="1171622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6ADEF57-68C4-A161-7C6D-AB1713B28B6B}"/>
              </a:ext>
            </a:extLst>
          </p:cNvPr>
          <p:cNvCxnSpPr>
            <a:cxnSpLocks/>
            <a:stCxn id="9" idx="6"/>
            <a:endCxn id="11" idx="2"/>
          </p:cNvCxnSpPr>
          <p:nvPr/>
        </p:nvCxnSpPr>
        <p:spPr>
          <a:xfrm flipV="1">
            <a:off x="3635317" y="5346441"/>
            <a:ext cx="1171622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71F1DDB-236B-AFE9-7BAC-7EEA125E280F}"/>
              </a:ext>
            </a:extLst>
          </p:cNvPr>
          <p:cNvCxnSpPr>
            <a:cxnSpLocks/>
            <a:stCxn id="11" idx="6"/>
            <a:endCxn id="12" idx="2"/>
          </p:cNvCxnSpPr>
          <p:nvPr/>
        </p:nvCxnSpPr>
        <p:spPr>
          <a:xfrm flipV="1">
            <a:off x="5498314" y="5346440"/>
            <a:ext cx="1171622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3747927-888A-B2E3-6DE3-8F47199FBA76}"/>
              </a:ext>
            </a:extLst>
          </p:cNvPr>
          <p:cNvCxnSpPr>
            <a:cxnSpLocks/>
            <a:stCxn id="12" idx="6"/>
            <a:endCxn id="10" idx="2"/>
          </p:cNvCxnSpPr>
          <p:nvPr/>
        </p:nvCxnSpPr>
        <p:spPr>
          <a:xfrm>
            <a:off x="7361311" y="5346440"/>
            <a:ext cx="1171622" cy="2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6FA6095-E414-1691-D600-8A23D7E49CD0}"/>
              </a:ext>
            </a:extLst>
          </p:cNvPr>
          <p:cNvCxnSpPr>
            <a:cxnSpLocks/>
            <a:stCxn id="10" idx="6"/>
            <a:endCxn id="8" idx="2"/>
          </p:cNvCxnSpPr>
          <p:nvPr/>
        </p:nvCxnSpPr>
        <p:spPr>
          <a:xfrm>
            <a:off x="9224308" y="5346442"/>
            <a:ext cx="1171622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605C5CA-6E3E-6B33-3919-1B08BA471DCD}"/>
              </a:ext>
            </a:extLst>
          </p:cNvPr>
          <p:cNvSpPr txBox="1"/>
          <p:nvPr/>
        </p:nvSpPr>
        <p:spPr>
          <a:xfrm>
            <a:off x="2204082" y="489260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EFBF5F-A3AE-9391-D149-0DD48EC1DBB2}"/>
              </a:ext>
            </a:extLst>
          </p:cNvPr>
          <p:cNvSpPr txBox="1"/>
          <p:nvPr/>
        </p:nvSpPr>
        <p:spPr>
          <a:xfrm>
            <a:off x="4067079" y="489260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5E7429-24DD-C5C0-7A84-3A298EC6DA18}"/>
              </a:ext>
            </a:extLst>
          </p:cNvPr>
          <p:cNvSpPr txBox="1"/>
          <p:nvPr/>
        </p:nvSpPr>
        <p:spPr>
          <a:xfrm>
            <a:off x="5930075" y="489260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3B30AE-46DD-59FE-7240-5CA726E954DF}"/>
              </a:ext>
            </a:extLst>
          </p:cNvPr>
          <p:cNvSpPr txBox="1"/>
          <p:nvPr/>
        </p:nvSpPr>
        <p:spPr>
          <a:xfrm>
            <a:off x="7793071" y="492743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1806D1-5924-7F4D-0246-7335A15EBC1A}"/>
              </a:ext>
            </a:extLst>
          </p:cNvPr>
          <p:cNvSpPr txBox="1"/>
          <p:nvPr/>
        </p:nvSpPr>
        <p:spPr>
          <a:xfrm>
            <a:off x="9656070" y="492743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5759305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7D456-6A9D-AA1D-87B7-FBEDE72EA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E402C-09DD-17DB-B70F-83085F275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Shortest Path Subproblem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4A8F4-78F9-285B-A8F2-3F025054AFE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FE8EE60-8F66-9372-4E75-1359052773DA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935B636-FC9C-779F-9073-6D5EAAD4E030}"/>
                  </a:ext>
                </a:extLst>
              </p:cNvPr>
              <p:cNvSpPr txBox="1"/>
              <p:nvPr/>
            </p:nvSpPr>
            <p:spPr>
              <a:xfrm>
                <a:off x="618248" y="1687337"/>
                <a:ext cx="10978148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Let</a:t>
                </a:r>
                <a:r>
                  <a:rPr lang="en-US" sz="2800" b="1" dirty="0"/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denotes the minimum cost of a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800" dirty="0"/>
                  <a:t> to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/>
                  <a:t> path using at most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/>
                  <a:t> edges.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b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Observation</a:t>
                </a:r>
                <a:r>
                  <a:rPr lang="en-US" sz="2800" dirty="0"/>
                  <a:t>: The shortest path from v to t that uses at most </a:t>
                </a:r>
                <a:r>
                  <a:rPr lang="en-US" sz="2800" dirty="0" err="1"/>
                  <a:t>i</a:t>
                </a:r>
                <a:r>
                  <a:rPr lang="en-US" sz="2800" dirty="0"/>
                  <a:t> edges might be the shortest path from v to t that uses at most i-1 edges.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935B636-FC9C-779F-9073-6D5EAAD4E0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87337"/>
                <a:ext cx="10978148" cy="2246769"/>
              </a:xfrm>
              <a:prstGeom prst="rect">
                <a:avLst/>
              </a:prstGeom>
              <a:blipFill>
                <a:blip r:embed="rId3"/>
                <a:stretch>
                  <a:fillRect l="-925" t="-2809" r="-1387" b="-6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CCCE841E-78F5-20D3-BF0C-8E487DD5DA1A}"/>
              </a:ext>
            </a:extLst>
          </p:cNvPr>
          <p:cNvSpPr/>
          <p:nvPr/>
        </p:nvSpPr>
        <p:spPr>
          <a:xfrm>
            <a:off x="1080945" y="5000755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07797E3-86D3-7C7B-1B45-419B49597F92}"/>
              </a:ext>
            </a:extLst>
          </p:cNvPr>
          <p:cNvSpPr/>
          <p:nvPr/>
        </p:nvSpPr>
        <p:spPr>
          <a:xfrm>
            <a:off x="10395930" y="5000755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6ACC0C-54A1-64AA-AF5C-B04AEBE754A2}"/>
              </a:ext>
            </a:extLst>
          </p:cNvPr>
          <p:cNvSpPr/>
          <p:nvPr/>
        </p:nvSpPr>
        <p:spPr>
          <a:xfrm>
            <a:off x="2943942" y="5000754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5A8BF6-C1CC-290B-07D5-87851F3D7523}"/>
              </a:ext>
            </a:extLst>
          </p:cNvPr>
          <p:cNvSpPr/>
          <p:nvPr/>
        </p:nvSpPr>
        <p:spPr>
          <a:xfrm>
            <a:off x="8532933" y="5000754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40B7825-D9F0-5605-B579-7B9F439CCDF9}"/>
              </a:ext>
            </a:extLst>
          </p:cNvPr>
          <p:cNvSpPr/>
          <p:nvPr/>
        </p:nvSpPr>
        <p:spPr>
          <a:xfrm>
            <a:off x="4806939" y="5000753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D1F4B78-B068-A413-B76A-B4CDD9EEDDC7}"/>
              </a:ext>
            </a:extLst>
          </p:cNvPr>
          <p:cNvSpPr/>
          <p:nvPr/>
        </p:nvSpPr>
        <p:spPr>
          <a:xfrm>
            <a:off x="6669936" y="5000752"/>
            <a:ext cx="691375" cy="69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E2EE9F2-44E2-3F1F-F05A-3EF4C5089184}"/>
              </a:ext>
            </a:extLst>
          </p:cNvPr>
          <p:cNvCxnSpPr>
            <a:stCxn id="7" idx="6"/>
            <a:endCxn id="9" idx="2"/>
          </p:cNvCxnSpPr>
          <p:nvPr/>
        </p:nvCxnSpPr>
        <p:spPr>
          <a:xfrm flipV="1">
            <a:off x="1772320" y="5346442"/>
            <a:ext cx="1171622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3DB98B0-C2AD-4848-E653-89188AF2247B}"/>
              </a:ext>
            </a:extLst>
          </p:cNvPr>
          <p:cNvCxnSpPr>
            <a:cxnSpLocks/>
            <a:stCxn id="9" idx="6"/>
            <a:endCxn id="11" idx="2"/>
          </p:cNvCxnSpPr>
          <p:nvPr/>
        </p:nvCxnSpPr>
        <p:spPr>
          <a:xfrm flipV="1">
            <a:off x="3635317" y="5346441"/>
            <a:ext cx="1171622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8114192-46B5-902E-8168-81D0DC68BC8C}"/>
              </a:ext>
            </a:extLst>
          </p:cNvPr>
          <p:cNvCxnSpPr>
            <a:cxnSpLocks/>
            <a:stCxn id="11" idx="6"/>
            <a:endCxn id="12" idx="2"/>
          </p:cNvCxnSpPr>
          <p:nvPr/>
        </p:nvCxnSpPr>
        <p:spPr>
          <a:xfrm flipV="1">
            <a:off x="5498314" y="5346440"/>
            <a:ext cx="1171622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68E32E3-1BE3-9595-F613-98A8AF9CD59B}"/>
              </a:ext>
            </a:extLst>
          </p:cNvPr>
          <p:cNvCxnSpPr>
            <a:cxnSpLocks/>
            <a:stCxn id="12" idx="6"/>
            <a:endCxn id="10" idx="2"/>
          </p:cNvCxnSpPr>
          <p:nvPr/>
        </p:nvCxnSpPr>
        <p:spPr>
          <a:xfrm>
            <a:off x="7361311" y="5346440"/>
            <a:ext cx="1171622" cy="2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5B5EA61-CE9D-4EB8-B400-DAF94ACB66D0}"/>
              </a:ext>
            </a:extLst>
          </p:cNvPr>
          <p:cNvCxnSpPr>
            <a:cxnSpLocks/>
            <a:stCxn id="10" idx="6"/>
            <a:endCxn id="8" idx="2"/>
          </p:cNvCxnSpPr>
          <p:nvPr/>
        </p:nvCxnSpPr>
        <p:spPr>
          <a:xfrm>
            <a:off x="9224308" y="5346442"/>
            <a:ext cx="1171622" cy="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C371704-0461-6545-D6A1-DE62741567AA}"/>
              </a:ext>
            </a:extLst>
          </p:cNvPr>
          <p:cNvSpPr txBox="1"/>
          <p:nvPr/>
        </p:nvSpPr>
        <p:spPr>
          <a:xfrm>
            <a:off x="2204082" y="489260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05521E-AD09-6331-B9F1-3BF352DA5F62}"/>
              </a:ext>
            </a:extLst>
          </p:cNvPr>
          <p:cNvSpPr txBox="1"/>
          <p:nvPr/>
        </p:nvSpPr>
        <p:spPr>
          <a:xfrm>
            <a:off x="4067079" y="489260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DE09F2-E2F1-6293-B96B-9FABEF1BD0C0}"/>
              </a:ext>
            </a:extLst>
          </p:cNvPr>
          <p:cNvSpPr txBox="1"/>
          <p:nvPr/>
        </p:nvSpPr>
        <p:spPr>
          <a:xfrm>
            <a:off x="5930075" y="489260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FDFF52-D9F1-453D-4B16-75B61DD19BFD}"/>
              </a:ext>
            </a:extLst>
          </p:cNvPr>
          <p:cNvSpPr txBox="1"/>
          <p:nvPr/>
        </p:nvSpPr>
        <p:spPr>
          <a:xfrm>
            <a:off x="7793071" y="492743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8DA125-3BF2-B723-DFF4-96B6F885063C}"/>
              </a:ext>
            </a:extLst>
          </p:cNvPr>
          <p:cNvSpPr txBox="1"/>
          <p:nvPr/>
        </p:nvSpPr>
        <p:spPr>
          <a:xfrm>
            <a:off x="9656070" y="492743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550805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C9B89-6288-ABD9-21CB-8DBD60065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6E3AD-7FA9-F0DD-807F-FF3E1054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Updates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CCF7BC1-6D86-B895-C4BF-F43324E72F7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900659B-954A-BA55-2EE4-9312592480A7}"/>
              </a:ext>
            </a:extLst>
          </p:cNvPr>
          <p:cNvSpPr txBox="1"/>
          <p:nvPr/>
        </p:nvSpPr>
        <p:spPr>
          <a:xfrm>
            <a:off x="501650" y="1615539"/>
            <a:ext cx="693420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HW 7 Out</a:t>
            </a:r>
          </a:p>
          <a:p>
            <a:pPr marL="1028700" lvl="1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Due November 19</a:t>
            </a:r>
            <a:r>
              <a:rPr lang="en-US" sz="3200" baseline="30000" dirty="0">
                <a:solidFill>
                  <a:srgbClr val="333333"/>
                </a:solidFill>
              </a:rPr>
              <a:t>th</a:t>
            </a:r>
            <a:r>
              <a:rPr lang="en-US" sz="3200" dirty="0">
                <a:solidFill>
                  <a:srgbClr val="333333"/>
                </a:solidFill>
              </a:rPr>
              <a:t> 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Group Project (</a:t>
            </a:r>
            <a:r>
              <a:rPr lang="en-US" sz="3200" dirty="0" err="1">
                <a:solidFill>
                  <a:srgbClr val="333333"/>
                </a:solidFill>
              </a:rPr>
              <a:t>Autolab</a:t>
            </a:r>
            <a:r>
              <a:rPr lang="en-US" sz="3200" dirty="0">
                <a:solidFill>
                  <a:srgbClr val="333333"/>
                </a:solidFill>
              </a:rPr>
              <a:t> Up)</a:t>
            </a:r>
          </a:p>
          <a:p>
            <a:pPr marL="1028700" lvl="1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Groups Fixed</a:t>
            </a:r>
          </a:p>
          <a:p>
            <a:pPr marL="1028700" lvl="1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Code 3 Due November 24</a:t>
            </a:r>
            <a:r>
              <a:rPr lang="en-US" sz="3200" baseline="30000" dirty="0">
                <a:solidFill>
                  <a:srgbClr val="333333"/>
                </a:solidFill>
              </a:rPr>
              <a:t>th</a:t>
            </a:r>
          </a:p>
          <a:p>
            <a:pPr marL="1028700" lvl="1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Reflections 3 Due December 1</a:t>
            </a:r>
            <a:r>
              <a:rPr lang="en-US" sz="3200" baseline="30000" dirty="0">
                <a:solidFill>
                  <a:srgbClr val="333333"/>
                </a:solidFill>
              </a:rPr>
              <a:t>st</a:t>
            </a:r>
            <a:endParaRPr lang="en-US" sz="3200" dirty="0">
              <a:solidFill>
                <a:srgbClr val="333333"/>
              </a:solidFill>
            </a:endParaRPr>
          </a:p>
          <a:p>
            <a:pPr marL="571500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Next Quiz is December 1</a:t>
            </a:r>
            <a:r>
              <a:rPr lang="en-US" sz="3200" baseline="30000" dirty="0">
                <a:solidFill>
                  <a:srgbClr val="333333"/>
                </a:solidFill>
              </a:rPr>
              <a:t>st</a:t>
            </a:r>
            <a:endParaRPr lang="en-US" sz="3200" dirty="0">
              <a:solidFill>
                <a:srgbClr val="333333"/>
              </a:solidFill>
            </a:endParaRPr>
          </a:p>
        </p:txBody>
      </p:sp>
      <p:pic>
        <p:nvPicPr>
          <p:cNvPr id="11" name="Graphic 10" descr="Newspaper outline">
            <a:extLst>
              <a:ext uri="{FF2B5EF4-FFF2-40B4-BE49-F238E27FC236}">
                <a16:creationId xmlns:a16="http://schemas.microsoft.com/office/drawing/2014/main" id="{091BE974-6143-BD39-402B-CCC13FED2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9300" y="1400175"/>
            <a:ext cx="50927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734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3799F-57BC-6BB0-AC68-34A7C7350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350E5-47E6-AFC9-EF2C-2C3F50722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Shortest Path Subproblem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698FEB8-E014-23CF-244B-01DEAFB738F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4F6EDDB-0654-49B2-18B1-0357B37B7297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070EEC5-D487-1593-9BE4-BEC41393342D}"/>
                  </a:ext>
                </a:extLst>
              </p:cNvPr>
              <p:cNvSpPr txBox="1"/>
              <p:nvPr/>
            </p:nvSpPr>
            <p:spPr>
              <a:xfrm>
                <a:off x="618248" y="1687337"/>
                <a:ext cx="10978148" cy="353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Let</a:t>
                </a:r>
                <a:r>
                  <a:rPr lang="en-US" sz="2800" b="1" dirty="0"/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denotes the minimum cost of a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800" dirty="0"/>
                  <a:t> to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/>
                  <a:t> path using at most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/>
                  <a:t> edges.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b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Observation</a:t>
                </a:r>
                <a:r>
                  <a:rPr lang="en-US" sz="2800" dirty="0"/>
                  <a:t>: There must be an edge from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800" dirty="0"/>
                  <a:t> to another vertex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w</m:t>
                    </m:r>
                  </m:oMath>
                </a14:m>
                <a:r>
                  <a:rPr lang="en-US" sz="2800" dirty="0"/>
                  <a:t> to any shortest path using at least one edge from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800" dirty="0"/>
                  <a:t> to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/>
                  <a:t> if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800" dirty="0"/>
                  <a:t> is not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b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Observation</a:t>
                </a:r>
                <a:r>
                  <a:rPr lang="en-US" sz="2800" dirty="0"/>
                  <a:t>: The shortest path from v to t that uses at most </a:t>
                </a:r>
                <a:r>
                  <a:rPr lang="en-US" sz="2800" dirty="0" err="1"/>
                  <a:t>i</a:t>
                </a:r>
                <a:r>
                  <a:rPr lang="en-US" sz="2800" dirty="0"/>
                  <a:t> edges might be the shortest path from v to t that uses at most i-1 edges.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070EEC5-D487-1593-9BE4-BEC413933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87337"/>
                <a:ext cx="10978148" cy="3539430"/>
              </a:xfrm>
              <a:prstGeom prst="rect">
                <a:avLst/>
              </a:prstGeom>
              <a:blipFill>
                <a:blip r:embed="rId3"/>
                <a:stretch>
                  <a:fillRect l="-925" t="-1786" r="-1387" b="-3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63043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87E13-E124-AFA7-7CB9-BBBF2BF14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3D9EE-EC17-95D8-28E0-94C06FE71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Shortest Path Recurrence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C8A537-839F-E138-0095-19374937113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98C6D5C-F415-3FA7-1B75-897A5D17CBE7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FDFE825-7FDA-C528-FDB5-3A148A99627A}"/>
                  </a:ext>
                </a:extLst>
              </p:cNvPr>
              <p:cNvSpPr txBox="1"/>
              <p:nvPr/>
            </p:nvSpPr>
            <p:spPr>
              <a:xfrm>
                <a:off x="618248" y="1687337"/>
                <a:ext cx="10978148" cy="5693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Let</a:t>
                </a:r>
                <a:r>
                  <a:rPr lang="en-US" sz="2800" b="1" dirty="0"/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denotes the minimum cost of a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800" dirty="0"/>
                  <a:t> to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/>
                  <a:t> path using at most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/>
                  <a:t> edges.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b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Observation</a:t>
                </a:r>
                <a:r>
                  <a:rPr lang="en-US" sz="2800" dirty="0"/>
                  <a:t>: There must be an edge from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800" dirty="0"/>
                  <a:t> to another vertex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w</m:t>
                    </m:r>
                  </m:oMath>
                </a14:m>
                <a:r>
                  <a:rPr lang="en-US" sz="2800" dirty="0"/>
                  <a:t> to any shortest path using at least one edge from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800" dirty="0"/>
                  <a:t> to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/>
                  <a:t> if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800" dirty="0"/>
                  <a:t> is not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b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Observation</a:t>
                </a:r>
                <a:r>
                  <a:rPr lang="en-US" sz="2800" dirty="0"/>
                  <a:t>: The shortest path from v to t that uses at most </a:t>
                </a:r>
                <a:r>
                  <a:rPr lang="en-US" sz="2800" dirty="0" err="1"/>
                  <a:t>i</a:t>
                </a:r>
                <a:r>
                  <a:rPr lang="en-US" sz="2800" dirty="0"/>
                  <a:t> edges might be the shortest path from v to t that uses at most i-1 edges.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If </a:t>
                </a:r>
                <a:r>
                  <a:rPr lang="en-US" sz="2800" dirty="0" err="1"/>
                  <a:t>i</a:t>
                </a:r>
                <a:r>
                  <a:rPr lang="en-US" sz="2800" dirty="0"/>
                  <a:t> &gt; 0: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𝑂𝑃𝑇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𝑚𝑖𝑛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𝑂𝑃𝑇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𝑚𝑖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w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∈</m:t>
                          </m:r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V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w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𝑂𝑃𝑇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}}</m:t>
                      </m:r>
                    </m:oMath>
                  </m:oMathPara>
                </a14:m>
                <a:endParaRPr lang="en-US" sz="2800" b="0" dirty="0"/>
              </a:p>
              <a:p>
                <a:endParaRPr lang="en-US" sz="2800" b="0" dirty="0"/>
              </a:p>
              <a:p>
                <a:endParaRPr lang="en-US" sz="280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FDFE825-7FDA-C528-FDB5-3A148A9962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87337"/>
                <a:ext cx="10978148" cy="5693866"/>
              </a:xfrm>
              <a:prstGeom prst="rect">
                <a:avLst/>
              </a:prstGeom>
              <a:blipFill>
                <a:blip r:embed="rId3"/>
                <a:stretch>
                  <a:fillRect l="-925" t="-1111" r="-1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5607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814F0-FCF0-27D0-91B6-B9388CF57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498C5-4DF9-43D0-482D-157A38399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Shortest Path Ordering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8F10751-DCCD-019C-471C-119290400AB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867B2C8-DEA6-E823-2F94-0F03C4794A69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CD86824-CCC7-AC79-41BD-75D3D74CF2BB}"/>
                  </a:ext>
                </a:extLst>
              </p:cNvPr>
              <p:cNvSpPr txBox="1"/>
              <p:nvPr/>
            </p:nvSpPr>
            <p:spPr>
              <a:xfrm>
                <a:off x="618248" y="1687337"/>
                <a:ext cx="10978148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Let</a:t>
                </a:r>
                <a:r>
                  <a:rPr lang="en-US" sz="2800" b="1" dirty="0"/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denotes the minimum cost of a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800" dirty="0"/>
                  <a:t> to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/>
                  <a:t> path using at most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/>
                  <a:t> edges.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Then</a:t>
                </a:r>
              </a:p>
              <a:p>
                <a:r>
                  <a:rPr lang="en-US" sz="2800" dirty="0"/>
                  <a:t>	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(0,</m:t>
                    </m:r>
                    <m:r>
                      <m:rPr>
                        <m:sty m:val="p"/>
                      </m:rPr>
                      <a:rPr lang="en-US" sz="2800" b="0" i="1" dirty="0" smtClean="0"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= ∞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sz="2800" dirty="0"/>
                  <a:t> and</a:t>
                </a:r>
                <a:r>
                  <a:rPr lang="en-US" sz="2800" b="1" dirty="0"/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(0,</m:t>
                    </m:r>
                    <m:r>
                      <m:rPr>
                        <m:sty m:val="p"/>
                      </m:rPr>
                      <a:rPr lang="en-US" sz="2800" b="0" i="1" dirty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= 0</m:t>
                    </m:r>
                  </m:oMath>
                </a14:m>
                <a:r>
                  <a:rPr lang="en-US" sz="2800" dirty="0"/>
                  <a:t>. 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Moreover, if </a:t>
                </a:r>
                <a:r>
                  <a:rPr lang="en-US" sz="2800" dirty="0" err="1"/>
                  <a:t>i</a:t>
                </a:r>
                <a:r>
                  <a:rPr lang="en-US" sz="2800" dirty="0"/>
                  <a:t> &gt; 0, then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𝑂𝑃𝑇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𝑚𝑖𝑛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𝑂𝑃𝑇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𝑚𝑖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w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∈</m:t>
                          </m:r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V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w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𝑂𝑃𝑇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}}</m:t>
                      </m:r>
                    </m:oMath>
                  </m:oMathPara>
                </a14:m>
                <a:endParaRPr lang="en-US" sz="2800" b="0" dirty="0"/>
              </a:p>
              <a:p>
                <a:endParaRPr lang="en-US" sz="2800" b="0" dirty="0"/>
              </a:p>
              <a:p>
                <a:endParaRPr lang="en-US" sz="280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CD86824-CCC7-AC79-41BD-75D3D74CF2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87337"/>
                <a:ext cx="10978148" cy="3970318"/>
              </a:xfrm>
              <a:prstGeom prst="rect">
                <a:avLst/>
              </a:prstGeom>
              <a:blipFill>
                <a:blip r:embed="rId3"/>
                <a:stretch>
                  <a:fillRect l="-925" t="-1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21734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4FD43-7024-E476-3E36-6B12D708F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A1CEF-4BEB-DD63-B12E-812982C24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Shortest Path Ordering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E92C45-5F1C-9DF1-755D-C0FEA3516AE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8E21EC2-C930-2681-DD83-D450B4EB23A3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BC80E7D-3626-BD3E-A69D-41D93EC96E8E}"/>
                  </a:ext>
                </a:extLst>
              </p:cNvPr>
              <p:cNvSpPr txBox="1"/>
              <p:nvPr/>
            </p:nvSpPr>
            <p:spPr>
              <a:xfrm>
                <a:off x="618248" y="1687337"/>
                <a:ext cx="10978148" cy="5262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Let</a:t>
                </a:r>
                <a:r>
                  <a:rPr lang="en-US" sz="2800" b="1" dirty="0"/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denotes the minimum cost of a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800" dirty="0"/>
                  <a:t> to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/>
                  <a:t> path using at most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/>
                  <a:t> edges.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Then</a:t>
                </a:r>
              </a:p>
              <a:p>
                <a:r>
                  <a:rPr lang="en-US" sz="2800" dirty="0"/>
                  <a:t>	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(0,</m:t>
                    </m:r>
                    <m:r>
                      <m:rPr>
                        <m:sty m:val="p"/>
                      </m:rPr>
                      <a:rPr lang="en-US" sz="2800" b="0" i="1" dirty="0" smtClean="0"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= ∞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sz="2800" dirty="0"/>
                  <a:t> and</a:t>
                </a:r>
                <a:r>
                  <a:rPr lang="en-US" sz="2800" b="1" dirty="0"/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(0,</m:t>
                    </m:r>
                    <m:r>
                      <m:rPr>
                        <m:sty m:val="p"/>
                      </m:rPr>
                      <a:rPr lang="en-US" sz="2800" b="0" i="1" dirty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= 0</m:t>
                    </m:r>
                  </m:oMath>
                </a14:m>
                <a:r>
                  <a:rPr lang="en-US" sz="2800" dirty="0"/>
                  <a:t>. 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Moreover, if </a:t>
                </a:r>
                <a:r>
                  <a:rPr lang="en-US" sz="2800" dirty="0" err="1"/>
                  <a:t>i</a:t>
                </a:r>
                <a:r>
                  <a:rPr lang="en-US" sz="2800" dirty="0"/>
                  <a:t> &gt; 0, then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𝑂𝑃𝑇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𝑚𝑖𝑛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𝑂𝑃𝑇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𝑚𝑖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w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∈</m:t>
                          </m:r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V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w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𝑂𝑃𝑇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}}</m:t>
                      </m:r>
                    </m:oMath>
                  </m:oMathPara>
                </a14:m>
                <a:endParaRPr lang="en-US" sz="2800" b="0" dirty="0"/>
              </a:p>
              <a:p>
                <a:endParaRPr lang="en-US" sz="2800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Observation</a:t>
                </a:r>
                <a:r>
                  <a:rPr lang="en-US" sz="2800" dirty="0"/>
                  <a:t>: To solve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𝑂𝑃𝑇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US" sz="2800" b="0" dirty="0"/>
                  <a:t> we need to know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𝑂𝑃𝑇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-1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w</m:t>
                        </m:r>
                      </m:e>
                    </m:d>
                  </m:oMath>
                </a14:m>
                <a:r>
                  <a:rPr lang="en-US" sz="2800" b="0" dirty="0"/>
                  <a:t> for “all” w. </a:t>
                </a:r>
              </a:p>
              <a:p>
                <a:endParaRPr lang="en-US" sz="2800" b="0" dirty="0"/>
              </a:p>
              <a:p>
                <a:endParaRPr lang="en-US" sz="280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BC80E7D-3626-BD3E-A69D-41D93EC96E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87337"/>
                <a:ext cx="10978148" cy="5262979"/>
              </a:xfrm>
              <a:prstGeom prst="rect">
                <a:avLst/>
              </a:prstGeom>
              <a:blipFill>
                <a:blip r:embed="rId3"/>
                <a:stretch>
                  <a:fillRect l="-925" t="-1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82952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E59FC-C310-447A-8C83-126FC1EE1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5284A-290D-85D0-FD86-8D986F5E4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Shortest Path Ordering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214BA40-9193-4556-A66F-12FC74C06B1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608C6A3-1DAB-8039-FE44-4AAB16990037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782FCF3-50C4-F993-5EBC-9DB8C63615D7}"/>
                  </a:ext>
                </a:extLst>
              </p:cNvPr>
              <p:cNvSpPr txBox="1"/>
              <p:nvPr/>
            </p:nvSpPr>
            <p:spPr>
              <a:xfrm>
                <a:off x="618248" y="1687337"/>
                <a:ext cx="10978148" cy="5693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Let</a:t>
                </a:r>
                <a:r>
                  <a:rPr lang="en-US" sz="2800" b="1" dirty="0"/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denotes the minimum cost of a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800" dirty="0"/>
                  <a:t> to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/>
                  <a:t> path using at most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/>
                  <a:t> edges.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Then</a:t>
                </a:r>
              </a:p>
              <a:p>
                <a:r>
                  <a:rPr lang="en-US" sz="2800" dirty="0"/>
                  <a:t>	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(0,</m:t>
                    </m:r>
                    <m:r>
                      <m:rPr>
                        <m:sty m:val="p"/>
                      </m:rPr>
                      <a:rPr lang="en-US" sz="2800" b="0" i="1" dirty="0" smtClean="0"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= ∞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sz="2800" dirty="0"/>
                  <a:t> and</a:t>
                </a:r>
                <a:r>
                  <a:rPr lang="en-US" sz="2800" b="1" dirty="0"/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(0,</m:t>
                    </m:r>
                    <m:r>
                      <m:rPr>
                        <m:sty m:val="p"/>
                      </m:rPr>
                      <a:rPr lang="en-US" sz="2800" b="0" i="1" dirty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= 0</m:t>
                    </m:r>
                  </m:oMath>
                </a14:m>
                <a:r>
                  <a:rPr lang="en-US" sz="2800" dirty="0"/>
                  <a:t>. 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Moreover, if </a:t>
                </a:r>
                <a:r>
                  <a:rPr lang="en-US" sz="2800" dirty="0" err="1"/>
                  <a:t>i</a:t>
                </a:r>
                <a:r>
                  <a:rPr lang="en-US" sz="2800" dirty="0"/>
                  <a:t> &gt; 0, then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𝑂𝑃𝑇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𝑚𝑖𝑛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𝑂𝑃𝑇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𝑚𝑖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w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∈</m:t>
                          </m:r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V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w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𝑂𝑃𝑇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}}</m:t>
                      </m:r>
                    </m:oMath>
                  </m:oMathPara>
                </a14:m>
                <a:endParaRPr lang="en-US" sz="2800" b="0" dirty="0"/>
              </a:p>
              <a:p>
                <a:endParaRPr lang="en-US" sz="2800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Observation</a:t>
                </a:r>
                <a:r>
                  <a:rPr lang="en-US" sz="2800" dirty="0"/>
                  <a:t>: To solve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𝑂𝑃𝑇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US" sz="2800" b="0" dirty="0"/>
                  <a:t> we need to know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𝑂𝑃𝑇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-1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w</m:t>
                        </m:r>
                      </m:e>
                    </m:d>
                  </m:oMath>
                </a14:m>
                <a:r>
                  <a:rPr lang="en-US" sz="2800" b="0" dirty="0"/>
                  <a:t> for “all” w… </a:t>
                </a:r>
                <a:r>
                  <a:rPr lang="en-US" sz="2800" b="1" dirty="0"/>
                  <a:t>and we don’t need to know anything about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𝑶𝑷𝑻</m:t>
                    </m:r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𝒋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</m:oMath>
                </a14:m>
                <a:r>
                  <a:rPr lang="en-US" sz="2800" b="1" dirty="0"/>
                  <a:t> for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𝒋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 &lt; 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𝒊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-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2800" b="1" dirty="0"/>
                  <a:t> and any w. </a:t>
                </a:r>
              </a:p>
              <a:p>
                <a:endParaRPr lang="en-US" sz="2800" b="0" dirty="0"/>
              </a:p>
              <a:p>
                <a:endParaRPr lang="en-US" sz="280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782FCF3-50C4-F993-5EBC-9DB8C63615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87337"/>
                <a:ext cx="10978148" cy="5693866"/>
              </a:xfrm>
              <a:prstGeom prst="rect">
                <a:avLst/>
              </a:prstGeom>
              <a:blipFill>
                <a:blip r:embed="rId3"/>
                <a:stretch>
                  <a:fillRect l="-925" t="-1111" r="-1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83920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82FF6-DE6C-D3FE-6AB0-49F4CD003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77229-1787-F7CC-39AD-BD09C9CA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Shortest Path Algorithm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EEFBB7E-8655-E4E2-9142-1F67E5DBACD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A043B87-C8BD-FE8D-150A-7A8A2F0FB8EA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984EC3-43A2-77F6-01A0-E86EB079AC59}"/>
              </a:ext>
            </a:extLst>
          </p:cNvPr>
          <p:cNvSpPr txBox="1"/>
          <p:nvPr/>
        </p:nvSpPr>
        <p:spPr>
          <a:xfrm>
            <a:off x="618248" y="1687337"/>
            <a:ext cx="109781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Shortest-Path(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G,s,t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N = number of nodes in 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2D Array M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of length n x 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Set M[0,t] = 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Set </a:t>
            </a: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M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[0,v] = ? for all v not 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= 1,...,n-1: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  For v in V: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    Compute M[</a:t>
            </a:r>
            <a:r>
              <a:rPr lang="en-US" sz="2800" b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i,v</a:t>
            </a: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] using 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Return ?</a:t>
            </a:r>
            <a:endParaRPr lang="en-US" sz="2800" b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76481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3A6A8-6DAD-B80C-DB0D-1A044C021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AAC2A-6471-5069-C43C-1C751EB94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Shortest Path Algorithm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BECFF87-E76D-7211-D130-729B6BA4890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2ADAD1A-EE5D-4F8B-E33F-AB3F100E83C8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6BFF78-A5E8-2F40-43B0-E5B87399208F}"/>
              </a:ext>
            </a:extLst>
          </p:cNvPr>
          <p:cNvSpPr txBox="1"/>
          <p:nvPr/>
        </p:nvSpPr>
        <p:spPr>
          <a:xfrm>
            <a:off x="618248" y="1687337"/>
            <a:ext cx="109781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Shortest-Path(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G,s,t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N = number of nodes in 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2D Array M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of length n x 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Set M[0,t] =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M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[0,v] =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INF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for all v not 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= 1,...,n-1: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  For v in V: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    Compute 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M[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i,v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] </a:t>
            </a: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using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recurrence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M[n-1,s]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690061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18AAD-40BC-B763-4102-A15232F5E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97621-1C17-D4DB-9CAB-5F4FB74A1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Shortest Path Algorithm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A43C99A-AEBE-F4AE-0D96-437C937A7F1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936F757-0D92-5301-2CB3-3BD210F221CD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08473B-6224-4F72-173D-3AAF8852B749}"/>
              </a:ext>
            </a:extLst>
          </p:cNvPr>
          <p:cNvSpPr txBox="1"/>
          <p:nvPr/>
        </p:nvSpPr>
        <p:spPr>
          <a:xfrm>
            <a:off x="618248" y="1687337"/>
            <a:ext cx="109781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Shortest-Path(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G,s,t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N = number of nodes in 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2D Array M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of length n x 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Set M[0,t] =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M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[0,v] =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INF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for all v not 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= 1,...,n-1: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  For v in V: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    Compute 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M[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i,v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] </a:t>
            </a: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using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recurrence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M[n-1,s]</a:t>
            </a:r>
          </a:p>
          <a:p>
            <a:endParaRPr lang="en-US" sz="2800" dirty="0"/>
          </a:p>
          <a:p>
            <a:r>
              <a:rPr lang="en-US" sz="2800" dirty="0"/>
              <a:t>It is easy to see this algorithm has runtime at most O(n^3).</a:t>
            </a:r>
          </a:p>
        </p:txBody>
      </p:sp>
    </p:spTree>
    <p:extLst>
      <p:ext uri="{BB962C8B-B14F-4D97-AF65-F5344CB8AC3E}">
        <p14:creationId xmlns:p14="http://schemas.microsoft.com/office/powerpoint/2010/main" val="34761573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76E91-7100-E97F-C87B-381F56954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D70A-498D-246C-FC01-6762E8D58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Shortest Path Algorithm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F4DC9C-92D9-A654-0488-E61C8313A22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E5A2F9D-A8A2-D128-D2B4-71184B84DB6B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2031BE-7132-4CDA-A054-C6BEC04D8745}"/>
              </a:ext>
            </a:extLst>
          </p:cNvPr>
          <p:cNvSpPr txBox="1"/>
          <p:nvPr/>
        </p:nvSpPr>
        <p:spPr>
          <a:xfrm>
            <a:off x="618248" y="1687337"/>
            <a:ext cx="109781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Shortest-Path(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G,s,t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N = number of nodes in 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2D Array M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of length n x 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Set M[0,t] =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M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[0,v] =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INF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for all v not 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= 1,...,n-1: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  For v in V: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    Compute 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M[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i,v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] </a:t>
            </a: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using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recurrence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M[n-1,s]</a:t>
            </a:r>
          </a:p>
          <a:p>
            <a:endParaRPr lang="en-US" sz="2800" dirty="0"/>
          </a:p>
          <a:p>
            <a:r>
              <a:rPr lang="en-US" sz="2800" dirty="0"/>
              <a:t>It is easy to see this algorithm has runtime at most O(n^3).</a:t>
            </a:r>
          </a:p>
        </p:txBody>
      </p:sp>
    </p:spTree>
    <p:extLst>
      <p:ext uri="{BB962C8B-B14F-4D97-AF65-F5344CB8AC3E}">
        <p14:creationId xmlns:p14="http://schemas.microsoft.com/office/powerpoint/2010/main" val="21791306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7E7BD-632C-A433-9267-6359381CF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8FC08-09F6-B838-A78D-204639DB5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Shortest Path Algorithm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F35A25-8AF3-6611-63CB-645F6AA4F3E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C5C9500-AEDD-290F-D786-62964BF8226A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A910AE-0EFA-1EA9-ED09-7512F5F618B7}"/>
              </a:ext>
            </a:extLst>
          </p:cNvPr>
          <p:cNvSpPr txBox="1"/>
          <p:nvPr/>
        </p:nvSpPr>
        <p:spPr>
          <a:xfrm>
            <a:off x="618248" y="1687337"/>
            <a:ext cx="1097814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Shortest-Path(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G,s,t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N = number of nodes in 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2D Array M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of length n x 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Set M[0,t] =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M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[0,v] =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INF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for all v not 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= 1,...,n-1: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  For v in V: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    Compute 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M[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i,v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] </a:t>
            </a: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using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recurrence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M[n-1,s]</a:t>
            </a:r>
          </a:p>
          <a:p>
            <a:endParaRPr lang="en-US" sz="2800" dirty="0"/>
          </a:p>
          <a:p>
            <a:r>
              <a:rPr lang="en-US" sz="2800" dirty="0"/>
              <a:t>It isn’t too hard to see this algorithm has runtime at most O(nm) if we only consider neighbors on line 6.</a:t>
            </a:r>
          </a:p>
        </p:txBody>
      </p:sp>
    </p:spTree>
    <p:extLst>
      <p:ext uri="{BB962C8B-B14F-4D97-AF65-F5344CB8AC3E}">
        <p14:creationId xmlns:p14="http://schemas.microsoft.com/office/powerpoint/2010/main" val="1931994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BAEFD-A1AF-6BD2-A8C5-F723DD4B9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A841DDE-76C9-1D62-EC66-41740B1DD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Reading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27599C2-F6C2-D692-C7DE-000E02683809}"/>
              </a:ext>
            </a:extLst>
          </p:cNvPr>
          <p:cNvCxnSpPr/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5F9A0F2-8A77-9131-CB15-026A6026DB5B}"/>
              </a:ext>
            </a:extLst>
          </p:cNvPr>
          <p:cNvSpPr txBox="1"/>
          <p:nvPr/>
        </p:nvSpPr>
        <p:spPr>
          <a:xfrm>
            <a:off x="595605" y="1672372"/>
            <a:ext cx="550039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You should have read: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Finished 6.1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Finished 6.2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Finished 6.4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Finished 6.8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Before Next Class: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Start 8.1</a:t>
            </a:r>
          </a:p>
          <a:p>
            <a:pPr lvl="1"/>
            <a:endParaRPr lang="en-US" sz="3200" b="0" dirty="0"/>
          </a:p>
          <a:p>
            <a:pPr lvl="1"/>
            <a:endParaRPr lang="en-US" sz="3200" dirty="0"/>
          </a:p>
          <a:p>
            <a:pPr lvl="1"/>
            <a:endParaRPr lang="en-US" sz="3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FEF6457-9C78-C05B-70CC-DA154F395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179" y="1687337"/>
            <a:ext cx="4014084" cy="460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7817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4C4F7-D82C-093F-4800-30ACF6FD8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2D3B7-8368-BD72-8826-356B53A91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Getting the Shortest Path with 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9A50FDD-7C04-F591-066B-DFC86D3B55D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5901C08-88DD-472B-B655-CE2A0732C6C6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7E936F-4F93-36AD-41EA-6886BF4DB849}"/>
              </a:ext>
            </a:extLst>
          </p:cNvPr>
          <p:cNvSpPr txBox="1"/>
          <p:nvPr/>
        </p:nvSpPr>
        <p:spPr>
          <a:xfrm>
            <a:off x="618248" y="1687337"/>
            <a:ext cx="1097814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Question: </a:t>
            </a:r>
            <a:r>
              <a:rPr lang="en-US" sz="2800" dirty="0"/>
              <a:t>How do we find the shortest path of length at most I form s to t given M?</a:t>
            </a:r>
          </a:p>
          <a:p>
            <a:endParaRPr lang="en-US" sz="2800" dirty="0"/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Shortest-Path(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G,s,t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N = number of nodes in 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2D Array M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of length n x 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Set M[0,t] =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M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[0,v] =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INF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for all v not 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= 1,...,n-1: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  For v in V: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    Compute 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M[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i,v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] </a:t>
            </a: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using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recurrence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M[n-1,s]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383114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3BE0B-B9D7-4113-B03F-67D2FDB27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40D52-D520-7EF9-8D03-29FC5FF5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Getting the Shortest Path with 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4340C7-B0CE-DE50-6EA7-9057651E7DF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14059C7-7797-279A-9263-A6E86BBC29B0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C2874D-C4DD-61ED-53C9-529926FD6DD0}"/>
              </a:ext>
            </a:extLst>
          </p:cNvPr>
          <p:cNvSpPr txBox="1"/>
          <p:nvPr/>
        </p:nvSpPr>
        <p:spPr>
          <a:xfrm>
            <a:off x="618248" y="1511559"/>
            <a:ext cx="109781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Answer: </a:t>
            </a:r>
            <a:r>
              <a:rPr lang="en-US" sz="2800" dirty="0"/>
              <a:t>It takes O(in) time to track back optimal choices.</a:t>
            </a:r>
          </a:p>
          <a:p>
            <a:endParaRPr lang="en-US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Find-Shortest-Path(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i,v,M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If </a:t>
            </a:r>
            <a:r>
              <a:rPr lang="en-US" sz="2800" b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 == 0 (and v == t):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Return [t]</a:t>
            </a:r>
            <a:endParaRPr lang="en-US" sz="2800" b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Else i</a:t>
            </a: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f M[</a:t>
            </a:r>
            <a:r>
              <a:rPr lang="en-US" sz="2800" b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i,v</a:t>
            </a: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] == M[i-1,v]: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Return Find-Shortest-Path(i-1,v,M)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Else: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Find w such that M[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i,v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] == c[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v,w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] + M[i-1,w]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  Return [w] ++ Find-Shortest-Path(i-1,w,M)</a:t>
            </a:r>
          </a:p>
        </p:txBody>
      </p:sp>
    </p:spTree>
    <p:extLst>
      <p:ext uri="{BB962C8B-B14F-4D97-AF65-F5344CB8AC3E}">
        <p14:creationId xmlns:p14="http://schemas.microsoft.com/office/powerpoint/2010/main" val="20899309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17EE3-8978-967C-8FBF-92DD23E1E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42FB1-8C66-C336-CB0D-732E1560F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Shortest Path Better Space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279D73-9286-73EE-68B7-B6D5F374F23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FE42165-3EC0-1459-4532-3C6239F0ED95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AC7C5F4-B9F4-A9ED-CBCA-FE69D584284A}"/>
                  </a:ext>
                </a:extLst>
              </p:cNvPr>
              <p:cNvSpPr txBox="1"/>
              <p:nvPr/>
            </p:nvSpPr>
            <p:spPr>
              <a:xfrm>
                <a:off x="618248" y="1687337"/>
                <a:ext cx="10978148" cy="5693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Let</a:t>
                </a:r>
                <a:r>
                  <a:rPr lang="en-US" sz="2800" b="1" dirty="0"/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 dirty="0" err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denotes the minimum cost of a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800" dirty="0"/>
                  <a:t> to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/>
                  <a:t> path using at most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/>
                  <a:t> edges.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Then</a:t>
                </a:r>
              </a:p>
              <a:p>
                <a:r>
                  <a:rPr lang="en-US" sz="2800" dirty="0"/>
                  <a:t>	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(0,</m:t>
                    </m:r>
                    <m:r>
                      <m:rPr>
                        <m:sty m:val="p"/>
                      </m:rPr>
                      <a:rPr lang="en-US" sz="2800" b="0" i="1" dirty="0" smtClean="0"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= ∞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sz="2800" dirty="0"/>
                  <a:t> and</a:t>
                </a:r>
                <a:r>
                  <a:rPr lang="en-US" sz="2800" b="1" dirty="0"/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(0,</m:t>
                    </m:r>
                    <m:r>
                      <m:rPr>
                        <m:sty m:val="p"/>
                      </m:rPr>
                      <a:rPr lang="en-US" sz="2800" b="0" i="1" dirty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= 0</m:t>
                    </m:r>
                  </m:oMath>
                </a14:m>
                <a:r>
                  <a:rPr lang="en-US" sz="2800" dirty="0"/>
                  <a:t>. 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Moreover, if </a:t>
                </a:r>
                <a:r>
                  <a:rPr lang="en-US" sz="2800" dirty="0" err="1"/>
                  <a:t>i</a:t>
                </a:r>
                <a:r>
                  <a:rPr lang="en-US" sz="2800" dirty="0"/>
                  <a:t> &gt; 0, then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𝑂𝑃𝑇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𝑚𝑖𝑛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𝑂𝑃𝑇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𝑚𝑖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w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∈</m:t>
                          </m:r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V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w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𝑂𝑃𝑇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}}</m:t>
                      </m:r>
                    </m:oMath>
                  </m:oMathPara>
                </a14:m>
                <a:endParaRPr lang="en-US" sz="2800" b="0" dirty="0"/>
              </a:p>
              <a:p>
                <a:endParaRPr lang="en-US" sz="2800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Observation</a:t>
                </a:r>
                <a:r>
                  <a:rPr lang="en-US" sz="2800" dirty="0"/>
                  <a:t>: To solve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𝑂𝑃𝑇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US" sz="2800" b="0" dirty="0"/>
                  <a:t> we need to know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𝑂𝑃𝑇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-1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w</m:t>
                        </m:r>
                      </m:e>
                    </m:d>
                  </m:oMath>
                </a14:m>
                <a:r>
                  <a:rPr lang="en-US" sz="2800" b="0" dirty="0"/>
                  <a:t> for “all” w… </a:t>
                </a:r>
                <a:r>
                  <a:rPr lang="en-US" sz="2800" b="1" dirty="0"/>
                  <a:t>and we don’t need to know anything about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𝑶𝑷𝑻</m:t>
                    </m:r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𝒋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</m:oMath>
                </a14:m>
                <a:r>
                  <a:rPr lang="en-US" sz="2800" b="1" dirty="0"/>
                  <a:t> for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𝒋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 &lt; 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𝒊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-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2800" b="1" dirty="0"/>
                  <a:t> and any w. </a:t>
                </a:r>
              </a:p>
              <a:p>
                <a:endParaRPr lang="en-US" sz="2800" b="0" dirty="0"/>
              </a:p>
              <a:p>
                <a:endParaRPr lang="en-US" sz="280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AC7C5F4-B9F4-A9ED-CBCA-FE69D58428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87337"/>
                <a:ext cx="10978148" cy="5693866"/>
              </a:xfrm>
              <a:prstGeom prst="rect">
                <a:avLst/>
              </a:prstGeom>
              <a:blipFill>
                <a:blip r:embed="rId3"/>
                <a:stretch>
                  <a:fillRect l="-925" t="-1111" r="-1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545342F6-4507-206E-374A-229C14221C0E}"/>
              </a:ext>
            </a:extLst>
          </p:cNvPr>
          <p:cNvSpPr/>
          <p:nvPr/>
        </p:nvSpPr>
        <p:spPr>
          <a:xfrm>
            <a:off x="389580" y="4892634"/>
            <a:ext cx="11355116" cy="1781298"/>
          </a:xfrm>
          <a:prstGeom prst="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866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30684-8BCD-7DC1-2D51-230312E0D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116E8-13A9-BC26-B0EE-A1CD8D57C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Shortest Path Better Space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5266251-0D32-B845-D2DC-DE56AB301E5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0A6380F-3B01-FEA1-36B6-146BD84B0F1A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B32801-CEEF-4F01-ADE6-9DE8C8887115}"/>
              </a:ext>
            </a:extLst>
          </p:cNvPr>
          <p:cNvSpPr txBox="1"/>
          <p:nvPr/>
        </p:nvSpPr>
        <p:spPr>
          <a:xfrm>
            <a:off x="618248" y="1687337"/>
            <a:ext cx="109781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Shortest-Path(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G,s,t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N = number of nodes in 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2D Array M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of length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x 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Set M[0,t] =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M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[0,v] =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INF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for all v not 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= 1,...,n-1: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  For v in V: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    Compute 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M[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,v] </a:t>
            </a: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using 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recurrence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M[0,v] = M[1,v] for all v.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M[0,s]</a:t>
            </a:r>
          </a:p>
        </p:txBody>
      </p:sp>
    </p:spTree>
    <p:extLst>
      <p:ext uri="{BB962C8B-B14F-4D97-AF65-F5344CB8AC3E}">
        <p14:creationId xmlns:p14="http://schemas.microsoft.com/office/powerpoint/2010/main" val="32278652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A0D6E-6F4F-18B5-3937-F77FA164B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DE796-8E93-5FE2-97BB-2B16C8F53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Shortest Path Better Space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A956E35-D9E4-C2C1-9960-BA411AB0526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31741A6-65A8-B4A4-EAAD-E6FF15FAA00D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DCAD31-D366-1F37-9C90-5AE952E811AE}"/>
              </a:ext>
            </a:extLst>
          </p:cNvPr>
          <p:cNvSpPr txBox="1"/>
          <p:nvPr/>
        </p:nvSpPr>
        <p:spPr>
          <a:xfrm>
            <a:off x="618248" y="1687337"/>
            <a:ext cx="121121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Shortest-Path(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G,s,t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N = number of nodes in 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2D Array M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of length 2 x 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Set M[0,t] = 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M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[0,v] = INF for all v not 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= 1,...,n-1: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&lt;- Still doing this n-1 times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  For v in V: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    Compute 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M[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,v] </a:t>
            </a: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using 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recurrence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M[0,v] = M[1,v] for all v.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Return M[0,s]</a:t>
            </a:r>
          </a:p>
        </p:txBody>
      </p:sp>
    </p:spTree>
    <p:extLst>
      <p:ext uri="{BB962C8B-B14F-4D97-AF65-F5344CB8AC3E}">
        <p14:creationId xmlns:p14="http://schemas.microsoft.com/office/powerpoint/2010/main" val="3903925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C17E6-CBE8-F8D8-0975-E1C443E45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18AAC-0913-F6C6-5A3E-6B3B33A9A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Bellman-Ford Algorithm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95DEFEC-A619-E828-4A31-22026B8B45B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24168D0-1BE7-4EC8-C627-1A2AB83289EF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Runs in time O(n(</a:t>
            </a:r>
            <a:r>
              <a:rPr lang="en-US" sz="3200" dirty="0" err="1"/>
              <a:t>n+m</a:t>
            </a:r>
            <a:r>
              <a:rPr lang="en-US" sz="3200" dirty="0"/>
              <a:t>)) time and uses at most O(n) space.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A1DEAA-1DEF-0977-45AB-BB00D2FFC99D}"/>
              </a:ext>
            </a:extLst>
          </p:cNvPr>
          <p:cNvSpPr txBox="1"/>
          <p:nvPr/>
        </p:nvSpPr>
        <p:spPr>
          <a:xfrm>
            <a:off x="618248" y="2195593"/>
            <a:ext cx="121121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Shortest-Path(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G,s,t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N = number of nodes in 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2D Array M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of length 2 x 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Set M[0,t] = 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M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[0,v] = INF for all v not 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= 1,...,n-1: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&lt;- Still doing this n-1 times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  For v in V: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    Compute 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M[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,v] </a:t>
            </a:r>
            <a:r>
              <a:rPr lang="en-US" sz="2800" b="0" dirty="0">
                <a:latin typeface="Courier New" panose="02070309020205020404" pitchFamily="49" charset="0"/>
                <a:cs typeface="Courier New" panose="02070309020205020404" pitchFamily="49" charset="0"/>
              </a:rPr>
              <a:t>using 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recurrence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M[0,v] = M[1,v] for all v.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Return M[0,s]</a:t>
            </a:r>
          </a:p>
        </p:txBody>
      </p:sp>
    </p:spTree>
    <p:extLst>
      <p:ext uri="{BB962C8B-B14F-4D97-AF65-F5344CB8AC3E}">
        <p14:creationId xmlns:p14="http://schemas.microsoft.com/office/powerpoint/2010/main" val="2807830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D796E-E06A-C238-1035-37502DDE6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7646C-365B-7343-5763-25E7C4D2D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Dynamic Programming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3CB31B-44A4-7CC7-C276-DAEA55571D6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0A7C771-EB94-6621-9053-7605D6E12C9A}"/>
              </a:ext>
            </a:extLst>
          </p:cNvPr>
          <p:cNvSpPr txBox="1"/>
          <p:nvPr/>
        </p:nvSpPr>
        <p:spPr>
          <a:xfrm>
            <a:off x="595605" y="1672372"/>
            <a:ext cx="729157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Optimal Substructure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The solution to the original problem can be easily computed from the solutions to the subproblems.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Overlapping Subproblems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At most polynomial subproblems to solve.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Subproblem Ordering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There exists a natural order to solve subproblems without conflict.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6EBBB5F-D4CF-1CDA-3987-7EF3AAE10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766" y="1687337"/>
            <a:ext cx="2330086" cy="321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B33E38-ABBA-7F59-F001-9A63181A015D}"/>
                  </a:ext>
                </a:extLst>
              </p:cNvPr>
              <p:cNvSpPr txBox="1"/>
              <p:nvPr/>
            </p:nvSpPr>
            <p:spPr>
              <a:xfrm>
                <a:off x="7989068" y="5170663"/>
                <a:ext cx="3917483" cy="18988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≥2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b="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B33E38-ABBA-7F59-F001-9A63181A0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9068" y="5170663"/>
                <a:ext cx="3917483" cy="1898853"/>
              </a:xfrm>
              <a:prstGeom prst="rect">
                <a:avLst/>
              </a:prstGeom>
              <a:blipFill>
                <a:blip r:embed="rId4"/>
                <a:stretch>
                  <a:fillRect l="-44013" t="-166667" b="-214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1899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C64A1-356E-3522-0628-FCE531191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FFFDD-3D13-12A8-1025-9B437793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Subset Sum &amp; Subproblems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25B57E6-79DB-FF59-8106-F0B652EAAAE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20E6357-469A-D26E-BB96-BC0F7684C5FC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9345FEE-B781-E4E9-45DC-C4E7D25D1658}"/>
                  </a:ext>
                </a:extLst>
              </p:cNvPr>
              <p:cNvSpPr txBox="1"/>
              <p:nvPr/>
            </p:nvSpPr>
            <p:spPr>
              <a:xfrm>
                <a:off x="669464" y="1687337"/>
                <a:ext cx="10990174" cy="5078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Let OPT(</a:t>
                </a:r>
                <a:r>
                  <a:rPr lang="en-US" sz="3600" dirty="0" err="1"/>
                  <a:t>i</a:t>
                </a:r>
                <a:r>
                  <a:rPr lang="en-US" sz="3600" dirty="0"/>
                  <a:t>, W’) be the optimal with only first </a:t>
                </a:r>
                <a:r>
                  <a:rPr lang="en-US" sz="3600" dirty="0" err="1"/>
                  <a:t>i</a:t>
                </a:r>
                <a:r>
                  <a:rPr lang="en-US" sz="3600" dirty="0"/>
                  <a:t> items and bound of W’. </a:t>
                </a:r>
              </a:p>
              <a:p>
                <a:endParaRPr lang="en-US" sz="3600" dirty="0"/>
              </a:p>
              <a:p>
                <a:r>
                  <a:rPr lang="en-US" sz="3600" dirty="0"/>
                  <a:t>If </a:t>
                </a:r>
                <a:r>
                  <a:rPr lang="en-US" sz="3600" dirty="0" err="1"/>
                  <a:t>i</a:t>
                </a:r>
                <a:r>
                  <a:rPr lang="en-US" sz="3600" dirty="0"/>
                  <a:t> = 0 then</a:t>
                </a:r>
              </a:p>
              <a:p>
                <a:r>
                  <a:rPr lang="en-US" sz="3600" dirty="0"/>
                  <a:t>	 OPT(</a:t>
                </a:r>
                <a:r>
                  <a:rPr lang="en-US" sz="3600" dirty="0" err="1"/>
                  <a:t>i,W</a:t>
                </a:r>
                <a:r>
                  <a:rPr lang="en-US" sz="3600" dirty="0"/>
                  <a:t>’) = 0</a:t>
                </a:r>
              </a:p>
              <a:p>
                <a:r>
                  <a:rPr lang="en-US" sz="3600" dirty="0"/>
                  <a:t>If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’&gt;</m:t>
                    </m:r>
                    <m:sSub>
                      <m:sSubPr>
                        <m:ctrlPr>
                          <a:rPr lang="en-US" sz="360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 dirty="0" err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3600" i="1" dirty="0" err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600" i="1" dirty="0">
                    <a:latin typeface="Cambria Math" panose="02040503050406030204" pitchFamily="18" charset="0"/>
                  </a:rPr>
                  <a:t> </a:t>
                </a:r>
                <a:r>
                  <a:rPr lang="en-US" sz="3600" dirty="0">
                    <a:latin typeface="Cambria Math" panose="02040503050406030204" pitchFamily="18" charset="0"/>
                  </a:rPr>
                  <a:t>then</a:t>
                </a:r>
              </a:p>
              <a:p>
                <a:r>
                  <a:rPr lang="en-US" sz="3600" dirty="0"/>
                  <a:t>	OPT(</a:t>
                </a:r>
                <a:r>
                  <a:rPr lang="en-US" sz="3600" dirty="0" err="1"/>
                  <a:t>i,W</a:t>
                </a:r>
                <a:r>
                  <a:rPr lang="en-US" sz="3600" dirty="0"/>
                  <a:t>’) = max{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 dirty="0" err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3600" i="1" dirty="0" err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600" dirty="0"/>
                  <a:t> + OPT(i-1,W’-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 dirty="0" err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3600" i="1" dirty="0" err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600" b="0" i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dirty="0"/>
                  <a:t>, OPT(i-1,W’)}</a:t>
                </a:r>
              </a:p>
              <a:p>
                <a:r>
                  <a:rPr lang="en-US" sz="3600" dirty="0"/>
                  <a:t>Otherwise</a:t>
                </a:r>
              </a:p>
              <a:p>
                <a:r>
                  <a:rPr lang="en-US" sz="3600" dirty="0"/>
                  <a:t>	 OPT(</a:t>
                </a:r>
                <a:r>
                  <a:rPr lang="en-US" sz="3600" dirty="0" err="1"/>
                  <a:t>i,W</a:t>
                </a:r>
                <a:r>
                  <a:rPr lang="en-US" sz="3600" dirty="0"/>
                  <a:t>’) = OPT(i-1,W’)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9345FEE-B781-E4E9-45DC-C4E7D25D16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464" y="1687337"/>
                <a:ext cx="10990174" cy="5078313"/>
              </a:xfrm>
              <a:prstGeom prst="rect">
                <a:avLst/>
              </a:prstGeom>
              <a:blipFill>
                <a:blip r:embed="rId3"/>
                <a:stretch>
                  <a:fillRect l="-1615" t="-1746" r="-231" b="-3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9755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B0C14-9E56-6BDC-666A-1076A934E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ED08C-17A0-4E96-5144-4EC2F0A7D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Knapsack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319DE0-1238-88CB-A99E-872E587FCDE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14C3BB9-847F-ADD2-3DC1-AEFA9A3AAB1B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B7DD5BE-B454-713B-B5AA-E3555FB98F8A}"/>
                  </a:ext>
                </a:extLst>
              </p:cNvPr>
              <p:cNvSpPr txBox="1"/>
              <p:nvPr/>
            </p:nvSpPr>
            <p:spPr>
              <a:xfrm>
                <a:off x="669464" y="1687337"/>
                <a:ext cx="6553182" cy="6494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Input</a:t>
                </a:r>
                <a:r>
                  <a:rPr lang="en-US" sz="2800" dirty="0"/>
                  <a:t>: A list of n items {1,…,n} and a bound W.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Each item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/>
                  <a:t> has a non-negative weight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b="0" dirty="0"/>
                  <a:t>.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Each item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/>
                  <a:t> has a non-negative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b="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Goal</a:t>
                </a:r>
                <a:r>
                  <a:rPr lang="en-US" sz="2800" b="0" dirty="0"/>
                  <a:t>: Find the </a:t>
                </a:r>
                <a:r>
                  <a:rPr lang="en-US" sz="2800" dirty="0"/>
                  <a:t>max-value</a:t>
                </a:r>
                <a:r>
                  <a:rPr lang="en-US" sz="2800" b="0" dirty="0"/>
                  <a:t> subset S such that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W</m:t>
                    </m:r>
                  </m:oMath>
                </a14:m>
                <a:r>
                  <a:rPr lang="en-US" sz="2800" b="0" dirty="0"/>
                  <a:t>.</a:t>
                </a:r>
              </a:p>
              <a:p>
                <a:endParaRPr lang="en-US" sz="2800" b="0" dirty="0"/>
              </a:p>
              <a:p>
                <a:pPr marL="1828800" lvl="3" indent="-457200">
                  <a:buFont typeface="Arial" panose="020B0604020202020204" pitchFamily="34" charset="0"/>
                  <a:buChar char="•"/>
                </a:pPr>
                <a:endParaRPr lang="en-US" sz="2800" b="0" dirty="0"/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6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6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60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B7DD5BE-B454-713B-B5AA-E3555FB98F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464" y="1687337"/>
                <a:ext cx="6553182" cy="6494983"/>
              </a:xfrm>
              <a:prstGeom prst="rect">
                <a:avLst/>
              </a:prstGeom>
              <a:blipFill>
                <a:blip r:embed="rId3"/>
                <a:stretch>
                  <a:fillRect l="-1547" t="-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Person standing on concrete stairs, wearing jeans and sneakers, holding strap of backpack with notebooks and tablet">
            <a:extLst>
              <a:ext uri="{FF2B5EF4-FFF2-40B4-BE49-F238E27FC236}">
                <a16:creationId xmlns:a16="http://schemas.microsoft.com/office/drawing/2014/main" id="{719FAF34-F16B-0BC7-D3EF-BD2B3BB34D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636" r="13645"/>
          <a:stretch>
            <a:fillRect/>
          </a:stretch>
        </p:blipFill>
        <p:spPr>
          <a:xfrm>
            <a:off x="7222646" y="1786595"/>
            <a:ext cx="4201298" cy="413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9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D2B5E-3195-6415-0E0D-7801D31DD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B3B80-B64A-F80E-D3E7-66321BD19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Knapsack &amp; Subproblems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D121DFA-8A85-02E8-D0FB-258C83572D3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301EDA2-8C54-AD30-61AB-E49DCD1831D9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99C7CA-9C42-21EA-46F7-06708A2E1164}"/>
                  </a:ext>
                </a:extLst>
              </p:cNvPr>
              <p:cNvSpPr txBox="1"/>
              <p:nvPr/>
            </p:nvSpPr>
            <p:spPr>
              <a:xfrm>
                <a:off x="669464" y="1687337"/>
                <a:ext cx="10990174" cy="5078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Let OPT(</a:t>
                </a:r>
                <a:r>
                  <a:rPr lang="en-US" sz="3600" dirty="0" err="1"/>
                  <a:t>i</a:t>
                </a:r>
                <a:r>
                  <a:rPr lang="en-US" sz="3600" dirty="0"/>
                  <a:t>, W’) be the optimal with only first </a:t>
                </a:r>
                <a:r>
                  <a:rPr lang="en-US" sz="3600" dirty="0" err="1"/>
                  <a:t>i</a:t>
                </a:r>
                <a:r>
                  <a:rPr lang="en-US" sz="3600" dirty="0"/>
                  <a:t> items and bound of W’. Then we can write:</a:t>
                </a:r>
              </a:p>
              <a:p>
                <a:endParaRPr lang="en-US" sz="3600" dirty="0"/>
              </a:p>
              <a:p>
                <a:r>
                  <a:rPr lang="en-US" sz="3600" dirty="0"/>
                  <a:t>If </a:t>
                </a:r>
                <a:r>
                  <a:rPr lang="en-US" sz="3600" dirty="0" err="1"/>
                  <a:t>i</a:t>
                </a:r>
                <a:r>
                  <a:rPr lang="en-US" sz="3600" dirty="0"/>
                  <a:t> = 0 then</a:t>
                </a:r>
              </a:p>
              <a:p>
                <a:r>
                  <a:rPr lang="en-US" sz="3600" dirty="0"/>
                  <a:t>	 OPT(</a:t>
                </a:r>
                <a:r>
                  <a:rPr lang="en-US" sz="3600" dirty="0" err="1"/>
                  <a:t>i,W</a:t>
                </a:r>
                <a:r>
                  <a:rPr lang="en-US" sz="3600" dirty="0"/>
                  <a:t>’) = 0</a:t>
                </a:r>
              </a:p>
              <a:p>
                <a:r>
                  <a:rPr lang="en-US" sz="3600" dirty="0"/>
                  <a:t>If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’&gt;</m:t>
                    </m:r>
                    <m:sSub>
                      <m:sSubPr>
                        <m:ctrlPr>
                          <a:rPr lang="en-US" sz="360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 dirty="0" err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3600" i="1" dirty="0" err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600" i="1" dirty="0">
                    <a:latin typeface="Cambria Math" panose="02040503050406030204" pitchFamily="18" charset="0"/>
                  </a:rPr>
                  <a:t> </a:t>
                </a:r>
                <a:r>
                  <a:rPr lang="en-US" sz="3600" dirty="0">
                    <a:latin typeface="Cambria Math" panose="02040503050406030204" pitchFamily="18" charset="0"/>
                  </a:rPr>
                  <a:t>then</a:t>
                </a:r>
              </a:p>
              <a:p>
                <a:r>
                  <a:rPr lang="en-US" sz="3600" dirty="0"/>
                  <a:t>	OPT(</a:t>
                </a:r>
                <a:r>
                  <a:rPr lang="en-US" sz="3600" dirty="0" err="1"/>
                  <a:t>i,W</a:t>
                </a:r>
                <a:r>
                  <a:rPr lang="en-US" sz="3600" dirty="0"/>
                  <a:t>’) = max{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1" i="1" dirty="0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sz="3600" b="1" i="1" dirty="0" err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3600" b="1" dirty="0"/>
                  <a:t> </a:t>
                </a:r>
                <a:r>
                  <a:rPr lang="en-US" sz="3600" dirty="0"/>
                  <a:t>+ OPT(i-1,W’-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 dirty="0" err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3600" i="1" dirty="0" err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600" b="0" i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dirty="0"/>
                  <a:t>, OPT(i-1,W’)}</a:t>
                </a:r>
              </a:p>
              <a:p>
                <a:r>
                  <a:rPr lang="en-US" sz="3600" dirty="0"/>
                  <a:t>Otherwise</a:t>
                </a:r>
              </a:p>
              <a:p>
                <a:r>
                  <a:rPr lang="en-US" sz="3600" dirty="0"/>
                  <a:t>	 OPT(</a:t>
                </a:r>
                <a:r>
                  <a:rPr lang="en-US" sz="3600" dirty="0" err="1"/>
                  <a:t>i,W</a:t>
                </a:r>
                <a:r>
                  <a:rPr lang="en-US" sz="3600" dirty="0"/>
                  <a:t>’) = OPT(i-1,W’)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799C7CA-9C42-21EA-46F7-06708A2E1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464" y="1687337"/>
                <a:ext cx="10990174" cy="5078313"/>
              </a:xfrm>
              <a:prstGeom prst="rect">
                <a:avLst/>
              </a:prstGeom>
              <a:blipFill>
                <a:blip r:embed="rId3"/>
                <a:stretch>
                  <a:fillRect l="-1615" t="-1746" r="-231" b="-3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2892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339C9-D02A-224A-BD96-29A4924A3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086F6-EA11-80C2-6B92-69CC00704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Shortest Path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9E823D4-B4C9-D3BB-984F-01BD3759FE4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69B9214-1835-291B-1E12-6EC8F2618420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6A89CF8-D441-53CC-46B8-80DA14B251F5}"/>
                  </a:ext>
                </a:extLst>
              </p:cNvPr>
              <p:cNvSpPr txBox="1"/>
              <p:nvPr/>
            </p:nvSpPr>
            <p:spPr>
              <a:xfrm>
                <a:off x="389580" y="1687337"/>
                <a:ext cx="6554916" cy="4248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Input</a:t>
                </a:r>
                <a:r>
                  <a:rPr lang="en-US" sz="2800" dirty="0"/>
                  <a:t>: 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 directed graph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= 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0" dirty="0"/>
                  <a:t>.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 weight for each edge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 ∈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</m:oMath>
                </a14:m>
                <a:r>
                  <a:rPr lang="en-US" sz="2800" b="0" dirty="0"/>
                  <a:t>.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Source vertex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∈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2800" b="0" dirty="0"/>
                  <a:t>.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Destination vertex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∈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sz="2800" b="0" dirty="0"/>
                  <a:t>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Goal</a:t>
                </a:r>
                <a:r>
                  <a:rPr lang="en-US" sz="2800" b="0" dirty="0"/>
                  <a:t>: </a:t>
                </a:r>
                <a:r>
                  <a:rPr lang="en-US" sz="2800" dirty="0"/>
                  <a:t>Find a path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2800" dirty="0"/>
                  <a:t>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sz="2800" dirty="0"/>
                  <a:t> with minimum total cost: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1" smtClean="0">
                          <a:latin typeface="Cambria Math" panose="02040503050406030204" pitchFamily="18" charset="0"/>
                        </a:rPr>
                        <m:t>cost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ij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b="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6A89CF8-D441-53CC-46B8-80DA14B251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80" y="1687337"/>
                <a:ext cx="6554916" cy="4248086"/>
              </a:xfrm>
              <a:prstGeom prst="rect">
                <a:avLst/>
              </a:prstGeom>
              <a:blipFill>
                <a:blip r:embed="rId3"/>
                <a:stretch>
                  <a:fillRect l="-1547" t="-1488" r="-1161" b="-46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Close up of map">
            <a:extLst>
              <a:ext uri="{FF2B5EF4-FFF2-40B4-BE49-F238E27FC236}">
                <a16:creationId xmlns:a16="http://schemas.microsoft.com/office/drawing/2014/main" id="{5B1A8FAD-C936-5B28-F3D3-31A8CD23F3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057"/>
          <a:stretch>
            <a:fillRect/>
          </a:stretch>
        </p:blipFill>
        <p:spPr>
          <a:xfrm>
            <a:off x="6944496" y="1789224"/>
            <a:ext cx="4613033" cy="438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66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3104</TotalTime>
  <Words>3286</Words>
  <Application>Microsoft Macintosh PowerPoint</Application>
  <PresentationFormat>Widescreen</PresentationFormat>
  <Paragraphs>485</Paragraphs>
  <Slides>45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ACADEMY ENGRAVED LET PLAIN:1.0</vt:lpstr>
      <vt:lpstr>Aptos</vt:lpstr>
      <vt:lpstr>Aptos Display</vt:lpstr>
      <vt:lpstr>Arial</vt:lpstr>
      <vt:lpstr>Cambria Math</vt:lpstr>
      <vt:lpstr>Courier New</vt:lpstr>
      <vt:lpstr>Office Theme</vt:lpstr>
      <vt:lpstr>CSE 331:  Algorithms &amp; Complexity</vt:lpstr>
      <vt:lpstr>Schedule</vt:lpstr>
      <vt:lpstr>Course Updates</vt:lpstr>
      <vt:lpstr>Reading</vt:lpstr>
      <vt:lpstr>Dynamic Programming</vt:lpstr>
      <vt:lpstr>Subset Sum &amp; Subproblems</vt:lpstr>
      <vt:lpstr>Knapsack</vt:lpstr>
      <vt:lpstr>Knapsack &amp; Subproblems</vt:lpstr>
      <vt:lpstr>Shortest Path</vt:lpstr>
      <vt:lpstr>Negative Cycles</vt:lpstr>
      <vt:lpstr>Negative Cycles</vt:lpstr>
      <vt:lpstr>Negative Cycles</vt:lpstr>
      <vt:lpstr>Negative Cycles</vt:lpstr>
      <vt:lpstr>Negative Cycles</vt:lpstr>
      <vt:lpstr>Negative Cycles</vt:lpstr>
      <vt:lpstr>Negative Cycles</vt:lpstr>
      <vt:lpstr>Negative Cycles</vt:lpstr>
      <vt:lpstr>Shortest Path</vt:lpstr>
      <vt:lpstr>Shortest Path Subproblem</vt:lpstr>
      <vt:lpstr>Shortest Path Subproblem</vt:lpstr>
      <vt:lpstr>Shortest Path Subproblem</vt:lpstr>
      <vt:lpstr>Shortest Path Subproblem</vt:lpstr>
      <vt:lpstr>Shortest Path Subproblem</vt:lpstr>
      <vt:lpstr>Shortest Path Subproblem</vt:lpstr>
      <vt:lpstr>Shortest Path Subproblem</vt:lpstr>
      <vt:lpstr>Shortest Path Subproblem</vt:lpstr>
      <vt:lpstr>Shortest Path Subproblem</vt:lpstr>
      <vt:lpstr>Shortest Path Subproblem</vt:lpstr>
      <vt:lpstr>Shortest Path Subproblem</vt:lpstr>
      <vt:lpstr>Shortest Path Subproblem</vt:lpstr>
      <vt:lpstr>Shortest Path Recurrence</vt:lpstr>
      <vt:lpstr>Shortest Path Ordering</vt:lpstr>
      <vt:lpstr>Shortest Path Ordering</vt:lpstr>
      <vt:lpstr>Shortest Path Ordering</vt:lpstr>
      <vt:lpstr>Shortest Path Algorithm</vt:lpstr>
      <vt:lpstr>Shortest Path Algorithm</vt:lpstr>
      <vt:lpstr>Shortest Path Algorithm</vt:lpstr>
      <vt:lpstr>Shortest Path Algorithm</vt:lpstr>
      <vt:lpstr>Shortest Path Algorithm</vt:lpstr>
      <vt:lpstr>Getting the Shortest Path with M</vt:lpstr>
      <vt:lpstr>Getting the Shortest Path with M</vt:lpstr>
      <vt:lpstr>Shortest Path Better Space</vt:lpstr>
      <vt:lpstr>Shortest Path Better Space</vt:lpstr>
      <vt:lpstr>Shortest Path Better Space</vt:lpstr>
      <vt:lpstr>Bellman-Ford Algorithm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Charlie Carlson</dc:creator>
  <cp:lastModifiedBy>Charlie Carlson</cp:lastModifiedBy>
  <cp:revision>22</cp:revision>
  <dcterms:created xsi:type="dcterms:W3CDTF">2025-11-17T17:34:25Z</dcterms:created>
  <dcterms:modified xsi:type="dcterms:W3CDTF">2025-11-19T21:18:40Z</dcterms:modified>
</cp:coreProperties>
</file>