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571" r:id="rId2"/>
    <p:sldId id="323" r:id="rId3"/>
    <p:sldId id="329" r:id="rId4"/>
    <p:sldId id="997" r:id="rId5"/>
    <p:sldId id="999" r:id="rId6"/>
    <p:sldId id="998" r:id="rId7"/>
    <p:sldId id="1000" r:id="rId8"/>
    <p:sldId id="1001" r:id="rId9"/>
    <p:sldId id="1002" r:id="rId10"/>
    <p:sldId id="1003" r:id="rId11"/>
    <p:sldId id="1089" r:id="rId12"/>
    <p:sldId id="1090" r:id="rId13"/>
    <p:sldId id="1091" r:id="rId14"/>
    <p:sldId id="1092" r:id="rId15"/>
    <p:sldId id="1093" r:id="rId16"/>
    <p:sldId id="1094" r:id="rId17"/>
    <p:sldId id="1095" r:id="rId18"/>
    <p:sldId id="1096" r:id="rId19"/>
    <p:sldId id="1097" r:id="rId20"/>
    <p:sldId id="1099" r:id="rId21"/>
    <p:sldId id="1100" r:id="rId22"/>
    <p:sldId id="1101" r:id="rId23"/>
    <p:sldId id="1102" r:id="rId24"/>
    <p:sldId id="1103" r:id="rId25"/>
    <p:sldId id="1104" r:id="rId26"/>
    <p:sldId id="1105" r:id="rId27"/>
    <p:sldId id="1106" r:id="rId28"/>
    <p:sldId id="1107" r:id="rId29"/>
    <p:sldId id="1108" r:id="rId30"/>
    <p:sldId id="1109" r:id="rId31"/>
    <p:sldId id="1110" r:id="rId32"/>
    <p:sldId id="1111" r:id="rId33"/>
    <p:sldId id="1112" r:id="rId34"/>
    <p:sldId id="1113" r:id="rId35"/>
    <p:sldId id="1114" r:id="rId36"/>
    <p:sldId id="1115" r:id="rId37"/>
    <p:sldId id="1116" r:id="rId38"/>
    <p:sldId id="1117" r:id="rId39"/>
    <p:sldId id="1118" r:id="rId40"/>
    <p:sldId id="112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3973"/>
  </p:normalViewPr>
  <p:slideViewPr>
    <p:cSldViewPr snapToGrid="0">
      <p:cViewPr varScale="1">
        <p:scale>
          <a:sx n="70" d="100"/>
          <a:sy n="70" d="100"/>
        </p:scale>
        <p:origin x="2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B9BD1-CB2B-C841-B6AC-00CE78772028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D02FB-9CF0-B543-8307-01E2FC636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28A7A-FDDA-784B-B403-84F373F3F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CE1A5-4D3C-C5DD-61C1-B326491D9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B76E4-36AB-9341-B05D-CB82C8851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81D33-8526-D2CB-4AF8-C3EF25A23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67A8E-D8F3-E135-8EA6-BE8E8B48D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63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F3E0-6127-5566-A66C-DC5E5FAB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93189-5E22-CCF1-C03A-8C2BF55A5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FC0C8-FFBA-AD18-071A-3B5006100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D6A40-7030-0600-9638-3BFF8BBCE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9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F3E0-6127-5566-A66C-DC5E5FAB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93189-5E22-CCF1-C03A-8C2BF55A5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FC0C8-FFBA-AD18-071A-3B5006100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D6A40-7030-0600-9638-3BFF8BBCE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9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5469-E277-0646-8079-2036F623A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421503-573B-DC7C-DE9B-B929FC614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6948A-1687-3969-B215-D8D0DA70A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5CD10-BF18-8DB0-8D21-5D5F0F353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9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CCA9-C30B-9801-1AB5-51FE4359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60966-BBB3-66BD-D750-FC66F4597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8ECBFF-5178-0498-1CF5-22EF6E4F3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DFD29-FDE7-99D1-4B6A-4C89DECAC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6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25F18-D215-C6DF-22C0-7F27D2F8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026A3-D4E4-B90E-E4CA-4DDED0713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E2E1E-9532-5D0D-1F8C-C20AAC170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986DB-ACA4-13B9-519D-CD2624ECC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2223-EC53-74C7-8BC5-9B6928E39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B40B4-BBBA-3475-CE1C-36D3B7049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360E3-AA9A-643C-E076-24B7FDF72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20C19-A3D3-E987-26CD-FFF66131F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F69A-3009-BF79-2BAC-2D6F4AAC9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43B801-E191-BF6A-DE83-4FE4CF5F0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F843E-ECCB-4D45-03C7-FA9BEBA0E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DF13F-B9D4-791C-78E6-D881A0ED5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8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BF61-7E4C-F9C5-0B28-ECF62503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A39DE-8D9C-5724-8A35-D5D7D7737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D0A36-E211-B57B-273F-A463820F3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4020-F1E5-63AA-DC95-AE98F1B0A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52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A3CD6-8173-A1CF-1A86-D11324A94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C64DB3-357A-1206-6957-392F46905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1759A-B448-776F-CAF3-EDA4CF33C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697B2-1754-6099-2144-3828349B3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0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5786-7996-9EED-4F2E-59320B4A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80A26-17D0-1623-ACFE-CD7F3744A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87FCA-6E54-D3F7-4362-1349606E1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285E7-80E8-3365-EEB6-015A71171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3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3F54-2CDB-8CF9-9185-DAE6DA63A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1132E-B68A-C2B7-1E66-ED41994B3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48E37-D734-5641-CDB7-8E931617E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C3B9-483E-8AE1-ADAF-7D1F7C08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45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CC96E-B3DF-8754-927B-620372CE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23212-844A-901A-B613-6EB70D483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FCD49-444B-6A9B-FF20-72083DDD6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996B5-9FAB-EDE0-B314-96745B933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4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D209A-1539-A470-A35B-4E6BE3E65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85CFB-0B78-22A6-E43B-AF348D2CA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BA376-066E-FA58-46F6-FEBF69A63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DD11C-78D3-D71D-4297-3CF123567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56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45C9-0ECD-DF3C-B71A-CE8757091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B604F-5215-58A9-2FCA-BE943CFE9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63B1E-AB0C-ACEE-C67E-775FE06E4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937E1-5579-3CB6-936B-C5FA1B209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5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1178D-1763-944E-B101-B1AB6ADF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E8CA6-73B1-A3B0-A950-817453FFD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99BB6-99E0-1DBD-D73C-911BDE0C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4383-2091-6311-D1CA-D7F5B551B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2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E64FF-7D9A-F5F0-28EA-B6A7288AA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DABF3-8DDE-1D9F-149E-52BFB120A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6FDF2-DE41-5FEF-7F90-5B84491D5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30F04-1D12-360C-80D6-48EA7453B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92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019A-63E5-D49D-5C64-BF27AAA9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04B10-6ADF-95D8-12AB-7EC8935D5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C2260-88CB-4692-B2D7-780A89237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801B-54E0-041C-E647-B85D8E92F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9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891F9-B511-4FC7-17E4-C53D3026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CA622-3CC7-950D-5730-49041C10C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997E7-8905-B2CA-5F8F-FEA01646B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54A15-5B1C-6E88-8D5D-7996A7135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5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BEA8-2B5B-BAE5-35AB-C6A76B5F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E3F45-1FE2-1BC0-10FC-72A4A12F5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C56C0-708C-371A-7AC2-C3934CE7D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357A8-202D-CDC7-425B-6E146790A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1824-40B1-2145-3C57-0DEFCBBB9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5A9E8-68CB-D622-FC09-FBACCC4EF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C7A68-AE24-0D51-B8FE-CE2808236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32A-57A6-D13A-1080-E5164B2A2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6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25F2-8A00-DCCF-B4D3-9ED74F7CA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BC402C-B47B-81A3-58E9-DE19E1ABF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965F8-E25B-E2DE-EF70-980150BD3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3E8DE-00A8-7254-C1BC-9A7A3078B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7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DDF2D-EC67-1B02-EDBA-D0FEB0F3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2745E-3B01-70E2-B827-E2E6AB53C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1E8D66-6622-C1D7-B304-2361103AF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6A81C-EC5D-5622-CE48-6075D0BA1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0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6D8CA-0ED2-FADD-0C5F-63CA9595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69C98-8AD7-0606-24DC-B4A43F4B6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3F640-65D8-61D2-D442-65112A76B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12AE2-859E-E19C-98DF-A4621D1AE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BBC5-74A8-081F-2363-BF802466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454F5-F7D1-FEB8-320B-83D23EEBC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16EE2-92EE-5AE2-76B6-99618F412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77133-F1F5-9A46-A897-8D285E21C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3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798E-6B3F-5BFD-3F9C-6DCB2C8C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7F9C4F-D444-D9AC-BAB1-E346A4797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B34EF-07A7-9AE3-B657-42DF06C79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0EC86-F07E-E942-15BD-BB0AD851A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07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21781-A516-835E-C773-C11A5ABB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2C461-78EF-FDA3-367F-EAE69E3CE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6595F-014B-BC55-0E5D-4787962E5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B545A-98BA-072E-76D5-AA6F353FB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98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2E71-7E8A-0375-2CB8-EE3A3F6E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4408D-D309-FB64-8E3F-B727899AC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2A892-9ABC-963B-DEA6-55BF5E404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0537C-4B10-C429-7C98-1394C66FC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63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02945-62BA-3A8C-7756-75555369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210-64C8-5518-6D05-AF210DF69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76C77-B719-6C1D-CE27-BF570AEB2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DD39-DCE5-C6FE-CBD9-89258829D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98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6E2F-31F0-3AFD-9588-20D800A6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5EF42-E397-AA5E-7E6E-E44F4FC8B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491E6-D7FB-9CCC-7332-0052C2F40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27DD-2717-83F3-9F54-B6C8752DB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6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7F3B-564A-EF84-EC44-29909C09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79727-4091-4FDE-5846-A66EFCD6B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48D0A-8EB5-E909-14BE-DDB87B6D0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B4AA-133B-164B-907F-80E32818C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9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7A570-75D8-0716-2723-7497D0847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8DF31E-C840-80C2-6DBF-6FB334C81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5A768-8DC5-96BD-299C-06528DA40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896BE-247C-AC0E-931E-31607C4E5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2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5AFDE-EB47-ECBB-A53B-5FE2ED8D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A2E1A-9F12-F108-0E8F-916336331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D2036-9EAE-F8E6-94CC-F034B8AE8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D4CE6-A78F-7CBB-FC7C-6798FDA0D6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7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3FAF-5042-97B6-3A96-CEA1207B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10791-C0A0-825D-203B-DFE13658D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2F709-DDB2-151B-850D-83CDEBB7E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A339-8885-E104-BCE2-9BEF10F45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D9A26-2E8A-2E3C-6FE5-C43500EC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4905E-5134-1C8F-6D74-FE8DE7F2A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D96E2-80F2-85FE-71E0-B8828248D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B3F20-FF0E-69C7-B9F7-E6D61AC27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6CA7-5FCC-3305-73DD-7142EB72E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FDAC3-A116-51B4-705C-7527266DF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99489-D48B-FD7B-08C3-95D6A02E7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26FF-CE3C-C35D-A102-4A516450C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8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DCDC-F74C-E1A5-B5FB-250CB434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F6349-74E9-7648-A711-E674E260B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C5F48-B452-C210-214D-76124037F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D6DF4-33AB-FDF2-84BE-38B8B57D8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9F08-589A-3C9D-35F6-1A7B530F2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64B9C-2055-748B-F225-D09C34F0D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3415B-6FEE-330D-7D2E-2599DB23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FA2DF-804F-66B5-190F-101F12D1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ECE5-BDE6-FE49-D15B-888A3A96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9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C6CF-E619-749A-1430-FF1100F3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78351-8747-9326-914D-3E71FB2AE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2432-D597-76CB-AF52-8BC0BF0C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D6F6F-7B99-9379-1AA9-4C6896F3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E4B13-F637-67C2-E2E7-41F8952F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5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CDA01-41C8-0934-5546-FBC3CA543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82F82-0C96-E25E-CFCD-DE11EC944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2B5C0-020D-9F8C-D534-9E0C8B1F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AE26A-0895-2375-9907-3E0373EC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BD4AF-4B25-B28F-713C-657EB851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2A84-28CE-1B93-E061-4B334451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2B4AC-9A08-4AE1-D868-1A0D9B2D6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BF825-EFD4-CA52-60E4-8B581696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4133D-4A64-F461-6E2F-6A7AACE9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F4C7E-2D8B-7526-D087-D7AC107E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6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97A9-EA5A-3042-D1C4-B408E60B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C01B7-4F88-E26D-A97A-1975C667B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01861-32C6-1AC9-C152-219E3F37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F6327-AECD-C426-5D95-44E173AA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7EC70-74A8-62B0-B10D-84D66819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36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83F5D-B7FE-149C-D19C-6C61E202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4199-DCF8-0461-9D0D-BCAF60A4B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176C8-5D12-5D93-B623-00630CAA2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179B4-4122-BAE3-A2F2-23CBC24BE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215DF-B5B7-0E02-851D-8233C58C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2C084-E832-B4F0-8738-023BFCE5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E392E-D2FD-8E06-615C-578955A4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BD0D-1EB8-C3CE-DE10-4A7C75E7D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7D39D-CA5C-66CD-7A97-CB77725E2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9E6A7-59BC-4255-1BE3-9DD33AD7F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0658C-B276-3EAD-B7BC-E4EA4AD52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DD188-CA0D-E22D-3023-16F1C1B1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DE1B2-CB7D-5800-7769-9DB150F2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63340-8573-7C34-42D5-80219BC1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4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1B49-A229-E9B8-7DB9-30D98E94B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26BDB-FEAF-41B4-1655-0B0355ED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EB662-9A92-8652-5D9D-93B69444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3DB30-C667-9F5C-2D3A-536F32FE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366B1-E2B8-F92D-3749-6D46ECCC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1A806-5C53-C198-F40A-5A056646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E3A37-01B4-C46B-281B-A8C14DFA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0436-B40F-70B7-291B-20160470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DF17A-3CF3-39A9-7F2B-B91999FF7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C3D83-0361-1DDE-90FD-D1FF87BC4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E9AC2-7D3B-4931-9F06-546038A8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E5A9E-2749-9D6A-803F-439CF031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B36E9-60E9-4743-DEDF-64BF29B62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4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BDD4-AFFC-3E52-A891-AB509828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69297-3468-738F-0E85-802E035D7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FAB38-5832-C2F6-5FD7-40320E42E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A9E4B-2CDA-EA30-D150-6C9EE790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5586D-BD3F-761A-4DC3-CCA67614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AB775C-A689-4700-5950-2F78C8E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1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F40D8-380B-493B-4273-B15FB598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19E21-C266-2D0D-4CB9-F34E6C989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3BF47-D4FA-3726-3F1D-2C62DB356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737EF-2AF5-824C-A7E8-1EBB4037AA90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A462-78A0-9F9B-9056-2EEC136CA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8BC5-8A2D-CFE2-CA3D-8BBCA825A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D729FA-7A11-F645-937D-9B6A55CB6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55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33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>
            <a:normAutofit/>
          </a:bodyPr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Lecture34</a:t>
            </a:r>
          </a:p>
          <a:p>
            <a:r>
              <a:rPr lang="en-US" dirty="0"/>
              <a:t>Friday Nov 21</a:t>
            </a:r>
            <a:r>
              <a:rPr lang="en-US" baseline="30000" dirty="0"/>
              <a:t>st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88135" y="3017077"/>
            <a:ext cx="12015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“Reductions”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634E-5190-91B8-C8EE-F120D606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F0AA77-193A-5C27-F4BB-52487EC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A6E959-C790-8F56-CD12-D39021B4446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E42894-77B8-B2B0-509A-C8F7B22FA3A9}"/>
              </a:ext>
            </a:extLst>
          </p:cNvPr>
          <p:cNvSpPr txBox="1"/>
          <p:nvPr/>
        </p:nvSpPr>
        <p:spPr>
          <a:xfrm>
            <a:off x="682103" y="1687337"/>
            <a:ext cx="108220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Stable Matchings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Graphs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Dynamics Programming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</a:rPr>
              <a:t>NP and Computational Intractability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0EB7D93F-27F0-ACEF-E818-EA068167D5B3}"/>
              </a:ext>
            </a:extLst>
          </p:cNvPr>
          <p:cNvSpPr/>
          <p:nvPr/>
        </p:nvSpPr>
        <p:spPr>
          <a:xfrm rot="10800000">
            <a:off x="6096000" y="1687337"/>
            <a:ext cx="1367481" cy="2897020"/>
          </a:xfrm>
          <a:prstGeom prst="leftBrace">
            <a:avLst>
              <a:gd name="adj1" fmla="val 36345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8EB93-0810-888A-FBFC-6A6467AA1324}"/>
              </a:ext>
            </a:extLst>
          </p:cNvPr>
          <p:cNvSpPr txBox="1"/>
          <p:nvPr/>
        </p:nvSpPr>
        <p:spPr>
          <a:xfrm>
            <a:off x="7624119" y="2837122"/>
            <a:ext cx="3496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can be done!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4B29D48-4CEB-E34E-CEB9-6A1CDE85DAC3}"/>
              </a:ext>
            </a:extLst>
          </p:cNvPr>
          <p:cNvSpPr/>
          <p:nvPr/>
        </p:nvSpPr>
        <p:spPr>
          <a:xfrm rot="10800000" flipV="1">
            <a:off x="7904204" y="4571682"/>
            <a:ext cx="362465" cy="767885"/>
          </a:xfrm>
          <a:prstGeom prst="leftBrace">
            <a:avLst>
              <a:gd name="adj1" fmla="val 36345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C641D-3DFD-DEAB-3C74-DD3DD8B1E454}"/>
              </a:ext>
            </a:extLst>
          </p:cNvPr>
          <p:cNvSpPr txBox="1"/>
          <p:nvPr/>
        </p:nvSpPr>
        <p:spPr>
          <a:xfrm>
            <a:off x="8299809" y="4668860"/>
            <a:ext cx="372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can’t be done!</a:t>
            </a:r>
          </a:p>
        </p:txBody>
      </p:sp>
    </p:spTree>
    <p:extLst>
      <p:ext uri="{BB962C8B-B14F-4D97-AF65-F5344CB8AC3E}">
        <p14:creationId xmlns:p14="http://schemas.microsoft.com/office/powerpoint/2010/main" val="3187541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6E21-A121-D346-1B3B-BC07C268D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0ECF-1167-320D-E5C1-E9843C0D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BB7683-B3FE-BD0C-ED01-FF5E158B2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DD755C0-B46D-F841-0A1D-625391714B1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/>
              <p:nvPr/>
            </p:nvSpPr>
            <p:spPr>
              <a:xfrm>
                <a:off x="389580" y="1687337"/>
                <a:ext cx="6554916" cy="467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directed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weight for each edge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Source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Destination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No negative cycles!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</a:t>
                </a:r>
                <a:r>
                  <a:rPr lang="en-US" sz="2800" dirty="0"/>
                  <a:t>Find a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with minimum total cost: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87337"/>
                <a:ext cx="6554916" cy="4678973"/>
              </a:xfrm>
              <a:prstGeom prst="rect">
                <a:avLst/>
              </a:prstGeom>
              <a:blipFill>
                <a:blip r:embed="rId3"/>
                <a:stretch>
                  <a:fillRect l="-1547" t="-1351" r="-1161" b="-4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lose up of map">
            <a:extLst>
              <a:ext uri="{FF2B5EF4-FFF2-40B4-BE49-F238E27FC236}">
                <a16:creationId xmlns:a16="http://schemas.microsoft.com/office/drawing/2014/main" id="{1F43E579-6B1A-584B-378C-1400D543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7"/>
          <a:stretch>
            <a:fillRect/>
          </a:stretch>
        </p:blipFill>
        <p:spPr>
          <a:xfrm>
            <a:off x="6944496" y="1789224"/>
            <a:ext cx="4613033" cy="43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2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6E21-A121-D346-1B3B-BC07C268D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0ECF-1167-320D-E5C1-E9843C0D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Longest</a:t>
            </a:r>
            <a:r>
              <a:rPr lang="en-US" dirty="0"/>
              <a:t> Path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BB7683-B3FE-BD0C-ED01-FF5E158B2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DD755C0-B46D-F841-0A1D-625391714B1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/>
              <p:nvPr/>
            </p:nvSpPr>
            <p:spPr>
              <a:xfrm>
                <a:off x="389580" y="1687337"/>
                <a:ext cx="6554916" cy="424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directed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weight for each edge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Source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Destination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</a:t>
                </a:r>
                <a:r>
                  <a:rPr lang="en-US" sz="2800" dirty="0"/>
                  <a:t>Find a </a:t>
                </a:r>
                <a:r>
                  <a:rPr lang="en-US" sz="2800" b="1" dirty="0"/>
                  <a:t>simple</a:t>
                </a:r>
                <a:r>
                  <a:rPr lang="en-US" sz="2800" dirty="0"/>
                  <a:t>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with </a:t>
                </a:r>
                <a:r>
                  <a:rPr lang="en-US" sz="2800" b="1" dirty="0"/>
                  <a:t>maximum</a:t>
                </a:r>
                <a:r>
                  <a:rPr lang="en-US" sz="2800" dirty="0"/>
                  <a:t> total cost: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87337"/>
                <a:ext cx="6554916" cy="4248086"/>
              </a:xfrm>
              <a:prstGeom prst="rect">
                <a:avLst/>
              </a:prstGeom>
              <a:blipFill>
                <a:blip r:embed="rId3"/>
                <a:stretch>
                  <a:fillRect l="-1547" t="-1488" r="-1161" b="-4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lose up of map">
            <a:extLst>
              <a:ext uri="{FF2B5EF4-FFF2-40B4-BE49-F238E27FC236}">
                <a16:creationId xmlns:a16="http://schemas.microsoft.com/office/drawing/2014/main" id="{1F43E579-6B1A-584B-378C-1400D543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7"/>
          <a:stretch>
            <a:fillRect/>
          </a:stretch>
        </p:blipFill>
        <p:spPr>
          <a:xfrm>
            <a:off x="6944496" y="1789224"/>
            <a:ext cx="4613033" cy="43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06010-72AC-D2B7-FCA4-8E55CF267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8F-4565-5980-732F-217D450EB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How hard could it be?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CA181A-882B-EE74-789A-139F7DDD3E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EEA631D-421E-DDCE-B8CE-BFAE027B720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7A3F35B1-4E28-4C3E-F3EC-0E44F0320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2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4C676-6D6B-A002-E357-6A0901EC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9816-8BAD-4D33-1825-6A7C58C1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How hard could it be?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B64E7F-2F04-5B28-66D0-1FAC45B26DA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FF953CA-ED78-F6C4-EBD4-9BABD079DC7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D36B8-C48A-58A1-F7D4-B9AA557A532F}"/>
              </a:ext>
            </a:extLst>
          </p:cNvPr>
          <p:cNvSpPr txBox="1"/>
          <p:nvPr/>
        </p:nvSpPr>
        <p:spPr>
          <a:xfrm>
            <a:off x="618248" y="1687337"/>
            <a:ext cx="58668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 a polynomial time algorithm for the shortest path problem.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BFS, Dijkstra’s, Bellman-Ford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“believe” there is no polynomial time algorithm for the longest path problem.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We say “believe” because we don’t know exactly but more on that soon…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B442DA83-3401-7072-C96B-7031CCE4C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4B0E-B779-5E33-7425-0ADDB701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DD63-3C13-8563-8BD0-FB9D68BF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AE0E7C-F920-FF52-C187-0B7F83BA607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1DC774C-AF15-6742-80B8-F36703DA955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34576-402D-8E9C-5961-2A06DF8CFF3D}"/>
              </a:ext>
            </a:extLst>
          </p:cNvPr>
          <p:cNvSpPr txBox="1"/>
          <p:nvPr/>
        </p:nvSpPr>
        <p:spPr>
          <a:xfrm>
            <a:off x="618248" y="1687337"/>
            <a:ext cx="58668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 seen a lot of optimization problems in this class that ask for things like shortest, longest, or maximum weight objects.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 optimization problem asks to find the “best” object in a set.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4A2721B6-9C18-6DBC-70FD-AB4023AE6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0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0C38-F0A8-F0C4-D765-F1D397E6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51B3-2FBC-950C-6740-EBA0E29A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91CB41-37CF-4C66-A878-C8F4DA8771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AFF2EC-FC9E-A771-49A9-4175B34E8D3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E7C5A-4152-9CA3-E6E5-A03E7F67B9EB}"/>
              </a:ext>
            </a:extLst>
          </p:cNvPr>
          <p:cNvSpPr txBox="1"/>
          <p:nvPr/>
        </p:nvSpPr>
        <p:spPr>
          <a:xfrm>
            <a:off x="618248" y="1687337"/>
            <a:ext cx="58668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 seen a lot of optimization problems in this class that ask for things like shortest, longest, or maximum weight objects.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 optimization problem asks to find the “best” object in a set.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haven’t talked about decision problems as much which ask if there exist an object with specific property. </a:t>
            </a:r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7AAFABC3-30A7-A963-801C-E06E0E8BF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6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830D-E438-A87A-71B0-EEE3F6362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9B66-82EE-7D41-DC85-0E46EDFB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A407FC-3E6F-BA8B-FB28-D9FB78A5BF9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333FA08-9A2B-7534-8B3D-9CBC2F3A6BA2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7C53B0-2263-A359-5F1C-2D8ADDF0576B}"/>
              </a:ext>
            </a:extLst>
          </p:cNvPr>
          <p:cNvSpPr txBox="1"/>
          <p:nvPr/>
        </p:nvSpPr>
        <p:spPr>
          <a:xfrm>
            <a:off x="618247" y="1687337"/>
            <a:ext cx="62521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Optimization Problem: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the shortest path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Decision Problem: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weight W, does there exist a path of length at most W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Question</a:t>
            </a:r>
            <a:r>
              <a:rPr lang="en-US" sz="2800" dirty="0"/>
              <a:t>: If you can solve one, can you solve the other?</a:t>
            </a:r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DCB9AE8C-ACFB-8833-ABDD-9FCFCCFE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95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EB19-71F9-32BE-3302-2404AFA7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093FF-6195-7C61-2E4D-A601B5B0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AC909-5508-335E-B267-D2722B5641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50CEC99-F384-7792-BC02-F47CFC208AE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6587C-FF81-6AF1-21CC-F304EAFDC0E9}"/>
              </a:ext>
            </a:extLst>
          </p:cNvPr>
          <p:cNvSpPr txBox="1"/>
          <p:nvPr/>
        </p:nvSpPr>
        <p:spPr>
          <a:xfrm>
            <a:off x="618247" y="1687337"/>
            <a:ext cx="62521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Optimization Problem: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the shortest path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Decision Problem: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weight W, does there exist a path of length at most W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Question</a:t>
            </a:r>
            <a:r>
              <a:rPr lang="en-US" sz="2800" dirty="0"/>
              <a:t>: If you can solve one, can you solve the other?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Answer</a:t>
            </a:r>
            <a:r>
              <a:rPr lang="en-US" sz="2800" dirty="0"/>
              <a:t>: Yes, check if shortest path is shortest or do a search.</a:t>
            </a:r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9038A8E2-FBA5-8CFD-3069-AA58372A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7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5A5A-76A9-65E6-0DD6-262D45347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5A25A-F65E-E143-8106-C0D205E0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Witness or Certificate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D9C971-13F9-03EC-012A-DAB70285C12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390A858-C100-7839-4078-74CD168AD46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CEA65C-2284-1536-3821-CE07FA25AAC5}"/>
              </a:ext>
            </a:extLst>
          </p:cNvPr>
          <p:cNvSpPr txBox="1"/>
          <p:nvPr/>
        </p:nvSpPr>
        <p:spPr>
          <a:xfrm>
            <a:off x="618247" y="1687337"/>
            <a:ext cx="6252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Question</a:t>
            </a:r>
            <a:r>
              <a:rPr lang="en-US" sz="2800" dirty="0"/>
              <a:t>: How would you prove that there is a shortest path of length at most W?</a:t>
            </a:r>
          </a:p>
        </p:txBody>
      </p:sp>
      <p:pic>
        <p:nvPicPr>
          <p:cNvPr id="6" name="Picture 5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F8307012-E373-9E87-C922-7E1C1B7C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492"/>
          <a:stretch>
            <a:fillRect/>
          </a:stretch>
        </p:blipFill>
        <p:spPr>
          <a:xfrm>
            <a:off x="7768901" y="2195593"/>
            <a:ext cx="3804851" cy="37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1689" y="0"/>
            <a:ext cx="9055443" cy="7408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199" y="1690688"/>
            <a:ext cx="5710881" cy="571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Recap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Hardness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Reductions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B7824-C8C2-6903-93C1-5BBA2AE44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DFBF7-9472-9FA0-560A-40316BAF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Witness or Certificate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5DC19B-6DCE-52F9-305F-B85E9CAACBE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718B06-C249-B450-421D-CDEC1714F84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356DE-AA1F-02CA-6360-C69250E1A5ED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6252109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can </a:t>
                </a:r>
                <a:r>
                  <a:rPr lang="en-US" sz="2800" b="1" dirty="0"/>
                  <a:t>witness </a:t>
                </a:r>
                <a:r>
                  <a:rPr lang="en-US" sz="2800" dirty="0"/>
                  <a:t>or</a:t>
                </a:r>
                <a:r>
                  <a:rPr lang="en-US" sz="2800" b="1" dirty="0"/>
                  <a:t> certify </a:t>
                </a:r>
                <a:r>
                  <a:rPr lang="en-US" sz="2800" dirty="0"/>
                  <a:t>the answer to a decision problem by demonstrating the object provided one can check that it has the correct property efficiently.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Path of length at most W.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Path of length at least W.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Schedule with at least k jobs.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Points that are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800" dirty="0"/>
                  <a:t> away from each other.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356DE-AA1F-02CA-6360-C69250E1A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6252109" cy="4401205"/>
              </a:xfrm>
              <a:prstGeom prst="rect">
                <a:avLst/>
              </a:prstGeom>
              <a:blipFill>
                <a:blip r:embed="rId3"/>
                <a:stretch>
                  <a:fillRect l="-1623" t="-1437" r="-1217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9F66F83A-F471-F7E3-D7E5-875E5833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492"/>
          <a:stretch>
            <a:fillRect/>
          </a:stretch>
        </p:blipFill>
        <p:spPr>
          <a:xfrm>
            <a:off x="7768901" y="2195593"/>
            <a:ext cx="3804851" cy="37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2B89A-D013-05F9-F7CA-06B5AEE7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E16A-CDB0-C007-2752-5BC0CB3F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and NP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437059-EB0C-6884-19EB-CDED4B6870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5EA6061-CC99-1D67-D9EB-CD4045971FD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F14EC-3525-F7E5-BF5B-27497D7BE285}"/>
              </a:ext>
            </a:extLst>
          </p:cNvPr>
          <p:cNvSpPr txBox="1"/>
          <p:nvPr/>
        </p:nvSpPr>
        <p:spPr>
          <a:xfrm>
            <a:off x="618247" y="1687337"/>
            <a:ext cx="6252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P</a:t>
            </a:r>
            <a:r>
              <a:rPr lang="en-US" sz="3600" dirty="0"/>
              <a:t>: Decision problems for which there exist a polynomial time algorithm that solves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NP</a:t>
            </a:r>
            <a:r>
              <a:rPr lang="en-US" sz="3600" dirty="0"/>
              <a:t>: Decision problems for which there is always a polynomial time verifiable certificate for the solution.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3A23B-758B-D1CA-1800-7A77C9B5300C}"/>
              </a:ext>
            </a:extLst>
          </p:cNvPr>
          <p:cNvSpPr txBox="1"/>
          <p:nvPr/>
        </p:nvSpPr>
        <p:spPr>
          <a:xfrm rot="18900000">
            <a:off x="6909609" y="2983736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? NP</a:t>
            </a:r>
          </a:p>
        </p:txBody>
      </p:sp>
    </p:spTree>
    <p:extLst>
      <p:ext uri="{BB962C8B-B14F-4D97-AF65-F5344CB8AC3E}">
        <p14:creationId xmlns:p14="http://schemas.microsoft.com/office/powerpoint/2010/main" val="388242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94C08-5DBE-492A-22D4-06C7A38AD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2779-1383-FF21-4874-D2DE305F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E620F4-5F20-16CD-C20B-F541432036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6C475A-CD2A-16F4-C78E-E1C17E21DBB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8D4D9-5720-7677-52AD-DA943A8D209B}"/>
              </a:ext>
            </a:extLst>
          </p:cNvPr>
          <p:cNvSpPr txBox="1"/>
          <p:nvPr/>
        </p:nvSpPr>
        <p:spPr>
          <a:xfrm>
            <a:off x="618247" y="1687337"/>
            <a:ext cx="6252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P</a:t>
            </a:r>
            <a:r>
              <a:rPr lang="en-US" sz="3600" dirty="0"/>
              <a:t>: “I can find the solution efficiently.”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NP</a:t>
            </a:r>
            <a:r>
              <a:rPr lang="en-US" sz="3600" dirty="0"/>
              <a:t>: “I can verify the solution efficiently.”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75E78-23F7-A064-6763-F7A47D74FB60}"/>
              </a:ext>
            </a:extLst>
          </p:cNvPr>
          <p:cNvSpPr txBox="1"/>
          <p:nvPr/>
        </p:nvSpPr>
        <p:spPr>
          <a:xfrm rot="18900000">
            <a:off x="6909609" y="2983736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? NP</a:t>
            </a:r>
          </a:p>
        </p:txBody>
      </p:sp>
    </p:spTree>
    <p:extLst>
      <p:ext uri="{BB962C8B-B14F-4D97-AF65-F5344CB8AC3E}">
        <p14:creationId xmlns:p14="http://schemas.microsoft.com/office/powerpoint/2010/main" val="394045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F85DB-3407-E9C1-A2F4-F8D2C5310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B6B2-D6E3-350A-0578-C0B0AB98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NP = Nondeterministic Polynomial time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EBFB3B-0990-D2B2-A20D-5875A625CD7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C72295-F85C-0B6A-97DC-30246BCCC78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E13F5-0406-5023-A126-0A4BC02CC884}"/>
              </a:ext>
            </a:extLst>
          </p:cNvPr>
          <p:cNvSpPr txBox="1"/>
          <p:nvPr/>
        </p:nvSpPr>
        <p:spPr>
          <a:xfrm>
            <a:off x="618247" y="1687337"/>
            <a:ext cx="6993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Question: </a:t>
            </a:r>
            <a:r>
              <a:rPr lang="en-US" sz="3600" dirty="0"/>
              <a:t>If you can verify the solution quickly, how can you find the solution? How quick is it?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53110-43C0-8081-BE71-9FBA2A721E70}"/>
              </a:ext>
            </a:extLst>
          </p:cNvPr>
          <p:cNvSpPr txBox="1"/>
          <p:nvPr/>
        </p:nvSpPr>
        <p:spPr>
          <a:xfrm rot="18900000">
            <a:off x="6909609" y="2983736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? NP</a:t>
            </a:r>
          </a:p>
        </p:txBody>
      </p:sp>
    </p:spTree>
    <p:extLst>
      <p:ext uri="{BB962C8B-B14F-4D97-AF65-F5344CB8AC3E}">
        <p14:creationId xmlns:p14="http://schemas.microsoft.com/office/powerpoint/2010/main" val="1436392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586F-8D23-3F7A-75BE-5171A2651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49A0B-A907-29C0-39F9-F6318A72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NP = Nondeterministic Polynomial time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12EE30-ADBF-16ED-7DB1-B2A7D7F31A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F7F0EE-579A-9F40-2E0C-A458D691D38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65598-B150-E476-0B3B-0B00CF45740B}"/>
              </a:ext>
            </a:extLst>
          </p:cNvPr>
          <p:cNvSpPr txBox="1"/>
          <p:nvPr/>
        </p:nvSpPr>
        <p:spPr>
          <a:xfrm>
            <a:off x="618247" y="1687337"/>
            <a:ext cx="699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Question: </a:t>
            </a:r>
            <a:r>
              <a:rPr lang="en-US" sz="3600" dirty="0"/>
              <a:t>If you can verify the solution quickly, how can you find the solution? How quick is it?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Answer</a:t>
            </a:r>
            <a:r>
              <a:rPr lang="en-US" sz="3600" dirty="0"/>
              <a:t>: I can guess/enumerate all possible solutions and efficiently check them to see if they are solutions. It is slow….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7875E-4D16-0FDA-3C05-64207DE7AD6A}"/>
              </a:ext>
            </a:extLst>
          </p:cNvPr>
          <p:cNvSpPr txBox="1"/>
          <p:nvPr/>
        </p:nvSpPr>
        <p:spPr>
          <a:xfrm rot="18900000">
            <a:off x="6909609" y="2983736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? NP</a:t>
            </a:r>
          </a:p>
        </p:txBody>
      </p:sp>
    </p:spTree>
    <p:extLst>
      <p:ext uri="{BB962C8B-B14F-4D97-AF65-F5344CB8AC3E}">
        <p14:creationId xmlns:p14="http://schemas.microsoft.com/office/powerpoint/2010/main" val="161070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05DB-5D3D-9D99-36DA-A374E96C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C228-F7C5-FF7D-5BC9-D781558C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vs NP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93371F-D2A5-985B-3AF0-B69738F6A5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6C9391-C34D-7B72-9B33-51C757F46E5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1DEBC-2750-DBCF-09BE-6AE20D47174B}"/>
              </a:ext>
            </a:extLst>
          </p:cNvPr>
          <p:cNvSpPr txBox="1"/>
          <p:nvPr/>
        </p:nvSpPr>
        <p:spPr>
          <a:xfrm>
            <a:off x="618247" y="1687337"/>
            <a:ext cx="699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Both P and NP are sets of problems (languages).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know that P is a subset of NP.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don’t know if P = NP and if you solve this, you get money, fame, and respect!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F1AFD-A790-C462-9A6A-3648E4AD5186}"/>
              </a:ext>
            </a:extLst>
          </p:cNvPr>
          <p:cNvSpPr txBox="1"/>
          <p:nvPr/>
        </p:nvSpPr>
        <p:spPr>
          <a:xfrm rot="18900000">
            <a:off x="6529280" y="2983736"/>
            <a:ext cx="58424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vs NP</a:t>
            </a:r>
          </a:p>
        </p:txBody>
      </p:sp>
    </p:spTree>
    <p:extLst>
      <p:ext uri="{BB962C8B-B14F-4D97-AF65-F5344CB8AC3E}">
        <p14:creationId xmlns:p14="http://schemas.microsoft.com/office/powerpoint/2010/main" val="329538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07141-DC1E-21BF-F923-11160A67D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4AC7E-D2EA-A147-0008-F0FDB95B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vs NP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8D5C47-2FEA-E8F4-0633-25DAFA271A9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37E171A-BCE3-98B6-2893-06715803301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B313C-60B4-293C-D2E9-D5EE6349DA10}"/>
              </a:ext>
            </a:extLst>
          </p:cNvPr>
          <p:cNvSpPr txBox="1"/>
          <p:nvPr/>
        </p:nvSpPr>
        <p:spPr>
          <a:xfrm>
            <a:off x="618247" y="1687337"/>
            <a:ext cx="69935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People have been working on P vs NP for a long time.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While some may be less sure that P != NP, we can mostly all agree that even if it is, there are problems in NP that are going to be very “hard.”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Question</a:t>
            </a:r>
            <a:r>
              <a:rPr lang="en-US" sz="3600" dirty="0"/>
              <a:t>: What might it help to know a problem is ”hard”?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8A642-13D3-3376-3BFF-9A085BB164A2}"/>
              </a:ext>
            </a:extLst>
          </p:cNvPr>
          <p:cNvSpPr txBox="1"/>
          <p:nvPr/>
        </p:nvSpPr>
        <p:spPr>
          <a:xfrm rot="18900000">
            <a:off x="6529280" y="2983736"/>
            <a:ext cx="58424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vs NP</a:t>
            </a:r>
          </a:p>
        </p:txBody>
      </p:sp>
    </p:spTree>
    <p:extLst>
      <p:ext uri="{BB962C8B-B14F-4D97-AF65-F5344CB8AC3E}">
        <p14:creationId xmlns:p14="http://schemas.microsoft.com/office/powerpoint/2010/main" val="3069038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FBDA5-7936-1B37-858D-651B75588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690B-EED7-C95B-6420-5FD9EB98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vs NP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06D480-075C-EC36-BD39-2ED28C88E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CA1856B-DC33-FC83-6376-32F05FECA48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27CE4-528C-6A01-6914-980B60906EB1}"/>
              </a:ext>
            </a:extLst>
          </p:cNvPr>
          <p:cNvSpPr txBox="1"/>
          <p:nvPr/>
        </p:nvSpPr>
        <p:spPr>
          <a:xfrm>
            <a:off x="618247" y="1687337"/>
            <a:ext cx="699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Question</a:t>
            </a:r>
            <a:r>
              <a:rPr lang="en-US" sz="3600" dirty="0"/>
              <a:t>: What might it help to know a problem is ”hard”?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/>
              <a:t>Answer</a:t>
            </a:r>
            <a:r>
              <a:rPr lang="en-US" sz="3600" dirty="0"/>
              <a:t>: We don’t want to waste time trying to solve problems that we know are very hard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5122" name="Picture 2" descr="Tasks">
            <a:extLst>
              <a:ext uri="{FF2B5EF4-FFF2-40B4-BE49-F238E27FC236}">
                <a16:creationId xmlns:a16="http://schemas.microsoft.com/office/drawing/2014/main" id="{D73F456E-EAF9-64EC-20F0-A8422CB2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87" y="361774"/>
            <a:ext cx="33909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E6E76-3ECD-752F-E002-606675C2FBC4}"/>
              </a:ext>
            </a:extLst>
          </p:cNvPr>
          <p:cNvSpPr txBox="1"/>
          <p:nvPr/>
        </p:nvSpPr>
        <p:spPr>
          <a:xfrm>
            <a:off x="7817787" y="6150632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4"/>
              </a:rPr>
              <a:t>https://xkcd.com/1425/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9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81E03-2B8E-6E31-91F6-64565519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118C-6CC1-96B3-8C98-95611B9A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595500-C320-B2FA-A032-80725B64DF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F0601CB-ACCF-7674-4D5C-A53DDD1B2161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797BC0-068D-531D-132F-15FF583B7AC4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network of computers to manage.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list of computers along with a list of which computer are directly connected to each.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connection has a cost for sending data over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has a unique archive of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boss wants you to figure out a way to find the cheapest way to send information from one computer to another upon request.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6583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F149-4844-73CD-0DEB-3A2317AD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C5BC-DCF0-F38D-B5BF-F12E84FA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2D4B0B-B228-232B-6BD5-001BC8799B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FE036A3-3FAA-3FD9-4FF1-278D52BCE48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1D440D-6E2D-2756-B799-7D49142AC028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network of computers to manage.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list of computers along with a list of which computer are directly connected to each.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connection has a cost for sending data over it.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has a unique archive of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boss wants you to figure out a way to find the cheapest way to send information from one computer to another upon request.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6B777FC-A254-EE71-BE56-3E7F5AAF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514350"/>
            <a:ext cx="88265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9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501650" y="1615539"/>
            <a:ext cx="7906626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8 Out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Due December 2</a:t>
            </a:r>
            <a:r>
              <a:rPr lang="en-US" sz="3200" baseline="30000" dirty="0">
                <a:solidFill>
                  <a:srgbClr val="333333"/>
                </a:solidFill>
              </a:rPr>
              <a:t>nd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 (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Up)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Groups Fixed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Code 3 Due November 24</a:t>
            </a:r>
            <a:r>
              <a:rPr lang="en-US" sz="3200" baseline="30000" dirty="0">
                <a:solidFill>
                  <a:srgbClr val="333333"/>
                </a:solidFill>
              </a:rPr>
              <a:t>th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Reflections 3 Due December 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Next Quiz is December 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Final on December 10</a:t>
            </a:r>
            <a:r>
              <a:rPr lang="en-US" sz="3200" baseline="30000" dirty="0">
                <a:solidFill>
                  <a:srgbClr val="333333"/>
                </a:solidFill>
              </a:rPr>
              <a:t>th</a:t>
            </a:r>
            <a:r>
              <a:rPr lang="en-US" sz="3200" dirty="0">
                <a:solidFill>
                  <a:srgbClr val="333333"/>
                </a:solidFill>
              </a:rPr>
              <a:t> (Info Next Week)</a:t>
            </a: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930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ADA64-59FA-BB9F-1794-3D583368B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0C9E-98C5-3398-D63F-A660674A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9978E9-9592-E1D8-4EEB-97C1400FB6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B771072-88FF-8F1F-5548-5366E2ADC68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03DD38-3B69-6ADD-C56F-53ACD08322B3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can easily map this to a graph problem.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is a node in a graph where each direct connection is an edge.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 cost of sending data across connection is a weight for the edge.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Then finding the cheapest way to route data is just the shortest path problem.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 know an algorithm for shortest path in this case!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35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C06E-F730-71A5-D7BB-CB1E13B2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CE43-F68F-5697-F28D-41ADC55F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C0364-0980-CA12-7CCC-4F9BB5ED86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455E340-234F-4752-B8F4-3504B2776D2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FFED80-9632-CCBE-B7C9-3FDA5B78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75" y="1610818"/>
            <a:ext cx="9891242" cy="52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4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4E3C-BA72-3F61-D6FE-7F9D1502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DE4-40DB-F3A2-9CB4-24A4A587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Reasons to use 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CC9D25-FC2D-05F0-8F5D-6DE1A5B0A44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D23EBE6-2DD2-31A1-2FAA-54D585B1233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95588-6C5C-46B8-D572-0C79C202E87E}"/>
              </a:ext>
            </a:extLst>
          </p:cNvPr>
          <p:cNvSpPr txBox="1"/>
          <p:nvPr/>
        </p:nvSpPr>
        <p:spPr>
          <a:xfrm>
            <a:off x="618247" y="1687337"/>
            <a:ext cx="108056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want to show something is easy/possible: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have a real-world problem, and you want to reduce it to a simple graph problem you know how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have a new graph problem that seems harder but isn’t.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may also want to show how to use already existing algorithms for none graph problems.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729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0FC1-5B49-F67D-E6A6-8C6687080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28D8-060B-271D-1B28-F7E63572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Reasons to use 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1D5421-FB3F-9017-6B9F-8734BEFEEC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5987323-D2FD-C2E0-27F7-CA23E68BEB8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E7776-CCF2-E77A-E669-F504FE386172}"/>
              </a:ext>
            </a:extLst>
          </p:cNvPr>
          <p:cNvSpPr txBox="1"/>
          <p:nvPr/>
        </p:nvSpPr>
        <p:spPr>
          <a:xfrm>
            <a:off x="618247" y="1687337"/>
            <a:ext cx="10805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want to show something is hard/impossible: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Reductions give you a formal way to show that a problem may not be possible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may not have a proof that a problem is actually hard, but we do know that people have been trying for a long time to solve it with no success. 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have a new problem, you don’t want to have to fail to solve it for years to justify not being able to solve it. Instead, you reduce.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9533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2CCC4-C874-2FC1-DA03-E993EE909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417A-D06D-E8C0-56C8-4E78EEEA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Oracles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9CE60C-CB3A-05CD-E3DC-22BBA640028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37D56C-6C7B-0C37-F62E-02174ADAA3C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B2A57-B464-FAD1-2C21-ABD2DAA9C747}"/>
              </a:ext>
            </a:extLst>
          </p:cNvPr>
          <p:cNvSpPr txBox="1"/>
          <p:nvPr/>
        </p:nvSpPr>
        <p:spPr>
          <a:xfrm>
            <a:off x="618247" y="1687337"/>
            <a:ext cx="5764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 problem 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E.g. Shortest path, longest path, stable matching, coloring, sorting,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Note that X has some input and desired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E.g. Graph + Weights =&gt; Shortest Path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 oracle is a black box that can solve X on any input.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30523-A506-8FE4-E16D-BFF2D18F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1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FE989-A084-087D-CF71-CDDB8701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283-2CBB-BCBE-8D45-BF76B410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24692-BF55-6C99-EF73-240785930CE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021E35-DDA9-AE63-89AE-88E0D8EA4861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D794F-7077-57FB-EBAB-BE2AA75B1F6F}"/>
              </a:ext>
            </a:extLst>
          </p:cNvPr>
          <p:cNvSpPr txBox="1"/>
          <p:nvPr/>
        </p:nvSpPr>
        <p:spPr>
          <a:xfrm>
            <a:off x="618247" y="1687337"/>
            <a:ext cx="57642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problem Y that we assume can be solved in poly time.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Question</a:t>
            </a:r>
            <a:r>
              <a:rPr lang="en-US" sz="3200" dirty="0"/>
              <a:t>: How can we use this assumption about Y to show that another problem is easy?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A9C98-658D-C7DF-2C62-077F48BFE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6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D92A-8898-DA98-8BB3-5D7634A4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FF26-DCA7-F1DD-1062-62F6FFDE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7D4D5-76A8-9FEF-35E6-C490C5E020E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43255A0-DDBF-6353-A101-E67B4809C3D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F8172-853A-722F-A62E-5402A87DA5D9}"/>
              </a:ext>
            </a:extLst>
          </p:cNvPr>
          <p:cNvSpPr txBox="1"/>
          <p:nvPr/>
        </p:nvSpPr>
        <p:spPr>
          <a:xfrm>
            <a:off x="618247" y="1687337"/>
            <a:ext cx="71175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Problem X polynomial-time (cook) reduces to problem Y if arbitrary instances of problem X can be solved using: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computational steps, plus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calls to an oracle that solves problem 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B5FB2-B2B1-93BA-1E50-5715ABB1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3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C8AD2-70E1-48EF-FFB5-AE0C3E24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0D95-4D16-EBBC-4B4C-89D453B8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0A2DD-F92D-63A7-C04A-B92A162025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FF7C339-9695-16A4-78DD-E82A567D30B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E535A-16D5-DAA4-571D-06B0C8B8C825}"/>
              </a:ext>
            </a:extLst>
          </p:cNvPr>
          <p:cNvSpPr txBox="1"/>
          <p:nvPr/>
        </p:nvSpPr>
        <p:spPr>
          <a:xfrm>
            <a:off x="618247" y="1687337"/>
            <a:ext cx="10955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Problem X polynomial-time (cook) reduces to problem Y if arbitrary instances of problem X can be solved using: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computational steps, plus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calls to an oracle that solves problem 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DA9B3-459C-D997-D830-92D6A9008E26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50BB9-DD83-D910-BA76-B97A2C0CAC4A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52A8-749F-0F4A-982C-3520D0E6FC3E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ECF21C-9F82-6603-8327-6735B5AF589A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7DF1A-3FE8-C317-0393-62C9EA106D04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E554F-C40D-70E1-9CB4-7083D4946C22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FA1F6E-2603-E377-F69F-EAAD07C1BBFF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FE5A5C-6A6F-EF7C-3B43-696E59FB279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993720-D823-B5E6-704B-F53C1C02BD98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EBCA0B-1AE2-5DE5-E6E5-E09144E0B3F5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90234D-9F35-0BD3-18B5-EE12BDD4302E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3621204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F690-93BE-94C8-08B7-82703CEC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2157-9F28-69C8-245D-768363D28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5CDBF-2BFB-9A2A-3474-5EF4DA0BD0C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505DBD8-E03E-1733-DB33-FD6667C8613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9444A-27EC-39D5-30CA-DFA5BADBD4BB}"/>
              </a:ext>
            </a:extLst>
          </p:cNvPr>
          <p:cNvSpPr txBox="1"/>
          <p:nvPr/>
        </p:nvSpPr>
        <p:spPr>
          <a:xfrm>
            <a:off x="618247" y="1687337"/>
            <a:ext cx="10955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both parts of the reduction to run in polynomial time.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First part converts instance I of X to an instance J of 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Second part converts solution T of Y to a solution S of X.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19AC5-BBB5-1DA0-8600-1ADCCF42BA9D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6BB48-3234-CEE5-D65D-472B735B829C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62C92-0F74-6749-B95A-7D3B4AC82FA1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18906-1F71-0020-DA30-742B699A53C5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3D18D-7CA2-379E-1DBC-C44920BD5186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E83A5-A0EF-D9B6-AB1A-99CE0CE23BF9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B02BDD-4E77-A1F7-F475-EFD8D90AFFA8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D5E043-92C4-2E39-D1E1-5555259708C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BB241-B00B-4B89-E42B-6FCB04F83380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D2E5F7-37CA-DD67-4949-6E0901C855B0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AE7F54-F9F8-8DA1-4CD7-18A543D835B8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3471453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AA9F-DD7D-3E9E-09AB-33DF6415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1E4098-694F-32B5-06FC-4DCC70A303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1E4098-694F-32B5-06FC-4DCC70A30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3B9ACB-D18A-1C7F-B3E6-FE0EFA71ABD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489DE78-FC31-5329-01F1-FDD44C81194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86D2D-6DE1-0DB4-B97B-C8F25E2E565F}"/>
              </a:ext>
            </a:extLst>
          </p:cNvPr>
          <p:cNvSpPr txBox="1"/>
          <p:nvPr/>
        </p:nvSpPr>
        <p:spPr>
          <a:xfrm>
            <a:off x="618247" y="1687337"/>
            <a:ext cx="10955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can prove that both parts of the reduction run in polynomial time, then if there is a polynomial time algorithm for Y there is a polynomial time algorithm for 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“Problem X is at most as hard as Y with respect to poly-time.”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34CBC5-4715-5C2A-B1A5-44E60E89E422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6FE99-235A-CBAD-8763-3423CED941D7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92C84-F233-50BD-B3F2-D0714F0F253B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368F8-660F-8C2D-4A1B-7A46A7E4CBEE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376A8-4C79-DF2F-0233-998AB7964E86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55E8B-A40A-7230-A357-BB954D044314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1F4056-027E-FF90-4083-11FAE2F41A00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6EB289-1341-3FF0-7D39-AC3035E96DB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3A1CB0-5F3C-6EA9-C475-BE7F9529CDDC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B4F014-0543-CAFC-0B11-4ECF9A772FBE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199B2C9-EFF9-6F99-DD5D-6C29F6DB9246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4242354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AEFD-A1AF-6BD2-A8C5-F723DD4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841DDE-76C9-1D62-EC66-41740B1D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599C2-F6C2-D692-C7DE-000E026838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F9A0F2-8A77-9131-CB15-026A6026DB5B}"/>
              </a:ext>
            </a:extLst>
          </p:cNvPr>
          <p:cNvSpPr txBox="1"/>
          <p:nvPr/>
        </p:nvSpPr>
        <p:spPr>
          <a:xfrm>
            <a:off x="595605" y="1672372"/>
            <a:ext cx="55003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should have read: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Started 8.1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Before Next Class: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 8.1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 8.2, 8.3, &amp; 8.4</a:t>
            </a:r>
          </a:p>
          <a:p>
            <a:pPr lvl="1"/>
            <a:endParaRPr lang="en-US" sz="3200" b="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EF6457-9C78-C05B-70CC-DA154F39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79" y="1687337"/>
            <a:ext cx="4014084" cy="46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8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73C6-C92A-DE56-2716-049267991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A83CA-D746-4D61-03E0-C58D2ED495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A83CA-D746-4D61-03E0-C58D2ED495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E94BE-471C-DBC3-5A1D-DE34156430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785C680-A5E7-0578-9603-145EC9B39E3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ECD79-60D8-E3F7-152C-D2CA5144B014}"/>
              </a:ext>
            </a:extLst>
          </p:cNvPr>
          <p:cNvSpPr txBox="1"/>
          <p:nvPr/>
        </p:nvSpPr>
        <p:spPr>
          <a:xfrm>
            <a:off x="618247" y="1687337"/>
            <a:ext cx="10955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know there is no efficient algorithm for X, then it follows that there can’t be an efficient algorithm for 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“Problem X is at most as hard as Y with respect to poly-time.”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07888-D230-320C-B86A-61DCD6529937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42674-5DE2-97B9-CE2E-84772168CD8D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FB6F5-ACDD-22CB-7908-6CFEBA2BA14D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C76B6-B636-E328-5534-6D20ECB5F186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A39A2-BDC0-74B5-FF34-9685642581FA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17B34-389C-64AE-2A4C-ABAE16CAE966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58DD0B-AA75-9DC6-9B9B-042774C86C97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90C6DD-693C-50C4-E4A0-F919D0F7105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0EE463-AE67-3FF4-14CB-EC8C5B37A65C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C30530-6F0B-FFF0-4F99-D8D2A1489C91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D11374-B8CC-B1BB-8DBA-335C3224AB51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219791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98F4-5405-C79B-C47B-77D404270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E3C7A2-CC98-7636-E876-F0A9DF0D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AB8B29-44BF-6926-F1B2-0A7A256466EE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udents">
            <a:extLst>
              <a:ext uri="{FF2B5EF4-FFF2-40B4-BE49-F238E27FC236}">
                <a16:creationId xmlns:a16="http://schemas.microsoft.com/office/drawing/2014/main" id="{4F91EEB4-A859-5008-992B-6B26AB31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5" y="1938295"/>
            <a:ext cx="10963687" cy="38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F7D8A4-EF18-3F72-C59C-82ECE075C8DC}"/>
              </a:ext>
            </a:extLst>
          </p:cNvPr>
          <p:cNvSpPr txBox="1"/>
          <p:nvPr/>
        </p:nvSpPr>
        <p:spPr>
          <a:xfrm>
            <a:off x="-20610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4"/>
              </a:rPr>
              <a:t>https://xkcd.com/557/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8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B2C97-A9D5-BADE-9755-B1F1B191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EEAF88-3C6A-A583-791E-D129EC8C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451B9E-244D-8C00-B5FF-348FB85DBE3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73D054-BAD7-3FAC-7E0C-8C8FBCF3FBB5}"/>
              </a:ext>
            </a:extLst>
          </p:cNvPr>
          <p:cNvSpPr txBox="1"/>
          <p:nvPr/>
        </p:nvSpPr>
        <p:spPr>
          <a:xfrm>
            <a:off x="595605" y="1672372"/>
            <a:ext cx="91785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Monday Nov. 24</a:t>
            </a:r>
            <a:r>
              <a:rPr lang="en-US" sz="3600" b="0" baseline="30000" dirty="0"/>
              <a:t>th </a:t>
            </a:r>
            <a:r>
              <a:rPr lang="en-US" sz="3600" dirty="0"/>
              <a:t>: P vs NP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Wednesday Nov. 26</a:t>
            </a:r>
            <a:r>
              <a:rPr lang="en-US" sz="3600" b="0" baseline="30000" dirty="0"/>
              <a:t>th</a:t>
            </a:r>
            <a:r>
              <a:rPr lang="en-US" sz="3600" b="0" dirty="0"/>
              <a:t> : No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Friday Nov. 28</a:t>
            </a:r>
            <a:r>
              <a:rPr lang="en-US" sz="3600" b="0" baseline="30000" dirty="0"/>
              <a:t>th </a:t>
            </a:r>
            <a:r>
              <a:rPr lang="en-US" sz="3600" b="0" dirty="0"/>
              <a:t>:</a:t>
            </a:r>
            <a:r>
              <a:rPr lang="en-US" sz="3600" b="0" baseline="30000" dirty="0"/>
              <a:t> </a:t>
            </a:r>
            <a:r>
              <a:rPr lang="en-US" sz="3600" b="0" dirty="0"/>
              <a:t>No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Monday Dec. 1</a:t>
            </a:r>
            <a:r>
              <a:rPr lang="en-US" sz="3600" baseline="30000" dirty="0"/>
              <a:t>st</a:t>
            </a:r>
            <a:r>
              <a:rPr lang="en-US" sz="3600" dirty="0"/>
              <a:t> : NP-Completeness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Wednesday Dec. 3</a:t>
            </a:r>
            <a:r>
              <a:rPr lang="en-US" sz="3600" baseline="30000" dirty="0"/>
              <a:t>rd</a:t>
            </a:r>
            <a:r>
              <a:rPr lang="en-US" sz="3600" dirty="0"/>
              <a:t> : Satisfiability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Friday Dec. 5</a:t>
            </a:r>
            <a:r>
              <a:rPr lang="en-US" sz="3600" b="0" baseline="30000" dirty="0"/>
              <a:t>th</a:t>
            </a:r>
            <a:r>
              <a:rPr lang="en-US" sz="3600" b="0" dirty="0"/>
              <a:t> : COLORING!!!!!!!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Monday Dec. 8</a:t>
            </a:r>
            <a:r>
              <a:rPr lang="en-US" sz="3600" baseline="30000" dirty="0"/>
              <a:t>th</a:t>
            </a:r>
            <a:r>
              <a:rPr lang="en-US" sz="3600" dirty="0"/>
              <a:t> : </a:t>
            </a:r>
            <a:r>
              <a:rPr lang="en-US" sz="3600" dirty="0" err="1"/>
              <a:t>Wrapup</a:t>
            </a:r>
            <a:endParaRPr lang="en-US" sz="3600" b="0" dirty="0"/>
          </a:p>
          <a:p>
            <a:pPr lvl="1"/>
            <a:endParaRPr lang="en-US" sz="4000" dirty="0"/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960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09A4-AAA7-AEF6-ED36-B96C730D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AF19B-472A-9879-BAB9-1734FC4F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Deadlines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50C8C7-0A0B-568A-084A-C10B2F2B742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DDFB5B3-5EC8-A18E-C624-FCFE47AE3519}"/>
              </a:ext>
            </a:extLst>
          </p:cNvPr>
          <p:cNvSpPr txBox="1"/>
          <p:nvPr/>
        </p:nvSpPr>
        <p:spPr>
          <a:xfrm>
            <a:off x="595605" y="1672372"/>
            <a:ext cx="91785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Monday Nov. 24</a:t>
            </a:r>
            <a:r>
              <a:rPr lang="en-US" sz="2400" b="0" baseline="30000" dirty="0"/>
              <a:t>th </a:t>
            </a:r>
            <a:r>
              <a:rPr lang="en-US" sz="2400" dirty="0"/>
              <a:t>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Code Problem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Monday Dec. 1</a:t>
            </a:r>
            <a:r>
              <a:rPr lang="en-US" sz="2400" baseline="30000" dirty="0"/>
              <a:t>st</a:t>
            </a:r>
            <a:r>
              <a:rPr lang="en-US" sz="2400" dirty="0"/>
              <a:t>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Reflection Problem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Quiz 2 (in class)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Tuesday Dec. 2</a:t>
            </a:r>
            <a:r>
              <a:rPr lang="en-US" sz="2400" baseline="30000" dirty="0"/>
              <a:t>nd </a:t>
            </a:r>
            <a:r>
              <a:rPr lang="en-US" sz="24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Friday Dec. 5</a:t>
            </a:r>
            <a:r>
              <a:rPr lang="en-US" sz="2400" b="0" baseline="30000" dirty="0"/>
              <a:t>th</a:t>
            </a:r>
            <a:r>
              <a:rPr lang="en-US" sz="2400" b="0" dirty="0"/>
              <a:t>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Code Problem 4 &amp; 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Tuesday Dec. 9</a:t>
            </a:r>
            <a:r>
              <a:rPr lang="en-US" sz="2400" baseline="30000" dirty="0"/>
              <a:t>th</a:t>
            </a:r>
            <a:r>
              <a:rPr lang="en-US" sz="2400" dirty="0"/>
              <a:t>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/>
              <a:t>Project Reflection Problem 4 &amp; </a:t>
            </a:r>
            <a:r>
              <a:rPr lang="en-US" sz="2400" dirty="0"/>
              <a:t>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Survey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W</a:t>
            </a:r>
            <a:r>
              <a:rPr lang="en-US" sz="2400" dirty="0"/>
              <a:t>ednesday Dec. 10</a:t>
            </a:r>
            <a:r>
              <a:rPr lang="en-US" sz="2400" baseline="30000" dirty="0"/>
              <a:t>th</a:t>
            </a:r>
            <a:r>
              <a:rPr lang="en-US" sz="2400" dirty="0"/>
              <a:t>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/>
              <a:t>Final Exam</a:t>
            </a:r>
          </a:p>
        </p:txBody>
      </p:sp>
      <p:pic>
        <p:nvPicPr>
          <p:cNvPr id="6" name="Picture 5" descr="Date in calendar circled with red">
            <a:extLst>
              <a:ext uri="{FF2B5EF4-FFF2-40B4-BE49-F238E27FC236}">
                <a16:creationId xmlns:a16="http://schemas.microsoft.com/office/drawing/2014/main" id="{DCE9C75C-AD9D-ACC1-7F29-CD4BEBCD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11" y="2059353"/>
            <a:ext cx="5562404" cy="41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79291-0739-7374-7867-AB45F0D0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1CDFD5-69E1-8535-72BE-B1B45E8E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Feedback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736EF9-A367-54A4-AD7C-C0929B64491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CC5635-F71D-FB67-CC79-738977D87A59}"/>
              </a:ext>
            </a:extLst>
          </p:cNvPr>
          <p:cNvSpPr txBox="1"/>
          <p:nvPr/>
        </p:nvSpPr>
        <p:spPr>
          <a:xfrm>
            <a:off x="595605" y="1672372"/>
            <a:ext cx="91785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Monday Nov. 24</a:t>
            </a:r>
            <a:r>
              <a:rPr lang="en-US" sz="2400" b="0" baseline="30000" dirty="0"/>
              <a:t>th </a:t>
            </a:r>
            <a:r>
              <a:rPr lang="en-US" sz="2400" dirty="0"/>
              <a:t>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6 Graded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6 &amp; HW 7 Solutions Posted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Reflection Problem 2 Graded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Practice Final &amp; Practice Quiz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Monday Dec. 1</a:t>
            </a:r>
            <a:r>
              <a:rPr lang="en-US" sz="2400" baseline="30000" dirty="0"/>
              <a:t>st</a:t>
            </a:r>
            <a:r>
              <a:rPr lang="en-US" sz="2400" dirty="0"/>
              <a:t>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7 Graded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Reflection Problem 1 Graded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Tuesday Dec. 2</a:t>
            </a:r>
            <a:r>
              <a:rPr lang="en-US" sz="2400" baseline="30000" dirty="0"/>
              <a:t>nd </a:t>
            </a:r>
            <a:r>
              <a:rPr lang="en-US" sz="24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8 Solutions Posted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Monday Dec. 10</a:t>
            </a:r>
            <a:r>
              <a:rPr lang="en-US" sz="2400" baseline="30000" dirty="0"/>
              <a:t>th</a:t>
            </a:r>
            <a:r>
              <a:rPr lang="en-US" sz="2400" dirty="0"/>
              <a:t>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/>
              <a:t>HW 8 Graded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Reflection Problem 3 Graded</a:t>
            </a:r>
          </a:p>
        </p:txBody>
      </p:sp>
      <p:pic>
        <p:nvPicPr>
          <p:cNvPr id="2050" name="Picture 2" descr="Priorities">
            <a:extLst>
              <a:ext uri="{FF2B5EF4-FFF2-40B4-BE49-F238E27FC236}">
                <a16:creationId xmlns:a16="http://schemas.microsoft.com/office/drawing/2014/main" id="{F1BC0718-D380-B556-0A2A-CA2815AA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95" y="2374078"/>
            <a:ext cx="4279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8714C-14A3-918B-E3C6-15937E0CE703}"/>
              </a:ext>
            </a:extLst>
          </p:cNvPr>
          <p:cNvSpPr txBox="1"/>
          <p:nvPr/>
        </p:nvSpPr>
        <p:spPr>
          <a:xfrm>
            <a:off x="7213257" y="587927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4"/>
              </a:rPr>
              <a:t>https://xkcd.com/336/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48950-AACB-99EA-263A-F9BBCAB4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80B85B-B310-E8C7-1809-855F60AA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 Few Notes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96DBBE-EBA8-5ABB-A756-D85A9FA996A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6D7315-1001-CCF9-C677-4DC96DC40F55}"/>
              </a:ext>
            </a:extLst>
          </p:cNvPr>
          <p:cNvSpPr txBox="1"/>
          <p:nvPr/>
        </p:nvSpPr>
        <p:spPr>
          <a:xfrm>
            <a:off x="682103" y="1687337"/>
            <a:ext cx="108220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Please ping me if you are still waiting for me to respond to an email. I think I caught up on most of them but if you have fallen through the cracks, let’s get it settled ASAP.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are going to miss the final exam (for an acceptable reason) let me know ASAP via email.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will be given assigned seating for the final and must plan to bring your school ID.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8629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2011</Words>
  <Application>Microsoft Macintosh PowerPoint</Application>
  <PresentationFormat>Widescreen</PresentationFormat>
  <Paragraphs>283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Lucida</vt:lpstr>
      <vt:lpstr>Office Theme</vt:lpstr>
      <vt:lpstr>CSE 331:  Algorithms &amp; Complexity</vt:lpstr>
      <vt:lpstr>Schedule</vt:lpstr>
      <vt:lpstr>Course Updates</vt:lpstr>
      <vt:lpstr>Reading</vt:lpstr>
      <vt:lpstr>Schedule</vt:lpstr>
      <vt:lpstr>Schedule</vt:lpstr>
      <vt:lpstr>Deadlines</vt:lpstr>
      <vt:lpstr>Feedback</vt:lpstr>
      <vt:lpstr>A Few Notes</vt:lpstr>
      <vt:lpstr>Course Overview</vt:lpstr>
      <vt:lpstr>Shortest Path</vt:lpstr>
      <vt:lpstr>Longest Path</vt:lpstr>
      <vt:lpstr>How hard could it be?</vt:lpstr>
      <vt:lpstr>How hard could it be?</vt:lpstr>
      <vt:lpstr>Decision vs Optimization Problem</vt:lpstr>
      <vt:lpstr>Decision vs Optimization Problem</vt:lpstr>
      <vt:lpstr>Decision vs Optimization Problem</vt:lpstr>
      <vt:lpstr>Decision vs Optimization Problem</vt:lpstr>
      <vt:lpstr>Witness or Certificate</vt:lpstr>
      <vt:lpstr>Witness or Certificate</vt:lpstr>
      <vt:lpstr>P and NP</vt:lpstr>
      <vt:lpstr>What?</vt:lpstr>
      <vt:lpstr>NP = Nondeterministic Polynomial time</vt:lpstr>
      <vt:lpstr>NP = Nondeterministic Polynomial time</vt:lpstr>
      <vt:lpstr>P vs NP </vt:lpstr>
      <vt:lpstr>P vs NP </vt:lpstr>
      <vt:lpstr>P vs NP </vt:lpstr>
      <vt:lpstr>Reductions</vt:lpstr>
      <vt:lpstr>Reductions</vt:lpstr>
      <vt:lpstr>Reductions</vt:lpstr>
      <vt:lpstr>Reductions</vt:lpstr>
      <vt:lpstr>Reasons to use Reduction</vt:lpstr>
      <vt:lpstr>Reasons to use Reduction</vt:lpstr>
      <vt:lpstr>Oracles</vt:lpstr>
      <vt:lpstr>Reduction</vt:lpstr>
      <vt:lpstr>Reduction</vt:lpstr>
      <vt:lpstr>Reduction</vt:lpstr>
      <vt:lpstr>Reduction</vt:lpstr>
      <vt:lpstr>Reduction (X≤_p Y)</vt:lpstr>
      <vt:lpstr>Reduction (X≤_p 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4</cp:revision>
  <dcterms:created xsi:type="dcterms:W3CDTF">2025-11-21T18:24:19Z</dcterms:created>
  <dcterms:modified xsi:type="dcterms:W3CDTF">2025-12-03T20:24:45Z</dcterms:modified>
</cp:coreProperties>
</file>