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5"/>
  </p:notesMasterIdLst>
  <p:sldIdLst>
    <p:sldId id="571" r:id="rId2"/>
    <p:sldId id="323" r:id="rId3"/>
    <p:sldId id="329" r:id="rId4"/>
    <p:sldId id="997" r:id="rId5"/>
    <p:sldId id="998" r:id="rId6"/>
    <p:sldId id="1000" r:id="rId7"/>
    <p:sldId id="1001" r:id="rId8"/>
    <p:sldId id="1002" r:id="rId9"/>
    <p:sldId id="1094" r:id="rId10"/>
    <p:sldId id="1096" r:id="rId11"/>
    <p:sldId id="1099" r:id="rId12"/>
    <p:sldId id="1100" r:id="rId13"/>
    <p:sldId id="1104" r:id="rId14"/>
    <p:sldId id="1106" r:id="rId15"/>
    <p:sldId id="1107" r:id="rId16"/>
    <p:sldId id="1108" r:id="rId17"/>
    <p:sldId id="1109" r:id="rId18"/>
    <p:sldId id="1110" r:id="rId19"/>
    <p:sldId id="1111" r:id="rId20"/>
    <p:sldId id="1112" r:id="rId21"/>
    <p:sldId id="1113" r:id="rId22"/>
    <p:sldId id="1114" r:id="rId23"/>
    <p:sldId id="1115" r:id="rId24"/>
    <p:sldId id="1116" r:id="rId25"/>
    <p:sldId id="1117" r:id="rId26"/>
    <p:sldId id="1118" r:id="rId27"/>
    <p:sldId id="1120" r:id="rId28"/>
    <p:sldId id="1121" r:id="rId29"/>
    <p:sldId id="1123" r:id="rId30"/>
    <p:sldId id="1124" r:id="rId31"/>
    <p:sldId id="1125" r:id="rId32"/>
    <p:sldId id="1126" r:id="rId33"/>
    <p:sldId id="1127" r:id="rId34"/>
    <p:sldId id="1128" r:id="rId35"/>
    <p:sldId id="1129" r:id="rId36"/>
    <p:sldId id="1130" r:id="rId37"/>
    <p:sldId id="1131" r:id="rId38"/>
    <p:sldId id="1132" r:id="rId39"/>
    <p:sldId id="1133" r:id="rId40"/>
    <p:sldId id="1144" r:id="rId41"/>
    <p:sldId id="1134" r:id="rId42"/>
    <p:sldId id="1135" r:id="rId43"/>
    <p:sldId id="1145" r:id="rId44"/>
    <p:sldId id="1136" r:id="rId45"/>
    <p:sldId id="1146" r:id="rId46"/>
    <p:sldId id="1154" r:id="rId47"/>
    <p:sldId id="1155" r:id="rId48"/>
    <p:sldId id="1156" r:id="rId49"/>
    <p:sldId id="1147" r:id="rId50"/>
    <p:sldId id="1150" r:id="rId51"/>
    <p:sldId id="1151" r:id="rId52"/>
    <p:sldId id="1152" r:id="rId53"/>
    <p:sldId id="1153" r:id="rId5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921"/>
    <p:restoredTop sz="94668"/>
  </p:normalViewPr>
  <p:slideViewPr>
    <p:cSldViewPr snapToGrid="0">
      <p:cViewPr varScale="1">
        <p:scale>
          <a:sx n="106" d="100"/>
          <a:sy n="106" d="100"/>
        </p:scale>
        <p:origin x="216" y="9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32DED4-059D-5042-ADB3-743097AC3B6D}" type="datetimeFigureOut">
              <a:rPr lang="en-US" smtClean="0"/>
              <a:t>12/1/25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3D2469-AA59-094B-B68D-59DEB065BB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6071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828A7A-FDDA-784B-B403-84F373F3FC7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921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A1BF61-7E4C-F9C5-0B28-ECF6250363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8BA39DE-8D9C-5724-8A35-D5D7D77373D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7ED0A36-E211-B57B-273F-A463820F37D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334020-F1E5-63AA-DC95-AE98F1B0A45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9528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165786-7996-9EED-4F2E-59320B4AEC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9E80A26-17D0-1623-ACFE-CD7F3744A1E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FD87FCA-6E54-D3F7-4362-1349606E196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8285E7-80E8-3365-EEB6-015A711712E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7308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E03F54-2CDB-8CF9-9185-DAE6DA63A3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171132E-B68A-C2B7-1E66-ED41994B3C5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6148E37-D734-5641-CDB7-8E931617E4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EAC3B9-483E-8AE1-ADAF-7D1F7C080BC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3450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51178D-1763-944E-B101-B1AB6ADFD2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80E8CA6-73B1-A3B0-A950-817453FFDF2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9F99BB6-99E0-1DBD-D73C-911BDE0C40C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6D4383-2091-6311-D1CA-D7F5B551B78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2629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27019A-63E5-D49D-5C64-BF27AAA9CF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2404B10-6ADF-95D8-12AB-7EC8935D597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78C2260-88CB-4692-B2D7-780A89237A4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44801B-54E0-041C-E647-B85D8E92F89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6952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D891F9-B511-4FC7-17E4-C53D302675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55CA622-3CC7-950D-5730-49041C10C9C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F0997E7-8905-B2CA-5F8F-FEA01646B9F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C54A15-5B1C-6E88-8D5D-7996A7135C9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0852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FCBEA8-2B5B-BAE5-35AB-C6A76B5F38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FEE3F45-1FE2-1BC0-10FC-72A4A12F5F3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BEC56C0-708C-371A-7AC2-C3934CE7D3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4357A8-202D-CDC7-425B-6E146790AE5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3383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521824-40B1-2145-3C57-0DEFCBBB9E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4C5A9E8-68CB-D622-FC09-FBACCC4EF91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BBC7A68-AE24-0D51-B8FE-CE2808236D7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1AA32A-57A6-D13A-1080-E5164B2A272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964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D325F2-8A00-DCCF-B4D3-9ED74F7CA0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8BC402C-B47B-81A3-58E9-DE19E1ABFA9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75965F8-E25B-E2DE-EF70-980150BD36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F3E8DE-00A8-7254-C1BC-9A7A3078BE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61751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4DDF2D-EC67-1B02-EDBA-D0FEB0F352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332745E-3B01-70E2-B827-E2E6AB53C8B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F1E8D66-6622-C1D7-B304-2361103AF27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46A81C-EC5D-5622-CE48-6075D0BA15B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7404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16EFCA-A7FA-50FD-ED8C-39E8D343AC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94E1C71-F95D-B3F8-C3F1-9B442664098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A6B8E2B-0280-9D7E-6A53-086144AB32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58ADF2-86B4-A8D1-BAE5-936B2BBDB56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017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16D8CA-0ED2-FADD-0C5F-63CA959576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EC69C98-8AD7-0606-24DC-B4A43F4B62C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313F640-65D8-61D2-D442-65112A76B9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A12AE2-859E-E19C-98DF-A4621D1AEDA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3372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67BBC5-74A8-081F-2363-BF802466F4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20454F5-F7D1-FEB8-320B-83D23EEBC38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D416EE2-92EE-5AE2-76B6-99618F412B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277133-F1F5-9A46-A897-8D285E21C3C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55355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CB798E-6B3F-5BFD-3F9C-6DCB2C8C43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A7F9C4F-D444-D9AC-BAB1-E346A47972D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9EB34EF-07A7-9AE3-B657-42DF06C79F9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30EC86-F07E-E942-15BD-BB0AD851A60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80719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921781-A516-835E-C773-C11A5ABBDF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F52C461-78EF-FDA3-367F-EAE69E3CEA5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E66595F-014B-BC55-0E5D-4787962E5E7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BB545A-98BA-072E-76D5-AA6F353FB37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67980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572E71-7E8A-0375-2CB8-EE3A3F6EFB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194408D-D309-FB64-8E3F-B727899AC65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222A892-9ABC-963B-DEA6-55BF5E40454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10537C-4B10-C429-7C98-1394C66FC60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16307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402945-62BA-3A8C-7756-7555536963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AC12210-64C8-5518-6D05-AF210DF69E1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0C76C77-B719-6C1D-CE27-BF570AEB280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47DD39-DCE5-C6FE-CBD9-89258829DCB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79864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986E2F-31F0-3AFD-9588-20D800A6BA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C65EF42-E397-AA5E-7E6E-E44F4FC8B06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10491E6-D7FB-9CCC-7332-0052C2F40C8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C627DD-2717-83F3-9F54-B6C8752DB05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36097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A7A570-75D8-0716-2723-7497D08476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28DF31E-C840-80C2-6DBF-6FB334C81FE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145A768-8DC5-96BD-299C-06528DA4046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D896BE-247C-AC0E-931E-31607C4E5EE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13207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439F6A-83A5-D4D0-C34E-6483C7DADE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732B5D1-5485-ABC0-5DC0-0EB39CD1777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5D1555A-D37B-86A8-714A-0B423C3942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79E4B2-4BED-C142-142C-3F6218F955E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97157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36664E-F94B-3E0A-9AF8-5F50C2735A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9378558-C44E-FA4F-0B8C-4DF4D205BF9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ED54F13-0501-1591-B7BD-573E6D6EC4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EC9F31-31A9-A2B5-FD7B-B73D53E631D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2563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927139-8BFE-926F-A718-56AFECD43F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ED5A78A-DEE3-000B-F112-14D474DBDC7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4989723-3C53-AEDC-4E32-8EC23B99BF7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75396C-5842-7FC1-435F-3573466CF0E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55934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8AB250-0832-3618-D0C7-BC0B338D29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76B4556-A9C5-4EEB-6451-882B9C8312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5ED5710-E62F-6BFD-5779-CF814E3A855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2E8F0F-38CF-6A9B-AB25-3A95E43587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38814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CEC30B-D538-99FF-357F-B978876E05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31E1410-7E4D-406E-050B-6A925250163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301C4FB-3621-9222-7D03-7324C814C5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A8DB82-6BA9-C296-993B-6F6BE8B8567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32492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5947D8-8585-E817-0DE5-9B403FCEDF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1121E49-CBF6-B3D7-2E61-102DC7BEBFA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3CDCC4E-9892-6788-968E-BB6403BC8C0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236758-5312-3561-28F8-AC4995E79CE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53860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E147F7-D58A-75A0-DD20-C02F0E6138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8A9BBCA-AC60-06CB-FBBB-2987F25C4AD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222CBFB-1184-5102-152A-A8A82588848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12608D-25B5-5677-E498-FE25ECB07B2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76844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1F6C2B-AE51-FF75-9B01-24E8AF3882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82D3CEC-E2F7-5172-E0F1-C984A317421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9DBCD1B-479B-D034-AC96-A0CF246CE9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9ADE0F-8A04-56EC-B7D6-1B23FDC2CF5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51515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4D35B1-A896-A276-F758-5AC030D68E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3EB112F-BA36-1AF3-4561-4BE8EEBE5D8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D8812A0-C878-72E9-D13F-6BFE16651E6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D5BF01-89B0-FC84-3A74-18757570773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55588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A8A813-8B82-6C28-F630-D25AD99152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5B09F12-4247-085A-B2B1-23FDE4B0554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87A36F0-4016-5DF7-D2A9-CFC3EA3FD7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5B15CA-02FD-6C03-B76D-52536BA5CA1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07767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B10609-5D6B-A5AF-936E-39DC867F80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440729F-52D1-AEE1-F5DD-17E9D56E99F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8ED4614-E3F4-50D0-B4F2-D3FEA322389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638515-4BF5-14E7-411A-44E67571E07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85814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282F30-3145-6059-7117-B93F2635E2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105C119-EDE3-950C-0A74-7C4FF6D53DD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00139B0-27F7-2493-29B7-5A4A17B06A0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AF456F-39C3-AC38-20B8-4FB335FF8FB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6414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E67CEA-4538-486C-23E8-285CEC7EB1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7FA2008-BC13-4884-8EC7-BF5220E8782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1125062-5337-2666-5E0A-088B41F8C4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48D3AB-E6BA-D4F7-4E95-FCF1AD59AA5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9745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9F7F3B-564A-EF84-EC44-29909C0950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9279727-4091-4FDE-5846-A66EFCD6BBB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C948D0A-8EB5-E909-14BE-DDB87B6D0F0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E9B4AA-133B-164B-907F-80E32818CD6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43922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39E95E-51C1-AFB3-A72B-E3AEAEFEF5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6240DEB-D518-D83F-CBCB-27BB2B6F527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5585898-343E-704B-1064-ECEBB7AA23A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343DCA-FFAB-9C70-CA37-F65F3312CC7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77452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7C1A19-9D90-5B84-1DF0-863D0B9D78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F4D1F01-D13E-E45C-AE17-4A63D9D5BA6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9F5D5EA-6576-37AF-EEB1-54FFE99D6F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F040EA-C691-E970-B551-D4C4E58CBF6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44095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CBA0EC-BB82-0227-FA8B-E13B1EA690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EF51E3E-495A-C387-CF01-B40C3E61F32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80D50BE-3DAD-6052-F7AB-6DDB94950B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E8E3D5-347A-106A-4B92-24AA0CA7CCF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37928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C39B17-45A6-5BF2-B68A-CE7605A704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223F9A2-00BB-C40A-E113-C040DA978A9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CFF6463-AFEF-234C-C204-6134E6400B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7D8890-4DE4-D436-6780-26773ACC2DE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1992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5BE88F-7189-60B7-BCD1-FC2C80573C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BF4D367-BD96-BC5E-AC41-E9893B17176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B7AFF86-18DB-C7BE-83BE-9C41604345D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CBE8B2-ADB8-6B04-6ACF-0F36CEE8618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09272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A48B9A-9DE8-F17F-D7FA-A79B1DDAB4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EC87CC4-F3EC-D912-C75F-E9342B54A92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8E605D5-ADE3-5061-458F-669E0C45B3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00AA0C-B796-95CA-24E9-1EFA40D2713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99721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D06B91-2206-620F-66BE-B4EF655DEA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AA0AEF5-5757-D0B2-1BDF-B08881B6DF6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593FFCC-537F-AEA5-16D5-128397741C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4630AD-573D-3367-C838-24173CFD1BB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51717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07027D-5E37-130E-946A-1248E96080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E4E0B57-156F-0D6E-2254-6B1AC8143D4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6AC1CB8-E35E-AE16-7DA8-BA224D30F1B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C3FC2E-1032-EA96-0482-0E888B66045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79094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A98E88-EF19-1A9F-B07C-32AF487DA1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921DEE8-0BC6-0FD6-D921-0AFA8A06328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9585FFF-12B6-B954-3B19-DBC7A0F33F7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9F9558-E0C1-FBBC-28CA-FB5CA0DE676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72408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1D9F41-6DA0-3898-D574-4FDF136289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BF94E8B-8B3E-14C6-0F1F-2093ADF3EBD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9DF2135-B289-E586-2552-C1415C4F0E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207681-92BD-2871-1387-5A8CC3904D6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8011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223FAF-5042-97B6-3A96-CEA1207B5A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4510791-C0A0-825D-203B-DFE13658DA7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432F709-DDB2-151B-850D-83CDEBB7E2E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B5A339-8885-E104-BCE2-9BEF10F4593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958553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322BEE-4A3F-84E8-2191-2AA217D0F6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AB138B1-36DB-F43A-016C-C12FDF7D5D4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CD0E3BC-7F81-D4F2-86CE-AA6698EE186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FBE431-5356-85F3-C49A-BF3768ED07E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121243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C60AA5-969B-A65F-0D90-A2E3A2E725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2049A46-C731-045F-3296-712969732AA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3553079-9328-71B8-DB60-66A7027318D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3E738B-2DEB-2A4E-B0A3-565E14DCDAF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01778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6F9A16-2AC8-7483-DD0C-B4715C5F8C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F3C4FCA-04AF-A0BE-56E2-24848F6406C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39BCB2E-4E1C-D226-B6D0-28FD1B8A15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2F77C4-1743-BB21-7631-803C03D82AC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93551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4FC89C-2943-61DB-48AE-CE40771866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BFBAA51-7D62-4AA5-26DE-A46854422F7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51518BE-B51E-7C46-4DF9-57C474A5657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7FADD4-8499-0EB8-AA09-6F2AD7DE322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3960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ED9A26-2E8A-2E3C-6FE5-C43500ECA9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074905E-5134-1C8F-6D74-FE8DE7F2A8D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65D96E2-80F2-85FE-71E0-B8828248DC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BB3F20-FF0E-69C7-B9F7-E6D61AC27A1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6329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406CA7-5FCC-3305-73DD-7142EB72EF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F6FDAC3-A116-51B4-705C-7527266DFE9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2899489-D48B-FD7B-08C3-95D6A02E727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9C26FF-CE3C-C35D-A102-4A516450CA1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7281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DEDCDC-F74C-E1A5-B5FB-250CB43480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B2F6349-74E9-7648-A711-E674E260B1A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72C5F48-B452-C210-214D-76124037FEA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5D6DF4-33AB-FDF2-84BE-38B8B57D89C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783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FF2223-EC53-74C7-8BC5-9B6928E39C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31B40B4-BBBA-3475-CE1C-36D3B704996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B5360E3-AA9A-643C-E076-24B7FDF724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020C19-A3D3-E987-26CD-FFF66131F7C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7720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FF0E9F-B8E8-A953-78EC-1DA436C747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676DC5-C34B-2B7D-138D-00716E999F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DD8C44-D126-6DBD-2659-3BC1CE7076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1A761-CE35-824F-B7EC-59D5853E1903}" type="datetimeFigureOut">
              <a:rPr lang="en-US" smtClean="0"/>
              <a:t>12/1/25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1318BA-D728-9C00-F7A5-92113F0024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EBD540-5061-1AFA-ACD7-D95089719B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37B2D-1C2B-D849-A6F6-94EA270D0B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8917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55F042-83EC-FA18-6446-29DC38DACE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D82B770-AECC-0572-6808-1F1A9C5341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7DB1F9-0CBA-FBE1-A73B-229A7BD72A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1A761-CE35-824F-B7EC-59D5853E1903}" type="datetimeFigureOut">
              <a:rPr lang="en-US" smtClean="0"/>
              <a:t>12/1/25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D3CAE8-9862-371F-772B-62396F0E58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EAA4EC-0A53-A8D2-35B8-4A093C6393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37B2D-1C2B-D849-A6F6-94EA270D0B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1948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CC50AD8-CB9F-A253-C653-2A9D2B9C2F1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AD6310E-A8D0-DCCF-A1A4-222AD70D0A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30FA42-3840-1730-8349-4F73679D68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1A761-CE35-824F-B7EC-59D5853E1903}" type="datetimeFigureOut">
              <a:rPr lang="en-US" smtClean="0"/>
              <a:t>12/1/25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7F75E7-7909-32A0-1CCB-B46D427754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81B7F1-8E71-9D6B-2C23-878F341415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37B2D-1C2B-D849-A6F6-94EA270D0B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9332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9F644B-5CEC-88C5-5215-A0E8B34E93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33DBC9-2E28-884F-DC88-48CA6E4E90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1CA194-C94B-97BB-5854-8A95E500EA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1A761-CE35-824F-B7EC-59D5853E1903}" type="datetimeFigureOut">
              <a:rPr lang="en-US" smtClean="0"/>
              <a:t>12/1/25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22ACAA-9509-87F9-D791-6169267EE5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15CA3E-DC69-D277-D4D2-9A18F773E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37B2D-1C2B-D849-A6F6-94EA270D0B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5617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8D8F27-2B0C-2EDF-E073-781DA80C01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352170-EA78-01E9-DF32-8ACA09B7E2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362C06-6F65-CF9B-C274-417AD0964C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1A761-CE35-824F-B7EC-59D5853E1903}" type="datetimeFigureOut">
              <a:rPr lang="en-US" smtClean="0"/>
              <a:t>12/1/25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4D0229-D458-7E58-25BD-5A8F9DC7FF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E1A30C-1D6E-0A3F-8A93-B64A89555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37B2D-1C2B-D849-A6F6-94EA270D0B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9955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F8EEA2-7DC9-2B52-437E-7F5C2C9FA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725558-D3F1-50CC-17CF-403E2A8B2B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1E2593-654E-FF7B-D8FE-F508FAD107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594411-0EA6-952F-FA06-B33097BD17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1A761-CE35-824F-B7EC-59D5853E1903}" type="datetimeFigureOut">
              <a:rPr lang="en-US" smtClean="0"/>
              <a:t>12/1/25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CEA740-0BBF-D718-1348-B1C100C2B6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DB43ED-70C2-1A1A-74CB-E1554F2D4C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37B2D-1C2B-D849-A6F6-94EA270D0B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0241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E3390A-518E-4101-8F54-A04D649CF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8DEDFC-EEAD-5A6C-2D3A-28700DC60D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C03085-E237-4441-30E9-51D99987E6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A33FD74-A2D9-D619-3CA4-94BED38471B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F7F8871-1F5E-943E-9045-D48494536FB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1F8FD05-6E23-0E39-2D2A-44956DAB55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1A761-CE35-824F-B7EC-59D5853E1903}" type="datetimeFigureOut">
              <a:rPr lang="en-US" smtClean="0"/>
              <a:t>12/1/25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EF7F561-6E7F-3F5F-6565-4813D33220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B28DC52-5F91-13D3-F704-3E474495B9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37B2D-1C2B-D849-A6F6-94EA270D0B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2171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27EBFE-291E-20FA-4520-4995D89D3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8D03A47-F81B-5DCD-F3F2-461EF8340D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1A761-CE35-824F-B7EC-59D5853E1903}" type="datetimeFigureOut">
              <a:rPr lang="en-US" smtClean="0"/>
              <a:t>12/1/25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EE43BC-03FE-3848-1B6B-C9DC3E42DD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9C06E20-4496-2156-A9ED-3679E1ECF7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37B2D-1C2B-D849-A6F6-94EA270D0B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4345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1CF51C7-EA16-C49D-730B-6F3A518957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1A761-CE35-824F-B7EC-59D5853E1903}" type="datetimeFigureOut">
              <a:rPr lang="en-US" smtClean="0"/>
              <a:t>12/1/25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C0F613-CEA7-0C8C-87DE-DC5E7B9EE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4A368D-31A8-E429-0D63-D33FAAB7E1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37B2D-1C2B-D849-A6F6-94EA270D0B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372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CF9CC5-B12A-53F5-ECE7-043487E1B4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872F9C-6616-988A-5009-925DD83271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0906EE-F641-FA16-502B-BDA2AC3E7E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88A7A1-6711-0CDB-0610-01C307F628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1A761-CE35-824F-B7EC-59D5853E1903}" type="datetimeFigureOut">
              <a:rPr lang="en-US" smtClean="0"/>
              <a:t>12/1/25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C37EF8-1E6E-8998-14C6-1BCB55DB88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CF30DD-CF39-3670-7B45-548E83927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37B2D-1C2B-D849-A6F6-94EA270D0B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9072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67A86F-6288-8F0D-B899-5907D1BEC7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FB08AEC-785F-4C34-E4B2-26867DF35AD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1BA52E-C242-6B8F-57A1-7791817714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4AD9D6-3403-51FD-027B-713659BCA8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1A761-CE35-824F-B7EC-59D5853E1903}" type="datetimeFigureOut">
              <a:rPr lang="en-US" smtClean="0"/>
              <a:t>12/1/25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C70988-E172-DDC3-529F-EB4094D8E6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877AC4-566D-76B0-CC61-EAE365CE4E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37B2D-1C2B-D849-A6F6-94EA270D0B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3642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54BF5F2-6F0D-6963-3113-70F7BC8AB8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5179BC-D38A-25F2-A054-0F5A953F63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D510E4-466D-1E6E-92B4-47A4D7A17E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011A761-CE35-824F-B7EC-59D5853E1903}" type="datetimeFigureOut">
              <a:rPr lang="en-US" smtClean="0"/>
              <a:t>12/1/25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29E3D5-C430-3908-BA87-A6AABFFF67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67C5D1-0AB9-2096-0B54-C7B0FFC2E8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B937B2D-1C2B-D849-A6F6-94EA270D0B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7408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xkcd.com/1425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0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5" Type="http://schemas.openxmlformats.org/officeDocument/2006/relationships/image" Target="../media/image4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Relationship Id="rId14" Type="http://schemas.openxmlformats.org/officeDocument/2006/relationships/image" Target="../media/image42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xkcd.com/336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751A5D-E899-A07B-B4A2-6B162A8ED3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91169D-C299-9BB7-AF9C-D033BBDE8B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916664"/>
            <a:ext cx="12192000" cy="2122802"/>
          </a:xfrm>
        </p:spPr>
        <p:txBody>
          <a:bodyPr>
            <a:normAutofit fontScale="90000"/>
          </a:bodyPr>
          <a:lstStyle/>
          <a:p>
            <a:r>
              <a:rPr lang="en-US" sz="6600" dirty="0">
                <a:latin typeface="Courier New" panose="02070309020205020404" pitchFamily="49" charset="0"/>
                <a:cs typeface="Courier New" panose="02070309020205020404" pitchFamily="49" charset="0"/>
              </a:rPr>
              <a:t>CSE 331</a:t>
            </a:r>
            <a:r>
              <a:rPr lang="en-US" sz="6600" dirty="0"/>
              <a:t>: </a:t>
            </a:r>
            <a:br>
              <a:rPr lang="en-US" sz="6600" dirty="0"/>
            </a:br>
            <a:r>
              <a:rPr lang="en-US" sz="8800" dirty="0">
                <a:latin typeface="ACADEMY ENGRAVED LET PLAIN:1.0" panose="02000000000000000000" pitchFamily="2" charset="0"/>
              </a:rPr>
              <a:t>Algorithms &amp; Complexity</a:t>
            </a:r>
            <a:endParaRPr lang="en-US" sz="66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27245D-D8CD-3070-6518-375D6D7A29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274283"/>
            <a:ext cx="9144000" cy="1536769"/>
          </a:xfrm>
        </p:spPr>
        <p:txBody>
          <a:bodyPr>
            <a:normAutofit/>
          </a:bodyPr>
          <a:lstStyle/>
          <a:p>
            <a:r>
              <a:rPr lang="en-US" dirty="0"/>
              <a:t>Prof. Charlie Anne Carlson (She/Her)</a:t>
            </a:r>
          </a:p>
          <a:p>
            <a:r>
              <a:rPr lang="en-US" b="1" dirty="0"/>
              <a:t>Lecture 35 – 37</a:t>
            </a:r>
          </a:p>
          <a:p>
            <a:r>
              <a:rPr lang="en-US" dirty="0"/>
              <a:t>November 24</a:t>
            </a:r>
            <a:r>
              <a:rPr lang="en-US" baseline="30000" dirty="0"/>
              <a:t>th </a:t>
            </a:r>
            <a:r>
              <a:rPr lang="en-US" dirty="0"/>
              <a:t>2025,</a:t>
            </a:r>
            <a:r>
              <a:rPr lang="en-US" baseline="30000" dirty="0"/>
              <a:t> </a:t>
            </a:r>
            <a:r>
              <a:rPr lang="en-US" dirty="0"/>
              <a:t>Dec 1</a:t>
            </a:r>
            <a:r>
              <a:rPr lang="en-US" baseline="30000" dirty="0"/>
              <a:t>st</a:t>
            </a:r>
            <a:r>
              <a:rPr lang="en-US" dirty="0"/>
              <a:t> 2025, and Dec 3</a:t>
            </a:r>
            <a:r>
              <a:rPr lang="en-US" baseline="30000" dirty="0"/>
              <a:t>rd</a:t>
            </a:r>
            <a:r>
              <a:rPr lang="en-US" dirty="0"/>
              <a:t> 2025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52608FE2-70E6-1F91-A167-AD50248D92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35" y="5844435"/>
            <a:ext cx="2985571" cy="936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D211BFA-4993-D122-82F4-97CE7B3EEE6A}"/>
              </a:ext>
            </a:extLst>
          </p:cNvPr>
          <p:cNvSpPr txBox="1"/>
          <p:nvPr/>
        </p:nvSpPr>
        <p:spPr>
          <a:xfrm>
            <a:off x="88135" y="3017077"/>
            <a:ext cx="12015729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600" dirty="0"/>
              <a:t>“NP-Completeness”</a:t>
            </a:r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A50E4851-A18B-7AAA-2C47-273630AA23FC}"/>
              </a:ext>
            </a:extLst>
          </p:cNvPr>
          <p:cNvSpPr/>
          <p:nvPr/>
        </p:nvSpPr>
        <p:spPr>
          <a:xfrm rot="5400000">
            <a:off x="88135" y="77266"/>
            <a:ext cx="1938969" cy="1938969"/>
          </a:xfrm>
          <a:prstGeom prst="rtTriangle">
            <a:avLst/>
          </a:prstGeom>
          <a:solidFill>
            <a:srgbClr val="005BB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Triangle 11">
            <a:extLst>
              <a:ext uri="{FF2B5EF4-FFF2-40B4-BE49-F238E27FC236}">
                <a16:creationId xmlns:a16="http://schemas.microsoft.com/office/drawing/2014/main" id="{E83608D9-3BFB-9B5D-4AE7-FEC8482A08B0}"/>
              </a:ext>
            </a:extLst>
          </p:cNvPr>
          <p:cNvSpPr/>
          <p:nvPr/>
        </p:nvSpPr>
        <p:spPr>
          <a:xfrm rot="16200000">
            <a:off x="10164896" y="4841567"/>
            <a:ext cx="1938969" cy="1938969"/>
          </a:xfrm>
          <a:prstGeom prst="rtTriangle">
            <a:avLst/>
          </a:prstGeom>
          <a:solidFill>
            <a:srgbClr val="005BB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2928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5DEB19-71F9-32BE-3302-2404AFA79D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4093FF-6195-7C61-2E4D-A601B5B0A5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580" y="361774"/>
            <a:ext cx="11618862" cy="1325563"/>
          </a:xfrm>
        </p:spPr>
        <p:txBody>
          <a:bodyPr/>
          <a:lstStyle/>
          <a:p>
            <a:r>
              <a:rPr lang="en-US" dirty="0"/>
              <a:t>Decision vs Optimization Problem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26AC909-5508-335E-B267-D2722B56416E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250CEC99-F384-7792-BC02-F47CFC208AEE}"/>
              </a:ext>
            </a:extLst>
          </p:cNvPr>
          <p:cNvSpPr txBox="1"/>
          <p:nvPr/>
        </p:nvSpPr>
        <p:spPr>
          <a:xfrm>
            <a:off x="618248" y="1610818"/>
            <a:ext cx="108056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8B6587C-FF81-6AF1-21CC-F304EAFDC0E9}"/>
              </a:ext>
            </a:extLst>
          </p:cNvPr>
          <p:cNvSpPr txBox="1"/>
          <p:nvPr/>
        </p:nvSpPr>
        <p:spPr>
          <a:xfrm>
            <a:off x="618247" y="1687337"/>
            <a:ext cx="6252109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Shortest Path Optimization Problem: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What is the shortest path between s and t?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Shortest Path Decision Problem: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Given a weight W, does there exist a path of length at most W between s and t?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/>
              <a:t>Question</a:t>
            </a:r>
            <a:r>
              <a:rPr lang="en-US" sz="2800" dirty="0"/>
              <a:t>: If you can solve one, can you solve the other?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b="1" dirty="0"/>
              <a:t>Answer</a:t>
            </a:r>
            <a:r>
              <a:rPr lang="en-US" sz="2800" dirty="0"/>
              <a:t>: Yes, check if shortest path is shortest or do a search.</a:t>
            </a:r>
          </a:p>
        </p:txBody>
      </p:sp>
      <p:pic>
        <p:nvPicPr>
          <p:cNvPr id="4" name="Graphic 3" descr="Route (Two Pins With A Path) outline">
            <a:extLst>
              <a:ext uri="{FF2B5EF4-FFF2-40B4-BE49-F238E27FC236}">
                <a16:creationId xmlns:a16="http://schemas.microsoft.com/office/drawing/2014/main" id="{9038A8E2-FBA5-8CFD-3069-AA58372A8A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27340" y="1687337"/>
            <a:ext cx="4654378" cy="4654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8374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1B7824-C8C2-6903-93C1-5BBA2AE44A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8DFBF7-9472-9FA0-560A-40316BAF78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580" y="361774"/>
            <a:ext cx="11618862" cy="1325563"/>
          </a:xfrm>
        </p:spPr>
        <p:txBody>
          <a:bodyPr/>
          <a:lstStyle/>
          <a:p>
            <a:r>
              <a:rPr lang="en-US" dirty="0"/>
              <a:t>Witness or Certificate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F5DC19B-6DCE-52F9-305F-B85E9CAACBE3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8A718B06-C249-B450-421D-CDEC1714F84E}"/>
              </a:ext>
            </a:extLst>
          </p:cNvPr>
          <p:cNvSpPr txBox="1"/>
          <p:nvPr/>
        </p:nvSpPr>
        <p:spPr>
          <a:xfrm>
            <a:off x="618248" y="1610818"/>
            <a:ext cx="108056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6B356DE-AA1F-02CA-6360-C69250E1A5ED}"/>
                  </a:ext>
                </a:extLst>
              </p:cNvPr>
              <p:cNvSpPr txBox="1"/>
              <p:nvPr/>
            </p:nvSpPr>
            <p:spPr>
              <a:xfrm>
                <a:off x="618247" y="1687337"/>
                <a:ext cx="6252109" cy="44012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800" dirty="0"/>
                  <a:t>We can </a:t>
                </a:r>
                <a:r>
                  <a:rPr lang="en-US" sz="2800" b="1" dirty="0"/>
                  <a:t>witness </a:t>
                </a:r>
                <a:r>
                  <a:rPr lang="en-US" sz="2800" dirty="0"/>
                  <a:t>or</a:t>
                </a:r>
                <a:r>
                  <a:rPr lang="en-US" sz="2800" b="1" dirty="0"/>
                  <a:t> certify </a:t>
                </a:r>
                <a:r>
                  <a:rPr lang="en-US" sz="2800" dirty="0"/>
                  <a:t>the answer to a decision problem by demonstrating the object provided one can check that it has the correct property efficiently.</a:t>
                </a:r>
              </a:p>
              <a:p>
                <a:pPr marL="914400" lvl="1" indent="-457200">
                  <a:buFont typeface="Arial" panose="020B0604020202020204" pitchFamily="34" charset="0"/>
                  <a:buChar char="•"/>
                </a:pPr>
                <a:r>
                  <a:rPr lang="en-US" sz="2800" dirty="0"/>
                  <a:t>Path of length at most W.</a:t>
                </a:r>
              </a:p>
              <a:p>
                <a:pPr marL="914400" lvl="1" indent="-457200">
                  <a:buFont typeface="Arial" panose="020B0604020202020204" pitchFamily="34" charset="0"/>
                  <a:buChar char="•"/>
                </a:pPr>
                <a:r>
                  <a:rPr lang="en-US" sz="2800" dirty="0"/>
                  <a:t>Path of length at least W.</a:t>
                </a:r>
              </a:p>
              <a:p>
                <a:pPr marL="914400" lvl="1" indent="-457200">
                  <a:buFont typeface="Arial" panose="020B0604020202020204" pitchFamily="34" charset="0"/>
                  <a:buChar char="•"/>
                </a:pPr>
                <a:r>
                  <a:rPr lang="en-US" sz="2800" dirty="0"/>
                  <a:t>Schedule with at least k jobs.</a:t>
                </a:r>
              </a:p>
              <a:p>
                <a:pPr marL="914400" lvl="1" indent="-457200">
                  <a:buFont typeface="Arial" panose="020B0604020202020204" pitchFamily="34" charset="0"/>
                  <a:buChar char="•"/>
                </a:pPr>
                <a:r>
                  <a:rPr lang="en-US" sz="2800" dirty="0"/>
                  <a:t>Points that are at most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1" smtClean="0">
                        <a:latin typeface="Cambria Math" panose="02040503050406030204" pitchFamily="18" charset="0"/>
                      </a:rPr>
                      <m:t>δ</m:t>
                    </m:r>
                  </m:oMath>
                </a14:m>
                <a:r>
                  <a:rPr lang="en-US" sz="2800" dirty="0"/>
                  <a:t> away from each other. 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6B356DE-AA1F-02CA-6360-C69250E1A5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8247" y="1687337"/>
                <a:ext cx="6252109" cy="4401205"/>
              </a:xfrm>
              <a:prstGeom prst="rect">
                <a:avLst/>
              </a:prstGeom>
              <a:blipFill>
                <a:blip r:embed="rId3"/>
                <a:stretch>
                  <a:fillRect l="-1623" t="-1437" r="-1217" b="-28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 descr="High angle view of a rolled paper, brown notebook, and black notepad on a wooden table">
            <a:extLst>
              <a:ext uri="{FF2B5EF4-FFF2-40B4-BE49-F238E27FC236}">
                <a16:creationId xmlns:a16="http://schemas.microsoft.com/office/drawing/2014/main" id="{9F66F83A-F471-F7E3-D7E5-875E58330DC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31492"/>
          <a:stretch>
            <a:fillRect/>
          </a:stretch>
        </p:blipFill>
        <p:spPr>
          <a:xfrm>
            <a:off x="7768901" y="2195593"/>
            <a:ext cx="3804851" cy="3702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677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F2B89A-D013-05F9-F7CA-06B5AEE700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BCE16A-CDB0-C007-2752-5BC0CB3FC8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580" y="361774"/>
            <a:ext cx="11618862" cy="1325563"/>
          </a:xfrm>
        </p:spPr>
        <p:txBody>
          <a:bodyPr/>
          <a:lstStyle/>
          <a:p>
            <a:r>
              <a:rPr lang="en-US" dirty="0"/>
              <a:t>P and NP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5437059-EB0C-6884-19EB-CDED4B68700E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F5EA6061-CC99-1D67-D9EB-CD4045971FD5}"/>
              </a:ext>
            </a:extLst>
          </p:cNvPr>
          <p:cNvSpPr txBox="1"/>
          <p:nvPr/>
        </p:nvSpPr>
        <p:spPr>
          <a:xfrm>
            <a:off x="618248" y="1610818"/>
            <a:ext cx="108056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7EF14EC-3525-F7E5-BF5B-27497D7BE285}"/>
              </a:ext>
            </a:extLst>
          </p:cNvPr>
          <p:cNvSpPr txBox="1"/>
          <p:nvPr/>
        </p:nvSpPr>
        <p:spPr>
          <a:xfrm>
            <a:off x="618247" y="1687337"/>
            <a:ext cx="625210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b="1" dirty="0"/>
              <a:t>P</a:t>
            </a:r>
            <a:r>
              <a:rPr lang="en-US" sz="3600" dirty="0"/>
              <a:t>: Decision problems for which there exist a polynomial time algorithm that solves it.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b="1" dirty="0"/>
              <a:t>NP</a:t>
            </a:r>
            <a:r>
              <a:rPr lang="en-US" sz="3600" dirty="0"/>
              <a:t>: Decision problems for which there is always a polynomial time verifiable certificate for the solution.   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6A3A23B-758B-D1CA-1800-7A77C9B5300C}"/>
              </a:ext>
            </a:extLst>
          </p:cNvPr>
          <p:cNvSpPr txBox="1"/>
          <p:nvPr/>
        </p:nvSpPr>
        <p:spPr>
          <a:xfrm rot="18900000">
            <a:off x="6909609" y="2983736"/>
            <a:ext cx="5081840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dirty="0"/>
              <a:t>P ? NP</a:t>
            </a:r>
          </a:p>
        </p:txBody>
      </p:sp>
    </p:spTree>
    <p:extLst>
      <p:ext uri="{BB962C8B-B14F-4D97-AF65-F5344CB8AC3E}">
        <p14:creationId xmlns:p14="http://schemas.microsoft.com/office/powerpoint/2010/main" val="3882420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9305DB-5D3D-9D99-36DA-A374E96C62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8CC228-F7C5-FF7D-5BC9-D781558C80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580" y="361774"/>
            <a:ext cx="11618862" cy="1325563"/>
          </a:xfrm>
        </p:spPr>
        <p:txBody>
          <a:bodyPr/>
          <a:lstStyle/>
          <a:p>
            <a:r>
              <a:rPr lang="en-US" dirty="0"/>
              <a:t>P vs NP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893371F-D2A5-985B-3AF0-B69738F6A5B6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146C9391-C34D-7B72-9B33-51C757F46E55}"/>
              </a:ext>
            </a:extLst>
          </p:cNvPr>
          <p:cNvSpPr txBox="1"/>
          <p:nvPr/>
        </p:nvSpPr>
        <p:spPr>
          <a:xfrm>
            <a:off x="618248" y="1610818"/>
            <a:ext cx="108056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0B1DEBC-2750-DBCF-09BE-6AE20D47174B}"/>
              </a:ext>
            </a:extLst>
          </p:cNvPr>
          <p:cNvSpPr txBox="1"/>
          <p:nvPr/>
        </p:nvSpPr>
        <p:spPr>
          <a:xfrm>
            <a:off x="618247" y="1687337"/>
            <a:ext cx="699351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dirty="0"/>
              <a:t>Both P and NP are sets of problems (languages).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dirty="0"/>
              <a:t>We know that P is a subset of NP.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dirty="0"/>
              <a:t>We don’t know if P = NP and if you solve this, you get money, fame, and respect!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6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4DF1AFD-A790-C462-9A6A-3648E4AD5186}"/>
              </a:ext>
            </a:extLst>
          </p:cNvPr>
          <p:cNvSpPr txBox="1"/>
          <p:nvPr/>
        </p:nvSpPr>
        <p:spPr>
          <a:xfrm rot="18900000">
            <a:off x="6529280" y="2983736"/>
            <a:ext cx="5842497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dirty="0"/>
              <a:t>P vs NP</a:t>
            </a:r>
          </a:p>
        </p:txBody>
      </p:sp>
    </p:spTree>
    <p:extLst>
      <p:ext uri="{BB962C8B-B14F-4D97-AF65-F5344CB8AC3E}">
        <p14:creationId xmlns:p14="http://schemas.microsoft.com/office/powerpoint/2010/main" val="32953862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FFBDA5-7936-1B37-858D-651B755889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37690B-EED7-C95B-6420-5FD9EB9890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580" y="361774"/>
            <a:ext cx="11618862" cy="1325563"/>
          </a:xfrm>
        </p:spPr>
        <p:txBody>
          <a:bodyPr/>
          <a:lstStyle/>
          <a:p>
            <a:r>
              <a:rPr lang="en-US" dirty="0"/>
              <a:t>P vs NP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606D480-075C-EC36-BD39-2ED28C88E1AF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DCA1856B-DC33-FC83-6376-32F05FECA48A}"/>
              </a:ext>
            </a:extLst>
          </p:cNvPr>
          <p:cNvSpPr txBox="1"/>
          <p:nvPr/>
        </p:nvSpPr>
        <p:spPr>
          <a:xfrm>
            <a:off x="618248" y="1610818"/>
            <a:ext cx="108056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DC27CE4-528C-6A01-6914-980B60906EB1}"/>
              </a:ext>
            </a:extLst>
          </p:cNvPr>
          <p:cNvSpPr txBox="1"/>
          <p:nvPr/>
        </p:nvSpPr>
        <p:spPr>
          <a:xfrm>
            <a:off x="618247" y="1687337"/>
            <a:ext cx="699351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b="1" dirty="0"/>
              <a:t>Question</a:t>
            </a:r>
            <a:r>
              <a:rPr lang="en-US" sz="3600" dirty="0"/>
              <a:t>: What might it help to know a problem is ”hard”?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600" b="1" dirty="0"/>
              <a:t>Answer</a:t>
            </a:r>
            <a:r>
              <a:rPr lang="en-US" sz="3600" dirty="0"/>
              <a:t>: We don’t want to waste time trying to solve problems that we know are very hard to solve.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36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600" dirty="0"/>
          </a:p>
        </p:txBody>
      </p:sp>
      <p:pic>
        <p:nvPicPr>
          <p:cNvPr id="5122" name="Picture 2" descr="Tasks">
            <a:extLst>
              <a:ext uri="{FF2B5EF4-FFF2-40B4-BE49-F238E27FC236}">
                <a16:creationId xmlns:a16="http://schemas.microsoft.com/office/drawing/2014/main" id="{D73F456E-EAF9-64EC-20F0-A8422CB25C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7787" y="361774"/>
            <a:ext cx="3390900" cy="568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D9E6E76-3ECD-752F-E002-606675C2FBC4}"/>
              </a:ext>
            </a:extLst>
          </p:cNvPr>
          <p:cNvSpPr txBox="1"/>
          <p:nvPr/>
        </p:nvSpPr>
        <p:spPr>
          <a:xfrm>
            <a:off x="7817787" y="6150632"/>
            <a:ext cx="60980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u="sng" dirty="0">
                <a:solidFill>
                  <a:srgbClr val="96A8C8"/>
                </a:solidFill>
                <a:effectLst/>
                <a:latin typeface="Lucida"/>
                <a:hlinkClick r:id="rId4"/>
              </a:rPr>
              <a:t>https://xkcd.com/1425/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80915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681E03-2B8E-6E31-91F6-64565519E1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BD118C-6CC1-96B3-8C98-95611B9A4C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580" y="361774"/>
            <a:ext cx="11618862" cy="1325563"/>
          </a:xfrm>
        </p:spPr>
        <p:txBody>
          <a:bodyPr/>
          <a:lstStyle/>
          <a:p>
            <a:r>
              <a:rPr lang="en-US" dirty="0"/>
              <a:t>Reductions Example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4595500-C320-B2FA-A032-80725B64DF4C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1F0601CB-ACCF-7674-4D5C-A53DDD1B2161}"/>
              </a:ext>
            </a:extLst>
          </p:cNvPr>
          <p:cNvSpPr txBox="1"/>
          <p:nvPr/>
        </p:nvSpPr>
        <p:spPr>
          <a:xfrm>
            <a:off x="618248" y="1610818"/>
            <a:ext cx="108056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A797BC0-068D-531D-132F-15FF583B7AC4}"/>
              </a:ext>
            </a:extLst>
          </p:cNvPr>
          <p:cNvSpPr txBox="1"/>
          <p:nvPr/>
        </p:nvSpPr>
        <p:spPr>
          <a:xfrm>
            <a:off x="618247" y="1687337"/>
            <a:ext cx="1080569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You are given a network of computers to manage.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/>
              <a:t>You are given a list of computers along with a list of which computer are directly connected to each.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/>
              <a:t>Each connection has a cost for sending data over it.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Each computer has a unique archive of information.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Your boss wants you to figure out a way to find the cheapest way to send information from one computer to another upon request.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6565831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57F149-4844-73CD-0DEB-3A2317AD69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6FC5BC-DCF0-F38D-B5BF-F12E84FA8A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580" y="361774"/>
            <a:ext cx="11618862" cy="1325563"/>
          </a:xfrm>
        </p:spPr>
        <p:txBody>
          <a:bodyPr/>
          <a:lstStyle/>
          <a:p>
            <a:r>
              <a:rPr lang="en-US" dirty="0"/>
              <a:t>Reductions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D2D4B0B-B228-232B-6BD5-001BC8799B4D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9FE036A3-3FAA-3FD9-4FF1-278D52BCE48F}"/>
              </a:ext>
            </a:extLst>
          </p:cNvPr>
          <p:cNvSpPr txBox="1"/>
          <p:nvPr/>
        </p:nvSpPr>
        <p:spPr>
          <a:xfrm>
            <a:off x="618248" y="1610818"/>
            <a:ext cx="108056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D1D440D-6E2D-2756-B799-7D49142AC028}"/>
              </a:ext>
            </a:extLst>
          </p:cNvPr>
          <p:cNvSpPr txBox="1"/>
          <p:nvPr/>
        </p:nvSpPr>
        <p:spPr>
          <a:xfrm>
            <a:off x="618247" y="1687337"/>
            <a:ext cx="1080569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You are given a network of computers to manage.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/>
              <a:t>You are given a list of computers along with a list of which computer are directly connected to each.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/>
              <a:t>Each connection has a cost for sending data over it.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Each computer has a unique archive of information.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Your boss wants you to figure out a way to find the cheapest way to send information from one computer to another upon request.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/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36B777FC-A254-EE71-BE56-3E7F5AAF9C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50" y="514350"/>
            <a:ext cx="8826500" cy="582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91922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3ADA64-59FA-BB9F-1794-3D583368B4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200C9E-98C5-3398-D63F-A660674A6B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580" y="361774"/>
            <a:ext cx="11618862" cy="1325563"/>
          </a:xfrm>
        </p:spPr>
        <p:txBody>
          <a:bodyPr/>
          <a:lstStyle/>
          <a:p>
            <a:r>
              <a:rPr lang="en-US" dirty="0"/>
              <a:t>Reductions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59978E9-9592-E1D8-4EEB-97C1400FB610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0B771072-88FF-8F1F-5548-5366E2ADC68F}"/>
              </a:ext>
            </a:extLst>
          </p:cNvPr>
          <p:cNvSpPr txBox="1"/>
          <p:nvPr/>
        </p:nvSpPr>
        <p:spPr>
          <a:xfrm>
            <a:off x="618248" y="1610818"/>
            <a:ext cx="108056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D03DD38-3B69-6ADD-C56F-53ACD08322B3}"/>
              </a:ext>
            </a:extLst>
          </p:cNvPr>
          <p:cNvSpPr txBox="1"/>
          <p:nvPr/>
        </p:nvSpPr>
        <p:spPr>
          <a:xfrm>
            <a:off x="618247" y="1687337"/>
            <a:ext cx="1080569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You can easily map this to a graph problem.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/>
              <a:t>Each computer is a node in a graph where each direct connection is an edge.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/>
              <a:t>The cost of sending data across connection is a weight for the edge.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/>
              <a:t>Then finding the cheapest way to route data is just the shortest path problem.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3200" dirty="0"/>
              <a:t>I know an algorithm for shortest path in this case!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0003512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15C06E-F730-71A5-D7BB-CB1E13B225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2BCE43-F68F-5697-F28D-41ADC55FBE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580" y="361774"/>
            <a:ext cx="11618862" cy="1325563"/>
          </a:xfrm>
        </p:spPr>
        <p:txBody>
          <a:bodyPr/>
          <a:lstStyle/>
          <a:p>
            <a:r>
              <a:rPr lang="en-US" dirty="0"/>
              <a:t>Reductions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72C0364-0980-CA12-7CCC-4F9BB5ED8631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A455E340-234F-4752-B8F4-3504B2776D2A}"/>
              </a:ext>
            </a:extLst>
          </p:cNvPr>
          <p:cNvSpPr txBox="1"/>
          <p:nvPr/>
        </p:nvSpPr>
        <p:spPr>
          <a:xfrm>
            <a:off x="618248" y="1610818"/>
            <a:ext cx="108056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dirty="0"/>
          </a:p>
        </p:txBody>
      </p:sp>
      <p:pic>
        <p:nvPicPr>
          <p:cNvPr id="4" name="Picture 3" descr="A screenshot of a computer&#10;&#10;AI-generated content may be incorrect.">
            <a:extLst>
              <a:ext uri="{FF2B5EF4-FFF2-40B4-BE49-F238E27FC236}">
                <a16:creationId xmlns:a16="http://schemas.microsoft.com/office/drawing/2014/main" id="{80FFED80-9632-CCBE-B7C9-3FDA5B78A1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475" y="1610818"/>
            <a:ext cx="9891242" cy="5255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2448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A64E3C-BA72-3F61-D6FE-7F9D15021C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F44DE4-40DB-F3A2-9CB4-24A4A58734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580" y="361774"/>
            <a:ext cx="11618862" cy="1325563"/>
          </a:xfrm>
        </p:spPr>
        <p:txBody>
          <a:bodyPr/>
          <a:lstStyle/>
          <a:p>
            <a:r>
              <a:rPr lang="en-US" dirty="0"/>
              <a:t>Reasons to use Reduction I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9CC9D25-FC2D-05F0-8F5D-6DE1A5B0A441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DD23EBE6-2DD2-31A1-2FAA-54D585B12336}"/>
              </a:ext>
            </a:extLst>
          </p:cNvPr>
          <p:cNvSpPr txBox="1"/>
          <p:nvPr/>
        </p:nvSpPr>
        <p:spPr>
          <a:xfrm>
            <a:off x="618248" y="1610818"/>
            <a:ext cx="108056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CE95588-6C5C-46B8-D572-0C79C202E87E}"/>
              </a:ext>
            </a:extLst>
          </p:cNvPr>
          <p:cNvSpPr txBox="1"/>
          <p:nvPr/>
        </p:nvSpPr>
        <p:spPr>
          <a:xfrm>
            <a:off x="618247" y="1687337"/>
            <a:ext cx="10805696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You want to show something is easy/possible: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/>
              <a:t>You have a real-world problem, and you want to reduce it to a simple graph problem you know how to solve.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/>
              <a:t>You have a new graph problem that seems harder but isn’t.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/>
              <a:t>You may also want to show how to use already existing algorithms for none graph problems.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397299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F37377-A9F1-3B52-F9F9-4A4F3E3BE4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Pastel checklist and pencil">
            <a:extLst>
              <a:ext uri="{FF2B5EF4-FFF2-40B4-BE49-F238E27FC236}">
                <a16:creationId xmlns:a16="http://schemas.microsoft.com/office/drawing/2014/main" id="{6500B1E5-0381-AED3-5A07-0410BECE3DE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C8A5F9"/>
              </a:clrFrom>
              <a:clrTo>
                <a:srgbClr val="C8A5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51689" y="0"/>
            <a:ext cx="9055443" cy="740899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19A319E-E9F9-EB96-C1E4-9464B71156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Schedule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2E1CE64-4716-1BAE-7E7B-4E94F8CD0CD7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F9E86588-EBCE-83CF-8B9B-848CBAF9131A}"/>
              </a:ext>
            </a:extLst>
          </p:cNvPr>
          <p:cNvSpPr txBox="1"/>
          <p:nvPr/>
        </p:nvSpPr>
        <p:spPr>
          <a:xfrm>
            <a:off x="838199" y="1690688"/>
            <a:ext cx="5710881" cy="74994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l">
              <a:spcAft>
                <a:spcPts val="750"/>
              </a:spcAft>
              <a:buFont typeface="+mj-lt"/>
              <a:buAutoNum type="arabicPeriod"/>
            </a:pPr>
            <a:r>
              <a:rPr lang="en-US" sz="3200" dirty="0">
                <a:solidFill>
                  <a:srgbClr val="333333"/>
                </a:solidFill>
              </a:rPr>
              <a:t>Course Updates</a:t>
            </a:r>
          </a:p>
          <a:p>
            <a:pPr marL="457200" indent="-457200" algn="l">
              <a:spcAft>
                <a:spcPts val="750"/>
              </a:spcAft>
              <a:buFont typeface="+mj-lt"/>
              <a:buAutoNum type="arabicPeriod"/>
            </a:pPr>
            <a:r>
              <a:rPr lang="en-US" sz="3200" dirty="0">
                <a:solidFill>
                  <a:srgbClr val="333333"/>
                </a:solidFill>
              </a:rPr>
              <a:t>Recap</a:t>
            </a:r>
          </a:p>
          <a:p>
            <a:pPr marL="457200" indent="-457200" algn="l">
              <a:spcAft>
                <a:spcPts val="750"/>
              </a:spcAft>
              <a:buFont typeface="+mj-lt"/>
              <a:buAutoNum type="arabicPeriod"/>
            </a:pPr>
            <a:r>
              <a:rPr lang="en-US" sz="3200" dirty="0">
                <a:solidFill>
                  <a:srgbClr val="333333"/>
                </a:solidFill>
              </a:rPr>
              <a:t>Hardness</a:t>
            </a:r>
          </a:p>
          <a:p>
            <a:pPr marL="457200" indent="-457200" algn="l">
              <a:spcAft>
                <a:spcPts val="750"/>
              </a:spcAft>
              <a:buFont typeface="+mj-lt"/>
              <a:buAutoNum type="arabicPeriod"/>
            </a:pPr>
            <a:r>
              <a:rPr lang="en-US" sz="3200" dirty="0">
                <a:solidFill>
                  <a:srgbClr val="333333"/>
                </a:solidFill>
              </a:rPr>
              <a:t>Reductions</a:t>
            </a:r>
          </a:p>
          <a:p>
            <a:pPr marL="457200" indent="-457200" algn="l">
              <a:spcAft>
                <a:spcPts val="750"/>
              </a:spcAft>
              <a:buFont typeface="+mj-lt"/>
              <a:buAutoNum type="arabicPeriod"/>
            </a:pPr>
            <a:r>
              <a:rPr lang="en-US" sz="3200" dirty="0">
                <a:solidFill>
                  <a:srgbClr val="333333"/>
                </a:solidFill>
              </a:rPr>
              <a:t>P vs NP</a:t>
            </a:r>
          </a:p>
          <a:p>
            <a:pPr marL="457200" indent="-457200" algn="l">
              <a:spcAft>
                <a:spcPts val="750"/>
              </a:spcAft>
              <a:buFont typeface="+mj-lt"/>
              <a:buAutoNum type="arabicPeriod"/>
            </a:pPr>
            <a:r>
              <a:rPr lang="en-US" sz="3200" dirty="0">
                <a:solidFill>
                  <a:srgbClr val="333333"/>
                </a:solidFill>
              </a:rPr>
              <a:t>Completeness</a:t>
            </a:r>
          </a:p>
          <a:p>
            <a:pPr marL="457200" indent="-457200" algn="l">
              <a:spcAft>
                <a:spcPts val="750"/>
              </a:spcAft>
              <a:buFont typeface="+mj-lt"/>
              <a:buAutoNum type="arabicPeriod"/>
            </a:pPr>
            <a:r>
              <a:rPr lang="en-US" sz="3200" dirty="0">
                <a:solidFill>
                  <a:srgbClr val="333333"/>
                </a:solidFill>
              </a:rPr>
              <a:t>NP-Complete Problems</a:t>
            </a:r>
          </a:p>
          <a:p>
            <a:pPr marL="457200" indent="-457200">
              <a:spcAft>
                <a:spcPts val="750"/>
              </a:spcAft>
              <a:buFont typeface="+mj-lt"/>
              <a:buAutoNum type="arabicPeriod"/>
            </a:pPr>
            <a:endParaRPr lang="en-US" sz="3200" dirty="0">
              <a:solidFill>
                <a:srgbClr val="333333"/>
              </a:solidFill>
            </a:endParaRPr>
          </a:p>
          <a:p>
            <a:pPr marL="457200" indent="-457200">
              <a:spcAft>
                <a:spcPts val="750"/>
              </a:spcAft>
              <a:buFont typeface="+mj-lt"/>
              <a:buAutoNum type="arabicPeriod"/>
            </a:pPr>
            <a:endParaRPr lang="en-US" sz="3200" dirty="0">
              <a:solidFill>
                <a:srgbClr val="333333"/>
              </a:solidFill>
            </a:endParaRPr>
          </a:p>
          <a:p>
            <a:pPr marL="914400" lvl="1" indent="-457200">
              <a:spcAft>
                <a:spcPts val="750"/>
              </a:spcAft>
              <a:buFont typeface="+mj-lt"/>
              <a:buAutoNum type="arabicPeriod"/>
            </a:pPr>
            <a:endParaRPr lang="en-US" sz="4000" dirty="0">
              <a:solidFill>
                <a:srgbClr val="333333"/>
              </a:solidFill>
            </a:endParaRPr>
          </a:p>
          <a:p>
            <a:pPr marL="914400" lvl="1" indent="-457200">
              <a:spcAft>
                <a:spcPts val="750"/>
              </a:spcAft>
              <a:buFont typeface="+mj-lt"/>
              <a:buAutoNum type="arabicPeriod"/>
            </a:pPr>
            <a:endParaRPr lang="en-US" sz="4000" dirty="0">
              <a:solidFill>
                <a:srgbClr val="333333"/>
              </a:solidFill>
            </a:endParaRPr>
          </a:p>
          <a:p>
            <a:pPr marL="342900" indent="-342900" algn="l">
              <a:spcAft>
                <a:spcPts val="750"/>
              </a:spcAft>
              <a:buFont typeface="Arial" panose="020B0604020202020204" pitchFamily="34" charset="0"/>
              <a:buChar char="•"/>
            </a:pPr>
            <a:endParaRPr lang="en-US" sz="4000" b="0" i="0" dirty="0">
              <a:solidFill>
                <a:srgbClr val="333333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8330063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010FC1-5B49-F67D-E6A6-8C66870800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A928D8-060B-271D-1B28-F7E6357279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580" y="361774"/>
            <a:ext cx="11618862" cy="1325563"/>
          </a:xfrm>
        </p:spPr>
        <p:txBody>
          <a:bodyPr/>
          <a:lstStyle/>
          <a:p>
            <a:r>
              <a:rPr lang="en-US" dirty="0"/>
              <a:t>Reasons to use Reduction II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A1D5421-FB3F-9017-6B9F-8734BEFEECAC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A5987323-D2FD-C2E0-27F7-CA23E68BEB87}"/>
              </a:ext>
            </a:extLst>
          </p:cNvPr>
          <p:cNvSpPr txBox="1"/>
          <p:nvPr/>
        </p:nvSpPr>
        <p:spPr>
          <a:xfrm>
            <a:off x="618248" y="1610818"/>
            <a:ext cx="108056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2AE7776-CCF2-E77A-E669-F504FE386172}"/>
              </a:ext>
            </a:extLst>
          </p:cNvPr>
          <p:cNvSpPr txBox="1"/>
          <p:nvPr/>
        </p:nvSpPr>
        <p:spPr>
          <a:xfrm>
            <a:off x="618247" y="1687337"/>
            <a:ext cx="10805696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You want to show something is hard/impossible: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/>
              <a:t>Reductions give you a formal way to show that a problem may not be possible to solve.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/>
              <a:t>We may not have a proof that a problem is actually hard, but we do know that people have been trying for a long time to solve it with no success.  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3200" dirty="0"/>
              <a:t>If you have a new problem, you don’t want to have to fail to solve it for years to justify not being able to solve it. Instead, you reduce.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8995330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92CCC4-C874-2FC1-DA03-E993EE909D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82417A-D06D-E8C0-56C8-4E78EEEA1D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580" y="361774"/>
            <a:ext cx="11618862" cy="1325563"/>
          </a:xfrm>
        </p:spPr>
        <p:txBody>
          <a:bodyPr/>
          <a:lstStyle/>
          <a:p>
            <a:r>
              <a:rPr lang="en-US" dirty="0"/>
              <a:t>Oracles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09CE60C-CB3A-05CD-E3DC-22BBA6400282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7637D56C-6C7B-0C37-F62E-02174ADAA3C5}"/>
              </a:ext>
            </a:extLst>
          </p:cNvPr>
          <p:cNvSpPr txBox="1"/>
          <p:nvPr/>
        </p:nvSpPr>
        <p:spPr>
          <a:xfrm>
            <a:off x="618248" y="1610818"/>
            <a:ext cx="108056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E8B2A57-B464-FAD1-2C21-ABD2DAA9C747}"/>
              </a:ext>
            </a:extLst>
          </p:cNvPr>
          <p:cNvSpPr txBox="1"/>
          <p:nvPr/>
        </p:nvSpPr>
        <p:spPr>
          <a:xfrm>
            <a:off x="618247" y="1687337"/>
            <a:ext cx="5764265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Consider a problem X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/>
              <a:t>E.g. Shortest path, longest path, stable matching, coloring, sorting, etc.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Note that X has some input and desired output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/>
              <a:t>E.g. Graph + Weights =&gt; Shortest Path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An oracle is a black box that can solve X on any input.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F630523-A506-8FE4-E16D-BFF2D18FE0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6738" y="1687337"/>
            <a:ext cx="3138670" cy="4709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6810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5FE989-A084-087D-CF71-CDDB8701D0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E4F283-2CBB-BCBE-8D45-BF76B4104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580" y="361774"/>
            <a:ext cx="11618862" cy="1325563"/>
          </a:xfrm>
        </p:spPr>
        <p:txBody>
          <a:bodyPr/>
          <a:lstStyle/>
          <a:p>
            <a:r>
              <a:rPr lang="en-US" dirty="0"/>
              <a:t>Reduction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D424692-BF55-6C99-EF73-240785930CEB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FD021E35-DDA9-AE63-89AE-88E0D8EA4861}"/>
              </a:ext>
            </a:extLst>
          </p:cNvPr>
          <p:cNvSpPr txBox="1"/>
          <p:nvPr/>
        </p:nvSpPr>
        <p:spPr>
          <a:xfrm>
            <a:off x="618248" y="1610818"/>
            <a:ext cx="108056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7BD794F-7077-57FB-EBAB-BE2AA75B1F6F}"/>
              </a:ext>
            </a:extLst>
          </p:cNvPr>
          <p:cNvSpPr txBox="1"/>
          <p:nvPr/>
        </p:nvSpPr>
        <p:spPr>
          <a:xfrm>
            <a:off x="618247" y="1687337"/>
            <a:ext cx="576426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Consider problem Y that we assume can be solved in poly time.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/>
              <a:t>Question</a:t>
            </a:r>
            <a:r>
              <a:rPr lang="en-US" sz="3200" dirty="0"/>
              <a:t>: How can we use this assumption about Y to show that another problem is easy?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0A9C98-658D-C7DF-2C62-077F48BFE9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6738" y="1687337"/>
            <a:ext cx="3138670" cy="4709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9962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12D92A-8898-DA98-8BB3-5D7634A4C2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E0FF26-DCA7-F1DD-1062-62F6FFDE0F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580" y="361774"/>
            <a:ext cx="11618862" cy="1325563"/>
          </a:xfrm>
        </p:spPr>
        <p:txBody>
          <a:bodyPr/>
          <a:lstStyle/>
          <a:p>
            <a:r>
              <a:rPr lang="en-US" dirty="0"/>
              <a:t>Reduction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097D4D5-76A8-9FEF-35E6-C490C5E020EC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D43255A0-DDBF-6353-A101-E67B4809C3D0}"/>
              </a:ext>
            </a:extLst>
          </p:cNvPr>
          <p:cNvSpPr txBox="1"/>
          <p:nvPr/>
        </p:nvSpPr>
        <p:spPr>
          <a:xfrm>
            <a:off x="618248" y="1610818"/>
            <a:ext cx="108056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CDF8172-853A-722F-A62E-5402A87DA5D9}"/>
              </a:ext>
            </a:extLst>
          </p:cNvPr>
          <p:cNvSpPr txBox="1"/>
          <p:nvPr/>
        </p:nvSpPr>
        <p:spPr>
          <a:xfrm>
            <a:off x="618247" y="1687337"/>
            <a:ext cx="7117577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Problem X polynomial-time (cook) reduces to problem Y if arbitrary instances of problem X can be solved using: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/>
              <a:t>Polynomial number of computational steps, plus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/>
              <a:t>Polynomial number of calls to an oracle that solves problem Y.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FB5FB2-B2B1-93BA-1E50-5715ABB112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6738" y="1687337"/>
            <a:ext cx="3138670" cy="4709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4039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BC8AD2-70E1-48EF-FFB5-AE0C3E2408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E0D95-4D16-EBBC-4B4C-89D453B81E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580" y="361774"/>
            <a:ext cx="11618862" cy="1325563"/>
          </a:xfrm>
        </p:spPr>
        <p:txBody>
          <a:bodyPr/>
          <a:lstStyle/>
          <a:p>
            <a:r>
              <a:rPr lang="en-US" dirty="0"/>
              <a:t>Reduction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290A2DD-F92D-63A7-C04A-B92A162025BF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EFF7C339-9695-16A4-78DD-E82A567D30BA}"/>
              </a:ext>
            </a:extLst>
          </p:cNvPr>
          <p:cNvSpPr txBox="1"/>
          <p:nvPr/>
        </p:nvSpPr>
        <p:spPr>
          <a:xfrm>
            <a:off x="618248" y="1610818"/>
            <a:ext cx="108056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80E535A-16D5-DAA4-571D-06B0C8B8C825}"/>
              </a:ext>
            </a:extLst>
          </p:cNvPr>
          <p:cNvSpPr txBox="1"/>
          <p:nvPr/>
        </p:nvSpPr>
        <p:spPr>
          <a:xfrm>
            <a:off x="618247" y="1687337"/>
            <a:ext cx="1095550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Problem X polynomial-time (cook) reduces to problem Y if arbitrary instances of problem X can be solved using: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/>
              <a:t>Polynomial number of computational steps, plus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/>
              <a:t>Polynomial number of calls to an oracle that solves problem Y.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5ADA9B3-459C-D997-D830-92D6A9008E26}"/>
              </a:ext>
            </a:extLst>
          </p:cNvPr>
          <p:cNvSpPr/>
          <p:nvPr/>
        </p:nvSpPr>
        <p:spPr>
          <a:xfrm>
            <a:off x="2651760" y="4418877"/>
            <a:ext cx="6912863" cy="1855125"/>
          </a:xfrm>
          <a:prstGeom prst="rect">
            <a:avLst/>
          </a:prstGeom>
          <a:noFill/>
          <a:ln w="57150">
            <a:solidFill>
              <a:srgbClr val="C0000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950BB9-DD83-D910-BA76-B97A2C0CAC4A}"/>
              </a:ext>
            </a:extLst>
          </p:cNvPr>
          <p:cNvSpPr txBox="1"/>
          <p:nvPr/>
        </p:nvSpPr>
        <p:spPr>
          <a:xfrm>
            <a:off x="378839" y="4884773"/>
            <a:ext cx="20379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Instance I of X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6EC52A8-749F-0F4A-982C-3520D0E6FC3E}"/>
              </a:ext>
            </a:extLst>
          </p:cNvPr>
          <p:cNvSpPr txBox="1"/>
          <p:nvPr/>
        </p:nvSpPr>
        <p:spPr>
          <a:xfrm>
            <a:off x="9724128" y="4875415"/>
            <a:ext cx="20890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Solution S of X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BECF21C-9F82-6603-8327-6735B5AF589A}"/>
              </a:ext>
            </a:extLst>
          </p:cNvPr>
          <p:cNvSpPr/>
          <p:nvPr/>
        </p:nvSpPr>
        <p:spPr>
          <a:xfrm>
            <a:off x="2941956" y="4771306"/>
            <a:ext cx="1456014" cy="1150265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Reduction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697DF1A-3FE8-C317-0393-62C9EA106D04}"/>
              </a:ext>
            </a:extLst>
          </p:cNvPr>
          <p:cNvSpPr/>
          <p:nvPr/>
        </p:nvSpPr>
        <p:spPr>
          <a:xfrm>
            <a:off x="7794028" y="4771306"/>
            <a:ext cx="1456014" cy="1150265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Reduction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ACE554F-C40D-70E1-9CB4-7083D4946C22}"/>
              </a:ext>
            </a:extLst>
          </p:cNvPr>
          <p:cNvSpPr/>
          <p:nvPr/>
        </p:nvSpPr>
        <p:spPr>
          <a:xfrm>
            <a:off x="4923157" y="4761948"/>
            <a:ext cx="2345684" cy="1150265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Oracle for Y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4EFA1F6E-2603-E377-F69F-EAAD07C1BBFF}"/>
              </a:ext>
            </a:extLst>
          </p:cNvPr>
          <p:cNvCxnSpPr>
            <a:stCxn id="7" idx="2"/>
          </p:cNvCxnSpPr>
          <p:nvPr/>
        </p:nvCxnSpPr>
        <p:spPr>
          <a:xfrm>
            <a:off x="1397804" y="5346438"/>
            <a:ext cx="1544152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9FE5A5C-6A6F-EF7C-3B43-696E59FB2799}"/>
              </a:ext>
            </a:extLst>
          </p:cNvPr>
          <p:cNvCxnSpPr>
            <a:cxnSpLocks/>
            <a:stCxn id="10" idx="3"/>
          </p:cNvCxnSpPr>
          <p:nvPr/>
        </p:nvCxnSpPr>
        <p:spPr>
          <a:xfrm flipV="1">
            <a:off x="9250042" y="5337080"/>
            <a:ext cx="1568537" cy="9359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8D993720-D823-B5E6-704B-F53C1C02BD98}"/>
              </a:ext>
            </a:extLst>
          </p:cNvPr>
          <p:cNvCxnSpPr>
            <a:cxnSpLocks/>
            <a:stCxn id="9" idx="3"/>
            <a:endCxn id="11" idx="1"/>
          </p:cNvCxnSpPr>
          <p:nvPr/>
        </p:nvCxnSpPr>
        <p:spPr>
          <a:xfrm flipV="1">
            <a:off x="4397970" y="5337081"/>
            <a:ext cx="525187" cy="9358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99EBCA0B-1AE2-5DE5-E6E5-E09144E0B3F5}"/>
              </a:ext>
            </a:extLst>
          </p:cNvPr>
          <p:cNvCxnSpPr>
            <a:cxnSpLocks/>
            <a:stCxn id="11" idx="3"/>
            <a:endCxn id="10" idx="1"/>
          </p:cNvCxnSpPr>
          <p:nvPr/>
        </p:nvCxnSpPr>
        <p:spPr>
          <a:xfrm>
            <a:off x="7268841" y="5337081"/>
            <a:ext cx="525187" cy="9358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3790234D-9F35-0BD3-18B5-EE12BDD4302E}"/>
              </a:ext>
            </a:extLst>
          </p:cNvPr>
          <p:cNvSpPr txBox="1"/>
          <p:nvPr/>
        </p:nvSpPr>
        <p:spPr>
          <a:xfrm>
            <a:off x="4976579" y="6329323"/>
            <a:ext cx="21277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Algorithm for X</a:t>
            </a:r>
          </a:p>
        </p:txBody>
      </p:sp>
    </p:spTree>
    <p:extLst>
      <p:ext uri="{BB962C8B-B14F-4D97-AF65-F5344CB8AC3E}">
        <p14:creationId xmlns:p14="http://schemas.microsoft.com/office/powerpoint/2010/main" val="36212040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45F690-93BE-94C8-08B7-82703CECCD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D2157-9F28-69C8-245D-768363D28A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580" y="361774"/>
            <a:ext cx="11618862" cy="1325563"/>
          </a:xfrm>
        </p:spPr>
        <p:txBody>
          <a:bodyPr/>
          <a:lstStyle/>
          <a:p>
            <a:r>
              <a:rPr lang="en-US" dirty="0"/>
              <a:t>Reduction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1A5CDBF-2BFB-9A2A-3474-5EF4DA0BD0CA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8505DBD8-E03E-1733-DB33-FD6667C8613F}"/>
              </a:ext>
            </a:extLst>
          </p:cNvPr>
          <p:cNvSpPr txBox="1"/>
          <p:nvPr/>
        </p:nvSpPr>
        <p:spPr>
          <a:xfrm>
            <a:off x="618248" y="1610818"/>
            <a:ext cx="108056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EF9444A-27EC-39D5-30CA-DFA5BADBD4BB}"/>
              </a:ext>
            </a:extLst>
          </p:cNvPr>
          <p:cNvSpPr txBox="1"/>
          <p:nvPr/>
        </p:nvSpPr>
        <p:spPr>
          <a:xfrm>
            <a:off x="618247" y="1687337"/>
            <a:ext cx="1095550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We want both parts of the reduction to run in polynomial time.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/>
              <a:t>First part converts instance I of X to an instance J of Y.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/>
              <a:t>Second part converts solution T of Y to a solution S of X.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DF19AC5-BBB5-1DA0-8600-1ADCCF42BA9D}"/>
              </a:ext>
            </a:extLst>
          </p:cNvPr>
          <p:cNvSpPr/>
          <p:nvPr/>
        </p:nvSpPr>
        <p:spPr>
          <a:xfrm>
            <a:off x="2651760" y="4418877"/>
            <a:ext cx="6912863" cy="1855125"/>
          </a:xfrm>
          <a:prstGeom prst="rect">
            <a:avLst/>
          </a:prstGeom>
          <a:noFill/>
          <a:ln w="57150">
            <a:solidFill>
              <a:srgbClr val="C0000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856BB48-3234-CEE5-D65D-472B735B829C}"/>
              </a:ext>
            </a:extLst>
          </p:cNvPr>
          <p:cNvSpPr txBox="1"/>
          <p:nvPr/>
        </p:nvSpPr>
        <p:spPr>
          <a:xfrm>
            <a:off x="378839" y="4884773"/>
            <a:ext cx="20379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Instance I of X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D362C92-0F74-6749-B95A-7D3B4AC82FA1}"/>
              </a:ext>
            </a:extLst>
          </p:cNvPr>
          <p:cNvSpPr txBox="1"/>
          <p:nvPr/>
        </p:nvSpPr>
        <p:spPr>
          <a:xfrm>
            <a:off x="9724128" y="4875415"/>
            <a:ext cx="20890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Solution S of X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3318906-1F71-0020-DA30-742B699A53C5}"/>
              </a:ext>
            </a:extLst>
          </p:cNvPr>
          <p:cNvSpPr/>
          <p:nvPr/>
        </p:nvSpPr>
        <p:spPr>
          <a:xfrm>
            <a:off x="2941956" y="4771306"/>
            <a:ext cx="1456014" cy="1150265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Reduction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FD3D18D-7CA2-379E-1DBC-C44920BD5186}"/>
              </a:ext>
            </a:extLst>
          </p:cNvPr>
          <p:cNvSpPr/>
          <p:nvPr/>
        </p:nvSpPr>
        <p:spPr>
          <a:xfrm>
            <a:off x="7794028" y="4771306"/>
            <a:ext cx="1456014" cy="1150265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Reduction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DAE83A5-A0EF-D9B6-AB1A-99CE0CE23BF9}"/>
              </a:ext>
            </a:extLst>
          </p:cNvPr>
          <p:cNvSpPr/>
          <p:nvPr/>
        </p:nvSpPr>
        <p:spPr>
          <a:xfrm>
            <a:off x="4923157" y="4761948"/>
            <a:ext cx="2345684" cy="1150265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Oracle for Y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18B02BDD-4E77-A1F7-F475-EFD8D90AFFA8}"/>
              </a:ext>
            </a:extLst>
          </p:cNvPr>
          <p:cNvCxnSpPr>
            <a:stCxn id="7" idx="2"/>
          </p:cNvCxnSpPr>
          <p:nvPr/>
        </p:nvCxnSpPr>
        <p:spPr>
          <a:xfrm>
            <a:off x="1397804" y="5346438"/>
            <a:ext cx="1544152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4D5E043-92C4-2E39-D1E1-5555259708CE}"/>
              </a:ext>
            </a:extLst>
          </p:cNvPr>
          <p:cNvCxnSpPr>
            <a:cxnSpLocks/>
            <a:stCxn id="10" idx="3"/>
          </p:cNvCxnSpPr>
          <p:nvPr/>
        </p:nvCxnSpPr>
        <p:spPr>
          <a:xfrm flipV="1">
            <a:off x="9250042" y="5337080"/>
            <a:ext cx="1568537" cy="9359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6E5BB241-B00B-4B89-E42B-6FCB04F83380}"/>
              </a:ext>
            </a:extLst>
          </p:cNvPr>
          <p:cNvCxnSpPr>
            <a:cxnSpLocks/>
            <a:stCxn id="9" idx="3"/>
            <a:endCxn id="11" idx="1"/>
          </p:cNvCxnSpPr>
          <p:nvPr/>
        </p:nvCxnSpPr>
        <p:spPr>
          <a:xfrm flipV="1">
            <a:off x="4397970" y="5337081"/>
            <a:ext cx="525187" cy="9358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4FD2E5F7-37CA-DD67-4949-6E0901C855B0}"/>
              </a:ext>
            </a:extLst>
          </p:cNvPr>
          <p:cNvCxnSpPr>
            <a:cxnSpLocks/>
            <a:stCxn id="11" idx="3"/>
            <a:endCxn id="10" idx="1"/>
          </p:cNvCxnSpPr>
          <p:nvPr/>
        </p:nvCxnSpPr>
        <p:spPr>
          <a:xfrm>
            <a:off x="7268841" y="5337081"/>
            <a:ext cx="525187" cy="9358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0BAE7F54-F9F8-8DA1-4CD7-18A543D835B8}"/>
              </a:ext>
            </a:extLst>
          </p:cNvPr>
          <p:cNvSpPr txBox="1"/>
          <p:nvPr/>
        </p:nvSpPr>
        <p:spPr>
          <a:xfrm>
            <a:off x="4976579" y="6329323"/>
            <a:ext cx="21277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Algorithm for X</a:t>
            </a:r>
          </a:p>
        </p:txBody>
      </p:sp>
    </p:spTree>
    <p:extLst>
      <p:ext uri="{BB962C8B-B14F-4D97-AF65-F5344CB8AC3E}">
        <p14:creationId xmlns:p14="http://schemas.microsoft.com/office/powerpoint/2010/main" val="34714537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5FAA9F-DD7D-3E9E-09AB-33DF64156A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291E4098-694F-32B5-06FC-4DCC70A303FD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389580" y="361774"/>
                <a:ext cx="11618862" cy="1325563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Reduction (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𝑋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≤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r>
                  <a:rPr lang="en-US" dirty="0"/>
                  <a:t>)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291E4098-694F-32B5-06FC-4DCC70A303F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389580" y="361774"/>
                <a:ext cx="11618862" cy="1325563"/>
              </a:xfrm>
              <a:blipFill>
                <a:blip r:embed="rId3"/>
                <a:stretch>
                  <a:fillRect l="-20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23B9ACB-D18A-1C7F-B3E6-FE0EFA71ABDC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9489DE78-FC31-5329-01F1-FDD44C81194F}"/>
              </a:ext>
            </a:extLst>
          </p:cNvPr>
          <p:cNvSpPr txBox="1"/>
          <p:nvPr/>
        </p:nvSpPr>
        <p:spPr>
          <a:xfrm>
            <a:off x="618248" y="1610818"/>
            <a:ext cx="108056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1586D2D-6DE1-0DB4-B97B-C8F25E2E565F}"/>
              </a:ext>
            </a:extLst>
          </p:cNvPr>
          <p:cNvSpPr txBox="1"/>
          <p:nvPr/>
        </p:nvSpPr>
        <p:spPr>
          <a:xfrm>
            <a:off x="618247" y="1687337"/>
            <a:ext cx="1095550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If we can prove that both parts of the reduction run in polynomial time, then if there is a polynomial time algorithm for Y there is a polynomial time algorithm for X.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“Problem X is at most as hard as Y with respect to poly-time.”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534CBC5-4715-5C2A-B1A5-44E60E89E422}"/>
              </a:ext>
            </a:extLst>
          </p:cNvPr>
          <p:cNvSpPr/>
          <p:nvPr/>
        </p:nvSpPr>
        <p:spPr>
          <a:xfrm>
            <a:off x="2651760" y="4418877"/>
            <a:ext cx="6912863" cy="1855125"/>
          </a:xfrm>
          <a:prstGeom prst="rect">
            <a:avLst/>
          </a:prstGeom>
          <a:noFill/>
          <a:ln w="57150">
            <a:solidFill>
              <a:srgbClr val="C0000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7F6FE99-235A-CBAD-8763-3423CED941D7}"/>
              </a:ext>
            </a:extLst>
          </p:cNvPr>
          <p:cNvSpPr txBox="1"/>
          <p:nvPr/>
        </p:nvSpPr>
        <p:spPr>
          <a:xfrm>
            <a:off x="378839" y="4884773"/>
            <a:ext cx="20379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Instance I of X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0D92C84-F233-50BD-B3F2-D0714F0F253B}"/>
              </a:ext>
            </a:extLst>
          </p:cNvPr>
          <p:cNvSpPr txBox="1"/>
          <p:nvPr/>
        </p:nvSpPr>
        <p:spPr>
          <a:xfrm>
            <a:off x="9724128" y="4875415"/>
            <a:ext cx="20890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Solution S of X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7B368F8-660F-8C2D-4A1B-7A46A7E4CBEE}"/>
              </a:ext>
            </a:extLst>
          </p:cNvPr>
          <p:cNvSpPr/>
          <p:nvPr/>
        </p:nvSpPr>
        <p:spPr>
          <a:xfrm>
            <a:off x="2941956" y="4771306"/>
            <a:ext cx="1456014" cy="1150265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Reduction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37376A8-4C79-DF2F-0233-998AB7964E86}"/>
              </a:ext>
            </a:extLst>
          </p:cNvPr>
          <p:cNvSpPr/>
          <p:nvPr/>
        </p:nvSpPr>
        <p:spPr>
          <a:xfrm>
            <a:off x="7794028" y="4771306"/>
            <a:ext cx="1456014" cy="1150265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Reduction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E855E8B-A40A-7230-A357-BB954D044314}"/>
              </a:ext>
            </a:extLst>
          </p:cNvPr>
          <p:cNvSpPr/>
          <p:nvPr/>
        </p:nvSpPr>
        <p:spPr>
          <a:xfrm>
            <a:off x="4923157" y="4761948"/>
            <a:ext cx="2345684" cy="1150265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Oracle for Y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01F4056-027E-FF90-4083-11FAE2F41A00}"/>
              </a:ext>
            </a:extLst>
          </p:cNvPr>
          <p:cNvCxnSpPr>
            <a:stCxn id="7" idx="2"/>
          </p:cNvCxnSpPr>
          <p:nvPr/>
        </p:nvCxnSpPr>
        <p:spPr>
          <a:xfrm>
            <a:off x="1397804" y="5346438"/>
            <a:ext cx="1544152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86EB289-1341-3FF0-7D39-AC3035E96DB0}"/>
              </a:ext>
            </a:extLst>
          </p:cNvPr>
          <p:cNvCxnSpPr>
            <a:cxnSpLocks/>
            <a:stCxn id="10" idx="3"/>
          </p:cNvCxnSpPr>
          <p:nvPr/>
        </p:nvCxnSpPr>
        <p:spPr>
          <a:xfrm flipV="1">
            <a:off x="9250042" y="5337080"/>
            <a:ext cx="1568537" cy="9359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8E3A1CB0-5F3C-6EA9-C475-BE7F9529CDDC}"/>
              </a:ext>
            </a:extLst>
          </p:cNvPr>
          <p:cNvCxnSpPr>
            <a:cxnSpLocks/>
            <a:stCxn id="9" idx="3"/>
            <a:endCxn id="11" idx="1"/>
          </p:cNvCxnSpPr>
          <p:nvPr/>
        </p:nvCxnSpPr>
        <p:spPr>
          <a:xfrm flipV="1">
            <a:off x="4397970" y="5337081"/>
            <a:ext cx="525187" cy="9358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02B4F014-0543-CAFC-0B11-4ECF9A772FBE}"/>
              </a:ext>
            </a:extLst>
          </p:cNvPr>
          <p:cNvCxnSpPr>
            <a:cxnSpLocks/>
            <a:stCxn id="11" idx="3"/>
            <a:endCxn id="10" idx="1"/>
          </p:cNvCxnSpPr>
          <p:nvPr/>
        </p:nvCxnSpPr>
        <p:spPr>
          <a:xfrm>
            <a:off x="7268841" y="5337081"/>
            <a:ext cx="525187" cy="9358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5199B2C9-EFF9-6F99-DD5D-6C29F6DB9246}"/>
              </a:ext>
            </a:extLst>
          </p:cNvPr>
          <p:cNvSpPr txBox="1"/>
          <p:nvPr/>
        </p:nvSpPr>
        <p:spPr>
          <a:xfrm>
            <a:off x="4976579" y="6329323"/>
            <a:ext cx="21277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Algorithm for X</a:t>
            </a:r>
          </a:p>
        </p:txBody>
      </p:sp>
    </p:spTree>
    <p:extLst>
      <p:ext uri="{BB962C8B-B14F-4D97-AF65-F5344CB8AC3E}">
        <p14:creationId xmlns:p14="http://schemas.microsoft.com/office/powerpoint/2010/main" val="42423549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4173C6-C92A-DE56-2716-0492679912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13CA83CA-D746-4D61-03E0-C58D2ED49539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389580" y="361774"/>
                <a:ext cx="11618862" cy="1325563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Reduction (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𝑋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≤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r>
                  <a:rPr lang="en-US" dirty="0"/>
                  <a:t>)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13CA83CA-D746-4D61-03E0-C58D2ED4953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389580" y="361774"/>
                <a:ext cx="11618862" cy="1325563"/>
              </a:xfrm>
              <a:blipFill>
                <a:blip r:embed="rId3"/>
                <a:stretch>
                  <a:fillRect l="-20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FCE94BE-471C-DBC3-5A1D-DE3415643037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1785C680-A5E7-0578-9603-145EC9B39E30}"/>
              </a:ext>
            </a:extLst>
          </p:cNvPr>
          <p:cNvSpPr txBox="1"/>
          <p:nvPr/>
        </p:nvSpPr>
        <p:spPr>
          <a:xfrm>
            <a:off x="618248" y="1610818"/>
            <a:ext cx="108056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52ECD79-60D8-E3F7-152C-D2CA5144B014}"/>
              </a:ext>
            </a:extLst>
          </p:cNvPr>
          <p:cNvSpPr txBox="1"/>
          <p:nvPr/>
        </p:nvSpPr>
        <p:spPr>
          <a:xfrm>
            <a:off x="618247" y="1687337"/>
            <a:ext cx="1095550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If we know there is no efficient algorithm for X, then it follows that there can’t be an efficient algorithm for Y.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“Problem X is at most as hard as Y with respect to poly-time.”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A807888-D230-320C-B86A-61DCD6529937}"/>
              </a:ext>
            </a:extLst>
          </p:cNvPr>
          <p:cNvSpPr/>
          <p:nvPr/>
        </p:nvSpPr>
        <p:spPr>
          <a:xfrm>
            <a:off x="2651760" y="4418877"/>
            <a:ext cx="6912863" cy="1855125"/>
          </a:xfrm>
          <a:prstGeom prst="rect">
            <a:avLst/>
          </a:prstGeom>
          <a:noFill/>
          <a:ln w="57150">
            <a:solidFill>
              <a:srgbClr val="C0000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0B42674-5DE2-97B9-CE2E-84772168CD8D}"/>
              </a:ext>
            </a:extLst>
          </p:cNvPr>
          <p:cNvSpPr txBox="1"/>
          <p:nvPr/>
        </p:nvSpPr>
        <p:spPr>
          <a:xfrm>
            <a:off x="378839" y="4884773"/>
            <a:ext cx="20379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Instance I of X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5BFB6F5-ACDD-22CB-7908-6CFEBA2BA14D}"/>
              </a:ext>
            </a:extLst>
          </p:cNvPr>
          <p:cNvSpPr txBox="1"/>
          <p:nvPr/>
        </p:nvSpPr>
        <p:spPr>
          <a:xfrm>
            <a:off x="9724128" y="4875415"/>
            <a:ext cx="20890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Solution S of X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40C76B6-B636-E328-5534-6D20ECB5F186}"/>
              </a:ext>
            </a:extLst>
          </p:cNvPr>
          <p:cNvSpPr/>
          <p:nvPr/>
        </p:nvSpPr>
        <p:spPr>
          <a:xfrm>
            <a:off x="2941956" y="4771306"/>
            <a:ext cx="1456014" cy="1150265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Reduction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AAA39A2-BDC0-74B5-FF34-9685642581FA}"/>
              </a:ext>
            </a:extLst>
          </p:cNvPr>
          <p:cNvSpPr/>
          <p:nvPr/>
        </p:nvSpPr>
        <p:spPr>
          <a:xfrm>
            <a:off x="7794028" y="4771306"/>
            <a:ext cx="1456014" cy="1150265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Reduction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717B34-389C-64AE-2A4C-ABAE16CAE966}"/>
              </a:ext>
            </a:extLst>
          </p:cNvPr>
          <p:cNvSpPr/>
          <p:nvPr/>
        </p:nvSpPr>
        <p:spPr>
          <a:xfrm>
            <a:off x="4923157" y="4761948"/>
            <a:ext cx="2345684" cy="1150265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Oracle for Y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EF58DD0B-AA75-9DC6-9B9B-042774C86C97}"/>
              </a:ext>
            </a:extLst>
          </p:cNvPr>
          <p:cNvCxnSpPr>
            <a:stCxn id="7" idx="2"/>
          </p:cNvCxnSpPr>
          <p:nvPr/>
        </p:nvCxnSpPr>
        <p:spPr>
          <a:xfrm>
            <a:off x="1397804" y="5346438"/>
            <a:ext cx="1544152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B90C6DD-693C-50C4-E4A0-F919D0F71051}"/>
              </a:ext>
            </a:extLst>
          </p:cNvPr>
          <p:cNvCxnSpPr>
            <a:cxnSpLocks/>
            <a:stCxn id="10" idx="3"/>
          </p:cNvCxnSpPr>
          <p:nvPr/>
        </p:nvCxnSpPr>
        <p:spPr>
          <a:xfrm flipV="1">
            <a:off x="9250042" y="5337080"/>
            <a:ext cx="1568537" cy="9359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BD0EE463-AE67-3FF4-14CB-EC8C5B37A65C}"/>
              </a:ext>
            </a:extLst>
          </p:cNvPr>
          <p:cNvCxnSpPr>
            <a:cxnSpLocks/>
            <a:stCxn id="9" idx="3"/>
            <a:endCxn id="11" idx="1"/>
          </p:cNvCxnSpPr>
          <p:nvPr/>
        </p:nvCxnSpPr>
        <p:spPr>
          <a:xfrm flipV="1">
            <a:off x="4397970" y="5337081"/>
            <a:ext cx="525187" cy="9358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DCC30530-6F0B-FFF0-4F99-D8D2A1489C91}"/>
              </a:ext>
            </a:extLst>
          </p:cNvPr>
          <p:cNvCxnSpPr>
            <a:cxnSpLocks/>
            <a:stCxn id="11" idx="3"/>
            <a:endCxn id="10" idx="1"/>
          </p:cNvCxnSpPr>
          <p:nvPr/>
        </p:nvCxnSpPr>
        <p:spPr>
          <a:xfrm>
            <a:off x="7268841" y="5337081"/>
            <a:ext cx="525187" cy="9358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9FD11374-B8CC-B1BB-8DBA-335C3224AB51}"/>
              </a:ext>
            </a:extLst>
          </p:cNvPr>
          <p:cNvSpPr txBox="1"/>
          <p:nvPr/>
        </p:nvSpPr>
        <p:spPr>
          <a:xfrm>
            <a:off x="4976579" y="6329323"/>
            <a:ext cx="21277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Algorithm for X</a:t>
            </a:r>
          </a:p>
        </p:txBody>
      </p:sp>
    </p:spTree>
    <p:extLst>
      <p:ext uri="{BB962C8B-B14F-4D97-AF65-F5344CB8AC3E}">
        <p14:creationId xmlns:p14="http://schemas.microsoft.com/office/powerpoint/2010/main" val="21979126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95033E-F229-D22A-181F-D004B5A46D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96C1A8-0D5C-C66C-882B-CE4A24E27D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580" y="361774"/>
            <a:ext cx="11618862" cy="1325563"/>
          </a:xfrm>
        </p:spPr>
        <p:txBody>
          <a:bodyPr>
            <a:normAutofit/>
          </a:bodyPr>
          <a:lstStyle/>
          <a:p>
            <a:r>
              <a:rPr lang="en-US" dirty="0"/>
              <a:t>Independent Set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68E6418-01A5-4C6D-18CB-C924282CF80B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517F53F2-187E-9DDA-35BF-9CFFAC42A6D2}"/>
              </a:ext>
            </a:extLst>
          </p:cNvPr>
          <p:cNvSpPr txBox="1"/>
          <p:nvPr/>
        </p:nvSpPr>
        <p:spPr>
          <a:xfrm>
            <a:off x="618248" y="1610818"/>
            <a:ext cx="108056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5205AD6-5E4C-3203-EBA4-DFC9F91C1225}"/>
                  </a:ext>
                </a:extLst>
              </p:cNvPr>
              <p:cNvSpPr txBox="1"/>
              <p:nvPr/>
            </p:nvSpPr>
            <p:spPr>
              <a:xfrm>
                <a:off x="618247" y="1687337"/>
                <a:ext cx="5982250" cy="48320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800" dirty="0"/>
                  <a:t>Fix a graph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1" smtClean="0">
                        <a:latin typeface="Cambria Math" panose="02040503050406030204" pitchFamily="18" charset="0"/>
                      </a:rPr>
                      <m:t>G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=(</m:t>
                    </m:r>
                    <m:r>
                      <m:rPr>
                        <m:sty m:val="p"/>
                      </m:rPr>
                      <a:rPr lang="en-US" sz="2800" b="0" i="1" smtClean="0">
                        <a:latin typeface="Cambria Math" panose="02040503050406030204" pitchFamily="18" charset="0"/>
                      </a:rPr>
                      <m:t>V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m:rPr>
                        <m:sty m:val="p"/>
                      </m:rPr>
                      <a:rPr lang="en-US" sz="2800" b="0" i="1" smtClean="0">
                        <a:latin typeface="Cambria Math" panose="02040503050406030204" pitchFamily="18" charset="0"/>
                      </a:rPr>
                      <m:t>E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800" dirty="0"/>
                  <a:t>.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800" dirty="0"/>
                  <a:t>A set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1" smtClean="0">
                        <a:latin typeface="Cambria Math" panose="02040503050406030204" pitchFamily="18" charset="0"/>
                      </a:rPr>
                      <m:t>S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⊆</m:t>
                    </m:r>
                    <m:r>
                      <m:rPr>
                        <m:sty m:val="p"/>
                      </m:rPr>
                      <a:rPr lang="en-US" sz="2800" b="0" i="1" smtClean="0">
                        <a:latin typeface="Cambria Math" panose="02040503050406030204" pitchFamily="18" charset="0"/>
                      </a:rPr>
                      <m:t>V</m:t>
                    </m:r>
                  </m:oMath>
                </a14:m>
                <a:r>
                  <a:rPr lang="en-US" sz="2800" dirty="0"/>
                  <a:t> is independent if no two nodes in S are joined by an edge in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𝐸</m:t>
                    </m:r>
                  </m:oMath>
                </a14:m>
                <a:r>
                  <a:rPr lang="en-US" sz="2800" dirty="0"/>
                  <a:t>.</a:t>
                </a:r>
                <a:r>
                  <a:rPr lang="en-US" sz="3200" dirty="0"/>
                  <a:t> 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sz="3200" dirty="0"/>
              </a:p>
              <a:p>
                <a:r>
                  <a:rPr lang="en-US" sz="3200" b="1" dirty="0">
                    <a:cs typeface="Courier New" panose="02070309020205020404" pitchFamily="49" charset="0"/>
                  </a:rPr>
                  <a:t>Independent Set Problem</a:t>
                </a:r>
                <a:r>
                  <a:rPr lang="en-US" sz="3200" b="1" dirty="0"/>
                  <a:t>: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3200" b="1" dirty="0"/>
                  <a:t>Input</a:t>
                </a:r>
                <a:r>
                  <a:rPr lang="en-US" sz="3200" dirty="0"/>
                  <a:t>: A graph G and integer k.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3200" b="1" dirty="0"/>
                  <a:t>Output</a:t>
                </a:r>
                <a:r>
                  <a:rPr lang="en-US" sz="3200" dirty="0"/>
                  <a:t>: If there exist an independent set of size at least k in G.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5205AD6-5E4C-3203-EBA4-DFC9F91C12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8247" y="1687337"/>
                <a:ext cx="5982250" cy="4832092"/>
              </a:xfrm>
              <a:prstGeom prst="rect">
                <a:avLst/>
              </a:prstGeom>
              <a:blipFill>
                <a:blip r:embed="rId3"/>
                <a:stretch>
                  <a:fillRect l="-2542" t="-1309" r="-1695" b="-31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Oval 3">
            <a:extLst>
              <a:ext uri="{FF2B5EF4-FFF2-40B4-BE49-F238E27FC236}">
                <a16:creationId xmlns:a16="http://schemas.microsoft.com/office/drawing/2014/main" id="{D9C003F8-376C-7F84-98ED-7BB768192E27}"/>
              </a:ext>
            </a:extLst>
          </p:cNvPr>
          <p:cNvSpPr/>
          <p:nvPr/>
        </p:nvSpPr>
        <p:spPr>
          <a:xfrm>
            <a:off x="7388772" y="1975945"/>
            <a:ext cx="493986" cy="493986"/>
          </a:xfrm>
          <a:custGeom>
            <a:avLst/>
            <a:gdLst>
              <a:gd name="connsiteX0" fmla="*/ 0 w 493986"/>
              <a:gd name="connsiteY0" fmla="*/ 246993 h 493986"/>
              <a:gd name="connsiteX1" fmla="*/ 246993 w 493986"/>
              <a:gd name="connsiteY1" fmla="*/ 0 h 493986"/>
              <a:gd name="connsiteX2" fmla="*/ 493986 w 493986"/>
              <a:gd name="connsiteY2" fmla="*/ 246993 h 493986"/>
              <a:gd name="connsiteX3" fmla="*/ 246993 w 493986"/>
              <a:gd name="connsiteY3" fmla="*/ 493986 h 493986"/>
              <a:gd name="connsiteX4" fmla="*/ 0 w 493986"/>
              <a:gd name="connsiteY4" fmla="*/ 246993 h 493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3986" h="493986" fill="none" extrusionOk="0">
                <a:moveTo>
                  <a:pt x="0" y="246993"/>
                </a:moveTo>
                <a:cubicBezTo>
                  <a:pt x="15542" y="95811"/>
                  <a:pt x="123286" y="838"/>
                  <a:pt x="246993" y="0"/>
                </a:cubicBezTo>
                <a:cubicBezTo>
                  <a:pt x="393634" y="17488"/>
                  <a:pt x="468919" y="110044"/>
                  <a:pt x="493986" y="246993"/>
                </a:cubicBezTo>
                <a:cubicBezTo>
                  <a:pt x="516768" y="386707"/>
                  <a:pt x="380015" y="492440"/>
                  <a:pt x="246993" y="493986"/>
                </a:cubicBezTo>
                <a:cubicBezTo>
                  <a:pt x="84882" y="501655"/>
                  <a:pt x="6387" y="374745"/>
                  <a:pt x="0" y="246993"/>
                </a:cubicBezTo>
                <a:close/>
              </a:path>
              <a:path w="493986" h="493986" stroke="0" extrusionOk="0">
                <a:moveTo>
                  <a:pt x="0" y="246993"/>
                </a:moveTo>
                <a:cubicBezTo>
                  <a:pt x="-9747" y="127684"/>
                  <a:pt x="101349" y="-3813"/>
                  <a:pt x="246993" y="0"/>
                </a:cubicBezTo>
                <a:cubicBezTo>
                  <a:pt x="395110" y="-1728"/>
                  <a:pt x="483627" y="129451"/>
                  <a:pt x="493986" y="246993"/>
                </a:cubicBezTo>
                <a:cubicBezTo>
                  <a:pt x="486173" y="386014"/>
                  <a:pt x="366327" y="514178"/>
                  <a:pt x="246993" y="493986"/>
                </a:cubicBezTo>
                <a:cubicBezTo>
                  <a:pt x="127058" y="483324"/>
                  <a:pt x="-15066" y="386859"/>
                  <a:pt x="0" y="246993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solid"/>
            <a:extLst>
              <a:ext uri="{C807C97D-BFC1-408E-A445-0C87EB9F89A2}">
                <ask:lineSketchStyleProps xmlns:ask="http://schemas.microsoft.com/office/drawing/2018/sketchyshapes" sd="981765707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1A9F29C-6238-0E06-6339-E55C24300635}"/>
              </a:ext>
            </a:extLst>
          </p:cNvPr>
          <p:cNvSpPr/>
          <p:nvPr/>
        </p:nvSpPr>
        <p:spPr>
          <a:xfrm>
            <a:off x="9429756" y="3344547"/>
            <a:ext cx="493986" cy="493986"/>
          </a:xfrm>
          <a:custGeom>
            <a:avLst/>
            <a:gdLst>
              <a:gd name="connsiteX0" fmla="*/ 0 w 493986"/>
              <a:gd name="connsiteY0" fmla="*/ 246993 h 493986"/>
              <a:gd name="connsiteX1" fmla="*/ 246993 w 493986"/>
              <a:gd name="connsiteY1" fmla="*/ 0 h 493986"/>
              <a:gd name="connsiteX2" fmla="*/ 493986 w 493986"/>
              <a:gd name="connsiteY2" fmla="*/ 246993 h 493986"/>
              <a:gd name="connsiteX3" fmla="*/ 246993 w 493986"/>
              <a:gd name="connsiteY3" fmla="*/ 493986 h 493986"/>
              <a:gd name="connsiteX4" fmla="*/ 0 w 493986"/>
              <a:gd name="connsiteY4" fmla="*/ 246993 h 493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3986" h="493986" fill="none" extrusionOk="0">
                <a:moveTo>
                  <a:pt x="0" y="246993"/>
                </a:moveTo>
                <a:cubicBezTo>
                  <a:pt x="12256" y="120825"/>
                  <a:pt x="99771" y="-13558"/>
                  <a:pt x="246993" y="0"/>
                </a:cubicBezTo>
                <a:cubicBezTo>
                  <a:pt x="363404" y="1256"/>
                  <a:pt x="487701" y="135979"/>
                  <a:pt x="493986" y="246993"/>
                </a:cubicBezTo>
                <a:cubicBezTo>
                  <a:pt x="494017" y="374229"/>
                  <a:pt x="361111" y="501615"/>
                  <a:pt x="246993" y="493986"/>
                </a:cubicBezTo>
                <a:cubicBezTo>
                  <a:pt x="100963" y="481538"/>
                  <a:pt x="8288" y="378755"/>
                  <a:pt x="0" y="246993"/>
                </a:cubicBezTo>
                <a:close/>
              </a:path>
              <a:path w="493986" h="493986" stroke="0" extrusionOk="0">
                <a:moveTo>
                  <a:pt x="0" y="246993"/>
                </a:moveTo>
                <a:cubicBezTo>
                  <a:pt x="-12812" y="86958"/>
                  <a:pt x="125997" y="-6874"/>
                  <a:pt x="246993" y="0"/>
                </a:cubicBezTo>
                <a:cubicBezTo>
                  <a:pt x="390165" y="14335"/>
                  <a:pt x="477112" y="118450"/>
                  <a:pt x="493986" y="246993"/>
                </a:cubicBezTo>
                <a:cubicBezTo>
                  <a:pt x="486788" y="377156"/>
                  <a:pt x="393212" y="490340"/>
                  <a:pt x="246993" y="493986"/>
                </a:cubicBezTo>
                <a:cubicBezTo>
                  <a:pt x="98782" y="481686"/>
                  <a:pt x="4473" y="386793"/>
                  <a:pt x="0" y="246993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978248048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D3D1799-D305-316B-1248-F6E40FED3805}"/>
              </a:ext>
            </a:extLst>
          </p:cNvPr>
          <p:cNvSpPr/>
          <p:nvPr/>
        </p:nvSpPr>
        <p:spPr>
          <a:xfrm>
            <a:off x="7461115" y="3603507"/>
            <a:ext cx="493986" cy="493986"/>
          </a:xfrm>
          <a:custGeom>
            <a:avLst/>
            <a:gdLst>
              <a:gd name="connsiteX0" fmla="*/ 0 w 493986"/>
              <a:gd name="connsiteY0" fmla="*/ 246993 h 493986"/>
              <a:gd name="connsiteX1" fmla="*/ 246993 w 493986"/>
              <a:gd name="connsiteY1" fmla="*/ 0 h 493986"/>
              <a:gd name="connsiteX2" fmla="*/ 493986 w 493986"/>
              <a:gd name="connsiteY2" fmla="*/ 246993 h 493986"/>
              <a:gd name="connsiteX3" fmla="*/ 246993 w 493986"/>
              <a:gd name="connsiteY3" fmla="*/ 493986 h 493986"/>
              <a:gd name="connsiteX4" fmla="*/ 0 w 493986"/>
              <a:gd name="connsiteY4" fmla="*/ 246993 h 493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3986" h="493986" fill="none" extrusionOk="0">
                <a:moveTo>
                  <a:pt x="0" y="246993"/>
                </a:moveTo>
                <a:cubicBezTo>
                  <a:pt x="-12616" y="98716"/>
                  <a:pt x="107113" y="-6879"/>
                  <a:pt x="246993" y="0"/>
                </a:cubicBezTo>
                <a:cubicBezTo>
                  <a:pt x="394050" y="13061"/>
                  <a:pt x="506066" y="118927"/>
                  <a:pt x="493986" y="246993"/>
                </a:cubicBezTo>
                <a:cubicBezTo>
                  <a:pt x="494993" y="375741"/>
                  <a:pt x="377636" y="489191"/>
                  <a:pt x="246993" y="493986"/>
                </a:cubicBezTo>
                <a:cubicBezTo>
                  <a:pt x="100811" y="499528"/>
                  <a:pt x="8813" y="407697"/>
                  <a:pt x="0" y="246993"/>
                </a:cubicBezTo>
                <a:close/>
              </a:path>
              <a:path w="493986" h="493986" stroke="0" extrusionOk="0">
                <a:moveTo>
                  <a:pt x="0" y="246993"/>
                </a:moveTo>
                <a:cubicBezTo>
                  <a:pt x="-2786" y="115007"/>
                  <a:pt x="128906" y="-16001"/>
                  <a:pt x="246993" y="0"/>
                </a:cubicBezTo>
                <a:cubicBezTo>
                  <a:pt x="389923" y="9285"/>
                  <a:pt x="507214" y="100799"/>
                  <a:pt x="493986" y="246993"/>
                </a:cubicBezTo>
                <a:cubicBezTo>
                  <a:pt x="496060" y="373024"/>
                  <a:pt x="400852" y="508966"/>
                  <a:pt x="246993" y="493986"/>
                </a:cubicBezTo>
                <a:cubicBezTo>
                  <a:pt x="107476" y="514476"/>
                  <a:pt x="-17048" y="366647"/>
                  <a:pt x="0" y="246993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809068511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40A2C6BB-C427-382A-73A7-A8AA45BCBC49}"/>
              </a:ext>
            </a:extLst>
          </p:cNvPr>
          <p:cNvSpPr/>
          <p:nvPr/>
        </p:nvSpPr>
        <p:spPr>
          <a:xfrm>
            <a:off x="9196479" y="4499725"/>
            <a:ext cx="493986" cy="493986"/>
          </a:xfrm>
          <a:custGeom>
            <a:avLst/>
            <a:gdLst>
              <a:gd name="connsiteX0" fmla="*/ 0 w 493986"/>
              <a:gd name="connsiteY0" fmla="*/ 246993 h 493986"/>
              <a:gd name="connsiteX1" fmla="*/ 246993 w 493986"/>
              <a:gd name="connsiteY1" fmla="*/ 0 h 493986"/>
              <a:gd name="connsiteX2" fmla="*/ 493986 w 493986"/>
              <a:gd name="connsiteY2" fmla="*/ 246993 h 493986"/>
              <a:gd name="connsiteX3" fmla="*/ 246993 w 493986"/>
              <a:gd name="connsiteY3" fmla="*/ 493986 h 493986"/>
              <a:gd name="connsiteX4" fmla="*/ 0 w 493986"/>
              <a:gd name="connsiteY4" fmla="*/ 246993 h 493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3986" h="493986" fill="none" extrusionOk="0">
                <a:moveTo>
                  <a:pt x="0" y="246993"/>
                </a:moveTo>
                <a:cubicBezTo>
                  <a:pt x="-4819" y="108609"/>
                  <a:pt x="106773" y="6885"/>
                  <a:pt x="246993" y="0"/>
                </a:cubicBezTo>
                <a:cubicBezTo>
                  <a:pt x="400683" y="19842"/>
                  <a:pt x="507052" y="123940"/>
                  <a:pt x="493986" y="246993"/>
                </a:cubicBezTo>
                <a:cubicBezTo>
                  <a:pt x="473159" y="377021"/>
                  <a:pt x="392510" y="504503"/>
                  <a:pt x="246993" y="493986"/>
                </a:cubicBezTo>
                <a:cubicBezTo>
                  <a:pt x="104314" y="502461"/>
                  <a:pt x="-17989" y="366902"/>
                  <a:pt x="0" y="246993"/>
                </a:cubicBezTo>
                <a:close/>
              </a:path>
              <a:path w="493986" h="493986" stroke="0" extrusionOk="0">
                <a:moveTo>
                  <a:pt x="0" y="246993"/>
                </a:moveTo>
                <a:cubicBezTo>
                  <a:pt x="5225" y="102893"/>
                  <a:pt x="113155" y="4032"/>
                  <a:pt x="246993" y="0"/>
                </a:cubicBezTo>
                <a:cubicBezTo>
                  <a:pt x="382133" y="-3535"/>
                  <a:pt x="499428" y="113838"/>
                  <a:pt x="493986" y="246993"/>
                </a:cubicBezTo>
                <a:cubicBezTo>
                  <a:pt x="492465" y="366804"/>
                  <a:pt x="379414" y="495783"/>
                  <a:pt x="246993" y="493986"/>
                </a:cubicBezTo>
                <a:cubicBezTo>
                  <a:pt x="107889" y="481060"/>
                  <a:pt x="6613" y="392939"/>
                  <a:pt x="0" y="246993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617256088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BB6A75D5-C360-59E0-D246-B7B540C48A49}"/>
              </a:ext>
            </a:extLst>
          </p:cNvPr>
          <p:cNvSpPr/>
          <p:nvPr/>
        </p:nvSpPr>
        <p:spPr>
          <a:xfrm>
            <a:off x="8271241" y="5914297"/>
            <a:ext cx="493986" cy="493986"/>
          </a:xfrm>
          <a:custGeom>
            <a:avLst/>
            <a:gdLst>
              <a:gd name="connsiteX0" fmla="*/ 0 w 493986"/>
              <a:gd name="connsiteY0" fmla="*/ 246993 h 493986"/>
              <a:gd name="connsiteX1" fmla="*/ 246993 w 493986"/>
              <a:gd name="connsiteY1" fmla="*/ 0 h 493986"/>
              <a:gd name="connsiteX2" fmla="*/ 493986 w 493986"/>
              <a:gd name="connsiteY2" fmla="*/ 246993 h 493986"/>
              <a:gd name="connsiteX3" fmla="*/ 246993 w 493986"/>
              <a:gd name="connsiteY3" fmla="*/ 493986 h 493986"/>
              <a:gd name="connsiteX4" fmla="*/ 0 w 493986"/>
              <a:gd name="connsiteY4" fmla="*/ 246993 h 493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3986" h="493986" fill="none" extrusionOk="0">
                <a:moveTo>
                  <a:pt x="0" y="246993"/>
                </a:moveTo>
                <a:cubicBezTo>
                  <a:pt x="23536" y="97685"/>
                  <a:pt x="112701" y="-178"/>
                  <a:pt x="246993" y="0"/>
                </a:cubicBezTo>
                <a:cubicBezTo>
                  <a:pt x="376665" y="4269"/>
                  <a:pt x="500299" y="111524"/>
                  <a:pt x="493986" y="246993"/>
                </a:cubicBezTo>
                <a:cubicBezTo>
                  <a:pt x="504170" y="372296"/>
                  <a:pt x="358176" y="485770"/>
                  <a:pt x="246993" y="493986"/>
                </a:cubicBezTo>
                <a:cubicBezTo>
                  <a:pt x="93243" y="505023"/>
                  <a:pt x="7691" y="398217"/>
                  <a:pt x="0" y="246993"/>
                </a:cubicBezTo>
                <a:close/>
              </a:path>
              <a:path w="493986" h="493986" stroke="0" extrusionOk="0">
                <a:moveTo>
                  <a:pt x="0" y="246993"/>
                </a:moveTo>
                <a:cubicBezTo>
                  <a:pt x="15741" y="96256"/>
                  <a:pt x="115497" y="12469"/>
                  <a:pt x="246993" y="0"/>
                </a:cubicBezTo>
                <a:cubicBezTo>
                  <a:pt x="365730" y="-9775"/>
                  <a:pt x="471117" y="118238"/>
                  <a:pt x="493986" y="246993"/>
                </a:cubicBezTo>
                <a:cubicBezTo>
                  <a:pt x="506958" y="388198"/>
                  <a:pt x="370741" y="510028"/>
                  <a:pt x="246993" y="493986"/>
                </a:cubicBezTo>
                <a:cubicBezTo>
                  <a:pt x="121292" y="502419"/>
                  <a:pt x="-19965" y="394951"/>
                  <a:pt x="0" y="246993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solid"/>
            <a:extLst>
              <a:ext uri="{C807C97D-BFC1-408E-A445-0C87EB9F89A2}">
                <ask:lineSketchStyleProps xmlns:ask="http://schemas.microsoft.com/office/drawing/2018/sketchyshapes" sd="1808761005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35AB070F-FD04-527A-2339-298B27879B91}"/>
              </a:ext>
            </a:extLst>
          </p:cNvPr>
          <p:cNvSpPr/>
          <p:nvPr/>
        </p:nvSpPr>
        <p:spPr>
          <a:xfrm>
            <a:off x="10391331" y="5889095"/>
            <a:ext cx="493986" cy="493986"/>
          </a:xfrm>
          <a:custGeom>
            <a:avLst/>
            <a:gdLst>
              <a:gd name="connsiteX0" fmla="*/ 0 w 493986"/>
              <a:gd name="connsiteY0" fmla="*/ 246993 h 493986"/>
              <a:gd name="connsiteX1" fmla="*/ 246993 w 493986"/>
              <a:gd name="connsiteY1" fmla="*/ 0 h 493986"/>
              <a:gd name="connsiteX2" fmla="*/ 493986 w 493986"/>
              <a:gd name="connsiteY2" fmla="*/ 246993 h 493986"/>
              <a:gd name="connsiteX3" fmla="*/ 246993 w 493986"/>
              <a:gd name="connsiteY3" fmla="*/ 493986 h 493986"/>
              <a:gd name="connsiteX4" fmla="*/ 0 w 493986"/>
              <a:gd name="connsiteY4" fmla="*/ 246993 h 493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3986" h="493986" fill="none" extrusionOk="0">
                <a:moveTo>
                  <a:pt x="0" y="246993"/>
                </a:moveTo>
                <a:cubicBezTo>
                  <a:pt x="13562" y="108846"/>
                  <a:pt x="130289" y="10801"/>
                  <a:pt x="246993" y="0"/>
                </a:cubicBezTo>
                <a:cubicBezTo>
                  <a:pt x="357783" y="-7066"/>
                  <a:pt x="496133" y="111068"/>
                  <a:pt x="493986" y="246993"/>
                </a:cubicBezTo>
                <a:cubicBezTo>
                  <a:pt x="504237" y="382378"/>
                  <a:pt x="378326" y="499373"/>
                  <a:pt x="246993" y="493986"/>
                </a:cubicBezTo>
                <a:cubicBezTo>
                  <a:pt x="113003" y="501425"/>
                  <a:pt x="2529" y="409197"/>
                  <a:pt x="0" y="246993"/>
                </a:cubicBezTo>
                <a:close/>
              </a:path>
              <a:path w="493986" h="493986" stroke="0" extrusionOk="0">
                <a:moveTo>
                  <a:pt x="0" y="246993"/>
                </a:moveTo>
                <a:cubicBezTo>
                  <a:pt x="13005" y="98942"/>
                  <a:pt x="98637" y="10395"/>
                  <a:pt x="246993" y="0"/>
                </a:cubicBezTo>
                <a:cubicBezTo>
                  <a:pt x="378835" y="-22468"/>
                  <a:pt x="489537" y="116121"/>
                  <a:pt x="493986" y="246993"/>
                </a:cubicBezTo>
                <a:cubicBezTo>
                  <a:pt x="502509" y="403196"/>
                  <a:pt x="383740" y="483336"/>
                  <a:pt x="246993" y="493986"/>
                </a:cubicBezTo>
                <a:cubicBezTo>
                  <a:pt x="107344" y="520083"/>
                  <a:pt x="-18247" y="378579"/>
                  <a:pt x="0" y="246993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091018771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1EFAAA63-FACB-D75F-FBD8-43E44125A08E}"/>
              </a:ext>
            </a:extLst>
          </p:cNvPr>
          <p:cNvSpPr/>
          <p:nvPr/>
        </p:nvSpPr>
        <p:spPr>
          <a:xfrm>
            <a:off x="11102410" y="4662408"/>
            <a:ext cx="493986" cy="493986"/>
          </a:xfrm>
          <a:custGeom>
            <a:avLst/>
            <a:gdLst>
              <a:gd name="connsiteX0" fmla="*/ 0 w 493986"/>
              <a:gd name="connsiteY0" fmla="*/ 246993 h 493986"/>
              <a:gd name="connsiteX1" fmla="*/ 246993 w 493986"/>
              <a:gd name="connsiteY1" fmla="*/ 0 h 493986"/>
              <a:gd name="connsiteX2" fmla="*/ 493986 w 493986"/>
              <a:gd name="connsiteY2" fmla="*/ 246993 h 493986"/>
              <a:gd name="connsiteX3" fmla="*/ 246993 w 493986"/>
              <a:gd name="connsiteY3" fmla="*/ 493986 h 493986"/>
              <a:gd name="connsiteX4" fmla="*/ 0 w 493986"/>
              <a:gd name="connsiteY4" fmla="*/ 246993 h 493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3986" h="493986" fill="none" extrusionOk="0">
                <a:moveTo>
                  <a:pt x="0" y="246993"/>
                </a:moveTo>
                <a:cubicBezTo>
                  <a:pt x="13080" y="115336"/>
                  <a:pt x="108099" y="9809"/>
                  <a:pt x="246993" y="0"/>
                </a:cubicBezTo>
                <a:cubicBezTo>
                  <a:pt x="393533" y="-13701"/>
                  <a:pt x="504997" y="105565"/>
                  <a:pt x="493986" y="246993"/>
                </a:cubicBezTo>
                <a:cubicBezTo>
                  <a:pt x="492950" y="375559"/>
                  <a:pt x="377154" y="487337"/>
                  <a:pt x="246993" y="493986"/>
                </a:cubicBezTo>
                <a:cubicBezTo>
                  <a:pt x="113087" y="471010"/>
                  <a:pt x="4641" y="386310"/>
                  <a:pt x="0" y="246993"/>
                </a:cubicBezTo>
                <a:close/>
              </a:path>
              <a:path w="493986" h="493986" stroke="0" extrusionOk="0">
                <a:moveTo>
                  <a:pt x="0" y="246993"/>
                </a:moveTo>
                <a:cubicBezTo>
                  <a:pt x="10429" y="135336"/>
                  <a:pt x="93455" y="-12771"/>
                  <a:pt x="246993" y="0"/>
                </a:cubicBezTo>
                <a:cubicBezTo>
                  <a:pt x="359670" y="3073"/>
                  <a:pt x="508741" y="108445"/>
                  <a:pt x="493986" y="246993"/>
                </a:cubicBezTo>
                <a:cubicBezTo>
                  <a:pt x="515632" y="376835"/>
                  <a:pt x="389904" y="488157"/>
                  <a:pt x="246993" y="493986"/>
                </a:cubicBezTo>
                <a:cubicBezTo>
                  <a:pt x="105081" y="494442"/>
                  <a:pt x="-4529" y="399289"/>
                  <a:pt x="0" y="246993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solid"/>
            <a:extLst>
              <a:ext uri="{C807C97D-BFC1-408E-A445-0C87EB9F89A2}">
                <ask:lineSketchStyleProps xmlns:ask="http://schemas.microsoft.com/office/drawing/2018/sketchyshapes" sd="579111871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2586D5D6-3835-3C4C-7D6D-CD852B97D3C7}"/>
              </a:ext>
            </a:extLst>
          </p:cNvPr>
          <p:cNvSpPr/>
          <p:nvPr/>
        </p:nvSpPr>
        <p:spPr>
          <a:xfrm>
            <a:off x="10750313" y="2023749"/>
            <a:ext cx="493986" cy="493986"/>
          </a:xfrm>
          <a:custGeom>
            <a:avLst/>
            <a:gdLst>
              <a:gd name="connsiteX0" fmla="*/ 0 w 493986"/>
              <a:gd name="connsiteY0" fmla="*/ 246993 h 493986"/>
              <a:gd name="connsiteX1" fmla="*/ 246993 w 493986"/>
              <a:gd name="connsiteY1" fmla="*/ 0 h 493986"/>
              <a:gd name="connsiteX2" fmla="*/ 493986 w 493986"/>
              <a:gd name="connsiteY2" fmla="*/ 246993 h 493986"/>
              <a:gd name="connsiteX3" fmla="*/ 246993 w 493986"/>
              <a:gd name="connsiteY3" fmla="*/ 493986 h 493986"/>
              <a:gd name="connsiteX4" fmla="*/ 0 w 493986"/>
              <a:gd name="connsiteY4" fmla="*/ 246993 h 493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3986" h="493986" fill="none" extrusionOk="0">
                <a:moveTo>
                  <a:pt x="0" y="246993"/>
                </a:moveTo>
                <a:cubicBezTo>
                  <a:pt x="10144" y="111786"/>
                  <a:pt x="118223" y="-15723"/>
                  <a:pt x="246993" y="0"/>
                </a:cubicBezTo>
                <a:cubicBezTo>
                  <a:pt x="370429" y="-1987"/>
                  <a:pt x="486149" y="117962"/>
                  <a:pt x="493986" y="246993"/>
                </a:cubicBezTo>
                <a:cubicBezTo>
                  <a:pt x="493494" y="378707"/>
                  <a:pt x="380252" y="498365"/>
                  <a:pt x="246993" y="493986"/>
                </a:cubicBezTo>
                <a:cubicBezTo>
                  <a:pt x="115530" y="496756"/>
                  <a:pt x="2233" y="383940"/>
                  <a:pt x="0" y="246993"/>
                </a:cubicBezTo>
                <a:close/>
              </a:path>
              <a:path w="493986" h="493986" stroke="0" extrusionOk="0">
                <a:moveTo>
                  <a:pt x="0" y="246993"/>
                </a:moveTo>
                <a:cubicBezTo>
                  <a:pt x="-7997" y="105650"/>
                  <a:pt x="93050" y="6580"/>
                  <a:pt x="246993" y="0"/>
                </a:cubicBezTo>
                <a:cubicBezTo>
                  <a:pt x="405383" y="4627"/>
                  <a:pt x="482922" y="110935"/>
                  <a:pt x="493986" y="246993"/>
                </a:cubicBezTo>
                <a:cubicBezTo>
                  <a:pt x="481778" y="395325"/>
                  <a:pt x="380044" y="512553"/>
                  <a:pt x="246993" y="493986"/>
                </a:cubicBezTo>
                <a:cubicBezTo>
                  <a:pt x="92653" y="484176"/>
                  <a:pt x="15429" y="390775"/>
                  <a:pt x="0" y="246993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solid"/>
            <a:extLst>
              <a:ext uri="{C807C97D-BFC1-408E-A445-0C87EB9F89A2}">
                <ask:lineSketchStyleProps xmlns:ask="http://schemas.microsoft.com/office/drawing/2018/sketchyshapes" sd="1219033472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5D37973-2A7F-D429-BE9B-DD9474101E9B}"/>
              </a:ext>
            </a:extLst>
          </p:cNvPr>
          <p:cNvCxnSpPr>
            <a:stCxn id="4" idx="4"/>
            <a:endCxn id="15" idx="0"/>
          </p:cNvCxnSpPr>
          <p:nvPr/>
        </p:nvCxnSpPr>
        <p:spPr>
          <a:xfrm>
            <a:off x="7635765" y="2469931"/>
            <a:ext cx="72343" cy="113357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4168599-82B3-B6C2-56DA-67BC4510DD5C}"/>
              </a:ext>
            </a:extLst>
          </p:cNvPr>
          <p:cNvCxnSpPr>
            <a:cxnSpLocks/>
            <a:stCxn id="4" idx="6"/>
            <a:endCxn id="12" idx="2"/>
          </p:cNvCxnSpPr>
          <p:nvPr/>
        </p:nvCxnSpPr>
        <p:spPr>
          <a:xfrm>
            <a:off x="7882758" y="2222938"/>
            <a:ext cx="1546998" cy="1368602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FB9F9FBA-A109-F108-7315-5A18C3885396}"/>
              </a:ext>
            </a:extLst>
          </p:cNvPr>
          <p:cNvCxnSpPr>
            <a:cxnSpLocks/>
            <a:stCxn id="4" idx="5"/>
            <a:endCxn id="16" idx="1"/>
          </p:cNvCxnSpPr>
          <p:nvPr/>
        </p:nvCxnSpPr>
        <p:spPr>
          <a:xfrm>
            <a:off x="7810415" y="2397588"/>
            <a:ext cx="1458407" cy="217448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6CD5E56A-7C2A-62F3-BB66-304FC45C8242}"/>
              </a:ext>
            </a:extLst>
          </p:cNvPr>
          <p:cNvCxnSpPr>
            <a:cxnSpLocks/>
            <a:stCxn id="17" idx="0"/>
            <a:endCxn id="16" idx="3"/>
          </p:cNvCxnSpPr>
          <p:nvPr/>
        </p:nvCxnSpPr>
        <p:spPr>
          <a:xfrm flipV="1">
            <a:off x="8518234" y="4921368"/>
            <a:ext cx="750588" cy="992929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F3E9D1E2-D826-6A40-9453-EF38ED2CD913}"/>
              </a:ext>
            </a:extLst>
          </p:cNvPr>
          <p:cNvCxnSpPr>
            <a:cxnSpLocks/>
            <a:stCxn id="17" idx="6"/>
            <a:endCxn id="19" idx="2"/>
          </p:cNvCxnSpPr>
          <p:nvPr/>
        </p:nvCxnSpPr>
        <p:spPr>
          <a:xfrm flipV="1">
            <a:off x="8765227" y="6136088"/>
            <a:ext cx="1626104" cy="25202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42D9F2FD-FB2E-CBEE-1E64-AFE1D1F939E0}"/>
              </a:ext>
            </a:extLst>
          </p:cNvPr>
          <p:cNvCxnSpPr>
            <a:cxnSpLocks/>
            <a:stCxn id="19" idx="1"/>
            <a:endCxn id="16" idx="5"/>
          </p:cNvCxnSpPr>
          <p:nvPr/>
        </p:nvCxnSpPr>
        <p:spPr>
          <a:xfrm flipH="1" flipV="1">
            <a:off x="9618122" y="4921368"/>
            <a:ext cx="845552" cy="104007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D8DAA040-32E0-1655-D15E-D761ECF72778}"/>
              </a:ext>
            </a:extLst>
          </p:cNvPr>
          <p:cNvCxnSpPr>
            <a:cxnSpLocks/>
            <a:stCxn id="20" idx="2"/>
            <a:endCxn id="17" idx="7"/>
          </p:cNvCxnSpPr>
          <p:nvPr/>
        </p:nvCxnSpPr>
        <p:spPr>
          <a:xfrm flipH="1">
            <a:off x="8692884" y="4909401"/>
            <a:ext cx="2409526" cy="1077239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7F40FB12-F387-0440-4FB2-8B6088851DAD}"/>
              </a:ext>
            </a:extLst>
          </p:cNvPr>
          <p:cNvCxnSpPr>
            <a:cxnSpLocks/>
            <a:stCxn id="12" idx="5"/>
            <a:endCxn id="20" idx="1"/>
          </p:cNvCxnSpPr>
          <p:nvPr/>
        </p:nvCxnSpPr>
        <p:spPr>
          <a:xfrm>
            <a:off x="9851399" y="3766190"/>
            <a:ext cx="1323354" cy="968561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EC219941-E64A-9D17-0404-8E235D035E3C}"/>
              </a:ext>
            </a:extLst>
          </p:cNvPr>
          <p:cNvCxnSpPr>
            <a:cxnSpLocks/>
            <a:stCxn id="16" idx="7"/>
            <a:endCxn id="22" idx="4"/>
          </p:cNvCxnSpPr>
          <p:nvPr/>
        </p:nvCxnSpPr>
        <p:spPr>
          <a:xfrm flipV="1">
            <a:off x="9618122" y="2517735"/>
            <a:ext cx="1379184" cy="2054333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F5E453BE-0F9B-15CE-41C4-4C6052945BA6}"/>
              </a:ext>
            </a:extLst>
          </p:cNvPr>
          <p:cNvCxnSpPr>
            <a:cxnSpLocks/>
            <a:stCxn id="15" idx="7"/>
            <a:endCxn id="22" idx="2"/>
          </p:cNvCxnSpPr>
          <p:nvPr/>
        </p:nvCxnSpPr>
        <p:spPr>
          <a:xfrm flipV="1">
            <a:off x="7882758" y="2270742"/>
            <a:ext cx="2867555" cy="140510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11F90DFA-7A62-C5BD-5273-CAD596B25382}"/>
              </a:ext>
            </a:extLst>
          </p:cNvPr>
          <p:cNvCxnSpPr>
            <a:cxnSpLocks/>
            <a:stCxn id="15" idx="4"/>
            <a:endCxn id="17" idx="1"/>
          </p:cNvCxnSpPr>
          <p:nvPr/>
        </p:nvCxnSpPr>
        <p:spPr>
          <a:xfrm>
            <a:off x="7708108" y="4097493"/>
            <a:ext cx="635476" cy="1889147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E65009A8-DB40-8196-45D5-3C8963A3F7FF}"/>
              </a:ext>
            </a:extLst>
          </p:cNvPr>
          <p:cNvCxnSpPr>
            <a:cxnSpLocks/>
            <a:stCxn id="12" idx="7"/>
            <a:endCxn id="22" idx="3"/>
          </p:cNvCxnSpPr>
          <p:nvPr/>
        </p:nvCxnSpPr>
        <p:spPr>
          <a:xfrm flipV="1">
            <a:off x="9851399" y="2445392"/>
            <a:ext cx="971257" cy="97149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404768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F9538A-E858-B964-2648-115420FB25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E66A0B-6ADF-FD65-D38C-47A947B41B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580" y="361774"/>
            <a:ext cx="11618862" cy="1325563"/>
          </a:xfrm>
        </p:spPr>
        <p:txBody>
          <a:bodyPr>
            <a:normAutofit/>
          </a:bodyPr>
          <a:lstStyle/>
          <a:p>
            <a:r>
              <a:rPr lang="en-US" dirty="0"/>
              <a:t>Independent Set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6FCA538-80F7-5EC5-420B-6931ECB2B99B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8ACF62B4-D8C0-84C7-4A1D-6D49F994EC55}"/>
              </a:ext>
            </a:extLst>
          </p:cNvPr>
          <p:cNvSpPr txBox="1"/>
          <p:nvPr/>
        </p:nvSpPr>
        <p:spPr>
          <a:xfrm>
            <a:off x="618248" y="1610818"/>
            <a:ext cx="108056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6BFBF32-FEEC-4833-EFEC-8A97D818675F}"/>
                  </a:ext>
                </a:extLst>
              </p:cNvPr>
              <p:cNvSpPr txBox="1"/>
              <p:nvPr/>
            </p:nvSpPr>
            <p:spPr>
              <a:xfrm>
                <a:off x="618247" y="1687337"/>
                <a:ext cx="5982250" cy="48320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800" dirty="0"/>
                  <a:t>Fix a graph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1" smtClean="0">
                        <a:latin typeface="Cambria Math" panose="02040503050406030204" pitchFamily="18" charset="0"/>
                      </a:rPr>
                      <m:t>G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=(</m:t>
                    </m:r>
                    <m:r>
                      <m:rPr>
                        <m:sty m:val="p"/>
                      </m:rPr>
                      <a:rPr lang="en-US" sz="2800" b="0" i="1" smtClean="0">
                        <a:latin typeface="Cambria Math" panose="02040503050406030204" pitchFamily="18" charset="0"/>
                      </a:rPr>
                      <m:t>V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m:rPr>
                        <m:sty m:val="p"/>
                      </m:rPr>
                      <a:rPr lang="en-US" sz="2800" b="0" i="1" smtClean="0">
                        <a:latin typeface="Cambria Math" panose="02040503050406030204" pitchFamily="18" charset="0"/>
                      </a:rPr>
                      <m:t>E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800" dirty="0"/>
                  <a:t>.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800" dirty="0"/>
                  <a:t>A set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1" smtClean="0">
                        <a:latin typeface="Cambria Math" panose="02040503050406030204" pitchFamily="18" charset="0"/>
                      </a:rPr>
                      <m:t>S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⊆</m:t>
                    </m:r>
                    <m:r>
                      <m:rPr>
                        <m:sty m:val="p"/>
                      </m:rPr>
                      <a:rPr lang="en-US" sz="2800" b="0" i="1" smtClean="0">
                        <a:latin typeface="Cambria Math" panose="02040503050406030204" pitchFamily="18" charset="0"/>
                      </a:rPr>
                      <m:t>V</m:t>
                    </m:r>
                  </m:oMath>
                </a14:m>
                <a:r>
                  <a:rPr lang="en-US" sz="2800" dirty="0"/>
                  <a:t> is independent if no two nodes in S are joined by an edge in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𝐸</m:t>
                    </m:r>
                  </m:oMath>
                </a14:m>
                <a:r>
                  <a:rPr lang="en-US" sz="2800" dirty="0"/>
                  <a:t>.</a:t>
                </a:r>
                <a:r>
                  <a:rPr lang="en-US" sz="3200" dirty="0"/>
                  <a:t> 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sz="3200" dirty="0"/>
              </a:p>
              <a:p>
                <a:r>
                  <a:rPr lang="en-US" sz="3200" b="1" dirty="0">
                    <a:cs typeface="Courier New" panose="02070309020205020404" pitchFamily="49" charset="0"/>
                  </a:rPr>
                  <a:t>Independent Set Problem</a:t>
                </a:r>
                <a:r>
                  <a:rPr lang="en-US" sz="3200" b="1" dirty="0"/>
                  <a:t>: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3200" b="1" dirty="0"/>
                  <a:t>Input</a:t>
                </a:r>
                <a:r>
                  <a:rPr lang="en-US" sz="3200" dirty="0"/>
                  <a:t>: A graph G and integer k.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3200" b="1" dirty="0"/>
                  <a:t>Output</a:t>
                </a:r>
                <a:r>
                  <a:rPr lang="en-US" sz="3200" dirty="0"/>
                  <a:t>: If there exist an independent set of size at least k in G.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6BFBF32-FEEC-4833-EFEC-8A97D81867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8247" y="1687337"/>
                <a:ext cx="5982250" cy="4832092"/>
              </a:xfrm>
              <a:prstGeom prst="rect">
                <a:avLst/>
              </a:prstGeom>
              <a:blipFill>
                <a:blip r:embed="rId3"/>
                <a:stretch>
                  <a:fillRect l="-2542" t="-1309" r="-1695" b="-31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Oval 3">
            <a:extLst>
              <a:ext uri="{FF2B5EF4-FFF2-40B4-BE49-F238E27FC236}">
                <a16:creationId xmlns:a16="http://schemas.microsoft.com/office/drawing/2014/main" id="{23226BD8-5A3B-C862-AD67-1DCABF4ACC89}"/>
              </a:ext>
            </a:extLst>
          </p:cNvPr>
          <p:cNvSpPr/>
          <p:nvPr/>
        </p:nvSpPr>
        <p:spPr>
          <a:xfrm>
            <a:off x="7388772" y="1975945"/>
            <a:ext cx="493986" cy="493986"/>
          </a:xfrm>
          <a:custGeom>
            <a:avLst/>
            <a:gdLst>
              <a:gd name="connsiteX0" fmla="*/ 0 w 493986"/>
              <a:gd name="connsiteY0" fmla="*/ 246993 h 493986"/>
              <a:gd name="connsiteX1" fmla="*/ 246993 w 493986"/>
              <a:gd name="connsiteY1" fmla="*/ 0 h 493986"/>
              <a:gd name="connsiteX2" fmla="*/ 493986 w 493986"/>
              <a:gd name="connsiteY2" fmla="*/ 246993 h 493986"/>
              <a:gd name="connsiteX3" fmla="*/ 246993 w 493986"/>
              <a:gd name="connsiteY3" fmla="*/ 493986 h 493986"/>
              <a:gd name="connsiteX4" fmla="*/ 0 w 493986"/>
              <a:gd name="connsiteY4" fmla="*/ 246993 h 493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3986" h="493986" fill="none" extrusionOk="0">
                <a:moveTo>
                  <a:pt x="0" y="246993"/>
                </a:moveTo>
                <a:cubicBezTo>
                  <a:pt x="15542" y="95811"/>
                  <a:pt x="123286" y="838"/>
                  <a:pt x="246993" y="0"/>
                </a:cubicBezTo>
                <a:cubicBezTo>
                  <a:pt x="393634" y="17488"/>
                  <a:pt x="468919" y="110044"/>
                  <a:pt x="493986" y="246993"/>
                </a:cubicBezTo>
                <a:cubicBezTo>
                  <a:pt x="516768" y="386707"/>
                  <a:pt x="380015" y="492440"/>
                  <a:pt x="246993" y="493986"/>
                </a:cubicBezTo>
                <a:cubicBezTo>
                  <a:pt x="84882" y="501655"/>
                  <a:pt x="6387" y="374745"/>
                  <a:pt x="0" y="246993"/>
                </a:cubicBezTo>
                <a:close/>
              </a:path>
              <a:path w="493986" h="493986" stroke="0" extrusionOk="0">
                <a:moveTo>
                  <a:pt x="0" y="246993"/>
                </a:moveTo>
                <a:cubicBezTo>
                  <a:pt x="-9747" y="127684"/>
                  <a:pt x="101349" y="-3813"/>
                  <a:pt x="246993" y="0"/>
                </a:cubicBezTo>
                <a:cubicBezTo>
                  <a:pt x="395110" y="-1728"/>
                  <a:pt x="483627" y="129451"/>
                  <a:pt x="493986" y="246993"/>
                </a:cubicBezTo>
                <a:cubicBezTo>
                  <a:pt x="486173" y="386014"/>
                  <a:pt x="366327" y="514178"/>
                  <a:pt x="246993" y="493986"/>
                </a:cubicBezTo>
                <a:cubicBezTo>
                  <a:pt x="127058" y="483324"/>
                  <a:pt x="-15066" y="386859"/>
                  <a:pt x="0" y="246993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C0000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981765707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F25DCF6-67CD-AFAE-FFAE-D0DAD7366E06}"/>
              </a:ext>
            </a:extLst>
          </p:cNvPr>
          <p:cNvSpPr/>
          <p:nvPr/>
        </p:nvSpPr>
        <p:spPr>
          <a:xfrm>
            <a:off x="9429756" y="3344547"/>
            <a:ext cx="493986" cy="493986"/>
          </a:xfrm>
          <a:custGeom>
            <a:avLst/>
            <a:gdLst>
              <a:gd name="connsiteX0" fmla="*/ 0 w 493986"/>
              <a:gd name="connsiteY0" fmla="*/ 246993 h 493986"/>
              <a:gd name="connsiteX1" fmla="*/ 246993 w 493986"/>
              <a:gd name="connsiteY1" fmla="*/ 0 h 493986"/>
              <a:gd name="connsiteX2" fmla="*/ 493986 w 493986"/>
              <a:gd name="connsiteY2" fmla="*/ 246993 h 493986"/>
              <a:gd name="connsiteX3" fmla="*/ 246993 w 493986"/>
              <a:gd name="connsiteY3" fmla="*/ 493986 h 493986"/>
              <a:gd name="connsiteX4" fmla="*/ 0 w 493986"/>
              <a:gd name="connsiteY4" fmla="*/ 246993 h 493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3986" h="493986" fill="none" extrusionOk="0">
                <a:moveTo>
                  <a:pt x="0" y="246993"/>
                </a:moveTo>
                <a:cubicBezTo>
                  <a:pt x="12256" y="120825"/>
                  <a:pt x="99771" y="-13558"/>
                  <a:pt x="246993" y="0"/>
                </a:cubicBezTo>
                <a:cubicBezTo>
                  <a:pt x="363404" y="1256"/>
                  <a:pt x="487701" y="135979"/>
                  <a:pt x="493986" y="246993"/>
                </a:cubicBezTo>
                <a:cubicBezTo>
                  <a:pt x="494017" y="374229"/>
                  <a:pt x="361111" y="501615"/>
                  <a:pt x="246993" y="493986"/>
                </a:cubicBezTo>
                <a:cubicBezTo>
                  <a:pt x="100963" y="481538"/>
                  <a:pt x="8288" y="378755"/>
                  <a:pt x="0" y="246993"/>
                </a:cubicBezTo>
                <a:close/>
              </a:path>
              <a:path w="493986" h="493986" stroke="0" extrusionOk="0">
                <a:moveTo>
                  <a:pt x="0" y="246993"/>
                </a:moveTo>
                <a:cubicBezTo>
                  <a:pt x="-12812" y="86958"/>
                  <a:pt x="125997" y="-6874"/>
                  <a:pt x="246993" y="0"/>
                </a:cubicBezTo>
                <a:cubicBezTo>
                  <a:pt x="390165" y="14335"/>
                  <a:pt x="477112" y="118450"/>
                  <a:pt x="493986" y="246993"/>
                </a:cubicBezTo>
                <a:cubicBezTo>
                  <a:pt x="486788" y="377156"/>
                  <a:pt x="393212" y="490340"/>
                  <a:pt x="246993" y="493986"/>
                </a:cubicBezTo>
                <a:cubicBezTo>
                  <a:pt x="98782" y="481686"/>
                  <a:pt x="4473" y="386793"/>
                  <a:pt x="0" y="246993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978248048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74B56619-8396-23DD-94F4-19A93CED1E1B}"/>
              </a:ext>
            </a:extLst>
          </p:cNvPr>
          <p:cNvSpPr/>
          <p:nvPr/>
        </p:nvSpPr>
        <p:spPr>
          <a:xfrm>
            <a:off x="7461115" y="3603507"/>
            <a:ext cx="493986" cy="493986"/>
          </a:xfrm>
          <a:custGeom>
            <a:avLst/>
            <a:gdLst>
              <a:gd name="connsiteX0" fmla="*/ 0 w 493986"/>
              <a:gd name="connsiteY0" fmla="*/ 246993 h 493986"/>
              <a:gd name="connsiteX1" fmla="*/ 246993 w 493986"/>
              <a:gd name="connsiteY1" fmla="*/ 0 h 493986"/>
              <a:gd name="connsiteX2" fmla="*/ 493986 w 493986"/>
              <a:gd name="connsiteY2" fmla="*/ 246993 h 493986"/>
              <a:gd name="connsiteX3" fmla="*/ 246993 w 493986"/>
              <a:gd name="connsiteY3" fmla="*/ 493986 h 493986"/>
              <a:gd name="connsiteX4" fmla="*/ 0 w 493986"/>
              <a:gd name="connsiteY4" fmla="*/ 246993 h 493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3986" h="493986" fill="none" extrusionOk="0">
                <a:moveTo>
                  <a:pt x="0" y="246993"/>
                </a:moveTo>
                <a:cubicBezTo>
                  <a:pt x="-12616" y="98716"/>
                  <a:pt x="107113" y="-6879"/>
                  <a:pt x="246993" y="0"/>
                </a:cubicBezTo>
                <a:cubicBezTo>
                  <a:pt x="394050" y="13061"/>
                  <a:pt x="506066" y="118927"/>
                  <a:pt x="493986" y="246993"/>
                </a:cubicBezTo>
                <a:cubicBezTo>
                  <a:pt x="494993" y="375741"/>
                  <a:pt x="377636" y="489191"/>
                  <a:pt x="246993" y="493986"/>
                </a:cubicBezTo>
                <a:cubicBezTo>
                  <a:pt x="100811" y="499528"/>
                  <a:pt x="8813" y="407697"/>
                  <a:pt x="0" y="246993"/>
                </a:cubicBezTo>
                <a:close/>
              </a:path>
              <a:path w="493986" h="493986" stroke="0" extrusionOk="0">
                <a:moveTo>
                  <a:pt x="0" y="246993"/>
                </a:moveTo>
                <a:cubicBezTo>
                  <a:pt x="-2786" y="115007"/>
                  <a:pt x="128906" y="-16001"/>
                  <a:pt x="246993" y="0"/>
                </a:cubicBezTo>
                <a:cubicBezTo>
                  <a:pt x="389923" y="9285"/>
                  <a:pt x="507214" y="100799"/>
                  <a:pt x="493986" y="246993"/>
                </a:cubicBezTo>
                <a:cubicBezTo>
                  <a:pt x="496060" y="373024"/>
                  <a:pt x="400852" y="508966"/>
                  <a:pt x="246993" y="493986"/>
                </a:cubicBezTo>
                <a:cubicBezTo>
                  <a:pt x="107476" y="514476"/>
                  <a:pt x="-17048" y="366647"/>
                  <a:pt x="0" y="246993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809068511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25481A24-8DAB-3182-CAE0-663C676B84E1}"/>
              </a:ext>
            </a:extLst>
          </p:cNvPr>
          <p:cNvSpPr/>
          <p:nvPr/>
        </p:nvSpPr>
        <p:spPr>
          <a:xfrm>
            <a:off x="9196479" y="4499725"/>
            <a:ext cx="493986" cy="493986"/>
          </a:xfrm>
          <a:custGeom>
            <a:avLst/>
            <a:gdLst>
              <a:gd name="connsiteX0" fmla="*/ 0 w 493986"/>
              <a:gd name="connsiteY0" fmla="*/ 246993 h 493986"/>
              <a:gd name="connsiteX1" fmla="*/ 246993 w 493986"/>
              <a:gd name="connsiteY1" fmla="*/ 0 h 493986"/>
              <a:gd name="connsiteX2" fmla="*/ 493986 w 493986"/>
              <a:gd name="connsiteY2" fmla="*/ 246993 h 493986"/>
              <a:gd name="connsiteX3" fmla="*/ 246993 w 493986"/>
              <a:gd name="connsiteY3" fmla="*/ 493986 h 493986"/>
              <a:gd name="connsiteX4" fmla="*/ 0 w 493986"/>
              <a:gd name="connsiteY4" fmla="*/ 246993 h 493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3986" h="493986" fill="none" extrusionOk="0">
                <a:moveTo>
                  <a:pt x="0" y="246993"/>
                </a:moveTo>
                <a:cubicBezTo>
                  <a:pt x="-4819" y="108609"/>
                  <a:pt x="106773" y="6885"/>
                  <a:pt x="246993" y="0"/>
                </a:cubicBezTo>
                <a:cubicBezTo>
                  <a:pt x="400683" y="19842"/>
                  <a:pt x="507052" y="123940"/>
                  <a:pt x="493986" y="246993"/>
                </a:cubicBezTo>
                <a:cubicBezTo>
                  <a:pt x="473159" y="377021"/>
                  <a:pt x="392510" y="504503"/>
                  <a:pt x="246993" y="493986"/>
                </a:cubicBezTo>
                <a:cubicBezTo>
                  <a:pt x="104314" y="502461"/>
                  <a:pt x="-17989" y="366902"/>
                  <a:pt x="0" y="246993"/>
                </a:cubicBezTo>
                <a:close/>
              </a:path>
              <a:path w="493986" h="493986" stroke="0" extrusionOk="0">
                <a:moveTo>
                  <a:pt x="0" y="246993"/>
                </a:moveTo>
                <a:cubicBezTo>
                  <a:pt x="5225" y="102893"/>
                  <a:pt x="113155" y="4032"/>
                  <a:pt x="246993" y="0"/>
                </a:cubicBezTo>
                <a:cubicBezTo>
                  <a:pt x="382133" y="-3535"/>
                  <a:pt x="499428" y="113838"/>
                  <a:pt x="493986" y="246993"/>
                </a:cubicBezTo>
                <a:cubicBezTo>
                  <a:pt x="492465" y="366804"/>
                  <a:pt x="379414" y="495783"/>
                  <a:pt x="246993" y="493986"/>
                </a:cubicBezTo>
                <a:cubicBezTo>
                  <a:pt x="107889" y="481060"/>
                  <a:pt x="6613" y="392939"/>
                  <a:pt x="0" y="246993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617256088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AED22F41-9D2F-CF44-DA67-71C8A4CF3C13}"/>
              </a:ext>
            </a:extLst>
          </p:cNvPr>
          <p:cNvSpPr/>
          <p:nvPr/>
        </p:nvSpPr>
        <p:spPr>
          <a:xfrm>
            <a:off x="8271241" y="5914297"/>
            <a:ext cx="493986" cy="493986"/>
          </a:xfrm>
          <a:custGeom>
            <a:avLst/>
            <a:gdLst>
              <a:gd name="connsiteX0" fmla="*/ 0 w 493986"/>
              <a:gd name="connsiteY0" fmla="*/ 246993 h 493986"/>
              <a:gd name="connsiteX1" fmla="*/ 246993 w 493986"/>
              <a:gd name="connsiteY1" fmla="*/ 0 h 493986"/>
              <a:gd name="connsiteX2" fmla="*/ 493986 w 493986"/>
              <a:gd name="connsiteY2" fmla="*/ 246993 h 493986"/>
              <a:gd name="connsiteX3" fmla="*/ 246993 w 493986"/>
              <a:gd name="connsiteY3" fmla="*/ 493986 h 493986"/>
              <a:gd name="connsiteX4" fmla="*/ 0 w 493986"/>
              <a:gd name="connsiteY4" fmla="*/ 246993 h 493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3986" h="493986" fill="none" extrusionOk="0">
                <a:moveTo>
                  <a:pt x="0" y="246993"/>
                </a:moveTo>
                <a:cubicBezTo>
                  <a:pt x="23536" y="97685"/>
                  <a:pt x="112701" y="-178"/>
                  <a:pt x="246993" y="0"/>
                </a:cubicBezTo>
                <a:cubicBezTo>
                  <a:pt x="376665" y="4269"/>
                  <a:pt x="500299" y="111524"/>
                  <a:pt x="493986" y="246993"/>
                </a:cubicBezTo>
                <a:cubicBezTo>
                  <a:pt x="504170" y="372296"/>
                  <a:pt x="358176" y="485770"/>
                  <a:pt x="246993" y="493986"/>
                </a:cubicBezTo>
                <a:cubicBezTo>
                  <a:pt x="93243" y="505023"/>
                  <a:pt x="7691" y="398217"/>
                  <a:pt x="0" y="246993"/>
                </a:cubicBezTo>
                <a:close/>
              </a:path>
              <a:path w="493986" h="493986" stroke="0" extrusionOk="0">
                <a:moveTo>
                  <a:pt x="0" y="246993"/>
                </a:moveTo>
                <a:cubicBezTo>
                  <a:pt x="15741" y="96256"/>
                  <a:pt x="115497" y="12469"/>
                  <a:pt x="246993" y="0"/>
                </a:cubicBezTo>
                <a:cubicBezTo>
                  <a:pt x="365730" y="-9775"/>
                  <a:pt x="471117" y="118238"/>
                  <a:pt x="493986" y="246993"/>
                </a:cubicBezTo>
                <a:cubicBezTo>
                  <a:pt x="506958" y="388198"/>
                  <a:pt x="370741" y="510028"/>
                  <a:pt x="246993" y="493986"/>
                </a:cubicBezTo>
                <a:cubicBezTo>
                  <a:pt x="121292" y="502419"/>
                  <a:pt x="-19965" y="394951"/>
                  <a:pt x="0" y="246993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C0000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1808761005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58470D5D-CEC5-D36D-B9FE-21694F8CB60D}"/>
              </a:ext>
            </a:extLst>
          </p:cNvPr>
          <p:cNvSpPr/>
          <p:nvPr/>
        </p:nvSpPr>
        <p:spPr>
          <a:xfrm>
            <a:off x="10391331" y="5889095"/>
            <a:ext cx="493986" cy="493986"/>
          </a:xfrm>
          <a:custGeom>
            <a:avLst/>
            <a:gdLst>
              <a:gd name="connsiteX0" fmla="*/ 0 w 493986"/>
              <a:gd name="connsiteY0" fmla="*/ 246993 h 493986"/>
              <a:gd name="connsiteX1" fmla="*/ 246993 w 493986"/>
              <a:gd name="connsiteY1" fmla="*/ 0 h 493986"/>
              <a:gd name="connsiteX2" fmla="*/ 493986 w 493986"/>
              <a:gd name="connsiteY2" fmla="*/ 246993 h 493986"/>
              <a:gd name="connsiteX3" fmla="*/ 246993 w 493986"/>
              <a:gd name="connsiteY3" fmla="*/ 493986 h 493986"/>
              <a:gd name="connsiteX4" fmla="*/ 0 w 493986"/>
              <a:gd name="connsiteY4" fmla="*/ 246993 h 493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3986" h="493986" fill="none" extrusionOk="0">
                <a:moveTo>
                  <a:pt x="0" y="246993"/>
                </a:moveTo>
                <a:cubicBezTo>
                  <a:pt x="13562" y="108846"/>
                  <a:pt x="130289" y="10801"/>
                  <a:pt x="246993" y="0"/>
                </a:cubicBezTo>
                <a:cubicBezTo>
                  <a:pt x="357783" y="-7066"/>
                  <a:pt x="496133" y="111068"/>
                  <a:pt x="493986" y="246993"/>
                </a:cubicBezTo>
                <a:cubicBezTo>
                  <a:pt x="504237" y="382378"/>
                  <a:pt x="378326" y="499373"/>
                  <a:pt x="246993" y="493986"/>
                </a:cubicBezTo>
                <a:cubicBezTo>
                  <a:pt x="113003" y="501425"/>
                  <a:pt x="2529" y="409197"/>
                  <a:pt x="0" y="246993"/>
                </a:cubicBezTo>
                <a:close/>
              </a:path>
              <a:path w="493986" h="493986" stroke="0" extrusionOk="0">
                <a:moveTo>
                  <a:pt x="0" y="246993"/>
                </a:moveTo>
                <a:cubicBezTo>
                  <a:pt x="13005" y="98942"/>
                  <a:pt x="98637" y="10395"/>
                  <a:pt x="246993" y="0"/>
                </a:cubicBezTo>
                <a:cubicBezTo>
                  <a:pt x="378835" y="-22468"/>
                  <a:pt x="489537" y="116121"/>
                  <a:pt x="493986" y="246993"/>
                </a:cubicBezTo>
                <a:cubicBezTo>
                  <a:pt x="502509" y="403196"/>
                  <a:pt x="383740" y="483336"/>
                  <a:pt x="246993" y="493986"/>
                </a:cubicBezTo>
                <a:cubicBezTo>
                  <a:pt x="107344" y="520083"/>
                  <a:pt x="-18247" y="378579"/>
                  <a:pt x="0" y="246993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091018771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C4146E18-2191-A946-7B22-AAD59D7BE80F}"/>
              </a:ext>
            </a:extLst>
          </p:cNvPr>
          <p:cNvSpPr/>
          <p:nvPr/>
        </p:nvSpPr>
        <p:spPr>
          <a:xfrm>
            <a:off x="11102410" y="4662408"/>
            <a:ext cx="493986" cy="493986"/>
          </a:xfrm>
          <a:custGeom>
            <a:avLst/>
            <a:gdLst>
              <a:gd name="connsiteX0" fmla="*/ 0 w 493986"/>
              <a:gd name="connsiteY0" fmla="*/ 246993 h 493986"/>
              <a:gd name="connsiteX1" fmla="*/ 246993 w 493986"/>
              <a:gd name="connsiteY1" fmla="*/ 0 h 493986"/>
              <a:gd name="connsiteX2" fmla="*/ 493986 w 493986"/>
              <a:gd name="connsiteY2" fmla="*/ 246993 h 493986"/>
              <a:gd name="connsiteX3" fmla="*/ 246993 w 493986"/>
              <a:gd name="connsiteY3" fmla="*/ 493986 h 493986"/>
              <a:gd name="connsiteX4" fmla="*/ 0 w 493986"/>
              <a:gd name="connsiteY4" fmla="*/ 246993 h 493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3986" h="493986" fill="none" extrusionOk="0">
                <a:moveTo>
                  <a:pt x="0" y="246993"/>
                </a:moveTo>
                <a:cubicBezTo>
                  <a:pt x="13080" y="115336"/>
                  <a:pt x="108099" y="9809"/>
                  <a:pt x="246993" y="0"/>
                </a:cubicBezTo>
                <a:cubicBezTo>
                  <a:pt x="393533" y="-13701"/>
                  <a:pt x="504997" y="105565"/>
                  <a:pt x="493986" y="246993"/>
                </a:cubicBezTo>
                <a:cubicBezTo>
                  <a:pt x="492950" y="375559"/>
                  <a:pt x="377154" y="487337"/>
                  <a:pt x="246993" y="493986"/>
                </a:cubicBezTo>
                <a:cubicBezTo>
                  <a:pt x="113087" y="471010"/>
                  <a:pt x="4641" y="386310"/>
                  <a:pt x="0" y="246993"/>
                </a:cubicBezTo>
                <a:close/>
              </a:path>
              <a:path w="493986" h="493986" stroke="0" extrusionOk="0">
                <a:moveTo>
                  <a:pt x="0" y="246993"/>
                </a:moveTo>
                <a:cubicBezTo>
                  <a:pt x="10429" y="135336"/>
                  <a:pt x="93455" y="-12771"/>
                  <a:pt x="246993" y="0"/>
                </a:cubicBezTo>
                <a:cubicBezTo>
                  <a:pt x="359670" y="3073"/>
                  <a:pt x="508741" y="108445"/>
                  <a:pt x="493986" y="246993"/>
                </a:cubicBezTo>
                <a:cubicBezTo>
                  <a:pt x="515632" y="376835"/>
                  <a:pt x="389904" y="488157"/>
                  <a:pt x="246993" y="493986"/>
                </a:cubicBezTo>
                <a:cubicBezTo>
                  <a:pt x="105081" y="494442"/>
                  <a:pt x="-4529" y="399289"/>
                  <a:pt x="0" y="246993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solid"/>
            <a:extLst>
              <a:ext uri="{C807C97D-BFC1-408E-A445-0C87EB9F89A2}">
                <ask:lineSketchStyleProps xmlns:ask="http://schemas.microsoft.com/office/drawing/2018/sketchyshapes" sd="579111871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F757F2BA-96E2-7AD1-A3EE-CC082985AD86}"/>
              </a:ext>
            </a:extLst>
          </p:cNvPr>
          <p:cNvSpPr/>
          <p:nvPr/>
        </p:nvSpPr>
        <p:spPr>
          <a:xfrm>
            <a:off x="10750313" y="2023749"/>
            <a:ext cx="493986" cy="493986"/>
          </a:xfrm>
          <a:custGeom>
            <a:avLst/>
            <a:gdLst>
              <a:gd name="connsiteX0" fmla="*/ 0 w 493986"/>
              <a:gd name="connsiteY0" fmla="*/ 246993 h 493986"/>
              <a:gd name="connsiteX1" fmla="*/ 246993 w 493986"/>
              <a:gd name="connsiteY1" fmla="*/ 0 h 493986"/>
              <a:gd name="connsiteX2" fmla="*/ 493986 w 493986"/>
              <a:gd name="connsiteY2" fmla="*/ 246993 h 493986"/>
              <a:gd name="connsiteX3" fmla="*/ 246993 w 493986"/>
              <a:gd name="connsiteY3" fmla="*/ 493986 h 493986"/>
              <a:gd name="connsiteX4" fmla="*/ 0 w 493986"/>
              <a:gd name="connsiteY4" fmla="*/ 246993 h 493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3986" h="493986" fill="none" extrusionOk="0">
                <a:moveTo>
                  <a:pt x="0" y="246993"/>
                </a:moveTo>
                <a:cubicBezTo>
                  <a:pt x="10144" y="111786"/>
                  <a:pt x="118223" y="-15723"/>
                  <a:pt x="246993" y="0"/>
                </a:cubicBezTo>
                <a:cubicBezTo>
                  <a:pt x="370429" y="-1987"/>
                  <a:pt x="486149" y="117962"/>
                  <a:pt x="493986" y="246993"/>
                </a:cubicBezTo>
                <a:cubicBezTo>
                  <a:pt x="493494" y="378707"/>
                  <a:pt x="380252" y="498365"/>
                  <a:pt x="246993" y="493986"/>
                </a:cubicBezTo>
                <a:cubicBezTo>
                  <a:pt x="115530" y="496756"/>
                  <a:pt x="2233" y="383940"/>
                  <a:pt x="0" y="246993"/>
                </a:cubicBezTo>
                <a:close/>
              </a:path>
              <a:path w="493986" h="493986" stroke="0" extrusionOk="0">
                <a:moveTo>
                  <a:pt x="0" y="246993"/>
                </a:moveTo>
                <a:cubicBezTo>
                  <a:pt x="-7997" y="105650"/>
                  <a:pt x="93050" y="6580"/>
                  <a:pt x="246993" y="0"/>
                </a:cubicBezTo>
                <a:cubicBezTo>
                  <a:pt x="405383" y="4627"/>
                  <a:pt x="482922" y="110935"/>
                  <a:pt x="493986" y="246993"/>
                </a:cubicBezTo>
                <a:cubicBezTo>
                  <a:pt x="481778" y="395325"/>
                  <a:pt x="380044" y="512553"/>
                  <a:pt x="246993" y="493986"/>
                </a:cubicBezTo>
                <a:cubicBezTo>
                  <a:pt x="92653" y="484176"/>
                  <a:pt x="15429" y="390775"/>
                  <a:pt x="0" y="246993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C0000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1219033472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D8F61F4-BEC1-1662-8F8C-B7B29163B750}"/>
              </a:ext>
            </a:extLst>
          </p:cNvPr>
          <p:cNvCxnSpPr>
            <a:stCxn id="4" idx="4"/>
            <a:endCxn id="15" idx="0"/>
          </p:cNvCxnSpPr>
          <p:nvPr/>
        </p:nvCxnSpPr>
        <p:spPr>
          <a:xfrm>
            <a:off x="7635765" y="2469931"/>
            <a:ext cx="72343" cy="113357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6FF8DBD-0E8F-7C6F-511C-80648752A7DE}"/>
              </a:ext>
            </a:extLst>
          </p:cNvPr>
          <p:cNvCxnSpPr>
            <a:cxnSpLocks/>
            <a:stCxn id="4" idx="6"/>
            <a:endCxn id="12" idx="2"/>
          </p:cNvCxnSpPr>
          <p:nvPr/>
        </p:nvCxnSpPr>
        <p:spPr>
          <a:xfrm>
            <a:off x="7882758" y="2222938"/>
            <a:ext cx="1546998" cy="1368602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2360572A-6068-F00D-8F01-474EDBBBFF5A}"/>
              </a:ext>
            </a:extLst>
          </p:cNvPr>
          <p:cNvCxnSpPr>
            <a:cxnSpLocks/>
            <a:stCxn id="4" idx="5"/>
            <a:endCxn id="16" idx="1"/>
          </p:cNvCxnSpPr>
          <p:nvPr/>
        </p:nvCxnSpPr>
        <p:spPr>
          <a:xfrm>
            <a:off x="7810415" y="2397588"/>
            <a:ext cx="1458407" cy="217448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77DDD3B1-6308-F860-80C7-73BDDF07D22E}"/>
              </a:ext>
            </a:extLst>
          </p:cNvPr>
          <p:cNvCxnSpPr>
            <a:cxnSpLocks/>
            <a:stCxn id="17" idx="0"/>
            <a:endCxn id="16" idx="3"/>
          </p:cNvCxnSpPr>
          <p:nvPr/>
        </p:nvCxnSpPr>
        <p:spPr>
          <a:xfrm flipV="1">
            <a:off x="8518234" y="4921368"/>
            <a:ext cx="750588" cy="992929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C97D066B-6278-B99A-D3A0-A501B3F32ECF}"/>
              </a:ext>
            </a:extLst>
          </p:cNvPr>
          <p:cNvCxnSpPr>
            <a:cxnSpLocks/>
            <a:stCxn id="17" idx="6"/>
            <a:endCxn id="19" idx="2"/>
          </p:cNvCxnSpPr>
          <p:nvPr/>
        </p:nvCxnSpPr>
        <p:spPr>
          <a:xfrm flipV="1">
            <a:off x="8765227" y="6136088"/>
            <a:ext cx="1626104" cy="25202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CE1897A1-2716-03E6-5200-1A43376516BA}"/>
              </a:ext>
            </a:extLst>
          </p:cNvPr>
          <p:cNvCxnSpPr>
            <a:cxnSpLocks/>
            <a:stCxn id="19" idx="1"/>
            <a:endCxn id="16" idx="5"/>
          </p:cNvCxnSpPr>
          <p:nvPr/>
        </p:nvCxnSpPr>
        <p:spPr>
          <a:xfrm flipH="1" flipV="1">
            <a:off x="9618122" y="4921368"/>
            <a:ext cx="845552" cy="104007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7964C4C9-FACA-B9DD-D4E3-F8C7FB441CF3}"/>
              </a:ext>
            </a:extLst>
          </p:cNvPr>
          <p:cNvCxnSpPr>
            <a:cxnSpLocks/>
            <a:stCxn id="20" idx="2"/>
            <a:endCxn id="17" idx="7"/>
          </p:cNvCxnSpPr>
          <p:nvPr/>
        </p:nvCxnSpPr>
        <p:spPr>
          <a:xfrm flipH="1">
            <a:off x="8692884" y="4909401"/>
            <a:ext cx="2409526" cy="1077239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F79BA35D-FC10-742C-B5B2-5D2FDE58672B}"/>
              </a:ext>
            </a:extLst>
          </p:cNvPr>
          <p:cNvCxnSpPr>
            <a:cxnSpLocks/>
            <a:stCxn id="12" idx="5"/>
            <a:endCxn id="20" idx="1"/>
          </p:cNvCxnSpPr>
          <p:nvPr/>
        </p:nvCxnSpPr>
        <p:spPr>
          <a:xfrm>
            <a:off x="9851399" y="3766190"/>
            <a:ext cx="1323354" cy="968561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6D953D61-B36E-EDF5-F0CA-20458C762414}"/>
              </a:ext>
            </a:extLst>
          </p:cNvPr>
          <p:cNvCxnSpPr>
            <a:cxnSpLocks/>
            <a:stCxn id="16" idx="7"/>
            <a:endCxn id="22" idx="4"/>
          </p:cNvCxnSpPr>
          <p:nvPr/>
        </p:nvCxnSpPr>
        <p:spPr>
          <a:xfrm flipV="1">
            <a:off x="9618122" y="2517735"/>
            <a:ext cx="1379184" cy="2054333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82E006C6-B318-0878-DE39-B8F407870FD1}"/>
              </a:ext>
            </a:extLst>
          </p:cNvPr>
          <p:cNvCxnSpPr>
            <a:cxnSpLocks/>
            <a:stCxn id="15" idx="7"/>
            <a:endCxn id="22" idx="2"/>
          </p:cNvCxnSpPr>
          <p:nvPr/>
        </p:nvCxnSpPr>
        <p:spPr>
          <a:xfrm flipV="1">
            <a:off x="7882758" y="2270742"/>
            <a:ext cx="2867555" cy="140510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8D335D95-68DB-CFF3-3D73-D4504FD9EE30}"/>
              </a:ext>
            </a:extLst>
          </p:cNvPr>
          <p:cNvCxnSpPr>
            <a:cxnSpLocks/>
            <a:stCxn id="15" idx="4"/>
            <a:endCxn id="17" idx="1"/>
          </p:cNvCxnSpPr>
          <p:nvPr/>
        </p:nvCxnSpPr>
        <p:spPr>
          <a:xfrm>
            <a:off x="7708108" y="4097493"/>
            <a:ext cx="635476" cy="1889147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B44200E8-D49B-07A8-2FE5-4D826990F155}"/>
              </a:ext>
            </a:extLst>
          </p:cNvPr>
          <p:cNvCxnSpPr>
            <a:cxnSpLocks/>
            <a:stCxn id="12" idx="7"/>
            <a:endCxn id="22" idx="3"/>
          </p:cNvCxnSpPr>
          <p:nvPr/>
        </p:nvCxnSpPr>
        <p:spPr>
          <a:xfrm flipV="1">
            <a:off x="9851399" y="2445392"/>
            <a:ext cx="971257" cy="97149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1" name="Oval 100">
            <a:extLst>
              <a:ext uri="{FF2B5EF4-FFF2-40B4-BE49-F238E27FC236}">
                <a16:creationId xmlns:a16="http://schemas.microsoft.com/office/drawing/2014/main" id="{2B0246A1-252C-5CFD-14B8-A412F9ED4FB2}"/>
              </a:ext>
            </a:extLst>
          </p:cNvPr>
          <p:cNvSpPr/>
          <p:nvPr/>
        </p:nvSpPr>
        <p:spPr>
          <a:xfrm>
            <a:off x="8096591" y="633716"/>
            <a:ext cx="493986" cy="493986"/>
          </a:xfrm>
          <a:custGeom>
            <a:avLst/>
            <a:gdLst>
              <a:gd name="connsiteX0" fmla="*/ 0 w 493986"/>
              <a:gd name="connsiteY0" fmla="*/ 246993 h 493986"/>
              <a:gd name="connsiteX1" fmla="*/ 246993 w 493986"/>
              <a:gd name="connsiteY1" fmla="*/ 0 h 493986"/>
              <a:gd name="connsiteX2" fmla="*/ 493986 w 493986"/>
              <a:gd name="connsiteY2" fmla="*/ 246993 h 493986"/>
              <a:gd name="connsiteX3" fmla="*/ 246993 w 493986"/>
              <a:gd name="connsiteY3" fmla="*/ 493986 h 493986"/>
              <a:gd name="connsiteX4" fmla="*/ 0 w 493986"/>
              <a:gd name="connsiteY4" fmla="*/ 246993 h 493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3986" h="493986" fill="none" extrusionOk="0">
                <a:moveTo>
                  <a:pt x="0" y="246993"/>
                </a:moveTo>
                <a:cubicBezTo>
                  <a:pt x="15542" y="95811"/>
                  <a:pt x="123286" y="838"/>
                  <a:pt x="246993" y="0"/>
                </a:cubicBezTo>
                <a:cubicBezTo>
                  <a:pt x="393634" y="17488"/>
                  <a:pt x="468919" y="110044"/>
                  <a:pt x="493986" y="246993"/>
                </a:cubicBezTo>
                <a:cubicBezTo>
                  <a:pt x="516768" y="386707"/>
                  <a:pt x="380015" y="492440"/>
                  <a:pt x="246993" y="493986"/>
                </a:cubicBezTo>
                <a:cubicBezTo>
                  <a:pt x="84882" y="501655"/>
                  <a:pt x="6387" y="374745"/>
                  <a:pt x="0" y="246993"/>
                </a:cubicBezTo>
                <a:close/>
              </a:path>
              <a:path w="493986" h="493986" stroke="0" extrusionOk="0">
                <a:moveTo>
                  <a:pt x="0" y="246993"/>
                </a:moveTo>
                <a:cubicBezTo>
                  <a:pt x="-9747" y="127684"/>
                  <a:pt x="101349" y="-3813"/>
                  <a:pt x="246993" y="0"/>
                </a:cubicBezTo>
                <a:cubicBezTo>
                  <a:pt x="395110" y="-1728"/>
                  <a:pt x="483627" y="129451"/>
                  <a:pt x="493986" y="246993"/>
                </a:cubicBezTo>
                <a:cubicBezTo>
                  <a:pt x="486173" y="386014"/>
                  <a:pt x="366327" y="514178"/>
                  <a:pt x="246993" y="493986"/>
                </a:cubicBezTo>
                <a:cubicBezTo>
                  <a:pt x="127058" y="483324"/>
                  <a:pt x="-15066" y="386859"/>
                  <a:pt x="0" y="246993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C0000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981765707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47420E38-2CAC-B8C6-F639-6AB341297A9F}"/>
              </a:ext>
            </a:extLst>
          </p:cNvPr>
          <p:cNvSpPr txBox="1"/>
          <p:nvPr/>
        </p:nvSpPr>
        <p:spPr>
          <a:xfrm>
            <a:off x="8692884" y="640897"/>
            <a:ext cx="26901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In Independent Set</a:t>
            </a:r>
          </a:p>
        </p:txBody>
      </p:sp>
    </p:spTree>
    <p:extLst>
      <p:ext uri="{BB962C8B-B14F-4D97-AF65-F5344CB8AC3E}">
        <p14:creationId xmlns:p14="http://schemas.microsoft.com/office/powerpoint/2010/main" val="28980447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2C9B89-6288-ABD9-21CB-8DBD600654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96E3AD-7FA9-F0DD-807F-FF3E10549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Course Updates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CCF7BC1-6D86-B895-C4BF-F43324E72F7D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6900659B-954A-BA55-2EE4-9312592480A7}"/>
              </a:ext>
            </a:extLst>
          </p:cNvPr>
          <p:cNvSpPr txBox="1"/>
          <p:nvPr/>
        </p:nvSpPr>
        <p:spPr>
          <a:xfrm>
            <a:off x="501650" y="1615539"/>
            <a:ext cx="7906626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l"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333333"/>
                </a:solidFill>
              </a:rPr>
              <a:t>HW 8 Out</a:t>
            </a:r>
          </a:p>
          <a:p>
            <a:pPr marL="1028700" lvl="1" indent="-571500"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333333"/>
                </a:solidFill>
              </a:rPr>
              <a:t>Due December 2</a:t>
            </a:r>
            <a:r>
              <a:rPr lang="en-US" sz="3200" baseline="30000" dirty="0">
                <a:solidFill>
                  <a:srgbClr val="333333"/>
                </a:solidFill>
              </a:rPr>
              <a:t>nd</a:t>
            </a:r>
            <a:endParaRPr lang="en-US" sz="3200" dirty="0">
              <a:solidFill>
                <a:srgbClr val="333333"/>
              </a:solidFill>
            </a:endParaRPr>
          </a:p>
          <a:p>
            <a:pPr marL="571500" indent="-571500" algn="l"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333333"/>
                </a:solidFill>
              </a:rPr>
              <a:t>Group Project (</a:t>
            </a:r>
            <a:r>
              <a:rPr lang="en-US" sz="3200" dirty="0" err="1">
                <a:solidFill>
                  <a:srgbClr val="333333"/>
                </a:solidFill>
              </a:rPr>
              <a:t>Autolab</a:t>
            </a:r>
            <a:r>
              <a:rPr lang="en-US" sz="3200" dirty="0">
                <a:solidFill>
                  <a:srgbClr val="333333"/>
                </a:solidFill>
              </a:rPr>
              <a:t> Up)</a:t>
            </a:r>
          </a:p>
          <a:p>
            <a:pPr marL="1028700" lvl="1" indent="-571500"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333333"/>
                </a:solidFill>
              </a:rPr>
              <a:t>Groups Fixed</a:t>
            </a:r>
          </a:p>
          <a:p>
            <a:pPr marL="1028700" lvl="1" indent="-571500"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333333"/>
                </a:solidFill>
              </a:rPr>
              <a:t>Reflections 3 Due December 3</a:t>
            </a:r>
            <a:r>
              <a:rPr lang="en-US" sz="3200" baseline="30000" dirty="0">
                <a:solidFill>
                  <a:srgbClr val="333333"/>
                </a:solidFill>
              </a:rPr>
              <a:t>rd</a:t>
            </a:r>
            <a:endParaRPr lang="en-US" sz="3200" dirty="0">
              <a:solidFill>
                <a:srgbClr val="333333"/>
              </a:solidFill>
            </a:endParaRPr>
          </a:p>
          <a:p>
            <a:pPr marL="571500" indent="-571500"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333333"/>
                </a:solidFill>
              </a:rPr>
              <a:t>Quiz is Today</a:t>
            </a:r>
            <a:endParaRPr lang="en-US" sz="3200" baseline="30000" dirty="0">
              <a:solidFill>
                <a:srgbClr val="333333"/>
              </a:solidFill>
            </a:endParaRPr>
          </a:p>
          <a:p>
            <a:pPr marL="571500" indent="-571500"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333333"/>
                </a:solidFill>
              </a:rPr>
              <a:t>Final on December 10</a:t>
            </a:r>
            <a:r>
              <a:rPr lang="en-US" sz="3200" baseline="30000" dirty="0">
                <a:solidFill>
                  <a:srgbClr val="333333"/>
                </a:solidFill>
              </a:rPr>
              <a:t>th</a:t>
            </a:r>
            <a:endParaRPr lang="en-US" sz="3200" dirty="0">
              <a:solidFill>
                <a:srgbClr val="333333"/>
              </a:solidFill>
            </a:endParaRPr>
          </a:p>
        </p:txBody>
      </p:sp>
      <p:pic>
        <p:nvPicPr>
          <p:cNvPr id="11" name="Graphic 10" descr="Newspaper outline">
            <a:extLst>
              <a:ext uri="{FF2B5EF4-FFF2-40B4-BE49-F238E27FC236}">
                <a16:creationId xmlns:a16="http://schemas.microsoft.com/office/drawing/2014/main" id="{091BE974-6143-BD39-402B-CCC13FED22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099300" y="1400175"/>
            <a:ext cx="5092700" cy="509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87349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27C41D-6A3B-C411-A9B1-D359F03394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FE68C9-D541-43C2-6282-8DC0CCC36E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580" y="361774"/>
            <a:ext cx="11618862" cy="1325563"/>
          </a:xfrm>
        </p:spPr>
        <p:txBody>
          <a:bodyPr>
            <a:normAutofit/>
          </a:bodyPr>
          <a:lstStyle/>
          <a:p>
            <a:r>
              <a:rPr lang="en-US" dirty="0"/>
              <a:t>Independent Set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3BA009E-EBCF-75FF-CF10-8B50DBE1E125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A181DDA4-2A75-6D36-5D35-EEACDAC1474E}"/>
              </a:ext>
            </a:extLst>
          </p:cNvPr>
          <p:cNvSpPr txBox="1"/>
          <p:nvPr/>
        </p:nvSpPr>
        <p:spPr>
          <a:xfrm>
            <a:off x="618248" y="1610818"/>
            <a:ext cx="108056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DFDED79-BEDC-8D67-DC77-F8694A1A0B02}"/>
                  </a:ext>
                </a:extLst>
              </p:cNvPr>
              <p:cNvSpPr txBox="1"/>
              <p:nvPr/>
            </p:nvSpPr>
            <p:spPr>
              <a:xfrm>
                <a:off x="618247" y="1687337"/>
                <a:ext cx="5982250" cy="48320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800" dirty="0"/>
                  <a:t>Fix a graph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1" smtClean="0">
                        <a:latin typeface="Cambria Math" panose="02040503050406030204" pitchFamily="18" charset="0"/>
                      </a:rPr>
                      <m:t>G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=(</m:t>
                    </m:r>
                    <m:r>
                      <m:rPr>
                        <m:sty m:val="p"/>
                      </m:rPr>
                      <a:rPr lang="en-US" sz="2800" b="0" i="1" smtClean="0">
                        <a:latin typeface="Cambria Math" panose="02040503050406030204" pitchFamily="18" charset="0"/>
                      </a:rPr>
                      <m:t>V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m:rPr>
                        <m:sty m:val="p"/>
                      </m:rPr>
                      <a:rPr lang="en-US" sz="2800" b="0" i="1" smtClean="0">
                        <a:latin typeface="Cambria Math" panose="02040503050406030204" pitchFamily="18" charset="0"/>
                      </a:rPr>
                      <m:t>E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800" dirty="0"/>
                  <a:t>.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800" dirty="0"/>
                  <a:t>A set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1" smtClean="0">
                        <a:latin typeface="Cambria Math" panose="02040503050406030204" pitchFamily="18" charset="0"/>
                      </a:rPr>
                      <m:t>S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⊆</m:t>
                    </m:r>
                    <m:r>
                      <m:rPr>
                        <m:sty m:val="p"/>
                      </m:rPr>
                      <a:rPr lang="en-US" sz="2800" b="0" i="1" smtClean="0">
                        <a:latin typeface="Cambria Math" panose="02040503050406030204" pitchFamily="18" charset="0"/>
                      </a:rPr>
                      <m:t>V</m:t>
                    </m:r>
                  </m:oMath>
                </a14:m>
                <a:r>
                  <a:rPr lang="en-US" sz="2800" dirty="0"/>
                  <a:t> is independent if no two nodes in S are joined by an edge in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𝐸</m:t>
                    </m:r>
                  </m:oMath>
                </a14:m>
                <a:r>
                  <a:rPr lang="en-US" sz="2800" dirty="0"/>
                  <a:t>.</a:t>
                </a:r>
                <a:r>
                  <a:rPr lang="en-US" sz="3200" dirty="0"/>
                  <a:t> 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sz="3200" dirty="0"/>
              </a:p>
              <a:p>
                <a:r>
                  <a:rPr lang="en-US" sz="3200" b="1" dirty="0">
                    <a:cs typeface="Courier New" panose="02070309020205020404" pitchFamily="49" charset="0"/>
                  </a:rPr>
                  <a:t>Independent Set Problem</a:t>
                </a:r>
                <a:r>
                  <a:rPr lang="en-US" sz="3200" b="1" dirty="0"/>
                  <a:t>: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3200" b="1" dirty="0"/>
                  <a:t>Input</a:t>
                </a:r>
                <a:r>
                  <a:rPr lang="en-US" sz="3200" dirty="0"/>
                  <a:t>: A graph G and integer k.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3200" b="1" dirty="0"/>
                  <a:t>Output</a:t>
                </a:r>
                <a:r>
                  <a:rPr lang="en-US" sz="3200" dirty="0"/>
                  <a:t>: If there exist an independent set of size at least k in G.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DFDED79-BEDC-8D67-DC77-F8694A1A0B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8247" y="1687337"/>
                <a:ext cx="5982250" cy="4832092"/>
              </a:xfrm>
              <a:prstGeom prst="rect">
                <a:avLst/>
              </a:prstGeom>
              <a:blipFill>
                <a:blip r:embed="rId3"/>
                <a:stretch>
                  <a:fillRect l="-2542" t="-1309" r="-1695" b="-31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Oval 3">
            <a:extLst>
              <a:ext uri="{FF2B5EF4-FFF2-40B4-BE49-F238E27FC236}">
                <a16:creationId xmlns:a16="http://schemas.microsoft.com/office/drawing/2014/main" id="{D4B0561D-B796-A9E2-3FCD-157AAB3DB39E}"/>
              </a:ext>
            </a:extLst>
          </p:cNvPr>
          <p:cNvSpPr/>
          <p:nvPr/>
        </p:nvSpPr>
        <p:spPr>
          <a:xfrm>
            <a:off x="7388772" y="1975945"/>
            <a:ext cx="493986" cy="493986"/>
          </a:xfrm>
          <a:custGeom>
            <a:avLst/>
            <a:gdLst>
              <a:gd name="connsiteX0" fmla="*/ 0 w 493986"/>
              <a:gd name="connsiteY0" fmla="*/ 246993 h 493986"/>
              <a:gd name="connsiteX1" fmla="*/ 246993 w 493986"/>
              <a:gd name="connsiteY1" fmla="*/ 0 h 493986"/>
              <a:gd name="connsiteX2" fmla="*/ 493986 w 493986"/>
              <a:gd name="connsiteY2" fmla="*/ 246993 h 493986"/>
              <a:gd name="connsiteX3" fmla="*/ 246993 w 493986"/>
              <a:gd name="connsiteY3" fmla="*/ 493986 h 493986"/>
              <a:gd name="connsiteX4" fmla="*/ 0 w 493986"/>
              <a:gd name="connsiteY4" fmla="*/ 246993 h 493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3986" h="493986" fill="none" extrusionOk="0">
                <a:moveTo>
                  <a:pt x="0" y="246993"/>
                </a:moveTo>
                <a:cubicBezTo>
                  <a:pt x="15542" y="95811"/>
                  <a:pt x="123286" y="838"/>
                  <a:pt x="246993" y="0"/>
                </a:cubicBezTo>
                <a:cubicBezTo>
                  <a:pt x="393634" y="17488"/>
                  <a:pt x="468919" y="110044"/>
                  <a:pt x="493986" y="246993"/>
                </a:cubicBezTo>
                <a:cubicBezTo>
                  <a:pt x="516768" y="386707"/>
                  <a:pt x="380015" y="492440"/>
                  <a:pt x="246993" y="493986"/>
                </a:cubicBezTo>
                <a:cubicBezTo>
                  <a:pt x="84882" y="501655"/>
                  <a:pt x="6387" y="374745"/>
                  <a:pt x="0" y="246993"/>
                </a:cubicBezTo>
                <a:close/>
              </a:path>
              <a:path w="493986" h="493986" stroke="0" extrusionOk="0">
                <a:moveTo>
                  <a:pt x="0" y="246993"/>
                </a:moveTo>
                <a:cubicBezTo>
                  <a:pt x="-9747" y="127684"/>
                  <a:pt x="101349" y="-3813"/>
                  <a:pt x="246993" y="0"/>
                </a:cubicBezTo>
                <a:cubicBezTo>
                  <a:pt x="395110" y="-1728"/>
                  <a:pt x="483627" y="129451"/>
                  <a:pt x="493986" y="246993"/>
                </a:cubicBezTo>
                <a:cubicBezTo>
                  <a:pt x="486173" y="386014"/>
                  <a:pt x="366327" y="514178"/>
                  <a:pt x="246993" y="493986"/>
                </a:cubicBezTo>
                <a:cubicBezTo>
                  <a:pt x="127058" y="483324"/>
                  <a:pt x="-15066" y="386859"/>
                  <a:pt x="0" y="246993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solid"/>
            <a:extLst>
              <a:ext uri="{C807C97D-BFC1-408E-A445-0C87EB9F89A2}">
                <ask:lineSketchStyleProps xmlns:ask="http://schemas.microsoft.com/office/drawing/2018/sketchyshapes" sd="981765707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0EADE0D1-4B17-C9C2-8BE7-3F41C46D351E}"/>
              </a:ext>
            </a:extLst>
          </p:cNvPr>
          <p:cNvSpPr/>
          <p:nvPr/>
        </p:nvSpPr>
        <p:spPr>
          <a:xfrm>
            <a:off x="9429756" y="3344547"/>
            <a:ext cx="493986" cy="493986"/>
          </a:xfrm>
          <a:custGeom>
            <a:avLst/>
            <a:gdLst>
              <a:gd name="connsiteX0" fmla="*/ 0 w 493986"/>
              <a:gd name="connsiteY0" fmla="*/ 246993 h 493986"/>
              <a:gd name="connsiteX1" fmla="*/ 246993 w 493986"/>
              <a:gd name="connsiteY1" fmla="*/ 0 h 493986"/>
              <a:gd name="connsiteX2" fmla="*/ 493986 w 493986"/>
              <a:gd name="connsiteY2" fmla="*/ 246993 h 493986"/>
              <a:gd name="connsiteX3" fmla="*/ 246993 w 493986"/>
              <a:gd name="connsiteY3" fmla="*/ 493986 h 493986"/>
              <a:gd name="connsiteX4" fmla="*/ 0 w 493986"/>
              <a:gd name="connsiteY4" fmla="*/ 246993 h 493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3986" h="493986" fill="none" extrusionOk="0">
                <a:moveTo>
                  <a:pt x="0" y="246993"/>
                </a:moveTo>
                <a:cubicBezTo>
                  <a:pt x="12256" y="120825"/>
                  <a:pt x="99771" y="-13558"/>
                  <a:pt x="246993" y="0"/>
                </a:cubicBezTo>
                <a:cubicBezTo>
                  <a:pt x="363404" y="1256"/>
                  <a:pt x="487701" y="135979"/>
                  <a:pt x="493986" y="246993"/>
                </a:cubicBezTo>
                <a:cubicBezTo>
                  <a:pt x="494017" y="374229"/>
                  <a:pt x="361111" y="501615"/>
                  <a:pt x="246993" y="493986"/>
                </a:cubicBezTo>
                <a:cubicBezTo>
                  <a:pt x="100963" y="481538"/>
                  <a:pt x="8288" y="378755"/>
                  <a:pt x="0" y="246993"/>
                </a:cubicBezTo>
                <a:close/>
              </a:path>
              <a:path w="493986" h="493986" stroke="0" extrusionOk="0">
                <a:moveTo>
                  <a:pt x="0" y="246993"/>
                </a:moveTo>
                <a:cubicBezTo>
                  <a:pt x="-12812" y="86958"/>
                  <a:pt x="125997" y="-6874"/>
                  <a:pt x="246993" y="0"/>
                </a:cubicBezTo>
                <a:cubicBezTo>
                  <a:pt x="390165" y="14335"/>
                  <a:pt x="477112" y="118450"/>
                  <a:pt x="493986" y="246993"/>
                </a:cubicBezTo>
                <a:cubicBezTo>
                  <a:pt x="486788" y="377156"/>
                  <a:pt x="393212" y="490340"/>
                  <a:pt x="246993" y="493986"/>
                </a:cubicBezTo>
                <a:cubicBezTo>
                  <a:pt x="98782" y="481686"/>
                  <a:pt x="4473" y="386793"/>
                  <a:pt x="0" y="246993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978248048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50626653-31C4-BA7E-E0C0-7457B1B4716C}"/>
              </a:ext>
            </a:extLst>
          </p:cNvPr>
          <p:cNvSpPr/>
          <p:nvPr/>
        </p:nvSpPr>
        <p:spPr>
          <a:xfrm>
            <a:off x="7461115" y="3603507"/>
            <a:ext cx="493986" cy="493986"/>
          </a:xfrm>
          <a:custGeom>
            <a:avLst/>
            <a:gdLst>
              <a:gd name="connsiteX0" fmla="*/ 0 w 493986"/>
              <a:gd name="connsiteY0" fmla="*/ 246993 h 493986"/>
              <a:gd name="connsiteX1" fmla="*/ 246993 w 493986"/>
              <a:gd name="connsiteY1" fmla="*/ 0 h 493986"/>
              <a:gd name="connsiteX2" fmla="*/ 493986 w 493986"/>
              <a:gd name="connsiteY2" fmla="*/ 246993 h 493986"/>
              <a:gd name="connsiteX3" fmla="*/ 246993 w 493986"/>
              <a:gd name="connsiteY3" fmla="*/ 493986 h 493986"/>
              <a:gd name="connsiteX4" fmla="*/ 0 w 493986"/>
              <a:gd name="connsiteY4" fmla="*/ 246993 h 493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3986" h="493986" fill="none" extrusionOk="0">
                <a:moveTo>
                  <a:pt x="0" y="246993"/>
                </a:moveTo>
                <a:cubicBezTo>
                  <a:pt x="-12616" y="98716"/>
                  <a:pt x="107113" y="-6879"/>
                  <a:pt x="246993" y="0"/>
                </a:cubicBezTo>
                <a:cubicBezTo>
                  <a:pt x="394050" y="13061"/>
                  <a:pt x="506066" y="118927"/>
                  <a:pt x="493986" y="246993"/>
                </a:cubicBezTo>
                <a:cubicBezTo>
                  <a:pt x="494993" y="375741"/>
                  <a:pt x="377636" y="489191"/>
                  <a:pt x="246993" y="493986"/>
                </a:cubicBezTo>
                <a:cubicBezTo>
                  <a:pt x="100811" y="499528"/>
                  <a:pt x="8813" y="407697"/>
                  <a:pt x="0" y="246993"/>
                </a:cubicBezTo>
                <a:close/>
              </a:path>
              <a:path w="493986" h="493986" stroke="0" extrusionOk="0">
                <a:moveTo>
                  <a:pt x="0" y="246993"/>
                </a:moveTo>
                <a:cubicBezTo>
                  <a:pt x="-2786" y="115007"/>
                  <a:pt x="128906" y="-16001"/>
                  <a:pt x="246993" y="0"/>
                </a:cubicBezTo>
                <a:cubicBezTo>
                  <a:pt x="389923" y="9285"/>
                  <a:pt x="507214" y="100799"/>
                  <a:pt x="493986" y="246993"/>
                </a:cubicBezTo>
                <a:cubicBezTo>
                  <a:pt x="496060" y="373024"/>
                  <a:pt x="400852" y="508966"/>
                  <a:pt x="246993" y="493986"/>
                </a:cubicBezTo>
                <a:cubicBezTo>
                  <a:pt x="107476" y="514476"/>
                  <a:pt x="-17048" y="366647"/>
                  <a:pt x="0" y="246993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C0000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3809068511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CE230BA1-F518-CB5B-71FE-4EF1A9129279}"/>
              </a:ext>
            </a:extLst>
          </p:cNvPr>
          <p:cNvSpPr/>
          <p:nvPr/>
        </p:nvSpPr>
        <p:spPr>
          <a:xfrm>
            <a:off x="9196479" y="4499725"/>
            <a:ext cx="493986" cy="493986"/>
          </a:xfrm>
          <a:custGeom>
            <a:avLst/>
            <a:gdLst>
              <a:gd name="connsiteX0" fmla="*/ 0 w 493986"/>
              <a:gd name="connsiteY0" fmla="*/ 246993 h 493986"/>
              <a:gd name="connsiteX1" fmla="*/ 246993 w 493986"/>
              <a:gd name="connsiteY1" fmla="*/ 0 h 493986"/>
              <a:gd name="connsiteX2" fmla="*/ 493986 w 493986"/>
              <a:gd name="connsiteY2" fmla="*/ 246993 h 493986"/>
              <a:gd name="connsiteX3" fmla="*/ 246993 w 493986"/>
              <a:gd name="connsiteY3" fmla="*/ 493986 h 493986"/>
              <a:gd name="connsiteX4" fmla="*/ 0 w 493986"/>
              <a:gd name="connsiteY4" fmla="*/ 246993 h 493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3986" h="493986" fill="none" extrusionOk="0">
                <a:moveTo>
                  <a:pt x="0" y="246993"/>
                </a:moveTo>
                <a:cubicBezTo>
                  <a:pt x="-4819" y="108609"/>
                  <a:pt x="106773" y="6885"/>
                  <a:pt x="246993" y="0"/>
                </a:cubicBezTo>
                <a:cubicBezTo>
                  <a:pt x="400683" y="19842"/>
                  <a:pt x="507052" y="123940"/>
                  <a:pt x="493986" y="246993"/>
                </a:cubicBezTo>
                <a:cubicBezTo>
                  <a:pt x="473159" y="377021"/>
                  <a:pt x="392510" y="504503"/>
                  <a:pt x="246993" y="493986"/>
                </a:cubicBezTo>
                <a:cubicBezTo>
                  <a:pt x="104314" y="502461"/>
                  <a:pt x="-17989" y="366902"/>
                  <a:pt x="0" y="246993"/>
                </a:cubicBezTo>
                <a:close/>
              </a:path>
              <a:path w="493986" h="493986" stroke="0" extrusionOk="0">
                <a:moveTo>
                  <a:pt x="0" y="246993"/>
                </a:moveTo>
                <a:cubicBezTo>
                  <a:pt x="5225" y="102893"/>
                  <a:pt x="113155" y="4032"/>
                  <a:pt x="246993" y="0"/>
                </a:cubicBezTo>
                <a:cubicBezTo>
                  <a:pt x="382133" y="-3535"/>
                  <a:pt x="499428" y="113838"/>
                  <a:pt x="493986" y="246993"/>
                </a:cubicBezTo>
                <a:cubicBezTo>
                  <a:pt x="492465" y="366804"/>
                  <a:pt x="379414" y="495783"/>
                  <a:pt x="246993" y="493986"/>
                </a:cubicBezTo>
                <a:cubicBezTo>
                  <a:pt x="107889" y="481060"/>
                  <a:pt x="6613" y="392939"/>
                  <a:pt x="0" y="246993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C0000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1617256088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C6B6AB35-37CD-B2B9-9028-6F8E1ACC2632}"/>
              </a:ext>
            </a:extLst>
          </p:cNvPr>
          <p:cNvSpPr/>
          <p:nvPr/>
        </p:nvSpPr>
        <p:spPr>
          <a:xfrm>
            <a:off x="8271241" y="5914297"/>
            <a:ext cx="493986" cy="493986"/>
          </a:xfrm>
          <a:custGeom>
            <a:avLst/>
            <a:gdLst>
              <a:gd name="connsiteX0" fmla="*/ 0 w 493986"/>
              <a:gd name="connsiteY0" fmla="*/ 246993 h 493986"/>
              <a:gd name="connsiteX1" fmla="*/ 246993 w 493986"/>
              <a:gd name="connsiteY1" fmla="*/ 0 h 493986"/>
              <a:gd name="connsiteX2" fmla="*/ 493986 w 493986"/>
              <a:gd name="connsiteY2" fmla="*/ 246993 h 493986"/>
              <a:gd name="connsiteX3" fmla="*/ 246993 w 493986"/>
              <a:gd name="connsiteY3" fmla="*/ 493986 h 493986"/>
              <a:gd name="connsiteX4" fmla="*/ 0 w 493986"/>
              <a:gd name="connsiteY4" fmla="*/ 246993 h 493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3986" h="493986" fill="none" extrusionOk="0">
                <a:moveTo>
                  <a:pt x="0" y="246993"/>
                </a:moveTo>
                <a:cubicBezTo>
                  <a:pt x="23536" y="97685"/>
                  <a:pt x="112701" y="-178"/>
                  <a:pt x="246993" y="0"/>
                </a:cubicBezTo>
                <a:cubicBezTo>
                  <a:pt x="376665" y="4269"/>
                  <a:pt x="500299" y="111524"/>
                  <a:pt x="493986" y="246993"/>
                </a:cubicBezTo>
                <a:cubicBezTo>
                  <a:pt x="504170" y="372296"/>
                  <a:pt x="358176" y="485770"/>
                  <a:pt x="246993" y="493986"/>
                </a:cubicBezTo>
                <a:cubicBezTo>
                  <a:pt x="93243" y="505023"/>
                  <a:pt x="7691" y="398217"/>
                  <a:pt x="0" y="246993"/>
                </a:cubicBezTo>
                <a:close/>
              </a:path>
              <a:path w="493986" h="493986" stroke="0" extrusionOk="0">
                <a:moveTo>
                  <a:pt x="0" y="246993"/>
                </a:moveTo>
                <a:cubicBezTo>
                  <a:pt x="15741" y="96256"/>
                  <a:pt x="115497" y="12469"/>
                  <a:pt x="246993" y="0"/>
                </a:cubicBezTo>
                <a:cubicBezTo>
                  <a:pt x="365730" y="-9775"/>
                  <a:pt x="471117" y="118238"/>
                  <a:pt x="493986" y="246993"/>
                </a:cubicBezTo>
                <a:cubicBezTo>
                  <a:pt x="506958" y="388198"/>
                  <a:pt x="370741" y="510028"/>
                  <a:pt x="246993" y="493986"/>
                </a:cubicBezTo>
                <a:cubicBezTo>
                  <a:pt x="121292" y="502419"/>
                  <a:pt x="-19965" y="394951"/>
                  <a:pt x="0" y="246993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solid"/>
            <a:extLst>
              <a:ext uri="{C807C97D-BFC1-408E-A445-0C87EB9F89A2}">
                <ask:lineSketchStyleProps xmlns:ask="http://schemas.microsoft.com/office/drawing/2018/sketchyshapes" sd="1808761005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AFD084A9-DCBD-3C7B-293C-7422DCC23CE8}"/>
              </a:ext>
            </a:extLst>
          </p:cNvPr>
          <p:cNvSpPr/>
          <p:nvPr/>
        </p:nvSpPr>
        <p:spPr>
          <a:xfrm>
            <a:off x="10391331" y="5889095"/>
            <a:ext cx="493986" cy="493986"/>
          </a:xfrm>
          <a:custGeom>
            <a:avLst/>
            <a:gdLst>
              <a:gd name="connsiteX0" fmla="*/ 0 w 493986"/>
              <a:gd name="connsiteY0" fmla="*/ 246993 h 493986"/>
              <a:gd name="connsiteX1" fmla="*/ 246993 w 493986"/>
              <a:gd name="connsiteY1" fmla="*/ 0 h 493986"/>
              <a:gd name="connsiteX2" fmla="*/ 493986 w 493986"/>
              <a:gd name="connsiteY2" fmla="*/ 246993 h 493986"/>
              <a:gd name="connsiteX3" fmla="*/ 246993 w 493986"/>
              <a:gd name="connsiteY3" fmla="*/ 493986 h 493986"/>
              <a:gd name="connsiteX4" fmla="*/ 0 w 493986"/>
              <a:gd name="connsiteY4" fmla="*/ 246993 h 493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3986" h="493986" fill="none" extrusionOk="0">
                <a:moveTo>
                  <a:pt x="0" y="246993"/>
                </a:moveTo>
                <a:cubicBezTo>
                  <a:pt x="13562" y="108846"/>
                  <a:pt x="130289" y="10801"/>
                  <a:pt x="246993" y="0"/>
                </a:cubicBezTo>
                <a:cubicBezTo>
                  <a:pt x="357783" y="-7066"/>
                  <a:pt x="496133" y="111068"/>
                  <a:pt x="493986" y="246993"/>
                </a:cubicBezTo>
                <a:cubicBezTo>
                  <a:pt x="504237" y="382378"/>
                  <a:pt x="378326" y="499373"/>
                  <a:pt x="246993" y="493986"/>
                </a:cubicBezTo>
                <a:cubicBezTo>
                  <a:pt x="113003" y="501425"/>
                  <a:pt x="2529" y="409197"/>
                  <a:pt x="0" y="246993"/>
                </a:cubicBezTo>
                <a:close/>
              </a:path>
              <a:path w="493986" h="493986" stroke="0" extrusionOk="0">
                <a:moveTo>
                  <a:pt x="0" y="246993"/>
                </a:moveTo>
                <a:cubicBezTo>
                  <a:pt x="13005" y="98942"/>
                  <a:pt x="98637" y="10395"/>
                  <a:pt x="246993" y="0"/>
                </a:cubicBezTo>
                <a:cubicBezTo>
                  <a:pt x="378835" y="-22468"/>
                  <a:pt x="489537" y="116121"/>
                  <a:pt x="493986" y="246993"/>
                </a:cubicBezTo>
                <a:cubicBezTo>
                  <a:pt x="502509" y="403196"/>
                  <a:pt x="383740" y="483336"/>
                  <a:pt x="246993" y="493986"/>
                </a:cubicBezTo>
                <a:cubicBezTo>
                  <a:pt x="107344" y="520083"/>
                  <a:pt x="-18247" y="378579"/>
                  <a:pt x="0" y="246993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091018771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CA86281E-AF51-FBF7-B573-F48520402EBA}"/>
              </a:ext>
            </a:extLst>
          </p:cNvPr>
          <p:cNvSpPr/>
          <p:nvPr/>
        </p:nvSpPr>
        <p:spPr>
          <a:xfrm>
            <a:off x="11102410" y="4662408"/>
            <a:ext cx="493986" cy="493986"/>
          </a:xfrm>
          <a:custGeom>
            <a:avLst/>
            <a:gdLst>
              <a:gd name="connsiteX0" fmla="*/ 0 w 493986"/>
              <a:gd name="connsiteY0" fmla="*/ 246993 h 493986"/>
              <a:gd name="connsiteX1" fmla="*/ 246993 w 493986"/>
              <a:gd name="connsiteY1" fmla="*/ 0 h 493986"/>
              <a:gd name="connsiteX2" fmla="*/ 493986 w 493986"/>
              <a:gd name="connsiteY2" fmla="*/ 246993 h 493986"/>
              <a:gd name="connsiteX3" fmla="*/ 246993 w 493986"/>
              <a:gd name="connsiteY3" fmla="*/ 493986 h 493986"/>
              <a:gd name="connsiteX4" fmla="*/ 0 w 493986"/>
              <a:gd name="connsiteY4" fmla="*/ 246993 h 493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3986" h="493986" fill="none" extrusionOk="0">
                <a:moveTo>
                  <a:pt x="0" y="246993"/>
                </a:moveTo>
                <a:cubicBezTo>
                  <a:pt x="13080" y="115336"/>
                  <a:pt x="108099" y="9809"/>
                  <a:pt x="246993" y="0"/>
                </a:cubicBezTo>
                <a:cubicBezTo>
                  <a:pt x="393533" y="-13701"/>
                  <a:pt x="504997" y="105565"/>
                  <a:pt x="493986" y="246993"/>
                </a:cubicBezTo>
                <a:cubicBezTo>
                  <a:pt x="492950" y="375559"/>
                  <a:pt x="377154" y="487337"/>
                  <a:pt x="246993" y="493986"/>
                </a:cubicBezTo>
                <a:cubicBezTo>
                  <a:pt x="113087" y="471010"/>
                  <a:pt x="4641" y="386310"/>
                  <a:pt x="0" y="246993"/>
                </a:cubicBezTo>
                <a:close/>
              </a:path>
              <a:path w="493986" h="493986" stroke="0" extrusionOk="0">
                <a:moveTo>
                  <a:pt x="0" y="246993"/>
                </a:moveTo>
                <a:cubicBezTo>
                  <a:pt x="10429" y="135336"/>
                  <a:pt x="93455" y="-12771"/>
                  <a:pt x="246993" y="0"/>
                </a:cubicBezTo>
                <a:cubicBezTo>
                  <a:pt x="359670" y="3073"/>
                  <a:pt x="508741" y="108445"/>
                  <a:pt x="493986" y="246993"/>
                </a:cubicBezTo>
                <a:cubicBezTo>
                  <a:pt x="515632" y="376835"/>
                  <a:pt x="389904" y="488157"/>
                  <a:pt x="246993" y="493986"/>
                </a:cubicBezTo>
                <a:cubicBezTo>
                  <a:pt x="105081" y="494442"/>
                  <a:pt x="-4529" y="399289"/>
                  <a:pt x="0" y="246993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C0000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579111871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6FBF0244-CBD4-BECF-E820-AC5ED0269130}"/>
              </a:ext>
            </a:extLst>
          </p:cNvPr>
          <p:cNvSpPr/>
          <p:nvPr/>
        </p:nvSpPr>
        <p:spPr>
          <a:xfrm>
            <a:off x="10750313" y="2023749"/>
            <a:ext cx="493986" cy="493986"/>
          </a:xfrm>
          <a:custGeom>
            <a:avLst/>
            <a:gdLst>
              <a:gd name="connsiteX0" fmla="*/ 0 w 493986"/>
              <a:gd name="connsiteY0" fmla="*/ 246993 h 493986"/>
              <a:gd name="connsiteX1" fmla="*/ 246993 w 493986"/>
              <a:gd name="connsiteY1" fmla="*/ 0 h 493986"/>
              <a:gd name="connsiteX2" fmla="*/ 493986 w 493986"/>
              <a:gd name="connsiteY2" fmla="*/ 246993 h 493986"/>
              <a:gd name="connsiteX3" fmla="*/ 246993 w 493986"/>
              <a:gd name="connsiteY3" fmla="*/ 493986 h 493986"/>
              <a:gd name="connsiteX4" fmla="*/ 0 w 493986"/>
              <a:gd name="connsiteY4" fmla="*/ 246993 h 493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3986" h="493986" fill="none" extrusionOk="0">
                <a:moveTo>
                  <a:pt x="0" y="246993"/>
                </a:moveTo>
                <a:cubicBezTo>
                  <a:pt x="10144" y="111786"/>
                  <a:pt x="118223" y="-15723"/>
                  <a:pt x="246993" y="0"/>
                </a:cubicBezTo>
                <a:cubicBezTo>
                  <a:pt x="370429" y="-1987"/>
                  <a:pt x="486149" y="117962"/>
                  <a:pt x="493986" y="246993"/>
                </a:cubicBezTo>
                <a:cubicBezTo>
                  <a:pt x="493494" y="378707"/>
                  <a:pt x="380252" y="498365"/>
                  <a:pt x="246993" y="493986"/>
                </a:cubicBezTo>
                <a:cubicBezTo>
                  <a:pt x="115530" y="496756"/>
                  <a:pt x="2233" y="383940"/>
                  <a:pt x="0" y="246993"/>
                </a:cubicBezTo>
                <a:close/>
              </a:path>
              <a:path w="493986" h="493986" stroke="0" extrusionOk="0">
                <a:moveTo>
                  <a:pt x="0" y="246993"/>
                </a:moveTo>
                <a:cubicBezTo>
                  <a:pt x="-7997" y="105650"/>
                  <a:pt x="93050" y="6580"/>
                  <a:pt x="246993" y="0"/>
                </a:cubicBezTo>
                <a:cubicBezTo>
                  <a:pt x="405383" y="4627"/>
                  <a:pt x="482922" y="110935"/>
                  <a:pt x="493986" y="246993"/>
                </a:cubicBezTo>
                <a:cubicBezTo>
                  <a:pt x="481778" y="395325"/>
                  <a:pt x="380044" y="512553"/>
                  <a:pt x="246993" y="493986"/>
                </a:cubicBezTo>
                <a:cubicBezTo>
                  <a:pt x="92653" y="484176"/>
                  <a:pt x="15429" y="390775"/>
                  <a:pt x="0" y="246993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solid"/>
            <a:extLst>
              <a:ext uri="{C807C97D-BFC1-408E-A445-0C87EB9F89A2}">
                <ask:lineSketchStyleProps xmlns:ask="http://schemas.microsoft.com/office/drawing/2018/sketchyshapes" sd="1219033472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B7C97B77-37B3-190D-FEF4-5896EAD4719F}"/>
              </a:ext>
            </a:extLst>
          </p:cNvPr>
          <p:cNvCxnSpPr>
            <a:stCxn id="4" idx="4"/>
            <a:endCxn id="15" idx="0"/>
          </p:cNvCxnSpPr>
          <p:nvPr/>
        </p:nvCxnSpPr>
        <p:spPr>
          <a:xfrm>
            <a:off x="7635765" y="2469931"/>
            <a:ext cx="72343" cy="113357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43051F3-C63F-EDB2-7690-FDB9802BC95C}"/>
              </a:ext>
            </a:extLst>
          </p:cNvPr>
          <p:cNvCxnSpPr>
            <a:cxnSpLocks/>
            <a:stCxn id="4" idx="6"/>
            <a:endCxn id="12" idx="2"/>
          </p:cNvCxnSpPr>
          <p:nvPr/>
        </p:nvCxnSpPr>
        <p:spPr>
          <a:xfrm>
            <a:off x="7882758" y="2222938"/>
            <a:ext cx="1546998" cy="1368602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22681F22-A15D-FEFD-D38A-A3CDD93FB1E9}"/>
              </a:ext>
            </a:extLst>
          </p:cNvPr>
          <p:cNvCxnSpPr>
            <a:cxnSpLocks/>
            <a:stCxn id="4" idx="5"/>
            <a:endCxn id="16" idx="1"/>
          </p:cNvCxnSpPr>
          <p:nvPr/>
        </p:nvCxnSpPr>
        <p:spPr>
          <a:xfrm>
            <a:off x="7810415" y="2397588"/>
            <a:ext cx="1458407" cy="217448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3643CD4F-9C6D-0A42-96AD-186326A6B8D5}"/>
              </a:ext>
            </a:extLst>
          </p:cNvPr>
          <p:cNvCxnSpPr>
            <a:cxnSpLocks/>
            <a:stCxn id="17" idx="0"/>
            <a:endCxn id="16" idx="3"/>
          </p:cNvCxnSpPr>
          <p:nvPr/>
        </p:nvCxnSpPr>
        <p:spPr>
          <a:xfrm flipV="1">
            <a:off x="8518234" y="4921368"/>
            <a:ext cx="750588" cy="992929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A81A3568-0188-A32C-2AA1-98E92EF59729}"/>
              </a:ext>
            </a:extLst>
          </p:cNvPr>
          <p:cNvCxnSpPr>
            <a:cxnSpLocks/>
            <a:stCxn id="17" idx="6"/>
            <a:endCxn id="19" idx="2"/>
          </p:cNvCxnSpPr>
          <p:nvPr/>
        </p:nvCxnSpPr>
        <p:spPr>
          <a:xfrm flipV="1">
            <a:off x="8765227" y="6136088"/>
            <a:ext cx="1626104" cy="25202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7321C3D7-82B1-9247-599E-7CE9E1AED269}"/>
              </a:ext>
            </a:extLst>
          </p:cNvPr>
          <p:cNvCxnSpPr>
            <a:cxnSpLocks/>
            <a:stCxn id="19" idx="1"/>
            <a:endCxn id="16" idx="5"/>
          </p:cNvCxnSpPr>
          <p:nvPr/>
        </p:nvCxnSpPr>
        <p:spPr>
          <a:xfrm flipH="1" flipV="1">
            <a:off x="9618122" y="4921368"/>
            <a:ext cx="845552" cy="104007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937DDE11-79AD-99DB-9776-40D2ABFC9D62}"/>
              </a:ext>
            </a:extLst>
          </p:cNvPr>
          <p:cNvCxnSpPr>
            <a:cxnSpLocks/>
            <a:stCxn id="20" idx="2"/>
            <a:endCxn id="17" idx="7"/>
          </p:cNvCxnSpPr>
          <p:nvPr/>
        </p:nvCxnSpPr>
        <p:spPr>
          <a:xfrm flipH="1">
            <a:off x="8692884" y="4909401"/>
            <a:ext cx="2409526" cy="1077239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CA74345A-1EEA-C018-16CF-A020239F2A25}"/>
              </a:ext>
            </a:extLst>
          </p:cNvPr>
          <p:cNvCxnSpPr>
            <a:cxnSpLocks/>
            <a:stCxn id="12" idx="5"/>
            <a:endCxn id="20" idx="1"/>
          </p:cNvCxnSpPr>
          <p:nvPr/>
        </p:nvCxnSpPr>
        <p:spPr>
          <a:xfrm>
            <a:off x="9851399" y="3766190"/>
            <a:ext cx="1323354" cy="968561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408CC8B6-5730-DC3B-3E0A-9DED2DCD10E8}"/>
              </a:ext>
            </a:extLst>
          </p:cNvPr>
          <p:cNvCxnSpPr>
            <a:cxnSpLocks/>
            <a:stCxn id="16" idx="7"/>
            <a:endCxn id="22" idx="4"/>
          </p:cNvCxnSpPr>
          <p:nvPr/>
        </p:nvCxnSpPr>
        <p:spPr>
          <a:xfrm flipV="1">
            <a:off x="9618122" y="2517735"/>
            <a:ext cx="1379184" cy="2054333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3E000A42-9F46-191C-79CC-581B06EA08BB}"/>
              </a:ext>
            </a:extLst>
          </p:cNvPr>
          <p:cNvCxnSpPr>
            <a:cxnSpLocks/>
            <a:stCxn id="15" idx="7"/>
            <a:endCxn id="22" idx="2"/>
          </p:cNvCxnSpPr>
          <p:nvPr/>
        </p:nvCxnSpPr>
        <p:spPr>
          <a:xfrm flipV="1">
            <a:off x="7882758" y="2270742"/>
            <a:ext cx="2867555" cy="140510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62CA537-E021-3881-6527-19C5B297501A}"/>
              </a:ext>
            </a:extLst>
          </p:cNvPr>
          <p:cNvCxnSpPr>
            <a:cxnSpLocks/>
            <a:stCxn id="15" idx="4"/>
            <a:endCxn id="17" idx="1"/>
          </p:cNvCxnSpPr>
          <p:nvPr/>
        </p:nvCxnSpPr>
        <p:spPr>
          <a:xfrm>
            <a:off x="7708108" y="4097493"/>
            <a:ext cx="635476" cy="1889147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28C2BB65-EC18-DC49-55EA-2676BB6CBCAA}"/>
              </a:ext>
            </a:extLst>
          </p:cNvPr>
          <p:cNvCxnSpPr>
            <a:cxnSpLocks/>
            <a:stCxn id="12" idx="7"/>
            <a:endCxn id="22" idx="3"/>
          </p:cNvCxnSpPr>
          <p:nvPr/>
        </p:nvCxnSpPr>
        <p:spPr>
          <a:xfrm flipV="1">
            <a:off x="9851399" y="2445392"/>
            <a:ext cx="971257" cy="97149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1" name="Oval 100">
            <a:extLst>
              <a:ext uri="{FF2B5EF4-FFF2-40B4-BE49-F238E27FC236}">
                <a16:creationId xmlns:a16="http://schemas.microsoft.com/office/drawing/2014/main" id="{5EF10AA9-B777-9FF9-F998-6A5EDACE2B50}"/>
              </a:ext>
            </a:extLst>
          </p:cNvPr>
          <p:cNvSpPr/>
          <p:nvPr/>
        </p:nvSpPr>
        <p:spPr>
          <a:xfrm>
            <a:off x="8096591" y="633716"/>
            <a:ext cx="493986" cy="493986"/>
          </a:xfrm>
          <a:custGeom>
            <a:avLst/>
            <a:gdLst>
              <a:gd name="connsiteX0" fmla="*/ 0 w 493986"/>
              <a:gd name="connsiteY0" fmla="*/ 246993 h 493986"/>
              <a:gd name="connsiteX1" fmla="*/ 246993 w 493986"/>
              <a:gd name="connsiteY1" fmla="*/ 0 h 493986"/>
              <a:gd name="connsiteX2" fmla="*/ 493986 w 493986"/>
              <a:gd name="connsiteY2" fmla="*/ 246993 h 493986"/>
              <a:gd name="connsiteX3" fmla="*/ 246993 w 493986"/>
              <a:gd name="connsiteY3" fmla="*/ 493986 h 493986"/>
              <a:gd name="connsiteX4" fmla="*/ 0 w 493986"/>
              <a:gd name="connsiteY4" fmla="*/ 246993 h 493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3986" h="493986" fill="none" extrusionOk="0">
                <a:moveTo>
                  <a:pt x="0" y="246993"/>
                </a:moveTo>
                <a:cubicBezTo>
                  <a:pt x="15542" y="95811"/>
                  <a:pt x="123286" y="838"/>
                  <a:pt x="246993" y="0"/>
                </a:cubicBezTo>
                <a:cubicBezTo>
                  <a:pt x="393634" y="17488"/>
                  <a:pt x="468919" y="110044"/>
                  <a:pt x="493986" y="246993"/>
                </a:cubicBezTo>
                <a:cubicBezTo>
                  <a:pt x="516768" y="386707"/>
                  <a:pt x="380015" y="492440"/>
                  <a:pt x="246993" y="493986"/>
                </a:cubicBezTo>
                <a:cubicBezTo>
                  <a:pt x="84882" y="501655"/>
                  <a:pt x="6387" y="374745"/>
                  <a:pt x="0" y="246993"/>
                </a:cubicBezTo>
                <a:close/>
              </a:path>
              <a:path w="493986" h="493986" stroke="0" extrusionOk="0">
                <a:moveTo>
                  <a:pt x="0" y="246993"/>
                </a:moveTo>
                <a:cubicBezTo>
                  <a:pt x="-9747" y="127684"/>
                  <a:pt x="101349" y="-3813"/>
                  <a:pt x="246993" y="0"/>
                </a:cubicBezTo>
                <a:cubicBezTo>
                  <a:pt x="395110" y="-1728"/>
                  <a:pt x="483627" y="129451"/>
                  <a:pt x="493986" y="246993"/>
                </a:cubicBezTo>
                <a:cubicBezTo>
                  <a:pt x="486173" y="386014"/>
                  <a:pt x="366327" y="514178"/>
                  <a:pt x="246993" y="493986"/>
                </a:cubicBezTo>
                <a:cubicBezTo>
                  <a:pt x="127058" y="483324"/>
                  <a:pt x="-15066" y="386859"/>
                  <a:pt x="0" y="246993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C0000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981765707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77DDF551-762F-EDCA-1B4B-CD6FFED7B30D}"/>
              </a:ext>
            </a:extLst>
          </p:cNvPr>
          <p:cNvSpPr txBox="1"/>
          <p:nvPr/>
        </p:nvSpPr>
        <p:spPr>
          <a:xfrm>
            <a:off x="8692884" y="640897"/>
            <a:ext cx="26901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In Independent Set</a:t>
            </a:r>
          </a:p>
        </p:txBody>
      </p:sp>
    </p:spTree>
    <p:extLst>
      <p:ext uri="{BB962C8B-B14F-4D97-AF65-F5344CB8AC3E}">
        <p14:creationId xmlns:p14="http://schemas.microsoft.com/office/powerpoint/2010/main" val="289348679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A746A4-4D2C-4543-D373-72C6FFB24A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1C0294-D8E9-1613-5EFB-AC2E18AB4B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580" y="361774"/>
            <a:ext cx="11618862" cy="1325563"/>
          </a:xfrm>
        </p:spPr>
        <p:txBody>
          <a:bodyPr>
            <a:normAutofit/>
          </a:bodyPr>
          <a:lstStyle/>
          <a:p>
            <a:r>
              <a:rPr lang="en-US" dirty="0"/>
              <a:t>Vertex Cover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D7AA123-AE6B-8CBF-ACCD-20EBE303CB6C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8BAB399D-5FF4-4C14-D0DD-E29C0F9F2C43}"/>
              </a:ext>
            </a:extLst>
          </p:cNvPr>
          <p:cNvSpPr txBox="1"/>
          <p:nvPr/>
        </p:nvSpPr>
        <p:spPr>
          <a:xfrm>
            <a:off x="618248" y="1610818"/>
            <a:ext cx="108056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D7084509-9FA4-35C5-AF30-4496BD13A6E0}"/>
                  </a:ext>
                </a:extLst>
              </p:cNvPr>
              <p:cNvSpPr txBox="1"/>
              <p:nvPr/>
            </p:nvSpPr>
            <p:spPr>
              <a:xfrm>
                <a:off x="618247" y="1687337"/>
                <a:ext cx="5982250" cy="42165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800" dirty="0"/>
                  <a:t>Fix a graph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1" smtClean="0">
                        <a:latin typeface="Cambria Math" panose="02040503050406030204" pitchFamily="18" charset="0"/>
                      </a:rPr>
                      <m:t>G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=(</m:t>
                    </m:r>
                    <m:r>
                      <m:rPr>
                        <m:sty m:val="p"/>
                      </m:rPr>
                      <a:rPr lang="en-US" sz="2800" b="0" i="1" smtClean="0">
                        <a:latin typeface="Cambria Math" panose="02040503050406030204" pitchFamily="18" charset="0"/>
                      </a:rPr>
                      <m:t>V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m:rPr>
                        <m:sty m:val="p"/>
                      </m:rPr>
                      <a:rPr lang="en-US" sz="2800" b="0" i="1" smtClean="0">
                        <a:latin typeface="Cambria Math" panose="02040503050406030204" pitchFamily="18" charset="0"/>
                      </a:rPr>
                      <m:t>E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800" dirty="0"/>
                  <a:t>.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800" dirty="0"/>
                  <a:t>A set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1" smtClean="0">
                        <a:latin typeface="Cambria Math" panose="02040503050406030204" pitchFamily="18" charset="0"/>
                      </a:rPr>
                      <m:t>S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⊆</m:t>
                    </m:r>
                    <m:r>
                      <m:rPr>
                        <m:sty m:val="p"/>
                      </m:rPr>
                      <a:rPr lang="en-US" sz="2800" b="0" i="1" smtClean="0">
                        <a:latin typeface="Cambria Math" panose="02040503050406030204" pitchFamily="18" charset="0"/>
                      </a:rPr>
                      <m:t>V</m:t>
                    </m:r>
                  </m:oMath>
                </a14:m>
                <a:r>
                  <a:rPr lang="en-US" sz="2800" dirty="0"/>
                  <a:t> is a vertex cover if for every edge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1" smtClean="0">
                        <a:latin typeface="Cambria Math" panose="02040503050406030204" pitchFamily="18" charset="0"/>
                      </a:rPr>
                      <m:t>e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m:rPr>
                        <m:sty m:val="p"/>
                      </m:rPr>
                      <a:rPr lang="en-US" sz="2800" b="0" i="1" smtClean="0">
                        <a:latin typeface="Cambria Math" panose="02040503050406030204" pitchFamily="18" charset="0"/>
                      </a:rPr>
                      <m:t>E</m:t>
                    </m:r>
                  </m:oMath>
                </a14:m>
                <a:r>
                  <a:rPr lang="en-US" sz="2800" dirty="0"/>
                  <a:t>, at least one endpoint is in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US" sz="2800" dirty="0"/>
                  <a:t>.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sz="2800" dirty="0"/>
              </a:p>
              <a:p>
                <a:r>
                  <a:rPr lang="en-US" sz="3200" b="1" dirty="0">
                    <a:cs typeface="Courier New" panose="02070309020205020404" pitchFamily="49" charset="0"/>
                  </a:rPr>
                  <a:t>Vertex Cover Problem</a:t>
                </a:r>
                <a:r>
                  <a:rPr lang="en-US" sz="3200" b="1" dirty="0"/>
                  <a:t>: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3200" b="1" dirty="0"/>
                  <a:t>Input</a:t>
                </a:r>
                <a:r>
                  <a:rPr lang="en-US" sz="3200" dirty="0"/>
                  <a:t>: A graph G and integer k.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3200" b="1" dirty="0"/>
                  <a:t>Output</a:t>
                </a:r>
                <a:r>
                  <a:rPr lang="en-US" sz="3200" dirty="0"/>
                  <a:t>: If there exist a vertex cover size at most k in G.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D7084509-9FA4-35C5-AF30-4496BD13A6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8247" y="1687337"/>
                <a:ext cx="5982250" cy="4216539"/>
              </a:xfrm>
              <a:prstGeom prst="rect">
                <a:avLst/>
              </a:prstGeom>
              <a:blipFill>
                <a:blip r:embed="rId3"/>
                <a:stretch>
                  <a:fillRect l="-2542" t="-1502" r="-1695" b="-39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Oval 3">
            <a:extLst>
              <a:ext uri="{FF2B5EF4-FFF2-40B4-BE49-F238E27FC236}">
                <a16:creationId xmlns:a16="http://schemas.microsoft.com/office/drawing/2014/main" id="{9E0F7C2B-4EAA-0218-899A-F14E17CFDB2C}"/>
              </a:ext>
            </a:extLst>
          </p:cNvPr>
          <p:cNvSpPr/>
          <p:nvPr/>
        </p:nvSpPr>
        <p:spPr>
          <a:xfrm>
            <a:off x="7388772" y="1975945"/>
            <a:ext cx="493986" cy="493986"/>
          </a:xfrm>
          <a:custGeom>
            <a:avLst/>
            <a:gdLst>
              <a:gd name="connsiteX0" fmla="*/ 0 w 493986"/>
              <a:gd name="connsiteY0" fmla="*/ 246993 h 493986"/>
              <a:gd name="connsiteX1" fmla="*/ 246993 w 493986"/>
              <a:gd name="connsiteY1" fmla="*/ 0 h 493986"/>
              <a:gd name="connsiteX2" fmla="*/ 493986 w 493986"/>
              <a:gd name="connsiteY2" fmla="*/ 246993 h 493986"/>
              <a:gd name="connsiteX3" fmla="*/ 246993 w 493986"/>
              <a:gd name="connsiteY3" fmla="*/ 493986 h 493986"/>
              <a:gd name="connsiteX4" fmla="*/ 0 w 493986"/>
              <a:gd name="connsiteY4" fmla="*/ 246993 h 493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3986" h="493986" fill="none" extrusionOk="0">
                <a:moveTo>
                  <a:pt x="0" y="246993"/>
                </a:moveTo>
                <a:cubicBezTo>
                  <a:pt x="15542" y="95811"/>
                  <a:pt x="123286" y="838"/>
                  <a:pt x="246993" y="0"/>
                </a:cubicBezTo>
                <a:cubicBezTo>
                  <a:pt x="393634" y="17488"/>
                  <a:pt x="468919" y="110044"/>
                  <a:pt x="493986" y="246993"/>
                </a:cubicBezTo>
                <a:cubicBezTo>
                  <a:pt x="516768" y="386707"/>
                  <a:pt x="380015" y="492440"/>
                  <a:pt x="246993" y="493986"/>
                </a:cubicBezTo>
                <a:cubicBezTo>
                  <a:pt x="84882" y="501655"/>
                  <a:pt x="6387" y="374745"/>
                  <a:pt x="0" y="246993"/>
                </a:cubicBezTo>
                <a:close/>
              </a:path>
              <a:path w="493986" h="493986" stroke="0" extrusionOk="0">
                <a:moveTo>
                  <a:pt x="0" y="246993"/>
                </a:moveTo>
                <a:cubicBezTo>
                  <a:pt x="-9747" y="127684"/>
                  <a:pt x="101349" y="-3813"/>
                  <a:pt x="246993" y="0"/>
                </a:cubicBezTo>
                <a:cubicBezTo>
                  <a:pt x="395110" y="-1728"/>
                  <a:pt x="483627" y="129451"/>
                  <a:pt x="493986" y="246993"/>
                </a:cubicBezTo>
                <a:cubicBezTo>
                  <a:pt x="486173" y="386014"/>
                  <a:pt x="366327" y="514178"/>
                  <a:pt x="246993" y="493986"/>
                </a:cubicBezTo>
                <a:cubicBezTo>
                  <a:pt x="127058" y="483324"/>
                  <a:pt x="-15066" y="386859"/>
                  <a:pt x="0" y="246993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solid"/>
            <a:extLst>
              <a:ext uri="{C807C97D-BFC1-408E-A445-0C87EB9F89A2}">
                <ask:lineSketchStyleProps xmlns:ask="http://schemas.microsoft.com/office/drawing/2018/sketchyshapes" sd="981765707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DE5419A-2558-85FA-DCBF-3E0BAB7A2E53}"/>
              </a:ext>
            </a:extLst>
          </p:cNvPr>
          <p:cNvSpPr/>
          <p:nvPr/>
        </p:nvSpPr>
        <p:spPr>
          <a:xfrm>
            <a:off x="9429756" y="3344547"/>
            <a:ext cx="493986" cy="493986"/>
          </a:xfrm>
          <a:custGeom>
            <a:avLst/>
            <a:gdLst>
              <a:gd name="connsiteX0" fmla="*/ 0 w 493986"/>
              <a:gd name="connsiteY0" fmla="*/ 246993 h 493986"/>
              <a:gd name="connsiteX1" fmla="*/ 246993 w 493986"/>
              <a:gd name="connsiteY1" fmla="*/ 0 h 493986"/>
              <a:gd name="connsiteX2" fmla="*/ 493986 w 493986"/>
              <a:gd name="connsiteY2" fmla="*/ 246993 h 493986"/>
              <a:gd name="connsiteX3" fmla="*/ 246993 w 493986"/>
              <a:gd name="connsiteY3" fmla="*/ 493986 h 493986"/>
              <a:gd name="connsiteX4" fmla="*/ 0 w 493986"/>
              <a:gd name="connsiteY4" fmla="*/ 246993 h 493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3986" h="493986" fill="none" extrusionOk="0">
                <a:moveTo>
                  <a:pt x="0" y="246993"/>
                </a:moveTo>
                <a:cubicBezTo>
                  <a:pt x="12256" y="120825"/>
                  <a:pt x="99771" y="-13558"/>
                  <a:pt x="246993" y="0"/>
                </a:cubicBezTo>
                <a:cubicBezTo>
                  <a:pt x="363404" y="1256"/>
                  <a:pt x="487701" y="135979"/>
                  <a:pt x="493986" y="246993"/>
                </a:cubicBezTo>
                <a:cubicBezTo>
                  <a:pt x="494017" y="374229"/>
                  <a:pt x="361111" y="501615"/>
                  <a:pt x="246993" y="493986"/>
                </a:cubicBezTo>
                <a:cubicBezTo>
                  <a:pt x="100963" y="481538"/>
                  <a:pt x="8288" y="378755"/>
                  <a:pt x="0" y="246993"/>
                </a:cubicBezTo>
                <a:close/>
              </a:path>
              <a:path w="493986" h="493986" stroke="0" extrusionOk="0">
                <a:moveTo>
                  <a:pt x="0" y="246993"/>
                </a:moveTo>
                <a:cubicBezTo>
                  <a:pt x="-12812" y="86958"/>
                  <a:pt x="125997" y="-6874"/>
                  <a:pt x="246993" y="0"/>
                </a:cubicBezTo>
                <a:cubicBezTo>
                  <a:pt x="390165" y="14335"/>
                  <a:pt x="477112" y="118450"/>
                  <a:pt x="493986" y="246993"/>
                </a:cubicBezTo>
                <a:cubicBezTo>
                  <a:pt x="486788" y="377156"/>
                  <a:pt x="393212" y="490340"/>
                  <a:pt x="246993" y="493986"/>
                </a:cubicBezTo>
                <a:cubicBezTo>
                  <a:pt x="98782" y="481686"/>
                  <a:pt x="4473" y="386793"/>
                  <a:pt x="0" y="246993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978248048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599C4D7-C35B-4A32-A676-DFBD90CCCC41}"/>
              </a:ext>
            </a:extLst>
          </p:cNvPr>
          <p:cNvSpPr/>
          <p:nvPr/>
        </p:nvSpPr>
        <p:spPr>
          <a:xfrm>
            <a:off x="7461115" y="3603507"/>
            <a:ext cx="493986" cy="493986"/>
          </a:xfrm>
          <a:custGeom>
            <a:avLst/>
            <a:gdLst>
              <a:gd name="connsiteX0" fmla="*/ 0 w 493986"/>
              <a:gd name="connsiteY0" fmla="*/ 246993 h 493986"/>
              <a:gd name="connsiteX1" fmla="*/ 246993 w 493986"/>
              <a:gd name="connsiteY1" fmla="*/ 0 h 493986"/>
              <a:gd name="connsiteX2" fmla="*/ 493986 w 493986"/>
              <a:gd name="connsiteY2" fmla="*/ 246993 h 493986"/>
              <a:gd name="connsiteX3" fmla="*/ 246993 w 493986"/>
              <a:gd name="connsiteY3" fmla="*/ 493986 h 493986"/>
              <a:gd name="connsiteX4" fmla="*/ 0 w 493986"/>
              <a:gd name="connsiteY4" fmla="*/ 246993 h 493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3986" h="493986" fill="none" extrusionOk="0">
                <a:moveTo>
                  <a:pt x="0" y="246993"/>
                </a:moveTo>
                <a:cubicBezTo>
                  <a:pt x="-12616" y="98716"/>
                  <a:pt x="107113" y="-6879"/>
                  <a:pt x="246993" y="0"/>
                </a:cubicBezTo>
                <a:cubicBezTo>
                  <a:pt x="394050" y="13061"/>
                  <a:pt x="506066" y="118927"/>
                  <a:pt x="493986" y="246993"/>
                </a:cubicBezTo>
                <a:cubicBezTo>
                  <a:pt x="494993" y="375741"/>
                  <a:pt x="377636" y="489191"/>
                  <a:pt x="246993" y="493986"/>
                </a:cubicBezTo>
                <a:cubicBezTo>
                  <a:pt x="100811" y="499528"/>
                  <a:pt x="8813" y="407697"/>
                  <a:pt x="0" y="246993"/>
                </a:cubicBezTo>
                <a:close/>
              </a:path>
              <a:path w="493986" h="493986" stroke="0" extrusionOk="0">
                <a:moveTo>
                  <a:pt x="0" y="246993"/>
                </a:moveTo>
                <a:cubicBezTo>
                  <a:pt x="-2786" y="115007"/>
                  <a:pt x="128906" y="-16001"/>
                  <a:pt x="246993" y="0"/>
                </a:cubicBezTo>
                <a:cubicBezTo>
                  <a:pt x="389923" y="9285"/>
                  <a:pt x="507214" y="100799"/>
                  <a:pt x="493986" y="246993"/>
                </a:cubicBezTo>
                <a:cubicBezTo>
                  <a:pt x="496060" y="373024"/>
                  <a:pt x="400852" y="508966"/>
                  <a:pt x="246993" y="493986"/>
                </a:cubicBezTo>
                <a:cubicBezTo>
                  <a:pt x="107476" y="514476"/>
                  <a:pt x="-17048" y="366647"/>
                  <a:pt x="0" y="246993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809068511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6C61D610-F5DD-EF11-1FA3-B16D907C1C4B}"/>
              </a:ext>
            </a:extLst>
          </p:cNvPr>
          <p:cNvSpPr/>
          <p:nvPr/>
        </p:nvSpPr>
        <p:spPr>
          <a:xfrm>
            <a:off x="9196479" y="4499725"/>
            <a:ext cx="493986" cy="493986"/>
          </a:xfrm>
          <a:custGeom>
            <a:avLst/>
            <a:gdLst>
              <a:gd name="connsiteX0" fmla="*/ 0 w 493986"/>
              <a:gd name="connsiteY0" fmla="*/ 246993 h 493986"/>
              <a:gd name="connsiteX1" fmla="*/ 246993 w 493986"/>
              <a:gd name="connsiteY1" fmla="*/ 0 h 493986"/>
              <a:gd name="connsiteX2" fmla="*/ 493986 w 493986"/>
              <a:gd name="connsiteY2" fmla="*/ 246993 h 493986"/>
              <a:gd name="connsiteX3" fmla="*/ 246993 w 493986"/>
              <a:gd name="connsiteY3" fmla="*/ 493986 h 493986"/>
              <a:gd name="connsiteX4" fmla="*/ 0 w 493986"/>
              <a:gd name="connsiteY4" fmla="*/ 246993 h 493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3986" h="493986" fill="none" extrusionOk="0">
                <a:moveTo>
                  <a:pt x="0" y="246993"/>
                </a:moveTo>
                <a:cubicBezTo>
                  <a:pt x="-4819" y="108609"/>
                  <a:pt x="106773" y="6885"/>
                  <a:pt x="246993" y="0"/>
                </a:cubicBezTo>
                <a:cubicBezTo>
                  <a:pt x="400683" y="19842"/>
                  <a:pt x="507052" y="123940"/>
                  <a:pt x="493986" y="246993"/>
                </a:cubicBezTo>
                <a:cubicBezTo>
                  <a:pt x="473159" y="377021"/>
                  <a:pt x="392510" y="504503"/>
                  <a:pt x="246993" y="493986"/>
                </a:cubicBezTo>
                <a:cubicBezTo>
                  <a:pt x="104314" y="502461"/>
                  <a:pt x="-17989" y="366902"/>
                  <a:pt x="0" y="246993"/>
                </a:cubicBezTo>
                <a:close/>
              </a:path>
              <a:path w="493986" h="493986" stroke="0" extrusionOk="0">
                <a:moveTo>
                  <a:pt x="0" y="246993"/>
                </a:moveTo>
                <a:cubicBezTo>
                  <a:pt x="5225" y="102893"/>
                  <a:pt x="113155" y="4032"/>
                  <a:pt x="246993" y="0"/>
                </a:cubicBezTo>
                <a:cubicBezTo>
                  <a:pt x="382133" y="-3535"/>
                  <a:pt x="499428" y="113838"/>
                  <a:pt x="493986" y="246993"/>
                </a:cubicBezTo>
                <a:cubicBezTo>
                  <a:pt x="492465" y="366804"/>
                  <a:pt x="379414" y="495783"/>
                  <a:pt x="246993" y="493986"/>
                </a:cubicBezTo>
                <a:cubicBezTo>
                  <a:pt x="107889" y="481060"/>
                  <a:pt x="6613" y="392939"/>
                  <a:pt x="0" y="246993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617256088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9E8A2CF3-C3F0-CCCA-D4F6-18D51EE8D48A}"/>
              </a:ext>
            </a:extLst>
          </p:cNvPr>
          <p:cNvSpPr/>
          <p:nvPr/>
        </p:nvSpPr>
        <p:spPr>
          <a:xfrm>
            <a:off x="8271241" y="5914297"/>
            <a:ext cx="493986" cy="493986"/>
          </a:xfrm>
          <a:custGeom>
            <a:avLst/>
            <a:gdLst>
              <a:gd name="connsiteX0" fmla="*/ 0 w 493986"/>
              <a:gd name="connsiteY0" fmla="*/ 246993 h 493986"/>
              <a:gd name="connsiteX1" fmla="*/ 246993 w 493986"/>
              <a:gd name="connsiteY1" fmla="*/ 0 h 493986"/>
              <a:gd name="connsiteX2" fmla="*/ 493986 w 493986"/>
              <a:gd name="connsiteY2" fmla="*/ 246993 h 493986"/>
              <a:gd name="connsiteX3" fmla="*/ 246993 w 493986"/>
              <a:gd name="connsiteY3" fmla="*/ 493986 h 493986"/>
              <a:gd name="connsiteX4" fmla="*/ 0 w 493986"/>
              <a:gd name="connsiteY4" fmla="*/ 246993 h 493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3986" h="493986" fill="none" extrusionOk="0">
                <a:moveTo>
                  <a:pt x="0" y="246993"/>
                </a:moveTo>
                <a:cubicBezTo>
                  <a:pt x="23536" y="97685"/>
                  <a:pt x="112701" y="-178"/>
                  <a:pt x="246993" y="0"/>
                </a:cubicBezTo>
                <a:cubicBezTo>
                  <a:pt x="376665" y="4269"/>
                  <a:pt x="500299" y="111524"/>
                  <a:pt x="493986" y="246993"/>
                </a:cubicBezTo>
                <a:cubicBezTo>
                  <a:pt x="504170" y="372296"/>
                  <a:pt x="358176" y="485770"/>
                  <a:pt x="246993" y="493986"/>
                </a:cubicBezTo>
                <a:cubicBezTo>
                  <a:pt x="93243" y="505023"/>
                  <a:pt x="7691" y="398217"/>
                  <a:pt x="0" y="246993"/>
                </a:cubicBezTo>
                <a:close/>
              </a:path>
              <a:path w="493986" h="493986" stroke="0" extrusionOk="0">
                <a:moveTo>
                  <a:pt x="0" y="246993"/>
                </a:moveTo>
                <a:cubicBezTo>
                  <a:pt x="15741" y="96256"/>
                  <a:pt x="115497" y="12469"/>
                  <a:pt x="246993" y="0"/>
                </a:cubicBezTo>
                <a:cubicBezTo>
                  <a:pt x="365730" y="-9775"/>
                  <a:pt x="471117" y="118238"/>
                  <a:pt x="493986" y="246993"/>
                </a:cubicBezTo>
                <a:cubicBezTo>
                  <a:pt x="506958" y="388198"/>
                  <a:pt x="370741" y="510028"/>
                  <a:pt x="246993" y="493986"/>
                </a:cubicBezTo>
                <a:cubicBezTo>
                  <a:pt x="121292" y="502419"/>
                  <a:pt x="-19965" y="394951"/>
                  <a:pt x="0" y="246993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solid"/>
            <a:extLst>
              <a:ext uri="{C807C97D-BFC1-408E-A445-0C87EB9F89A2}">
                <ask:lineSketchStyleProps xmlns:ask="http://schemas.microsoft.com/office/drawing/2018/sketchyshapes" sd="1808761005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BDFCE200-0920-C429-A8AD-97B2DC269F4F}"/>
              </a:ext>
            </a:extLst>
          </p:cNvPr>
          <p:cNvSpPr/>
          <p:nvPr/>
        </p:nvSpPr>
        <p:spPr>
          <a:xfrm>
            <a:off x="10391331" y="5889095"/>
            <a:ext cx="493986" cy="493986"/>
          </a:xfrm>
          <a:custGeom>
            <a:avLst/>
            <a:gdLst>
              <a:gd name="connsiteX0" fmla="*/ 0 w 493986"/>
              <a:gd name="connsiteY0" fmla="*/ 246993 h 493986"/>
              <a:gd name="connsiteX1" fmla="*/ 246993 w 493986"/>
              <a:gd name="connsiteY1" fmla="*/ 0 h 493986"/>
              <a:gd name="connsiteX2" fmla="*/ 493986 w 493986"/>
              <a:gd name="connsiteY2" fmla="*/ 246993 h 493986"/>
              <a:gd name="connsiteX3" fmla="*/ 246993 w 493986"/>
              <a:gd name="connsiteY3" fmla="*/ 493986 h 493986"/>
              <a:gd name="connsiteX4" fmla="*/ 0 w 493986"/>
              <a:gd name="connsiteY4" fmla="*/ 246993 h 493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3986" h="493986" fill="none" extrusionOk="0">
                <a:moveTo>
                  <a:pt x="0" y="246993"/>
                </a:moveTo>
                <a:cubicBezTo>
                  <a:pt x="13562" y="108846"/>
                  <a:pt x="130289" y="10801"/>
                  <a:pt x="246993" y="0"/>
                </a:cubicBezTo>
                <a:cubicBezTo>
                  <a:pt x="357783" y="-7066"/>
                  <a:pt x="496133" y="111068"/>
                  <a:pt x="493986" y="246993"/>
                </a:cubicBezTo>
                <a:cubicBezTo>
                  <a:pt x="504237" y="382378"/>
                  <a:pt x="378326" y="499373"/>
                  <a:pt x="246993" y="493986"/>
                </a:cubicBezTo>
                <a:cubicBezTo>
                  <a:pt x="113003" y="501425"/>
                  <a:pt x="2529" y="409197"/>
                  <a:pt x="0" y="246993"/>
                </a:cubicBezTo>
                <a:close/>
              </a:path>
              <a:path w="493986" h="493986" stroke="0" extrusionOk="0">
                <a:moveTo>
                  <a:pt x="0" y="246993"/>
                </a:moveTo>
                <a:cubicBezTo>
                  <a:pt x="13005" y="98942"/>
                  <a:pt x="98637" y="10395"/>
                  <a:pt x="246993" y="0"/>
                </a:cubicBezTo>
                <a:cubicBezTo>
                  <a:pt x="378835" y="-22468"/>
                  <a:pt x="489537" y="116121"/>
                  <a:pt x="493986" y="246993"/>
                </a:cubicBezTo>
                <a:cubicBezTo>
                  <a:pt x="502509" y="403196"/>
                  <a:pt x="383740" y="483336"/>
                  <a:pt x="246993" y="493986"/>
                </a:cubicBezTo>
                <a:cubicBezTo>
                  <a:pt x="107344" y="520083"/>
                  <a:pt x="-18247" y="378579"/>
                  <a:pt x="0" y="246993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091018771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9D3A9918-4EE8-8B9F-4CD3-6A784912FDDE}"/>
              </a:ext>
            </a:extLst>
          </p:cNvPr>
          <p:cNvSpPr/>
          <p:nvPr/>
        </p:nvSpPr>
        <p:spPr>
          <a:xfrm>
            <a:off x="11102410" y="4662408"/>
            <a:ext cx="493986" cy="493986"/>
          </a:xfrm>
          <a:custGeom>
            <a:avLst/>
            <a:gdLst>
              <a:gd name="connsiteX0" fmla="*/ 0 w 493986"/>
              <a:gd name="connsiteY0" fmla="*/ 246993 h 493986"/>
              <a:gd name="connsiteX1" fmla="*/ 246993 w 493986"/>
              <a:gd name="connsiteY1" fmla="*/ 0 h 493986"/>
              <a:gd name="connsiteX2" fmla="*/ 493986 w 493986"/>
              <a:gd name="connsiteY2" fmla="*/ 246993 h 493986"/>
              <a:gd name="connsiteX3" fmla="*/ 246993 w 493986"/>
              <a:gd name="connsiteY3" fmla="*/ 493986 h 493986"/>
              <a:gd name="connsiteX4" fmla="*/ 0 w 493986"/>
              <a:gd name="connsiteY4" fmla="*/ 246993 h 493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3986" h="493986" fill="none" extrusionOk="0">
                <a:moveTo>
                  <a:pt x="0" y="246993"/>
                </a:moveTo>
                <a:cubicBezTo>
                  <a:pt x="13080" y="115336"/>
                  <a:pt x="108099" y="9809"/>
                  <a:pt x="246993" y="0"/>
                </a:cubicBezTo>
                <a:cubicBezTo>
                  <a:pt x="393533" y="-13701"/>
                  <a:pt x="504997" y="105565"/>
                  <a:pt x="493986" y="246993"/>
                </a:cubicBezTo>
                <a:cubicBezTo>
                  <a:pt x="492950" y="375559"/>
                  <a:pt x="377154" y="487337"/>
                  <a:pt x="246993" y="493986"/>
                </a:cubicBezTo>
                <a:cubicBezTo>
                  <a:pt x="113087" y="471010"/>
                  <a:pt x="4641" y="386310"/>
                  <a:pt x="0" y="246993"/>
                </a:cubicBezTo>
                <a:close/>
              </a:path>
              <a:path w="493986" h="493986" stroke="0" extrusionOk="0">
                <a:moveTo>
                  <a:pt x="0" y="246993"/>
                </a:moveTo>
                <a:cubicBezTo>
                  <a:pt x="10429" y="135336"/>
                  <a:pt x="93455" y="-12771"/>
                  <a:pt x="246993" y="0"/>
                </a:cubicBezTo>
                <a:cubicBezTo>
                  <a:pt x="359670" y="3073"/>
                  <a:pt x="508741" y="108445"/>
                  <a:pt x="493986" y="246993"/>
                </a:cubicBezTo>
                <a:cubicBezTo>
                  <a:pt x="515632" y="376835"/>
                  <a:pt x="389904" y="488157"/>
                  <a:pt x="246993" y="493986"/>
                </a:cubicBezTo>
                <a:cubicBezTo>
                  <a:pt x="105081" y="494442"/>
                  <a:pt x="-4529" y="399289"/>
                  <a:pt x="0" y="246993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solid"/>
            <a:extLst>
              <a:ext uri="{C807C97D-BFC1-408E-A445-0C87EB9F89A2}">
                <ask:lineSketchStyleProps xmlns:ask="http://schemas.microsoft.com/office/drawing/2018/sketchyshapes" sd="579111871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BEC8A62C-94D2-F755-0FF9-15DE4DD0F366}"/>
              </a:ext>
            </a:extLst>
          </p:cNvPr>
          <p:cNvSpPr/>
          <p:nvPr/>
        </p:nvSpPr>
        <p:spPr>
          <a:xfrm>
            <a:off x="10750313" y="2023749"/>
            <a:ext cx="493986" cy="493986"/>
          </a:xfrm>
          <a:custGeom>
            <a:avLst/>
            <a:gdLst>
              <a:gd name="connsiteX0" fmla="*/ 0 w 493986"/>
              <a:gd name="connsiteY0" fmla="*/ 246993 h 493986"/>
              <a:gd name="connsiteX1" fmla="*/ 246993 w 493986"/>
              <a:gd name="connsiteY1" fmla="*/ 0 h 493986"/>
              <a:gd name="connsiteX2" fmla="*/ 493986 w 493986"/>
              <a:gd name="connsiteY2" fmla="*/ 246993 h 493986"/>
              <a:gd name="connsiteX3" fmla="*/ 246993 w 493986"/>
              <a:gd name="connsiteY3" fmla="*/ 493986 h 493986"/>
              <a:gd name="connsiteX4" fmla="*/ 0 w 493986"/>
              <a:gd name="connsiteY4" fmla="*/ 246993 h 493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3986" h="493986" fill="none" extrusionOk="0">
                <a:moveTo>
                  <a:pt x="0" y="246993"/>
                </a:moveTo>
                <a:cubicBezTo>
                  <a:pt x="10144" y="111786"/>
                  <a:pt x="118223" y="-15723"/>
                  <a:pt x="246993" y="0"/>
                </a:cubicBezTo>
                <a:cubicBezTo>
                  <a:pt x="370429" y="-1987"/>
                  <a:pt x="486149" y="117962"/>
                  <a:pt x="493986" y="246993"/>
                </a:cubicBezTo>
                <a:cubicBezTo>
                  <a:pt x="493494" y="378707"/>
                  <a:pt x="380252" y="498365"/>
                  <a:pt x="246993" y="493986"/>
                </a:cubicBezTo>
                <a:cubicBezTo>
                  <a:pt x="115530" y="496756"/>
                  <a:pt x="2233" y="383940"/>
                  <a:pt x="0" y="246993"/>
                </a:cubicBezTo>
                <a:close/>
              </a:path>
              <a:path w="493986" h="493986" stroke="0" extrusionOk="0">
                <a:moveTo>
                  <a:pt x="0" y="246993"/>
                </a:moveTo>
                <a:cubicBezTo>
                  <a:pt x="-7997" y="105650"/>
                  <a:pt x="93050" y="6580"/>
                  <a:pt x="246993" y="0"/>
                </a:cubicBezTo>
                <a:cubicBezTo>
                  <a:pt x="405383" y="4627"/>
                  <a:pt x="482922" y="110935"/>
                  <a:pt x="493986" y="246993"/>
                </a:cubicBezTo>
                <a:cubicBezTo>
                  <a:pt x="481778" y="395325"/>
                  <a:pt x="380044" y="512553"/>
                  <a:pt x="246993" y="493986"/>
                </a:cubicBezTo>
                <a:cubicBezTo>
                  <a:pt x="92653" y="484176"/>
                  <a:pt x="15429" y="390775"/>
                  <a:pt x="0" y="246993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solid"/>
            <a:extLst>
              <a:ext uri="{C807C97D-BFC1-408E-A445-0C87EB9F89A2}">
                <ask:lineSketchStyleProps xmlns:ask="http://schemas.microsoft.com/office/drawing/2018/sketchyshapes" sd="1219033472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E1B6370-4215-306D-79A3-3112B5B534A1}"/>
              </a:ext>
            </a:extLst>
          </p:cNvPr>
          <p:cNvCxnSpPr>
            <a:stCxn id="4" idx="4"/>
            <a:endCxn id="15" idx="0"/>
          </p:cNvCxnSpPr>
          <p:nvPr/>
        </p:nvCxnSpPr>
        <p:spPr>
          <a:xfrm>
            <a:off x="7635765" y="2469931"/>
            <a:ext cx="72343" cy="113357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5E422F12-7A1D-6109-22FB-1BD4C7DC6117}"/>
              </a:ext>
            </a:extLst>
          </p:cNvPr>
          <p:cNvCxnSpPr>
            <a:cxnSpLocks/>
            <a:stCxn id="4" idx="6"/>
            <a:endCxn id="12" idx="2"/>
          </p:cNvCxnSpPr>
          <p:nvPr/>
        </p:nvCxnSpPr>
        <p:spPr>
          <a:xfrm>
            <a:off x="7882758" y="2222938"/>
            <a:ext cx="1546998" cy="1368602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E9DF13EC-15ED-3EF2-C581-B67053899B85}"/>
              </a:ext>
            </a:extLst>
          </p:cNvPr>
          <p:cNvCxnSpPr>
            <a:cxnSpLocks/>
            <a:stCxn id="4" idx="5"/>
            <a:endCxn id="16" idx="1"/>
          </p:cNvCxnSpPr>
          <p:nvPr/>
        </p:nvCxnSpPr>
        <p:spPr>
          <a:xfrm>
            <a:off x="7810415" y="2397588"/>
            <a:ext cx="1458407" cy="217448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21048B5C-D183-53D1-0E56-1598A719E85E}"/>
              </a:ext>
            </a:extLst>
          </p:cNvPr>
          <p:cNvCxnSpPr>
            <a:cxnSpLocks/>
            <a:stCxn id="17" idx="0"/>
            <a:endCxn id="16" idx="3"/>
          </p:cNvCxnSpPr>
          <p:nvPr/>
        </p:nvCxnSpPr>
        <p:spPr>
          <a:xfrm flipV="1">
            <a:off x="8518234" y="4921368"/>
            <a:ext cx="750588" cy="992929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A89E657D-0EB3-F72C-F987-22F5C1B5B608}"/>
              </a:ext>
            </a:extLst>
          </p:cNvPr>
          <p:cNvCxnSpPr>
            <a:cxnSpLocks/>
            <a:stCxn id="17" idx="6"/>
            <a:endCxn id="19" idx="2"/>
          </p:cNvCxnSpPr>
          <p:nvPr/>
        </p:nvCxnSpPr>
        <p:spPr>
          <a:xfrm flipV="1">
            <a:off x="8765227" y="6136088"/>
            <a:ext cx="1626104" cy="25202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0F4946DE-E2E7-23D5-C558-F6733E0498D3}"/>
              </a:ext>
            </a:extLst>
          </p:cNvPr>
          <p:cNvCxnSpPr>
            <a:cxnSpLocks/>
            <a:stCxn id="19" idx="1"/>
            <a:endCxn id="16" idx="5"/>
          </p:cNvCxnSpPr>
          <p:nvPr/>
        </p:nvCxnSpPr>
        <p:spPr>
          <a:xfrm flipH="1" flipV="1">
            <a:off x="9618122" y="4921368"/>
            <a:ext cx="845552" cy="104007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FF681B2E-0C82-9925-CAC2-D129F74B2943}"/>
              </a:ext>
            </a:extLst>
          </p:cNvPr>
          <p:cNvCxnSpPr>
            <a:cxnSpLocks/>
            <a:stCxn id="20" idx="2"/>
            <a:endCxn id="17" idx="7"/>
          </p:cNvCxnSpPr>
          <p:nvPr/>
        </p:nvCxnSpPr>
        <p:spPr>
          <a:xfrm flipH="1">
            <a:off x="8692884" y="4909401"/>
            <a:ext cx="2409526" cy="1077239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0658FC46-73BF-84F8-AFAA-8567B891E34A}"/>
              </a:ext>
            </a:extLst>
          </p:cNvPr>
          <p:cNvCxnSpPr>
            <a:cxnSpLocks/>
            <a:stCxn id="12" idx="5"/>
            <a:endCxn id="20" idx="1"/>
          </p:cNvCxnSpPr>
          <p:nvPr/>
        </p:nvCxnSpPr>
        <p:spPr>
          <a:xfrm>
            <a:off x="9851399" y="3766190"/>
            <a:ext cx="1323354" cy="968561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6435A751-3678-A935-77A7-2EC64DD15D40}"/>
              </a:ext>
            </a:extLst>
          </p:cNvPr>
          <p:cNvCxnSpPr>
            <a:cxnSpLocks/>
            <a:stCxn id="16" idx="7"/>
            <a:endCxn id="22" idx="4"/>
          </p:cNvCxnSpPr>
          <p:nvPr/>
        </p:nvCxnSpPr>
        <p:spPr>
          <a:xfrm flipV="1">
            <a:off x="9618122" y="2517735"/>
            <a:ext cx="1379184" cy="2054333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65C62992-615D-AC5D-A6D8-5BD121B9AC08}"/>
              </a:ext>
            </a:extLst>
          </p:cNvPr>
          <p:cNvCxnSpPr>
            <a:cxnSpLocks/>
            <a:stCxn id="15" idx="7"/>
            <a:endCxn id="22" idx="2"/>
          </p:cNvCxnSpPr>
          <p:nvPr/>
        </p:nvCxnSpPr>
        <p:spPr>
          <a:xfrm flipV="1">
            <a:off x="7882758" y="2270742"/>
            <a:ext cx="2867555" cy="140510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973C679C-442D-DD6B-CBEC-50FD38454604}"/>
              </a:ext>
            </a:extLst>
          </p:cNvPr>
          <p:cNvCxnSpPr>
            <a:cxnSpLocks/>
            <a:stCxn id="15" idx="4"/>
            <a:endCxn id="17" idx="1"/>
          </p:cNvCxnSpPr>
          <p:nvPr/>
        </p:nvCxnSpPr>
        <p:spPr>
          <a:xfrm>
            <a:off x="7708108" y="4097493"/>
            <a:ext cx="635476" cy="1889147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2152201C-E256-EDD4-ECAF-99BFD1DBB4C1}"/>
              </a:ext>
            </a:extLst>
          </p:cNvPr>
          <p:cNvCxnSpPr>
            <a:cxnSpLocks/>
            <a:stCxn id="12" idx="7"/>
            <a:endCxn id="22" idx="3"/>
          </p:cNvCxnSpPr>
          <p:nvPr/>
        </p:nvCxnSpPr>
        <p:spPr>
          <a:xfrm flipV="1">
            <a:off x="9851399" y="2445392"/>
            <a:ext cx="971257" cy="97149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285780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7F0A10-1FC7-C40E-9322-8551C23776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0C7563-7689-54B3-11DF-E784079C5F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580" y="361774"/>
            <a:ext cx="11618862" cy="1325563"/>
          </a:xfrm>
        </p:spPr>
        <p:txBody>
          <a:bodyPr>
            <a:normAutofit/>
          </a:bodyPr>
          <a:lstStyle/>
          <a:p>
            <a:r>
              <a:rPr lang="en-US" dirty="0"/>
              <a:t>Vertex Cover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4074D6D-0BCF-4D05-D228-821DF59C7CEA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320C5A2F-F12B-BD0B-0446-3C456896D59D}"/>
              </a:ext>
            </a:extLst>
          </p:cNvPr>
          <p:cNvSpPr txBox="1"/>
          <p:nvPr/>
        </p:nvSpPr>
        <p:spPr>
          <a:xfrm>
            <a:off x="618248" y="1610818"/>
            <a:ext cx="108056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8174D15-3FF0-4516-9CFD-E66FE88C241E}"/>
                  </a:ext>
                </a:extLst>
              </p:cNvPr>
              <p:cNvSpPr txBox="1"/>
              <p:nvPr/>
            </p:nvSpPr>
            <p:spPr>
              <a:xfrm>
                <a:off x="618247" y="1687337"/>
                <a:ext cx="5982250" cy="48320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800" dirty="0"/>
                  <a:t>Fix a graph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1" smtClean="0">
                        <a:latin typeface="Cambria Math" panose="02040503050406030204" pitchFamily="18" charset="0"/>
                      </a:rPr>
                      <m:t>G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=(</m:t>
                    </m:r>
                    <m:r>
                      <m:rPr>
                        <m:sty m:val="p"/>
                      </m:rPr>
                      <a:rPr lang="en-US" sz="2800" b="0" i="1" smtClean="0">
                        <a:latin typeface="Cambria Math" panose="02040503050406030204" pitchFamily="18" charset="0"/>
                      </a:rPr>
                      <m:t>V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m:rPr>
                        <m:sty m:val="p"/>
                      </m:rPr>
                      <a:rPr lang="en-US" sz="2800" b="0" i="1" smtClean="0">
                        <a:latin typeface="Cambria Math" panose="02040503050406030204" pitchFamily="18" charset="0"/>
                      </a:rPr>
                      <m:t>E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800" dirty="0"/>
                  <a:t>.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800" dirty="0"/>
                  <a:t>A set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1" smtClean="0">
                        <a:latin typeface="Cambria Math" panose="02040503050406030204" pitchFamily="18" charset="0"/>
                      </a:rPr>
                      <m:t>S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⊆</m:t>
                    </m:r>
                    <m:r>
                      <m:rPr>
                        <m:sty m:val="p"/>
                      </m:rPr>
                      <a:rPr lang="en-US" sz="2800" b="0" i="1" smtClean="0">
                        <a:latin typeface="Cambria Math" panose="02040503050406030204" pitchFamily="18" charset="0"/>
                      </a:rPr>
                      <m:t>V</m:t>
                    </m:r>
                  </m:oMath>
                </a14:m>
                <a:r>
                  <a:rPr lang="en-US" sz="2800" dirty="0"/>
                  <a:t> is independent if no two nodes in S are joined by an edge in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𝐸</m:t>
                    </m:r>
                  </m:oMath>
                </a14:m>
                <a:r>
                  <a:rPr lang="en-US" sz="2800" dirty="0"/>
                  <a:t>.</a:t>
                </a:r>
                <a:r>
                  <a:rPr lang="en-US" sz="3200" dirty="0"/>
                  <a:t> 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sz="3200" dirty="0"/>
              </a:p>
              <a:p>
                <a:r>
                  <a:rPr lang="en-US" sz="3200" b="1" dirty="0">
                    <a:cs typeface="Courier New" panose="02070309020205020404" pitchFamily="49" charset="0"/>
                  </a:rPr>
                  <a:t>Independent Set Problem</a:t>
                </a:r>
                <a:r>
                  <a:rPr lang="en-US" sz="3200" b="1" dirty="0"/>
                  <a:t>: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3200" b="1" dirty="0"/>
                  <a:t>Input</a:t>
                </a:r>
                <a:r>
                  <a:rPr lang="en-US" sz="3200" dirty="0"/>
                  <a:t>: A graph G and integer k.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3200" b="1" dirty="0"/>
                  <a:t>Output</a:t>
                </a:r>
                <a:r>
                  <a:rPr lang="en-US" sz="3200" dirty="0"/>
                  <a:t>: If there exist an independent set of size at least k in G.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8174D15-3FF0-4516-9CFD-E66FE88C24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8247" y="1687337"/>
                <a:ext cx="5982250" cy="4832092"/>
              </a:xfrm>
              <a:prstGeom prst="rect">
                <a:avLst/>
              </a:prstGeom>
              <a:blipFill>
                <a:blip r:embed="rId3"/>
                <a:stretch>
                  <a:fillRect l="-2542" t="-1309" r="-1695" b="-31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Oval 3">
            <a:extLst>
              <a:ext uri="{FF2B5EF4-FFF2-40B4-BE49-F238E27FC236}">
                <a16:creationId xmlns:a16="http://schemas.microsoft.com/office/drawing/2014/main" id="{FD2EAE72-E584-E2B1-505A-AAFA7F6F02E8}"/>
              </a:ext>
            </a:extLst>
          </p:cNvPr>
          <p:cNvSpPr/>
          <p:nvPr/>
        </p:nvSpPr>
        <p:spPr>
          <a:xfrm>
            <a:off x="7388772" y="1975945"/>
            <a:ext cx="493986" cy="493986"/>
          </a:xfrm>
          <a:custGeom>
            <a:avLst/>
            <a:gdLst>
              <a:gd name="connsiteX0" fmla="*/ 0 w 493986"/>
              <a:gd name="connsiteY0" fmla="*/ 246993 h 493986"/>
              <a:gd name="connsiteX1" fmla="*/ 246993 w 493986"/>
              <a:gd name="connsiteY1" fmla="*/ 0 h 493986"/>
              <a:gd name="connsiteX2" fmla="*/ 493986 w 493986"/>
              <a:gd name="connsiteY2" fmla="*/ 246993 h 493986"/>
              <a:gd name="connsiteX3" fmla="*/ 246993 w 493986"/>
              <a:gd name="connsiteY3" fmla="*/ 493986 h 493986"/>
              <a:gd name="connsiteX4" fmla="*/ 0 w 493986"/>
              <a:gd name="connsiteY4" fmla="*/ 246993 h 493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3986" h="493986" fill="none" extrusionOk="0">
                <a:moveTo>
                  <a:pt x="0" y="246993"/>
                </a:moveTo>
                <a:cubicBezTo>
                  <a:pt x="15542" y="95811"/>
                  <a:pt x="123286" y="838"/>
                  <a:pt x="246993" y="0"/>
                </a:cubicBezTo>
                <a:cubicBezTo>
                  <a:pt x="393634" y="17488"/>
                  <a:pt x="468919" y="110044"/>
                  <a:pt x="493986" y="246993"/>
                </a:cubicBezTo>
                <a:cubicBezTo>
                  <a:pt x="516768" y="386707"/>
                  <a:pt x="380015" y="492440"/>
                  <a:pt x="246993" y="493986"/>
                </a:cubicBezTo>
                <a:cubicBezTo>
                  <a:pt x="84882" y="501655"/>
                  <a:pt x="6387" y="374745"/>
                  <a:pt x="0" y="246993"/>
                </a:cubicBezTo>
                <a:close/>
              </a:path>
              <a:path w="493986" h="493986" stroke="0" extrusionOk="0">
                <a:moveTo>
                  <a:pt x="0" y="246993"/>
                </a:moveTo>
                <a:cubicBezTo>
                  <a:pt x="-9747" y="127684"/>
                  <a:pt x="101349" y="-3813"/>
                  <a:pt x="246993" y="0"/>
                </a:cubicBezTo>
                <a:cubicBezTo>
                  <a:pt x="395110" y="-1728"/>
                  <a:pt x="483627" y="129451"/>
                  <a:pt x="493986" y="246993"/>
                </a:cubicBezTo>
                <a:cubicBezTo>
                  <a:pt x="486173" y="386014"/>
                  <a:pt x="366327" y="514178"/>
                  <a:pt x="246993" y="493986"/>
                </a:cubicBezTo>
                <a:cubicBezTo>
                  <a:pt x="127058" y="483324"/>
                  <a:pt x="-15066" y="386859"/>
                  <a:pt x="0" y="246993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C0000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981765707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F77A03E-E59A-C4C3-8CCD-0BF149B9823F}"/>
              </a:ext>
            </a:extLst>
          </p:cNvPr>
          <p:cNvSpPr/>
          <p:nvPr/>
        </p:nvSpPr>
        <p:spPr>
          <a:xfrm>
            <a:off x="9429756" y="3344547"/>
            <a:ext cx="493986" cy="493986"/>
          </a:xfrm>
          <a:custGeom>
            <a:avLst/>
            <a:gdLst>
              <a:gd name="connsiteX0" fmla="*/ 0 w 493986"/>
              <a:gd name="connsiteY0" fmla="*/ 246993 h 493986"/>
              <a:gd name="connsiteX1" fmla="*/ 246993 w 493986"/>
              <a:gd name="connsiteY1" fmla="*/ 0 h 493986"/>
              <a:gd name="connsiteX2" fmla="*/ 493986 w 493986"/>
              <a:gd name="connsiteY2" fmla="*/ 246993 h 493986"/>
              <a:gd name="connsiteX3" fmla="*/ 246993 w 493986"/>
              <a:gd name="connsiteY3" fmla="*/ 493986 h 493986"/>
              <a:gd name="connsiteX4" fmla="*/ 0 w 493986"/>
              <a:gd name="connsiteY4" fmla="*/ 246993 h 493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3986" h="493986" fill="none" extrusionOk="0">
                <a:moveTo>
                  <a:pt x="0" y="246993"/>
                </a:moveTo>
                <a:cubicBezTo>
                  <a:pt x="12256" y="120825"/>
                  <a:pt x="99771" y="-13558"/>
                  <a:pt x="246993" y="0"/>
                </a:cubicBezTo>
                <a:cubicBezTo>
                  <a:pt x="363404" y="1256"/>
                  <a:pt x="487701" y="135979"/>
                  <a:pt x="493986" y="246993"/>
                </a:cubicBezTo>
                <a:cubicBezTo>
                  <a:pt x="494017" y="374229"/>
                  <a:pt x="361111" y="501615"/>
                  <a:pt x="246993" y="493986"/>
                </a:cubicBezTo>
                <a:cubicBezTo>
                  <a:pt x="100963" y="481538"/>
                  <a:pt x="8288" y="378755"/>
                  <a:pt x="0" y="246993"/>
                </a:cubicBezTo>
                <a:close/>
              </a:path>
              <a:path w="493986" h="493986" stroke="0" extrusionOk="0">
                <a:moveTo>
                  <a:pt x="0" y="246993"/>
                </a:moveTo>
                <a:cubicBezTo>
                  <a:pt x="-12812" y="86958"/>
                  <a:pt x="125997" y="-6874"/>
                  <a:pt x="246993" y="0"/>
                </a:cubicBezTo>
                <a:cubicBezTo>
                  <a:pt x="390165" y="14335"/>
                  <a:pt x="477112" y="118450"/>
                  <a:pt x="493986" y="246993"/>
                </a:cubicBezTo>
                <a:cubicBezTo>
                  <a:pt x="486788" y="377156"/>
                  <a:pt x="393212" y="490340"/>
                  <a:pt x="246993" y="493986"/>
                </a:cubicBezTo>
                <a:cubicBezTo>
                  <a:pt x="98782" y="481686"/>
                  <a:pt x="4473" y="386793"/>
                  <a:pt x="0" y="246993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C0000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3978248048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6A2D1161-A779-CAC5-5490-55D628CC962B}"/>
              </a:ext>
            </a:extLst>
          </p:cNvPr>
          <p:cNvSpPr/>
          <p:nvPr/>
        </p:nvSpPr>
        <p:spPr>
          <a:xfrm>
            <a:off x="7461115" y="3603507"/>
            <a:ext cx="493986" cy="493986"/>
          </a:xfrm>
          <a:custGeom>
            <a:avLst/>
            <a:gdLst>
              <a:gd name="connsiteX0" fmla="*/ 0 w 493986"/>
              <a:gd name="connsiteY0" fmla="*/ 246993 h 493986"/>
              <a:gd name="connsiteX1" fmla="*/ 246993 w 493986"/>
              <a:gd name="connsiteY1" fmla="*/ 0 h 493986"/>
              <a:gd name="connsiteX2" fmla="*/ 493986 w 493986"/>
              <a:gd name="connsiteY2" fmla="*/ 246993 h 493986"/>
              <a:gd name="connsiteX3" fmla="*/ 246993 w 493986"/>
              <a:gd name="connsiteY3" fmla="*/ 493986 h 493986"/>
              <a:gd name="connsiteX4" fmla="*/ 0 w 493986"/>
              <a:gd name="connsiteY4" fmla="*/ 246993 h 493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3986" h="493986" fill="none" extrusionOk="0">
                <a:moveTo>
                  <a:pt x="0" y="246993"/>
                </a:moveTo>
                <a:cubicBezTo>
                  <a:pt x="-12616" y="98716"/>
                  <a:pt x="107113" y="-6879"/>
                  <a:pt x="246993" y="0"/>
                </a:cubicBezTo>
                <a:cubicBezTo>
                  <a:pt x="394050" y="13061"/>
                  <a:pt x="506066" y="118927"/>
                  <a:pt x="493986" y="246993"/>
                </a:cubicBezTo>
                <a:cubicBezTo>
                  <a:pt x="494993" y="375741"/>
                  <a:pt x="377636" y="489191"/>
                  <a:pt x="246993" y="493986"/>
                </a:cubicBezTo>
                <a:cubicBezTo>
                  <a:pt x="100811" y="499528"/>
                  <a:pt x="8813" y="407697"/>
                  <a:pt x="0" y="246993"/>
                </a:cubicBezTo>
                <a:close/>
              </a:path>
              <a:path w="493986" h="493986" stroke="0" extrusionOk="0">
                <a:moveTo>
                  <a:pt x="0" y="246993"/>
                </a:moveTo>
                <a:cubicBezTo>
                  <a:pt x="-2786" y="115007"/>
                  <a:pt x="128906" y="-16001"/>
                  <a:pt x="246993" y="0"/>
                </a:cubicBezTo>
                <a:cubicBezTo>
                  <a:pt x="389923" y="9285"/>
                  <a:pt x="507214" y="100799"/>
                  <a:pt x="493986" y="246993"/>
                </a:cubicBezTo>
                <a:cubicBezTo>
                  <a:pt x="496060" y="373024"/>
                  <a:pt x="400852" y="508966"/>
                  <a:pt x="246993" y="493986"/>
                </a:cubicBezTo>
                <a:cubicBezTo>
                  <a:pt x="107476" y="514476"/>
                  <a:pt x="-17048" y="366647"/>
                  <a:pt x="0" y="246993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C0000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3809068511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576E8326-4E7A-155D-979D-03A53EB527B0}"/>
              </a:ext>
            </a:extLst>
          </p:cNvPr>
          <p:cNvSpPr/>
          <p:nvPr/>
        </p:nvSpPr>
        <p:spPr>
          <a:xfrm>
            <a:off x="9196479" y="4499725"/>
            <a:ext cx="493986" cy="493986"/>
          </a:xfrm>
          <a:custGeom>
            <a:avLst/>
            <a:gdLst>
              <a:gd name="connsiteX0" fmla="*/ 0 w 493986"/>
              <a:gd name="connsiteY0" fmla="*/ 246993 h 493986"/>
              <a:gd name="connsiteX1" fmla="*/ 246993 w 493986"/>
              <a:gd name="connsiteY1" fmla="*/ 0 h 493986"/>
              <a:gd name="connsiteX2" fmla="*/ 493986 w 493986"/>
              <a:gd name="connsiteY2" fmla="*/ 246993 h 493986"/>
              <a:gd name="connsiteX3" fmla="*/ 246993 w 493986"/>
              <a:gd name="connsiteY3" fmla="*/ 493986 h 493986"/>
              <a:gd name="connsiteX4" fmla="*/ 0 w 493986"/>
              <a:gd name="connsiteY4" fmla="*/ 246993 h 493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3986" h="493986" fill="none" extrusionOk="0">
                <a:moveTo>
                  <a:pt x="0" y="246993"/>
                </a:moveTo>
                <a:cubicBezTo>
                  <a:pt x="-4819" y="108609"/>
                  <a:pt x="106773" y="6885"/>
                  <a:pt x="246993" y="0"/>
                </a:cubicBezTo>
                <a:cubicBezTo>
                  <a:pt x="400683" y="19842"/>
                  <a:pt x="507052" y="123940"/>
                  <a:pt x="493986" y="246993"/>
                </a:cubicBezTo>
                <a:cubicBezTo>
                  <a:pt x="473159" y="377021"/>
                  <a:pt x="392510" y="504503"/>
                  <a:pt x="246993" y="493986"/>
                </a:cubicBezTo>
                <a:cubicBezTo>
                  <a:pt x="104314" y="502461"/>
                  <a:pt x="-17989" y="366902"/>
                  <a:pt x="0" y="246993"/>
                </a:cubicBezTo>
                <a:close/>
              </a:path>
              <a:path w="493986" h="493986" stroke="0" extrusionOk="0">
                <a:moveTo>
                  <a:pt x="0" y="246993"/>
                </a:moveTo>
                <a:cubicBezTo>
                  <a:pt x="5225" y="102893"/>
                  <a:pt x="113155" y="4032"/>
                  <a:pt x="246993" y="0"/>
                </a:cubicBezTo>
                <a:cubicBezTo>
                  <a:pt x="382133" y="-3535"/>
                  <a:pt x="499428" y="113838"/>
                  <a:pt x="493986" y="246993"/>
                </a:cubicBezTo>
                <a:cubicBezTo>
                  <a:pt x="492465" y="366804"/>
                  <a:pt x="379414" y="495783"/>
                  <a:pt x="246993" y="493986"/>
                </a:cubicBezTo>
                <a:cubicBezTo>
                  <a:pt x="107889" y="481060"/>
                  <a:pt x="6613" y="392939"/>
                  <a:pt x="0" y="246993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C0000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1617256088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338E25C8-9FAD-DFC2-1C15-5E97EEEEFC0A}"/>
              </a:ext>
            </a:extLst>
          </p:cNvPr>
          <p:cNvSpPr/>
          <p:nvPr/>
        </p:nvSpPr>
        <p:spPr>
          <a:xfrm>
            <a:off x="8271241" y="5914297"/>
            <a:ext cx="493986" cy="493986"/>
          </a:xfrm>
          <a:custGeom>
            <a:avLst/>
            <a:gdLst>
              <a:gd name="connsiteX0" fmla="*/ 0 w 493986"/>
              <a:gd name="connsiteY0" fmla="*/ 246993 h 493986"/>
              <a:gd name="connsiteX1" fmla="*/ 246993 w 493986"/>
              <a:gd name="connsiteY1" fmla="*/ 0 h 493986"/>
              <a:gd name="connsiteX2" fmla="*/ 493986 w 493986"/>
              <a:gd name="connsiteY2" fmla="*/ 246993 h 493986"/>
              <a:gd name="connsiteX3" fmla="*/ 246993 w 493986"/>
              <a:gd name="connsiteY3" fmla="*/ 493986 h 493986"/>
              <a:gd name="connsiteX4" fmla="*/ 0 w 493986"/>
              <a:gd name="connsiteY4" fmla="*/ 246993 h 493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3986" h="493986" fill="none" extrusionOk="0">
                <a:moveTo>
                  <a:pt x="0" y="246993"/>
                </a:moveTo>
                <a:cubicBezTo>
                  <a:pt x="23536" y="97685"/>
                  <a:pt x="112701" y="-178"/>
                  <a:pt x="246993" y="0"/>
                </a:cubicBezTo>
                <a:cubicBezTo>
                  <a:pt x="376665" y="4269"/>
                  <a:pt x="500299" y="111524"/>
                  <a:pt x="493986" y="246993"/>
                </a:cubicBezTo>
                <a:cubicBezTo>
                  <a:pt x="504170" y="372296"/>
                  <a:pt x="358176" y="485770"/>
                  <a:pt x="246993" y="493986"/>
                </a:cubicBezTo>
                <a:cubicBezTo>
                  <a:pt x="93243" y="505023"/>
                  <a:pt x="7691" y="398217"/>
                  <a:pt x="0" y="246993"/>
                </a:cubicBezTo>
                <a:close/>
              </a:path>
              <a:path w="493986" h="493986" stroke="0" extrusionOk="0">
                <a:moveTo>
                  <a:pt x="0" y="246993"/>
                </a:moveTo>
                <a:cubicBezTo>
                  <a:pt x="15741" y="96256"/>
                  <a:pt x="115497" y="12469"/>
                  <a:pt x="246993" y="0"/>
                </a:cubicBezTo>
                <a:cubicBezTo>
                  <a:pt x="365730" y="-9775"/>
                  <a:pt x="471117" y="118238"/>
                  <a:pt x="493986" y="246993"/>
                </a:cubicBezTo>
                <a:cubicBezTo>
                  <a:pt x="506958" y="388198"/>
                  <a:pt x="370741" y="510028"/>
                  <a:pt x="246993" y="493986"/>
                </a:cubicBezTo>
                <a:cubicBezTo>
                  <a:pt x="121292" y="502419"/>
                  <a:pt x="-19965" y="394951"/>
                  <a:pt x="0" y="246993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C0000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1808761005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DF46DF5F-D048-C87E-482C-6E69228BB081}"/>
              </a:ext>
            </a:extLst>
          </p:cNvPr>
          <p:cNvSpPr/>
          <p:nvPr/>
        </p:nvSpPr>
        <p:spPr>
          <a:xfrm>
            <a:off x="10391331" y="5889095"/>
            <a:ext cx="493986" cy="493986"/>
          </a:xfrm>
          <a:custGeom>
            <a:avLst/>
            <a:gdLst>
              <a:gd name="connsiteX0" fmla="*/ 0 w 493986"/>
              <a:gd name="connsiteY0" fmla="*/ 246993 h 493986"/>
              <a:gd name="connsiteX1" fmla="*/ 246993 w 493986"/>
              <a:gd name="connsiteY1" fmla="*/ 0 h 493986"/>
              <a:gd name="connsiteX2" fmla="*/ 493986 w 493986"/>
              <a:gd name="connsiteY2" fmla="*/ 246993 h 493986"/>
              <a:gd name="connsiteX3" fmla="*/ 246993 w 493986"/>
              <a:gd name="connsiteY3" fmla="*/ 493986 h 493986"/>
              <a:gd name="connsiteX4" fmla="*/ 0 w 493986"/>
              <a:gd name="connsiteY4" fmla="*/ 246993 h 493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3986" h="493986" fill="none" extrusionOk="0">
                <a:moveTo>
                  <a:pt x="0" y="246993"/>
                </a:moveTo>
                <a:cubicBezTo>
                  <a:pt x="13562" y="108846"/>
                  <a:pt x="130289" y="10801"/>
                  <a:pt x="246993" y="0"/>
                </a:cubicBezTo>
                <a:cubicBezTo>
                  <a:pt x="357783" y="-7066"/>
                  <a:pt x="496133" y="111068"/>
                  <a:pt x="493986" y="246993"/>
                </a:cubicBezTo>
                <a:cubicBezTo>
                  <a:pt x="504237" y="382378"/>
                  <a:pt x="378326" y="499373"/>
                  <a:pt x="246993" y="493986"/>
                </a:cubicBezTo>
                <a:cubicBezTo>
                  <a:pt x="113003" y="501425"/>
                  <a:pt x="2529" y="409197"/>
                  <a:pt x="0" y="246993"/>
                </a:cubicBezTo>
                <a:close/>
              </a:path>
              <a:path w="493986" h="493986" stroke="0" extrusionOk="0">
                <a:moveTo>
                  <a:pt x="0" y="246993"/>
                </a:moveTo>
                <a:cubicBezTo>
                  <a:pt x="13005" y="98942"/>
                  <a:pt x="98637" y="10395"/>
                  <a:pt x="246993" y="0"/>
                </a:cubicBezTo>
                <a:cubicBezTo>
                  <a:pt x="378835" y="-22468"/>
                  <a:pt x="489537" y="116121"/>
                  <a:pt x="493986" y="246993"/>
                </a:cubicBezTo>
                <a:cubicBezTo>
                  <a:pt x="502509" y="403196"/>
                  <a:pt x="383740" y="483336"/>
                  <a:pt x="246993" y="493986"/>
                </a:cubicBezTo>
                <a:cubicBezTo>
                  <a:pt x="107344" y="520083"/>
                  <a:pt x="-18247" y="378579"/>
                  <a:pt x="0" y="246993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C0000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2091018771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3C25BBB9-0C1C-2D05-9ACE-67BC38C5A24E}"/>
              </a:ext>
            </a:extLst>
          </p:cNvPr>
          <p:cNvSpPr/>
          <p:nvPr/>
        </p:nvSpPr>
        <p:spPr>
          <a:xfrm>
            <a:off x="11102410" y="4662408"/>
            <a:ext cx="493986" cy="493986"/>
          </a:xfrm>
          <a:custGeom>
            <a:avLst/>
            <a:gdLst>
              <a:gd name="connsiteX0" fmla="*/ 0 w 493986"/>
              <a:gd name="connsiteY0" fmla="*/ 246993 h 493986"/>
              <a:gd name="connsiteX1" fmla="*/ 246993 w 493986"/>
              <a:gd name="connsiteY1" fmla="*/ 0 h 493986"/>
              <a:gd name="connsiteX2" fmla="*/ 493986 w 493986"/>
              <a:gd name="connsiteY2" fmla="*/ 246993 h 493986"/>
              <a:gd name="connsiteX3" fmla="*/ 246993 w 493986"/>
              <a:gd name="connsiteY3" fmla="*/ 493986 h 493986"/>
              <a:gd name="connsiteX4" fmla="*/ 0 w 493986"/>
              <a:gd name="connsiteY4" fmla="*/ 246993 h 493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3986" h="493986" fill="none" extrusionOk="0">
                <a:moveTo>
                  <a:pt x="0" y="246993"/>
                </a:moveTo>
                <a:cubicBezTo>
                  <a:pt x="13080" y="115336"/>
                  <a:pt x="108099" y="9809"/>
                  <a:pt x="246993" y="0"/>
                </a:cubicBezTo>
                <a:cubicBezTo>
                  <a:pt x="393533" y="-13701"/>
                  <a:pt x="504997" y="105565"/>
                  <a:pt x="493986" y="246993"/>
                </a:cubicBezTo>
                <a:cubicBezTo>
                  <a:pt x="492950" y="375559"/>
                  <a:pt x="377154" y="487337"/>
                  <a:pt x="246993" y="493986"/>
                </a:cubicBezTo>
                <a:cubicBezTo>
                  <a:pt x="113087" y="471010"/>
                  <a:pt x="4641" y="386310"/>
                  <a:pt x="0" y="246993"/>
                </a:cubicBezTo>
                <a:close/>
              </a:path>
              <a:path w="493986" h="493986" stroke="0" extrusionOk="0">
                <a:moveTo>
                  <a:pt x="0" y="246993"/>
                </a:moveTo>
                <a:cubicBezTo>
                  <a:pt x="10429" y="135336"/>
                  <a:pt x="93455" y="-12771"/>
                  <a:pt x="246993" y="0"/>
                </a:cubicBezTo>
                <a:cubicBezTo>
                  <a:pt x="359670" y="3073"/>
                  <a:pt x="508741" y="108445"/>
                  <a:pt x="493986" y="246993"/>
                </a:cubicBezTo>
                <a:cubicBezTo>
                  <a:pt x="515632" y="376835"/>
                  <a:pt x="389904" y="488157"/>
                  <a:pt x="246993" y="493986"/>
                </a:cubicBezTo>
                <a:cubicBezTo>
                  <a:pt x="105081" y="494442"/>
                  <a:pt x="-4529" y="399289"/>
                  <a:pt x="0" y="246993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C0000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579111871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E9511E1D-EEB9-F915-5673-89F9DF16CEE3}"/>
              </a:ext>
            </a:extLst>
          </p:cNvPr>
          <p:cNvSpPr/>
          <p:nvPr/>
        </p:nvSpPr>
        <p:spPr>
          <a:xfrm>
            <a:off x="10750313" y="2023749"/>
            <a:ext cx="493986" cy="493986"/>
          </a:xfrm>
          <a:custGeom>
            <a:avLst/>
            <a:gdLst>
              <a:gd name="connsiteX0" fmla="*/ 0 w 493986"/>
              <a:gd name="connsiteY0" fmla="*/ 246993 h 493986"/>
              <a:gd name="connsiteX1" fmla="*/ 246993 w 493986"/>
              <a:gd name="connsiteY1" fmla="*/ 0 h 493986"/>
              <a:gd name="connsiteX2" fmla="*/ 493986 w 493986"/>
              <a:gd name="connsiteY2" fmla="*/ 246993 h 493986"/>
              <a:gd name="connsiteX3" fmla="*/ 246993 w 493986"/>
              <a:gd name="connsiteY3" fmla="*/ 493986 h 493986"/>
              <a:gd name="connsiteX4" fmla="*/ 0 w 493986"/>
              <a:gd name="connsiteY4" fmla="*/ 246993 h 493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3986" h="493986" fill="none" extrusionOk="0">
                <a:moveTo>
                  <a:pt x="0" y="246993"/>
                </a:moveTo>
                <a:cubicBezTo>
                  <a:pt x="10144" y="111786"/>
                  <a:pt x="118223" y="-15723"/>
                  <a:pt x="246993" y="0"/>
                </a:cubicBezTo>
                <a:cubicBezTo>
                  <a:pt x="370429" y="-1987"/>
                  <a:pt x="486149" y="117962"/>
                  <a:pt x="493986" y="246993"/>
                </a:cubicBezTo>
                <a:cubicBezTo>
                  <a:pt x="493494" y="378707"/>
                  <a:pt x="380252" y="498365"/>
                  <a:pt x="246993" y="493986"/>
                </a:cubicBezTo>
                <a:cubicBezTo>
                  <a:pt x="115530" y="496756"/>
                  <a:pt x="2233" y="383940"/>
                  <a:pt x="0" y="246993"/>
                </a:cubicBezTo>
                <a:close/>
              </a:path>
              <a:path w="493986" h="493986" stroke="0" extrusionOk="0">
                <a:moveTo>
                  <a:pt x="0" y="246993"/>
                </a:moveTo>
                <a:cubicBezTo>
                  <a:pt x="-7997" y="105650"/>
                  <a:pt x="93050" y="6580"/>
                  <a:pt x="246993" y="0"/>
                </a:cubicBezTo>
                <a:cubicBezTo>
                  <a:pt x="405383" y="4627"/>
                  <a:pt x="482922" y="110935"/>
                  <a:pt x="493986" y="246993"/>
                </a:cubicBezTo>
                <a:cubicBezTo>
                  <a:pt x="481778" y="395325"/>
                  <a:pt x="380044" y="512553"/>
                  <a:pt x="246993" y="493986"/>
                </a:cubicBezTo>
                <a:cubicBezTo>
                  <a:pt x="92653" y="484176"/>
                  <a:pt x="15429" y="390775"/>
                  <a:pt x="0" y="246993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C0000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1219033472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2678620-2CB3-BEB1-BFA9-1937FB2C0426}"/>
              </a:ext>
            </a:extLst>
          </p:cNvPr>
          <p:cNvCxnSpPr>
            <a:stCxn id="4" idx="4"/>
            <a:endCxn id="15" idx="0"/>
          </p:cNvCxnSpPr>
          <p:nvPr/>
        </p:nvCxnSpPr>
        <p:spPr>
          <a:xfrm>
            <a:off x="7635765" y="2469931"/>
            <a:ext cx="72343" cy="113357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C41CEDA5-DA22-2AFD-B6B4-3C83FCBE9378}"/>
              </a:ext>
            </a:extLst>
          </p:cNvPr>
          <p:cNvCxnSpPr>
            <a:cxnSpLocks/>
            <a:stCxn id="4" idx="6"/>
            <a:endCxn id="12" idx="2"/>
          </p:cNvCxnSpPr>
          <p:nvPr/>
        </p:nvCxnSpPr>
        <p:spPr>
          <a:xfrm>
            <a:off x="7882758" y="2222938"/>
            <a:ext cx="1546998" cy="1368602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8FF17654-FAAE-41DA-E77F-1ED7D4AB496C}"/>
              </a:ext>
            </a:extLst>
          </p:cNvPr>
          <p:cNvCxnSpPr>
            <a:cxnSpLocks/>
            <a:stCxn id="4" idx="5"/>
            <a:endCxn id="16" idx="1"/>
          </p:cNvCxnSpPr>
          <p:nvPr/>
        </p:nvCxnSpPr>
        <p:spPr>
          <a:xfrm>
            <a:off x="7810415" y="2397588"/>
            <a:ext cx="1458407" cy="217448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805D5A13-5825-8D26-94EC-1CFFB371CB48}"/>
              </a:ext>
            </a:extLst>
          </p:cNvPr>
          <p:cNvCxnSpPr>
            <a:cxnSpLocks/>
            <a:stCxn id="17" idx="0"/>
            <a:endCxn id="16" idx="3"/>
          </p:cNvCxnSpPr>
          <p:nvPr/>
        </p:nvCxnSpPr>
        <p:spPr>
          <a:xfrm flipV="1">
            <a:off x="8518234" y="4921368"/>
            <a:ext cx="750588" cy="992929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9ECA7484-D6F0-2217-1766-CB1A5FA0E7B7}"/>
              </a:ext>
            </a:extLst>
          </p:cNvPr>
          <p:cNvCxnSpPr>
            <a:cxnSpLocks/>
            <a:stCxn id="17" idx="6"/>
            <a:endCxn id="19" idx="2"/>
          </p:cNvCxnSpPr>
          <p:nvPr/>
        </p:nvCxnSpPr>
        <p:spPr>
          <a:xfrm flipV="1">
            <a:off x="8765227" y="6136088"/>
            <a:ext cx="1626104" cy="25202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8FC74738-3FA5-F0C1-B441-8548CA2B4EE1}"/>
              </a:ext>
            </a:extLst>
          </p:cNvPr>
          <p:cNvCxnSpPr>
            <a:cxnSpLocks/>
            <a:stCxn id="19" idx="1"/>
            <a:endCxn id="16" idx="5"/>
          </p:cNvCxnSpPr>
          <p:nvPr/>
        </p:nvCxnSpPr>
        <p:spPr>
          <a:xfrm flipH="1" flipV="1">
            <a:off x="9618122" y="4921368"/>
            <a:ext cx="845552" cy="104007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B8160D3F-9401-51C8-8035-6640DFD71DDA}"/>
              </a:ext>
            </a:extLst>
          </p:cNvPr>
          <p:cNvCxnSpPr>
            <a:cxnSpLocks/>
            <a:stCxn id="20" idx="2"/>
            <a:endCxn id="17" idx="7"/>
          </p:cNvCxnSpPr>
          <p:nvPr/>
        </p:nvCxnSpPr>
        <p:spPr>
          <a:xfrm flipH="1">
            <a:off x="8692884" y="4909401"/>
            <a:ext cx="2409526" cy="1077239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B53E5299-FAEA-C350-7271-77640C8D4A84}"/>
              </a:ext>
            </a:extLst>
          </p:cNvPr>
          <p:cNvCxnSpPr>
            <a:cxnSpLocks/>
            <a:stCxn id="12" idx="5"/>
            <a:endCxn id="20" idx="1"/>
          </p:cNvCxnSpPr>
          <p:nvPr/>
        </p:nvCxnSpPr>
        <p:spPr>
          <a:xfrm>
            <a:off x="9851399" y="3766190"/>
            <a:ext cx="1323354" cy="968561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CABC14FA-F799-AF8F-93F2-2810E41E2F32}"/>
              </a:ext>
            </a:extLst>
          </p:cNvPr>
          <p:cNvCxnSpPr>
            <a:cxnSpLocks/>
            <a:stCxn id="16" idx="7"/>
            <a:endCxn id="22" idx="4"/>
          </p:cNvCxnSpPr>
          <p:nvPr/>
        </p:nvCxnSpPr>
        <p:spPr>
          <a:xfrm flipV="1">
            <a:off x="9618122" y="2517735"/>
            <a:ext cx="1379184" cy="2054333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AD653C9D-DE58-94B8-A55F-3ACCC248F5E6}"/>
              </a:ext>
            </a:extLst>
          </p:cNvPr>
          <p:cNvCxnSpPr>
            <a:cxnSpLocks/>
            <a:stCxn id="15" idx="7"/>
            <a:endCxn id="22" idx="2"/>
          </p:cNvCxnSpPr>
          <p:nvPr/>
        </p:nvCxnSpPr>
        <p:spPr>
          <a:xfrm flipV="1">
            <a:off x="7882758" y="2270742"/>
            <a:ext cx="2867555" cy="140510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51CC6B3C-CF23-C6F4-AA6B-36FA9F06DE4A}"/>
              </a:ext>
            </a:extLst>
          </p:cNvPr>
          <p:cNvCxnSpPr>
            <a:cxnSpLocks/>
            <a:stCxn id="15" idx="4"/>
            <a:endCxn id="17" idx="1"/>
          </p:cNvCxnSpPr>
          <p:nvPr/>
        </p:nvCxnSpPr>
        <p:spPr>
          <a:xfrm>
            <a:off x="7708108" y="4097493"/>
            <a:ext cx="635476" cy="1889147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B4862E6C-86FA-26C8-5FE2-67CBFA469563}"/>
              </a:ext>
            </a:extLst>
          </p:cNvPr>
          <p:cNvCxnSpPr>
            <a:cxnSpLocks/>
            <a:stCxn id="12" idx="7"/>
            <a:endCxn id="22" idx="3"/>
          </p:cNvCxnSpPr>
          <p:nvPr/>
        </p:nvCxnSpPr>
        <p:spPr>
          <a:xfrm flipV="1">
            <a:off x="9851399" y="2445392"/>
            <a:ext cx="971257" cy="97149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1" name="Oval 100">
            <a:extLst>
              <a:ext uri="{FF2B5EF4-FFF2-40B4-BE49-F238E27FC236}">
                <a16:creationId xmlns:a16="http://schemas.microsoft.com/office/drawing/2014/main" id="{0ED679CA-77C5-4B71-8174-3F257343E14A}"/>
              </a:ext>
            </a:extLst>
          </p:cNvPr>
          <p:cNvSpPr/>
          <p:nvPr/>
        </p:nvSpPr>
        <p:spPr>
          <a:xfrm>
            <a:off x="8096591" y="633716"/>
            <a:ext cx="493986" cy="493986"/>
          </a:xfrm>
          <a:custGeom>
            <a:avLst/>
            <a:gdLst>
              <a:gd name="connsiteX0" fmla="*/ 0 w 493986"/>
              <a:gd name="connsiteY0" fmla="*/ 246993 h 493986"/>
              <a:gd name="connsiteX1" fmla="*/ 246993 w 493986"/>
              <a:gd name="connsiteY1" fmla="*/ 0 h 493986"/>
              <a:gd name="connsiteX2" fmla="*/ 493986 w 493986"/>
              <a:gd name="connsiteY2" fmla="*/ 246993 h 493986"/>
              <a:gd name="connsiteX3" fmla="*/ 246993 w 493986"/>
              <a:gd name="connsiteY3" fmla="*/ 493986 h 493986"/>
              <a:gd name="connsiteX4" fmla="*/ 0 w 493986"/>
              <a:gd name="connsiteY4" fmla="*/ 246993 h 493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3986" h="493986" fill="none" extrusionOk="0">
                <a:moveTo>
                  <a:pt x="0" y="246993"/>
                </a:moveTo>
                <a:cubicBezTo>
                  <a:pt x="15542" y="95811"/>
                  <a:pt x="123286" y="838"/>
                  <a:pt x="246993" y="0"/>
                </a:cubicBezTo>
                <a:cubicBezTo>
                  <a:pt x="393634" y="17488"/>
                  <a:pt x="468919" y="110044"/>
                  <a:pt x="493986" y="246993"/>
                </a:cubicBezTo>
                <a:cubicBezTo>
                  <a:pt x="516768" y="386707"/>
                  <a:pt x="380015" y="492440"/>
                  <a:pt x="246993" y="493986"/>
                </a:cubicBezTo>
                <a:cubicBezTo>
                  <a:pt x="84882" y="501655"/>
                  <a:pt x="6387" y="374745"/>
                  <a:pt x="0" y="246993"/>
                </a:cubicBezTo>
                <a:close/>
              </a:path>
              <a:path w="493986" h="493986" stroke="0" extrusionOk="0">
                <a:moveTo>
                  <a:pt x="0" y="246993"/>
                </a:moveTo>
                <a:cubicBezTo>
                  <a:pt x="-9747" y="127684"/>
                  <a:pt x="101349" y="-3813"/>
                  <a:pt x="246993" y="0"/>
                </a:cubicBezTo>
                <a:cubicBezTo>
                  <a:pt x="395110" y="-1728"/>
                  <a:pt x="483627" y="129451"/>
                  <a:pt x="493986" y="246993"/>
                </a:cubicBezTo>
                <a:cubicBezTo>
                  <a:pt x="486173" y="386014"/>
                  <a:pt x="366327" y="514178"/>
                  <a:pt x="246993" y="493986"/>
                </a:cubicBezTo>
                <a:cubicBezTo>
                  <a:pt x="127058" y="483324"/>
                  <a:pt x="-15066" y="386859"/>
                  <a:pt x="0" y="246993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C0000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981765707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29916D18-2F6E-8FDB-4EE2-8CA4A14259EF}"/>
              </a:ext>
            </a:extLst>
          </p:cNvPr>
          <p:cNvSpPr txBox="1"/>
          <p:nvPr/>
        </p:nvSpPr>
        <p:spPr>
          <a:xfrm>
            <a:off x="8692884" y="640897"/>
            <a:ext cx="22256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In Vertex Cover</a:t>
            </a:r>
          </a:p>
        </p:txBody>
      </p:sp>
    </p:spTree>
    <p:extLst>
      <p:ext uri="{BB962C8B-B14F-4D97-AF65-F5344CB8AC3E}">
        <p14:creationId xmlns:p14="http://schemas.microsoft.com/office/powerpoint/2010/main" val="86873658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5A63AE-29DE-E960-6FF5-68ABBCC052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3921D7-8C47-D3AD-748F-06CED13DBD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580" y="361774"/>
            <a:ext cx="11618862" cy="1325563"/>
          </a:xfrm>
        </p:spPr>
        <p:txBody>
          <a:bodyPr>
            <a:normAutofit/>
          </a:bodyPr>
          <a:lstStyle/>
          <a:p>
            <a:r>
              <a:rPr lang="en-US" dirty="0"/>
              <a:t>Vertex Cover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A72936D-7D07-CB90-D049-40ABD259DB4E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9C59195B-426C-AAC4-2C52-2206DFEACA8B}"/>
              </a:ext>
            </a:extLst>
          </p:cNvPr>
          <p:cNvSpPr txBox="1"/>
          <p:nvPr/>
        </p:nvSpPr>
        <p:spPr>
          <a:xfrm>
            <a:off x="618248" y="1610818"/>
            <a:ext cx="108056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812D3F9-837D-00CB-DC38-F685F97D358D}"/>
                  </a:ext>
                </a:extLst>
              </p:cNvPr>
              <p:cNvSpPr txBox="1"/>
              <p:nvPr/>
            </p:nvSpPr>
            <p:spPr>
              <a:xfrm>
                <a:off x="618247" y="1687337"/>
                <a:ext cx="5982250" cy="48320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800" dirty="0"/>
                  <a:t>Fix a graph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1" smtClean="0">
                        <a:latin typeface="Cambria Math" panose="02040503050406030204" pitchFamily="18" charset="0"/>
                      </a:rPr>
                      <m:t>G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=(</m:t>
                    </m:r>
                    <m:r>
                      <m:rPr>
                        <m:sty m:val="p"/>
                      </m:rPr>
                      <a:rPr lang="en-US" sz="2800" b="0" i="1" smtClean="0">
                        <a:latin typeface="Cambria Math" panose="02040503050406030204" pitchFamily="18" charset="0"/>
                      </a:rPr>
                      <m:t>V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m:rPr>
                        <m:sty m:val="p"/>
                      </m:rPr>
                      <a:rPr lang="en-US" sz="2800" b="0" i="1" smtClean="0">
                        <a:latin typeface="Cambria Math" panose="02040503050406030204" pitchFamily="18" charset="0"/>
                      </a:rPr>
                      <m:t>E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800" dirty="0"/>
                  <a:t>.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800" dirty="0"/>
                  <a:t>A set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1" smtClean="0">
                        <a:latin typeface="Cambria Math" panose="02040503050406030204" pitchFamily="18" charset="0"/>
                      </a:rPr>
                      <m:t>S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⊆</m:t>
                    </m:r>
                    <m:r>
                      <m:rPr>
                        <m:sty m:val="p"/>
                      </m:rPr>
                      <a:rPr lang="en-US" sz="2800" b="0" i="1" smtClean="0">
                        <a:latin typeface="Cambria Math" panose="02040503050406030204" pitchFamily="18" charset="0"/>
                      </a:rPr>
                      <m:t>V</m:t>
                    </m:r>
                  </m:oMath>
                </a14:m>
                <a:r>
                  <a:rPr lang="en-US" sz="2800" dirty="0"/>
                  <a:t> is independent if no two nodes in S are joined by an edge in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𝐸</m:t>
                    </m:r>
                  </m:oMath>
                </a14:m>
                <a:r>
                  <a:rPr lang="en-US" sz="2800" dirty="0"/>
                  <a:t>.</a:t>
                </a:r>
                <a:r>
                  <a:rPr lang="en-US" sz="3200" dirty="0"/>
                  <a:t> 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sz="3200" dirty="0"/>
              </a:p>
              <a:p>
                <a:r>
                  <a:rPr lang="en-US" sz="3200" b="1" dirty="0">
                    <a:cs typeface="Courier New" panose="02070309020205020404" pitchFamily="49" charset="0"/>
                  </a:rPr>
                  <a:t>Independent Set Problem</a:t>
                </a:r>
                <a:r>
                  <a:rPr lang="en-US" sz="3200" b="1" dirty="0"/>
                  <a:t>: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3200" b="1" dirty="0"/>
                  <a:t>Input</a:t>
                </a:r>
                <a:r>
                  <a:rPr lang="en-US" sz="3200" dirty="0"/>
                  <a:t>: A graph G and integer k.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3200" b="1" dirty="0"/>
                  <a:t>Output</a:t>
                </a:r>
                <a:r>
                  <a:rPr lang="en-US" sz="3200" dirty="0"/>
                  <a:t>: If there exist an independent set of size at least k in G.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812D3F9-837D-00CB-DC38-F685F97D35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8247" y="1687337"/>
                <a:ext cx="5982250" cy="4832092"/>
              </a:xfrm>
              <a:prstGeom prst="rect">
                <a:avLst/>
              </a:prstGeom>
              <a:blipFill>
                <a:blip r:embed="rId3"/>
                <a:stretch>
                  <a:fillRect l="-2542" t="-1309" r="-1695" b="-31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Oval 3">
            <a:extLst>
              <a:ext uri="{FF2B5EF4-FFF2-40B4-BE49-F238E27FC236}">
                <a16:creationId xmlns:a16="http://schemas.microsoft.com/office/drawing/2014/main" id="{35CA46AF-71D9-D880-1E2B-7198014E5AB0}"/>
              </a:ext>
            </a:extLst>
          </p:cNvPr>
          <p:cNvSpPr/>
          <p:nvPr/>
        </p:nvSpPr>
        <p:spPr>
          <a:xfrm>
            <a:off x="7388772" y="1975945"/>
            <a:ext cx="493986" cy="493986"/>
          </a:xfrm>
          <a:custGeom>
            <a:avLst/>
            <a:gdLst>
              <a:gd name="connsiteX0" fmla="*/ 0 w 493986"/>
              <a:gd name="connsiteY0" fmla="*/ 246993 h 493986"/>
              <a:gd name="connsiteX1" fmla="*/ 246993 w 493986"/>
              <a:gd name="connsiteY1" fmla="*/ 0 h 493986"/>
              <a:gd name="connsiteX2" fmla="*/ 493986 w 493986"/>
              <a:gd name="connsiteY2" fmla="*/ 246993 h 493986"/>
              <a:gd name="connsiteX3" fmla="*/ 246993 w 493986"/>
              <a:gd name="connsiteY3" fmla="*/ 493986 h 493986"/>
              <a:gd name="connsiteX4" fmla="*/ 0 w 493986"/>
              <a:gd name="connsiteY4" fmla="*/ 246993 h 493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3986" h="493986" fill="none" extrusionOk="0">
                <a:moveTo>
                  <a:pt x="0" y="246993"/>
                </a:moveTo>
                <a:cubicBezTo>
                  <a:pt x="15542" y="95811"/>
                  <a:pt x="123286" y="838"/>
                  <a:pt x="246993" y="0"/>
                </a:cubicBezTo>
                <a:cubicBezTo>
                  <a:pt x="393634" y="17488"/>
                  <a:pt x="468919" y="110044"/>
                  <a:pt x="493986" y="246993"/>
                </a:cubicBezTo>
                <a:cubicBezTo>
                  <a:pt x="516768" y="386707"/>
                  <a:pt x="380015" y="492440"/>
                  <a:pt x="246993" y="493986"/>
                </a:cubicBezTo>
                <a:cubicBezTo>
                  <a:pt x="84882" y="501655"/>
                  <a:pt x="6387" y="374745"/>
                  <a:pt x="0" y="246993"/>
                </a:cubicBezTo>
                <a:close/>
              </a:path>
              <a:path w="493986" h="493986" stroke="0" extrusionOk="0">
                <a:moveTo>
                  <a:pt x="0" y="246993"/>
                </a:moveTo>
                <a:cubicBezTo>
                  <a:pt x="-9747" y="127684"/>
                  <a:pt x="101349" y="-3813"/>
                  <a:pt x="246993" y="0"/>
                </a:cubicBezTo>
                <a:cubicBezTo>
                  <a:pt x="395110" y="-1728"/>
                  <a:pt x="483627" y="129451"/>
                  <a:pt x="493986" y="246993"/>
                </a:cubicBezTo>
                <a:cubicBezTo>
                  <a:pt x="486173" y="386014"/>
                  <a:pt x="366327" y="514178"/>
                  <a:pt x="246993" y="493986"/>
                </a:cubicBezTo>
                <a:cubicBezTo>
                  <a:pt x="127058" y="483324"/>
                  <a:pt x="-15066" y="386859"/>
                  <a:pt x="0" y="246993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solid"/>
            <a:extLst>
              <a:ext uri="{C807C97D-BFC1-408E-A445-0C87EB9F89A2}">
                <ask:lineSketchStyleProps xmlns:ask="http://schemas.microsoft.com/office/drawing/2018/sketchyshapes" sd="981765707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6C009FF-312B-9816-FAE2-4C1DF5415D95}"/>
              </a:ext>
            </a:extLst>
          </p:cNvPr>
          <p:cNvSpPr/>
          <p:nvPr/>
        </p:nvSpPr>
        <p:spPr>
          <a:xfrm>
            <a:off x="9429756" y="3344547"/>
            <a:ext cx="493986" cy="493986"/>
          </a:xfrm>
          <a:custGeom>
            <a:avLst/>
            <a:gdLst>
              <a:gd name="connsiteX0" fmla="*/ 0 w 493986"/>
              <a:gd name="connsiteY0" fmla="*/ 246993 h 493986"/>
              <a:gd name="connsiteX1" fmla="*/ 246993 w 493986"/>
              <a:gd name="connsiteY1" fmla="*/ 0 h 493986"/>
              <a:gd name="connsiteX2" fmla="*/ 493986 w 493986"/>
              <a:gd name="connsiteY2" fmla="*/ 246993 h 493986"/>
              <a:gd name="connsiteX3" fmla="*/ 246993 w 493986"/>
              <a:gd name="connsiteY3" fmla="*/ 493986 h 493986"/>
              <a:gd name="connsiteX4" fmla="*/ 0 w 493986"/>
              <a:gd name="connsiteY4" fmla="*/ 246993 h 493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3986" h="493986" fill="none" extrusionOk="0">
                <a:moveTo>
                  <a:pt x="0" y="246993"/>
                </a:moveTo>
                <a:cubicBezTo>
                  <a:pt x="12256" y="120825"/>
                  <a:pt x="99771" y="-13558"/>
                  <a:pt x="246993" y="0"/>
                </a:cubicBezTo>
                <a:cubicBezTo>
                  <a:pt x="363404" y="1256"/>
                  <a:pt x="487701" y="135979"/>
                  <a:pt x="493986" y="246993"/>
                </a:cubicBezTo>
                <a:cubicBezTo>
                  <a:pt x="494017" y="374229"/>
                  <a:pt x="361111" y="501615"/>
                  <a:pt x="246993" y="493986"/>
                </a:cubicBezTo>
                <a:cubicBezTo>
                  <a:pt x="100963" y="481538"/>
                  <a:pt x="8288" y="378755"/>
                  <a:pt x="0" y="246993"/>
                </a:cubicBezTo>
                <a:close/>
              </a:path>
              <a:path w="493986" h="493986" stroke="0" extrusionOk="0">
                <a:moveTo>
                  <a:pt x="0" y="246993"/>
                </a:moveTo>
                <a:cubicBezTo>
                  <a:pt x="-12812" y="86958"/>
                  <a:pt x="125997" y="-6874"/>
                  <a:pt x="246993" y="0"/>
                </a:cubicBezTo>
                <a:cubicBezTo>
                  <a:pt x="390165" y="14335"/>
                  <a:pt x="477112" y="118450"/>
                  <a:pt x="493986" y="246993"/>
                </a:cubicBezTo>
                <a:cubicBezTo>
                  <a:pt x="486788" y="377156"/>
                  <a:pt x="393212" y="490340"/>
                  <a:pt x="246993" y="493986"/>
                </a:cubicBezTo>
                <a:cubicBezTo>
                  <a:pt x="98782" y="481686"/>
                  <a:pt x="4473" y="386793"/>
                  <a:pt x="0" y="246993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C0000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3978248048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568368B6-A496-6B7B-2EB7-5C664FEC0D7A}"/>
              </a:ext>
            </a:extLst>
          </p:cNvPr>
          <p:cNvSpPr/>
          <p:nvPr/>
        </p:nvSpPr>
        <p:spPr>
          <a:xfrm>
            <a:off x="7461115" y="3603507"/>
            <a:ext cx="493986" cy="493986"/>
          </a:xfrm>
          <a:custGeom>
            <a:avLst/>
            <a:gdLst>
              <a:gd name="connsiteX0" fmla="*/ 0 w 493986"/>
              <a:gd name="connsiteY0" fmla="*/ 246993 h 493986"/>
              <a:gd name="connsiteX1" fmla="*/ 246993 w 493986"/>
              <a:gd name="connsiteY1" fmla="*/ 0 h 493986"/>
              <a:gd name="connsiteX2" fmla="*/ 493986 w 493986"/>
              <a:gd name="connsiteY2" fmla="*/ 246993 h 493986"/>
              <a:gd name="connsiteX3" fmla="*/ 246993 w 493986"/>
              <a:gd name="connsiteY3" fmla="*/ 493986 h 493986"/>
              <a:gd name="connsiteX4" fmla="*/ 0 w 493986"/>
              <a:gd name="connsiteY4" fmla="*/ 246993 h 493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3986" h="493986" fill="none" extrusionOk="0">
                <a:moveTo>
                  <a:pt x="0" y="246993"/>
                </a:moveTo>
                <a:cubicBezTo>
                  <a:pt x="-12616" y="98716"/>
                  <a:pt x="107113" y="-6879"/>
                  <a:pt x="246993" y="0"/>
                </a:cubicBezTo>
                <a:cubicBezTo>
                  <a:pt x="394050" y="13061"/>
                  <a:pt x="506066" y="118927"/>
                  <a:pt x="493986" y="246993"/>
                </a:cubicBezTo>
                <a:cubicBezTo>
                  <a:pt x="494993" y="375741"/>
                  <a:pt x="377636" y="489191"/>
                  <a:pt x="246993" y="493986"/>
                </a:cubicBezTo>
                <a:cubicBezTo>
                  <a:pt x="100811" y="499528"/>
                  <a:pt x="8813" y="407697"/>
                  <a:pt x="0" y="246993"/>
                </a:cubicBezTo>
                <a:close/>
              </a:path>
              <a:path w="493986" h="493986" stroke="0" extrusionOk="0">
                <a:moveTo>
                  <a:pt x="0" y="246993"/>
                </a:moveTo>
                <a:cubicBezTo>
                  <a:pt x="-2786" y="115007"/>
                  <a:pt x="128906" y="-16001"/>
                  <a:pt x="246993" y="0"/>
                </a:cubicBezTo>
                <a:cubicBezTo>
                  <a:pt x="389923" y="9285"/>
                  <a:pt x="507214" y="100799"/>
                  <a:pt x="493986" y="246993"/>
                </a:cubicBezTo>
                <a:cubicBezTo>
                  <a:pt x="496060" y="373024"/>
                  <a:pt x="400852" y="508966"/>
                  <a:pt x="246993" y="493986"/>
                </a:cubicBezTo>
                <a:cubicBezTo>
                  <a:pt x="107476" y="514476"/>
                  <a:pt x="-17048" y="366647"/>
                  <a:pt x="0" y="246993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C0000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3809068511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27F6F22-6BDB-0DEE-1D2E-58863A6FC74B}"/>
              </a:ext>
            </a:extLst>
          </p:cNvPr>
          <p:cNvSpPr/>
          <p:nvPr/>
        </p:nvSpPr>
        <p:spPr>
          <a:xfrm>
            <a:off x="9196479" y="4499725"/>
            <a:ext cx="493986" cy="493986"/>
          </a:xfrm>
          <a:custGeom>
            <a:avLst/>
            <a:gdLst>
              <a:gd name="connsiteX0" fmla="*/ 0 w 493986"/>
              <a:gd name="connsiteY0" fmla="*/ 246993 h 493986"/>
              <a:gd name="connsiteX1" fmla="*/ 246993 w 493986"/>
              <a:gd name="connsiteY1" fmla="*/ 0 h 493986"/>
              <a:gd name="connsiteX2" fmla="*/ 493986 w 493986"/>
              <a:gd name="connsiteY2" fmla="*/ 246993 h 493986"/>
              <a:gd name="connsiteX3" fmla="*/ 246993 w 493986"/>
              <a:gd name="connsiteY3" fmla="*/ 493986 h 493986"/>
              <a:gd name="connsiteX4" fmla="*/ 0 w 493986"/>
              <a:gd name="connsiteY4" fmla="*/ 246993 h 493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3986" h="493986" fill="none" extrusionOk="0">
                <a:moveTo>
                  <a:pt x="0" y="246993"/>
                </a:moveTo>
                <a:cubicBezTo>
                  <a:pt x="-4819" y="108609"/>
                  <a:pt x="106773" y="6885"/>
                  <a:pt x="246993" y="0"/>
                </a:cubicBezTo>
                <a:cubicBezTo>
                  <a:pt x="400683" y="19842"/>
                  <a:pt x="507052" y="123940"/>
                  <a:pt x="493986" y="246993"/>
                </a:cubicBezTo>
                <a:cubicBezTo>
                  <a:pt x="473159" y="377021"/>
                  <a:pt x="392510" y="504503"/>
                  <a:pt x="246993" y="493986"/>
                </a:cubicBezTo>
                <a:cubicBezTo>
                  <a:pt x="104314" y="502461"/>
                  <a:pt x="-17989" y="366902"/>
                  <a:pt x="0" y="246993"/>
                </a:cubicBezTo>
                <a:close/>
              </a:path>
              <a:path w="493986" h="493986" stroke="0" extrusionOk="0">
                <a:moveTo>
                  <a:pt x="0" y="246993"/>
                </a:moveTo>
                <a:cubicBezTo>
                  <a:pt x="5225" y="102893"/>
                  <a:pt x="113155" y="4032"/>
                  <a:pt x="246993" y="0"/>
                </a:cubicBezTo>
                <a:cubicBezTo>
                  <a:pt x="382133" y="-3535"/>
                  <a:pt x="499428" y="113838"/>
                  <a:pt x="493986" y="246993"/>
                </a:cubicBezTo>
                <a:cubicBezTo>
                  <a:pt x="492465" y="366804"/>
                  <a:pt x="379414" y="495783"/>
                  <a:pt x="246993" y="493986"/>
                </a:cubicBezTo>
                <a:cubicBezTo>
                  <a:pt x="107889" y="481060"/>
                  <a:pt x="6613" y="392939"/>
                  <a:pt x="0" y="246993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C0000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1617256088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95CD784C-8B2F-3228-0530-A67EE8250BBC}"/>
              </a:ext>
            </a:extLst>
          </p:cNvPr>
          <p:cNvSpPr/>
          <p:nvPr/>
        </p:nvSpPr>
        <p:spPr>
          <a:xfrm>
            <a:off x="8271241" y="5914297"/>
            <a:ext cx="493986" cy="493986"/>
          </a:xfrm>
          <a:custGeom>
            <a:avLst/>
            <a:gdLst>
              <a:gd name="connsiteX0" fmla="*/ 0 w 493986"/>
              <a:gd name="connsiteY0" fmla="*/ 246993 h 493986"/>
              <a:gd name="connsiteX1" fmla="*/ 246993 w 493986"/>
              <a:gd name="connsiteY1" fmla="*/ 0 h 493986"/>
              <a:gd name="connsiteX2" fmla="*/ 493986 w 493986"/>
              <a:gd name="connsiteY2" fmla="*/ 246993 h 493986"/>
              <a:gd name="connsiteX3" fmla="*/ 246993 w 493986"/>
              <a:gd name="connsiteY3" fmla="*/ 493986 h 493986"/>
              <a:gd name="connsiteX4" fmla="*/ 0 w 493986"/>
              <a:gd name="connsiteY4" fmla="*/ 246993 h 493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3986" h="493986" fill="none" extrusionOk="0">
                <a:moveTo>
                  <a:pt x="0" y="246993"/>
                </a:moveTo>
                <a:cubicBezTo>
                  <a:pt x="23536" y="97685"/>
                  <a:pt x="112701" y="-178"/>
                  <a:pt x="246993" y="0"/>
                </a:cubicBezTo>
                <a:cubicBezTo>
                  <a:pt x="376665" y="4269"/>
                  <a:pt x="500299" y="111524"/>
                  <a:pt x="493986" y="246993"/>
                </a:cubicBezTo>
                <a:cubicBezTo>
                  <a:pt x="504170" y="372296"/>
                  <a:pt x="358176" y="485770"/>
                  <a:pt x="246993" y="493986"/>
                </a:cubicBezTo>
                <a:cubicBezTo>
                  <a:pt x="93243" y="505023"/>
                  <a:pt x="7691" y="398217"/>
                  <a:pt x="0" y="246993"/>
                </a:cubicBezTo>
                <a:close/>
              </a:path>
              <a:path w="493986" h="493986" stroke="0" extrusionOk="0">
                <a:moveTo>
                  <a:pt x="0" y="246993"/>
                </a:moveTo>
                <a:cubicBezTo>
                  <a:pt x="15741" y="96256"/>
                  <a:pt x="115497" y="12469"/>
                  <a:pt x="246993" y="0"/>
                </a:cubicBezTo>
                <a:cubicBezTo>
                  <a:pt x="365730" y="-9775"/>
                  <a:pt x="471117" y="118238"/>
                  <a:pt x="493986" y="246993"/>
                </a:cubicBezTo>
                <a:cubicBezTo>
                  <a:pt x="506958" y="388198"/>
                  <a:pt x="370741" y="510028"/>
                  <a:pt x="246993" y="493986"/>
                </a:cubicBezTo>
                <a:cubicBezTo>
                  <a:pt x="121292" y="502419"/>
                  <a:pt x="-19965" y="394951"/>
                  <a:pt x="0" y="246993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solid"/>
            <a:extLst>
              <a:ext uri="{C807C97D-BFC1-408E-A445-0C87EB9F89A2}">
                <ask:lineSketchStyleProps xmlns:ask="http://schemas.microsoft.com/office/drawing/2018/sketchyshapes" sd="1808761005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7936E502-CBE7-DC60-7A27-2F8BAC41DFF1}"/>
              </a:ext>
            </a:extLst>
          </p:cNvPr>
          <p:cNvSpPr/>
          <p:nvPr/>
        </p:nvSpPr>
        <p:spPr>
          <a:xfrm>
            <a:off x="10391331" y="5889095"/>
            <a:ext cx="493986" cy="493986"/>
          </a:xfrm>
          <a:custGeom>
            <a:avLst/>
            <a:gdLst>
              <a:gd name="connsiteX0" fmla="*/ 0 w 493986"/>
              <a:gd name="connsiteY0" fmla="*/ 246993 h 493986"/>
              <a:gd name="connsiteX1" fmla="*/ 246993 w 493986"/>
              <a:gd name="connsiteY1" fmla="*/ 0 h 493986"/>
              <a:gd name="connsiteX2" fmla="*/ 493986 w 493986"/>
              <a:gd name="connsiteY2" fmla="*/ 246993 h 493986"/>
              <a:gd name="connsiteX3" fmla="*/ 246993 w 493986"/>
              <a:gd name="connsiteY3" fmla="*/ 493986 h 493986"/>
              <a:gd name="connsiteX4" fmla="*/ 0 w 493986"/>
              <a:gd name="connsiteY4" fmla="*/ 246993 h 493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3986" h="493986" fill="none" extrusionOk="0">
                <a:moveTo>
                  <a:pt x="0" y="246993"/>
                </a:moveTo>
                <a:cubicBezTo>
                  <a:pt x="13562" y="108846"/>
                  <a:pt x="130289" y="10801"/>
                  <a:pt x="246993" y="0"/>
                </a:cubicBezTo>
                <a:cubicBezTo>
                  <a:pt x="357783" y="-7066"/>
                  <a:pt x="496133" y="111068"/>
                  <a:pt x="493986" y="246993"/>
                </a:cubicBezTo>
                <a:cubicBezTo>
                  <a:pt x="504237" y="382378"/>
                  <a:pt x="378326" y="499373"/>
                  <a:pt x="246993" y="493986"/>
                </a:cubicBezTo>
                <a:cubicBezTo>
                  <a:pt x="113003" y="501425"/>
                  <a:pt x="2529" y="409197"/>
                  <a:pt x="0" y="246993"/>
                </a:cubicBezTo>
                <a:close/>
              </a:path>
              <a:path w="493986" h="493986" stroke="0" extrusionOk="0">
                <a:moveTo>
                  <a:pt x="0" y="246993"/>
                </a:moveTo>
                <a:cubicBezTo>
                  <a:pt x="13005" y="98942"/>
                  <a:pt x="98637" y="10395"/>
                  <a:pt x="246993" y="0"/>
                </a:cubicBezTo>
                <a:cubicBezTo>
                  <a:pt x="378835" y="-22468"/>
                  <a:pt x="489537" y="116121"/>
                  <a:pt x="493986" y="246993"/>
                </a:cubicBezTo>
                <a:cubicBezTo>
                  <a:pt x="502509" y="403196"/>
                  <a:pt x="383740" y="483336"/>
                  <a:pt x="246993" y="493986"/>
                </a:cubicBezTo>
                <a:cubicBezTo>
                  <a:pt x="107344" y="520083"/>
                  <a:pt x="-18247" y="378579"/>
                  <a:pt x="0" y="246993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C0000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2091018771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F66025EB-5610-8286-11E7-32F2119E5A46}"/>
              </a:ext>
            </a:extLst>
          </p:cNvPr>
          <p:cNvSpPr/>
          <p:nvPr/>
        </p:nvSpPr>
        <p:spPr>
          <a:xfrm>
            <a:off x="11102410" y="4662408"/>
            <a:ext cx="493986" cy="493986"/>
          </a:xfrm>
          <a:custGeom>
            <a:avLst/>
            <a:gdLst>
              <a:gd name="connsiteX0" fmla="*/ 0 w 493986"/>
              <a:gd name="connsiteY0" fmla="*/ 246993 h 493986"/>
              <a:gd name="connsiteX1" fmla="*/ 246993 w 493986"/>
              <a:gd name="connsiteY1" fmla="*/ 0 h 493986"/>
              <a:gd name="connsiteX2" fmla="*/ 493986 w 493986"/>
              <a:gd name="connsiteY2" fmla="*/ 246993 h 493986"/>
              <a:gd name="connsiteX3" fmla="*/ 246993 w 493986"/>
              <a:gd name="connsiteY3" fmla="*/ 493986 h 493986"/>
              <a:gd name="connsiteX4" fmla="*/ 0 w 493986"/>
              <a:gd name="connsiteY4" fmla="*/ 246993 h 493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3986" h="493986" fill="none" extrusionOk="0">
                <a:moveTo>
                  <a:pt x="0" y="246993"/>
                </a:moveTo>
                <a:cubicBezTo>
                  <a:pt x="13080" y="115336"/>
                  <a:pt x="108099" y="9809"/>
                  <a:pt x="246993" y="0"/>
                </a:cubicBezTo>
                <a:cubicBezTo>
                  <a:pt x="393533" y="-13701"/>
                  <a:pt x="504997" y="105565"/>
                  <a:pt x="493986" y="246993"/>
                </a:cubicBezTo>
                <a:cubicBezTo>
                  <a:pt x="492950" y="375559"/>
                  <a:pt x="377154" y="487337"/>
                  <a:pt x="246993" y="493986"/>
                </a:cubicBezTo>
                <a:cubicBezTo>
                  <a:pt x="113087" y="471010"/>
                  <a:pt x="4641" y="386310"/>
                  <a:pt x="0" y="246993"/>
                </a:cubicBezTo>
                <a:close/>
              </a:path>
              <a:path w="493986" h="493986" stroke="0" extrusionOk="0">
                <a:moveTo>
                  <a:pt x="0" y="246993"/>
                </a:moveTo>
                <a:cubicBezTo>
                  <a:pt x="10429" y="135336"/>
                  <a:pt x="93455" y="-12771"/>
                  <a:pt x="246993" y="0"/>
                </a:cubicBezTo>
                <a:cubicBezTo>
                  <a:pt x="359670" y="3073"/>
                  <a:pt x="508741" y="108445"/>
                  <a:pt x="493986" y="246993"/>
                </a:cubicBezTo>
                <a:cubicBezTo>
                  <a:pt x="515632" y="376835"/>
                  <a:pt x="389904" y="488157"/>
                  <a:pt x="246993" y="493986"/>
                </a:cubicBezTo>
                <a:cubicBezTo>
                  <a:pt x="105081" y="494442"/>
                  <a:pt x="-4529" y="399289"/>
                  <a:pt x="0" y="246993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C0000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579111871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4F6408EA-DD62-D8B1-00B3-84C39E196FAA}"/>
              </a:ext>
            </a:extLst>
          </p:cNvPr>
          <p:cNvSpPr/>
          <p:nvPr/>
        </p:nvSpPr>
        <p:spPr>
          <a:xfrm>
            <a:off x="10750313" y="2023749"/>
            <a:ext cx="493986" cy="493986"/>
          </a:xfrm>
          <a:custGeom>
            <a:avLst/>
            <a:gdLst>
              <a:gd name="connsiteX0" fmla="*/ 0 w 493986"/>
              <a:gd name="connsiteY0" fmla="*/ 246993 h 493986"/>
              <a:gd name="connsiteX1" fmla="*/ 246993 w 493986"/>
              <a:gd name="connsiteY1" fmla="*/ 0 h 493986"/>
              <a:gd name="connsiteX2" fmla="*/ 493986 w 493986"/>
              <a:gd name="connsiteY2" fmla="*/ 246993 h 493986"/>
              <a:gd name="connsiteX3" fmla="*/ 246993 w 493986"/>
              <a:gd name="connsiteY3" fmla="*/ 493986 h 493986"/>
              <a:gd name="connsiteX4" fmla="*/ 0 w 493986"/>
              <a:gd name="connsiteY4" fmla="*/ 246993 h 493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3986" h="493986" fill="none" extrusionOk="0">
                <a:moveTo>
                  <a:pt x="0" y="246993"/>
                </a:moveTo>
                <a:cubicBezTo>
                  <a:pt x="10144" y="111786"/>
                  <a:pt x="118223" y="-15723"/>
                  <a:pt x="246993" y="0"/>
                </a:cubicBezTo>
                <a:cubicBezTo>
                  <a:pt x="370429" y="-1987"/>
                  <a:pt x="486149" y="117962"/>
                  <a:pt x="493986" y="246993"/>
                </a:cubicBezTo>
                <a:cubicBezTo>
                  <a:pt x="493494" y="378707"/>
                  <a:pt x="380252" y="498365"/>
                  <a:pt x="246993" y="493986"/>
                </a:cubicBezTo>
                <a:cubicBezTo>
                  <a:pt x="115530" y="496756"/>
                  <a:pt x="2233" y="383940"/>
                  <a:pt x="0" y="246993"/>
                </a:cubicBezTo>
                <a:close/>
              </a:path>
              <a:path w="493986" h="493986" stroke="0" extrusionOk="0">
                <a:moveTo>
                  <a:pt x="0" y="246993"/>
                </a:moveTo>
                <a:cubicBezTo>
                  <a:pt x="-7997" y="105650"/>
                  <a:pt x="93050" y="6580"/>
                  <a:pt x="246993" y="0"/>
                </a:cubicBezTo>
                <a:cubicBezTo>
                  <a:pt x="405383" y="4627"/>
                  <a:pt x="482922" y="110935"/>
                  <a:pt x="493986" y="246993"/>
                </a:cubicBezTo>
                <a:cubicBezTo>
                  <a:pt x="481778" y="395325"/>
                  <a:pt x="380044" y="512553"/>
                  <a:pt x="246993" y="493986"/>
                </a:cubicBezTo>
                <a:cubicBezTo>
                  <a:pt x="92653" y="484176"/>
                  <a:pt x="15429" y="390775"/>
                  <a:pt x="0" y="246993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solid"/>
            <a:extLst>
              <a:ext uri="{C807C97D-BFC1-408E-A445-0C87EB9F89A2}">
                <ask:lineSketchStyleProps xmlns:ask="http://schemas.microsoft.com/office/drawing/2018/sketchyshapes" sd="1219033472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DE85B85-C19A-C8F6-65C4-1BC6B1EE398D}"/>
              </a:ext>
            </a:extLst>
          </p:cNvPr>
          <p:cNvCxnSpPr>
            <a:stCxn id="4" idx="4"/>
            <a:endCxn id="15" idx="0"/>
          </p:cNvCxnSpPr>
          <p:nvPr/>
        </p:nvCxnSpPr>
        <p:spPr>
          <a:xfrm>
            <a:off x="7635765" y="2469931"/>
            <a:ext cx="72343" cy="113357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998F5816-DACF-9443-A017-498B1127B5CF}"/>
              </a:ext>
            </a:extLst>
          </p:cNvPr>
          <p:cNvCxnSpPr>
            <a:cxnSpLocks/>
            <a:stCxn id="4" idx="6"/>
            <a:endCxn id="12" idx="2"/>
          </p:cNvCxnSpPr>
          <p:nvPr/>
        </p:nvCxnSpPr>
        <p:spPr>
          <a:xfrm>
            <a:off x="7882758" y="2222938"/>
            <a:ext cx="1546998" cy="1368602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7771F075-736A-5344-6B2B-24A52281DF61}"/>
              </a:ext>
            </a:extLst>
          </p:cNvPr>
          <p:cNvCxnSpPr>
            <a:cxnSpLocks/>
            <a:stCxn id="4" idx="5"/>
            <a:endCxn id="16" idx="1"/>
          </p:cNvCxnSpPr>
          <p:nvPr/>
        </p:nvCxnSpPr>
        <p:spPr>
          <a:xfrm>
            <a:off x="7810415" y="2397588"/>
            <a:ext cx="1458407" cy="217448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ED5DDA28-AAC4-B9B4-EECD-109B2F8120E8}"/>
              </a:ext>
            </a:extLst>
          </p:cNvPr>
          <p:cNvCxnSpPr>
            <a:cxnSpLocks/>
            <a:stCxn id="17" idx="0"/>
            <a:endCxn id="16" idx="3"/>
          </p:cNvCxnSpPr>
          <p:nvPr/>
        </p:nvCxnSpPr>
        <p:spPr>
          <a:xfrm flipV="1">
            <a:off x="8518234" y="4921368"/>
            <a:ext cx="750588" cy="992929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35F28992-28E4-EF5C-31E8-980F6E9275B0}"/>
              </a:ext>
            </a:extLst>
          </p:cNvPr>
          <p:cNvCxnSpPr>
            <a:cxnSpLocks/>
            <a:stCxn id="17" idx="6"/>
            <a:endCxn id="19" idx="2"/>
          </p:cNvCxnSpPr>
          <p:nvPr/>
        </p:nvCxnSpPr>
        <p:spPr>
          <a:xfrm flipV="1">
            <a:off x="8765227" y="6136088"/>
            <a:ext cx="1626104" cy="25202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4B18F51B-C27C-0666-F832-014282678A76}"/>
              </a:ext>
            </a:extLst>
          </p:cNvPr>
          <p:cNvCxnSpPr>
            <a:cxnSpLocks/>
            <a:stCxn id="19" idx="1"/>
            <a:endCxn id="16" idx="5"/>
          </p:cNvCxnSpPr>
          <p:nvPr/>
        </p:nvCxnSpPr>
        <p:spPr>
          <a:xfrm flipH="1" flipV="1">
            <a:off x="9618122" y="4921368"/>
            <a:ext cx="845552" cy="104007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42909C0D-5660-5CD4-2F1A-DDB3878207BC}"/>
              </a:ext>
            </a:extLst>
          </p:cNvPr>
          <p:cNvCxnSpPr>
            <a:cxnSpLocks/>
            <a:stCxn id="20" idx="2"/>
            <a:endCxn id="17" idx="7"/>
          </p:cNvCxnSpPr>
          <p:nvPr/>
        </p:nvCxnSpPr>
        <p:spPr>
          <a:xfrm flipH="1">
            <a:off x="8692884" y="4909401"/>
            <a:ext cx="2409526" cy="1077239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64ADC708-AC9F-5C81-41A3-AA0158D577C0}"/>
              </a:ext>
            </a:extLst>
          </p:cNvPr>
          <p:cNvCxnSpPr>
            <a:cxnSpLocks/>
            <a:stCxn id="12" idx="5"/>
            <a:endCxn id="20" idx="1"/>
          </p:cNvCxnSpPr>
          <p:nvPr/>
        </p:nvCxnSpPr>
        <p:spPr>
          <a:xfrm>
            <a:off x="9851399" y="3766190"/>
            <a:ext cx="1323354" cy="968561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45C93D85-CAA5-C5BF-5C8D-477C7B3AD3F2}"/>
              </a:ext>
            </a:extLst>
          </p:cNvPr>
          <p:cNvCxnSpPr>
            <a:cxnSpLocks/>
            <a:stCxn id="16" idx="7"/>
            <a:endCxn id="22" idx="4"/>
          </p:cNvCxnSpPr>
          <p:nvPr/>
        </p:nvCxnSpPr>
        <p:spPr>
          <a:xfrm flipV="1">
            <a:off x="9618122" y="2517735"/>
            <a:ext cx="1379184" cy="2054333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84E5D8A0-A43F-0B12-CAD6-61A42E878186}"/>
              </a:ext>
            </a:extLst>
          </p:cNvPr>
          <p:cNvCxnSpPr>
            <a:cxnSpLocks/>
            <a:stCxn id="15" idx="7"/>
            <a:endCxn id="22" idx="2"/>
          </p:cNvCxnSpPr>
          <p:nvPr/>
        </p:nvCxnSpPr>
        <p:spPr>
          <a:xfrm flipV="1">
            <a:off x="7882758" y="2270742"/>
            <a:ext cx="2867555" cy="140510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74F668F1-9AC5-3921-9FD0-AFF4A7D57477}"/>
              </a:ext>
            </a:extLst>
          </p:cNvPr>
          <p:cNvCxnSpPr>
            <a:cxnSpLocks/>
            <a:stCxn id="15" idx="4"/>
            <a:endCxn id="17" idx="1"/>
          </p:cNvCxnSpPr>
          <p:nvPr/>
        </p:nvCxnSpPr>
        <p:spPr>
          <a:xfrm>
            <a:off x="7708108" y="4097493"/>
            <a:ext cx="635476" cy="1889147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EE5450BE-857F-63BE-768F-50402C8657CD}"/>
              </a:ext>
            </a:extLst>
          </p:cNvPr>
          <p:cNvCxnSpPr>
            <a:cxnSpLocks/>
            <a:stCxn id="12" idx="7"/>
            <a:endCxn id="22" idx="3"/>
          </p:cNvCxnSpPr>
          <p:nvPr/>
        </p:nvCxnSpPr>
        <p:spPr>
          <a:xfrm flipV="1">
            <a:off x="9851399" y="2445392"/>
            <a:ext cx="971257" cy="97149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1" name="Oval 100">
            <a:extLst>
              <a:ext uri="{FF2B5EF4-FFF2-40B4-BE49-F238E27FC236}">
                <a16:creationId xmlns:a16="http://schemas.microsoft.com/office/drawing/2014/main" id="{75F8E64B-B415-2F05-989B-CCF4F0D22E23}"/>
              </a:ext>
            </a:extLst>
          </p:cNvPr>
          <p:cNvSpPr/>
          <p:nvPr/>
        </p:nvSpPr>
        <p:spPr>
          <a:xfrm>
            <a:off x="8096591" y="633716"/>
            <a:ext cx="493986" cy="493986"/>
          </a:xfrm>
          <a:custGeom>
            <a:avLst/>
            <a:gdLst>
              <a:gd name="connsiteX0" fmla="*/ 0 w 493986"/>
              <a:gd name="connsiteY0" fmla="*/ 246993 h 493986"/>
              <a:gd name="connsiteX1" fmla="*/ 246993 w 493986"/>
              <a:gd name="connsiteY1" fmla="*/ 0 h 493986"/>
              <a:gd name="connsiteX2" fmla="*/ 493986 w 493986"/>
              <a:gd name="connsiteY2" fmla="*/ 246993 h 493986"/>
              <a:gd name="connsiteX3" fmla="*/ 246993 w 493986"/>
              <a:gd name="connsiteY3" fmla="*/ 493986 h 493986"/>
              <a:gd name="connsiteX4" fmla="*/ 0 w 493986"/>
              <a:gd name="connsiteY4" fmla="*/ 246993 h 493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3986" h="493986" fill="none" extrusionOk="0">
                <a:moveTo>
                  <a:pt x="0" y="246993"/>
                </a:moveTo>
                <a:cubicBezTo>
                  <a:pt x="15542" y="95811"/>
                  <a:pt x="123286" y="838"/>
                  <a:pt x="246993" y="0"/>
                </a:cubicBezTo>
                <a:cubicBezTo>
                  <a:pt x="393634" y="17488"/>
                  <a:pt x="468919" y="110044"/>
                  <a:pt x="493986" y="246993"/>
                </a:cubicBezTo>
                <a:cubicBezTo>
                  <a:pt x="516768" y="386707"/>
                  <a:pt x="380015" y="492440"/>
                  <a:pt x="246993" y="493986"/>
                </a:cubicBezTo>
                <a:cubicBezTo>
                  <a:pt x="84882" y="501655"/>
                  <a:pt x="6387" y="374745"/>
                  <a:pt x="0" y="246993"/>
                </a:cubicBezTo>
                <a:close/>
              </a:path>
              <a:path w="493986" h="493986" stroke="0" extrusionOk="0">
                <a:moveTo>
                  <a:pt x="0" y="246993"/>
                </a:moveTo>
                <a:cubicBezTo>
                  <a:pt x="-9747" y="127684"/>
                  <a:pt x="101349" y="-3813"/>
                  <a:pt x="246993" y="0"/>
                </a:cubicBezTo>
                <a:cubicBezTo>
                  <a:pt x="395110" y="-1728"/>
                  <a:pt x="483627" y="129451"/>
                  <a:pt x="493986" y="246993"/>
                </a:cubicBezTo>
                <a:cubicBezTo>
                  <a:pt x="486173" y="386014"/>
                  <a:pt x="366327" y="514178"/>
                  <a:pt x="246993" y="493986"/>
                </a:cubicBezTo>
                <a:cubicBezTo>
                  <a:pt x="127058" y="483324"/>
                  <a:pt x="-15066" y="386859"/>
                  <a:pt x="0" y="246993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C0000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981765707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116D5084-23B4-CDC8-5163-0E9B3F934E69}"/>
              </a:ext>
            </a:extLst>
          </p:cNvPr>
          <p:cNvSpPr txBox="1"/>
          <p:nvPr/>
        </p:nvSpPr>
        <p:spPr>
          <a:xfrm>
            <a:off x="8692884" y="640897"/>
            <a:ext cx="22256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In Vertex Cover</a:t>
            </a:r>
          </a:p>
        </p:txBody>
      </p:sp>
    </p:spTree>
    <p:extLst>
      <p:ext uri="{BB962C8B-B14F-4D97-AF65-F5344CB8AC3E}">
        <p14:creationId xmlns:p14="http://schemas.microsoft.com/office/powerpoint/2010/main" val="115292325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EEB9B3-AA09-84BC-1BFA-BD18FC5C04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E96D86-8BE9-6F78-A95B-F021EAC65E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580" y="361774"/>
            <a:ext cx="11618862" cy="1325563"/>
          </a:xfrm>
        </p:spPr>
        <p:txBody>
          <a:bodyPr>
            <a:normAutofit/>
          </a:bodyPr>
          <a:lstStyle/>
          <a:p>
            <a:r>
              <a:rPr lang="en-US" dirty="0"/>
              <a:t>Independent Set vs Vertex Cover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B895D0E-EB9C-A07F-FEF0-0E5C519A1E6F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9214CEB6-C445-17A6-98E1-34941DC46A3C}"/>
              </a:ext>
            </a:extLst>
          </p:cNvPr>
          <p:cNvSpPr txBox="1"/>
          <p:nvPr/>
        </p:nvSpPr>
        <p:spPr>
          <a:xfrm>
            <a:off x="618248" y="1610818"/>
            <a:ext cx="108056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42367B07-7A15-09A1-3713-6043DD2CA9F8}"/>
              </a:ext>
            </a:extLst>
          </p:cNvPr>
          <p:cNvSpPr/>
          <p:nvPr/>
        </p:nvSpPr>
        <p:spPr>
          <a:xfrm>
            <a:off x="7388772" y="1975945"/>
            <a:ext cx="493986" cy="493986"/>
          </a:xfrm>
          <a:custGeom>
            <a:avLst/>
            <a:gdLst>
              <a:gd name="connsiteX0" fmla="*/ 0 w 493986"/>
              <a:gd name="connsiteY0" fmla="*/ 246993 h 493986"/>
              <a:gd name="connsiteX1" fmla="*/ 246993 w 493986"/>
              <a:gd name="connsiteY1" fmla="*/ 0 h 493986"/>
              <a:gd name="connsiteX2" fmla="*/ 493986 w 493986"/>
              <a:gd name="connsiteY2" fmla="*/ 246993 h 493986"/>
              <a:gd name="connsiteX3" fmla="*/ 246993 w 493986"/>
              <a:gd name="connsiteY3" fmla="*/ 493986 h 493986"/>
              <a:gd name="connsiteX4" fmla="*/ 0 w 493986"/>
              <a:gd name="connsiteY4" fmla="*/ 246993 h 493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3986" h="493986" fill="none" extrusionOk="0">
                <a:moveTo>
                  <a:pt x="0" y="246993"/>
                </a:moveTo>
                <a:cubicBezTo>
                  <a:pt x="15542" y="95811"/>
                  <a:pt x="123286" y="838"/>
                  <a:pt x="246993" y="0"/>
                </a:cubicBezTo>
                <a:cubicBezTo>
                  <a:pt x="393634" y="17488"/>
                  <a:pt x="468919" y="110044"/>
                  <a:pt x="493986" y="246993"/>
                </a:cubicBezTo>
                <a:cubicBezTo>
                  <a:pt x="516768" y="386707"/>
                  <a:pt x="380015" y="492440"/>
                  <a:pt x="246993" y="493986"/>
                </a:cubicBezTo>
                <a:cubicBezTo>
                  <a:pt x="84882" y="501655"/>
                  <a:pt x="6387" y="374745"/>
                  <a:pt x="0" y="246993"/>
                </a:cubicBezTo>
                <a:close/>
              </a:path>
              <a:path w="493986" h="493986" stroke="0" extrusionOk="0">
                <a:moveTo>
                  <a:pt x="0" y="246993"/>
                </a:moveTo>
                <a:cubicBezTo>
                  <a:pt x="-9747" y="127684"/>
                  <a:pt x="101349" y="-3813"/>
                  <a:pt x="246993" y="0"/>
                </a:cubicBezTo>
                <a:cubicBezTo>
                  <a:pt x="395110" y="-1728"/>
                  <a:pt x="483627" y="129451"/>
                  <a:pt x="493986" y="246993"/>
                </a:cubicBezTo>
                <a:cubicBezTo>
                  <a:pt x="486173" y="386014"/>
                  <a:pt x="366327" y="514178"/>
                  <a:pt x="246993" y="493986"/>
                </a:cubicBezTo>
                <a:cubicBezTo>
                  <a:pt x="127058" y="483324"/>
                  <a:pt x="-15066" y="386859"/>
                  <a:pt x="0" y="246993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solid"/>
            <a:extLst>
              <a:ext uri="{C807C97D-BFC1-408E-A445-0C87EB9F89A2}">
                <ask:lineSketchStyleProps xmlns:ask="http://schemas.microsoft.com/office/drawing/2018/sketchyshapes" sd="981765707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1E770ED-ED89-717B-71DE-2BAB6886CA06}"/>
              </a:ext>
            </a:extLst>
          </p:cNvPr>
          <p:cNvSpPr/>
          <p:nvPr/>
        </p:nvSpPr>
        <p:spPr>
          <a:xfrm>
            <a:off x="9429756" y="3344547"/>
            <a:ext cx="493986" cy="493986"/>
          </a:xfrm>
          <a:custGeom>
            <a:avLst/>
            <a:gdLst>
              <a:gd name="connsiteX0" fmla="*/ 0 w 493986"/>
              <a:gd name="connsiteY0" fmla="*/ 246993 h 493986"/>
              <a:gd name="connsiteX1" fmla="*/ 246993 w 493986"/>
              <a:gd name="connsiteY1" fmla="*/ 0 h 493986"/>
              <a:gd name="connsiteX2" fmla="*/ 493986 w 493986"/>
              <a:gd name="connsiteY2" fmla="*/ 246993 h 493986"/>
              <a:gd name="connsiteX3" fmla="*/ 246993 w 493986"/>
              <a:gd name="connsiteY3" fmla="*/ 493986 h 493986"/>
              <a:gd name="connsiteX4" fmla="*/ 0 w 493986"/>
              <a:gd name="connsiteY4" fmla="*/ 246993 h 493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3986" h="493986" fill="none" extrusionOk="0">
                <a:moveTo>
                  <a:pt x="0" y="246993"/>
                </a:moveTo>
                <a:cubicBezTo>
                  <a:pt x="12256" y="120825"/>
                  <a:pt x="99771" y="-13558"/>
                  <a:pt x="246993" y="0"/>
                </a:cubicBezTo>
                <a:cubicBezTo>
                  <a:pt x="363404" y="1256"/>
                  <a:pt x="487701" y="135979"/>
                  <a:pt x="493986" y="246993"/>
                </a:cubicBezTo>
                <a:cubicBezTo>
                  <a:pt x="494017" y="374229"/>
                  <a:pt x="361111" y="501615"/>
                  <a:pt x="246993" y="493986"/>
                </a:cubicBezTo>
                <a:cubicBezTo>
                  <a:pt x="100963" y="481538"/>
                  <a:pt x="8288" y="378755"/>
                  <a:pt x="0" y="246993"/>
                </a:cubicBezTo>
                <a:close/>
              </a:path>
              <a:path w="493986" h="493986" stroke="0" extrusionOk="0">
                <a:moveTo>
                  <a:pt x="0" y="246993"/>
                </a:moveTo>
                <a:cubicBezTo>
                  <a:pt x="-12812" y="86958"/>
                  <a:pt x="125997" y="-6874"/>
                  <a:pt x="246993" y="0"/>
                </a:cubicBezTo>
                <a:cubicBezTo>
                  <a:pt x="390165" y="14335"/>
                  <a:pt x="477112" y="118450"/>
                  <a:pt x="493986" y="246993"/>
                </a:cubicBezTo>
                <a:cubicBezTo>
                  <a:pt x="486788" y="377156"/>
                  <a:pt x="393212" y="490340"/>
                  <a:pt x="246993" y="493986"/>
                </a:cubicBezTo>
                <a:cubicBezTo>
                  <a:pt x="98782" y="481686"/>
                  <a:pt x="4473" y="386793"/>
                  <a:pt x="0" y="246993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C0000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3978248048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710D432A-CBD5-F0F9-72B4-DA1B234CD95B}"/>
              </a:ext>
            </a:extLst>
          </p:cNvPr>
          <p:cNvSpPr/>
          <p:nvPr/>
        </p:nvSpPr>
        <p:spPr>
          <a:xfrm>
            <a:off x="7461115" y="3603507"/>
            <a:ext cx="493986" cy="493986"/>
          </a:xfrm>
          <a:custGeom>
            <a:avLst/>
            <a:gdLst>
              <a:gd name="connsiteX0" fmla="*/ 0 w 493986"/>
              <a:gd name="connsiteY0" fmla="*/ 246993 h 493986"/>
              <a:gd name="connsiteX1" fmla="*/ 246993 w 493986"/>
              <a:gd name="connsiteY1" fmla="*/ 0 h 493986"/>
              <a:gd name="connsiteX2" fmla="*/ 493986 w 493986"/>
              <a:gd name="connsiteY2" fmla="*/ 246993 h 493986"/>
              <a:gd name="connsiteX3" fmla="*/ 246993 w 493986"/>
              <a:gd name="connsiteY3" fmla="*/ 493986 h 493986"/>
              <a:gd name="connsiteX4" fmla="*/ 0 w 493986"/>
              <a:gd name="connsiteY4" fmla="*/ 246993 h 493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3986" h="493986" fill="none" extrusionOk="0">
                <a:moveTo>
                  <a:pt x="0" y="246993"/>
                </a:moveTo>
                <a:cubicBezTo>
                  <a:pt x="-12616" y="98716"/>
                  <a:pt x="107113" y="-6879"/>
                  <a:pt x="246993" y="0"/>
                </a:cubicBezTo>
                <a:cubicBezTo>
                  <a:pt x="394050" y="13061"/>
                  <a:pt x="506066" y="118927"/>
                  <a:pt x="493986" y="246993"/>
                </a:cubicBezTo>
                <a:cubicBezTo>
                  <a:pt x="494993" y="375741"/>
                  <a:pt x="377636" y="489191"/>
                  <a:pt x="246993" y="493986"/>
                </a:cubicBezTo>
                <a:cubicBezTo>
                  <a:pt x="100811" y="499528"/>
                  <a:pt x="8813" y="407697"/>
                  <a:pt x="0" y="246993"/>
                </a:cubicBezTo>
                <a:close/>
              </a:path>
              <a:path w="493986" h="493986" stroke="0" extrusionOk="0">
                <a:moveTo>
                  <a:pt x="0" y="246993"/>
                </a:moveTo>
                <a:cubicBezTo>
                  <a:pt x="-2786" y="115007"/>
                  <a:pt x="128906" y="-16001"/>
                  <a:pt x="246993" y="0"/>
                </a:cubicBezTo>
                <a:cubicBezTo>
                  <a:pt x="389923" y="9285"/>
                  <a:pt x="507214" y="100799"/>
                  <a:pt x="493986" y="246993"/>
                </a:cubicBezTo>
                <a:cubicBezTo>
                  <a:pt x="496060" y="373024"/>
                  <a:pt x="400852" y="508966"/>
                  <a:pt x="246993" y="493986"/>
                </a:cubicBezTo>
                <a:cubicBezTo>
                  <a:pt x="107476" y="514476"/>
                  <a:pt x="-17048" y="366647"/>
                  <a:pt x="0" y="246993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C0000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3809068511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CC459D8-F50B-FDEC-F055-B5B4E5D08FCD}"/>
              </a:ext>
            </a:extLst>
          </p:cNvPr>
          <p:cNvSpPr/>
          <p:nvPr/>
        </p:nvSpPr>
        <p:spPr>
          <a:xfrm>
            <a:off x="9196479" y="4499725"/>
            <a:ext cx="493986" cy="493986"/>
          </a:xfrm>
          <a:custGeom>
            <a:avLst/>
            <a:gdLst>
              <a:gd name="connsiteX0" fmla="*/ 0 w 493986"/>
              <a:gd name="connsiteY0" fmla="*/ 246993 h 493986"/>
              <a:gd name="connsiteX1" fmla="*/ 246993 w 493986"/>
              <a:gd name="connsiteY1" fmla="*/ 0 h 493986"/>
              <a:gd name="connsiteX2" fmla="*/ 493986 w 493986"/>
              <a:gd name="connsiteY2" fmla="*/ 246993 h 493986"/>
              <a:gd name="connsiteX3" fmla="*/ 246993 w 493986"/>
              <a:gd name="connsiteY3" fmla="*/ 493986 h 493986"/>
              <a:gd name="connsiteX4" fmla="*/ 0 w 493986"/>
              <a:gd name="connsiteY4" fmla="*/ 246993 h 493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3986" h="493986" fill="none" extrusionOk="0">
                <a:moveTo>
                  <a:pt x="0" y="246993"/>
                </a:moveTo>
                <a:cubicBezTo>
                  <a:pt x="-4819" y="108609"/>
                  <a:pt x="106773" y="6885"/>
                  <a:pt x="246993" y="0"/>
                </a:cubicBezTo>
                <a:cubicBezTo>
                  <a:pt x="400683" y="19842"/>
                  <a:pt x="507052" y="123940"/>
                  <a:pt x="493986" y="246993"/>
                </a:cubicBezTo>
                <a:cubicBezTo>
                  <a:pt x="473159" y="377021"/>
                  <a:pt x="392510" y="504503"/>
                  <a:pt x="246993" y="493986"/>
                </a:cubicBezTo>
                <a:cubicBezTo>
                  <a:pt x="104314" y="502461"/>
                  <a:pt x="-17989" y="366902"/>
                  <a:pt x="0" y="246993"/>
                </a:cubicBezTo>
                <a:close/>
              </a:path>
              <a:path w="493986" h="493986" stroke="0" extrusionOk="0">
                <a:moveTo>
                  <a:pt x="0" y="246993"/>
                </a:moveTo>
                <a:cubicBezTo>
                  <a:pt x="5225" y="102893"/>
                  <a:pt x="113155" y="4032"/>
                  <a:pt x="246993" y="0"/>
                </a:cubicBezTo>
                <a:cubicBezTo>
                  <a:pt x="382133" y="-3535"/>
                  <a:pt x="499428" y="113838"/>
                  <a:pt x="493986" y="246993"/>
                </a:cubicBezTo>
                <a:cubicBezTo>
                  <a:pt x="492465" y="366804"/>
                  <a:pt x="379414" y="495783"/>
                  <a:pt x="246993" y="493986"/>
                </a:cubicBezTo>
                <a:cubicBezTo>
                  <a:pt x="107889" y="481060"/>
                  <a:pt x="6613" y="392939"/>
                  <a:pt x="0" y="246993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C0000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1617256088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A1324E42-EB15-6DAB-9CCA-4D7B216A8C52}"/>
              </a:ext>
            </a:extLst>
          </p:cNvPr>
          <p:cNvSpPr/>
          <p:nvPr/>
        </p:nvSpPr>
        <p:spPr>
          <a:xfrm>
            <a:off x="8271241" y="5914297"/>
            <a:ext cx="493986" cy="493986"/>
          </a:xfrm>
          <a:custGeom>
            <a:avLst/>
            <a:gdLst>
              <a:gd name="connsiteX0" fmla="*/ 0 w 493986"/>
              <a:gd name="connsiteY0" fmla="*/ 246993 h 493986"/>
              <a:gd name="connsiteX1" fmla="*/ 246993 w 493986"/>
              <a:gd name="connsiteY1" fmla="*/ 0 h 493986"/>
              <a:gd name="connsiteX2" fmla="*/ 493986 w 493986"/>
              <a:gd name="connsiteY2" fmla="*/ 246993 h 493986"/>
              <a:gd name="connsiteX3" fmla="*/ 246993 w 493986"/>
              <a:gd name="connsiteY3" fmla="*/ 493986 h 493986"/>
              <a:gd name="connsiteX4" fmla="*/ 0 w 493986"/>
              <a:gd name="connsiteY4" fmla="*/ 246993 h 493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3986" h="493986" fill="none" extrusionOk="0">
                <a:moveTo>
                  <a:pt x="0" y="246993"/>
                </a:moveTo>
                <a:cubicBezTo>
                  <a:pt x="23536" y="97685"/>
                  <a:pt x="112701" y="-178"/>
                  <a:pt x="246993" y="0"/>
                </a:cubicBezTo>
                <a:cubicBezTo>
                  <a:pt x="376665" y="4269"/>
                  <a:pt x="500299" y="111524"/>
                  <a:pt x="493986" y="246993"/>
                </a:cubicBezTo>
                <a:cubicBezTo>
                  <a:pt x="504170" y="372296"/>
                  <a:pt x="358176" y="485770"/>
                  <a:pt x="246993" y="493986"/>
                </a:cubicBezTo>
                <a:cubicBezTo>
                  <a:pt x="93243" y="505023"/>
                  <a:pt x="7691" y="398217"/>
                  <a:pt x="0" y="246993"/>
                </a:cubicBezTo>
                <a:close/>
              </a:path>
              <a:path w="493986" h="493986" stroke="0" extrusionOk="0">
                <a:moveTo>
                  <a:pt x="0" y="246993"/>
                </a:moveTo>
                <a:cubicBezTo>
                  <a:pt x="15741" y="96256"/>
                  <a:pt x="115497" y="12469"/>
                  <a:pt x="246993" y="0"/>
                </a:cubicBezTo>
                <a:cubicBezTo>
                  <a:pt x="365730" y="-9775"/>
                  <a:pt x="471117" y="118238"/>
                  <a:pt x="493986" y="246993"/>
                </a:cubicBezTo>
                <a:cubicBezTo>
                  <a:pt x="506958" y="388198"/>
                  <a:pt x="370741" y="510028"/>
                  <a:pt x="246993" y="493986"/>
                </a:cubicBezTo>
                <a:cubicBezTo>
                  <a:pt x="121292" y="502419"/>
                  <a:pt x="-19965" y="394951"/>
                  <a:pt x="0" y="246993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solid"/>
            <a:extLst>
              <a:ext uri="{C807C97D-BFC1-408E-A445-0C87EB9F89A2}">
                <ask:lineSketchStyleProps xmlns:ask="http://schemas.microsoft.com/office/drawing/2018/sketchyshapes" sd="1808761005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1E0FADBE-AC34-D69C-7DEE-0242760EFE50}"/>
              </a:ext>
            </a:extLst>
          </p:cNvPr>
          <p:cNvSpPr/>
          <p:nvPr/>
        </p:nvSpPr>
        <p:spPr>
          <a:xfrm>
            <a:off x="10391331" y="5889095"/>
            <a:ext cx="493986" cy="493986"/>
          </a:xfrm>
          <a:custGeom>
            <a:avLst/>
            <a:gdLst>
              <a:gd name="connsiteX0" fmla="*/ 0 w 493986"/>
              <a:gd name="connsiteY0" fmla="*/ 246993 h 493986"/>
              <a:gd name="connsiteX1" fmla="*/ 246993 w 493986"/>
              <a:gd name="connsiteY1" fmla="*/ 0 h 493986"/>
              <a:gd name="connsiteX2" fmla="*/ 493986 w 493986"/>
              <a:gd name="connsiteY2" fmla="*/ 246993 h 493986"/>
              <a:gd name="connsiteX3" fmla="*/ 246993 w 493986"/>
              <a:gd name="connsiteY3" fmla="*/ 493986 h 493986"/>
              <a:gd name="connsiteX4" fmla="*/ 0 w 493986"/>
              <a:gd name="connsiteY4" fmla="*/ 246993 h 493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3986" h="493986" fill="none" extrusionOk="0">
                <a:moveTo>
                  <a:pt x="0" y="246993"/>
                </a:moveTo>
                <a:cubicBezTo>
                  <a:pt x="13562" y="108846"/>
                  <a:pt x="130289" y="10801"/>
                  <a:pt x="246993" y="0"/>
                </a:cubicBezTo>
                <a:cubicBezTo>
                  <a:pt x="357783" y="-7066"/>
                  <a:pt x="496133" y="111068"/>
                  <a:pt x="493986" y="246993"/>
                </a:cubicBezTo>
                <a:cubicBezTo>
                  <a:pt x="504237" y="382378"/>
                  <a:pt x="378326" y="499373"/>
                  <a:pt x="246993" y="493986"/>
                </a:cubicBezTo>
                <a:cubicBezTo>
                  <a:pt x="113003" y="501425"/>
                  <a:pt x="2529" y="409197"/>
                  <a:pt x="0" y="246993"/>
                </a:cubicBezTo>
                <a:close/>
              </a:path>
              <a:path w="493986" h="493986" stroke="0" extrusionOk="0">
                <a:moveTo>
                  <a:pt x="0" y="246993"/>
                </a:moveTo>
                <a:cubicBezTo>
                  <a:pt x="13005" y="98942"/>
                  <a:pt x="98637" y="10395"/>
                  <a:pt x="246993" y="0"/>
                </a:cubicBezTo>
                <a:cubicBezTo>
                  <a:pt x="378835" y="-22468"/>
                  <a:pt x="489537" y="116121"/>
                  <a:pt x="493986" y="246993"/>
                </a:cubicBezTo>
                <a:cubicBezTo>
                  <a:pt x="502509" y="403196"/>
                  <a:pt x="383740" y="483336"/>
                  <a:pt x="246993" y="493986"/>
                </a:cubicBezTo>
                <a:cubicBezTo>
                  <a:pt x="107344" y="520083"/>
                  <a:pt x="-18247" y="378579"/>
                  <a:pt x="0" y="246993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C0000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2091018771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0C0D17C-31D4-2586-D7BF-A9E223D427A2}"/>
              </a:ext>
            </a:extLst>
          </p:cNvPr>
          <p:cNvSpPr/>
          <p:nvPr/>
        </p:nvSpPr>
        <p:spPr>
          <a:xfrm>
            <a:off x="11102410" y="4662408"/>
            <a:ext cx="493986" cy="493986"/>
          </a:xfrm>
          <a:custGeom>
            <a:avLst/>
            <a:gdLst>
              <a:gd name="connsiteX0" fmla="*/ 0 w 493986"/>
              <a:gd name="connsiteY0" fmla="*/ 246993 h 493986"/>
              <a:gd name="connsiteX1" fmla="*/ 246993 w 493986"/>
              <a:gd name="connsiteY1" fmla="*/ 0 h 493986"/>
              <a:gd name="connsiteX2" fmla="*/ 493986 w 493986"/>
              <a:gd name="connsiteY2" fmla="*/ 246993 h 493986"/>
              <a:gd name="connsiteX3" fmla="*/ 246993 w 493986"/>
              <a:gd name="connsiteY3" fmla="*/ 493986 h 493986"/>
              <a:gd name="connsiteX4" fmla="*/ 0 w 493986"/>
              <a:gd name="connsiteY4" fmla="*/ 246993 h 493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3986" h="493986" fill="none" extrusionOk="0">
                <a:moveTo>
                  <a:pt x="0" y="246993"/>
                </a:moveTo>
                <a:cubicBezTo>
                  <a:pt x="13080" y="115336"/>
                  <a:pt x="108099" y="9809"/>
                  <a:pt x="246993" y="0"/>
                </a:cubicBezTo>
                <a:cubicBezTo>
                  <a:pt x="393533" y="-13701"/>
                  <a:pt x="504997" y="105565"/>
                  <a:pt x="493986" y="246993"/>
                </a:cubicBezTo>
                <a:cubicBezTo>
                  <a:pt x="492950" y="375559"/>
                  <a:pt x="377154" y="487337"/>
                  <a:pt x="246993" y="493986"/>
                </a:cubicBezTo>
                <a:cubicBezTo>
                  <a:pt x="113087" y="471010"/>
                  <a:pt x="4641" y="386310"/>
                  <a:pt x="0" y="246993"/>
                </a:cubicBezTo>
                <a:close/>
              </a:path>
              <a:path w="493986" h="493986" stroke="0" extrusionOk="0">
                <a:moveTo>
                  <a:pt x="0" y="246993"/>
                </a:moveTo>
                <a:cubicBezTo>
                  <a:pt x="10429" y="135336"/>
                  <a:pt x="93455" y="-12771"/>
                  <a:pt x="246993" y="0"/>
                </a:cubicBezTo>
                <a:cubicBezTo>
                  <a:pt x="359670" y="3073"/>
                  <a:pt x="508741" y="108445"/>
                  <a:pt x="493986" y="246993"/>
                </a:cubicBezTo>
                <a:cubicBezTo>
                  <a:pt x="515632" y="376835"/>
                  <a:pt x="389904" y="488157"/>
                  <a:pt x="246993" y="493986"/>
                </a:cubicBezTo>
                <a:cubicBezTo>
                  <a:pt x="105081" y="494442"/>
                  <a:pt x="-4529" y="399289"/>
                  <a:pt x="0" y="246993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C0000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579111871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02668DDC-8099-06F7-8974-2EB4D7C61AE7}"/>
              </a:ext>
            </a:extLst>
          </p:cNvPr>
          <p:cNvSpPr/>
          <p:nvPr/>
        </p:nvSpPr>
        <p:spPr>
          <a:xfrm>
            <a:off x="10750313" y="2023749"/>
            <a:ext cx="493986" cy="493986"/>
          </a:xfrm>
          <a:custGeom>
            <a:avLst/>
            <a:gdLst>
              <a:gd name="connsiteX0" fmla="*/ 0 w 493986"/>
              <a:gd name="connsiteY0" fmla="*/ 246993 h 493986"/>
              <a:gd name="connsiteX1" fmla="*/ 246993 w 493986"/>
              <a:gd name="connsiteY1" fmla="*/ 0 h 493986"/>
              <a:gd name="connsiteX2" fmla="*/ 493986 w 493986"/>
              <a:gd name="connsiteY2" fmla="*/ 246993 h 493986"/>
              <a:gd name="connsiteX3" fmla="*/ 246993 w 493986"/>
              <a:gd name="connsiteY3" fmla="*/ 493986 h 493986"/>
              <a:gd name="connsiteX4" fmla="*/ 0 w 493986"/>
              <a:gd name="connsiteY4" fmla="*/ 246993 h 493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3986" h="493986" fill="none" extrusionOk="0">
                <a:moveTo>
                  <a:pt x="0" y="246993"/>
                </a:moveTo>
                <a:cubicBezTo>
                  <a:pt x="10144" y="111786"/>
                  <a:pt x="118223" y="-15723"/>
                  <a:pt x="246993" y="0"/>
                </a:cubicBezTo>
                <a:cubicBezTo>
                  <a:pt x="370429" y="-1987"/>
                  <a:pt x="486149" y="117962"/>
                  <a:pt x="493986" y="246993"/>
                </a:cubicBezTo>
                <a:cubicBezTo>
                  <a:pt x="493494" y="378707"/>
                  <a:pt x="380252" y="498365"/>
                  <a:pt x="246993" y="493986"/>
                </a:cubicBezTo>
                <a:cubicBezTo>
                  <a:pt x="115530" y="496756"/>
                  <a:pt x="2233" y="383940"/>
                  <a:pt x="0" y="246993"/>
                </a:cubicBezTo>
                <a:close/>
              </a:path>
              <a:path w="493986" h="493986" stroke="0" extrusionOk="0">
                <a:moveTo>
                  <a:pt x="0" y="246993"/>
                </a:moveTo>
                <a:cubicBezTo>
                  <a:pt x="-7997" y="105650"/>
                  <a:pt x="93050" y="6580"/>
                  <a:pt x="246993" y="0"/>
                </a:cubicBezTo>
                <a:cubicBezTo>
                  <a:pt x="405383" y="4627"/>
                  <a:pt x="482922" y="110935"/>
                  <a:pt x="493986" y="246993"/>
                </a:cubicBezTo>
                <a:cubicBezTo>
                  <a:pt x="481778" y="395325"/>
                  <a:pt x="380044" y="512553"/>
                  <a:pt x="246993" y="493986"/>
                </a:cubicBezTo>
                <a:cubicBezTo>
                  <a:pt x="92653" y="484176"/>
                  <a:pt x="15429" y="390775"/>
                  <a:pt x="0" y="246993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solid"/>
            <a:extLst>
              <a:ext uri="{C807C97D-BFC1-408E-A445-0C87EB9F89A2}">
                <ask:lineSketchStyleProps xmlns:ask="http://schemas.microsoft.com/office/drawing/2018/sketchyshapes" sd="1219033472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B29C184D-8282-A386-464D-C51335F8DBDA}"/>
              </a:ext>
            </a:extLst>
          </p:cNvPr>
          <p:cNvCxnSpPr>
            <a:stCxn id="4" idx="4"/>
            <a:endCxn id="15" idx="0"/>
          </p:cNvCxnSpPr>
          <p:nvPr/>
        </p:nvCxnSpPr>
        <p:spPr>
          <a:xfrm>
            <a:off x="7635765" y="2469931"/>
            <a:ext cx="72343" cy="113357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E909EE0-FF38-D966-D8C2-6B31D3AEFB4A}"/>
              </a:ext>
            </a:extLst>
          </p:cNvPr>
          <p:cNvCxnSpPr>
            <a:cxnSpLocks/>
            <a:stCxn id="4" idx="6"/>
            <a:endCxn id="12" idx="2"/>
          </p:cNvCxnSpPr>
          <p:nvPr/>
        </p:nvCxnSpPr>
        <p:spPr>
          <a:xfrm>
            <a:off x="7882758" y="2222938"/>
            <a:ext cx="1546998" cy="1368602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1A48360A-B347-EB6F-2FFD-950EE8479813}"/>
              </a:ext>
            </a:extLst>
          </p:cNvPr>
          <p:cNvCxnSpPr>
            <a:cxnSpLocks/>
            <a:stCxn id="4" idx="5"/>
            <a:endCxn id="16" idx="1"/>
          </p:cNvCxnSpPr>
          <p:nvPr/>
        </p:nvCxnSpPr>
        <p:spPr>
          <a:xfrm>
            <a:off x="7810415" y="2397588"/>
            <a:ext cx="1458407" cy="217448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0AFCA4F6-2140-6C7B-E0A0-36116167A96C}"/>
              </a:ext>
            </a:extLst>
          </p:cNvPr>
          <p:cNvCxnSpPr>
            <a:cxnSpLocks/>
            <a:stCxn id="17" idx="0"/>
            <a:endCxn id="16" idx="3"/>
          </p:cNvCxnSpPr>
          <p:nvPr/>
        </p:nvCxnSpPr>
        <p:spPr>
          <a:xfrm flipV="1">
            <a:off x="8518234" y="4921368"/>
            <a:ext cx="750588" cy="992929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A087661C-814C-73DF-E13D-7C5AC3FC7870}"/>
              </a:ext>
            </a:extLst>
          </p:cNvPr>
          <p:cNvCxnSpPr>
            <a:cxnSpLocks/>
            <a:stCxn id="17" idx="6"/>
            <a:endCxn id="19" idx="2"/>
          </p:cNvCxnSpPr>
          <p:nvPr/>
        </p:nvCxnSpPr>
        <p:spPr>
          <a:xfrm flipV="1">
            <a:off x="8765227" y="6136088"/>
            <a:ext cx="1626104" cy="25202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57C7E2FD-E979-3381-549B-814BAE23E41F}"/>
              </a:ext>
            </a:extLst>
          </p:cNvPr>
          <p:cNvCxnSpPr>
            <a:cxnSpLocks/>
            <a:stCxn id="19" idx="1"/>
            <a:endCxn id="16" idx="5"/>
          </p:cNvCxnSpPr>
          <p:nvPr/>
        </p:nvCxnSpPr>
        <p:spPr>
          <a:xfrm flipH="1" flipV="1">
            <a:off x="9618122" y="4921368"/>
            <a:ext cx="845552" cy="104007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8ACDAC6F-7DB7-ABC4-B04F-3CF5BDDD5B2C}"/>
              </a:ext>
            </a:extLst>
          </p:cNvPr>
          <p:cNvCxnSpPr>
            <a:cxnSpLocks/>
            <a:stCxn id="20" idx="2"/>
            <a:endCxn id="17" idx="7"/>
          </p:cNvCxnSpPr>
          <p:nvPr/>
        </p:nvCxnSpPr>
        <p:spPr>
          <a:xfrm flipH="1">
            <a:off x="8692884" y="4909401"/>
            <a:ext cx="2409526" cy="1077239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A742D93D-E46D-C3F3-9996-9FB6C6B452E5}"/>
              </a:ext>
            </a:extLst>
          </p:cNvPr>
          <p:cNvCxnSpPr>
            <a:cxnSpLocks/>
            <a:stCxn id="12" idx="5"/>
            <a:endCxn id="20" idx="1"/>
          </p:cNvCxnSpPr>
          <p:nvPr/>
        </p:nvCxnSpPr>
        <p:spPr>
          <a:xfrm>
            <a:off x="9851399" y="3766190"/>
            <a:ext cx="1323354" cy="968561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91427B8E-AEE0-9988-2E42-3B10EFEB40FF}"/>
              </a:ext>
            </a:extLst>
          </p:cNvPr>
          <p:cNvCxnSpPr>
            <a:cxnSpLocks/>
            <a:stCxn id="16" idx="7"/>
            <a:endCxn id="22" idx="4"/>
          </p:cNvCxnSpPr>
          <p:nvPr/>
        </p:nvCxnSpPr>
        <p:spPr>
          <a:xfrm flipV="1">
            <a:off x="9618122" y="2517735"/>
            <a:ext cx="1379184" cy="2054333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92521B32-1E41-AFE7-A236-614C0698FB2E}"/>
              </a:ext>
            </a:extLst>
          </p:cNvPr>
          <p:cNvCxnSpPr>
            <a:cxnSpLocks/>
            <a:stCxn id="15" idx="7"/>
            <a:endCxn id="22" idx="2"/>
          </p:cNvCxnSpPr>
          <p:nvPr/>
        </p:nvCxnSpPr>
        <p:spPr>
          <a:xfrm flipV="1">
            <a:off x="7882758" y="2270742"/>
            <a:ext cx="2867555" cy="140510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573DBE29-77E9-DC97-3B60-9E3424B2B8A3}"/>
              </a:ext>
            </a:extLst>
          </p:cNvPr>
          <p:cNvCxnSpPr>
            <a:cxnSpLocks/>
            <a:stCxn id="15" idx="4"/>
            <a:endCxn id="17" idx="1"/>
          </p:cNvCxnSpPr>
          <p:nvPr/>
        </p:nvCxnSpPr>
        <p:spPr>
          <a:xfrm>
            <a:off x="7708108" y="4097493"/>
            <a:ext cx="635476" cy="1889147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74F7BF8D-0EE7-C4D6-305A-0B617229A4EE}"/>
              </a:ext>
            </a:extLst>
          </p:cNvPr>
          <p:cNvCxnSpPr>
            <a:cxnSpLocks/>
            <a:stCxn id="12" idx="7"/>
            <a:endCxn id="22" idx="3"/>
          </p:cNvCxnSpPr>
          <p:nvPr/>
        </p:nvCxnSpPr>
        <p:spPr>
          <a:xfrm flipV="1">
            <a:off x="9851399" y="2445392"/>
            <a:ext cx="971257" cy="97149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1" name="Oval 100">
            <a:extLst>
              <a:ext uri="{FF2B5EF4-FFF2-40B4-BE49-F238E27FC236}">
                <a16:creationId xmlns:a16="http://schemas.microsoft.com/office/drawing/2014/main" id="{E1A79DFC-380E-F501-217D-16DE3F6250BA}"/>
              </a:ext>
            </a:extLst>
          </p:cNvPr>
          <p:cNvSpPr/>
          <p:nvPr/>
        </p:nvSpPr>
        <p:spPr>
          <a:xfrm>
            <a:off x="4705677" y="5872934"/>
            <a:ext cx="493986" cy="493986"/>
          </a:xfrm>
          <a:custGeom>
            <a:avLst/>
            <a:gdLst>
              <a:gd name="connsiteX0" fmla="*/ 0 w 493986"/>
              <a:gd name="connsiteY0" fmla="*/ 246993 h 493986"/>
              <a:gd name="connsiteX1" fmla="*/ 246993 w 493986"/>
              <a:gd name="connsiteY1" fmla="*/ 0 h 493986"/>
              <a:gd name="connsiteX2" fmla="*/ 493986 w 493986"/>
              <a:gd name="connsiteY2" fmla="*/ 246993 h 493986"/>
              <a:gd name="connsiteX3" fmla="*/ 246993 w 493986"/>
              <a:gd name="connsiteY3" fmla="*/ 493986 h 493986"/>
              <a:gd name="connsiteX4" fmla="*/ 0 w 493986"/>
              <a:gd name="connsiteY4" fmla="*/ 246993 h 493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3986" h="493986" fill="none" extrusionOk="0">
                <a:moveTo>
                  <a:pt x="0" y="246993"/>
                </a:moveTo>
                <a:cubicBezTo>
                  <a:pt x="15542" y="95811"/>
                  <a:pt x="123286" y="838"/>
                  <a:pt x="246993" y="0"/>
                </a:cubicBezTo>
                <a:cubicBezTo>
                  <a:pt x="393634" y="17488"/>
                  <a:pt x="468919" y="110044"/>
                  <a:pt x="493986" y="246993"/>
                </a:cubicBezTo>
                <a:cubicBezTo>
                  <a:pt x="516768" y="386707"/>
                  <a:pt x="380015" y="492440"/>
                  <a:pt x="246993" y="493986"/>
                </a:cubicBezTo>
                <a:cubicBezTo>
                  <a:pt x="84882" y="501655"/>
                  <a:pt x="6387" y="374745"/>
                  <a:pt x="0" y="246993"/>
                </a:cubicBezTo>
                <a:close/>
              </a:path>
              <a:path w="493986" h="493986" stroke="0" extrusionOk="0">
                <a:moveTo>
                  <a:pt x="0" y="246993"/>
                </a:moveTo>
                <a:cubicBezTo>
                  <a:pt x="-9747" y="127684"/>
                  <a:pt x="101349" y="-3813"/>
                  <a:pt x="246993" y="0"/>
                </a:cubicBezTo>
                <a:cubicBezTo>
                  <a:pt x="395110" y="-1728"/>
                  <a:pt x="483627" y="129451"/>
                  <a:pt x="493986" y="246993"/>
                </a:cubicBezTo>
                <a:cubicBezTo>
                  <a:pt x="486173" y="386014"/>
                  <a:pt x="366327" y="514178"/>
                  <a:pt x="246993" y="493986"/>
                </a:cubicBezTo>
                <a:cubicBezTo>
                  <a:pt x="127058" y="483324"/>
                  <a:pt x="-15066" y="386859"/>
                  <a:pt x="0" y="246993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C0000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981765707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4C909643-83D4-6318-CC42-AE9B06FB8A5D}"/>
              </a:ext>
            </a:extLst>
          </p:cNvPr>
          <p:cNvSpPr txBox="1"/>
          <p:nvPr/>
        </p:nvSpPr>
        <p:spPr>
          <a:xfrm>
            <a:off x="5307784" y="5946618"/>
            <a:ext cx="22256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In Vertex Cover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497657A-5A6F-AA72-1DA3-9EEF58B9C409}"/>
              </a:ext>
            </a:extLst>
          </p:cNvPr>
          <p:cNvSpPr/>
          <p:nvPr/>
        </p:nvSpPr>
        <p:spPr>
          <a:xfrm>
            <a:off x="4703031" y="5140233"/>
            <a:ext cx="493986" cy="493986"/>
          </a:xfrm>
          <a:custGeom>
            <a:avLst/>
            <a:gdLst>
              <a:gd name="connsiteX0" fmla="*/ 0 w 493986"/>
              <a:gd name="connsiteY0" fmla="*/ 246993 h 493986"/>
              <a:gd name="connsiteX1" fmla="*/ 246993 w 493986"/>
              <a:gd name="connsiteY1" fmla="*/ 0 h 493986"/>
              <a:gd name="connsiteX2" fmla="*/ 493986 w 493986"/>
              <a:gd name="connsiteY2" fmla="*/ 246993 h 493986"/>
              <a:gd name="connsiteX3" fmla="*/ 246993 w 493986"/>
              <a:gd name="connsiteY3" fmla="*/ 493986 h 493986"/>
              <a:gd name="connsiteX4" fmla="*/ 0 w 493986"/>
              <a:gd name="connsiteY4" fmla="*/ 246993 h 493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3986" h="493986" fill="none" extrusionOk="0">
                <a:moveTo>
                  <a:pt x="0" y="246993"/>
                </a:moveTo>
                <a:cubicBezTo>
                  <a:pt x="23536" y="97685"/>
                  <a:pt x="112701" y="-178"/>
                  <a:pt x="246993" y="0"/>
                </a:cubicBezTo>
                <a:cubicBezTo>
                  <a:pt x="376665" y="4269"/>
                  <a:pt x="500299" y="111524"/>
                  <a:pt x="493986" y="246993"/>
                </a:cubicBezTo>
                <a:cubicBezTo>
                  <a:pt x="504170" y="372296"/>
                  <a:pt x="358176" y="485770"/>
                  <a:pt x="246993" y="493986"/>
                </a:cubicBezTo>
                <a:cubicBezTo>
                  <a:pt x="93243" y="505023"/>
                  <a:pt x="7691" y="398217"/>
                  <a:pt x="0" y="246993"/>
                </a:cubicBezTo>
                <a:close/>
              </a:path>
              <a:path w="493986" h="493986" stroke="0" extrusionOk="0">
                <a:moveTo>
                  <a:pt x="0" y="246993"/>
                </a:moveTo>
                <a:cubicBezTo>
                  <a:pt x="15741" y="96256"/>
                  <a:pt x="115497" y="12469"/>
                  <a:pt x="246993" y="0"/>
                </a:cubicBezTo>
                <a:cubicBezTo>
                  <a:pt x="365730" y="-9775"/>
                  <a:pt x="471117" y="118238"/>
                  <a:pt x="493986" y="246993"/>
                </a:cubicBezTo>
                <a:cubicBezTo>
                  <a:pt x="506958" y="388198"/>
                  <a:pt x="370741" y="510028"/>
                  <a:pt x="246993" y="493986"/>
                </a:cubicBezTo>
                <a:cubicBezTo>
                  <a:pt x="121292" y="502419"/>
                  <a:pt x="-19965" y="394951"/>
                  <a:pt x="0" y="246993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solid"/>
            <a:extLst>
              <a:ext uri="{C807C97D-BFC1-408E-A445-0C87EB9F89A2}">
                <ask:lineSketchStyleProps xmlns:ask="http://schemas.microsoft.com/office/drawing/2018/sketchyshapes" sd="1808761005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C74F62E-3D3B-08BD-0BDD-D2B122237C7A}"/>
              </a:ext>
            </a:extLst>
          </p:cNvPr>
          <p:cNvSpPr txBox="1"/>
          <p:nvPr/>
        </p:nvSpPr>
        <p:spPr>
          <a:xfrm>
            <a:off x="5230467" y="5156394"/>
            <a:ext cx="27526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In Independent Set</a:t>
            </a:r>
          </a:p>
        </p:txBody>
      </p:sp>
    </p:spTree>
    <p:extLst>
      <p:ext uri="{BB962C8B-B14F-4D97-AF65-F5344CB8AC3E}">
        <p14:creationId xmlns:p14="http://schemas.microsoft.com/office/powerpoint/2010/main" val="265232748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6266D3-F800-44BA-EFAA-BE9D56A45E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928514-E179-E0BC-8BA7-FD1124480D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580" y="361774"/>
            <a:ext cx="11618862" cy="1325563"/>
          </a:xfrm>
        </p:spPr>
        <p:txBody>
          <a:bodyPr>
            <a:normAutofit/>
          </a:bodyPr>
          <a:lstStyle/>
          <a:p>
            <a:r>
              <a:rPr lang="en-US" dirty="0"/>
              <a:t>Independent Set vs Vertex Cover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7AD1FCA-7D67-BF65-FAD6-9F2831130542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2FF829A2-CE63-F346-94E9-141E54A9F612}"/>
                  </a:ext>
                </a:extLst>
              </p:cNvPr>
              <p:cNvSpPr txBox="1"/>
              <p:nvPr/>
            </p:nvSpPr>
            <p:spPr>
              <a:xfrm>
                <a:off x="618248" y="1610818"/>
                <a:ext cx="6276538" cy="20621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/>
                  <a:t>Claim</a:t>
                </a:r>
                <a:r>
                  <a:rPr lang="en-US" sz="3200" dirty="0"/>
                  <a:t>: Let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1" smtClean="0">
                        <a:latin typeface="Cambria Math" panose="02040503050406030204" pitchFamily="18" charset="0"/>
                      </a:rPr>
                      <m:t>G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 = (</m:t>
                    </m:r>
                    <m:r>
                      <m:rPr>
                        <m:sty m:val="p"/>
                      </m:rPr>
                      <a:rPr lang="en-US" sz="3200" b="0" i="1" smtClean="0">
                        <a:latin typeface="Cambria Math" panose="02040503050406030204" pitchFamily="18" charset="0"/>
                      </a:rPr>
                      <m:t>V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m:rPr>
                        <m:sty m:val="p"/>
                      </m:rPr>
                      <a:rPr lang="en-US" sz="3200" b="0" i="1" smtClean="0">
                        <a:latin typeface="Cambria Math" panose="02040503050406030204" pitchFamily="18" charset="0"/>
                      </a:rPr>
                      <m:t>E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3200" dirty="0"/>
                  <a:t> be a graph. Then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1" smtClean="0">
                        <a:latin typeface="Cambria Math" panose="02040503050406030204" pitchFamily="18" charset="0"/>
                      </a:rPr>
                      <m:t>S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 ⊆</m:t>
                    </m:r>
                    <m:r>
                      <m:rPr>
                        <m:sty m:val="p"/>
                      </m:rPr>
                      <a:rPr lang="en-US" sz="3200" b="0" i="1" smtClean="0">
                        <a:latin typeface="Cambria Math" panose="02040503050406030204" pitchFamily="18" charset="0"/>
                      </a:rPr>
                      <m:t>V</m:t>
                    </m:r>
                  </m:oMath>
                </a14:m>
                <a:r>
                  <a:rPr lang="en-US" sz="3200" dirty="0"/>
                  <a:t> is an independent set if and only if its complement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1" smtClean="0">
                        <a:latin typeface="Cambria Math" panose="02040503050406030204" pitchFamily="18" charset="0"/>
                      </a:rPr>
                      <m:t>V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 ∖</m:t>
                    </m:r>
                    <m:r>
                      <m:rPr>
                        <m:sty m:val="p"/>
                      </m:rPr>
                      <a:rPr lang="en-US" sz="3200" b="0" i="1" smtClean="0">
                        <a:latin typeface="Cambria Math" panose="02040503050406030204" pitchFamily="18" charset="0"/>
                      </a:rPr>
                      <m:t>S</m:t>
                    </m:r>
                  </m:oMath>
                </a14:m>
                <a:r>
                  <a:rPr lang="en-US" sz="3200" dirty="0"/>
                  <a:t> is a vertex cover.</a:t>
                </a: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2FF829A2-CE63-F346-94E9-141E54A9F6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8248" y="1610818"/>
                <a:ext cx="6276538" cy="2062103"/>
              </a:xfrm>
              <a:prstGeom prst="rect">
                <a:avLst/>
              </a:prstGeom>
              <a:blipFill>
                <a:blip r:embed="rId3"/>
                <a:stretch>
                  <a:fillRect l="-2424" t="-3659" r="-202" b="-85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Oval 3">
            <a:extLst>
              <a:ext uri="{FF2B5EF4-FFF2-40B4-BE49-F238E27FC236}">
                <a16:creationId xmlns:a16="http://schemas.microsoft.com/office/drawing/2014/main" id="{244C9BEF-52BB-C24B-72FE-2C97672C4954}"/>
              </a:ext>
            </a:extLst>
          </p:cNvPr>
          <p:cNvSpPr/>
          <p:nvPr/>
        </p:nvSpPr>
        <p:spPr>
          <a:xfrm>
            <a:off x="7388772" y="1975945"/>
            <a:ext cx="493986" cy="493986"/>
          </a:xfrm>
          <a:custGeom>
            <a:avLst/>
            <a:gdLst>
              <a:gd name="connsiteX0" fmla="*/ 0 w 493986"/>
              <a:gd name="connsiteY0" fmla="*/ 246993 h 493986"/>
              <a:gd name="connsiteX1" fmla="*/ 246993 w 493986"/>
              <a:gd name="connsiteY1" fmla="*/ 0 h 493986"/>
              <a:gd name="connsiteX2" fmla="*/ 493986 w 493986"/>
              <a:gd name="connsiteY2" fmla="*/ 246993 h 493986"/>
              <a:gd name="connsiteX3" fmla="*/ 246993 w 493986"/>
              <a:gd name="connsiteY3" fmla="*/ 493986 h 493986"/>
              <a:gd name="connsiteX4" fmla="*/ 0 w 493986"/>
              <a:gd name="connsiteY4" fmla="*/ 246993 h 493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3986" h="493986" fill="none" extrusionOk="0">
                <a:moveTo>
                  <a:pt x="0" y="246993"/>
                </a:moveTo>
                <a:cubicBezTo>
                  <a:pt x="15542" y="95811"/>
                  <a:pt x="123286" y="838"/>
                  <a:pt x="246993" y="0"/>
                </a:cubicBezTo>
                <a:cubicBezTo>
                  <a:pt x="393634" y="17488"/>
                  <a:pt x="468919" y="110044"/>
                  <a:pt x="493986" y="246993"/>
                </a:cubicBezTo>
                <a:cubicBezTo>
                  <a:pt x="516768" y="386707"/>
                  <a:pt x="380015" y="492440"/>
                  <a:pt x="246993" y="493986"/>
                </a:cubicBezTo>
                <a:cubicBezTo>
                  <a:pt x="84882" y="501655"/>
                  <a:pt x="6387" y="374745"/>
                  <a:pt x="0" y="246993"/>
                </a:cubicBezTo>
                <a:close/>
              </a:path>
              <a:path w="493986" h="493986" stroke="0" extrusionOk="0">
                <a:moveTo>
                  <a:pt x="0" y="246993"/>
                </a:moveTo>
                <a:cubicBezTo>
                  <a:pt x="-9747" y="127684"/>
                  <a:pt x="101349" y="-3813"/>
                  <a:pt x="246993" y="0"/>
                </a:cubicBezTo>
                <a:cubicBezTo>
                  <a:pt x="395110" y="-1728"/>
                  <a:pt x="483627" y="129451"/>
                  <a:pt x="493986" y="246993"/>
                </a:cubicBezTo>
                <a:cubicBezTo>
                  <a:pt x="486173" y="386014"/>
                  <a:pt x="366327" y="514178"/>
                  <a:pt x="246993" y="493986"/>
                </a:cubicBezTo>
                <a:cubicBezTo>
                  <a:pt x="127058" y="483324"/>
                  <a:pt x="-15066" y="386859"/>
                  <a:pt x="0" y="246993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solid"/>
            <a:extLst>
              <a:ext uri="{C807C97D-BFC1-408E-A445-0C87EB9F89A2}">
                <ask:lineSketchStyleProps xmlns:ask="http://schemas.microsoft.com/office/drawing/2018/sketchyshapes" sd="981765707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14E7160-E307-4789-298F-9A3984B516D3}"/>
              </a:ext>
            </a:extLst>
          </p:cNvPr>
          <p:cNvSpPr/>
          <p:nvPr/>
        </p:nvSpPr>
        <p:spPr>
          <a:xfrm>
            <a:off x="9429756" y="3344547"/>
            <a:ext cx="493986" cy="493986"/>
          </a:xfrm>
          <a:custGeom>
            <a:avLst/>
            <a:gdLst>
              <a:gd name="connsiteX0" fmla="*/ 0 w 493986"/>
              <a:gd name="connsiteY0" fmla="*/ 246993 h 493986"/>
              <a:gd name="connsiteX1" fmla="*/ 246993 w 493986"/>
              <a:gd name="connsiteY1" fmla="*/ 0 h 493986"/>
              <a:gd name="connsiteX2" fmla="*/ 493986 w 493986"/>
              <a:gd name="connsiteY2" fmla="*/ 246993 h 493986"/>
              <a:gd name="connsiteX3" fmla="*/ 246993 w 493986"/>
              <a:gd name="connsiteY3" fmla="*/ 493986 h 493986"/>
              <a:gd name="connsiteX4" fmla="*/ 0 w 493986"/>
              <a:gd name="connsiteY4" fmla="*/ 246993 h 493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3986" h="493986" fill="none" extrusionOk="0">
                <a:moveTo>
                  <a:pt x="0" y="246993"/>
                </a:moveTo>
                <a:cubicBezTo>
                  <a:pt x="12256" y="120825"/>
                  <a:pt x="99771" y="-13558"/>
                  <a:pt x="246993" y="0"/>
                </a:cubicBezTo>
                <a:cubicBezTo>
                  <a:pt x="363404" y="1256"/>
                  <a:pt x="487701" y="135979"/>
                  <a:pt x="493986" y="246993"/>
                </a:cubicBezTo>
                <a:cubicBezTo>
                  <a:pt x="494017" y="374229"/>
                  <a:pt x="361111" y="501615"/>
                  <a:pt x="246993" y="493986"/>
                </a:cubicBezTo>
                <a:cubicBezTo>
                  <a:pt x="100963" y="481538"/>
                  <a:pt x="8288" y="378755"/>
                  <a:pt x="0" y="246993"/>
                </a:cubicBezTo>
                <a:close/>
              </a:path>
              <a:path w="493986" h="493986" stroke="0" extrusionOk="0">
                <a:moveTo>
                  <a:pt x="0" y="246993"/>
                </a:moveTo>
                <a:cubicBezTo>
                  <a:pt x="-12812" y="86958"/>
                  <a:pt x="125997" y="-6874"/>
                  <a:pt x="246993" y="0"/>
                </a:cubicBezTo>
                <a:cubicBezTo>
                  <a:pt x="390165" y="14335"/>
                  <a:pt x="477112" y="118450"/>
                  <a:pt x="493986" y="246993"/>
                </a:cubicBezTo>
                <a:cubicBezTo>
                  <a:pt x="486788" y="377156"/>
                  <a:pt x="393212" y="490340"/>
                  <a:pt x="246993" y="493986"/>
                </a:cubicBezTo>
                <a:cubicBezTo>
                  <a:pt x="98782" y="481686"/>
                  <a:pt x="4473" y="386793"/>
                  <a:pt x="0" y="246993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C0000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3978248048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4CF0A169-BF6F-AE55-FC24-B7BEAFCA62AC}"/>
              </a:ext>
            </a:extLst>
          </p:cNvPr>
          <p:cNvSpPr/>
          <p:nvPr/>
        </p:nvSpPr>
        <p:spPr>
          <a:xfrm>
            <a:off x="7461115" y="3603507"/>
            <a:ext cx="493986" cy="493986"/>
          </a:xfrm>
          <a:custGeom>
            <a:avLst/>
            <a:gdLst>
              <a:gd name="connsiteX0" fmla="*/ 0 w 493986"/>
              <a:gd name="connsiteY0" fmla="*/ 246993 h 493986"/>
              <a:gd name="connsiteX1" fmla="*/ 246993 w 493986"/>
              <a:gd name="connsiteY1" fmla="*/ 0 h 493986"/>
              <a:gd name="connsiteX2" fmla="*/ 493986 w 493986"/>
              <a:gd name="connsiteY2" fmla="*/ 246993 h 493986"/>
              <a:gd name="connsiteX3" fmla="*/ 246993 w 493986"/>
              <a:gd name="connsiteY3" fmla="*/ 493986 h 493986"/>
              <a:gd name="connsiteX4" fmla="*/ 0 w 493986"/>
              <a:gd name="connsiteY4" fmla="*/ 246993 h 493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3986" h="493986" fill="none" extrusionOk="0">
                <a:moveTo>
                  <a:pt x="0" y="246993"/>
                </a:moveTo>
                <a:cubicBezTo>
                  <a:pt x="-12616" y="98716"/>
                  <a:pt x="107113" y="-6879"/>
                  <a:pt x="246993" y="0"/>
                </a:cubicBezTo>
                <a:cubicBezTo>
                  <a:pt x="394050" y="13061"/>
                  <a:pt x="506066" y="118927"/>
                  <a:pt x="493986" y="246993"/>
                </a:cubicBezTo>
                <a:cubicBezTo>
                  <a:pt x="494993" y="375741"/>
                  <a:pt x="377636" y="489191"/>
                  <a:pt x="246993" y="493986"/>
                </a:cubicBezTo>
                <a:cubicBezTo>
                  <a:pt x="100811" y="499528"/>
                  <a:pt x="8813" y="407697"/>
                  <a:pt x="0" y="246993"/>
                </a:cubicBezTo>
                <a:close/>
              </a:path>
              <a:path w="493986" h="493986" stroke="0" extrusionOk="0">
                <a:moveTo>
                  <a:pt x="0" y="246993"/>
                </a:moveTo>
                <a:cubicBezTo>
                  <a:pt x="-2786" y="115007"/>
                  <a:pt x="128906" y="-16001"/>
                  <a:pt x="246993" y="0"/>
                </a:cubicBezTo>
                <a:cubicBezTo>
                  <a:pt x="389923" y="9285"/>
                  <a:pt x="507214" y="100799"/>
                  <a:pt x="493986" y="246993"/>
                </a:cubicBezTo>
                <a:cubicBezTo>
                  <a:pt x="496060" y="373024"/>
                  <a:pt x="400852" y="508966"/>
                  <a:pt x="246993" y="493986"/>
                </a:cubicBezTo>
                <a:cubicBezTo>
                  <a:pt x="107476" y="514476"/>
                  <a:pt x="-17048" y="366647"/>
                  <a:pt x="0" y="246993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C0000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3809068511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560D5A9A-FE5A-7840-2B33-0E75418C19EA}"/>
              </a:ext>
            </a:extLst>
          </p:cNvPr>
          <p:cNvSpPr/>
          <p:nvPr/>
        </p:nvSpPr>
        <p:spPr>
          <a:xfrm>
            <a:off x="9196479" y="4499725"/>
            <a:ext cx="493986" cy="493986"/>
          </a:xfrm>
          <a:custGeom>
            <a:avLst/>
            <a:gdLst>
              <a:gd name="connsiteX0" fmla="*/ 0 w 493986"/>
              <a:gd name="connsiteY0" fmla="*/ 246993 h 493986"/>
              <a:gd name="connsiteX1" fmla="*/ 246993 w 493986"/>
              <a:gd name="connsiteY1" fmla="*/ 0 h 493986"/>
              <a:gd name="connsiteX2" fmla="*/ 493986 w 493986"/>
              <a:gd name="connsiteY2" fmla="*/ 246993 h 493986"/>
              <a:gd name="connsiteX3" fmla="*/ 246993 w 493986"/>
              <a:gd name="connsiteY3" fmla="*/ 493986 h 493986"/>
              <a:gd name="connsiteX4" fmla="*/ 0 w 493986"/>
              <a:gd name="connsiteY4" fmla="*/ 246993 h 493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3986" h="493986" fill="none" extrusionOk="0">
                <a:moveTo>
                  <a:pt x="0" y="246993"/>
                </a:moveTo>
                <a:cubicBezTo>
                  <a:pt x="-4819" y="108609"/>
                  <a:pt x="106773" y="6885"/>
                  <a:pt x="246993" y="0"/>
                </a:cubicBezTo>
                <a:cubicBezTo>
                  <a:pt x="400683" y="19842"/>
                  <a:pt x="507052" y="123940"/>
                  <a:pt x="493986" y="246993"/>
                </a:cubicBezTo>
                <a:cubicBezTo>
                  <a:pt x="473159" y="377021"/>
                  <a:pt x="392510" y="504503"/>
                  <a:pt x="246993" y="493986"/>
                </a:cubicBezTo>
                <a:cubicBezTo>
                  <a:pt x="104314" y="502461"/>
                  <a:pt x="-17989" y="366902"/>
                  <a:pt x="0" y="246993"/>
                </a:cubicBezTo>
                <a:close/>
              </a:path>
              <a:path w="493986" h="493986" stroke="0" extrusionOk="0">
                <a:moveTo>
                  <a:pt x="0" y="246993"/>
                </a:moveTo>
                <a:cubicBezTo>
                  <a:pt x="5225" y="102893"/>
                  <a:pt x="113155" y="4032"/>
                  <a:pt x="246993" y="0"/>
                </a:cubicBezTo>
                <a:cubicBezTo>
                  <a:pt x="382133" y="-3535"/>
                  <a:pt x="499428" y="113838"/>
                  <a:pt x="493986" y="246993"/>
                </a:cubicBezTo>
                <a:cubicBezTo>
                  <a:pt x="492465" y="366804"/>
                  <a:pt x="379414" y="495783"/>
                  <a:pt x="246993" y="493986"/>
                </a:cubicBezTo>
                <a:cubicBezTo>
                  <a:pt x="107889" y="481060"/>
                  <a:pt x="6613" y="392939"/>
                  <a:pt x="0" y="246993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C0000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1617256088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0B51C331-BFF5-994B-E9CE-78F9F635B784}"/>
              </a:ext>
            </a:extLst>
          </p:cNvPr>
          <p:cNvSpPr/>
          <p:nvPr/>
        </p:nvSpPr>
        <p:spPr>
          <a:xfrm>
            <a:off x="8271241" y="5914297"/>
            <a:ext cx="493986" cy="493986"/>
          </a:xfrm>
          <a:custGeom>
            <a:avLst/>
            <a:gdLst>
              <a:gd name="connsiteX0" fmla="*/ 0 w 493986"/>
              <a:gd name="connsiteY0" fmla="*/ 246993 h 493986"/>
              <a:gd name="connsiteX1" fmla="*/ 246993 w 493986"/>
              <a:gd name="connsiteY1" fmla="*/ 0 h 493986"/>
              <a:gd name="connsiteX2" fmla="*/ 493986 w 493986"/>
              <a:gd name="connsiteY2" fmla="*/ 246993 h 493986"/>
              <a:gd name="connsiteX3" fmla="*/ 246993 w 493986"/>
              <a:gd name="connsiteY3" fmla="*/ 493986 h 493986"/>
              <a:gd name="connsiteX4" fmla="*/ 0 w 493986"/>
              <a:gd name="connsiteY4" fmla="*/ 246993 h 493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3986" h="493986" fill="none" extrusionOk="0">
                <a:moveTo>
                  <a:pt x="0" y="246993"/>
                </a:moveTo>
                <a:cubicBezTo>
                  <a:pt x="23536" y="97685"/>
                  <a:pt x="112701" y="-178"/>
                  <a:pt x="246993" y="0"/>
                </a:cubicBezTo>
                <a:cubicBezTo>
                  <a:pt x="376665" y="4269"/>
                  <a:pt x="500299" y="111524"/>
                  <a:pt x="493986" y="246993"/>
                </a:cubicBezTo>
                <a:cubicBezTo>
                  <a:pt x="504170" y="372296"/>
                  <a:pt x="358176" y="485770"/>
                  <a:pt x="246993" y="493986"/>
                </a:cubicBezTo>
                <a:cubicBezTo>
                  <a:pt x="93243" y="505023"/>
                  <a:pt x="7691" y="398217"/>
                  <a:pt x="0" y="246993"/>
                </a:cubicBezTo>
                <a:close/>
              </a:path>
              <a:path w="493986" h="493986" stroke="0" extrusionOk="0">
                <a:moveTo>
                  <a:pt x="0" y="246993"/>
                </a:moveTo>
                <a:cubicBezTo>
                  <a:pt x="15741" y="96256"/>
                  <a:pt x="115497" y="12469"/>
                  <a:pt x="246993" y="0"/>
                </a:cubicBezTo>
                <a:cubicBezTo>
                  <a:pt x="365730" y="-9775"/>
                  <a:pt x="471117" y="118238"/>
                  <a:pt x="493986" y="246993"/>
                </a:cubicBezTo>
                <a:cubicBezTo>
                  <a:pt x="506958" y="388198"/>
                  <a:pt x="370741" y="510028"/>
                  <a:pt x="246993" y="493986"/>
                </a:cubicBezTo>
                <a:cubicBezTo>
                  <a:pt x="121292" y="502419"/>
                  <a:pt x="-19965" y="394951"/>
                  <a:pt x="0" y="246993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solid"/>
            <a:extLst>
              <a:ext uri="{C807C97D-BFC1-408E-A445-0C87EB9F89A2}">
                <ask:lineSketchStyleProps xmlns:ask="http://schemas.microsoft.com/office/drawing/2018/sketchyshapes" sd="1808761005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3DD1608E-D533-8599-B3D1-C02B4EF8E7D5}"/>
              </a:ext>
            </a:extLst>
          </p:cNvPr>
          <p:cNvSpPr/>
          <p:nvPr/>
        </p:nvSpPr>
        <p:spPr>
          <a:xfrm>
            <a:off x="10391331" y="5889095"/>
            <a:ext cx="493986" cy="493986"/>
          </a:xfrm>
          <a:custGeom>
            <a:avLst/>
            <a:gdLst>
              <a:gd name="connsiteX0" fmla="*/ 0 w 493986"/>
              <a:gd name="connsiteY0" fmla="*/ 246993 h 493986"/>
              <a:gd name="connsiteX1" fmla="*/ 246993 w 493986"/>
              <a:gd name="connsiteY1" fmla="*/ 0 h 493986"/>
              <a:gd name="connsiteX2" fmla="*/ 493986 w 493986"/>
              <a:gd name="connsiteY2" fmla="*/ 246993 h 493986"/>
              <a:gd name="connsiteX3" fmla="*/ 246993 w 493986"/>
              <a:gd name="connsiteY3" fmla="*/ 493986 h 493986"/>
              <a:gd name="connsiteX4" fmla="*/ 0 w 493986"/>
              <a:gd name="connsiteY4" fmla="*/ 246993 h 493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3986" h="493986" fill="none" extrusionOk="0">
                <a:moveTo>
                  <a:pt x="0" y="246993"/>
                </a:moveTo>
                <a:cubicBezTo>
                  <a:pt x="13562" y="108846"/>
                  <a:pt x="130289" y="10801"/>
                  <a:pt x="246993" y="0"/>
                </a:cubicBezTo>
                <a:cubicBezTo>
                  <a:pt x="357783" y="-7066"/>
                  <a:pt x="496133" y="111068"/>
                  <a:pt x="493986" y="246993"/>
                </a:cubicBezTo>
                <a:cubicBezTo>
                  <a:pt x="504237" y="382378"/>
                  <a:pt x="378326" y="499373"/>
                  <a:pt x="246993" y="493986"/>
                </a:cubicBezTo>
                <a:cubicBezTo>
                  <a:pt x="113003" y="501425"/>
                  <a:pt x="2529" y="409197"/>
                  <a:pt x="0" y="246993"/>
                </a:cubicBezTo>
                <a:close/>
              </a:path>
              <a:path w="493986" h="493986" stroke="0" extrusionOk="0">
                <a:moveTo>
                  <a:pt x="0" y="246993"/>
                </a:moveTo>
                <a:cubicBezTo>
                  <a:pt x="13005" y="98942"/>
                  <a:pt x="98637" y="10395"/>
                  <a:pt x="246993" y="0"/>
                </a:cubicBezTo>
                <a:cubicBezTo>
                  <a:pt x="378835" y="-22468"/>
                  <a:pt x="489537" y="116121"/>
                  <a:pt x="493986" y="246993"/>
                </a:cubicBezTo>
                <a:cubicBezTo>
                  <a:pt x="502509" y="403196"/>
                  <a:pt x="383740" y="483336"/>
                  <a:pt x="246993" y="493986"/>
                </a:cubicBezTo>
                <a:cubicBezTo>
                  <a:pt x="107344" y="520083"/>
                  <a:pt x="-18247" y="378579"/>
                  <a:pt x="0" y="246993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C0000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2091018771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936205CC-E9F7-CDA9-64EB-6BE2F7C2FC98}"/>
              </a:ext>
            </a:extLst>
          </p:cNvPr>
          <p:cNvSpPr/>
          <p:nvPr/>
        </p:nvSpPr>
        <p:spPr>
          <a:xfrm>
            <a:off x="11102410" y="4662408"/>
            <a:ext cx="493986" cy="493986"/>
          </a:xfrm>
          <a:custGeom>
            <a:avLst/>
            <a:gdLst>
              <a:gd name="connsiteX0" fmla="*/ 0 w 493986"/>
              <a:gd name="connsiteY0" fmla="*/ 246993 h 493986"/>
              <a:gd name="connsiteX1" fmla="*/ 246993 w 493986"/>
              <a:gd name="connsiteY1" fmla="*/ 0 h 493986"/>
              <a:gd name="connsiteX2" fmla="*/ 493986 w 493986"/>
              <a:gd name="connsiteY2" fmla="*/ 246993 h 493986"/>
              <a:gd name="connsiteX3" fmla="*/ 246993 w 493986"/>
              <a:gd name="connsiteY3" fmla="*/ 493986 h 493986"/>
              <a:gd name="connsiteX4" fmla="*/ 0 w 493986"/>
              <a:gd name="connsiteY4" fmla="*/ 246993 h 493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3986" h="493986" fill="none" extrusionOk="0">
                <a:moveTo>
                  <a:pt x="0" y="246993"/>
                </a:moveTo>
                <a:cubicBezTo>
                  <a:pt x="13080" y="115336"/>
                  <a:pt x="108099" y="9809"/>
                  <a:pt x="246993" y="0"/>
                </a:cubicBezTo>
                <a:cubicBezTo>
                  <a:pt x="393533" y="-13701"/>
                  <a:pt x="504997" y="105565"/>
                  <a:pt x="493986" y="246993"/>
                </a:cubicBezTo>
                <a:cubicBezTo>
                  <a:pt x="492950" y="375559"/>
                  <a:pt x="377154" y="487337"/>
                  <a:pt x="246993" y="493986"/>
                </a:cubicBezTo>
                <a:cubicBezTo>
                  <a:pt x="113087" y="471010"/>
                  <a:pt x="4641" y="386310"/>
                  <a:pt x="0" y="246993"/>
                </a:cubicBezTo>
                <a:close/>
              </a:path>
              <a:path w="493986" h="493986" stroke="0" extrusionOk="0">
                <a:moveTo>
                  <a:pt x="0" y="246993"/>
                </a:moveTo>
                <a:cubicBezTo>
                  <a:pt x="10429" y="135336"/>
                  <a:pt x="93455" y="-12771"/>
                  <a:pt x="246993" y="0"/>
                </a:cubicBezTo>
                <a:cubicBezTo>
                  <a:pt x="359670" y="3073"/>
                  <a:pt x="508741" y="108445"/>
                  <a:pt x="493986" y="246993"/>
                </a:cubicBezTo>
                <a:cubicBezTo>
                  <a:pt x="515632" y="376835"/>
                  <a:pt x="389904" y="488157"/>
                  <a:pt x="246993" y="493986"/>
                </a:cubicBezTo>
                <a:cubicBezTo>
                  <a:pt x="105081" y="494442"/>
                  <a:pt x="-4529" y="399289"/>
                  <a:pt x="0" y="246993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C0000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579111871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EDBFC887-FCBE-3AC0-7F4C-8CAAD11FFD38}"/>
              </a:ext>
            </a:extLst>
          </p:cNvPr>
          <p:cNvSpPr/>
          <p:nvPr/>
        </p:nvSpPr>
        <p:spPr>
          <a:xfrm>
            <a:off x="10750313" y="2023749"/>
            <a:ext cx="493986" cy="493986"/>
          </a:xfrm>
          <a:custGeom>
            <a:avLst/>
            <a:gdLst>
              <a:gd name="connsiteX0" fmla="*/ 0 w 493986"/>
              <a:gd name="connsiteY0" fmla="*/ 246993 h 493986"/>
              <a:gd name="connsiteX1" fmla="*/ 246993 w 493986"/>
              <a:gd name="connsiteY1" fmla="*/ 0 h 493986"/>
              <a:gd name="connsiteX2" fmla="*/ 493986 w 493986"/>
              <a:gd name="connsiteY2" fmla="*/ 246993 h 493986"/>
              <a:gd name="connsiteX3" fmla="*/ 246993 w 493986"/>
              <a:gd name="connsiteY3" fmla="*/ 493986 h 493986"/>
              <a:gd name="connsiteX4" fmla="*/ 0 w 493986"/>
              <a:gd name="connsiteY4" fmla="*/ 246993 h 493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3986" h="493986" fill="none" extrusionOk="0">
                <a:moveTo>
                  <a:pt x="0" y="246993"/>
                </a:moveTo>
                <a:cubicBezTo>
                  <a:pt x="10144" y="111786"/>
                  <a:pt x="118223" y="-15723"/>
                  <a:pt x="246993" y="0"/>
                </a:cubicBezTo>
                <a:cubicBezTo>
                  <a:pt x="370429" y="-1987"/>
                  <a:pt x="486149" y="117962"/>
                  <a:pt x="493986" y="246993"/>
                </a:cubicBezTo>
                <a:cubicBezTo>
                  <a:pt x="493494" y="378707"/>
                  <a:pt x="380252" y="498365"/>
                  <a:pt x="246993" y="493986"/>
                </a:cubicBezTo>
                <a:cubicBezTo>
                  <a:pt x="115530" y="496756"/>
                  <a:pt x="2233" y="383940"/>
                  <a:pt x="0" y="246993"/>
                </a:cubicBezTo>
                <a:close/>
              </a:path>
              <a:path w="493986" h="493986" stroke="0" extrusionOk="0">
                <a:moveTo>
                  <a:pt x="0" y="246993"/>
                </a:moveTo>
                <a:cubicBezTo>
                  <a:pt x="-7997" y="105650"/>
                  <a:pt x="93050" y="6580"/>
                  <a:pt x="246993" y="0"/>
                </a:cubicBezTo>
                <a:cubicBezTo>
                  <a:pt x="405383" y="4627"/>
                  <a:pt x="482922" y="110935"/>
                  <a:pt x="493986" y="246993"/>
                </a:cubicBezTo>
                <a:cubicBezTo>
                  <a:pt x="481778" y="395325"/>
                  <a:pt x="380044" y="512553"/>
                  <a:pt x="246993" y="493986"/>
                </a:cubicBezTo>
                <a:cubicBezTo>
                  <a:pt x="92653" y="484176"/>
                  <a:pt x="15429" y="390775"/>
                  <a:pt x="0" y="246993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solid"/>
            <a:extLst>
              <a:ext uri="{C807C97D-BFC1-408E-A445-0C87EB9F89A2}">
                <ask:lineSketchStyleProps xmlns:ask="http://schemas.microsoft.com/office/drawing/2018/sketchyshapes" sd="1219033472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D8CF91A8-29E1-F6FD-98C6-19500A6247E8}"/>
              </a:ext>
            </a:extLst>
          </p:cNvPr>
          <p:cNvCxnSpPr>
            <a:stCxn id="4" idx="4"/>
            <a:endCxn id="15" idx="0"/>
          </p:cNvCxnSpPr>
          <p:nvPr/>
        </p:nvCxnSpPr>
        <p:spPr>
          <a:xfrm>
            <a:off x="7635765" y="2469931"/>
            <a:ext cx="72343" cy="113357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E9D4D437-26F4-9F2B-5423-9FFA24AE0404}"/>
              </a:ext>
            </a:extLst>
          </p:cNvPr>
          <p:cNvCxnSpPr>
            <a:cxnSpLocks/>
            <a:stCxn id="4" idx="6"/>
            <a:endCxn id="12" idx="2"/>
          </p:cNvCxnSpPr>
          <p:nvPr/>
        </p:nvCxnSpPr>
        <p:spPr>
          <a:xfrm>
            <a:off x="7882758" y="2222938"/>
            <a:ext cx="1546998" cy="1368602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F8C674AE-39A2-1649-8B78-EB3DBD73345C}"/>
              </a:ext>
            </a:extLst>
          </p:cNvPr>
          <p:cNvCxnSpPr>
            <a:cxnSpLocks/>
            <a:stCxn id="4" idx="5"/>
            <a:endCxn id="16" idx="1"/>
          </p:cNvCxnSpPr>
          <p:nvPr/>
        </p:nvCxnSpPr>
        <p:spPr>
          <a:xfrm>
            <a:off x="7810415" y="2397588"/>
            <a:ext cx="1458407" cy="217448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62ED34B5-DE49-C3EC-7E2D-09237F2B5A0F}"/>
              </a:ext>
            </a:extLst>
          </p:cNvPr>
          <p:cNvCxnSpPr>
            <a:cxnSpLocks/>
            <a:stCxn id="17" idx="0"/>
            <a:endCxn id="16" idx="3"/>
          </p:cNvCxnSpPr>
          <p:nvPr/>
        </p:nvCxnSpPr>
        <p:spPr>
          <a:xfrm flipV="1">
            <a:off x="8518234" y="4921368"/>
            <a:ext cx="750588" cy="992929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E94EC5B4-4D3E-F845-5859-BA745414A405}"/>
              </a:ext>
            </a:extLst>
          </p:cNvPr>
          <p:cNvCxnSpPr>
            <a:cxnSpLocks/>
            <a:stCxn id="17" idx="6"/>
            <a:endCxn id="19" idx="2"/>
          </p:cNvCxnSpPr>
          <p:nvPr/>
        </p:nvCxnSpPr>
        <p:spPr>
          <a:xfrm flipV="1">
            <a:off x="8765227" y="6136088"/>
            <a:ext cx="1626104" cy="25202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C79B2756-1C1E-8811-0D23-3608B9A8EF14}"/>
              </a:ext>
            </a:extLst>
          </p:cNvPr>
          <p:cNvCxnSpPr>
            <a:cxnSpLocks/>
            <a:stCxn id="19" idx="1"/>
            <a:endCxn id="16" idx="5"/>
          </p:cNvCxnSpPr>
          <p:nvPr/>
        </p:nvCxnSpPr>
        <p:spPr>
          <a:xfrm flipH="1" flipV="1">
            <a:off x="9618122" y="4921368"/>
            <a:ext cx="845552" cy="104007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40FCD152-5E3B-E4E0-C4DB-D686D5AA24C5}"/>
              </a:ext>
            </a:extLst>
          </p:cNvPr>
          <p:cNvCxnSpPr>
            <a:cxnSpLocks/>
            <a:stCxn id="20" idx="2"/>
            <a:endCxn id="17" idx="7"/>
          </p:cNvCxnSpPr>
          <p:nvPr/>
        </p:nvCxnSpPr>
        <p:spPr>
          <a:xfrm flipH="1">
            <a:off x="8692884" y="4909401"/>
            <a:ext cx="2409526" cy="1077239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8DA6108C-6E3E-11BF-C4E5-AFDEAFB1A217}"/>
              </a:ext>
            </a:extLst>
          </p:cNvPr>
          <p:cNvCxnSpPr>
            <a:cxnSpLocks/>
            <a:stCxn id="12" idx="5"/>
            <a:endCxn id="20" idx="1"/>
          </p:cNvCxnSpPr>
          <p:nvPr/>
        </p:nvCxnSpPr>
        <p:spPr>
          <a:xfrm>
            <a:off x="9851399" y="3766190"/>
            <a:ext cx="1323354" cy="968561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CFC89637-02B1-C410-1807-4EB95953E8F2}"/>
              </a:ext>
            </a:extLst>
          </p:cNvPr>
          <p:cNvCxnSpPr>
            <a:cxnSpLocks/>
            <a:stCxn id="16" idx="7"/>
            <a:endCxn id="22" idx="4"/>
          </p:cNvCxnSpPr>
          <p:nvPr/>
        </p:nvCxnSpPr>
        <p:spPr>
          <a:xfrm flipV="1">
            <a:off x="9618122" y="2517735"/>
            <a:ext cx="1379184" cy="2054333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A7CC0801-2C83-69B4-CA59-F8F1456EE7B9}"/>
              </a:ext>
            </a:extLst>
          </p:cNvPr>
          <p:cNvCxnSpPr>
            <a:cxnSpLocks/>
            <a:stCxn id="15" idx="7"/>
            <a:endCxn id="22" idx="2"/>
          </p:cNvCxnSpPr>
          <p:nvPr/>
        </p:nvCxnSpPr>
        <p:spPr>
          <a:xfrm flipV="1">
            <a:off x="7882758" y="2270742"/>
            <a:ext cx="2867555" cy="140510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838AEB73-7EC1-76D5-AF72-7F17919AB8DC}"/>
              </a:ext>
            </a:extLst>
          </p:cNvPr>
          <p:cNvCxnSpPr>
            <a:cxnSpLocks/>
            <a:stCxn id="15" idx="4"/>
            <a:endCxn id="17" idx="1"/>
          </p:cNvCxnSpPr>
          <p:nvPr/>
        </p:nvCxnSpPr>
        <p:spPr>
          <a:xfrm>
            <a:off x="7708108" y="4097493"/>
            <a:ext cx="635476" cy="1889147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8AD04F38-54F5-0C42-A5A9-0A022D71DAC8}"/>
              </a:ext>
            </a:extLst>
          </p:cNvPr>
          <p:cNvCxnSpPr>
            <a:cxnSpLocks/>
            <a:stCxn id="12" idx="7"/>
            <a:endCxn id="22" idx="3"/>
          </p:cNvCxnSpPr>
          <p:nvPr/>
        </p:nvCxnSpPr>
        <p:spPr>
          <a:xfrm flipV="1">
            <a:off x="9851399" y="2445392"/>
            <a:ext cx="971257" cy="97149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1" name="Oval 100">
            <a:extLst>
              <a:ext uri="{FF2B5EF4-FFF2-40B4-BE49-F238E27FC236}">
                <a16:creationId xmlns:a16="http://schemas.microsoft.com/office/drawing/2014/main" id="{916D933E-E137-7B2F-E499-5748BDA6C008}"/>
              </a:ext>
            </a:extLst>
          </p:cNvPr>
          <p:cNvSpPr/>
          <p:nvPr/>
        </p:nvSpPr>
        <p:spPr>
          <a:xfrm>
            <a:off x="4705677" y="5872934"/>
            <a:ext cx="493986" cy="493986"/>
          </a:xfrm>
          <a:custGeom>
            <a:avLst/>
            <a:gdLst>
              <a:gd name="connsiteX0" fmla="*/ 0 w 493986"/>
              <a:gd name="connsiteY0" fmla="*/ 246993 h 493986"/>
              <a:gd name="connsiteX1" fmla="*/ 246993 w 493986"/>
              <a:gd name="connsiteY1" fmla="*/ 0 h 493986"/>
              <a:gd name="connsiteX2" fmla="*/ 493986 w 493986"/>
              <a:gd name="connsiteY2" fmla="*/ 246993 h 493986"/>
              <a:gd name="connsiteX3" fmla="*/ 246993 w 493986"/>
              <a:gd name="connsiteY3" fmla="*/ 493986 h 493986"/>
              <a:gd name="connsiteX4" fmla="*/ 0 w 493986"/>
              <a:gd name="connsiteY4" fmla="*/ 246993 h 493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3986" h="493986" fill="none" extrusionOk="0">
                <a:moveTo>
                  <a:pt x="0" y="246993"/>
                </a:moveTo>
                <a:cubicBezTo>
                  <a:pt x="15542" y="95811"/>
                  <a:pt x="123286" y="838"/>
                  <a:pt x="246993" y="0"/>
                </a:cubicBezTo>
                <a:cubicBezTo>
                  <a:pt x="393634" y="17488"/>
                  <a:pt x="468919" y="110044"/>
                  <a:pt x="493986" y="246993"/>
                </a:cubicBezTo>
                <a:cubicBezTo>
                  <a:pt x="516768" y="386707"/>
                  <a:pt x="380015" y="492440"/>
                  <a:pt x="246993" y="493986"/>
                </a:cubicBezTo>
                <a:cubicBezTo>
                  <a:pt x="84882" y="501655"/>
                  <a:pt x="6387" y="374745"/>
                  <a:pt x="0" y="246993"/>
                </a:cubicBezTo>
                <a:close/>
              </a:path>
              <a:path w="493986" h="493986" stroke="0" extrusionOk="0">
                <a:moveTo>
                  <a:pt x="0" y="246993"/>
                </a:moveTo>
                <a:cubicBezTo>
                  <a:pt x="-9747" y="127684"/>
                  <a:pt x="101349" y="-3813"/>
                  <a:pt x="246993" y="0"/>
                </a:cubicBezTo>
                <a:cubicBezTo>
                  <a:pt x="395110" y="-1728"/>
                  <a:pt x="483627" y="129451"/>
                  <a:pt x="493986" y="246993"/>
                </a:cubicBezTo>
                <a:cubicBezTo>
                  <a:pt x="486173" y="386014"/>
                  <a:pt x="366327" y="514178"/>
                  <a:pt x="246993" y="493986"/>
                </a:cubicBezTo>
                <a:cubicBezTo>
                  <a:pt x="127058" y="483324"/>
                  <a:pt x="-15066" y="386859"/>
                  <a:pt x="0" y="246993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C0000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981765707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02E405A2-5CE1-C6DC-8AD7-A7B4124E576E}"/>
              </a:ext>
            </a:extLst>
          </p:cNvPr>
          <p:cNvSpPr txBox="1"/>
          <p:nvPr/>
        </p:nvSpPr>
        <p:spPr>
          <a:xfrm>
            <a:off x="5307784" y="5946618"/>
            <a:ext cx="22256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In Vertex Cover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2EF9071-F178-77C2-E745-96127C420C1C}"/>
              </a:ext>
            </a:extLst>
          </p:cNvPr>
          <p:cNvSpPr/>
          <p:nvPr/>
        </p:nvSpPr>
        <p:spPr>
          <a:xfrm>
            <a:off x="4703031" y="5140233"/>
            <a:ext cx="493986" cy="493986"/>
          </a:xfrm>
          <a:custGeom>
            <a:avLst/>
            <a:gdLst>
              <a:gd name="connsiteX0" fmla="*/ 0 w 493986"/>
              <a:gd name="connsiteY0" fmla="*/ 246993 h 493986"/>
              <a:gd name="connsiteX1" fmla="*/ 246993 w 493986"/>
              <a:gd name="connsiteY1" fmla="*/ 0 h 493986"/>
              <a:gd name="connsiteX2" fmla="*/ 493986 w 493986"/>
              <a:gd name="connsiteY2" fmla="*/ 246993 h 493986"/>
              <a:gd name="connsiteX3" fmla="*/ 246993 w 493986"/>
              <a:gd name="connsiteY3" fmla="*/ 493986 h 493986"/>
              <a:gd name="connsiteX4" fmla="*/ 0 w 493986"/>
              <a:gd name="connsiteY4" fmla="*/ 246993 h 493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3986" h="493986" fill="none" extrusionOk="0">
                <a:moveTo>
                  <a:pt x="0" y="246993"/>
                </a:moveTo>
                <a:cubicBezTo>
                  <a:pt x="23536" y="97685"/>
                  <a:pt x="112701" y="-178"/>
                  <a:pt x="246993" y="0"/>
                </a:cubicBezTo>
                <a:cubicBezTo>
                  <a:pt x="376665" y="4269"/>
                  <a:pt x="500299" y="111524"/>
                  <a:pt x="493986" y="246993"/>
                </a:cubicBezTo>
                <a:cubicBezTo>
                  <a:pt x="504170" y="372296"/>
                  <a:pt x="358176" y="485770"/>
                  <a:pt x="246993" y="493986"/>
                </a:cubicBezTo>
                <a:cubicBezTo>
                  <a:pt x="93243" y="505023"/>
                  <a:pt x="7691" y="398217"/>
                  <a:pt x="0" y="246993"/>
                </a:cubicBezTo>
                <a:close/>
              </a:path>
              <a:path w="493986" h="493986" stroke="0" extrusionOk="0">
                <a:moveTo>
                  <a:pt x="0" y="246993"/>
                </a:moveTo>
                <a:cubicBezTo>
                  <a:pt x="15741" y="96256"/>
                  <a:pt x="115497" y="12469"/>
                  <a:pt x="246993" y="0"/>
                </a:cubicBezTo>
                <a:cubicBezTo>
                  <a:pt x="365730" y="-9775"/>
                  <a:pt x="471117" y="118238"/>
                  <a:pt x="493986" y="246993"/>
                </a:cubicBezTo>
                <a:cubicBezTo>
                  <a:pt x="506958" y="388198"/>
                  <a:pt x="370741" y="510028"/>
                  <a:pt x="246993" y="493986"/>
                </a:cubicBezTo>
                <a:cubicBezTo>
                  <a:pt x="121292" y="502419"/>
                  <a:pt x="-19965" y="394951"/>
                  <a:pt x="0" y="246993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solid"/>
            <a:extLst>
              <a:ext uri="{C807C97D-BFC1-408E-A445-0C87EB9F89A2}">
                <ask:lineSketchStyleProps xmlns:ask="http://schemas.microsoft.com/office/drawing/2018/sketchyshapes" sd="1808761005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A40FB53-5197-417A-72C7-9F09FC8207DD}"/>
              </a:ext>
            </a:extLst>
          </p:cNvPr>
          <p:cNvSpPr txBox="1"/>
          <p:nvPr/>
        </p:nvSpPr>
        <p:spPr>
          <a:xfrm>
            <a:off x="5230467" y="5156394"/>
            <a:ext cx="27526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In Independent Set</a:t>
            </a:r>
          </a:p>
        </p:txBody>
      </p:sp>
    </p:spTree>
    <p:extLst>
      <p:ext uri="{BB962C8B-B14F-4D97-AF65-F5344CB8AC3E}">
        <p14:creationId xmlns:p14="http://schemas.microsoft.com/office/powerpoint/2010/main" val="17769608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25F358-BC89-7539-6EEB-884E327062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9FDB7A-838E-D6A8-9F04-62ACA1C589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580" y="361774"/>
            <a:ext cx="11618862" cy="1325563"/>
          </a:xfrm>
        </p:spPr>
        <p:txBody>
          <a:bodyPr>
            <a:normAutofit/>
          </a:bodyPr>
          <a:lstStyle/>
          <a:p>
            <a:r>
              <a:rPr lang="en-US" dirty="0"/>
              <a:t>Proof Part (=&gt;)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8D123B3-7F04-A7E8-B26B-DBE2FA52609F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CF125080-7DA8-A71E-B74A-687267532140}"/>
                  </a:ext>
                </a:extLst>
              </p:cNvPr>
              <p:cNvSpPr txBox="1"/>
              <p:nvPr/>
            </p:nvSpPr>
            <p:spPr>
              <a:xfrm>
                <a:off x="618248" y="1610818"/>
                <a:ext cx="10978148" cy="45243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/>
                  <a:t>Claim</a:t>
                </a:r>
                <a:r>
                  <a:rPr lang="en-US" sz="3200" dirty="0"/>
                  <a:t>: Let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1" smtClean="0">
                        <a:latin typeface="Cambria Math" panose="02040503050406030204" pitchFamily="18" charset="0"/>
                      </a:rPr>
                      <m:t>G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 = (</m:t>
                    </m:r>
                    <m:r>
                      <m:rPr>
                        <m:sty m:val="p"/>
                      </m:rPr>
                      <a:rPr lang="en-US" sz="3200" b="0" i="1" smtClean="0">
                        <a:latin typeface="Cambria Math" panose="02040503050406030204" pitchFamily="18" charset="0"/>
                      </a:rPr>
                      <m:t>V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m:rPr>
                        <m:sty m:val="p"/>
                      </m:rPr>
                      <a:rPr lang="en-US" sz="3200" b="0" i="1" smtClean="0">
                        <a:latin typeface="Cambria Math" panose="02040503050406030204" pitchFamily="18" charset="0"/>
                      </a:rPr>
                      <m:t>E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3200" dirty="0"/>
                  <a:t> be a graph. Then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1" smtClean="0">
                        <a:latin typeface="Cambria Math" panose="02040503050406030204" pitchFamily="18" charset="0"/>
                      </a:rPr>
                      <m:t>S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 ⊆</m:t>
                    </m:r>
                    <m:r>
                      <m:rPr>
                        <m:sty m:val="p"/>
                      </m:rPr>
                      <a:rPr lang="en-US" sz="3200" b="0" i="1" smtClean="0">
                        <a:latin typeface="Cambria Math" panose="02040503050406030204" pitchFamily="18" charset="0"/>
                      </a:rPr>
                      <m:t>V</m:t>
                    </m:r>
                  </m:oMath>
                </a14:m>
                <a:r>
                  <a:rPr lang="en-US" sz="3200" dirty="0"/>
                  <a:t> is an independent set if and only if its complement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1" smtClean="0">
                        <a:latin typeface="Cambria Math" panose="02040503050406030204" pitchFamily="18" charset="0"/>
                      </a:rPr>
                      <m:t>V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 ∖</m:t>
                    </m:r>
                    <m:r>
                      <m:rPr>
                        <m:sty m:val="p"/>
                      </m:rPr>
                      <a:rPr lang="en-US" sz="3200" b="0" i="1" smtClean="0">
                        <a:latin typeface="Cambria Math" panose="02040503050406030204" pitchFamily="18" charset="0"/>
                      </a:rPr>
                      <m:t>S</m:t>
                    </m:r>
                  </m:oMath>
                </a14:m>
                <a:r>
                  <a:rPr lang="en-US" sz="3200" dirty="0"/>
                  <a:t> is a vertex cover.</a:t>
                </a:r>
              </a:p>
              <a:p>
                <a:endParaRPr lang="en-US" sz="3200" dirty="0"/>
              </a:p>
              <a:p>
                <a:r>
                  <a:rPr lang="en-US" sz="3200" b="1" dirty="0"/>
                  <a:t>Proof (= &gt;):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3200" dirty="0"/>
                  <a:t>Consider an independent set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1" smtClean="0">
                        <a:latin typeface="Cambria Math" panose="02040503050406030204" pitchFamily="18" charset="0"/>
                      </a:rPr>
                      <m:t>S</m:t>
                    </m:r>
                  </m:oMath>
                </a14:m>
                <a:r>
                  <a:rPr lang="en-US" sz="3200" dirty="0"/>
                  <a:t> and an edge</a:t>
                </a:r>
                <a:r>
                  <a:rPr lang="en-US" sz="3200" b="0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0" smtClean="0">
                        <a:latin typeface="Cambria Math" panose="02040503050406030204" pitchFamily="18" charset="0"/>
                      </a:rPr>
                      <m:t>e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m:rPr>
                        <m:sty m:val="p"/>
                      </m:rPr>
                      <a:rPr lang="en-US" sz="3200" b="0" i="1" smtClean="0">
                        <a:latin typeface="Cambria Math" panose="02040503050406030204" pitchFamily="18" charset="0"/>
                      </a:rPr>
                      <m:t>E</m:t>
                    </m:r>
                  </m:oMath>
                </a14:m>
                <a:r>
                  <a:rPr lang="en-US" sz="3200" dirty="0"/>
                  <a:t>. Since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1" smtClean="0">
                        <a:latin typeface="Cambria Math" panose="02040503050406030204" pitchFamily="18" charset="0"/>
                      </a:rPr>
                      <m:t>S</m:t>
                    </m:r>
                  </m:oMath>
                </a14:m>
                <a:r>
                  <a:rPr lang="en-US" sz="3200" dirty="0"/>
                  <a:t> is an independent set, it must be the case that one endpoint of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1" smtClean="0">
                        <a:latin typeface="Cambria Math" panose="02040503050406030204" pitchFamily="18" charset="0"/>
                      </a:rPr>
                      <m:t>e</m:t>
                    </m:r>
                  </m:oMath>
                </a14:m>
                <a:r>
                  <a:rPr lang="en-US" sz="3200" dirty="0"/>
                  <a:t> is not in it and thus at least one endpoint of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1" smtClean="0">
                        <a:latin typeface="Cambria Math" panose="02040503050406030204" pitchFamily="18" charset="0"/>
                      </a:rPr>
                      <m:t>e</m:t>
                    </m:r>
                  </m:oMath>
                </a14:m>
                <a:r>
                  <a:rPr lang="en-US" sz="3200" dirty="0"/>
                  <a:t> is in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1" smtClean="0">
                        <a:latin typeface="Cambria Math" panose="02040503050406030204" pitchFamily="18" charset="0"/>
                      </a:rPr>
                      <m:t>V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 ∖</m:t>
                    </m:r>
                    <m:r>
                      <m:rPr>
                        <m:sty m:val="p"/>
                      </m:rPr>
                      <a:rPr lang="en-US" sz="3200" b="0" i="1" smtClean="0">
                        <a:latin typeface="Cambria Math" panose="02040503050406030204" pitchFamily="18" charset="0"/>
                      </a:rPr>
                      <m:t>S</m:t>
                    </m:r>
                  </m:oMath>
                </a14:m>
                <a:r>
                  <a:rPr lang="en-US" sz="3200" dirty="0"/>
                  <a:t>. </a:t>
                </a: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CF125080-7DA8-A71E-B74A-6872675321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8248" y="1610818"/>
                <a:ext cx="10978148" cy="4524315"/>
              </a:xfrm>
              <a:prstGeom prst="rect">
                <a:avLst/>
              </a:prstGeom>
              <a:blipFill>
                <a:blip r:embed="rId3"/>
                <a:stretch>
                  <a:fillRect l="-1387" t="-1681" r="-1387" b="-36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2183555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7BD02F-A402-C6AB-A8E4-BD34CBE870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27C584-38CB-9E2D-BF8F-13947A69FD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580" y="361774"/>
            <a:ext cx="11618862" cy="1325563"/>
          </a:xfrm>
        </p:spPr>
        <p:txBody>
          <a:bodyPr>
            <a:normAutofit/>
          </a:bodyPr>
          <a:lstStyle/>
          <a:p>
            <a:r>
              <a:rPr lang="en-US" dirty="0"/>
              <a:t>Proof Part (=&gt;)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BBE66F2-006B-309A-77C6-2697F0B97291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7219F389-902A-0173-B77A-16D6C981AB37}"/>
                  </a:ext>
                </a:extLst>
              </p:cNvPr>
              <p:cNvSpPr txBox="1"/>
              <p:nvPr/>
            </p:nvSpPr>
            <p:spPr>
              <a:xfrm>
                <a:off x="618248" y="1610818"/>
                <a:ext cx="10978148" cy="45243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/>
                  <a:t>Claim</a:t>
                </a:r>
                <a:r>
                  <a:rPr lang="en-US" sz="3200" dirty="0"/>
                  <a:t>: Let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1" smtClean="0">
                        <a:latin typeface="Cambria Math" panose="02040503050406030204" pitchFamily="18" charset="0"/>
                      </a:rPr>
                      <m:t>G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 = (</m:t>
                    </m:r>
                    <m:r>
                      <m:rPr>
                        <m:sty m:val="p"/>
                      </m:rPr>
                      <a:rPr lang="en-US" sz="3200" b="0" i="1" smtClean="0">
                        <a:latin typeface="Cambria Math" panose="02040503050406030204" pitchFamily="18" charset="0"/>
                      </a:rPr>
                      <m:t>V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m:rPr>
                        <m:sty m:val="p"/>
                      </m:rPr>
                      <a:rPr lang="en-US" sz="3200" b="0" i="1" smtClean="0">
                        <a:latin typeface="Cambria Math" panose="02040503050406030204" pitchFamily="18" charset="0"/>
                      </a:rPr>
                      <m:t>E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3200" dirty="0"/>
                  <a:t> be a graph. Then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1" smtClean="0">
                        <a:latin typeface="Cambria Math" panose="02040503050406030204" pitchFamily="18" charset="0"/>
                      </a:rPr>
                      <m:t>S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 ⊆</m:t>
                    </m:r>
                    <m:r>
                      <m:rPr>
                        <m:sty m:val="p"/>
                      </m:rPr>
                      <a:rPr lang="en-US" sz="3200" b="0" i="1" smtClean="0">
                        <a:latin typeface="Cambria Math" panose="02040503050406030204" pitchFamily="18" charset="0"/>
                      </a:rPr>
                      <m:t>V</m:t>
                    </m:r>
                  </m:oMath>
                </a14:m>
                <a:r>
                  <a:rPr lang="en-US" sz="3200" dirty="0"/>
                  <a:t> is an independent set if and only if its complement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1" smtClean="0">
                        <a:latin typeface="Cambria Math" panose="02040503050406030204" pitchFamily="18" charset="0"/>
                      </a:rPr>
                      <m:t>V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 ∖</m:t>
                    </m:r>
                    <m:r>
                      <m:rPr>
                        <m:sty m:val="p"/>
                      </m:rPr>
                      <a:rPr lang="en-US" sz="3200" b="0" i="1" smtClean="0">
                        <a:latin typeface="Cambria Math" panose="02040503050406030204" pitchFamily="18" charset="0"/>
                      </a:rPr>
                      <m:t>S</m:t>
                    </m:r>
                  </m:oMath>
                </a14:m>
                <a:r>
                  <a:rPr lang="en-US" sz="3200" dirty="0"/>
                  <a:t> is a vertex cover.</a:t>
                </a:r>
              </a:p>
              <a:p>
                <a:endParaRPr lang="en-US" sz="3200" dirty="0"/>
              </a:p>
              <a:p>
                <a:r>
                  <a:rPr lang="en-US" sz="3200" b="1" dirty="0"/>
                  <a:t>Proof (&lt; =):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3200" dirty="0"/>
                  <a:t>Consider a set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1" smtClean="0">
                        <a:latin typeface="Cambria Math" panose="02040503050406030204" pitchFamily="18" charset="0"/>
                      </a:rPr>
                      <m:t>S</m:t>
                    </m:r>
                  </m:oMath>
                </a14:m>
                <a:r>
                  <a:rPr lang="en-US" sz="3200" dirty="0"/>
                  <a:t> such that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1" smtClean="0">
                        <a:latin typeface="Cambria Math" panose="02040503050406030204" pitchFamily="18" charset="0"/>
                      </a:rPr>
                      <m:t>V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 ∖</m:t>
                    </m:r>
                    <m:r>
                      <m:rPr>
                        <m:sty m:val="p"/>
                      </m:rPr>
                      <a:rPr lang="en-US" sz="3200" b="0" i="1" smtClean="0">
                        <a:latin typeface="Cambria Math" panose="02040503050406030204" pitchFamily="18" charset="0"/>
                      </a:rPr>
                      <m:t>S</m:t>
                    </m:r>
                  </m:oMath>
                </a14:m>
                <a:r>
                  <a:rPr lang="en-US" sz="3200" dirty="0"/>
                  <a:t> is a vertex cover and an edge</a:t>
                </a:r>
                <a:r>
                  <a:rPr lang="en-US" sz="3200" b="0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0" smtClean="0">
                        <a:latin typeface="Cambria Math" panose="02040503050406030204" pitchFamily="18" charset="0"/>
                      </a:rPr>
                      <m:t>e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m:rPr>
                        <m:sty m:val="p"/>
                      </m:rPr>
                      <a:rPr lang="en-US" sz="3200" b="0" i="1" smtClean="0">
                        <a:latin typeface="Cambria Math" panose="02040503050406030204" pitchFamily="18" charset="0"/>
                      </a:rPr>
                      <m:t>E</m:t>
                    </m:r>
                  </m:oMath>
                </a14:m>
                <a:r>
                  <a:rPr lang="en-US" sz="3200" dirty="0"/>
                  <a:t>. If both endpoints of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0" smtClean="0">
                        <a:latin typeface="Cambria Math" panose="02040503050406030204" pitchFamily="18" charset="0"/>
                      </a:rPr>
                      <m:t>e</m:t>
                    </m:r>
                  </m:oMath>
                </a14:m>
                <a:r>
                  <a:rPr lang="en-US" sz="3200" dirty="0"/>
                  <a:t> where in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1" smtClean="0">
                        <a:latin typeface="Cambria Math" panose="02040503050406030204" pitchFamily="18" charset="0"/>
                      </a:rPr>
                      <m:t>S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sz="3200" dirty="0"/>
                  <a:t> then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1" smtClean="0">
                        <a:latin typeface="Cambria Math" panose="02040503050406030204" pitchFamily="18" charset="0"/>
                      </a:rPr>
                      <m:t>V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 ∖</m:t>
                    </m:r>
                    <m:r>
                      <m:rPr>
                        <m:sty m:val="p"/>
                      </m:rPr>
                      <a:rPr lang="en-US" sz="3200" b="0" i="1" smtClean="0">
                        <a:latin typeface="Cambria Math" panose="02040503050406030204" pitchFamily="18" charset="0"/>
                      </a:rPr>
                      <m:t>S</m:t>
                    </m:r>
                  </m:oMath>
                </a14:m>
                <a:r>
                  <a:rPr lang="en-US" sz="3200" dirty="0"/>
                  <a:t> would not be a vertex cover (contradiction).  Hence,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1" smtClean="0">
                        <a:latin typeface="Cambria Math" panose="02040503050406030204" pitchFamily="18" charset="0"/>
                      </a:rPr>
                      <m:t>S</m:t>
                    </m:r>
                  </m:oMath>
                </a14:m>
                <a:r>
                  <a:rPr lang="en-US" sz="3200" dirty="0"/>
                  <a:t> must be an independent set.</a:t>
                </a: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7219F389-902A-0173-B77A-16D6C981AB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8248" y="1610818"/>
                <a:ext cx="10978148" cy="4524315"/>
              </a:xfrm>
              <a:prstGeom prst="rect">
                <a:avLst/>
              </a:prstGeom>
              <a:blipFill>
                <a:blip r:embed="rId3"/>
                <a:stretch>
                  <a:fillRect l="-1387" t="-1681" r="-1387" b="-36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7694779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F4A234-64C1-C1B3-0AC6-920A7B5344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C4B780-FE43-8477-2E3A-704868CE64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580" y="361774"/>
            <a:ext cx="11618862" cy="1325563"/>
          </a:xfrm>
        </p:spPr>
        <p:txBody>
          <a:bodyPr>
            <a:normAutofit/>
          </a:bodyPr>
          <a:lstStyle/>
          <a:p>
            <a:r>
              <a:rPr lang="en-US" dirty="0"/>
              <a:t>Independent Set to Vertex Cover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912E297-F0D4-A0DA-B3F0-CC279D4400C8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CC2B79F8-4F31-6C00-84A2-F434D18B4756}"/>
                  </a:ext>
                </a:extLst>
              </p:cNvPr>
              <p:cNvSpPr txBox="1"/>
              <p:nvPr/>
            </p:nvSpPr>
            <p:spPr>
              <a:xfrm>
                <a:off x="618248" y="1610818"/>
                <a:ext cx="10978148" cy="6227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/>
                  <a:t>Claim</a:t>
                </a:r>
                <a:r>
                  <a:rPr lang="en-US" sz="3200" dirty="0"/>
                  <a:t>: Independent Set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≤</m:t>
                        </m:r>
                      </m:e>
                      <m: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en-US" sz="3200" b="0" dirty="0"/>
                  <a:t> Vertex Cover.</a:t>
                </a: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CC2B79F8-4F31-6C00-84A2-F434D18B47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8248" y="1610818"/>
                <a:ext cx="10978148" cy="622735"/>
              </a:xfrm>
              <a:prstGeom prst="rect">
                <a:avLst/>
              </a:prstGeom>
              <a:blipFill>
                <a:blip r:embed="rId3"/>
                <a:stretch>
                  <a:fillRect l="-1387" t="-12000" b="-2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392301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6D0D83-8289-3DC1-D29B-5EEC0D06CA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CC3FDF-5829-CE11-D2EC-9CDB0FF7D3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580" y="361774"/>
            <a:ext cx="11618862" cy="1325563"/>
          </a:xfrm>
        </p:spPr>
        <p:txBody>
          <a:bodyPr>
            <a:normAutofit/>
          </a:bodyPr>
          <a:lstStyle/>
          <a:p>
            <a:r>
              <a:rPr lang="en-US" dirty="0"/>
              <a:t>Independent Set to Vertex Cover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1538227-4544-AFC8-5012-BC1B1075546A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EB9311D9-76B0-56D0-D555-0DF465404A9D}"/>
                  </a:ext>
                </a:extLst>
              </p:cNvPr>
              <p:cNvSpPr txBox="1"/>
              <p:nvPr/>
            </p:nvSpPr>
            <p:spPr>
              <a:xfrm>
                <a:off x="618248" y="1610818"/>
                <a:ext cx="10978148" cy="45622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/>
                  <a:t>Claim</a:t>
                </a:r>
                <a:r>
                  <a:rPr lang="en-US" sz="3200" dirty="0"/>
                  <a:t>: Independent Set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≤</m:t>
                        </m:r>
                      </m:e>
                      <m: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en-US" sz="3200" b="0" dirty="0"/>
                  <a:t> Vertex Cover.</a:t>
                </a:r>
              </a:p>
              <a:p>
                <a:endParaRPr lang="en-US" sz="3200" dirty="0"/>
              </a:p>
              <a:p>
                <a:r>
                  <a:rPr lang="en-US" sz="3200" b="1" dirty="0"/>
                  <a:t>Proof</a:t>
                </a:r>
                <a:r>
                  <a:rPr lang="en-US" sz="3200" b="0" dirty="0"/>
                  <a:t>:</a:t>
                </a:r>
                <a:r>
                  <a:rPr lang="en-US" sz="3200" dirty="0"/>
                  <a:t> Suppose we have a black box that solves vertex cover problem efficiently. Then we can decide whether G has an independent set of size at least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1" smtClean="0">
                        <a:latin typeface="Cambria Math" panose="02040503050406030204" pitchFamily="18" charset="0"/>
                      </a:rPr>
                      <m:t>k</m:t>
                    </m:r>
                  </m:oMath>
                </a14:m>
                <a:r>
                  <a:rPr lang="en-US" sz="3200" b="0" dirty="0"/>
                  <a:t> by asking the black box if G has a vertex cover of size at most n-k. </a:t>
                </a:r>
              </a:p>
              <a:p>
                <a:endParaRPr lang="en-US" sz="3200" dirty="0"/>
              </a:p>
              <a:p>
                <a:r>
                  <a:rPr lang="en-US" sz="3200" b="0" dirty="0"/>
                  <a:t>Note that this reduction is trivial as we are using the same G and we can compute n-k in O(1) time. </a:t>
                </a:r>
              </a:p>
            </p:txBody>
          </p:sp>
        </mc:Choice>
        <mc:Fallback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EB9311D9-76B0-56D0-D555-0DF465404A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8248" y="1610818"/>
                <a:ext cx="10978148" cy="4562275"/>
              </a:xfrm>
              <a:prstGeom prst="rect">
                <a:avLst/>
              </a:prstGeom>
              <a:blipFill>
                <a:blip r:embed="rId3"/>
                <a:stretch>
                  <a:fillRect l="-1387" t="-1662" b="-33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086740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9BAEFD-A1AF-6BD2-A8C5-F723DD4B9A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A841DDE-76C9-1D62-EC66-41740B1DD5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580" y="361774"/>
            <a:ext cx="11618862" cy="1325563"/>
          </a:xfrm>
        </p:spPr>
        <p:txBody>
          <a:bodyPr/>
          <a:lstStyle/>
          <a:p>
            <a:r>
              <a:rPr lang="en-US" dirty="0"/>
              <a:t>Reading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27599C2-F6C2-D692-C7DE-000E02683809}"/>
              </a:ext>
            </a:extLst>
          </p:cNvPr>
          <p:cNvCxnSpPr/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65F9A0F2-8A77-9131-CB15-026A6026DB5B}"/>
              </a:ext>
            </a:extLst>
          </p:cNvPr>
          <p:cNvSpPr txBox="1"/>
          <p:nvPr/>
        </p:nvSpPr>
        <p:spPr>
          <a:xfrm>
            <a:off x="595605" y="1672372"/>
            <a:ext cx="5500395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You should have read: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/>
              <a:t>Finished 8.1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/>
              <a:t>Finished 8.2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/>
              <a:t>Finished 8.3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/>
              <a:t>Finished 8.4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Before Next Class: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/>
              <a:t>Finish 8.7</a:t>
            </a:r>
          </a:p>
          <a:p>
            <a:pPr lvl="1"/>
            <a:endParaRPr lang="en-US" sz="3200" b="0" dirty="0"/>
          </a:p>
          <a:p>
            <a:pPr lvl="1"/>
            <a:endParaRPr lang="en-US" sz="3200" dirty="0"/>
          </a:p>
          <a:p>
            <a:pPr lvl="1"/>
            <a:endParaRPr lang="en-US" sz="32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FEF6457-9C78-C05B-70CC-DA154F3958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5179" y="1687337"/>
            <a:ext cx="4014084" cy="4600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578173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56383E-7E9C-671F-1088-EDA3CBAB10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A3CBB19D-E26D-8A5F-0FAF-FBEE08123ABD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389580" y="361774"/>
                <a:ext cx="11618862" cy="1325563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Reduction (Ind Set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≤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m:rPr>
                        <m:sty m:val="p"/>
                      </m:rPr>
                      <a:rPr lang="en-US" b="0" i="1" smtClean="0">
                        <a:latin typeface="Cambria Math" panose="02040503050406030204" pitchFamily="18" charset="0"/>
                      </a:rPr>
                      <m:t>Vertex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1" smtClean="0">
                        <a:latin typeface="Cambria Math" panose="02040503050406030204" pitchFamily="18" charset="0"/>
                      </a:rPr>
                      <m:t>Cover</m:t>
                    </m:r>
                  </m:oMath>
                </a14:m>
                <a:r>
                  <a:rPr lang="en-US" dirty="0"/>
                  <a:t>)</a:t>
                </a:r>
              </a:p>
            </p:txBody>
          </p:sp>
        </mc:Choice>
        <mc:Fallback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A3CBB19D-E26D-8A5F-0FAF-FBEE08123AB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389580" y="361774"/>
                <a:ext cx="11618862" cy="1325563"/>
              </a:xfrm>
              <a:blipFill>
                <a:blip r:embed="rId3"/>
                <a:stretch>
                  <a:fillRect l="-20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9E0C7B5-861B-FCD9-5A69-66351A21A095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56730933-4EAA-E88E-F432-2DF3FD59EA6E}"/>
              </a:ext>
            </a:extLst>
          </p:cNvPr>
          <p:cNvSpPr txBox="1"/>
          <p:nvPr/>
        </p:nvSpPr>
        <p:spPr>
          <a:xfrm>
            <a:off x="618248" y="1610818"/>
            <a:ext cx="108056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0D3D14F-C048-0F84-1372-2EBA0CF71766}"/>
              </a:ext>
            </a:extLst>
          </p:cNvPr>
          <p:cNvSpPr txBox="1"/>
          <p:nvPr/>
        </p:nvSpPr>
        <p:spPr>
          <a:xfrm>
            <a:off x="618247" y="1687337"/>
            <a:ext cx="1095550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If we know there is no efficient algorithm for Independent Set, then it follows that there can’t be an efficient algorithm for Vertex Cover.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A89E570-CF69-CDB1-3A17-B61A32A53540}"/>
              </a:ext>
            </a:extLst>
          </p:cNvPr>
          <p:cNvSpPr/>
          <p:nvPr/>
        </p:nvSpPr>
        <p:spPr>
          <a:xfrm>
            <a:off x="2651760" y="4418877"/>
            <a:ext cx="6912863" cy="1855125"/>
          </a:xfrm>
          <a:prstGeom prst="rect">
            <a:avLst/>
          </a:prstGeom>
          <a:noFill/>
          <a:ln w="57150">
            <a:solidFill>
              <a:srgbClr val="C0000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7C741FC-E1AD-64BF-5D5F-17692C8DD848}"/>
              </a:ext>
            </a:extLst>
          </p:cNvPr>
          <p:cNvSpPr txBox="1"/>
          <p:nvPr/>
        </p:nvSpPr>
        <p:spPr>
          <a:xfrm>
            <a:off x="378839" y="4884773"/>
            <a:ext cx="22545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Instance I of VC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1E9997F-9405-0235-FC32-3B6F5D1DCFA5}"/>
              </a:ext>
            </a:extLst>
          </p:cNvPr>
          <p:cNvSpPr txBox="1"/>
          <p:nvPr/>
        </p:nvSpPr>
        <p:spPr>
          <a:xfrm>
            <a:off x="9724128" y="4875415"/>
            <a:ext cx="23056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Solution S of VC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F2514E8-9437-7D68-0A84-B100E47F6281}"/>
              </a:ext>
            </a:extLst>
          </p:cNvPr>
          <p:cNvSpPr/>
          <p:nvPr/>
        </p:nvSpPr>
        <p:spPr>
          <a:xfrm>
            <a:off x="2941956" y="4771306"/>
            <a:ext cx="1456014" cy="1150265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Reduction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9481977-4F80-35D0-2994-DB3CA4B77DB7}"/>
              </a:ext>
            </a:extLst>
          </p:cNvPr>
          <p:cNvSpPr/>
          <p:nvPr/>
        </p:nvSpPr>
        <p:spPr>
          <a:xfrm>
            <a:off x="7794028" y="4771306"/>
            <a:ext cx="1456014" cy="1150265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Reduction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62A9D31-A4AD-1E40-E5F9-937CDB908FEB}"/>
              </a:ext>
            </a:extLst>
          </p:cNvPr>
          <p:cNvSpPr/>
          <p:nvPr/>
        </p:nvSpPr>
        <p:spPr>
          <a:xfrm>
            <a:off x="4923157" y="4761948"/>
            <a:ext cx="2345684" cy="1150265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Algorithm for IS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5C39E11-0EC4-0792-982B-96E5EB71762E}"/>
              </a:ext>
            </a:extLst>
          </p:cNvPr>
          <p:cNvCxnSpPr>
            <a:stCxn id="7" idx="2"/>
          </p:cNvCxnSpPr>
          <p:nvPr/>
        </p:nvCxnSpPr>
        <p:spPr>
          <a:xfrm>
            <a:off x="1506135" y="5346438"/>
            <a:ext cx="1435821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22EEE2B-46E1-E6A2-8E95-52F8B972538C}"/>
              </a:ext>
            </a:extLst>
          </p:cNvPr>
          <p:cNvCxnSpPr>
            <a:cxnSpLocks/>
            <a:stCxn id="10" idx="3"/>
          </p:cNvCxnSpPr>
          <p:nvPr/>
        </p:nvCxnSpPr>
        <p:spPr>
          <a:xfrm flipV="1">
            <a:off x="9250042" y="5337080"/>
            <a:ext cx="1568537" cy="9359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DC6E98C3-47A5-9C90-8B07-185C69DF7E68}"/>
              </a:ext>
            </a:extLst>
          </p:cNvPr>
          <p:cNvCxnSpPr>
            <a:cxnSpLocks/>
            <a:stCxn id="9" idx="3"/>
            <a:endCxn id="11" idx="1"/>
          </p:cNvCxnSpPr>
          <p:nvPr/>
        </p:nvCxnSpPr>
        <p:spPr>
          <a:xfrm flipV="1">
            <a:off x="4397970" y="5337081"/>
            <a:ext cx="525187" cy="9358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575C89CD-D2A5-83DD-44AF-3C166FB0A8B1}"/>
              </a:ext>
            </a:extLst>
          </p:cNvPr>
          <p:cNvCxnSpPr>
            <a:cxnSpLocks/>
            <a:stCxn id="11" idx="3"/>
            <a:endCxn id="10" idx="1"/>
          </p:cNvCxnSpPr>
          <p:nvPr/>
        </p:nvCxnSpPr>
        <p:spPr>
          <a:xfrm>
            <a:off x="7268841" y="5337081"/>
            <a:ext cx="525187" cy="9358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6255CACB-EBAF-2156-2985-33EA90C4D000}"/>
              </a:ext>
            </a:extLst>
          </p:cNvPr>
          <p:cNvSpPr txBox="1"/>
          <p:nvPr/>
        </p:nvSpPr>
        <p:spPr>
          <a:xfrm>
            <a:off x="4976579" y="6329323"/>
            <a:ext cx="23444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Algorithm for VC</a:t>
            </a:r>
          </a:p>
        </p:txBody>
      </p:sp>
    </p:spTree>
    <p:extLst>
      <p:ext uri="{BB962C8B-B14F-4D97-AF65-F5344CB8AC3E}">
        <p14:creationId xmlns:p14="http://schemas.microsoft.com/office/powerpoint/2010/main" val="390686779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16C2FB-99C4-664E-F561-D68EC6D2DF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FABCD6-89EF-706E-C45F-5A6D395C98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580" y="361774"/>
            <a:ext cx="11618862" cy="1325563"/>
          </a:xfrm>
        </p:spPr>
        <p:txBody>
          <a:bodyPr>
            <a:normAutofit/>
          </a:bodyPr>
          <a:lstStyle/>
          <a:p>
            <a:r>
              <a:rPr lang="en-US" dirty="0"/>
              <a:t>Independent Set from Vertex Cover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6A8A116-544C-631D-7F13-6CBFD79735EF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B69CB7C8-752C-6AA3-8602-456E6C885FBE}"/>
                  </a:ext>
                </a:extLst>
              </p:cNvPr>
              <p:cNvSpPr txBox="1"/>
              <p:nvPr/>
            </p:nvSpPr>
            <p:spPr>
              <a:xfrm>
                <a:off x="618248" y="1610818"/>
                <a:ext cx="10978148" cy="6227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/>
                  <a:t>Claim</a:t>
                </a:r>
                <a:r>
                  <a:rPr lang="en-US" sz="3200" dirty="0"/>
                  <a:t>: </a:t>
                </a:r>
                <a:r>
                  <a:rPr lang="en-US" sz="3200" b="0" dirty="0"/>
                  <a:t>Vertex Cover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≤</m:t>
                        </m:r>
                      </m:e>
                      <m: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en-US" sz="3200" b="0" dirty="0"/>
                  <a:t> </a:t>
                </a:r>
                <a:r>
                  <a:rPr lang="en-US" sz="3200" dirty="0"/>
                  <a:t>Independent Set</a:t>
                </a:r>
                <a:r>
                  <a:rPr lang="en-US" sz="3200" b="0" dirty="0"/>
                  <a:t>.</a:t>
                </a: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B69CB7C8-752C-6AA3-8602-456E6C885F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8248" y="1610818"/>
                <a:ext cx="10978148" cy="622735"/>
              </a:xfrm>
              <a:prstGeom prst="rect">
                <a:avLst/>
              </a:prstGeom>
              <a:blipFill>
                <a:blip r:embed="rId3"/>
                <a:stretch>
                  <a:fillRect l="-1387" t="-12000" b="-2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4853086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DCF1FF-2999-51FF-37F4-1480B83D8F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1379FA-F5C8-48FE-F99C-FCBCBFFE7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580" y="361774"/>
            <a:ext cx="11618862" cy="1325563"/>
          </a:xfrm>
        </p:spPr>
        <p:txBody>
          <a:bodyPr>
            <a:normAutofit/>
          </a:bodyPr>
          <a:lstStyle/>
          <a:p>
            <a:r>
              <a:rPr lang="en-US" dirty="0"/>
              <a:t>Independent Set from Vertex Cover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9ED66A0-CB2A-4C04-F474-26FD22E58C9F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F4049D47-6FA7-47F2-7264-37FD8571B41F}"/>
                  </a:ext>
                </a:extLst>
              </p:cNvPr>
              <p:cNvSpPr txBox="1"/>
              <p:nvPr/>
            </p:nvSpPr>
            <p:spPr>
              <a:xfrm>
                <a:off x="618248" y="1610818"/>
                <a:ext cx="10978148" cy="30849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/>
                  <a:t>Claim</a:t>
                </a:r>
                <a:r>
                  <a:rPr lang="en-US" sz="3200" dirty="0"/>
                  <a:t>: </a:t>
                </a:r>
                <a:r>
                  <a:rPr lang="en-US" sz="3200" b="0" dirty="0"/>
                  <a:t>Vertex Cover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≤</m:t>
                        </m:r>
                      </m:e>
                      <m: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en-US" sz="3200" b="0" dirty="0"/>
                  <a:t> </a:t>
                </a:r>
                <a:r>
                  <a:rPr lang="en-US" sz="3200" dirty="0"/>
                  <a:t>Independent Set</a:t>
                </a:r>
                <a:r>
                  <a:rPr lang="en-US" sz="3200" b="0" dirty="0"/>
                  <a:t>.</a:t>
                </a:r>
              </a:p>
              <a:p>
                <a:endParaRPr lang="en-US" sz="3200" dirty="0"/>
              </a:p>
              <a:p>
                <a:r>
                  <a:rPr lang="en-US" sz="3200" b="1" dirty="0"/>
                  <a:t>Proof</a:t>
                </a:r>
                <a:r>
                  <a:rPr lang="en-US" sz="3200" b="0" dirty="0"/>
                  <a:t>:</a:t>
                </a:r>
                <a:r>
                  <a:rPr lang="en-US" sz="3200" dirty="0"/>
                  <a:t> Suppose we have a black box that solves independent set problem efficiently. Then we can decide whether G has a vertex cover of size at most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1" smtClean="0">
                        <a:latin typeface="Cambria Math" panose="02040503050406030204" pitchFamily="18" charset="0"/>
                      </a:rPr>
                      <m:t>k</m:t>
                    </m:r>
                  </m:oMath>
                </a14:m>
                <a:r>
                  <a:rPr lang="en-US" sz="3200" b="0" dirty="0"/>
                  <a:t> by asking the black box if G has an independent set of size at least n-k. </a:t>
                </a: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F4049D47-6FA7-47F2-7264-37FD8571B4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8248" y="1610818"/>
                <a:ext cx="10978148" cy="3084947"/>
              </a:xfrm>
              <a:prstGeom prst="rect">
                <a:avLst/>
              </a:prstGeom>
              <a:blipFill>
                <a:blip r:embed="rId3"/>
                <a:stretch>
                  <a:fillRect l="-1387" t="-2459" r="-347" b="-53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4921911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84EF8A-61BE-A784-F049-998933452E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A1F2BE79-2112-1BB1-5800-266723F020AE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389580" y="361774"/>
                <a:ext cx="11618862" cy="1325563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Reduction (Vertex Cover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≤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m:rPr>
                        <m:sty m:val="p"/>
                      </m:rPr>
                      <a:rPr lang="en-US" b="0" i="1" smtClean="0">
                        <a:latin typeface="Cambria Math" panose="02040503050406030204" pitchFamily="18" charset="0"/>
                      </a:rPr>
                      <m:t>Ind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. </m:t>
                    </m:r>
                    <m:r>
                      <m:rPr>
                        <m:sty m:val="p"/>
                      </m:rPr>
                      <a:rPr lang="en-US" b="0" i="1" smtClean="0">
                        <a:latin typeface="Cambria Math" panose="02040503050406030204" pitchFamily="18" charset="0"/>
                      </a:rPr>
                      <m:t>Set</m:t>
                    </m:r>
                  </m:oMath>
                </a14:m>
                <a:r>
                  <a:rPr lang="en-US" dirty="0"/>
                  <a:t>)</a:t>
                </a:r>
              </a:p>
            </p:txBody>
          </p:sp>
        </mc:Choice>
        <mc:Fallback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A1F2BE79-2112-1BB1-5800-266723F020A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389580" y="361774"/>
                <a:ext cx="11618862" cy="1325563"/>
              </a:xfrm>
              <a:blipFill>
                <a:blip r:embed="rId3"/>
                <a:stretch>
                  <a:fillRect l="-20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A8EFE6C-F3F8-EC0E-3D08-E90964A559E2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5B42440B-812E-DCC4-C88D-CA17BFABFD78}"/>
              </a:ext>
            </a:extLst>
          </p:cNvPr>
          <p:cNvSpPr txBox="1"/>
          <p:nvPr/>
        </p:nvSpPr>
        <p:spPr>
          <a:xfrm>
            <a:off x="618248" y="1610818"/>
            <a:ext cx="108056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FADEC3B-6FA8-01C6-467A-B94CFED2C935}"/>
              </a:ext>
            </a:extLst>
          </p:cNvPr>
          <p:cNvSpPr txBox="1"/>
          <p:nvPr/>
        </p:nvSpPr>
        <p:spPr>
          <a:xfrm>
            <a:off x="618247" y="1687337"/>
            <a:ext cx="1095550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If we know there is no efficient algorithm for Vertex Cover, then it follows that there can’t be an efficient algorithm for Independent Set.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A5D5496-CC81-A784-F1E0-006229A55C04}"/>
              </a:ext>
            </a:extLst>
          </p:cNvPr>
          <p:cNvSpPr/>
          <p:nvPr/>
        </p:nvSpPr>
        <p:spPr>
          <a:xfrm>
            <a:off x="2651760" y="4418877"/>
            <a:ext cx="6912863" cy="1855125"/>
          </a:xfrm>
          <a:prstGeom prst="rect">
            <a:avLst/>
          </a:prstGeom>
          <a:noFill/>
          <a:ln w="57150">
            <a:solidFill>
              <a:srgbClr val="C0000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0CC692-4C64-5CF4-1B51-C3CC0FAC9A18}"/>
              </a:ext>
            </a:extLst>
          </p:cNvPr>
          <p:cNvSpPr txBox="1"/>
          <p:nvPr/>
        </p:nvSpPr>
        <p:spPr>
          <a:xfrm>
            <a:off x="378839" y="4884773"/>
            <a:ext cx="21228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Instance I of IS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A11D946-5BB1-0E09-AA41-49F8EE69539E}"/>
              </a:ext>
            </a:extLst>
          </p:cNvPr>
          <p:cNvSpPr txBox="1"/>
          <p:nvPr/>
        </p:nvSpPr>
        <p:spPr>
          <a:xfrm>
            <a:off x="9724128" y="4875415"/>
            <a:ext cx="21739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Solution S of IS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E9ACA1D-EBA8-2C22-07E3-2992C3037EBF}"/>
              </a:ext>
            </a:extLst>
          </p:cNvPr>
          <p:cNvSpPr/>
          <p:nvPr/>
        </p:nvSpPr>
        <p:spPr>
          <a:xfrm>
            <a:off x="2941956" y="4771306"/>
            <a:ext cx="1456014" cy="1150265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Reduction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24EBC21-2A86-DB51-BF58-38C0A228474F}"/>
              </a:ext>
            </a:extLst>
          </p:cNvPr>
          <p:cNvSpPr/>
          <p:nvPr/>
        </p:nvSpPr>
        <p:spPr>
          <a:xfrm>
            <a:off x="7794028" y="4771306"/>
            <a:ext cx="1456014" cy="1150265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Reduction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3F58C71-6A2E-12DD-A41A-EDE766D13448}"/>
              </a:ext>
            </a:extLst>
          </p:cNvPr>
          <p:cNvSpPr/>
          <p:nvPr/>
        </p:nvSpPr>
        <p:spPr>
          <a:xfrm>
            <a:off x="4923157" y="4761948"/>
            <a:ext cx="2345684" cy="1150265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Algorithm for VC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B108B1D-C1CA-CEDB-9540-DC433B519CD5}"/>
              </a:ext>
            </a:extLst>
          </p:cNvPr>
          <p:cNvCxnSpPr>
            <a:stCxn id="7" idx="2"/>
          </p:cNvCxnSpPr>
          <p:nvPr/>
        </p:nvCxnSpPr>
        <p:spPr>
          <a:xfrm>
            <a:off x="1440284" y="5346438"/>
            <a:ext cx="1501672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1F0CD73-2807-C4C3-2706-36A3E3330E11}"/>
              </a:ext>
            </a:extLst>
          </p:cNvPr>
          <p:cNvCxnSpPr>
            <a:cxnSpLocks/>
            <a:stCxn id="10" idx="3"/>
          </p:cNvCxnSpPr>
          <p:nvPr/>
        </p:nvCxnSpPr>
        <p:spPr>
          <a:xfrm flipV="1">
            <a:off x="9250042" y="5337080"/>
            <a:ext cx="1568537" cy="9359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75B1FCBD-8634-187C-C466-3F41777DB1F5}"/>
              </a:ext>
            </a:extLst>
          </p:cNvPr>
          <p:cNvCxnSpPr>
            <a:cxnSpLocks/>
            <a:stCxn id="9" idx="3"/>
            <a:endCxn id="11" idx="1"/>
          </p:cNvCxnSpPr>
          <p:nvPr/>
        </p:nvCxnSpPr>
        <p:spPr>
          <a:xfrm flipV="1">
            <a:off x="4397970" y="5337081"/>
            <a:ext cx="525187" cy="9358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695248EB-8280-771C-A44D-F390B697ED16}"/>
              </a:ext>
            </a:extLst>
          </p:cNvPr>
          <p:cNvCxnSpPr>
            <a:cxnSpLocks/>
            <a:stCxn id="11" idx="3"/>
            <a:endCxn id="10" idx="1"/>
          </p:cNvCxnSpPr>
          <p:nvPr/>
        </p:nvCxnSpPr>
        <p:spPr>
          <a:xfrm>
            <a:off x="7268841" y="5337081"/>
            <a:ext cx="525187" cy="9358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475658FD-FFFE-0F30-CCDB-C271411829AF}"/>
              </a:ext>
            </a:extLst>
          </p:cNvPr>
          <p:cNvSpPr txBox="1"/>
          <p:nvPr/>
        </p:nvSpPr>
        <p:spPr>
          <a:xfrm>
            <a:off x="4976579" y="6329323"/>
            <a:ext cx="22127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Algorithm for IS</a:t>
            </a:r>
          </a:p>
        </p:txBody>
      </p:sp>
    </p:spTree>
    <p:extLst>
      <p:ext uri="{BB962C8B-B14F-4D97-AF65-F5344CB8AC3E}">
        <p14:creationId xmlns:p14="http://schemas.microsoft.com/office/powerpoint/2010/main" val="360229040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C33EF2-9C04-89BE-1BD4-28DE6E8C93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C065E6-32EA-6B10-071D-7D156D6AC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580" y="361774"/>
            <a:ext cx="11618862" cy="1325563"/>
          </a:xfrm>
        </p:spPr>
        <p:txBody>
          <a:bodyPr>
            <a:normAutofit/>
          </a:bodyPr>
          <a:lstStyle/>
          <a:p>
            <a:r>
              <a:rPr lang="en-US" dirty="0"/>
              <a:t>Independent Set &amp; Vertex Cover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9B8BA06-02CA-5370-F690-9C95E0CA3157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91C0D464-0D3E-8B57-C563-C479D18BED7C}"/>
                  </a:ext>
                </a:extLst>
              </p:cNvPr>
              <p:cNvSpPr txBox="1"/>
              <p:nvPr/>
            </p:nvSpPr>
            <p:spPr>
              <a:xfrm>
                <a:off x="618248" y="1610818"/>
                <a:ext cx="10978148" cy="41077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/>
                  <a:t>Claim</a:t>
                </a:r>
                <a:r>
                  <a:rPr lang="en-US" sz="3200" dirty="0"/>
                  <a:t>: Independent Set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≤</m:t>
                        </m:r>
                      </m:e>
                      <m: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en-US" sz="3200" b="0" dirty="0"/>
                  <a:t> Vertex Cover.</a:t>
                </a:r>
              </a:p>
              <a:p>
                <a:endParaRPr lang="en-US" sz="3200" b="1" dirty="0"/>
              </a:p>
              <a:p>
                <a:r>
                  <a:rPr lang="en-US" sz="3200" b="1" dirty="0"/>
                  <a:t>Claim</a:t>
                </a:r>
                <a:r>
                  <a:rPr lang="en-US" sz="3200" dirty="0"/>
                  <a:t>: </a:t>
                </a:r>
                <a:r>
                  <a:rPr lang="en-US" sz="3200" b="0" dirty="0"/>
                  <a:t>Vertex Cover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≤</m:t>
                        </m:r>
                      </m:e>
                      <m: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en-US" sz="3200" b="0" dirty="0"/>
                  <a:t> </a:t>
                </a:r>
                <a:r>
                  <a:rPr lang="en-US" sz="3200" dirty="0"/>
                  <a:t>Independent Set</a:t>
                </a:r>
                <a:r>
                  <a:rPr lang="en-US" sz="3200" b="0" dirty="0"/>
                  <a:t>.</a:t>
                </a:r>
              </a:p>
              <a:p>
                <a:endParaRPr lang="en-US" sz="3200" dirty="0"/>
              </a:p>
              <a:p>
                <a:r>
                  <a:rPr lang="en-US" sz="3200" b="1" dirty="0"/>
                  <a:t>Observation</a:t>
                </a:r>
                <a:r>
                  <a:rPr lang="en-US" sz="3200" b="0" dirty="0"/>
                  <a:t>: The above claims tell us that up to our notion of efficiency, these two problems are equally “hard”. That is, if you can solve one, you can solve the other. </a:t>
                </a:r>
              </a:p>
              <a:p>
                <a:endParaRPr lang="en-US" sz="3200" dirty="0"/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91C0D464-0D3E-8B57-C563-C479D18BED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8248" y="1610818"/>
                <a:ext cx="10978148" cy="4107791"/>
              </a:xfrm>
              <a:prstGeom prst="rect">
                <a:avLst/>
              </a:prstGeom>
              <a:blipFill>
                <a:blip r:embed="rId3"/>
                <a:stretch>
                  <a:fillRect l="-1387" t="-1846" r="-13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5910076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72AD9F-5F3D-3C16-B2BE-D2C4066370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6DE214-943A-2972-3952-C261A1C228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580" y="361774"/>
            <a:ext cx="11618862" cy="1325563"/>
          </a:xfrm>
        </p:spPr>
        <p:txBody>
          <a:bodyPr>
            <a:normAutofit/>
          </a:bodyPr>
          <a:lstStyle/>
          <a:p>
            <a:r>
              <a:rPr lang="en-US" dirty="0"/>
              <a:t>NP-hard &amp; NP-complete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AA0684B-DC28-27AA-B312-6161FAF6113F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39A87247-12EB-2B8A-0878-97B5406C4A57}"/>
                  </a:ext>
                </a:extLst>
              </p:cNvPr>
              <p:cNvSpPr txBox="1"/>
              <p:nvPr/>
            </p:nvSpPr>
            <p:spPr>
              <a:xfrm>
                <a:off x="618248" y="1610818"/>
                <a:ext cx="10978148" cy="45622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/>
                  <a:t>Definition: </a:t>
                </a:r>
                <a:r>
                  <a:rPr lang="en-US" sz="3200" dirty="0"/>
                  <a:t>We say that a problem X is </a:t>
                </a:r>
                <a:r>
                  <a:rPr lang="en-US" sz="3200" b="1" dirty="0"/>
                  <a:t>NP-hard</a:t>
                </a:r>
                <a:r>
                  <a:rPr lang="en-US" sz="3200" dirty="0"/>
                  <a:t> if for every problem Y in NP, there is a polynomial-time reduction from Y to X 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0" smtClean="0">
                        <a:latin typeface="Cambria Math" panose="02040503050406030204" pitchFamily="18" charset="0"/>
                      </a:rPr>
                      <m:t>Y</m:t>
                    </m:r>
                    <m:sSub>
                      <m:sSub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≤</m:t>
                        </m:r>
                      </m:e>
                      <m:sub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m:rPr>
                        <m:sty m:val="p"/>
                      </m:rPr>
                      <a:rPr lang="en-US" sz="3200" b="0" i="1" smtClean="0">
                        <a:latin typeface="Cambria Math" panose="02040503050406030204" pitchFamily="18" charset="0"/>
                      </a:rPr>
                      <m:t>X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3200" dirty="0"/>
                  <a:t>.</a:t>
                </a:r>
              </a:p>
              <a:p>
                <a:endParaRPr lang="en-US" sz="3200" dirty="0"/>
              </a:p>
              <a:p>
                <a:r>
                  <a:rPr lang="en-US" sz="3200" b="1" dirty="0"/>
                  <a:t>Definition</a:t>
                </a:r>
                <a:r>
                  <a:rPr lang="en-US" sz="3200" dirty="0"/>
                  <a:t>: We say that a problem X is </a:t>
                </a:r>
                <a:r>
                  <a:rPr lang="en-US" sz="3200" b="1" dirty="0"/>
                  <a:t>NP-complete</a:t>
                </a:r>
                <a:r>
                  <a:rPr lang="en-US" sz="3200" dirty="0"/>
                  <a:t> if it is in NP and if it is NP-hard. </a:t>
                </a:r>
              </a:p>
              <a:p>
                <a:endParaRPr lang="en-US" sz="3200" dirty="0"/>
              </a:p>
              <a:p>
                <a:r>
                  <a:rPr lang="en-US" sz="3200" b="1" dirty="0"/>
                  <a:t>Observation</a:t>
                </a:r>
                <a:r>
                  <a:rPr lang="en-US" sz="3200" dirty="0"/>
                  <a:t>: NP-Complete problems represent the ”hardest” problems in NP. </a:t>
                </a:r>
              </a:p>
            </p:txBody>
          </p:sp>
        </mc:Choice>
        <mc:Fallback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39A87247-12EB-2B8A-0878-97B5406C4A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8248" y="1610818"/>
                <a:ext cx="10978148" cy="4562275"/>
              </a:xfrm>
              <a:prstGeom prst="rect">
                <a:avLst/>
              </a:prstGeom>
              <a:blipFill>
                <a:blip r:embed="rId3"/>
                <a:stretch>
                  <a:fillRect l="-1387" t="-1662" b="-33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7951913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A496A0-669D-EE8D-6968-9A5BA441F3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BFD1C8-FF53-6716-E372-205CFCC05B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580" y="361774"/>
            <a:ext cx="11618862" cy="1325563"/>
          </a:xfrm>
        </p:spPr>
        <p:txBody>
          <a:bodyPr>
            <a:normAutofit/>
          </a:bodyPr>
          <a:lstStyle/>
          <a:p>
            <a:r>
              <a:rPr lang="en-US" dirty="0"/>
              <a:t>Boolean Formula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6A852BE-A718-841E-D90F-3BD199019B39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5C7FCD2-7D01-878F-2D7D-46C3D95ACD18}"/>
                  </a:ext>
                </a:extLst>
              </p:cNvPr>
              <p:cNvSpPr txBox="1"/>
              <p:nvPr/>
            </p:nvSpPr>
            <p:spPr>
              <a:xfrm>
                <a:off x="607637" y="1658457"/>
                <a:ext cx="11000791" cy="69865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3200" dirty="0"/>
                  <a:t>Suppose you have a set X of n Boolean variables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sz="3200" b="0" dirty="0"/>
                  <a:t> that can each take value 0 or 1. 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3200" b="0" dirty="0"/>
                  <a:t>A </a:t>
                </a:r>
                <a:r>
                  <a:rPr lang="en-US" sz="3200" dirty="0"/>
                  <a:t>“term” over X is the variable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3200" b="0" dirty="0"/>
                  <a:t> or its negation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bar>
                          <m:barPr>
                            <m:pos m:val="top"/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barPr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bar>
                      </m:e>
                      <m: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3200" b="0" dirty="0"/>
                  <a:t>.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3200" dirty="0"/>
                  <a:t>A “clause” is a simple disjunction of distinct terms</a:t>
                </a:r>
              </a:p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∨</m:t>
                      </m:r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∨</m:t>
                      </m:r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∨⋯∨</m:t>
                      </m:r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ℓ</m:t>
                          </m:r>
                        </m:sub>
                      </m:sSub>
                    </m:oMath>
                  </m:oMathPara>
                </a14:m>
                <a:endParaRPr lang="en-US" sz="3200" b="0" dirty="0"/>
              </a:p>
              <a:p>
                <a:r>
                  <a:rPr lang="en-US" sz="3200" dirty="0"/>
                  <a:t>      where each term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∈{</m:t>
                    </m:r>
                    <m:sSub>
                      <m:sSub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3200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3200" i="1"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bar>
                          <m:barPr>
                            <m:pos m:val="top"/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bar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bar>
                      </m:e>
                      <m:sub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3200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bar>
                          <m:barPr>
                            <m:pos m:val="top"/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bar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bar>
                      </m:e>
                      <m:sub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3200" i="1"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bar>
                          <m:barPr>
                            <m:pos m:val="top"/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bar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bar>
                      </m:e>
                      <m:sub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sz="3200" b="0" dirty="0"/>
                  <a:t>}.</a:t>
                </a:r>
              </a:p>
              <a:p>
                <a:endParaRPr lang="en-US" sz="3200" dirty="0"/>
              </a:p>
              <a:p>
                <a:r>
                  <a:rPr lang="en-US" sz="3200" dirty="0"/>
                  <a:t>E.g.</a:t>
                </a:r>
              </a:p>
              <a:p>
                <a:r>
                  <a:rPr lang="en-US" sz="3200" dirty="0"/>
                  <a:t>	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3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∨</m:t>
                        </m:r>
                        <m:sSub>
                          <m:sSubPr>
                            <m:ctrlPr>
                              <a:rPr lang="en-US" sz="3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∨</m:t>
                        </m:r>
                        <m:sSub>
                          <m:sSubPr>
                            <m:ctrlPr>
                              <a:rPr lang="en-US" sz="3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bar>
                              <m:barPr>
                                <m:pos m:val="top"/>
                                <m:ctrlPr>
                                  <a:rPr lang="en-US" sz="3200" i="1">
                                    <a:latin typeface="Cambria Math" panose="02040503050406030204" pitchFamily="18" charset="0"/>
                                  </a:rPr>
                                </m:ctrlPr>
                              </m:barPr>
                              <m:e>
                                <m:r>
                                  <a:rPr lang="en-US" sz="32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bar>
                          </m:e>
                          <m:sub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5</m:t>
                            </m:r>
                          </m:sub>
                        </m:sSub>
                      </m:e>
                    </m:d>
                  </m:oMath>
                </a14:m>
                <a:endParaRPr lang="en-US" sz="3200" b="0" dirty="0"/>
              </a:p>
              <a:p>
                <a:endParaRPr lang="en-US" sz="3200" b="0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sz="3200" b="0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sz="3200" b="0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3200" b="0" dirty="0"/>
                  <a:t> 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sz="3200" dirty="0"/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5C7FCD2-7D01-878F-2D7D-46C3D95ACD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7637" y="1658457"/>
                <a:ext cx="11000791" cy="6986528"/>
              </a:xfrm>
              <a:prstGeom prst="rect">
                <a:avLst/>
              </a:prstGeom>
              <a:blipFill>
                <a:blip r:embed="rId3"/>
                <a:stretch>
                  <a:fillRect l="-1386" t="-10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77310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4C9ADA-3853-5CE0-55BE-EE6883825C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594F24-A264-0995-BB24-D2A4A50976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580" y="361774"/>
            <a:ext cx="11618862" cy="1325563"/>
          </a:xfrm>
        </p:spPr>
        <p:txBody>
          <a:bodyPr>
            <a:normAutofit/>
          </a:bodyPr>
          <a:lstStyle/>
          <a:p>
            <a:r>
              <a:rPr lang="en-US" dirty="0"/>
              <a:t>Boolean Formula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F13421A-1B9F-32E5-2CB9-D9D4498F2D2E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D22A250-2620-2E70-BEFF-70E30C576844}"/>
                  </a:ext>
                </a:extLst>
              </p:cNvPr>
              <p:cNvSpPr txBox="1"/>
              <p:nvPr/>
            </p:nvSpPr>
            <p:spPr>
              <a:xfrm>
                <a:off x="607637" y="1658457"/>
                <a:ext cx="11000791" cy="99411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3200" b="0" dirty="0"/>
                  <a:t>We say that a an “assignment” of values to the variables in X satisfy a clause if it cause it to evaluate to TRUE.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3200" dirty="0"/>
                  <a:t>An assignment satisfies a collection of clauses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</m:oMath>
                </a14:m>
                <a:r>
                  <a:rPr lang="en-US" sz="3200" b="0" dirty="0"/>
                  <a:t> if and only if </a:t>
                </a:r>
                <a:r>
                  <a:rPr lang="en-US" sz="3200" dirty="0"/>
                  <a:t>it causes the conjunction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∧</m:t>
                      </m:r>
                      <m:sSub>
                        <m:sSub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∧</m:t>
                      </m:r>
                      <m:r>
                        <a:rPr lang="en-US" sz="3200" i="1">
                          <a:latin typeface="Cambria Math" panose="02040503050406030204" pitchFamily="18" charset="0"/>
                        </a:rPr>
                        <m:t>…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∧</m:t>
                      </m:r>
                      <m:sSub>
                        <m:sSub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</m:oMath>
                  </m:oMathPara>
                </a14:m>
                <a:endParaRPr lang="en-US" sz="3200" dirty="0"/>
              </a:p>
              <a:p>
                <a:r>
                  <a:rPr lang="en-US" sz="3200" dirty="0"/>
                  <a:t>     to evaluate to TRUE. </a:t>
                </a:r>
              </a:p>
              <a:p>
                <a:endParaRPr lang="en-US" sz="3200" dirty="0"/>
              </a:p>
              <a:p>
                <a:r>
                  <a:rPr lang="en-US" sz="3200" dirty="0"/>
                  <a:t>E.g.</a:t>
                </a:r>
              </a:p>
              <a:p>
                <a:r>
                  <a:rPr lang="en-US" sz="3200" dirty="0"/>
                  <a:t>	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∨</m:t>
                        </m:r>
                        <m:sSub>
                          <m:sSub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∨</m:t>
                        </m:r>
                        <m:sSub>
                          <m:sSub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e>
                    </m:d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∧</m:t>
                    </m:r>
                    <m:d>
                      <m:d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∨</m:t>
                        </m:r>
                        <m:sSub>
                          <m:sSub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∨</m:t>
                        </m:r>
                        <m:sSub>
                          <m:sSub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bar>
                              <m:barPr>
                                <m:pos m:val="top"/>
                                <m:ctrl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barPr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bar>
                          </m:e>
                          <m:sub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</m:sub>
                        </m:sSub>
                      </m:e>
                    </m:d>
                  </m:oMath>
                </a14:m>
                <a:endParaRPr lang="en-US" sz="3200" b="0" dirty="0"/>
              </a:p>
              <a:p>
                <a:endParaRPr lang="en-US" sz="3200" b="0" dirty="0"/>
              </a:p>
              <a:p>
                <a:endParaRPr lang="en-US" sz="3200" b="0" dirty="0"/>
              </a:p>
              <a:p>
                <a:endParaRPr lang="en-US" sz="3200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sz="3200" b="0" dirty="0"/>
              </a:p>
              <a:p>
                <a:endParaRPr lang="en-US" sz="3200" b="0" dirty="0"/>
              </a:p>
              <a:p>
                <a:endParaRPr lang="en-US" sz="3200" b="0" dirty="0"/>
              </a:p>
              <a:p>
                <a:endParaRPr lang="en-US" sz="3200" b="0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sz="3200" b="0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sz="3200" b="0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3200" b="0" dirty="0"/>
                  <a:t> 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sz="3200" dirty="0"/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D22A250-2620-2E70-BEFF-70E30C5768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7637" y="1658457"/>
                <a:ext cx="11000791" cy="9941183"/>
              </a:xfrm>
              <a:prstGeom prst="rect">
                <a:avLst/>
              </a:prstGeom>
              <a:blipFill>
                <a:blip r:embed="rId3"/>
                <a:stretch>
                  <a:fillRect l="-1386" t="-7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7587849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E58367-213F-0D51-DFBD-001DB10C9E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1BA4D8-89AD-9644-A945-FBFCDC9178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580" y="361774"/>
            <a:ext cx="11618862" cy="1325563"/>
          </a:xfrm>
        </p:spPr>
        <p:txBody>
          <a:bodyPr>
            <a:normAutofit/>
          </a:bodyPr>
          <a:lstStyle/>
          <a:p>
            <a:r>
              <a:rPr lang="en-US" dirty="0"/>
              <a:t>SAT Problems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2688FF0-58AF-C409-DDC0-F418E9A2D409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D65A10ED-2C47-0940-B708-29F6927D90E7}"/>
                  </a:ext>
                </a:extLst>
              </p:cNvPr>
              <p:cNvSpPr txBox="1"/>
              <p:nvPr/>
            </p:nvSpPr>
            <p:spPr>
              <a:xfrm>
                <a:off x="607637" y="1658457"/>
                <a:ext cx="11000791" cy="55092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3200" b="1" dirty="0"/>
                  <a:t>SAT:</a:t>
                </a:r>
              </a:p>
              <a:p>
                <a:pPr marL="914400" lvl="1" indent="-457200">
                  <a:buFont typeface="Arial" panose="020B0604020202020204" pitchFamily="34" charset="0"/>
                  <a:buChar char="•"/>
                </a:pPr>
                <a:r>
                  <a:rPr lang="en-US" sz="3200" b="1" dirty="0"/>
                  <a:t>Input</a:t>
                </a:r>
                <a:r>
                  <a:rPr lang="en-US" sz="3200" dirty="0"/>
                  <a:t>: A set of clauses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3200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3200" i="1"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</m:oMath>
                </a14:m>
                <a:r>
                  <a:rPr lang="en-US" sz="3200" dirty="0"/>
                  <a:t> over a set of variables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3200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3200" i="1"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sz="3200" dirty="0"/>
                  <a:t>. </a:t>
                </a:r>
              </a:p>
              <a:p>
                <a:pPr marL="914400" lvl="1" indent="-457200">
                  <a:buFont typeface="Arial" panose="020B0604020202020204" pitchFamily="34" charset="0"/>
                  <a:buChar char="•"/>
                </a:pPr>
                <a:r>
                  <a:rPr lang="en-US" sz="3200" b="1" dirty="0"/>
                  <a:t>Output</a:t>
                </a:r>
                <a:r>
                  <a:rPr lang="en-US" sz="3200" dirty="0"/>
                  <a:t>: If there exist an assignment to the variables such that each clause is satisfied. 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3200" b="1" dirty="0"/>
                  <a:t>3-SAT:</a:t>
                </a:r>
              </a:p>
              <a:p>
                <a:pPr marL="914400" lvl="1" indent="-457200">
                  <a:buFont typeface="Arial" panose="020B0604020202020204" pitchFamily="34" charset="0"/>
                  <a:buChar char="•"/>
                </a:pPr>
                <a:r>
                  <a:rPr lang="en-US" sz="3200" b="1" dirty="0"/>
                  <a:t>Input</a:t>
                </a:r>
                <a:r>
                  <a:rPr lang="en-US" sz="3200" dirty="0"/>
                  <a:t>: A set of clauses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3200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3200" i="1"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</m:oMath>
                </a14:m>
                <a:r>
                  <a:rPr lang="en-US" sz="3200" dirty="0"/>
                  <a:t> each of size 3 over a set of variables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3200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3200" i="1"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sz="3200" dirty="0"/>
                  <a:t>. </a:t>
                </a:r>
              </a:p>
              <a:p>
                <a:pPr marL="914400" lvl="1" indent="-457200">
                  <a:buFont typeface="Arial" panose="020B0604020202020204" pitchFamily="34" charset="0"/>
                  <a:buChar char="•"/>
                </a:pPr>
                <a:r>
                  <a:rPr lang="en-US" sz="3200" b="1" dirty="0"/>
                  <a:t>Output</a:t>
                </a:r>
                <a:r>
                  <a:rPr lang="en-US" sz="3200" dirty="0"/>
                  <a:t>: If there exist an assignment to the variables such that each clause is satisfied. 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sz="3200" dirty="0"/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D65A10ED-2C47-0940-B708-29F6927D90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7637" y="1658457"/>
                <a:ext cx="11000791" cy="5509200"/>
              </a:xfrm>
              <a:prstGeom prst="rect">
                <a:avLst/>
              </a:prstGeom>
              <a:blipFill>
                <a:blip r:embed="rId3"/>
                <a:stretch>
                  <a:fillRect l="-1386" t="-1379" r="-5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0105893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3B394B-38D8-D360-993C-2F399AE5A5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257CB7-0406-ADF3-B7AE-46AE31D22E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580" y="361774"/>
            <a:ext cx="11618862" cy="1325563"/>
          </a:xfrm>
        </p:spPr>
        <p:txBody>
          <a:bodyPr>
            <a:normAutofit/>
          </a:bodyPr>
          <a:lstStyle/>
          <a:p>
            <a:r>
              <a:rPr lang="en-US" dirty="0"/>
              <a:t>Circuit: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67A1F66-EA99-F30F-4369-E0AEA9B92122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0012D759-E7F4-EE30-D879-4F13C023BA8D}"/>
              </a:ext>
            </a:extLst>
          </p:cNvPr>
          <p:cNvSpPr txBox="1"/>
          <p:nvPr/>
        </p:nvSpPr>
        <p:spPr>
          <a:xfrm>
            <a:off x="618248" y="1610818"/>
            <a:ext cx="1097814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A circuit is a labeled directed acyclic graph K such that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/>
              <a:t>All sources (no incoming edges) are labeled with 0, 1, or a variable. </a:t>
            </a:r>
            <a:r>
              <a:rPr lang="en-US" sz="3200" b="1" dirty="0"/>
              <a:t>&lt;-inputs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/>
              <a:t>All other nodes are labeled with AND, OR, or NOT.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3200" dirty="0"/>
              <a:t>Each AND and OR node has two incoming edges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3200" dirty="0"/>
              <a:t>Each NOT node has one incoming edge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/>
              <a:t>There is a single sink (no outgoing edges). </a:t>
            </a:r>
            <a:r>
              <a:rPr lang="en-US" sz="3200" b="1" dirty="0"/>
              <a:t>&lt;- output</a:t>
            </a:r>
          </a:p>
        </p:txBody>
      </p:sp>
    </p:spTree>
    <p:extLst>
      <p:ext uri="{BB962C8B-B14F-4D97-AF65-F5344CB8AC3E}">
        <p14:creationId xmlns:p14="http://schemas.microsoft.com/office/powerpoint/2010/main" val="11470628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CB2C97-A9D5-BADE-9755-B1F1B191B7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5EEAF88-3C6A-A583-791E-D129EC8CAD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580" y="361774"/>
            <a:ext cx="11618862" cy="1325563"/>
          </a:xfrm>
        </p:spPr>
        <p:txBody>
          <a:bodyPr/>
          <a:lstStyle/>
          <a:p>
            <a:r>
              <a:rPr lang="en-US" dirty="0"/>
              <a:t>Schedule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5451B9E-244D-8C00-B5FF-348FB85DBE39}"/>
              </a:ext>
            </a:extLst>
          </p:cNvPr>
          <p:cNvCxnSpPr/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3E73D054-BAD7-3FAC-7E0C-8C8FBCF3FBB5}"/>
              </a:ext>
            </a:extLst>
          </p:cNvPr>
          <p:cNvSpPr txBox="1"/>
          <p:nvPr/>
        </p:nvSpPr>
        <p:spPr>
          <a:xfrm>
            <a:off x="595605" y="1672372"/>
            <a:ext cx="9178590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b="0" strike="sngStrike" dirty="0"/>
              <a:t>Monday Nov. 24</a:t>
            </a:r>
            <a:r>
              <a:rPr lang="en-US" sz="3600" b="0" strike="sngStrike" baseline="30000" dirty="0"/>
              <a:t>th </a:t>
            </a:r>
            <a:r>
              <a:rPr lang="en-US" sz="3600" strike="sngStrike" dirty="0"/>
              <a:t>: P vs NP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b="0" strike="sngStrike" dirty="0"/>
              <a:t>Wednesday Nov. 26</a:t>
            </a:r>
            <a:r>
              <a:rPr lang="en-US" sz="3600" b="0" strike="sngStrike" baseline="30000" dirty="0"/>
              <a:t>th</a:t>
            </a:r>
            <a:r>
              <a:rPr lang="en-US" sz="3600" b="0" strike="sngStrike" dirty="0"/>
              <a:t> : No Class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b="0" strike="sngStrike" dirty="0"/>
              <a:t>Friday Nov. 28</a:t>
            </a:r>
            <a:r>
              <a:rPr lang="en-US" sz="3600" b="0" strike="sngStrike" baseline="30000" dirty="0"/>
              <a:t>th </a:t>
            </a:r>
            <a:r>
              <a:rPr lang="en-US" sz="3600" b="0" strike="sngStrike" dirty="0"/>
              <a:t>:</a:t>
            </a:r>
            <a:r>
              <a:rPr lang="en-US" sz="3600" b="0" strike="sngStrike" baseline="30000" dirty="0"/>
              <a:t> </a:t>
            </a:r>
            <a:r>
              <a:rPr lang="en-US" sz="3600" b="0" strike="sngStrike" dirty="0"/>
              <a:t>No Class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b="1" dirty="0"/>
              <a:t>Monday Dec. 1</a:t>
            </a:r>
            <a:r>
              <a:rPr lang="en-US" sz="3600" b="1" baseline="30000" dirty="0"/>
              <a:t>st</a:t>
            </a:r>
            <a:r>
              <a:rPr lang="en-US" sz="3600" b="1" dirty="0"/>
              <a:t> : NP-Completeness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b="1" dirty="0"/>
              <a:t>Wednesday Dec. 3</a:t>
            </a:r>
            <a:r>
              <a:rPr lang="en-US" sz="3600" b="1" baseline="30000" dirty="0"/>
              <a:t>rd</a:t>
            </a:r>
            <a:r>
              <a:rPr lang="en-US" sz="3600" b="1" dirty="0"/>
              <a:t> : Satisfiability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b="0" dirty="0"/>
              <a:t>Friday Dec. 5</a:t>
            </a:r>
            <a:r>
              <a:rPr lang="en-US" sz="3600" b="0" baseline="30000" dirty="0"/>
              <a:t>th</a:t>
            </a:r>
            <a:r>
              <a:rPr lang="en-US" sz="3600" b="0" dirty="0"/>
              <a:t> : </a:t>
            </a:r>
            <a:r>
              <a:rPr lang="en-US" sz="3600" b="0" dirty="0" err="1"/>
              <a:t>Warpup</a:t>
            </a:r>
            <a:endParaRPr lang="en-US" sz="3600" b="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dirty="0"/>
              <a:t>Monday Dec. 8</a:t>
            </a:r>
            <a:r>
              <a:rPr lang="en-US" sz="3600" baseline="30000" dirty="0"/>
              <a:t>th</a:t>
            </a:r>
            <a:r>
              <a:rPr lang="en-US" sz="3600" dirty="0"/>
              <a:t> : “Review”</a:t>
            </a:r>
            <a:endParaRPr lang="en-US" sz="3600" b="0" dirty="0"/>
          </a:p>
          <a:p>
            <a:pPr lvl="1"/>
            <a:endParaRPr lang="en-US" sz="4000" dirty="0"/>
          </a:p>
          <a:p>
            <a:pPr lvl="1"/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42960628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100A98-8C10-1E4F-65B7-5DED03675F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75BAEF-930B-7042-E849-770D914FE4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580" y="361774"/>
            <a:ext cx="11618862" cy="1325563"/>
          </a:xfrm>
        </p:spPr>
        <p:txBody>
          <a:bodyPr>
            <a:normAutofit/>
          </a:bodyPr>
          <a:lstStyle/>
          <a:p>
            <a:r>
              <a:rPr lang="en-US" dirty="0"/>
              <a:t>Circuit SAT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4CE85EF-DCA4-B317-2E8D-919C16D828CD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Oval 2">
                <a:extLst>
                  <a:ext uri="{FF2B5EF4-FFF2-40B4-BE49-F238E27FC236}">
                    <a16:creationId xmlns:a16="http://schemas.microsoft.com/office/drawing/2014/main" id="{566A8E92-BA55-5753-E20E-78A095D8667F}"/>
                  </a:ext>
                </a:extLst>
              </p:cNvPr>
              <p:cNvSpPr/>
              <p:nvPr/>
            </p:nvSpPr>
            <p:spPr>
              <a:xfrm>
                <a:off x="2112579" y="1881352"/>
                <a:ext cx="725214" cy="725214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∧</m:t>
                    </m:r>
                  </m:oMath>
                </a14:m>
                <a:r>
                  <a:rPr lang="en-US" sz="3600" dirty="0">
                    <a:solidFill>
                      <a:schemeClr val="tx1"/>
                    </a:solidFill>
                  </a:rPr>
                  <a:t> </a:t>
                </a:r>
              </a:p>
            </p:txBody>
          </p:sp>
        </mc:Choice>
        <mc:Fallback>
          <p:sp>
            <p:nvSpPr>
              <p:cNvPr id="3" name="Oval 2">
                <a:extLst>
                  <a:ext uri="{FF2B5EF4-FFF2-40B4-BE49-F238E27FC236}">
                    <a16:creationId xmlns:a16="http://schemas.microsoft.com/office/drawing/2014/main" id="{566A8E92-BA55-5753-E20E-78A095D8667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12579" y="1881352"/>
                <a:ext cx="725214" cy="725214"/>
              </a:xfrm>
              <a:prstGeom prst="ellipse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C874BBD6-CC38-8A36-54A6-02F928931B41}"/>
                  </a:ext>
                </a:extLst>
              </p:cNvPr>
              <p:cNvSpPr/>
              <p:nvPr/>
            </p:nvSpPr>
            <p:spPr>
              <a:xfrm>
                <a:off x="3438172" y="3062080"/>
                <a:ext cx="725214" cy="725214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∧</m:t>
                    </m:r>
                  </m:oMath>
                </a14:m>
                <a:r>
                  <a:rPr lang="en-US" sz="3600" dirty="0">
                    <a:solidFill>
                      <a:schemeClr val="tx1"/>
                    </a:solidFill>
                  </a:rPr>
                  <a:t> </a:t>
                </a:r>
              </a:p>
            </p:txBody>
          </p:sp>
        </mc:Choice>
        <mc:Fallback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C874BBD6-CC38-8A36-54A6-02F928931B4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38172" y="3062080"/>
                <a:ext cx="725214" cy="725214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1B6962B8-75C3-3DBB-1881-B26CF6E15A44}"/>
                  </a:ext>
                </a:extLst>
              </p:cNvPr>
              <p:cNvSpPr/>
              <p:nvPr/>
            </p:nvSpPr>
            <p:spPr>
              <a:xfrm>
                <a:off x="1157923" y="3066393"/>
                <a:ext cx="725214" cy="725214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¬</m:t>
                    </m:r>
                  </m:oMath>
                </a14:m>
                <a:r>
                  <a:rPr lang="en-US" sz="3600" dirty="0">
                    <a:solidFill>
                      <a:schemeClr val="tx1"/>
                    </a:solidFill>
                  </a:rPr>
                  <a:t> </a:t>
                </a:r>
              </a:p>
            </p:txBody>
          </p:sp>
        </mc:Choice>
        <mc:Fallback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1B6962B8-75C3-3DBB-1881-B26CF6E15A4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7923" y="3066393"/>
                <a:ext cx="725214" cy="725214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4D3A759B-7C86-9F3B-812D-DB781F9F0A3B}"/>
                  </a:ext>
                </a:extLst>
              </p:cNvPr>
              <p:cNvSpPr/>
              <p:nvPr/>
            </p:nvSpPr>
            <p:spPr>
              <a:xfrm>
                <a:off x="232998" y="4349514"/>
                <a:ext cx="725214" cy="725214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∧</m:t>
                    </m:r>
                  </m:oMath>
                </a14:m>
                <a:r>
                  <a:rPr lang="en-US" sz="3600" dirty="0">
                    <a:solidFill>
                      <a:schemeClr val="tx1"/>
                    </a:solidFill>
                  </a:rPr>
                  <a:t> </a:t>
                </a:r>
              </a:p>
            </p:txBody>
          </p:sp>
        </mc:Choice>
        <mc:Fallback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4D3A759B-7C86-9F3B-812D-DB781F9F0A3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2998" y="4349514"/>
                <a:ext cx="725214" cy="725214"/>
              </a:xfrm>
              <a:prstGeom prst="ellipse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204BED4D-AB66-836F-5917-4FC6F13F6826}"/>
                  </a:ext>
                </a:extLst>
              </p:cNvPr>
              <p:cNvSpPr/>
              <p:nvPr/>
            </p:nvSpPr>
            <p:spPr>
              <a:xfrm>
                <a:off x="2283210" y="4351910"/>
                <a:ext cx="725214" cy="725214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∨</m:t>
                    </m:r>
                  </m:oMath>
                </a14:m>
                <a:r>
                  <a:rPr lang="en-US" sz="3600" dirty="0">
                    <a:solidFill>
                      <a:schemeClr val="tx1"/>
                    </a:solidFill>
                  </a:rPr>
                  <a:t> </a:t>
                </a:r>
              </a:p>
            </p:txBody>
          </p:sp>
        </mc:Choice>
        <mc:Fallback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204BED4D-AB66-836F-5917-4FC6F13F682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3210" y="4351910"/>
                <a:ext cx="725214" cy="725214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38B686AC-F8D1-3D61-AD57-49530E0DBF5C}"/>
                  </a:ext>
                </a:extLst>
              </p:cNvPr>
              <p:cNvSpPr/>
              <p:nvPr/>
            </p:nvSpPr>
            <p:spPr>
              <a:xfrm>
                <a:off x="4661225" y="4349514"/>
                <a:ext cx="725214" cy="725214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∨</m:t>
                    </m:r>
                  </m:oMath>
                </a14:m>
                <a:r>
                  <a:rPr lang="en-US" sz="3600" dirty="0">
                    <a:solidFill>
                      <a:schemeClr val="tx1"/>
                    </a:solidFill>
                  </a:rPr>
                  <a:t> </a:t>
                </a:r>
              </a:p>
            </p:txBody>
          </p:sp>
        </mc:Choice>
        <mc:Fallback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38B686AC-F8D1-3D61-AD57-49530E0DBF5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1225" y="4349514"/>
                <a:ext cx="725214" cy="725214"/>
              </a:xfrm>
              <a:prstGeom prst="ellipse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1172125-FD7C-E304-53CB-5810D79C407C}"/>
              </a:ext>
            </a:extLst>
          </p:cNvPr>
          <p:cNvCxnSpPr>
            <a:cxnSpLocks/>
            <a:stCxn id="8" idx="7"/>
            <a:endCxn id="7" idx="3"/>
          </p:cNvCxnSpPr>
          <p:nvPr/>
        </p:nvCxnSpPr>
        <p:spPr>
          <a:xfrm flipV="1">
            <a:off x="852007" y="3685402"/>
            <a:ext cx="412121" cy="770317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9C9EFA1-E145-F69F-451E-C439C73A593E}"/>
              </a:ext>
            </a:extLst>
          </p:cNvPr>
          <p:cNvCxnSpPr>
            <a:cxnSpLocks/>
            <a:stCxn id="9" idx="7"/>
            <a:endCxn id="6" idx="3"/>
          </p:cNvCxnSpPr>
          <p:nvPr/>
        </p:nvCxnSpPr>
        <p:spPr>
          <a:xfrm flipV="1">
            <a:off x="2902219" y="3681089"/>
            <a:ext cx="642158" cy="777026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77BA444F-953D-4426-737D-EFB12D8585C8}"/>
              </a:ext>
            </a:extLst>
          </p:cNvPr>
          <p:cNvCxnSpPr>
            <a:cxnSpLocks/>
            <a:stCxn id="7" idx="7"/>
            <a:endCxn id="3" idx="3"/>
          </p:cNvCxnSpPr>
          <p:nvPr/>
        </p:nvCxnSpPr>
        <p:spPr>
          <a:xfrm flipV="1">
            <a:off x="1776932" y="2500361"/>
            <a:ext cx="441852" cy="672237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B1BCAE03-64F1-3EAC-78EF-3619254AC009}"/>
              </a:ext>
            </a:extLst>
          </p:cNvPr>
          <p:cNvCxnSpPr>
            <a:cxnSpLocks/>
            <a:stCxn id="6" idx="1"/>
            <a:endCxn id="3" idx="5"/>
          </p:cNvCxnSpPr>
          <p:nvPr/>
        </p:nvCxnSpPr>
        <p:spPr>
          <a:xfrm flipH="1" flipV="1">
            <a:off x="2731588" y="2500361"/>
            <a:ext cx="812789" cy="667924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19D53ED5-4726-7331-8F2A-3C9450127055}"/>
              </a:ext>
            </a:extLst>
          </p:cNvPr>
          <p:cNvCxnSpPr>
            <a:cxnSpLocks/>
            <a:stCxn id="10" idx="1"/>
            <a:endCxn id="6" idx="5"/>
          </p:cNvCxnSpPr>
          <p:nvPr/>
        </p:nvCxnSpPr>
        <p:spPr>
          <a:xfrm flipH="1" flipV="1">
            <a:off x="4057181" y="3681089"/>
            <a:ext cx="710249" cy="774630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770B969F-98A8-A1A0-0581-9B659425BA74}"/>
                  </a:ext>
                </a:extLst>
              </p:cNvPr>
              <p:cNvSpPr/>
              <p:nvPr/>
            </p:nvSpPr>
            <p:spPr>
              <a:xfrm>
                <a:off x="232998" y="5588842"/>
                <a:ext cx="725214" cy="725214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US" sz="3600" dirty="0">
                    <a:solidFill>
                      <a:schemeClr val="tx1"/>
                    </a:solidFill>
                  </a:rPr>
                  <a:t> </a:t>
                </a:r>
              </a:p>
            </p:txBody>
          </p:sp>
        </mc:Choice>
        <mc:Fallback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770B969F-98A8-A1A0-0581-9B659425BA7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2998" y="5588842"/>
                <a:ext cx="725214" cy="725214"/>
              </a:xfrm>
              <a:prstGeom prst="ellipse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7D81FD70-F916-DFEF-3BE9-36CD8AC253D4}"/>
                  </a:ext>
                </a:extLst>
              </p:cNvPr>
              <p:cNvSpPr/>
              <p:nvPr/>
            </p:nvSpPr>
            <p:spPr>
              <a:xfrm>
                <a:off x="1635251" y="5588842"/>
                <a:ext cx="725214" cy="725214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sz="3600" dirty="0">
                    <a:solidFill>
                      <a:schemeClr val="tx1"/>
                    </a:solidFill>
                  </a:rPr>
                  <a:t> </a:t>
                </a:r>
              </a:p>
            </p:txBody>
          </p:sp>
        </mc:Choice>
        <mc:Fallback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7D81FD70-F916-DFEF-3BE9-36CD8AC253D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35251" y="5588842"/>
                <a:ext cx="725214" cy="725214"/>
              </a:xfrm>
              <a:prstGeom prst="ellipse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0A64AC2B-2347-B9CD-E7E8-C5389CB30915}"/>
                  </a:ext>
                </a:extLst>
              </p:cNvPr>
              <p:cNvSpPr/>
              <p:nvPr/>
            </p:nvSpPr>
            <p:spPr>
              <a:xfrm>
                <a:off x="3037504" y="5588842"/>
                <a:ext cx="725214" cy="725214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x</m:t>
                    </m:r>
                  </m:oMath>
                </a14:m>
                <a:r>
                  <a:rPr lang="en-US" sz="3600" dirty="0">
                    <a:solidFill>
                      <a:schemeClr val="tx1"/>
                    </a:solidFill>
                  </a:rPr>
                  <a:t> </a:t>
                </a:r>
              </a:p>
            </p:txBody>
          </p:sp>
        </mc:Choice>
        <mc:Fallback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0A64AC2B-2347-B9CD-E7E8-C5389CB3091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37504" y="5588842"/>
                <a:ext cx="725214" cy="725214"/>
              </a:xfrm>
              <a:prstGeom prst="ellipse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E8A1AAF0-D40B-F3AC-6259-F2249919152E}"/>
                  </a:ext>
                </a:extLst>
              </p:cNvPr>
              <p:cNvSpPr/>
              <p:nvPr/>
            </p:nvSpPr>
            <p:spPr>
              <a:xfrm>
                <a:off x="4412305" y="5588842"/>
                <a:ext cx="725214" cy="725214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y</m:t>
                    </m:r>
                  </m:oMath>
                </a14:m>
                <a:r>
                  <a:rPr lang="en-US" sz="3600" dirty="0">
                    <a:solidFill>
                      <a:schemeClr val="tx1"/>
                    </a:solidFill>
                  </a:rPr>
                  <a:t> </a:t>
                </a:r>
              </a:p>
            </p:txBody>
          </p:sp>
        </mc:Choice>
        <mc:Fallback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E8A1AAF0-D40B-F3AC-6259-F2249919152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2305" y="5588842"/>
                <a:ext cx="725214" cy="725214"/>
              </a:xfrm>
              <a:prstGeom prst="ellipse">
                <a:avLst/>
              </a:prstGeom>
              <a:blipFill>
                <a:blip r:embed="rId12"/>
                <a:stretch>
                  <a:fillRect b="-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343D56CF-7F0A-1243-654C-C68641A906B7}"/>
                  </a:ext>
                </a:extLst>
              </p:cNvPr>
              <p:cNvSpPr/>
              <p:nvPr/>
            </p:nvSpPr>
            <p:spPr>
              <a:xfrm>
                <a:off x="5894179" y="5588842"/>
                <a:ext cx="725214" cy="725214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z</m:t>
                    </m:r>
                  </m:oMath>
                </a14:m>
                <a:r>
                  <a:rPr lang="en-US" sz="3600" dirty="0">
                    <a:solidFill>
                      <a:schemeClr val="tx1"/>
                    </a:solidFill>
                  </a:rPr>
                  <a:t> </a:t>
                </a:r>
              </a:p>
            </p:txBody>
          </p:sp>
        </mc:Choice>
        <mc:Fallback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343D56CF-7F0A-1243-654C-C68641A906B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94179" y="5588842"/>
                <a:ext cx="725214" cy="725214"/>
              </a:xfrm>
              <a:prstGeom prst="ellipse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BDD1A96D-E699-4E08-847C-2433109E83B4}"/>
              </a:ext>
            </a:extLst>
          </p:cNvPr>
          <p:cNvCxnSpPr>
            <a:cxnSpLocks/>
            <a:stCxn id="29" idx="0"/>
            <a:endCxn id="8" idx="4"/>
          </p:cNvCxnSpPr>
          <p:nvPr/>
        </p:nvCxnSpPr>
        <p:spPr>
          <a:xfrm flipV="1">
            <a:off x="595605" y="5074728"/>
            <a:ext cx="0" cy="514114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2A7FCE0C-AD09-32D8-41D6-FDB92DFE0D39}"/>
              </a:ext>
            </a:extLst>
          </p:cNvPr>
          <p:cNvCxnSpPr>
            <a:cxnSpLocks/>
            <a:stCxn id="30" idx="1"/>
            <a:endCxn id="8" idx="5"/>
          </p:cNvCxnSpPr>
          <p:nvPr/>
        </p:nvCxnSpPr>
        <p:spPr>
          <a:xfrm flipH="1" flipV="1">
            <a:off x="852007" y="4968523"/>
            <a:ext cx="889449" cy="726524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D25339D3-1827-5F8D-1BF7-8365B9DD632E}"/>
              </a:ext>
            </a:extLst>
          </p:cNvPr>
          <p:cNvCxnSpPr>
            <a:cxnSpLocks/>
            <a:stCxn id="30" idx="7"/>
            <a:endCxn id="9" idx="3"/>
          </p:cNvCxnSpPr>
          <p:nvPr/>
        </p:nvCxnSpPr>
        <p:spPr>
          <a:xfrm flipV="1">
            <a:off x="2254260" y="4970919"/>
            <a:ext cx="135155" cy="724128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ACFCBE98-EBCD-0671-258A-DF88B10DB99D}"/>
              </a:ext>
            </a:extLst>
          </p:cNvPr>
          <p:cNvCxnSpPr>
            <a:cxnSpLocks/>
            <a:stCxn id="31" idx="1"/>
            <a:endCxn id="9" idx="5"/>
          </p:cNvCxnSpPr>
          <p:nvPr/>
        </p:nvCxnSpPr>
        <p:spPr>
          <a:xfrm flipH="1" flipV="1">
            <a:off x="2902219" y="4970919"/>
            <a:ext cx="241490" cy="724128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3F6A9390-A58E-F3EF-E332-895D4649815F}"/>
              </a:ext>
            </a:extLst>
          </p:cNvPr>
          <p:cNvCxnSpPr>
            <a:cxnSpLocks/>
            <a:stCxn id="32" idx="0"/>
            <a:endCxn id="10" idx="3"/>
          </p:cNvCxnSpPr>
          <p:nvPr/>
        </p:nvCxnSpPr>
        <p:spPr>
          <a:xfrm flipH="1" flipV="1">
            <a:off x="4767430" y="4968523"/>
            <a:ext cx="7482" cy="620319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9C8921F7-9A5D-3E1A-02FE-2F180379876A}"/>
              </a:ext>
            </a:extLst>
          </p:cNvPr>
          <p:cNvCxnSpPr>
            <a:cxnSpLocks/>
            <a:stCxn id="33" idx="1"/>
            <a:endCxn id="10" idx="5"/>
          </p:cNvCxnSpPr>
          <p:nvPr/>
        </p:nvCxnSpPr>
        <p:spPr>
          <a:xfrm flipH="1" flipV="1">
            <a:off x="5280234" y="4968523"/>
            <a:ext cx="720150" cy="726524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F86BF1F2-6055-6CED-70DE-AB22D1AE0F14}"/>
                  </a:ext>
                </a:extLst>
              </p:cNvPr>
              <p:cNvSpPr txBox="1"/>
              <p:nvPr/>
            </p:nvSpPr>
            <p:spPr>
              <a:xfrm>
                <a:off x="1741697" y="6347204"/>
                <a:ext cx="2421689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3200" b="0" i="1" dirty="0" smtClean="0">
                          <a:latin typeface="Cambria Math" panose="02040503050406030204" pitchFamily="18" charset="0"/>
                        </a:rPr>
                        <m:t>X</m:t>
                      </m:r>
                      <m:r>
                        <a:rPr lang="en-US" sz="3200" b="0" i="1" dirty="0" smtClean="0">
                          <a:latin typeface="Cambria Math" panose="02040503050406030204" pitchFamily="18" charset="0"/>
                        </a:rPr>
                        <m:t> ∧ (</m:t>
                      </m:r>
                      <m:r>
                        <m:rPr>
                          <m:sty m:val="p"/>
                        </m:rPr>
                        <a:rPr lang="en-US" sz="3200" b="0" i="1" dirty="0" smtClean="0">
                          <a:latin typeface="Cambria Math" panose="02040503050406030204" pitchFamily="18" charset="0"/>
                        </a:rPr>
                        <m:t>Y</m:t>
                      </m:r>
                      <m:r>
                        <a:rPr lang="en-US" sz="3200" b="0" i="1" dirty="0" smtClean="0">
                          <a:latin typeface="Cambria Math" panose="02040503050406030204" pitchFamily="18" charset="0"/>
                        </a:rPr>
                        <m:t> ∨</m:t>
                      </m:r>
                      <m:r>
                        <m:rPr>
                          <m:sty m:val="p"/>
                        </m:rPr>
                        <a:rPr lang="en-US" sz="3200" b="0" i="1" dirty="0" smtClean="0">
                          <a:latin typeface="Cambria Math" panose="02040503050406030204" pitchFamily="18" charset="0"/>
                        </a:rPr>
                        <m:t>Z</m:t>
                      </m:r>
                      <m:r>
                        <a:rPr lang="en-US" sz="3200" b="0" i="1" dirty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</a:p>
            </p:txBody>
          </p:sp>
        </mc:Choice>
        <mc:Fallback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F86BF1F2-6055-6CED-70DE-AB22D1AE0F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41697" y="6347204"/>
                <a:ext cx="2421689" cy="584775"/>
              </a:xfrm>
              <a:prstGeom prst="rect">
                <a:avLst/>
              </a:prstGeom>
              <a:blipFill>
                <a:blip r:embed="rId14"/>
                <a:stretch>
                  <a:fillRect t="-12766" r="-7853" b="-34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8569477E-F8B0-2E63-AF65-633B0FDF0882}"/>
                  </a:ext>
                </a:extLst>
              </p:cNvPr>
              <p:cNvSpPr txBox="1"/>
              <p:nvPr/>
            </p:nvSpPr>
            <p:spPr>
              <a:xfrm>
                <a:off x="-35958" y="1915586"/>
                <a:ext cx="2148537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3200" b="0" i="1" dirty="0" smtClean="0">
                          <a:latin typeface="Cambria Math" panose="02040503050406030204" pitchFamily="18" charset="0"/>
                        </a:rPr>
                        <m:t>Output</m:t>
                      </m:r>
                      <m:r>
                        <a:rPr lang="en-US" sz="3200" b="0" i="1" dirty="0" smtClean="0">
                          <a:latin typeface="Cambria Math" panose="02040503050406030204" pitchFamily="18" charset="0"/>
                        </a:rPr>
                        <m:t> -&gt;</m:t>
                      </m:r>
                    </m:oMath>
                  </m:oMathPara>
                </a14:m>
              </a:p>
            </p:txBody>
          </p:sp>
        </mc:Choice>
        <mc:Fallback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8569477E-F8B0-2E63-AF65-633B0FDF08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35958" y="1915586"/>
                <a:ext cx="2148537" cy="584775"/>
              </a:xfrm>
              <a:prstGeom prst="rect">
                <a:avLst/>
              </a:prstGeom>
              <a:blipFill>
                <a:blip r:embed="rId15"/>
                <a:stretch>
                  <a:fillRect l="-2353" t="-12766" r="-8235" b="-34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031CD51B-A750-7E92-471A-0FADB7A37359}"/>
              </a:ext>
            </a:extLst>
          </p:cNvPr>
          <p:cNvSpPr txBox="1"/>
          <p:nvPr/>
        </p:nvSpPr>
        <p:spPr>
          <a:xfrm>
            <a:off x="6394650" y="1658457"/>
            <a:ext cx="556435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cs typeface="Courier New" panose="02070309020205020404" pitchFamily="49" charset="0"/>
              </a:rPr>
              <a:t>Circuit Sat Problem (SAT)</a:t>
            </a:r>
            <a:r>
              <a:rPr lang="en-US" sz="3200" b="1" dirty="0"/>
              <a:t>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/>
              <a:t>Input</a:t>
            </a:r>
            <a:r>
              <a:rPr lang="en-US" sz="3200" dirty="0"/>
              <a:t>: A circuit K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/>
              <a:t>Output</a:t>
            </a:r>
            <a:r>
              <a:rPr lang="en-US" sz="3200" dirty="0"/>
              <a:t>: If there exist an assignment to the variables that makes that satisfies the circuit.</a:t>
            </a:r>
          </a:p>
        </p:txBody>
      </p:sp>
    </p:spTree>
    <p:extLst>
      <p:ext uri="{BB962C8B-B14F-4D97-AF65-F5344CB8AC3E}">
        <p14:creationId xmlns:p14="http://schemas.microsoft.com/office/powerpoint/2010/main" val="152731270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99B1CB-CAF2-B9EA-CFED-2EE8D47702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7EDB0A-77E8-1F91-9099-460489C55D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580" y="361774"/>
            <a:ext cx="11618862" cy="1325563"/>
          </a:xfrm>
        </p:spPr>
        <p:txBody>
          <a:bodyPr>
            <a:normAutofit/>
          </a:bodyPr>
          <a:lstStyle/>
          <a:p>
            <a:r>
              <a:rPr lang="en-US" dirty="0"/>
              <a:t>Circuit SAT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C5C9BF9-D6BF-D44B-0B6D-4F855190A064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98DCE0A3-A397-0DFA-DF3A-74AA51A445BC}"/>
              </a:ext>
            </a:extLst>
          </p:cNvPr>
          <p:cNvSpPr txBox="1"/>
          <p:nvPr/>
        </p:nvSpPr>
        <p:spPr>
          <a:xfrm>
            <a:off x="595605" y="1658457"/>
            <a:ext cx="11000791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cs typeface="Courier New" panose="02070309020205020404" pitchFamily="49" charset="0"/>
              </a:rPr>
              <a:t>Claim: </a:t>
            </a:r>
            <a:r>
              <a:rPr lang="en-US" sz="3200" dirty="0">
                <a:cs typeface="Courier New" panose="02070309020205020404" pitchFamily="49" charset="0"/>
              </a:rPr>
              <a:t>Circuit Satisfiability is NP-complete.</a:t>
            </a:r>
          </a:p>
          <a:p>
            <a:endParaRPr lang="en-US" sz="3200" dirty="0">
              <a:cs typeface="Courier New" panose="02070309020205020404" pitchFamily="49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cs typeface="Courier New" panose="02070309020205020404" pitchFamily="49" charset="0"/>
              </a:rPr>
              <a:t>Not hard to show NP-hard.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cs typeface="Courier New" panose="02070309020205020404" pitchFamily="49" charset="0"/>
              </a:rPr>
              <a:t>To show NP-Complete, you have to reduce from an arbitrary NP-hard problem.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>
                <a:cs typeface="Courier New" panose="02070309020205020404" pitchFamily="49" charset="0"/>
              </a:rPr>
              <a:t>We wont talk about proof in this class, but the idea is that you can represent any verification algorithm as a circuit!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48558600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C768FC-02F8-F9E9-F4E2-A2510558F2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398671-6BAC-0D0F-07A5-AB7466E15B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580" y="361774"/>
            <a:ext cx="11618862" cy="1325563"/>
          </a:xfrm>
        </p:spPr>
        <p:txBody>
          <a:bodyPr>
            <a:normAutofit/>
          </a:bodyPr>
          <a:lstStyle/>
          <a:p>
            <a:r>
              <a:rPr lang="en-US" dirty="0"/>
              <a:t>NP-complete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A2EBAFA-1EA7-0B6A-1A55-D0BD9ED25DE5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CC491BE-4C71-8568-A18B-51A3DF777AFC}"/>
                  </a:ext>
                </a:extLst>
              </p:cNvPr>
              <p:cNvSpPr txBox="1"/>
              <p:nvPr/>
            </p:nvSpPr>
            <p:spPr>
              <a:xfrm>
                <a:off x="595605" y="1658457"/>
                <a:ext cx="5500395" cy="25925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cs typeface="Courier New" panose="02070309020205020404" pitchFamily="49" charset="0"/>
                  </a:rPr>
                  <a:t>Observation: </a:t>
                </a:r>
                <a:r>
                  <a:rPr lang="en-US" sz="3200" dirty="0">
                    <a:cs typeface="Courier New" panose="02070309020205020404" pitchFamily="49" charset="0"/>
                  </a:rPr>
                  <a:t>If Y is an NP-complete problem, and X is a problem in NP with the property that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3200" b="0" i="1" smtClean="0">
                            <a:latin typeface="Cambria Math" panose="02040503050406030204" pitchFamily="18" charset="0"/>
                          </a:rPr>
                          <m:t>Y</m:t>
                        </m:r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≤</m:t>
                        </m:r>
                      </m:e>
                      <m:sub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m:rPr>
                        <m:sty m:val="p"/>
                      </m:rPr>
                      <a:rPr lang="en-US" sz="3200" b="0" i="1" smtClean="0">
                        <a:latin typeface="Cambria Math" panose="02040503050406030204" pitchFamily="18" charset="0"/>
                      </a:rPr>
                      <m:t>X</m:t>
                    </m:r>
                  </m:oMath>
                </a14:m>
                <a:r>
                  <a:rPr lang="en-US" sz="3200" dirty="0">
                    <a:cs typeface="Courier New" panose="02070309020205020404" pitchFamily="49" charset="0"/>
                  </a:rPr>
                  <a:t>, then X is NP-complete. </a:t>
                </a:r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CC491BE-4C71-8568-A18B-51A3DF777A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5605" y="1658457"/>
                <a:ext cx="5500395" cy="2592505"/>
              </a:xfrm>
              <a:prstGeom prst="rect">
                <a:avLst/>
              </a:prstGeom>
              <a:blipFill>
                <a:blip r:embed="rId3"/>
                <a:stretch>
                  <a:fillRect l="-2765" t="-2927" r="-2535" b="-68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6" name="Picture 2">
            <a:extLst>
              <a:ext uri="{FF2B5EF4-FFF2-40B4-BE49-F238E27FC236}">
                <a16:creationId xmlns:a16="http://schemas.microsoft.com/office/drawing/2014/main" id="{9E354DA1-25A7-6685-6FEA-51A2DD6DEB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7256" y="2033337"/>
            <a:ext cx="6061186" cy="3788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2E6608A-1A53-FAC5-166A-FE48A92843C6}"/>
              </a:ext>
            </a:extLst>
          </p:cNvPr>
          <p:cNvSpPr txBox="1"/>
          <p:nvPr/>
        </p:nvSpPr>
        <p:spPr>
          <a:xfrm>
            <a:off x="5908432" y="5973006"/>
            <a:ext cx="610001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Behnam </a:t>
            </a:r>
            <a:r>
              <a:rPr lang="en-US" sz="1400" dirty="0" err="1"/>
              <a:t>Esfahbod</a:t>
            </a:r>
            <a:r>
              <a:rPr lang="en-US" sz="1400" dirty="0"/>
              <a:t>, CC BY-SA 3.0 &lt;https://</a:t>
            </a:r>
            <a:r>
              <a:rPr lang="en-US" sz="1400" dirty="0" err="1"/>
              <a:t>creativecommons.org</a:t>
            </a:r>
            <a:r>
              <a:rPr lang="en-US" sz="1400" dirty="0"/>
              <a:t>/licenses/by-</a:t>
            </a:r>
            <a:r>
              <a:rPr lang="en-US" sz="1400" dirty="0" err="1"/>
              <a:t>sa</a:t>
            </a:r>
            <a:r>
              <a:rPr lang="en-US" sz="1400" dirty="0"/>
              <a:t>/3.0&gt;, via Wikimedia Commons</a:t>
            </a:r>
          </a:p>
        </p:txBody>
      </p:sp>
    </p:spTree>
    <p:extLst>
      <p:ext uri="{BB962C8B-B14F-4D97-AF65-F5344CB8AC3E}">
        <p14:creationId xmlns:p14="http://schemas.microsoft.com/office/powerpoint/2010/main" val="159327597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F972CA-AF42-9881-E9C0-58D2294ADD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D9D4B2-AC45-786C-3FF2-1DEACEA817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580" y="361774"/>
            <a:ext cx="11618862" cy="1325563"/>
          </a:xfrm>
        </p:spPr>
        <p:txBody>
          <a:bodyPr>
            <a:normAutofit/>
          </a:bodyPr>
          <a:lstStyle/>
          <a:p>
            <a:r>
              <a:rPr lang="en-US" dirty="0"/>
              <a:t>NP-complete Problems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B2A8D70-AEE5-3EAC-1B61-AD55B3D691BC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BCBD8058-4529-2205-9B29-DBF3EDE02447}"/>
              </a:ext>
            </a:extLst>
          </p:cNvPr>
          <p:cNvSpPr txBox="1"/>
          <p:nvPr/>
        </p:nvSpPr>
        <p:spPr>
          <a:xfrm>
            <a:off x="595605" y="1658457"/>
            <a:ext cx="550039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cs typeface="Courier New" panose="02070309020205020404" pitchFamily="49" charset="0"/>
              </a:rPr>
              <a:t>(Circuit) SAT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cs typeface="Courier New" panose="02070309020205020404" pitchFamily="49" charset="0"/>
              </a:rPr>
              <a:t>3-SAT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cs typeface="Courier New" panose="02070309020205020404" pitchFamily="49" charset="0"/>
              </a:rPr>
              <a:t>Independent Set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cs typeface="Courier New" panose="02070309020205020404" pitchFamily="49" charset="0"/>
              </a:rPr>
              <a:t>Vertex Cover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cs typeface="Courier New" panose="02070309020205020404" pitchFamily="49" charset="0"/>
              </a:rPr>
              <a:t>Set Cover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6E4A666-FD77-9C78-EBD4-6FE849080E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7256" y="2033337"/>
            <a:ext cx="6061186" cy="3788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387258A-652D-A7D8-224F-86C2B350EA2A}"/>
              </a:ext>
            </a:extLst>
          </p:cNvPr>
          <p:cNvSpPr txBox="1"/>
          <p:nvPr/>
        </p:nvSpPr>
        <p:spPr>
          <a:xfrm>
            <a:off x="5908432" y="5973006"/>
            <a:ext cx="610001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Behnam </a:t>
            </a:r>
            <a:r>
              <a:rPr lang="en-US" sz="1400" dirty="0" err="1"/>
              <a:t>Esfahbod</a:t>
            </a:r>
            <a:r>
              <a:rPr lang="en-US" sz="1400" dirty="0"/>
              <a:t>, CC BY-SA 3.0 &lt;https://</a:t>
            </a:r>
            <a:r>
              <a:rPr lang="en-US" sz="1400" dirty="0" err="1"/>
              <a:t>creativecommons.org</a:t>
            </a:r>
            <a:r>
              <a:rPr lang="en-US" sz="1400" dirty="0"/>
              <a:t>/licenses/by-</a:t>
            </a:r>
            <a:r>
              <a:rPr lang="en-US" sz="1400" dirty="0" err="1"/>
              <a:t>sa</a:t>
            </a:r>
            <a:r>
              <a:rPr lang="en-US" sz="1400" dirty="0"/>
              <a:t>/3.0&gt;, via Wikimedia Commons</a:t>
            </a:r>
          </a:p>
        </p:txBody>
      </p:sp>
    </p:spTree>
    <p:extLst>
      <p:ext uri="{BB962C8B-B14F-4D97-AF65-F5344CB8AC3E}">
        <p14:creationId xmlns:p14="http://schemas.microsoft.com/office/powerpoint/2010/main" val="30306838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8B09A4-AAA7-AEF6-ED36-B96C730D3C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5DAF19B-472A-9879-BAB9-1734FC4FD9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580" y="361774"/>
            <a:ext cx="11618862" cy="1325563"/>
          </a:xfrm>
        </p:spPr>
        <p:txBody>
          <a:bodyPr/>
          <a:lstStyle/>
          <a:p>
            <a:r>
              <a:rPr lang="en-US" dirty="0"/>
              <a:t>Deadlines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F50C8C7-0A0B-568A-084A-C10B2F2B7422}"/>
              </a:ext>
            </a:extLst>
          </p:cNvPr>
          <p:cNvCxnSpPr/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6DDFB5B3-5EC8-A18E-C624-FCFE47AE3519}"/>
              </a:ext>
            </a:extLst>
          </p:cNvPr>
          <p:cNvSpPr txBox="1"/>
          <p:nvPr/>
        </p:nvSpPr>
        <p:spPr>
          <a:xfrm>
            <a:off x="595605" y="1672372"/>
            <a:ext cx="917859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Monday Dec. 1</a:t>
            </a:r>
            <a:r>
              <a:rPr lang="en-US" sz="2000" baseline="30000" dirty="0"/>
              <a:t>st</a:t>
            </a:r>
            <a:r>
              <a:rPr lang="en-US" sz="2000" dirty="0"/>
              <a:t> :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000" dirty="0"/>
              <a:t>Quiz 2 (in class)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Tuesday Dec. 2</a:t>
            </a:r>
            <a:r>
              <a:rPr lang="en-US" sz="2000" baseline="30000" dirty="0"/>
              <a:t>nd </a:t>
            </a:r>
            <a:r>
              <a:rPr lang="en-US" sz="2000" dirty="0"/>
              <a:t>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000" dirty="0"/>
              <a:t>HW 8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000" dirty="0"/>
              <a:t>Problem 3 -&gt; December 4</a:t>
            </a:r>
            <a:r>
              <a:rPr lang="en-US" sz="2000" baseline="30000" dirty="0"/>
              <a:t>th</a:t>
            </a:r>
            <a:endParaRPr lang="en-US" sz="20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Tuesday Dec. 3</a:t>
            </a:r>
            <a:r>
              <a:rPr lang="en-US" sz="2000" baseline="30000" dirty="0"/>
              <a:t>rd </a:t>
            </a:r>
            <a:r>
              <a:rPr lang="en-US" sz="2000" dirty="0"/>
              <a:t>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000" dirty="0"/>
              <a:t>Project Reflection Problem 3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b="0" dirty="0"/>
              <a:t>Friday Dec. 7</a:t>
            </a:r>
            <a:r>
              <a:rPr lang="en-US" sz="2000" b="0" baseline="30000" dirty="0"/>
              <a:t>th</a:t>
            </a:r>
            <a:r>
              <a:rPr lang="en-US" sz="2000" b="0" dirty="0"/>
              <a:t> :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000" dirty="0"/>
              <a:t>Project Code Problem 4 &amp; 5 (updated)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Tuesday Dec. 9</a:t>
            </a:r>
            <a:r>
              <a:rPr lang="en-US" sz="2000" baseline="30000" dirty="0"/>
              <a:t>th</a:t>
            </a:r>
            <a:r>
              <a:rPr lang="en-US" sz="2000" dirty="0"/>
              <a:t> 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000" b="0" dirty="0"/>
              <a:t>Project Reflection Problem 4 &amp; </a:t>
            </a:r>
            <a:r>
              <a:rPr lang="en-US" sz="2000" dirty="0"/>
              <a:t>5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000" dirty="0"/>
              <a:t>Project Survey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b="0" dirty="0"/>
              <a:t>W</a:t>
            </a:r>
            <a:r>
              <a:rPr lang="en-US" sz="2000" dirty="0"/>
              <a:t>ednesday Dec. 10</a:t>
            </a:r>
            <a:r>
              <a:rPr lang="en-US" sz="2000" baseline="30000" dirty="0"/>
              <a:t>th</a:t>
            </a:r>
            <a:r>
              <a:rPr lang="en-US" sz="2000" dirty="0"/>
              <a:t> 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000" b="0" dirty="0"/>
              <a:t>Final Exam</a:t>
            </a:r>
          </a:p>
        </p:txBody>
      </p:sp>
      <p:pic>
        <p:nvPicPr>
          <p:cNvPr id="6" name="Picture 5" descr="Date in calendar circled with red">
            <a:extLst>
              <a:ext uri="{FF2B5EF4-FFF2-40B4-BE49-F238E27FC236}">
                <a16:creationId xmlns:a16="http://schemas.microsoft.com/office/drawing/2014/main" id="{DCE9C75C-AD9D-ACC1-7F29-CD4BEBCD52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9011" y="2059353"/>
            <a:ext cx="5562404" cy="4119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8242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679291-0739-7374-7867-AB45F0D083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01CDFD5-69E1-8535-72BE-B1B45E8E9F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580" y="361774"/>
            <a:ext cx="11618862" cy="1325563"/>
          </a:xfrm>
        </p:spPr>
        <p:txBody>
          <a:bodyPr/>
          <a:lstStyle/>
          <a:p>
            <a:r>
              <a:rPr lang="en-US" dirty="0"/>
              <a:t>Goals: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8736EF9-A367-54A4-AD7C-C0929B64491B}"/>
              </a:ext>
            </a:extLst>
          </p:cNvPr>
          <p:cNvCxnSpPr/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34CC5635-F71D-FB67-CC79-738977D87A59}"/>
              </a:ext>
            </a:extLst>
          </p:cNvPr>
          <p:cNvSpPr txBox="1"/>
          <p:nvPr/>
        </p:nvSpPr>
        <p:spPr>
          <a:xfrm>
            <a:off x="595605" y="1672372"/>
            <a:ext cx="917859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End of Week: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/>
              <a:t>HW 7 Graded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/>
              <a:t>HW 8 Solutions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/>
              <a:t>Quiz 2 Solutions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Before Next Week: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/>
              <a:t>Project Reflection Problem 1 Graded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Before End of Next Week: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b="0" dirty="0"/>
              <a:t>HW 8 Graded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/>
              <a:t>Quiz 2 Graded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/>
              <a:t>Reflection Graded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Before End of Following Week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/>
              <a:t>Exam Graded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/>
              <a:t>Final Grades Posted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pic>
        <p:nvPicPr>
          <p:cNvPr id="2050" name="Picture 2" descr="Priorities">
            <a:extLst>
              <a:ext uri="{FF2B5EF4-FFF2-40B4-BE49-F238E27FC236}">
                <a16:creationId xmlns:a16="http://schemas.microsoft.com/office/drawing/2014/main" id="{F1BC0718-D380-B556-0A2A-CA2815AAF5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6495" y="2374078"/>
            <a:ext cx="427990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C28714C-14A3-918B-E3C6-15937E0CE703}"/>
              </a:ext>
            </a:extLst>
          </p:cNvPr>
          <p:cNvSpPr txBox="1"/>
          <p:nvPr/>
        </p:nvSpPr>
        <p:spPr>
          <a:xfrm>
            <a:off x="7213257" y="5879278"/>
            <a:ext cx="60980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u="sng" dirty="0">
                <a:solidFill>
                  <a:srgbClr val="96A8C8"/>
                </a:solidFill>
                <a:effectLst/>
                <a:latin typeface="Lucida"/>
                <a:hlinkClick r:id="rId4"/>
              </a:rPr>
              <a:t>https://xkcd.com/336/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89688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648950-AACB-99EA-263A-F9BBCAB477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580B85B-B310-E8C7-1809-855F60AACC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580" y="361774"/>
            <a:ext cx="11618862" cy="1325563"/>
          </a:xfrm>
        </p:spPr>
        <p:txBody>
          <a:bodyPr/>
          <a:lstStyle/>
          <a:p>
            <a:r>
              <a:rPr lang="en-US" dirty="0"/>
              <a:t>Final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896DBBE-EBA8-5ABB-A756-D85A9FA996A3}"/>
              </a:ext>
            </a:extLst>
          </p:cNvPr>
          <p:cNvCxnSpPr/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C86D7315-1001-CCF9-C677-4DC96DC40F55}"/>
              </a:ext>
            </a:extLst>
          </p:cNvPr>
          <p:cNvSpPr txBox="1"/>
          <p:nvPr/>
        </p:nvSpPr>
        <p:spPr>
          <a:xfrm>
            <a:off x="682103" y="1687337"/>
            <a:ext cx="1082203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If you need to miss the final, let me know ASAP because I am scheduling a time for people with valid excuses now.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It will be 2 hours and 30 minutes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/>
              <a:t>One part but both kinds of questions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/>
              <a:t>Covers entire class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You will get two review sheets!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Bring ID and expected to be assigned a seat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7286299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3D0C38-F0A8-F0C4-D765-F1D397E636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0851B3-2FBC-950C-6740-EBA0E29A80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580" y="361774"/>
            <a:ext cx="11618862" cy="1325563"/>
          </a:xfrm>
        </p:spPr>
        <p:txBody>
          <a:bodyPr/>
          <a:lstStyle/>
          <a:p>
            <a:r>
              <a:rPr lang="en-US" dirty="0"/>
              <a:t>Decision vs Optimization Problem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B91CB41-37CF-4C66-A878-C8F4DA8771D1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61AFF2EC-FC9E-A771-49A9-4175B34E8D3E}"/>
              </a:ext>
            </a:extLst>
          </p:cNvPr>
          <p:cNvSpPr txBox="1"/>
          <p:nvPr/>
        </p:nvSpPr>
        <p:spPr>
          <a:xfrm>
            <a:off x="618248" y="1610818"/>
            <a:ext cx="108056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E6E7C5A-4152-9CA3-E6E5-A03E7F67B9EB}"/>
              </a:ext>
            </a:extLst>
          </p:cNvPr>
          <p:cNvSpPr txBox="1"/>
          <p:nvPr/>
        </p:nvSpPr>
        <p:spPr>
          <a:xfrm>
            <a:off x="618248" y="1687337"/>
            <a:ext cx="5866866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We have seen a lot of optimization problems in this class that ask for things like shortest, longest, or maximum weight objects.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An optimization problem asks to find the “best” object in a set.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We haven’t talked about decision problems as much which ask if there exist an object with specific property. </a:t>
            </a:r>
          </a:p>
        </p:txBody>
      </p:sp>
      <p:pic>
        <p:nvPicPr>
          <p:cNvPr id="4" name="Graphic 3" descr="Route (Two Pins With A Path) outline">
            <a:extLst>
              <a:ext uri="{FF2B5EF4-FFF2-40B4-BE49-F238E27FC236}">
                <a16:creationId xmlns:a16="http://schemas.microsoft.com/office/drawing/2014/main" id="{7AAFABC3-30A7-A963-801C-E06E0E8BF6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27340" y="1687337"/>
            <a:ext cx="4654378" cy="4654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5673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3182</TotalTime>
  <Words>3006</Words>
  <Application>Microsoft Macintosh PowerPoint</Application>
  <PresentationFormat>Widescreen</PresentationFormat>
  <Paragraphs>424</Paragraphs>
  <Slides>53</Slides>
  <Notes>53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61" baseType="lpstr">
      <vt:lpstr>ACADEMY ENGRAVED LET PLAIN:1.0</vt:lpstr>
      <vt:lpstr>Aptos</vt:lpstr>
      <vt:lpstr>Aptos Display</vt:lpstr>
      <vt:lpstr>Arial</vt:lpstr>
      <vt:lpstr>Cambria Math</vt:lpstr>
      <vt:lpstr>Courier New</vt:lpstr>
      <vt:lpstr>Lucida</vt:lpstr>
      <vt:lpstr>Office Theme</vt:lpstr>
      <vt:lpstr>CSE 331:  Algorithms &amp; Complexity</vt:lpstr>
      <vt:lpstr>Schedule</vt:lpstr>
      <vt:lpstr>Course Updates</vt:lpstr>
      <vt:lpstr>Reading</vt:lpstr>
      <vt:lpstr>Schedule</vt:lpstr>
      <vt:lpstr>Deadlines</vt:lpstr>
      <vt:lpstr>Goals:</vt:lpstr>
      <vt:lpstr>Final</vt:lpstr>
      <vt:lpstr>Decision vs Optimization Problem</vt:lpstr>
      <vt:lpstr>Decision vs Optimization Problem</vt:lpstr>
      <vt:lpstr>Witness or Certificate</vt:lpstr>
      <vt:lpstr>P and NP</vt:lpstr>
      <vt:lpstr>P vs NP </vt:lpstr>
      <vt:lpstr>P vs NP </vt:lpstr>
      <vt:lpstr>Reductions Example</vt:lpstr>
      <vt:lpstr>Reductions</vt:lpstr>
      <vt:lpstr>Reductions</vt:lpstr>
      <vt:lpstr>Reductions</vt:lpstr>
      <vt:lpstr>Reasons to use Reduction I</vt:lpstr>
      <vt:lpstr>Reasons to use Reduction II</vt:lpstr>
      <vt:lpstr>Oracles</vt:lpstr>
      <vt:lpstr>Reduction</vt:lpstr>
      <vt:lpstr>Reduction</vt:lpstr>
      <vt:lpstr>Reduction</vt:lpstr>
      <vt:lpstr>Reduction</vt:lpstr>
      <vt:lpstr>Reduction (X≤_p Y)</vt:lpstr>
      <vt:lpstr>Reduction (X≤_p Y)</vt:lpstr>
      <vt:lpstr>Independent Set</vt:lpstr>
      <vt:lpstr>Independent Set</vt:lpstr>
      <vt:lpstr>Independent Set</vt:lpstr>
      <vt:lpstr>Vertex Cover</vt:lpstr>
      <vt:lpstr>Vertex Cover</vt:lpstr>
      <vt:lpstr>Vertex Cover</vt:lpstr>
      <vt:lpstr>Independent Set vs Vertex Cover</vt:lpstr>
      <vt:lpstr>Independent Set vs Vertex Cover</vt:lpstr>
      <vt:lpstr>Proof Part (=&gt;)</vt:lpstr>
      <vt:lpstr>Proof Part (=&gt;)</vt:lpstr>
      <vt:lpstr>Independent Set to Vertex Cover</vt:lpstr>
      <vt:lpstr>Independent Set to Vertex Cover</vt:lpstr>
      <vt:lpstr>Reduction (Ind Set ≤_p Vertex Cover)</vt:lpstr>
      <vt:lpstr>Independent Set from Vertex Cover</vt:lpstr>
      <vt:lpstr>Independent Set from Vertex Cover</vt:lpstr>
      <vt:lpstr>Reduction (Vertex Cover ≤_p Ind. Set)</vt:lpstr>
      <vt:lpstr>Independent Set &amp; Vertex Cover</vt:lpstr>
      <vt:lpstr>NP-hard &amp; NP-complete</vt:lpstr>
      <vt:lpstr>Boolean Formula </vt:lpstr>
      <vt:lpstr>Boolean Formula </vt:lpstr>
      <vt:lpstr>SAT Problems</vt:lpstr>
      <vt:lpstr>Circuit: </vt:lpstr>
      <vt:lpstr>Circuit SAT </vt:lpstr>
      <vt:lpstr>Circuit SAT </vt:lpstr>
      <vt:lpstr>NP-complete</vt:lpstr>
      <vt:lpstr>NP-complete Problems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Charlie Carlson</dc:creator>
  <cp:lastModifiedBy>Charlie Carlson</cp:lastModifiedBy>
  <cp:revision>24</cp:revision>
  <dcterms:created xsi:type="dcterms:W3CDTF">2025-11-24T20:11:15Z</dcterms:created>
  <dcterms:modified xsi:type="dcterms:W3CDTF">2025-12-03T20:27:36Z</dcterms:modified>
</cp:coreProperties>
</file>