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571" r:id="rId2"/>
    <p:sldId id="1002" r:id="rId3"/>
    <p:sldId id="1003" r:id="rId4"/>
    <p:sldId id="1004" r:id="rId5"/>
    <p:sldId id="1005" r:id="rId6"/>
    <p:sldId id="1006" r:id="rId7"/>
    <p:sldId id="1007" r:id="rId8"/>
    <p:sldId id="1008" r:id="rId9"/>
    <p:sldId id="1013" r:id="rId10"/>
    <p:sldId id="1009" r:id="rId11"/>
    <p:sldId id="1010" r:id="rId12"/>
    <p:sldId id="1011" r:id="rId13"/>
    <p:sldId id="1012" r:id="rId14"/>
    <p:sldId id="1014" r:id="rId15"/>
    <p:sldId id="1015" r:id="rId16"/>
    <p:sldId id="1016" r:id="rId17"/>
    <p:sldId id="1017" r:id="rId18"/>
    <p:sldId id="1018" r:id="rId19"/>
    <p:sldId id="1019" r:id="rId20"/>
    <p:sldId id="1020" r:id="rId21"/>
    <p:sldId id="1021" r:id="rId22"/>
    <p:sldId id="1022" r:id="rId23"/>
    <p:sldId id="1023" r:id="rId24"/>
    <p:sldId id="1024" r:id="rId25"/>
    <p:sldId id="1025" r:id="rId26"/>
    <p:sldId id="1026" r:id="rId27"/>
    <p:sldId id="1027" r:id="rId28"/>
    <p:sldId id="1028" r:id="rId29"/>
    <p:sldId id="1029" r:id="rId30"/>
    <p:sldId id="1030" r:id="rId31"/>
    <p:sldId id="1031" r:id="rId32"/>
    <p:sldId id="103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092"/>
  </p:normalViewPr>
  <p:slideViewPr>
    <p:cSldViewPr snapToGrid="0">
      <p:cViewPr varScale="1">
        <p:scale>
          <a:sx n="77" d="100"/>
          <a:sy n="77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4E834-2243-8A49-9120-9EE330F3004D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4E978-0F9B-524E-AE25-AF6D9EF9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8A7A-FDDA-784B-B403-84F373F3F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434A-12B1-9F8E-1E22-71610BDC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896AA-47B3-9E73-1448-5BC95E67A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55CB8-E3E3-A0B5-8C60-62D2DD877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923FE-3BD9-63F9-6685-434E044F4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7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7618-02BB-9952-87D6-2944FDBA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44237-FA80-B028-0269-01356F0FE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DD832-D190-D368-D08E-F684626D6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42C2E-8CFB-11F9-673D-9E87F8784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0B7E-C407-CFF6-7073-854B7C5E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B129BD-992B-28E8-37D3-538C63D3F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E2849-A77D-01D6-88D5-3D379E836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62D8D-5CFD-B8BD-D580-46CB0A51C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0BD16-5558-F23C-EB65-6987A16D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FFDFD-C8FF-9F82-7962-63F9BCF9B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6433D-0016-3691-8A50-0EECBDDD6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1669-C640-27AC-87DA-E7F3CC924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22F75-4D46-8BB8-91C8-AA741261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95709-8D98-98DD-B24C-3C7F0944C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75BBD-CFC9-FB18-7857-00200F14A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44BE5-CABC-2BFC-C8AE-EE290574C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F5DA0-E6FD-4973-7883-1ABA4570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98600-9055-A2E9-154D-2DFD4AE43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C6B94-9FE6-CD38-43FD-BFF37F25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744D5-698C-48BB-D42E-6813E19F4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6CE90-7368-1932-6D86-94A7E4E1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3EAB4-8108-C701-48AB-DCBAAAE9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EA9BF-B61B-8072-0C35-E3BA95ED1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4AF8A-144F-50A5-CACB-F5AF16FB9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00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77C4E-AB40-F624-A763-FBE0E755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EFC3E-90AA-FC07-5303-7667C5BDB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F80B6-C1FD-B0A5-BF14-529AC578C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C9B03-AA51-5F09-B8B7-A143235E4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1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5E1EE-D24A-7B55-F199-2A085CB1F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8D859-C137-30C4-0BDC-F680C9337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CAF3D-B489-4AA1-3F91-B2E93CC5F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0BC0B-01E0-EFE4-45E3-82D13629B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0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5BC3F-E225-9B0E-A534-EBFC3EE2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DBD9E-C807-1156-1362-E57D0BD6E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ECAF8-A5C0-BF13-D031-3BD86D2FC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97596-E50A-49A1-6C6C-7921E5910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3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EDCDC-F74C-E1A5-B5FB-250CB4348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F6349-74E9-7648-A711-E674E260B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C5F48-B452-C210-214D-76124037F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D6DF4-33AB-FDF2-84BE-38B8B57D8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ACE0C-4052-C1D3-10DD-DEA2FF3E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4B61E-21D8-4799-6BAA-DAA6F80D1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58EFD-8119-3A5E-9320-C03CACC28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4C17C-CD82-8394-88F8-55673AD51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653B0-ECBC-5BE5-E862-A5748E00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675B0-7F5E-41AE-F948-5F42909E1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B61AC-B5AE-771A-6292-8CEAD69CC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FAA81-D346-D6D0-5E10-DC9F93B5F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9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EEF7-1F8C-4DCA-58A1-B20EF801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60632-BBCB-DED3-5DC9-E9A3441A1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1E043-9B93-5678-B486-85D347CFC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764F7-CDF8-BD57-6218-8C8BE3C57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8EE11-4B73-F8AE-E49D-D4CBBF11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CB698-C79D-03F9-0625-1C4AE7F69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B548C-FC86-B89C-AFCD-BE0BA38C3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51ABC-457B-51E8-C101-B40C79422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6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2DF2-F24C-632C-D579-6CF03392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5B300-A3DD-D6D5-6D7D-A4689968A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0468E-E38D-3137-9739-8960B473F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C2496-E16F-C10E-D138-FF3243876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0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47BA2-CF82-67CF-3D2C-29D852AF7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D3EF0-288B-1EA8-F35D-81BF992BA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30337-70FC-A9A8-16E7-3799B4F40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BA69-2FFE-8A02-3A99-51891D354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1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47121-F7A7-A4B7-0CEC-AF7749A4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DD12E-0FF7-9AE9-C5B3-852A8E18A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C4C18-433C-CEA0-B234-DF7DE95E1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C15D6-5645-FC28-30A6-1AFEA15F9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58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DD20C-C134-ABC5-5AD8-3142CF1C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87245-B94A-B27B-845B-5621EB2CC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5438F-0FFD-B6D7-E04A-C8A68417F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FFFF8-D033-5FBC-DCFC-E6F753D1D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7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48E3A-226F-4757-6DD6-8AEAC85F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196CA-B711-7510-7440-084B41B19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FA8B6-B7B0-7FE0-58C6-9911CBBAE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D5742-4437-65BE-029A-72FDE6E24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0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AE84-1E70-4218-79DB-05E630C87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78E32-EDD1-526B-3FF9-68DEE5E31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06C78-9EED-5E73-9C3D-CC6B6FDDB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4E27F-A5C5-DE2F-CCCA-EFD4F964F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A6953-6543-B010-D210-8DEE6DBFE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611A4-D210-613C-BABA-6EEF583F8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7CF43-FC5B-0F82-2CB1-F4EC9ED65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3E00-8AD8-EC8F-3D9D-222BC151A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4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3476-876C-576E-9DE1-88423675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1233B-1A89-8F44-9BD9-0A4EF88D6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2235A-54F1-2AFD-415B-0728D7FA2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5416D-22BE-E970-31F9-373DCAC54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3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BDE2F-1C1B-904D-3D7D-8DB6BBC7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E8C32-FA2F-7D41-BA1F-D4C8B6ECD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CD3EC-F3D7-E18F-7345-9C1212F68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0F2-6BC7-65B9-AC2B-78A3BB630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8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2CF4D-09FC-DC24-F5B0-CBF773225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707FD-69C0-37F7-623F-44842CA2F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F7F10-6636-F268-CE6E-52885DC9A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A8DAD-3A94-EA33-EF30-1198581B3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8A7A-FDDA-784B-B403-84F373F3FC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D763-56EB-D51C-9F90-91578509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C41F4-3E07-23FA-9AB0-17C0848A4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F012B-BB52-FC37-2BCB-3997E7A2A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D236F-3898-3CD2-E8C7-D16BD11DB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60E7-4877-2F8B-956C-FBDBCAAC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1E81C-548B-10F9-C43D-2E11A37C3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35866-5572-2B62-3EF8-D27227D5B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9F6BC-4E8B-B7E1-D59F-3A08DA88B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BC1CE-37FF-D981-60CB-12A1DA24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51EDA-CDC3-451E-BB90-2736E2F10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BD2C5-339F-730B-FC05-34F840B82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664ED-5607-766B-535B-40E3405A7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8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713E1-6F70-84DF-195F-CEA2B46D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9A71E-1C87-8013-59F0-B8854BD58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DF342-DC0E-4B4D-A7FE-1A803E673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DF673-F62D-9356-8D70-7CB863F05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3125-90FA-03C9-736A-A45F72C4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2662-5770-4B2F-9A19-0F27AB347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0C041-8A5D-15A4-B81B-C71E508A9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12BC6-3CD6-F88E-7140-30C61EFBC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BA073-1AD3-9FBA-2084-ADB32140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A94D6-5E0D-F34E-8A63-B0C7EFE0E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FC391-9ACD-12DC-E971-472960AB3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A05F6-5C9D-3987-A208-E2381B2C8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0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AD41-D6F5-47EA-5F99-0A075E68A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F99B2-CC8D-5C02-B1FE-30F6DBAA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9132-F537-F70C-65C1-939C4AAC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4FE66-CC73-F634-409F-25248925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A927-6465-AF3E-3D22-B7524255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3314-A8AF-77AC-BE12-BD42B950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BA92E-11AF-88AE-C348-4F0B8FFA8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D7F2-076A-9E46-6CBC-036FB3FA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0925-453B-2653-77DF-CECE3084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1F1A5-DE1B-9C3C-0F22-1DEC946C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F4C60-EC9A-10C9-B4C5-0A16E4407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9C27F-F35E-894D-C326-4BCEC603D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E39B7-B99E-3171-9AE4-CA960C7A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CEA7-5C06-D34F-9599-0D913DF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E942-CE20-C82A-4E10-5C4246B3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D9CA-DDBD-E64E-6BF3-7DCC5571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5EC7-4FAD-FFC2-3D93-FB43F122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3CA03-9F33-060B-D3B3-6EC41852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6A127-16F9-F9D2-7DC8-CCD3428C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2B9D4-8D80-A26A-8CB9-7F83DD7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B1FD-BA7B-BB13-D791-6B947A66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5DEAE-9649-F660-13DD-F2E40B23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206F-0AB5-0541-AC1C-347A8907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6919B-7A4C-F0FD-0845-6DDFFC57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AACA3-A4C3-3A1F-D955-9B013FE3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08BF-142C-0941-32E8-1DBD2D1B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AB88-D82D-DA84-3C85-838387276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3B3C6-4757-B990-8909-FE4CB1E47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54639-4979-FDE1-C068-3A6D88C3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07C1D-7DAD-04D1-C688-F51EE3AD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54532-0E37-7AA9-977C-D52D34CB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3B4E-4A61-89EB-B656-9CEEB6CF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9D092-5A12-55D1-4966-B61457C93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E455-335B-1EF2-7EAD-2611CAAF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5C380-4C0C-1C10-7487-EE3536935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C82B7-CA68-2888-C7DB-25E6A5A05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74DB0-F631-6C34-8FCC-F9F98A5B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31E3A-BDE2-66B6-3EC8-8BCDED2B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620D9-A7CB-BD7E-FC4D-F0850DAB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FD2D-A626-E74E-2FD1-CDD6B33E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47A3D-E011-EEDC-CBB2-2C9FA008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79EE7-28B3-C42E-FC55-546ABD91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F6319-1643-C70E-99F2-D2D9B90E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C9F8-7B5B-6BDA-059E-5D11FAD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54009-893B-08A8-D996-A11B8BA0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35973-87BB-F4FF-D89C-1B0BF193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0211-1081-2C77-2E81-A44E4436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D61F-7F50-FBEA-229A-624162F1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10D8F-F552-529A-C02D-FE15634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67630-9601-74AC-8EF8-A3A80D0E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13597-5FF4-CF7B-3CED-FCC765A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CC398-901B-4BE7-BB1E-848E0615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C915-11D0-7FE8-36BF-5FA7D157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6B1FD-65FA-D5C5-378B-16D95F6C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67505-CC3F-98E4-99A7-99179B29D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2302C-003E-2F17-BE37-DC27E5E9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79A89-4147-5242-23D9-24D10AED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7C42-AFBA-BEA0-94A6-0AFAB71C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F1E71-78EA-6BC4-F355-0409923E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E7DC2-D1BD-3A03-FA67-F1C4C3A12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718C-2013-44BF-C19C-B51CC48E1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29F09-87F2-314A-9B81-24B2207C97B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8D79-308A-EEEA-4DB3-814359715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2AAF0-739D-8918-7DBF-B18535D05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8CA07-54ED-A54A-BE99-FF58F3A0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38</a:t>
            </a:r>
          </a:p>
          <a:p>
            <a:r>
              <a:rPr lang="en-US" dirty="0"/>
              <a:t>Dec 5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“K-Colorings”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034A-6589-30DA-6418-0BD871F3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A01E9A6-E011-C32C-F82E-1774317700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A01E9A6-E011-C32C-F82E-177431770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BA9F50-77C3-C270-17E2-016D17405A1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069EA46-AEF3-451D-7523-E2F8AA814299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BFAA53-9253-EDD6-F710-C224CF1BA02E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10822038" cy="3124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cs typeface="Courier New" panose="02070309020205020404" pitchFamily="49" charset="0"/>
                  </a:rPr>
                  <a:t>If two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C</m:t>
                    </m:r>
                  </m:oMath>
                </a14:m>
                <a:r>
                  <a:rPr lang="en-US" sz="3200" dirty="0">
                    <a:cs typeface="Courier New" panose="02070309020205020404" pitchFamily="49" charset="0"/>
                  </a:rPr>
                  <a:t> “disagree” on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 then add an edge between the two nodes that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 in each clause triangle.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BFAA53-9253-EDD6-F710-C224CF1BA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10822038" cy="3124510"/>
              </a:xfrm>
              <a:prstGeom prst="rect">
                <a:avLst/>
              </a:prstGeom>
              <a:blipFill>
                <a:blip r:embed="rId4"/>
                <a:stretch>
                  <a:fillRect l="-1290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36C9DD3-B919-811C-0CCE-D555B7BBB47D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36C9DD3-B919-811C-0CCE-D555B7BBB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F8781C-ECC1-74B8-2B5E-4C952D62AF0B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F8781C-ECC1-74B8-2B5E-4C952D62A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0F72B44-C6FF-FB0B-F63E-D20D4BA0108D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0F72B44-C6FF-FB0B-F63E-D20D4BA01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E7903-8531-A08A-5A6E-1A7D2E2905C1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801D6B-C650-C864-313D-02B90A08C500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A318B9-32CC-65C1-F5D8-0FA52C21363B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A6256F6-F31B-A089-064D-A2A1F4CEE52E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A6256F6-F31B-A089-064D-A2A1F4CEE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56C590E-9F5F-F454-0959-97F3705AD0FA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56C590E-9F5F-F454-0959-97F3705AD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EC28C7-A16A-06B3-B77D-D9FB6850C4D0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EC28C7-A16A-06B3-B77D-D9FB6850C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A16293-3C36-43C5-BAB1-50B81E656501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4AE735-F433-9A5D-9849-FE99DB0E7CC7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E64EF-C752-D5C1-0AAF-602EA817EC4F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A657C-825F-6F6F-89F7-41D88E65578B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A657C-825F-6F6F-89F7-41D88E655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654327-403A-2505-AB8C-1961E06727ED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654327-403A-2505-AB8C-1961E067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FA5F7D25-E260-1444-07E3-1556D8D93ABE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D46700-A643-D074-7334-BB15AAD60CBD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64D2-65F4-E4B3-72A8-C162EF6E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20FA417-5559-53A0-FF34-1340065D54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20FA417-5559-53A0-FF34-1340065D5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0D16D-76B3-DBBA-922A-28175269D62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E3A929-ECA5-CD76-1E6E-0F3435B85E93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2F2391-E26C-4568-43DA-FDB487AE08AB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10822038" cy="3124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cs typeface="Courier New" panose="02070309020205020404" pitchFamily="49" charset="0"/>
                  </a:rPr>
                  <a:t>If two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C</m:t>
                    </m:r>
                  </m:oMath>
                </a14:m>
                <a:r>
                  <a:rPr lang="en-US" sz="3200" dirty="0">
                    <a:cs typeface="Courier New" panose="02070309020205020404" pitchFamily="49" charset="0"/>
                  </a:rPr>
                  <a:t> “disagree” on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 then add an edge between the two nodes that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 in each clause triangle.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2F2391-E26C-4568-43DA-FDB487AE0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10822038" cy="3124510"/>
              </a:xfrm>
              <a:prstGeom prst="rect">
                <a:avLst/>
              </a:prstGeom>
              <a:blipFill>
                <a:blip r:embed="rId4"/>
                <a:stretch>
                  <a:fillRect l="-1290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9B3D74C-0F44-F65F-5076-CCC32D612CA7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9B3D74C-0F44-F65F-5076-CCC32D612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F3F757D-4299-4952-CF7E-2E66FF7CC1E7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F3F757D-4299-4952-CF7E-2E66FF7CC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11BF9D-B256-FA3F-A298-6BC7D96BE71E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11BF9D-B256-FA3F-A298-6BC7D96BE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09C2E-653F-A648-577D-56C87D81A0CB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40FE70-6A46-0A44-857F-A8572B832CD0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1FCE33-9F00-5405-D626-2AB6D4F597BF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A974C89-0F97-09EB-81F5-66F81C9A5EF7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A974C89-0F97-09EB-81F5-66F81C9A5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D6E5A8-4D22-0788-12CA-9EB0EB8E53C5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D6E5A8-4D22-0788-12CA-9EB0EB8E5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AFC05DA-56A6-0217-6757-72E79CD8F261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AFC05DA-56A6-0217-6757-72E79CD8F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3F369E-A51A-EA7C-C211-48AB3AD1F511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58B4C9-ECD5-CD49-BF55-7799A6C76513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9A0C5-5006-4D43-FC1B-08A86522DB62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80CFBE-9C00-84D7-0EFC-796606690E6B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80CFBE-9C00-84D7-0EFC-796606690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A23766-CB7D-3E96-8B4B-E52FEB2A9203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A23766-CB7D-3E96-8B4B-E52FEB2A9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E3DA78B8-DED9-593B-C7D0-397617462309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7DFE33-F164-A365-A536-E78192E4E083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C05625-E987-AABA-F02F-CE76FDDC0AC7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018419" y="3715188"/>
            <a:ext cx="1821003" cy="42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1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3807-91C8-C064-6133-2831729E3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77D3975-F392-7DCB-195D-8D7790235D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77D3975-F392-7DCB-195D-8D7790235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019B50-BB18-A868-953F-7F1073D636B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643FB1-E5D6-EB47-51BD-E66AB9B1C329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9D8DFD-1D27-173B-92E5-82DA29334641}"/>
              </a:ext>
            </a:extLst>
          </p:cNvPr>
          <p:cNvSpPr txBox="1"/>
          <p:nvPr/>
        </p:nvSpPr>
        <p:spPr>
          <a:xfrm>
            <a:off x="682103" y="1687337"/>
            <a:ext cx="10822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Observe that if there exists an independent set of size m (number of clause) then each triangle must contain a single vertex in the the set.</a:t>
            </a: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DAAE477-2156-3352-8E2B-B084CA874EE1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DAAE477-2156-3352-8E2B-B084CA87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393706C-4F3E-77F9-44A1-C85566671755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393706C-4F3E-77F9-44A1-C85566671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1611D2-BEC5-F5C6-829C-8723D25FE87F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1611D2-BEC5-F5C6-829C-8723D25FE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E6E78D-C4A4-722E-A0AB-A667C6B6F6FB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77447B-0211-8B37-1C4E-10994E5A1EED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16987D-FAA0-CF98-1FAE-5CB628874A3D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F7101AB-1E53-FC1E-DE49-FB7DFD1F0220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F7101AB-1E53-FC1E-DE49-FB7DFD1F0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B7EEA6D-2304-E2F5-872B-4E9288C95135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B7EEA6D-2304-E2F5-872B-4E9288C95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63B68D-CC9C-AE8E-618E-352AD8B3A0C3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63B68D-CC9C-AE8E-618E-352AD8B3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D2135C-A54C-B003-0970-3C6C346A7FB8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D7CA0C-6860-475F-3131-54F7706FC551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E18D90-B746-FC3E-43AF-A631AA7EC59D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804615-9A64-BFF0-7FBD-055363993FA3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804615-9A64-BFF0-7FBD-055363993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58825-E861-0AC0-186B-DC7E1918D523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58825-E861-0AC0-186B-DC7E1918D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A53094D-2ECD-D75A-2E98-D82B590D5A00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0761D2-CFB5-ABBD-C696-75978A78C587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927026-0DDC-9C1F-1186-0BD2E9F41EB9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018419" y="3715188"/>
            <a:ext cx="1821003" cy="42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8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42331-382C-492A-F5E8-2BC84DBAB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396755D7-5501-0C64-33E2-B5210ED794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396755D7-5501-0C64-33E2-B5210ED79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D9CBE5-4437-93A5-1C73-538D1FABA0C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0FBB49-0498-B0C6-37CE-8BFC54637B20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ACDCF2-283D-07C5-429B-CD5258710464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10822038" cy="357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cs typeface="Courier New" panose="02070309020205020404" pitchFamily="49" charset="0"/>
                  </a:rPr>
                  <a:t>Moreover, for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𝑋</m:t>
                    </m:r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 we the independent set can’t contain a vertex that represents it being 0 and 1 at the same time.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ACDCF2-283D-07C5-429B-CD525871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10822038" cy="3577390"/>
              </a:xfrm>
              <a:prstGeom prst="rect">
                <a:avLst/>
              </a:prstGeom>
              <a:blipFill>
                <a:blip r:embed="rId4"/>
                <a:stretch>
                  <a:fillRect l="-1290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D212354-78A8-5F20-640A-878DB377E579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D212354-78A8-5F20-640A-878DB377E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09E541B-E4BF-3B39-F62C-1DB031579E71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09E541B-E4BF-3B39-F62C-1DB031579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319213-95AF-4E35-1903-85D56F0F7406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319213-95AF-4E35-1903-85D56F0F7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60E83C-CBEA-9C1F-920D-5456DCF98550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BD0547-DF9B-7AE2-DF2E-1C2D7898557A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E84F2-86F1-385A-0F42-BD03D6104046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92D876-BA73-959C-9B90-62C7DC84D7DC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92D876-BA73-959C-9B90-62C7DC84D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6731D1-3FC2-0059-D4CD-EA5C845F377E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6731D1-3FC2-0059-D4CD-EA5C845F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C685937-BB32-4CAB-2EEE-132553F11078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C685937-BB32-4CAB-2EEE-132553F11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D6B837-7DC6-F4E1-3E99-C0BC486F3C14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5F549A-ED79-6BBA-660C-0086342D03E9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F25702-D4EB-3CE8-E0A5-1A1BFB180A28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A83B0-551B-77C1-3C30-0F9326824AEA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A83B0-551B-77C1-3C30-0F9326824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966B63-73EB-7E98-9B0E-F1EFD421572A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966B63-73EB-7E98-9B0E-F1EFD421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F674B225-3E6F-C250-56F6-DB42FABCE299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409BF1-CD3F-2324-154C-230C3B56D294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E08C39-CBDD-8ED1-94AF-6F695ECE769A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018419" y="3715188"/>
            <a:ext cx="1821003" cy="42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8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0A46-53F8-0D56-52B3-84034145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596AB116-B51D-2ED0-939F-DE1AABA367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596AB116-B51D-2ED0-939F-DE1AABA36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CC7309-A22A-1297-67D1-5073B08CF77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E65187-E0E8-2CF4-8559-F8D748B5882F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4E0FFC-2553-534D-0482-0E3EFA9ECEB0}"/>
              </a:ext>
            </a:extLst>
          </p:cNvPr>
          <p:cNvSpPr txBox="1"/>
          <p:nvPr/>
        </p:nvSpPr>
        <p:spPr>
          <a:xfrm>
            <a:off x="682103" y="1687337"/>
            <a:ext cx="10822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You can map a satisfying assignment to the 3-SAT formula to an independent set of size m in G by looking at each clause and taking the first term that evaluates to be true and putting it in our set. </a:t>
            </a: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653F890-53C9-6DB3-1C5E-D8B32BD7A05D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653F890-53C9-6DB3-1C5E-D8B32BD7A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114927C-2713-7FD0-5D4C-7C8C83E9E8E9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114927C-2713-7FD0-5D4C-7C8C83E9E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7EF958-7C6B-FC26-BCE7-936411A03088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7EF958-7C6B-FC26-BCE7-936411A03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DD44CF-CEA1-652B-D17D-FAE7FEFB18C0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7A048-2A38-E05A-297C-1165759F7403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07429-C327-0A01-6045-460299CAB2A7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0CD5C8-9EF1-7E9E-C6B8-01D7FFC47DBC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0CD5C8-9EF1-7E9E-C6B8-01D7FFC47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CB4FA-9CEB-9AD5-D738-AE317F37F4B9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CB4FA-9CEB-9AD5-D738-AE317F37F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EF5CE5-A8EB-FDE1-6A03-3A7A3A265F27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EF5CE5-A8EB-FDE1-6A03-3A7A3A265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B23064-C0E5-ED07-02B6-8B5A382A4DEC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08BEB1-9C14-BA6D-8471-FCE8554F04A2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09560-9176-0162-23D8-31128CAA0EEC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282667-DC0B-E5FF-1746-E9A131EE6651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282667-DC0B-E5FF-1746-E9A131EE6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5DA7FE-9930-5EE7-BD4C-F6BC01C28082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5DA7FE-9930-5EE7-BD4C-F6BC01C28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82F1970-3AF1-5E34-D2CE-0C745438E2DC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CC2FA3-BD58-822B-DB42-A0B2ED166FA5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7029A7-786F-2257-6151-FDF242406F35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018419" y="3715188"/>
            <a:ext cx="1821003" cy="42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2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EACF-8D57-99B1-1036-6CE92E71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23DF0EA-4962-C875-D467-5CB54070A7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23DF0EA-4962-C875-D467-5CB54070A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72008B-F1FB-6C0A-2353-92233BA2002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369B02-24AF-85D1-D099-D2C0E284399B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B62CF8-6BE6-0113-5DC4-3343E0539D8A}"/>
              </a:ext>
            </a:extLst>
          </p:cNvPr>
          <p:cNvSpPr txBox="1"/>
          <p:nvPr/>
        </p:nvSpPr>
        <p:spPr>
          <a:xfrm>
            <a:off x="682103" y="1687337"/>
            <a:ext cx="10822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You can map an independent set in G to a satisfying assignment by looking each each vertex in the set, reading its corresponding assignment, and setting all remaining variables to 1. </a:t>
            </a: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2773F07-E054-1150-1F53-78F6A6D1F20C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2773F07-E054-1150-1F53-78F6A6D1F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EEE32DC-1575-7132-F9B5-8065CE5113EC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EEE32DC-1575-7132-F9B5-8065CE511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4F5755-A4C6-87F3-2282-0654B3B7F476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4F5755-A4C6-87F3-2282-0654B3B7F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E796B5-8910-B29C-F27A-A226A6888635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14C83F-A384-A2C6-49E9-A2F14F311988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363B81-1327-0367-038E-CF69D32795FD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B27E36F-3688-DEAE-5273-AD8B3735E998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B27E36F-3688-DEAE-5273-AD8B3735E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EEC997F-76FF-E077-E6CC-43F799D0CF0E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EEC997F-76FF-E077-E6CC-43F799D0C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1407C7-21C8-F8A8-01D0-059FD78A2495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1407C7-21C8-F8A8-01D0-059FD78A2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FCD727-9852-0698-8C1E-D15D07EC1E3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8900F8-6FDB-50DC-B46E-C8AF04972548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A4CD30-ABE1-F247-BDA4-5A90BE4A6A16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905636-1780-C172-A476-BCD7273E2BF1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905636-1780-C172-A476-BCD7273E2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54FA53-2DAA-70A1-31C2-BD1B4EBCDD76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54FA53-2DAA-70A1-31C2-BD1B4EBCD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A6A46619-ABF8-351A-0B02-A8F07074E7C9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28B799-30B7-95EC-F5B6-2F177C00AC74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D7E659-7CBC-A023-2BAD-760C314AE32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018419" y="3715188"/>
            <a:ext cx="1821003" cy="42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0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EEA62-C512-DABE-32F6-C0AAB55D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E77B700-197A-D3FC-B995-D04FCD46E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E77B700-197A-D3FC-B995-D04FCD46E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AD09A4-32A9-75DA-DE38-A48C574FAE8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C4041-5091-D26B-F12E-3AF4BAFD1845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61D4B-C12B-405A-1334-B9E2AD1AC21E}"/>
              </a:ext>
            </a:extLst>
          </p:cNvPr>
          <p:cNvSpPr txBox="1"/>
          <p:nvPr/>
        </p:nvSpPr>
        <p:spPr>
          <a:xfrm>
            <a:off x="682103" y="1687337"/>
            <a:ext cx="10822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>
                <a:cs typeface="Courier New" panose="02070309020205020404" pitchFamily="49" charset="0"/>
              </a:rPr>
              <a:t>Construct the graph as described above.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Ask to find an independent set of size k = 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Observe this graph can be constructed in polynomial time. </a:t>
            </a: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6B0E469-CBA4-6B1D-0747-563133B88F70}"/>
                  </a:ext>
                </a:extLst>
              </p:cNvPr>
              <p:cNvSpPr/>
              <p:nvPr/>
            </p:nvSpPr>
            <p:spPr>
              <a:xfrm>
                <a:off x="956939" y="3571457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6B0E469-CBA4-6B1D-0747-563133B88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9" y="3571457"/>
                <a:ext cx="1054632" cy="10546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4FAFBF-D837-38B0-2F61-03BFD24D7F65}"/>
                  </a:ext>
                </a:extLst>
              </p:cNvPr>
              <p:cNvSpPr/>
              <p:nvPr/>
            </p:nvSpPr>
            <p:spPr>
              <a:xfrm>
                <a:off x="2679888" y="5803368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4FAFBF-D837-38B0-2F61-03BFD24D7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88" y="5803368"/>
                <a:ext cx="1054632" cy="10546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DA0FC51-83AE-9743-2DFF-D7250801E19D}"/>
                  </a:ext>
                </a:extLst>
              </p:cNvPr>
              <p:cNvSpPr/>
              <p:nvPr/>
            </p:nvSpPr>
            <p:spPr>
              <a:xfrm>
                <a:off x="3963787" y="3612915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DA0FC51-83AE-9743-2DFF-D7250801E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7" y="3612915"/>
                <a:ext cx="1054632" cy="10546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960EE1-B433-FBBE-2A1F-530AE282B37D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2011571" y="4098773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FA683-74AA-EF7A-DC41-313146FAA576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857124" y="4471642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4645AC-0372-BC2E-70D3-568E8B3EAD22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3580073" y="4513100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C288DF-0222-8135-05DD-4687798D6B3D}"/>
                  </a:ext>
                </a:extLst>
              </p:cNvPr>
              <p:cNvSpPr/>
              <p:nvPr/>
            </p:nvSpPr>
            <p:spPr>
              <a:xfrm>
                <a:off x="6839422" y="3187872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2885" y="223840"/>
                      <a:pt x="244349" y="545"/>
                      <a:pt x="527316" y="0"/>
                    </a:cubicBezTo>
                    <a:cubicBezTo>
                      <a:pt x="845113" y="45413"/>
                      <a:pt x="998613" y="234883"/>
                      <a:pt x="1054632" y="527316"/>
                    </a:cubicBezTo>
                    <a:cubicBezTo>
                      <a:pt x="1097053" y="824697"/>
                      <a:pt x="779588" y="1036853"/>
                      <a:pt x="527316" y="1054632"/>
                    </a:cubicBezTo>
                    <a:cubicBezTo>
                      <a:pt x="209010" y="1062712"/>
                      <a:pt x="10846" y="803842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6766" y="247958"/>
                      <a:pt x="189467" y="-19251"/>
                      <a:pt x="527316" y="0"/>
                    </a:cubicBezTo>
                    <a:cubicBezTo>
                      <a:pt x="828418" y="-1458"/>
                      <a:pt x="1047188" y="249644"/>
                      <a:pt x="1054632" y="527316"/>
                    </a:cubicBezTo>
                    <a:cubicBezTo>
                      <a:pt x="1046598" y="821230"/>
                      <a:pt x="793318" y="1084463"/>
                      <a:pt x="527316" y="1054632"/>
                    </a:cubicBezTo>
                    <a:cubicBezTo>
                      <a:pt x="255038" y="1042368"/>
                      <a:pt x="-5824" y="81988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C288DF-0222-8135-05DD-4687798D6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2" y="3187872"/>
                <a:ext cx="1054632" cy="10546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2885" y="223840"/>
                              <a:pt x="244349" y="545"/>
                              <a:pt x="527316" y="0"/>
                            </a:cubicBezTo>
                            <a:cubicBezTo>
                              <a:pt x="845113" y="45413"/>
                              <a:pt x="998613" y="234883"/>
                              <a:pt x="1054632" y="527316"/>
                            </a:cubicBezTo>
                            <a:cubicBezTo>
                              <a:pt x="1097053" y="824697"/>
                              <a:pt x="779588" y="1036853"/>
                              <a:pt x="527316" y="1054632"/>
                            </a:cubicBezTo>
                            <a:cubicBezTo>
                              <a:pt x="209010" y="1062712"/>
                              <a:pt x="10846" y="803842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6766" y="247958"/>
                              <a:pt x="189467" y="-19251"/>
                              <a:pt x="527316" y="0"/>
                            </a:cubicBezTo>
                            <a:cubicBezTo>
                              <a:pt x="828418" y="-1458"/>
                              <a:pt x="1047188" y="249644"/>
                              <a:pt x="1054632" y="527316"/>
                            </a:cubicBezTo>
                            <a:cubicBezTo>
                              <a:pt x="1046598" y="821230"/>
                              <a:pt x="793318" y="1084463"/>
                              <a:pt x="527316" y="1054632"/>
                            </a:cubicBezTo>
                            <a:cubicBezTo>
                              <a:pt x="255038" y="1042368"/>
                              <a:pt x="-5824" y="81988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CEE6D5C-9093-7579-9179-4F98E43C5781}"/>
                  </a:ext>
                </a:extLst>
              </p:cNvPr>
              <p:cNvSpPr/>
              <p:nvPr/>
            </p:nvSpPr>
            <p:spPr>
              <a:xfrm>
                <a:off x="8562371" y="5419783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17670" y="226403"/>
                      <a:pt x="278221" y="-3551"/>
                      <a:pt x="527316" y="0"/>
                    </a:cubicBezTo>
                    <a:cubicBezTo>
                      <a:pt x="802017" y="10471"/>
                      <a:pt x="1072573" y="238761"/>
                      <a:pt x="1054632" y="527316"/>
                    </a:cubicBezTo>
                    <a:cubicBezTo>
                      <a:pt x="1064946" y="807295"/>
                      <a:pt x="763378" y="1036666"/>
                      <a:pt x="527316" y="1054632"/>
                    </a:cubicBezTo>
                    <a:cubicBezTo>
                      <a:pt x="232351" y="1057010"/>
                      <a:pt x="23465" y="863745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12175" y="225006"/>
                      <a:pt x="247803" y="29727"/>
                      <a:pt x="527316" y="0"/>
                    </a:cubicBezTo>
                    <a:cubicBezTo>
                      <a:pt x="798110" y="-11302"/>
                      <a:pt x="1036000" y="242324"/>
                      <a:pt x="1054632" y="527316"/>
                    </a:cubicBezTo>
                    <a:cubicBezTo>
                      <a:pt x="1093708" y="832990"/>
                      <a:pt x="797411" y="1081408"/>
                      <a:pt x="527316" y="1054632"/>
                    </a:cubicBezTo>
                    <a:cubicBezTo>
                      <a:pt x="276526" y="1086476"/>
                      <a:pt x="-11747" y="825339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CEE6D5C-9093-7579-9179-4F98E43C5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71" y="5419783"/>
                <a:ext cx="1054632" cy="10546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17670" y="226403"/>
                              <a:pt x="278221" y="-3551"/>
                              <a:pt x="527316" y="0"/>
                            </a:cubicBezTo>
                            <a:cubicBezTo>
                              <a:pt x="802017" y="10471"/>
                              <a:pt x="1072573" y="238761"/>
                              <a:pt x="1054632" y="527316"/>
                            </a:cubicBezTo>
                            <a:cubicBezTo>
                              <a:pt x="1064946" y="807295"/>
                              <a:pt x="763378" y="1036666"/>
                              <a:pt x="527316" y="1054632"/>
                            </a:cubicBezTo>
                            <a:cubicBezTo>
                              <a:pt x="232351" y="1057010"/>
                              <a:pt x="23465" y="863745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12175" y="225006"/>
                              <a:pt x="247803" y="29727"/>
                              <a:pt x="527316" y="0"/>
                            </a:cubicBezTo>
                            <a:cubicBezTo>
                              <a:pt x="798110" y="-11302"/>
                              <a:pt x="1036000" y="242324"/>
                              <a:pt x="1054632" y="527316"/>
                            </a:cubicBezTo>
                            <a:cubicBezTo>
                              <a:pt x="1093708" y="832990"/>
                              <a:pt x="797411" y="1081408"/>
                              <a:pt x="527316" y="1054632"/>
                            </a:cubicBezTo>
                            <a:cubicBezTo>
                              <a:pt x="276526" y="1086476"/>
                              <a:pt x="-11747" y="825339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6CD018-7556-E9F3-B370-2B2D0DBAB69A}"/>
                  </a:ext>
                </a:extLst>
              </p:cNvPr>
              <p:cNvSpPr/>
              <p:nvPr/>
            </p:nvSpPr>
            <p:spPr>
              <a:xfrm>
                <a:off x="9846270" y="3229330"/>
                <a:ext cx="1054632" cy="1054632"/>
              </a:xfrm>
              <a:custGeom>
                <a:avLst/>
                <a:gdLst>
                  <a:gd name="connsiteX0" fmla="*/ 0 w 1054632"/>
                  <a:gd name="connsiteY0" fmla="*/ 527316 h 1054632"/>
                  <a:gd name="connsiteX1" fmla="*/ 527316 w 1054632"/>
                  <a:gd name="connsiteY1" fmla="*/ 0 h 1054632"/>
                  <a:gd name="connsiteX2" fmla="*/ 1054632 w 1054632"/>
                  <a:gd name="connsiteY2" fmla="*/ 527316 h 1054632"/>
                  <a:gd name="connsiteX3" fmla="*/ 527316 w 1054632"/>
                  <a:gd name="connsiteY3" fmla="*/ 1054632 h 1054632"/>
                  <a:gd name="connsiteX4" fmla="*/ 0 w 1054632"/>
                  <a:gd name="connsiteY4" fmla="*/ 527316 h 10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632" h="1054632" fill="none" extrusionOk="0">
                    <a:moveTo>
                      <a:pt x="0" y="527316"/>
                    </a:moveTo>
                    <a:cubicBezTo>
                      <a:pt x="5032" y="236684"/>
                      <a:pt x="255920" y="-40815"/>
                      <a:pt x="527316" y="0"/>
                    </a:cubicBezTo>
                    <a:cubicBezTo>
                      <a:pt x="806864" y="-1789"/>
                      <a:pt x="1026021" y="263024"/>
                      <a:pt x="1054632" y="527316"/>
                    </a:cubicBezTo>
                    <a:cubicBezTo>
                      <a:pt x="1051222" y="786029"/>
                      <a:pt x="785724" y="1100244"/>
                      <a:pt x="527316" y="1054632"/>
                    </a:cubicBezTo>
                    <a:cubicBezTo>
                      <a:pt x="250052" y="1062450"/>
                      <a:pt x="15651" y="822308"/>
                      <a:pt x="0" y="527316"/>
                    </a:cubicBezTo>
                    <a:close/>
                  </a:path>
                  <a:path w="1054632" h="1054632" stroke="0" extrusionOk="0">
                    <a:moveTo>
                      <a:pt x="0" y="527316"/>
                    </a:moveTo>
                    <a:cubicBezTo>
                      <a:pt x="-14034" y="227430"/>
                      <a:pt x="216072" y="7512"/>
                      <a:pt x="527316" y="0"/>
                    </a:cubicBezTo>
                    <a:cubicBezTo>
                      <a:pt x="835156" y="3497"/>
                      <a:pt x="1043804" y="236431"/>
                      <a:pt x="1054632" y="527316"/>
                    </a:cubicBezTo>
                    <a:cubicBezTo>
                      <a:pt x="1030495" y="842116"/>
                      <a:pt x="816426" y="1066342"/>
                      <a:pt x="527316" y="1054632"/>
                    </a:cubicBezTo>
                    <a:cubicBezTo>
                      <a:pt x="205809" y="1038066"/>
                      <a:pt x="35048" y="835291"/>
                      <a:pt x="0" y="5273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6CD018-7556-E9F3-B370-2B2D0DBAB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70" y="3229330"/>
                <a:ext cx="1054632" cy="10546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54632"/>
                          <a:gd name="connsiteY0" fmla="*/ 527316 h 1054632"/>
                          <a:gd name="connsiteX1" fmla="*/ 527316 w 1054632"/>
                          <a:gd name="connsiteY1" fmla="*/ 0 h 1054632"/>
                          <a:gd name="connsiteX2" fmla="*/ 1054632 w 1054632"/>
                          <a:gd name="connsiteY2" fmla="*/ 527316 h 1054632"/>
                          <a:gd name="connsiteX3" fmla="*/ 527316 w 1054632"/>
                          <a:gd name="connsiteY3" fmla="*/ 1054632 h 1054632"/>
                          <a:gd name="connsiteX4" fmla="*/ 0 w 1054632"/>
                          <a:gd name="connsiteY4" fmla="*/ 527316 h 1054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4632" h="1054632" fill="none" extrusionOk="0">
                            <a:moveTo>
                              <a:pt x="0" y="527316"/>
                            </a:moveTo>
                            <a:cubicBezTo>
                              <a:pt x="5032" y="236684"/>
                              <a:pt x="255920" y="-40815"/>
                              <a:pt x="527316" y="0"/>
                            </a:cubicBezTo>
                            <a:cubicBezTo>
                              <a:pt x="806864" y="-1789"/>
                              <a:pt x="1026021" y="263024"/>
                              <a:pt x="1054632" y="527316"/>
                            </a:cubicBezTo>
                            <a:cubicBezTo>
                              <a:pt x="1051222" y="786029"/>
                              <a:pt x="785724" y="1100244"/>
                              <a:pt x="527316" y="1054632"/>
                            </a:cubicBezTo>
                            <a:cubicBezTo>
                              <a:pt x="250052" y="1062450"/>
                              <a:pt x="15651" y="822308"/>
                              <a:pt x="0" y="527316"/>
                            </a:cubicBezTo>
                            <a:close/>
                          </a:path>
                          <a:path w="1054632" h="1054632" stroke="0" extrusionOk="0">
                            <a:moveTo>
                              <a:pt x="0" y="527316"/>
                            </a:moveTo>
                            <a:cubicBezTo>
                              <a:pt x="-14034" y="227430"/>
                              <a:pt x="216072" y="7512"/>
                              <a:pt x="527316" y="0"/>
                            </a:cubicBezTo>
                            <a:cubicBezTo>
                              <a:pt x="835156" y="3497"/>
                              <a:pt x="1043804" y="236431"/>
                              <a:pt x="1054632" y="527316"/>
                            </a:cubicBezTo>
                            <a:cubicBezTo>
                              <a:pt x="1030495" y="842116"/>
                              <a:pt x="816426" y="1066342"/>
                              <a:pt x="527316" y="1054632"/>
                            </a:cubicBezTo>
                            <a:cubicBezTo>
                              <a:pt x="205809" y="1038066"/>
                              <a:pt x="35048" y="835291"/>
                              <a:pt x="0" y="52731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14A00B-9ECB-139C-B936-BEA5D78A44C2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7894054" y="3715188"/>
            <a:ext cx="1952216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38D238-4269-7EF6-9E24-C4B24731B277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7739607" y="4088057"/>
            <a:ext cx="977211" cy="1486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FC3078-8B38-96B4-D828-DA670A29163F}"/>
              </a:ext>
            </a:extLst>
          </p:cNvPr>
          <p:cNvCxnSpPr>
            <a:cxnSpLocks/>
            <a:stCxn id="12" idx="3"/>
            <a:endCxn id="10" idx="7"/>
          </p:cNvCxnSpPr>
          <p:nvPr/>
        </p:nvCxnSpPr>
        <p:spPr>
          <a:xfrm flipH="1">
            <a:off x="9462556" y="4129515"/>
            <a:ext cx="538161" cy="144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A20301-57F2-AD23-4840-F67487ACA9BC}"/>
                  </a:ext>
                </a:extLst>
              </p:cNvPr>
              <p:cNvSpPr txBox="1"/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A20301-57F2-AD23-4840-F67487ACA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0" y="5346441"/>
                <a:ext cx="2062616" cy="523220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CD104F-F067-B099-2605-52D8196140AB}"/>
                  </a:ext>
                </a:extLst>
              </p:cNvPr>
              <p:cNvSpPr txBox="1"/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CD104F-F067-B099-2605-52D81961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3" y="5188812"/>
                <a:ext cx="2335768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4CF82F50-D14A-5C67-3E79-BB47465DC7B1}"/>
              </a:ext>
            </a:extLst>
          </p:cNvPr>
          <p:cNvSpPr/>
          <p:nvPr/>
        </p:nvSpPr>
        <p:spPr>
          <a:xfrm>
            <a:off x="856873" y="523545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427ABF-686D-EFB8-489C-8006922A3B77}"/>
              </a:ext>
            </a:extLst>
          </p:cNvPr>
          <p:cNvSpPr/>
          <p:nvPr/>
        </p:nvSpPr>
        <p:spPr>
          <a:xfrm>
            <a:off x="9846270" y="5076677"/>
            <a:ext cx="760650" cy="83193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86FA74-D7B1-66DD-1834-60F6867518B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018419" y="3715188"/>
            <a:ext cx="1821003" cy="42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4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4B9D7-EF5C-1B37-B266-93050E613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B20443-8D1B-19AD-D7BB-3D14B8B4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Transitivity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8B0B58-7912-E442-DF40-4E0F99C6D62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98CBD4-ADDC-D7AF-9D8B-44714A8F1A29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02FCAE-E00E-5401-45DF-1E2BB358BA77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10822038" cy="751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cs typeface="Courier New" panose="02070309020205020404" pitchFamily="49" charset="0"/>
                  </a:rPr>
                  <a:t>Claim</a:t>
                </a:r>
                <a:r>
                  <a:rPr lang="en-US" sz="3200" b="0" dirty="0">
                    <a:cs typeface="Courier New" panose="02070309020205020404" pitchFamily="49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𝑍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𝑌</m:t>
                    </m:r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𝑌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𝑋</m:t>
                    </m:r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𝑍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𝑃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sz="3200" b="1" dirty="0">
                    <a:cs typeface="Courier New" panose="02070309020205020404" pitchFamily="49" charset="0"/>
                  </a:rPr>
                  <a:t>Question</a:t>
                </a:r>
                <a:r>
                  <a:rPr lang="en-US" sz="3200" b="0" dirty="0">
                    <a:cs typeface="Courier New" panose="02070309020205020404" pitchFamily="49" charset="0"/>
                  </a:rPr>
                  <a:t>: If I tell you that X is NP-hard. Then does there exist a polynomial-time reduction from X to Independent Set?</a:t>
                </a: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sz="3200" b="1" dirty="0">
                    <a:cs typeface="Courier New" panose="02070309020205020404" pitchFamily="49" charset="0"/>
                  </a:rPr>
                  <a:t>Question</a:t>
                </a:r>
                <a:r>
                  <a:rPr lang="en-US" sz="3200" b="0" dirty="0">
                    <a:cs typeface="Courier New" panose="02070309020205020404" pitchFamily="49" charset="0"/>
                  </a:rPr>
                  <a:t>: If I tell you that X is NP-complete. Then does there exist a polynomial-time reduction reduction from Independent Set to X?</a:t>
                </a: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02FCAE-E00E-5401-45DF-1E2BB358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10822038" cy="7516930"/>
              </a:xfrm>
              <a:prstGeom prst="rect">
                <a:avLst/>
              </a:prstGeom>
              <a:blipFill>
                <a:blip r:embed="rId3"/>
                <a:stretch>
                  <a:fillRect l="-1407" t="-101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32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01D8F-2DC4-6A40-FFEF-42AB0255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E7F18-B5F3-FA5F-DCDD-325539B9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Transitivity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0C4E3-E196-6682-122F-D9F7D17704DB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904E44-DBE5-1654-7342-B472D3B5C431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BAA0A-9CA3-7DFE-4BA2-B9B64012F9E7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10822038" cy="800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cs typeface="Courier New" panose="02070309020205020404" pitchFamily="49" charset="0"/>
                  </a:rPr>
                  <a:t>Claim</a:t>
                </a:r>
                <a:r>
                  <a:rPr lang="en-US" sz="3200" b="0" dirty="0">
                    <a:cs typeface="Courier New" panose="02070309020205020404" pitchFamily="49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𝑍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𝑌</m:t>
                    </m:r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𝑌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𝑋</m:t>
                    </m:r>
                  </m:oMath>
                </a14:m>
                <a:r>
                  <a:rPr lang="en-US" sz="3200" b="0" dirty="0">
                    <a:cs typeface="Courier New" panose="02070309020205020404" pitchFamily="49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𝑍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𝑃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sz="3200" b="1" dirty="0">
                    <a:cs typeface="Courier New" panose="02070309020205020404" pitchFamily="49" charset="0"/>
                  </a:rPr>
                  <a:t>Question</a:t>
                </a:r>
                <a:r>
                  <a:rPr lang="en-US" sz="3200" b="0" dirty="0">
                    <a:cs typeface="Courier New" panose="02070309020205020404" pitchFamily="49" charset="0"/>
                  </a:rPr>
                  <a:t>: If I tell you that X is NP-hard. Then does there exist a polynomial-time reduction from X to Independent Set?</a:t>
                </a:r>
              </a:p>
              <a:p>
                <a:r>
                  <a:rPr lang="en-US" sz="3200" dirty="0">
                    <a:cs typeface="Courier New" panose="02070309020205020404" pitchFamily="49" charset="0"/>
                  </a:rPr>
                  <a:t>	</a:t>
                </a:r>
                <a:r>
                  <a:rPr lang="en-US" sz="3200" b="1" dirty="0">
                    <a:cs typeface="Courier New" panose="02070309020205020404" pitchFamily="49" charset="0"/>
                  </a:rPr>
                  <a:t>Answer</a:t>
                </a:r>
                <a:r>
                  <a:rPr lang="en-US" sz="3200" dirty="0">
                    <a:cs typeface="Courier New" panose="02070309020205020404" pitchFamily="49" charset="0"/>
                  </a:rPr>
                  <a:t>: No because NP-hard doesn’t mean it is in NP.</a:t>
                </a:r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sz="3200" b="1" dirty="0">
                    <a:cs typeface="Courier New" panose="02070309020205020404" pitchFamily="49" charset="0"/>
                  </a:rPr>
                  <a:t>Question</a:t>
                </a:r>
                <a:r>
                  <a:rPr lang="en-US" sz="3200" b="0" dirty="0">
                    <a:cs typeface="Courier New" panose="02070309020205020404" pitchFamily="49" charset="0"/>
                  </a:rPr>
                  <a:t>: If I tell you that X is NP-complete. Then does there exist a polynomial-time reduction reduction from Independent Set to X?</a:t>
                </a:r>
              </a:p>
              <a:p>
                <a:r>
                  <a:rPr lang="en-US" sz="3200" dirty="0">
                    <a:cs typeface="Courier New" panose="02070309020205020404" pitchFamily="49" charset="0"/>
                  </a:rPr>
                  <a:t>	</a:t>
                </a:r>
                <a:r>
                  <a:rPr lang="en-US" sz="3200" b="1" dirty="0">
                    <a:cs typeface="Courier New" panose="02070309020205020404" pitchFamily="49" charset="0"/>
                  </a:rPr>
                  <a:t>Answer</a:t>
                </a:r>
                <a:r>
                  <a:rPr lang="en-US" sz="3200" dirty="0">
                    <a:cs typeface="Courier New" panose="02070309020205020404" pitchFamily="49" charset="0"/>
                  </a:rPr>
                  <a:t>: Yes!</a:t>
                </a:r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200" b="0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BAA0A-9CA3-7DFE-4BA2-B9B64012F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10822038" cy="8009372"/>
              </a:xfrm>
              <a:prstGeom prst="rect">
                <a:avLst/>
              </a:prstGeom>
              <a:blipFill>
                <a:blip r:embed="rId3"/>
                <a:stretch>
                  <a:fillRect l="-1407" t="-94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4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97B73-D0AC-834E-FA89-89CFE6B2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3433BC-FDC3-B91D-CDDD-54379B8E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K-Coloring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45864E-B4B7-E5AA-AA4F-68DD11E53ED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7FF259-7345-134E-DB23-2203AC7AB637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720C73-CB01-E942-A61B-17CF0005B4C0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1082203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cs typeface="Courier New" panose="02070309020205020404" pitchFamily="49" charset="0"/>
                  </a:rPr>
                  <a:t>Definition: </a:t>
                </a:r>
                <a:r>
                  <a:rPr lang="en-US" sz="3200" dirty="0">
                    <a:cs typeface="Courier New" panose="02070309020205020404" pitchFamily="49" charset="0"/>
                  </a:rPr>
                  <a:t>Given an undirected graph G, a (proper) </a:t>
                </a:r>
                <a:r>
                  <a:rPr lang="en-US" sz="3200" i="1" dirty="0">
                    <a:cs typeface="Courier New" panose="02070309020205020404" pitchFamily="49" charset="0"/>
                  </a:rPr>
                  <a:t>k-coloring</a:t>
                </a:r>
                <a:r>
                  <a:rPr lang="en-US" sz="3200" dirty="0">
                    <a:cs typeface="Courier New" panose="02070309020205020404" pitchFamily="49" charset="0"/>
                  </a:rPr>
                  <a:t> of G is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→[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]</m:t>
                    </m:r>
                  </m:oMath>
                </a14:m>
                <a:r>
                  <a:rPr lang="en-US" sz="3200" dirty="0">
                    <a:cs typeface="Courier New" panose="02070309020205020404" pitchFamily="49" charset="0"/>
                  </a:rPr>
                  <a:t> such that for each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𝐸</m:t>
                    </m:r>
                  </m:oMath>
                </a14:m>
                <a:r>
                  <a:rPr lang="en-US" sz="3200" dirty="0"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 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3200" dirty="0">
                    <a:cs typeface="Courier New" panose="02070309020205020404" pitchFamily="49" charset="0"/>
                  </a:rPr>
                  <a:t>. </a:t>
                </a: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sz="3200" dirty="0">
                    <a:cs typeface="Courier New" panose="02070309020205020404" pitchFamily="49" charset="0"/>
                  </a:rPr>
                  <a:t>That is, it is an assignment to each vertex of a color from a set of k colors such that each edge is </a:t>
                </a:r>
                <a:r>
                  <a:rPr lang="en-US" sz="3200" dirty="0" err="1">
                    <a:cs typeface="Courier New" panose="02070309020205020404" pitchFamily="49" charset="0"/>
                  </a:rPr>
                  <a:t>bichromatic</a:t>
                </a:r>
                <a:r>
                  <a:rPr lang="en-US" sz="3200" dirty="0">
                    <a:cs typeface="Courier New" panose="02070309020205020404" pitchFamily="49" charset="0"/>
                  </a:rPr>
                  <a:t>. </a:t>
                </a: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sz="3200" b="1" dirty="0">
                    <a:cs typeface="Courier New" panose="02070309020205020404" pitchFamily="49" charset="0"/>
                  </a:rPr>
                  <a:t>Definition: </a:t>
                </a:r>
                <a:r>
                  <a:rPr lang="en-US" sz="3200" dirty="0">
                    <a:cs typeface="Courier New" panose="02070309020205020404" pitchFamily="49" charset="0"/>
                  </a:rPr>
                  <a:t>We say that a graph G is </a:t>
                </a:r>
                <a:r>
                  <a:rPr lang="en-US" sz="3200" i="1" dirty="0">
                    <a:cs typeface="Courier New" panose="02070309020205020404" pitchFamily="49" charset="0"/>
                  </a:rPr>
                  <a:t>k-colorable</a:t>
                </a:r>
                <a:r>
                  <a:rPr lang="en-US" sz="3200" dirty="0">
                    <a:cs typeface="Courier New" panose="02070309020205020404" pitchFamily="49" charset="0"/>
                  </a:rPr>
                  <a:t> if there exists a k-coloring of G. 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720C73-CB01-E942-A61B-17CF0005B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10822038" cy="4524315"/>
              </a:xfrm>
              <a:prstGeom prst="rect">
                <a:avLst/>
              </a:prstGeom>
              <a:blipFill>
                <a:blip r:embed="rId3"/>
                <a:stretch>
                  <a:fillRect l="-1407" t="-1676" r="-1407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2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8950-AACB-99EA-263A-F9BBCAB4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80B85B-B310-E8C7-1809-855F60AA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Course Evals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6DBBE-EBA8-5ABB-A756-D85A9FA996A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RCode">
            <a:extLst>
              <a:ext uri="{FF2B5EF4-FFF2-40B4-BE49-F238E27FC236}">
                <a16:creationId xmlns:a16="http://schemas.microsoft.com/office/drawing/2014/main" id="{A66BDEF8-219D-A052-B38C-0EBE5152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26" y="1966310"/>
            <a:ext cx="4111297" cy="41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2FF97-D67C-BCBC-E672-77D37E021370}"/>
              </a:ext>
            </a:extLst>
          </p:cNvPr>
          <p:cNvSpPr txBox="1"/>
          <p:nvPr/>
        </p:nvSpPr>
        <p:spPr>
          <a:xfrm>
            <a:off x="682103" y="1687337"/>
            <a:ext cx="6610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Course evals must be submitted before December 10</a:t>
            </a:r>
            <a:r>
              <a:rPr lang="en-US" sz="3600" baseline="30000" dirty="0"/>
              <a:t>th</a:t>
            </a:r>
            <a:r>
              <a:rPr lang="en-US" sz="36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They are due on December 9th at 11:59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Please consider filling them out.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Be honest!</a:t>
            </a:r>
          </a:p>
        </p:txBody>
      </p:sp>
    </p:spTree>
    <p:extLst>
      <p:ext uri="{BB962C8B-B14F-4D97-AF65-F5344CB8AC3E}">
        <p14:creationId xmlns:p14="http://schemas.microsoft.com/office/powerpoint/2010/main" val="172862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0E5F8-8AD5-0F5E-1C82-8D094691E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5AF471-9605-55E0-5E20-9BBC1D80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3-Coloring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0343B5-3661-0D6F-B4D4-0DCD586F8E6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DAE3E7-4EF6-BC99-4FF9-7D44902D22C5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CF84236-B6CB-8E1F-6BEE-65EF7356040C}"/>
              </a:ext>
            </a:extLst>
          </p:cNvPr>
          <p:cNvSpPr/>
          <p:nvPr/>
        </p:nvSpPr>
        <p:spPr>
          <a:xfrm>
            <a:off x="1187478" y="190052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3720FB-F1B3-AACF-AFEA-93D8DE74FD3C}"/>
              </a:ext>
            </a:extLst>
          </p:cNvPr>
          <p:cNvSpPr/>
          <p:nvPr/>
        </p:nvSpPr>
        <p:spPr>
          <a:xfrm>
            <a:off x="3228462" y="326912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08F92AF-CE17-A7FF-417A-60B116238627}"/>
              </a:ext>
            </a:extLst>
          </p:cNvPr>
          <p:cNvSpPr/>
          <p:nvPr/>
        </p:nvSpPr>
        <p:spPr>
          <a:xfrm>
            <a:off x="1259821" y="352808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21B79F-5B1E-7847-4C03-44FEFA0CCA30}"/>
              </a:ext>
            </a:extLst>
          </p:cNvPr>
          <p:cNvSpPr/>
          <p:nvPr/>
        </p:nvSpPr>
        <p:spPr>
          <a:xfrm>
            <a:off x="2995185" y="442430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D6B2AB5-B914-9DF1-2BF0-DA9C45FD23E0}"/>
              </a:ext>
            </a:extLst>
          </p:cNvPr>
          <p:cNvSpPr/>
          <p:nvPr/>
        </p:nvSpPr>
        <p:spPr>
          <a:xfrm>
            <a:off x="2069947" y="583887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E062FD-7D76-8A81-EDF1-8291646A58AE}"/>
              </a:ext>
            </a:extLst>
          </p:cNvPr>
          <p:cNvSpPr/>
          <p:nvPr/>
        </p:nvSpPr>
        <p:spPr>
          <a:xfrm>
            <a:off x="4190037" y="581367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6CE228-27F8-F34F-17A4-6EE30A66906F}"/>
              </a:ext>
            </a:extLst>
          </p:cNvPr>
          <p:cNvSpPr/>
          <p:nvPr/>
        </p:nvSpPr>
        <p:spPr>
          <a:xfrm>
            <a:off x="4901116" y="4586984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1BFA7D8-9032-B2DD-F108-2F07721F1FF5}"/>
              </a:ext>
            </a:extLst>
          </p:cNvPr>
          <p:cNvSpPr/>
          <p:nvPr/>
        </p:nvSpPr>
        <p:spPr>
          <a:xfrm>
            <a:off x="4549019" y="19483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5D2F6F2-9B48-4196-FC01-3132143A6F94}"/>
              </a:ext>
            </a:extLst>
          </p:cNvPr>
          <p:cNvCxnSpPr>
            <a:stCxn id="43" idx="4"/>
            <a:endCxn id="45" idx="0"/>
          </p:cNvCxnSpPr>
          <p:nvPr/>
        </p:nvCxnSpPr>
        <p:spPr>
          <a:xfrm>
            <a:off x="1434471" y="2394507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1025F3-B76B-37FA-E7F4-650D24438323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1681464" y="2147514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C5A1AF-14A5-7F0B-A744-B3F8E236637F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609121" y="2322164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31E1F1-BF72-846B-66BD-F878A5CA6CE5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2316940" y="4845944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41E31F0-26B1-C707-3541-0EA297F62378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 flipV="1">
            <a:off x="2563933" y="6060664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0B543F-5462-8C2C-54FC-519321091D79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3416828" y="4845944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F65EED-2C76-1761-9FD9-F51D9F400BCF}"/>
              </a:ext>
            </a:extLst>
          </p:cNvPr>
          <p:cNvCxnSpPr>
            <a:cxnSpLocks/>
            <a:stCxn id="49" idx="2"/>
            <a:endCxn id="47" idx="7"/>
          </p:cNvCxnSpPr>
          <p:nvPr/>
        </p:nvCxnSpPr>
        <p:spPr>
          <a:xfrm flipH="1">
            <a:off x="2491590" y="4833977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ED66C06-C6EB-A09E-F741-E3CB39182D8D}"/>
              </a:ext>
            </a:extLst>
          </p:cNvPr>
          <p:cNvCxnSpPr>
            <a:cxnSpLocks/>
            <a:stCxn id="44" idx="5"/>
            <a:endCxn id="49" idx="1"/>
          </p:cNvCxnSpPr>
          <p:nvPr/>
        </p:nvCxnSpPr>
        <p:spPr>
          <a:xfrm>
            <a:off x="3650105" y="3690766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016460-4297-EC53-1C69-D91FB7370909}"/>
              </a:ext>
            </a:extLst>
          </p:cNvPr>
          <p:cNvCxnSpPr>
            <a:cxnSpLocks/>
            <a:stCxn id="46" idx="7"/>
            <a:endCxn id="50" idx="4"/>
          </p:cNvCxnSpPr>
          <p:nvPr/>
        </p:nvCxnSpPr>
        <p:spPr>
          <a:xfrm flipV="1">
            <a:off x="3416828" y="2442311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0C0A2F-816D-D404-A9D7-497EC487A15F}"/>
              </a:ext>
            </a:extLst>
          </p:cNvPr>
          <p:cNvCxnSpPr>
            <a:cxnSpLocks/>
            <a:stCxn id="45" idx="7"/>
            <a:endCxn id="50" idx="2"/>
          </p:cNvCxnSpPr>
          <p:nvPr/>
        </p:nvCxnSpPr>
        <p:spPr>
          <a:xfrm flipV="1">
            <a:off x="1681464" y="2195318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479A4F-20E0-DC78-2D69-252E2195CB54}"/>
              </a:ext>
            </a:extLst>
          </p:cNvPr>
          <p:cNvCxnSpPr>
            <a:cxnSpLocks/>
            <a:stCxn id="45" idx="4"/>
            <a:endCxn id="47" idx="1"/>
          </p:cNvCxnSpPr>
          <p:nvPr/>
        </p:nvCxnSpPr>
        <p:spPr>
          <a:xfrm>
            <a:off x="1506814" y="4022069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A261A6-FA8A-40AD-E186-DAD0C706E2D3}"/>
              </a:ext>
            </a:extLst>
          </p:cNvPr>
          <p:cNvCxnSpPr>
            <a:cxnSpLocks/>
            <a:stCxn id="44" idx="7"/>
            <a:endCxn id="50" idx="3"/>
          </p:cNvCxnSpPr>
          <p:nvPr/>
        </p:nvCxnSpPr>
        <p:spPr>
          <a:xfrm flipV="1">
            <a:off x="3650105" y="2369968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0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F8AA-DC1F-2AB9-2077-1CB83D6D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AEF527-C43D-A924-5AF1-2229B794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3-Coloring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218E20-B9D7-A502-1EA4-E3A64E610F7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27358C-7FBF-8799-9BB3-84F10960786B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78D7401-45C7-810F-E29B-EABCE5211744}"/>
              </a:ext>
            </a:extLst>
          </p:cNvPr>
          <p:cNvSpPr/>
          <p:nvPr/>
        </p:nvSpPr>
        <p:spPr>
          <a:xfrm>
            <a:off x="1187478" y="190052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C3A3723-DE7C-1BCC-89B8-2D3B782AC6B6}"/>
              </a:ext>
            </a:extLst>
          </p:cNvPr>
          <p:cNvSpPr/>
          <p:nvPr/>
        </p:nvSpPr>
        <p:spPr>
          <a:xfrm>
            <a:off x="3228462" y="326912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680EA45-20EF-C0EF-0208-41994669B18E}"/>
              </a:ext>
            </a:extLst>
          </p:cNvPr>
          <p:cNvSpPr/>
          <p:nvPr/>
        </p:nvSpPr>
        <p:spPr>
          <a:xfrm>
            <a:off x="1259821" y="352808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872179B-F92E-B592-FDAC-C7AFA6F566A7}"/>
              </a:ext>
            </a:extLst>
          </p:cNvPr>
          <p:cNvSpPr/>
          <p:nvPr/>
        </p:nvSpPr>
        <p:spPr>
          <a:xfrm>
            <a:off x="2995185" y="442430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EABDE24-E16B-97A7-E308-94900A4BE955}"/>
              </a:ext>
            </a:extLst>
          </p:cNvPr>
          <p:cNvSpPr/>
          <p:nvPr/>
        </p:nvSpPr>
        <p:spPr>
          <a:xfrm>
            <a:off x="2069947" y="583887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088681D-E4AE-4E77-CCD4-BB9B647F84C9}"/>
              </a:ext>
            </a:extLst>
          </p:cNvPr>
          <p:cNvSpPr/>
          <p:nvPr/>
        </p:nvSpPr>
        <p:spPr>
          <a:xfrm>
            <a:off x="4190037" y="581367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E52C7A-4454-9C60-FB8C-C142302137DE}"/>
              </a:ext>
            </a:extLst>
          </p:cNvPr>
          <p:cNvSpPr/>
          <p:nvPr/>
        </p:nvSpPr>
        <p:spPr>
          <a:xfrm>
            <a:off x="4901116" y="4586984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C74E0C-1B79-FCAC-26C3-09525A3C6C31}"/>
              </a:ext>
            </a:extLst>
          </p:cNvPr>
          <p:cNvSpPr/>
          <p:nvPr/>
        </p:nvSpPr>
        <p:spPr>
          <a:xfrm>
            <a:off x="4549019" y="19483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FAC44CC-2E45-2C73-BA64-D90F739E19BE}"/>
              </a:ext>
            </a:extLst>
          </p:cNvPr>
          <p:cNvCxnSpPr>
            <a:stCxn id="43" idx="4"/>
            <a:endCxn id="45" idx="0"/>
          </p:cNvCxnSpPr>
          <p:nvPr/>
        </p:nvCxnSpPr>
        <p:spPr>
          <a:xfrm>
            <a:off x="1434471" y="2394507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BA9CCF-26B5-DF08-AA20-EF1B9E0983F5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1681464" y="2147514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909A599-A779-6AFB-61ED-4A7A9A7300D5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609121" y="2322164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5DEBA8-6FF5-2594-72BC-2368BE601E92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2316940" y="4845944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D8B5AFE-A3A5-F91B-BCBD-0BA0B64832CF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 flipV="1">
            <a:off x="2563933" y="6060664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CB58E43-B4E3-B2B3-6B88-46CBC2E6BC7E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3416828" y="4845944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BEB23-3AD1-329D-5992-6BBAECC8CD1C}"/>
              </a:ext>
            </a:extLst>
          </p:cNvPr>
          <p:cNvCxnSpPr>
            <a:cxnSpLocks/>
            <a:stCxn id="49" idx="2"/>
            <a:endCxn id="47" idx="7"/>
          </p:cNvCxnSpPr>
          <p:nvPr/>
        </p:nvCxnSpPr>
        <p:spPr>
          <a:xfrm flipH="1">
            <a:off x="2491590" y="4833977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7EF2641-4DF8-6CE1-4212-F63B70E8E427}"/>
              </a:ext>
            </a:extLst>
          </p:cNvPr>
          <p:cNvCxnSpPr>
            <a:cxnSpLocks/>
            <a:stCxn id="44" idx="5"/>
            <a:endCxn id="49" idx="1"/>
          </p:cNvCxnSpPr>
          <p:nvPr/>
        </p:nvCxnSpPr>
        <p:spPr>
          <a:xfrm>
            <a:off x="3650105" y="3690766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6A662A-692C-5284-299B-9A131A9A6F55}"/>
              </a:ext>
            </a:extLst>
          </p:cNvPr>
          <p:cNvCxnSpPr>
            <a:cxnSpLocks/>
            <a:stCxn id="46" idx="7"/>
            <a:endCxn id="50" idx="4"/>
          </p:cNvCxnSpPr>
          <p:nvPr/>
        </p:nvCxnSpPr>
        <p:spPr>
          <a:xfrm flipV="1">
            <a:off x="3416828" y="2442311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5168D3-4E7E-5741-917B-41E99A780EF5}"/>
              </a:ext>
            </a:extLst>
          </p:cNvPr>
          <p:cNvCxnSpPr>
            <a:cxnSpLocks/>
            <a:stCxn id="45" idx="7"/>
            <a:endCxn id="50" idx="2"/>
          </p:cNvCxnSpPr>
          <p:nvPr/>
        </p:nvCxnSpPr>
        <p:spPr>
          <a:xfrm flipV="1">
            <a:off x="1681464" y="2195318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EDBF4D-61F4-4896-B540-C7E77AAEA226}"/>
              </a:ext>
            </a:extLst>
          </p:cNvPr>
          <p:cNvCxnSpPr>
            <a:cxnSpLocks/>
            <a:stCxn id="45" idx="4"/>
            <a:endCxn id="47" idx="1"/>
          </p:cNvCxnSpPr>
          <p:nvPr/>
        </p:nvCxnSpPr>
        <p:spPr>
          <a:xfrm>
            <a:off x="1506814" y="4022069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A685F-46FF-B45A-4188-18DCFDD56367}"/>
              </a:ext>
            </a:extLst>
          </p:cNvPr>
          <p:cNvCxnSpPr>
            <a:cxnSpLocks/>
            <a:stCxn id="44" idx="7"/>
            <a:endCxn id="50" idx="3"/>
          </p:cNvCxnSpPr>
          <p:nvPr/>
        </p:nvCxnSpPr>
        <p:spPr>
          <a:xfrm flipV="1">
            <a:off x="3650105" y="2369968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46A793-2D21-9436-2282-354FC09713C3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CCDC24B-5F08-FEFB-2C19-AC66BEE0EB1E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1B5131-41A3-2DE1-ADB2-1F6E2ECB3B90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8A42CB-3525-5E86-C46E-21D3E5F8D634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5E5FBE2-0D20-42B6-BF47-C74AA2F2FE62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C3225BC-77FF-749D-857F-7138BECA3ACB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FD5E5C-1595-B42B-EA73-1FD406D1A696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89A6724-D2CE-BD3B-4CB3-EDCB4D3A4FB7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603BC2A-E215-6D5F-BEA4-937D62481592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B46F6D-8ABF-36B6-FCBC-2A38CC1E732A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6E5AB5-57C9-1996-6310-1958B44E53BF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BDDB57-99CF-D8E6-08C4-F2629418DC72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1CE7CCAA-9B09-C95C-E182-5A8E4BC62A89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161163D-5553-D918-B796-CBC661F2C214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A85E62-0E3B-6015-BEFF-F3498F0EE0E1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2C979-777A-946B-F01B-5DCDC066FE95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B185E3B8-5322-E42A-65E7-9CE0E890D836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61B82D0-21DE-D69C-46B9-63A30157AF62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91F6667-5277-9556-718C-D9DB1F307A3A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2B69195-AD10-CEB1-37EA-9A33910B4DC7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A01F-F4C0-2542-6CFE-B45B8AF8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1B3583-6DB0-6103-ABDB-2CA3F881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4-Coloring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E3A8B4-1649-B4EE-20D2-AE28C015238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4946AD-9687-7332-CBA7-11FDE1AF6D11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E833892-673F-0E23-559A-EF080005998A}"/>
              </a:ext>
            </a:extLst>
          </p:cNvPr>
          <p:cNvSpPr/>
          <p:nvPr/>
        </p:nvSpPr>
        <p:spPr>
          <a:xfrm>
            <a:off x="1187478" y="190052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475E1C6-551A-4E9B-BA14-7B1790D395A5}"/>
              </a:ext>
            </a:extLst>
          </p:cNvPr>
          <p:cNvSpPr/>
          <p:nvPr/>
        </p:nvSpPr>
        <p:spPr>
          <a:xfrm>
            <a:off x="3228462" y="326912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3FC16DB-F133-B46E-E083-BD757CCC5BCB}"/>
              </a:ext>
            </a:extLst>
          </p:cNvPr>
          <p:cNvSpPr/>
          <p:nvPr/>
        </p:nvSpPr>
        <p:spPr>
          <a:xfrm>
            <a:off x="1259821" y="352808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2A747F3-1CD3-C4C0-C7AF-C287DE0F4F8C}"/>
              </a:ext>
            </a:extLst>
          </p:cNvPr>
          <p:cNvSpPr/>
          <p:nvPr/>
        </p:nvSpPr>
        <p:spPr>
          <a:xfrm>
            <a:off x="2995185" y="442430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210A5D5-B8C7-FED6-9687-AA707ADCAF39}"/>
              </a:ext>
            </a:extLst>
          </p:cNvPr>
          <p:cNvSpPr/>
          <p:nvPr/>
        </p:nvSpPr>
        <p:spPr>
          <a:xfrm>
            <a:off x="2069947" y="583887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F32E10-E13D-94FA-D448-3729D817113D}"/>
              </a:ext>
            </a:extLst>
          </p:cNvPr>
          <p:cNvSpPr/>
          <p:nvPr/>
        </p:nvSpPr>
        <p:spPr>
          <a:xfrm>
            <a:off x="4190037" y="581367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753282-CD1A-7478-16A8-22B1F044255E}"/>
              </a:ext>
            </a:extLst>
          </p:cNvPr>
          <p:cNvSpPr/>
          <p:nvPr/>
        </p:nvSpPr>
        <p:spPr>
          <a:xfrm>
            <a:off x="4901116" y="4586984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BA8FC3-BE71-1C83-8EC2-26A7469B9C0D}"/>
              </a:ext>
            </a:extLst>
          </p:cNvPr>
          <p:cNvSpPr/>
          <p:nvPr/>
        </p:nvSpPr>
        <p:spPr>
          <a:xfrm>
            <a:off x="4549019" y="19483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072D1E-E56B-5911-3ABA-588C10243350}"/>
              </a:ext>
            </a:extLst>
          </p:cNvPr>
          <p:cNvCxnSpPr>
            <a:stCxn id="43" idx="4"/>
            <a:endCxn id="45" idx="0"/>
          </p:cNvCxnSpPr>
          <p:nvPr/>
        </p:nvCxnSpPr>
        <p:spPr>
          <a:xfrm>
            <a:off x="1434471" y="2394507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31FB421-53C1-FF33-AD31-2415F1F26034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1681464" y="2147514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EF46CE-A3D5-1C67-1E2A-E132614B02B9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609121" y="2322164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2134AC5-0D85-DDA6-44E5-FA901ED8AC05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2316940" y="4845944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92804D7-DBBD-7F67-3E9A-7BEA25D6F179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 flipV="1">
            <a:off x="2563933" y="6060664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83B208-ED1F-C324-7621-5234918791E3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3416828" y="4845944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6C6746D-DAE6-7E39-C587-291CBECC9FFD}"/>
              </a:ext>
            </a:extLst>
          </p:cNvPr>
          <p:cNvCxnSpPr>
            <a:cxnSpLocks/>
            <a:stCxn id="49" idx="2"/>
            <a:endCxn id="47" idx="7"/>
          </p:cNvCxnSpPr>
          <p:nvPr/>
        </p:nvCxnSpPr>
        <p:spPr>
          <a:xfrm flipH="1">
            <a:off x="2491590" y="4833977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E13063F-76D4-EF2A-85E6-5776F1C06955}"/>
              </a:ext>
            </a:extLst>
          </p:cNvPr>
          <p:cNvCxnSpPr>
            <a:cxnSpLocks/>
            <a:stCxn id="44" idx="5"/>
            <a:endCxn id="49" idx="1"/>
          </p:cNvCxnSpPr>
          <p:nvPr/>
        </p:nvCxnSpPr>
        <p:spPr>
          <a:xfrm>
            <a:off x="3650105" y="3690766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1A71DF0-C458-0CDE-CDE3-8B56125EB1D5}"/>
              </a:ext>
            </a:extLst>
          </p:cNvPr>
          <p:cNvCxnSpPr>
            <a:cxnSpLocks/>
            <a:stCxn id="46" idx="7"/>
            <a:endCxn id="50" idx="4"/>
          </p:cNvCxnSpPr>
          <p:nvPr/>
        </p:nvCxnSpPr>
        <p:spPr>
          <a:xfrm flipV="1">
            <a:off x="3416828" y="2442311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8DD13E-DCA3-901B-CC78-2F448F0E9B53}"/>
              </a:ext>
            </a:extLst>
          </p:cNvPr>
          <p:cNvCxnSpPr>
            <a:cxnSpLocks/>
            <a:stCxn id="45" idx="7"/>
            <a:endCxn id="50" idx="2"/>
          </p:cNvCxnSpPr>
          <p:nvPr/>
        </p:nvCxnSpPr>
        <p:spPr>
          <a:xfrm flipV="1">
            <a:off x="1681464" y="2195318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DD97D03-3829-13D9-937E-B2AE98F0FA03}"/>
              </a:ext>
            </a:extLst>
          </p:cNvPr>
          <p:cNvCxnSpPr>
            <a:cxnSpLocks/>
            <a:stCxn id="45" idx="4"/>
            <a:endCxn id="47" idx="1"/>
          </p:cNvCxnSpPr>
          <p:nvPr/>
        </p:nvCxnSpPr>
        <p:spPr>
          <a:xfrm>
            <a:off x="1506814" y="4022069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92A796B-DFB2-C5AE-4C89-DAB5FCDB2C07}"/>
              </a:ext>
            </a:extLst>
          </p:cNvPr>
          <p:cNvCxnSpPr>
            <a:cxnSpLocks/>
            <a:stCxn id="44" idx="7"/>
            <a:endCxn id="50" idx="3"/>
          </p:cNvCxnSpPr>
          <p:nvPr/>
        </p:nvCxnSpPr>
        <p:spPr>
          <a:xfrm flipV="1">
            <a:off x="3650105" y="2369968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3FCEEF-D471-3B4E-F298-72975E4B38F0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360C92F-1930-3972-18C9-6A7A2160A980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6C293E-4B7F-FF39-4D7D-952F7EB52146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34330B9-F855-D336-12CD-82F97733A232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DD9187-7E9A-BFEE-5782-9B9369086CDC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224FA3A-3692-E21D-0A42-015E2731942E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0E2C82A-0327-70A8-5BDA-2888F02DCB56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B8DDC37-5D8E-D511-E70D-5BAD9F337102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C3F6AD-86B7-A090-FC03-FC8B28D0F99B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738D6A-3063-01DA-8BDC-029399AA12C9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C8505CA-AFE4-9BB4-9205-F240BCFEEAF1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577B72-7EB0-35A8-6015-73A58D7C1B99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7CD5EA84-E322-D59F-ADFD-005AD0D4941C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2EDD53-9F87-A857-0874-B30803265AA8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BE3133-82FE-3772-4B0D-B204E17B89D8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9B40D28-A6EF-54C8-7DDB-6B587EE048A0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8BE84F81-6A61-1087-8174-3F88840A91AF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AC7F8AB-FB6A-11BF-A271-6BF10F14D226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6961C03-2539-DF1C-7720-5A637F9B2391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8D63EFB-8427-5638-72AA-1DE60521C1A7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1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B54C0-5569-EA3C-2140-AA1A97F3D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60108-19E3-573D-5578-BE7FC732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100-Coloring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1933D9-0F57-EB39-08CD-DD16FB8BCAA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36AB52-CEC1-3792-E9E9-55ED97735551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2CE4955-DFCE-4D19-67EB-D550CAA1C32D}"/>
              </a:ext>
            </a:extLst>
          </p:cNvPr>
          <p:cNvSpPr/>
          <p:nvPr/>
        </p:nvSpPr>
        <p:spPr>
          <a:xfrm>
            <a:off x="1187478" y="190052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DA866F4-915C-F762-A725-EA8631EB0E9E}"/>
              </a:ext>
            </a:extLst>
          </p:cNvPr>
          <p:cNvSpPr/>
          <p:nvPr/>
        </p:nvSpPr>
        <p:spPr>
          <a:xfrm>
            <a:off x="3228462" y="326912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451338E-C864-EE06-7CB8-878854C78705}"/>
              </a:ext>
            </a:extLst>
          </p:cNvPr>
          <p:cNvSpPr/>
          <p:nvPr/>
        </p:nvSpPr>
        <p:spPr>
          <a:xfrm>
            <a:off x="1259821" y="352808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BC83C7D-B572-EC02-B432-429EF1D099EE}"/>
              </a:ext>
            </a:extLst>
          </p:cNvPr>
          <p:cNvSpPr/>
          <p:nvPr/>
        </p:nvSpPr>
        <p:spPr>
          <a:xfrm>
            <a:off x="2995185" y="442430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9326618-7E9A-3B89-3852-1AF73B502B73}"/>
              </a:ext>
            </a:extLst>
          </p:cNvPr>
          <p:cNvSpPr/>
          <p:nvPr/>
        </p:nvSpPr>
        <p:spPr>
          <a:xfrm>
            <a:off x="2069947" y="583887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878F9CF-C3DE-3003-E9AC-74D0E0D53D67}"/>
              </a:ext>
            </a:extLst>
          </p:cNvPr>
          <p:cNvSpPr/>
          <p:nvPr/>
        </p:nvSpPr>
        <p:spPr>
          <a:xfrm>
            <a:off x="4190037" y="581367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3B25AD7-533B-D7FF-6AB3-3C33F2783966}"/>
              </a:ext>
            </a:extLst>
          </p:cNvPr>
          <p:cNvSpPr/>
          <p:nvPr/>
        </p:nvSpPr>
        <p:spPr>
          <a:xfrm>
            <a:off x="4901116" y="4586984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6EE24A-EF17-11C2-6C02-7EDEB567BAA6}"/>
              </a:ext>
            </a:extLst>
          </p:cNvPr>
          <p:cNvSpPr/>
          <p:nvPr/>
        </p:nvSpPr>
        <p:spPr>
          <a:xfrm>
            <a:off x="4549019" y="19483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30383FE-C7F8-A424-EE3A-CAB9C3AA31D6}"/>
              </a:ext>
            </a:extLst>
          </p:cNvPr>
          <p:cNvCxnSpPr>
            <a:stCxn id="43" idx="4"/>
            <a:endCxn id="45" idx="0"/>
          </p:cNvCxnSpPr>
          <p:nvPr/>
        </p:nvCxnSpPr>
        <p:spPr>
          <a:xfrm>
            <a:off x="1434471" y="2394507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1A6824-E6E4-5021-8526-9FC57FCD437B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1681464" y="2147514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9AA884B-F6A4-8164-1434-4E79C642D2D7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609121" y="2322164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4962D7-AE32-A1A5-C98B-FE60299CD61E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2316940" y="4845944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44F82C5-76B0-CEAE-CDE1-2591F0D016AE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 flipV="1">
            <a:off x="2563933" y="6060664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127DEE2-9CEC-30A5-F068-8E03038F847D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3416828" y="4845944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ED2D3C2-EDB7-979D-30C3-1D89B32E7659}"/>
              </a:ext>
            </a:extLst>
          </p:cNvPr>
          <p:cNvCxnSpPr>
            <a:cxnSpLocks/>
            <a:stCxn id="49" idx="2"/>
            <a:endCxn id="47" idx="7"/>
          </p:cNvCxnSpPr>
          <p:nvPr/>
        </p:nvCxnSpPr>
        <p:spPr>
          <a:xfrm flipH="1">
            <a:off x="2491590" y="4833977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98CAFE-2F02-2786-9A67-49FFB96E0EE7}"/>
              </a:ext>
            </a:extLst>
          </p:cNvPr>
          <p:cNvCxnSpPr>
            <a:cxnSpLocks/>
            <a:stCxn id="44" idx="5"/>
            <a:endCxn id="49" idx="1"/>
          </p:cNvCxnSpPr>
          <p:nvPr/>
        </p:nvCxnSpPr>
        <p:spPr>
          <a:xfrm>
            <a:off x="3650105" y="3690766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B05804-265F-7D7E-7F5B-1C599B72E340}"/>
              </a:ext>
            </a:extLst>
          </p:cNvPr>
          <p:cNvCxnSpPr>
            <a:cxnSpLocks/>
            <a:stCxn id="46" idx="7"/>
            <a:endCxn id="50" idx="4"/>
          </p:cNvCxnSpPr>
          <p:nvPr/>
        </p:nvCxnSpPr>
        <p:spPr>
          <a:xfrm flipV="1">
            <a:off x="3416828" y="2442311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20BC668-B606-0709-1EDD-157E11A0EA08}"/>
              </a:ext>
            </a:extLst>
          </p:cNvPr>
          <p:cNvCxnSpPr>
            <a:cxnSpLocks/>
            <a:stCxn id="45" idx="7"/>
            <a:endCxn id="50" idx="2"/>
          </p:cNvCxnSpPr>
          <p:nvPr/>
        </p:nvCxnSpPr>
        <p:spPr>
          <a:xfrm flipV="1">
            <a:off x="1681464" y="2195318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001C20-03B2-33CE-CB02-A83ADAF619FD}"/>
              </a:ext>
            </a:extLst>
          </p:cNvPr>
          <p:cNvCxnSpPr>
            <a:cxnSpLocks/>
            <a:stCxn id="45" idx="4"/>
            <a:endCxn id="47" idx="1"/>
          </p:cNvCxnSpPr>
          <p:nvPr/>
        </p:nvCxnSpPr>
        <p:spPr>
          <a:xfrm>
            <a:off x="1506814" y="4022069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864BC5-6DCB-CC5B-C1D5-F7CA753169C1}"/>
              </a:ext>
            </a:extLst>
          </p:cNvPr>
          <p:cNvCxnSpPr>
            <a:cxnSpLocks/>
            <a:stCxn id="44" idx="7"/>
            <a:endCxn id="50" idx="3"/>
          </p:cNvCxnSpPr>
          <p:nvPr/>
        </p:nvCxnSpPr>
        <p:spPr>
          <a:xfrm flipV="1">
            <a:off x="3650105" y="2369968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5B64B7D-C9AC-C454-73BD-B47422302FF2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A3E5773-F23A-B2E5-8093-F85BE0612A69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28F6366-D737-9437-E99D-9BB71A9C2744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7AA09C6-ECEB-EA3D-1B66-8160CC691E48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4ED916C-F4F5-DA10-4915-3C8D8ED18B13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3A6E04F-5AAA-FA52-36F3-5FDDAB59E89E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803ADC-F8A4-DBE3-A868-550688644191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93E3CE0-A88A-1BCA-4AA7-F5B4922C1334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0A279A0-6D13-D310-B91D-A461EF452807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F000FC9-96A9-6F3A-CFDF-3B2F06B4C2EE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B5240FF-6D79-8F50-D259-A3D2A28C60DD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2FB5B9E-30AB-8725-63D0-3497BFDDE03E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305A969E-F22B-FBDE-1E64-8656BBCD5C37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28ABB7-3ACA-223E-9F38-E76A211568CB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288368B-3DBB-BBBE-7FF9-1BE761D087F6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933815-FD81-8B15-0786-B02E2D32D9DE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F876D2A1-5B33-2780-5FA5-E35692CF8EE6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E93D867-179E-D0F5-0B40-774DBBB82C0F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6DF94DD-0E8B-A0C6-5B0A-5B90ECE866FC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85FE177-EEA1-BC40-9F23-48D11A2ABFB2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2D80B-061F-E07B-0F76-EE5301AB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6F7A4C-1907-D24F-22A6-A37D3772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No 2-Coloring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357FD2-80A9-030F-2CC2-3E90694D5F4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C087D0-8C8C-C7BC-CB1D-D1365C2A9E67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69CFC9B-325A-4274-3C98-2A855BA67488}"/>
              </a:ext>
            </a:extLst>
          </p:cNvPr>
          <p:cNvSpPr/>
          <p:nvPr/>
        </p:nvSpPr>
        <p:spPr>
          <a:xfrm>
            <a:off x="1187478" y="190052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26D6C2-0642-D2A1-9975-D07BC1DF1432}"/>
              </a:ext>
            </a:extLst>
          </p:cNvPr>
          <p:cNvSpPr/>
          <p:nvPr/>
        </p:nvSpPr>
        <p:spPr>
          <a:xfrm>
            <a:off x="3228462" y="326912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07B54F9-0979-3596-DAF0-9A4384AA40E5}"/>
              </a:ext>
            </a:extLst>
          </p:cNvPr>
          <p:cNvSpPr/>
          <p:nvPr/>
        </p:nvSpPr>
        <p:spPr>
          <a:xfrm>
            <a:off x="1259821" y="352808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D5C1B57-6A2C-E389-4ACE-E434D6E143DD}"/>
              </a:ext>
            </a:extLst>
          </p:cNvPr>
          <p:cNvSpPr/>
          <p:nvPr/>
        </p:nvSpPr>
        <p:spPr>
          <a:xfrm>
            <a:off x="2995185" y="442430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EE3DB1B-F3EB-7601-2EE9-4A44BA9CA41F}"/>
              </a:ext>
            </a:extLst>
          </p:cNvPr>
          <p:cNvSpPr/>
          <p:nvPr/>
        </p:nvSpPr>
        <p:spPr>
          <a:xfrm>
            <a:off x="2069947" y="5838873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D4CD0C-8C9E-85A1-2CA1-EEFB7C2EC078}"/>
              </a:ext>
            </a:extLst>
          </p:cNvPr>
          <p:cNvSpPr/>
          <p:nvPr/>
        </p:nvSpPr>
        <p:spPr>
          <a:xfrm>
            <a:off x="4190037" y="5813671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C87670E-C1A9-6406-26E3-20334A1E4EF2}"/>
              </a:ext>
            </a:extLst>
          </p:cNvPr>
          <p:cNvSpPr/>
          <p:nvPr/>
        </p:nvSpPr>
        <p:spPr>
          <a:xfrm>
            <a:off x="4901116" y="4586984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7F40264-739F-55DE-3B5D-5964C725D7D7}"/>
              </a:ext>
            </a:extLst>
          </p:cNvPr>
          <p:cNvSpPr/>
          <p:nvPr/>
        </p:nvSpPr>
        <p:spPr>
          <a:xfrm>
            <a:off x="4549019" y="19483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AB3286-810B-D4AE-7C1C-D9DF6D86D43D}"/>
              </a:ext>
            </a:extLst>
          </p:cNvPr>
          <p:cNvCxnSpPr>
            <a:stCxn id="43" idx="4"/>
            <a:endCxn id="45" idx="0"/>
          </p:cNvCxnSpPr>
          <p:nvPr/>
        </p:nvCxnSpPr>
        <p:spPr>
          <a:xfrm>
            <a:off x="1434471" y="2394507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1D5548-A963-863C-A10C-5C5E098578F7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1681464" y="2147514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D2130D-B990-0213-16C5-A78A642D843B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609121" y="2322164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74AA70-5569-C781-F567-CD5926FA93DB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2316940" y="4845944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DE1558-ABAD-2BB6-E905-86F1E95E575A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 flipV="1">
            <a:off x="2563933" y="6060664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80AA54E-952D-8E7D-7658-3BE9B0F56C0B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3416828" y="4845944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448B3D-CC08-0481-CBA5-FCF8620F17ED}"/>
              </a:ext>
            </a:extLst>
          </p:cNvPr>
          <p:cNvCxnSpPr>
            <a:cxnSpLocks/>
            <a:stCxn id="49" idx="2"/>
            <a:endCxn id="47" idx="7"/>
          </p:cNvCxnSpPr>
          <p:nvPr/>
        </p:nvCxnSpPr>
        <p:spPr>
          <a:xfrm flipH="1">
            <a:off x="2491590" y="4833977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1ECDC52-30D6-14BB-058D-B617B490A612}"/>
              </a:ext>
            </a:extLst>
          </p:cNvPr>
          <p:cNvCxnSpPr>
            <a:cxnSpLocks/>
            <a:stCxn id="44" idx="5"/>
            <a:endCxn id="49" idx="1"/>
          </p:cNvCxnSpPr>
          <p:nvPr/>
        </p:nvCxnSpPr>
        <p:spPr>
          <a:xfrm>
            <a:off x="3650105" y="3690766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B5669B-89BB-31E4-495F-F8C15406B727}"/>
              </a:ext>
            </a:extLst>
          </p:cNvPr>
          <p:cNvCxnSpPr>
            <a:cxnSpLocks/>
            <a:stCxn id="46" idx="7"/>
            <a:endCxn id="50" idx="4"/>
          </p:cNvCxnSpPr>
          <p:nvPr/>
        </p:nvCxnSpPr>
        <p:spPr>
          <a:xfrm flipV="1">
            <a:off x="3416828" y="2442311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9D64DC-904B-6BFE-BE81-B5E8F8E54B25}"/>
              </a:ext>
            </a:extLst>
          </p:cNvPr>
          <p:cNvCxnSpPr>
            <a:cxnSpLocks/>
            <a:stCxn id="45" idx="7"/>
            <a:endCxn id="50" idx="2"/>
          </p:cNvCxnSpPr>
          <p:nvPr/>
        </p:nvCxnSpPr>
        <p:spPr>
          <a:xfrm flipV="1">
            <a:off x="1681464" y="2195318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CCCCDB2-2C2A-E197-E7A4-9BD921F8BE40}"/>
              </a:ext>
            </a:extLst>
          </p:cNvPr>
          <p:cNvCxnSpPr>
            <a:cxnSpLocks/>
            <a:stCxn id="45" idx="4"/>
            <a:endCxn id="47" idx="1"/>
          </p:cNvCxnSpPr>
          <p:nvPr/>
        </p:nvCxnSpPr>
        <p:spPr>
          <a:xfrm>
            <a:off x="1506814" y="4022069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C418D8-10B7-B633-452E-DE77CBE106DD}"/>
              </a:ext>
            </a:extLst>
          </p:cNvPr>
          <p:cNvCxnSpPr>
            <a:cxnSpLocks/>
            <a:stCxn id="44" idx="7"/>
            <a:endCxn id="50" idx="3"/>
          </p:cNvCxnSpPr>
          <p:nvPr/>
        </p:nvCxnSpPr>
        <p:spPr>
          <a:xfrm flipV="1">
            <a:off x="3650105" y="2369968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4719C8B-45DC-C0A6-0D62-FFE77A2C2812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5F3B304-D8CF-B92C-4DEC-189AD36A4F6B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C4F0A52-5E2E-4321-F1DD-E177131C387E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F1B8847-A47E-75AD-5F75-F2E4284E5747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BDBD5DC-3E29-A8E8-EF42-E432AD236E57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5C2565D-85C1-EBCB-ABC9-6371C780433F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410D9BF-6F5D-3443-65A0-C6CDCF3CEE22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3015AE6-54F1-E013-6AB2-DCCFC7A6EEEC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1ED42F-3027-A683-B549-DB60A2CE1688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80A17D-597B-3DA3-B5EB-7EB6AFB095D4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7A75D6-77A9-6E82-2469-E8CCE8BFEFB2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63B92DD-31F0-EAFC-9211-835A73A7916D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55E6E11D-9091-E790-224B-227C0037B843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A8FA16-A51F-4DF9-E69F-BBB531EC9464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5F718A-584E-745D-B6D4-D342A8B788B6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3202B48-0325-71AD-2A08-920281AAD68E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BF8E80A2-0663-B388-BDC8-6E938B8242BD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AD2831F-43E2-4427-A1C7-27D026A2EC6A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0D92BB6-9721-33E5-3814-1D5BB2318185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C828E40-83CC-D415-0286-9B57D149F847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45CAF-A6A4-107A-D101-0D31BD3F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9A6DB3-E66E-5ACE-7E4C-676AA19E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K-coloring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C1EA4A-0758-BDF8-3D7D-C5BE4845098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86861B-576C-D16A-2E7D-E141920DCE0E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C83088-A7D4-95A7-31B2-7FB458E6DFF6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1FEB57D-8C91-9396-3136-903E05E1E897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91BC66-8625-3B59-4D34-E36909BE6EA0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F07CD3-80A2-4E34-4388-4D2B84D70889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4CDA670-CC22-5EC6-FC20-A3FAE459E6EB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E6C195-AD32-35FB-E074-38A97E0D0CAA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5A4975-6A3A-1F49-95CC-5125E264B1D8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C263F9-83D9-9B8D-B345-A332CFE74D5D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7B1D96E-AB62-3A2A-2158-6132680AEDC4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45331D-3F37-921B-99C6-FA25F66E3AA8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D0213F-B695-528D-9D16-15CB958750C4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FDAF28B-E4A6-7A12-9FA6-84B745388D0F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CA89896D-21EC-100C-DBE0-AD08A7919512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4FB863E-B305-3190-5804-1EA5880D8396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292C82-4AF7-E9FB-44F7-BE9EC4D64254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F1C14DA-0123-E56F-67C7-B84333AD190E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86CD323C-3CF6-724A-317A-C70D097872CC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94048C2-87A4-DBEC-6775-BF03DE037CE1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DC583C1-F3BB-1B8F-9078-52E7D0A618BD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53EB169-5B6B-72EA-150D-4204B2ABFAF0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5C2C4-6B6C-FE32-0B1E-FB77D44965FE}"/>
              </a:ext>
            </a:extLst>
          </p:cNvPr>
          <p:cNvSpPr txBox="1"/>
          <p:nvPr/>
        </p:nvSpPr>
        <p:spPr>
          <a:xfrm>
            <a:off x="682103" y="1687337"/>
            <a:ext cx="5413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Courier New" panose="02070309020205020404" pitchFamily="49" charset="0"/>
              </a:rPr>
              <a:t>K-Coloring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cs typeface="Courier New" panose="02070309020205020404" pitchFamily="49" charset="0"/>
              </a:rPr>
              <a:t>Input</a:t>
            </a:r>
            <a:r>
              <a:rPr lang="en-US" sz="3600" dirty="0">
                <a:cs typeface="Courier New" panose="02070309020205020404" pitchFamily="49" charset="0"/>
              </a:rPr>
              <a:t>: Graph G and integer k.</a:t>
            </a:r>
            <a:endParaRPr lang="en-US" sz="3600" b="0" dirty="0"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cs typeface="Courier New" panose="02070309020205020404" pitchFamily="49" charset="0"/>
              </a:rPr>
              <a:t>Output</a:t>
            </a:r>
            <a:r>
              <a:rPr lang="en-US" sz="3600" b="0" dirty="0">
                <a:cs typeface="Courier New" panose="02070309020205020404" pitchFamily="49" charset="0"/>
              </a:rPr>
              <a:t>: Does there exist a k-coloring of G. </a:t>
            </a:r>
          </a:p>
        </p:txBody>
      </p:sp>
    </p:spTree>
    <p:extLst>
      <p:ext uri="{BB962C8B-B14F-4D97-AF65-F5344CB8AC3E}">
        <p14:creationId xmlns:p14="http://schemas.microsoft.com/office/powerpoint/2010/main" val="11334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C96D0-29FB-A1A5-F72E-B7CB3A41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D039FD-FEBE-0847-EBBC-3253381B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K-coloring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094451-D72C-2F24-5EDA-FDF262097AD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96E25C-B253-B49D-997B-11B4DB025338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04D5EA1-CE6D-3B93-D4A7-70AA76439416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8910CB-F605-0DE4-DAF3-5C59E015A54F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C96313-643E-D28A-AE94-6D1A7291B4C6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02979B-0B97-594B-720A-8C9C1D504526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09F284-AA8E-F671-079F-0F20C6F89D0C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2119FD5-3218-ADEB-7A8A-9078E37FCCE5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823A9B6-851B-E8ED-5CF2-A1C4F2A13965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984735-72B5-2D7F-F3A5-7D9D12FE7C8F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A929081-F527-0C5E-CD07-33F33B1F5422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2AA4180-C341-8389-EC99-C355E1507F68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869BC5-2366-675F-8AC6-48442204DDE5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A7DD2F9-39B9-C703-199A-143F8B1D141D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026CBD47-BBDC-729E-C526-574C0DACD69C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FE366B5-7E90-FF12-DCA4-646E514F7FDF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D603BD-FABF-734B-CCE9-25442CA5FC0D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CE6D356-DAA1-DB79-5C45-B85529C9A8FE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CE9E1080-170B-F81C-1E75-D310375E474D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0E6A9-D310-3E6F-B73E-A007110C14FB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D7B2259-AC5C-2A9C-F637-904CC240F6FB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148D4BE-A2E1-3871-ED6F-C2FB033F8FBA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08D8F-848C-2F2C-EE53-9BEBB622EB1B}"/>
              </a:ext>
            </a:extLst>
          </p:cNvPr>
          <p:cNvSpPr txBox="1"/>
          <p:nvPr/>
        </p:nvSpPr>
        <p:spPr>
          <a:xfrm>
            <a:off x="682103" y="1687337"/>
            <a:ext cx="5413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Courier New" panose="02070309020205020404" pitchFamily="49" charset="0"/>
              </a:rPr>
              <a:t>K-Coloring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cs typeface="Courier New" panose="02070309020205020404" pitchFamily="49" charset="0"/>
              </a:rPr>
              <a:t>Input</a:t>
            </a:r>
            <a:r>
              <a:rPr lang="en-US" sz="3600" dirty="0">
                <a:cs typeface="Courier New" panose="02070309020205020404" pitchFamily="49" charset="0"/>
              </a:rPr>
              <a:t>: Graph G and integer k.</a:t>
            </a:r>
            <a:endParaRPr lang="en-US" sz="3600" b="0" dirty="0"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cs typeface="Courier New" panose="02070309020205020404" pitchFamily="49" charset="0"/>
              </a:rPr>
              <a:t>Output</a:t>
            </a:r>
            <a:r>
              <a:rPr lang="en-US" sz="3600" b="0" dirty="0">
                <a:cs typeface="Courier New" panose="02070309020205020404" pitchFamily="49" charset="0"/>
              </a:rPr>
              <a:t>: Does there exist a k-coloring of G.</a:t>
            </a:r>
          </a:p>
          <a:p>
            <a:endParaRPr lang="en-US" sz="3600" dirty="0">
              <a:cs typeface="Courier New" panose="02070309020205020404" pitchFamily="49" charset="0"/>
            </a:endParaRPr>
          </a:p>
          <a:p>
            <a:r>
              <a:rPr lang="en-US" sz="3600" dirty="0">
                <a:cs typeface="Courier New" panose="02070309020205020404" pitchFamily="49" charset="0"/>
              </a:rPr>
              <a:t>This in NP because you can check a coloring.</a:t>
            </a:r>
            <a:r>
              <a:rPr lang="en-US" sz="3600" b="0" dirty="0"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0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DBF79-5E5F-7C65-3502-165D6B6FB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BBDC67-0581-E488-0CC0-D2091E9A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K-coloring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3564B4-3D78-C7FA-576E-3FBC0ED51B7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5B793B-E45F-B570-E9F5-EBE7DBE0BD90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896C08-6700-E416-CBCE-D449EA58F385}"/>
              </a:ext>
            </a:extLst>
          </p:cNvPr>
          <p:cNvCxnSpPr/>
          <p:nvPr/>
        </p:nvCxnSpPr>
        <p:spPr>
          <a:xfrm>
            <a:off x="6774213" y="244231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527CD7-1920-5362-66F7-4417F316E8FC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6933563" y="2171416"/>
            <a:ext cx="1634641" cy="1392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ADF68C4-4DF2-A69D-BCB6-915B0A4E5419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7069010" y="2442311"/>
            <a:ext cx="1338260" cy="21021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3E8D7B-C103-CCAD-D16F-75BE0F2C4063}"/>
              </a:ext>
            </a:extLst>
          </p:cNvPr>
          <p:cNvCxnSpPr>
            <a:cxnSpLocks/>
          </p:cNvCxnSpPr>
          <p:nvPr/>
        </p:nvCxnSpPr>
        <p:spPr>
          <a:xfrm flipV="1">
            <a:off x="7635492" y="4893748"/>
            <a:ext cx="771778" cy="1214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AABD89-EA48-5D08-DE74-88E7C3B16EA9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7717715" y="6084566"/>
            <a:ext cx="1812064" cy="223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BCAE8C5-6EBE-A006-BCDC-77551FEC6EA1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8756570" y="4893748"/>
            <a:ext cx="852552" cy="999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D1EE26-BA91-8FFE-72AB-1A3882755E89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>
            <a:off x="7816032" y="4857879"/>
            <a:ext cx="2424826" cy="125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A68857-1EE9-EF0D-8FC3-E23B762EE3C4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8989847" y="3738570"/>
            <a:ext cx="1330354" cy="9277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FA515D7-E80C-6556-CDB6-C11E6BF5FE65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8756570" y="2490115"/>
            <a:ext cx="1403086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A4C101E-9BE8-B21F-F2A3-7DF082CF8BB5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7021206" y="2219220"/>
            <a:ext cx="2867555" cy="1429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BF34B9-F340-0FE7-AFED-A01D72270A33}"/>
              </a:ext>
            </a:extLst>
          </p:cNvPr>
          <p:cNvCxnSpPr>
            <a:cxnSpLocks/>
          </p:cNvCxnSpPr>
          <p:nvPr/>
        </p:nvCxnSpPr>
        <p:spPr>
          <a:xfrm>
            <a:off x="6846556" y="4069873"/>
            <a:ext cx="737783" cy="2285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4752C97-BE68-4BB3-A991-7F1C11816FE2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989847" y="2410772"/>
            <a:ext cx="978257" cy="978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riangle 74">
            <a:extLst>
              <a:ext uri="{FF2B5EF4-FFF2-40B4-BE49-F238E27FC236}">
                <a16:creationId xmlns:a16="http://schemas.microsoft.com/office/drawing/2014/main" id="{5C4A8E70-06FD-0841-50AA-BF6405C1AD7B}"/>
              </a:ext>
            </a:extLst>
          </p:cNvPr>
          <p:cNvSpPr/>
          <p:nvPr/>
        </p:nvSpPr>
        <p:spPr>
          <a:xfrm>
            <a:off x="6527220" y="1900521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09708" y="309397"/>
                  <a:pt x="229508" y="90330"/>
                  <a:pt x="270895" y="0"/>
                </a:cubicBezTo>
                <a:cubicBezTo>
                  <a:pt x="423123" y="192743"/>
                  <a:pt x="449704" y="288188"/>
                  <a:pt x="541790" y="541790"/>
                </a:cubicBezTo>
                <a:cubicBezTo>
                  <a:pt x="272763" y="534926"/>
                  <a:pt x="264793" y="533486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76021" y="312200"/>
                  <a:pt x="261851" y="74085"/>
                  <a:pt x="270895" y="0"/>
                </a:cubicBezTo>
                <a:cubicBezTo>
                  <a:pt x="319064" y="167352"/>
                  <a:pt x="408391" y="394191"/>
                  <a:pt x="541790" y="541790"/>
                </a:cubicBezTo>
                <a:cubicBezTo>
                  <a:pt x="318284" y="573459"/>
                  <a:pt x="213041" y="546682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752C82-9429-D2FA-97B3-4005B7F3B31B}"/>
              </a:ext>
            </a:extLst>
          </p:cNvPr>
          <p:cNvSpPr/>
          <p:nvPr/>
        </p:nvSpPr>
        <p:spPr>
          <a:xfrm>
            <a:off x="8568204" y="326912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07986" y="-16111"/>
                  <a:pt x="289881" y="9996"/>
                  <a:pt x="541790" y="0"/>
                </a:cubicBezTo>
                <a:cubicBezTo>
                  <a:pt x="496583" y="118148"/>
                  <a:pt x="566495" y="342301"/>
                  <a:pt x="541790" y="541790"/>
                </a:cubicBezTo>
                <a:cubicBezTo>
                  <a:pt x="358438" y="524874"/>
                  <a:pt x="87928" y="584571"/>
                  <a:pt x="0" y="541790"/>
                </a:cubicBezTo>
                <a:cubicBezTo>
                  <a:pt x="-29415" y="295639"/>
                  <a:pt x="20549" y="84992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67006" y="44436"/>
                  <a:pt x="388308" y="-20008"/>
                  <a:pt x="541790" y="0"/>
                </a:cubicBezTo>
                <a:cubicBezTo>
                  <a:pt x="560685" y="238552"/>
                  <a:pt x="541141" y="276879"/>
                  <a:pt x="541790" y="541790"/>
                </a:cubicBezTo>
                <a:cubicBezTo>
                  <a:pt x="457942" y="515465"/>
                  <a:pt x="58763" y="555777"/>
                  <a:pt x="0" y="541790"/>
                </a:cubicBezTo>
                <a:cubicBezTo>
                  <a:pt x="3131" y="277054"/>
                  <a:pt x="-26620" y="1356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7527AC-9FBA-B438-9D87-3D247F085BBA}"/>
              </a:ext>
            </a:extLst>
          </p:cNvPr>
          <p:cNvSpPr/>
          <p:nvPr/>
        </p:nvSpPr>
        <p:spPr>
          <a:xfrm>
            <a:off x="6599563" y="3528083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67041" y="-9373"/>
                  <a:pt x="357535" y="-37757"/>
                  <a:pt x="541790" y="0"/>
                </a:cubicBezTo>
                <a:cubicBezTo>
                  <a:pt x="562429" y="69631"/>
                  <a:pt x="552828" y="291971"/>
                  <a:pt x="541790" y="541790"/>
                </a:cubicBezTo>
                <a:cubicBezTo>
                  <a:pt x="465075" y="539557"/>
                  <a:pt x="240070" y="574514"/>
                  <a:pt x="0" y="541790"/>
                </a:cubicBezTo>
                <a:cubicBezTo>
                  <a:pt x="7972" y="286388"/>
                  <a:pt x="-24291" y="244718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254990" y="-42867"/>
                  <a:pt x="476486" y="-7857"/>
                  <a:pt x="541790" y="0"/>
                </a:cubicBezTo>
                <a:cubicBezTo>
                  <a:pt x="575751" y="182281"/>
                  <a:pt x="500260" y="335442"/>
                  <a:pt x="541790" y="541790"/>
                </a:cubicBezTo>
                <a:cubicBezTo>
                  <a:pt x="400744" y="567823"/>
                  <a:pt x="176374" y="570529"/>
                  <a:pt x="0" y="541790"/>
                </a:cubicBezTo>
                <a:cubicBezTo>
                  <a:pt x="-37549" y="433269"/>
                  <a:pt x="-5683" y="22253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5E9DD75-DCE4-920A-28FF-83A0747533CA}"/>
              </a:ext>
            </a:extLst>
          </p:cNvPr>
          <p:cNvSpPr/>
          <p:nvPr/>
        </p:nvSpPr>
        <p:spPr>
          <a:xfrm>
            <a:off x="8334927" y="4424301"/>
            <a:ext cx="541790" cy="541790"/>
          </a:xfrm>
          <a:custGeom>
            <a:avLst/>
            <a:gdLst>
              <a:gd name="connsiteX0" fmla="*/ 0 w 541790"/>
              <a:gd name="connsiteY0" fmla="*/ 0 h 541790"/>
              <a:gd name="connsiteX1" fmla="*/ 541790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  <a:gd name="connsiteX4" fmla="*/ 0 w 541790"/>
              <a:gd name="connsiteY4" fmla="*/ 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0"/>
                </a:moveTo>
                <a:cubicBezTo>
                  <a:pt x="241081" y="31413"/>
                  <a:pt x="322253" y="-15738"/>
                  <a:pt x="541790" y="0"/>
                </a:cubicBezTo>
                <a:cubicBezTo>
                  <a:pt x="538420" y="182647"/>
                  <a:pt x="580368" y="424663"/>
                  <a:pt x="541790" y="541790"/>
                </a:cubicBezTo>
                <a:cubicBezTo>
                  <a:pt x="332755" y="564995"/>
                  <a:pt x="145921" y="570346"/>
                  <a:pt x="0" y="541790"/>
                </a:cubicBezTo>
                <a:cubicBezTo>
                  <a:pt x="26610" y="275187"/>
                  <a:pt x="-41884" y="226694"/>
                  <a:pt x="0" y="0"/>
                </a:cubicBezTo>
                <a:close/>
              </a:path>
              <a:path w="541790" h="541790" stroke="0" extrusionOk="0">
                <a:moveTo>
                  <a:pt x="0" y="0"/>
                </a:moveTo>
                <a:cubicBezTo>
                  <a:pt x="106586" y="48011"/>
                  <a:pt x="482147" y="13901"/>
                  <a:pt x="541790" y="0"/>
                </a:cubicBezTo>
                <a:cubicBezTo>
                  <a:pt x="517373" y="230789"/>
                  <a:pt x="532336" y="313337"/>
                  <a:pt x="541790" y="541790"/>
                </a:cubicBezTo>
                <a:cubicBezTo>
                  <a:pt x="485848" y="571288"/>
                  <a:pt x="130731" y="517661"/>
                  <a:pt x="0" y="541790"/>
                </a:cubicBezTo>
                <a:cubicBezTo>
                  <a:pt x="-10792" y="323132"/>
                  <a:pt x="-5537" y="15497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B1DF28AA-8DC9-07D4-6739-9F5DB7483E2A}"/>
              </a:ext>
            </a:extLst>
          </p:cNvPr>
          <p:cNvSpPr/>
          <p:nvPr/>
        </p:nvSpPr>
        <p:spPr>
          <a:xfrm>
            <a:off x="7409689" y="5838873"/>
            <a:ext cx="541790" cy="541790"/>
          </a:xfrm>
          <a:custGeom>
            <a:avLst/>
            <a:gdLst>
              <a:gd name="connsiteX0" fmla="*/ 0 w 541790"/>
              <a:gd name="connsiteY0" fmla="*/ 541790 h 541790"/>
              <a:gd name="connsiteX1" fmla="*/ 270895 w 541790"/>
              <a:gd name="connsiteY1" fmla="*/ 0 h 541790"/>
              <a:gd name="connsiteX2" fmla="*/ 541790 w 541790"/>
              <a:gd name="connsiteY2" fmla="*/ 541790 h 541790"/>
              <a:gd name="connsiteX3" fmla="*/ 0 w 541790"/>
              <a:gd name="connsiteY3" fmla="*/ 541790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90" h="541790" fill="none" extrusionOk="0">
                <a:moveTo>
                  <a:pt x="0" y="541790"/>
                </a:moveTo>
                <a:cubicBezTo>
                  <a:pt x="154736" y="322730"/>
                  <a:pt x="90638" y="240154"/>
                  <a:pt x="270895" y="0"/>
                </a:cubicBezTo>
                <a:cubicBezTo>
                  <a:pt x="414658" y="233396"/>
                  <a:pt x="494647" y="422237"/>
                  <a:pt x="541790" y="541790"/>
                </a:cubicBezTo>
                <a:cubicBezTo>
                  <a:pt x="306731" y="541437"/>
                  <a:pt x="144082" y="584688"/>
                  <a:pt x="0" y="541790"/>
                </a:cubicBezTo>
                <a:close/>
              </a:path>
              <a:path w="541790" h="541790" stroke="0" extrusionOk="0">
                <a:moveTo>
                  <a:pt x="0" y="541790"/>
                </a:moveTo>
                <a:cubicBezTo>
                  <a:pt x="16575" y="390604"/>
                  <a:pt x="139882" y="211249"/>
                  <a:pt x="270895" y="0"/>
                </a:cubicBezTo>
                <a:cubicBezTo>
                  <a:pt x="352581" y="214632"/>
                  <a:pt x="463963" y="492801"/>
                  <a:pt x="541790" y="541790"/>
                </a:cubicBezTo>
                <a:cubicBezTo>
                  <a:pt x="363754" y="556917"/>
                  <a:pt x="238698" y="549054"/>
                  <a:pt x="0" y="54179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E1D1A4C-B6E6-D021-34D9-53751FCB43C3}"/>
              </a:ext>
            </a:extLst>
          </p:cNvPr>
          <p:cNvSpPr/>
          <p:nvPr/>
        </p:nvSpPr>
        <p:spPr>
          <a:xfrm>
            <a:off x="9529779" y="5813671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24648" y="118127"/>
                  <a:pt x="130484" y="5042"/>
                  <a:pt x="270895" y="0"/>
                </a:cubicBezTo>
                <a:cubicBezTo>
                  <a:pt x="395844" y="-6802"/>
                  <a:pt x="549958" y="123128"/>
                  <a:pt x="541790" y="270895"/>
                </a:cubicBezTo>
                <a:cubicBezTo>
                  <a:pt x="556076" y="419077"/>
                  <a:pt x="410222" y="552703"/>
                  <a:pt x="270895" y="541790"/>
                </a:cubicBezTo>
                <a:cubicBezTo>
                  <a:pt x="126986" y="559318"/>
                  <a:pt x="2019" y="441100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13962" y="108787"/>
                  <a:pt x="102068" y="16722"/>
                  <a:pt x="270895" y="0"/>
                </a:cubicBezTo>
                <a:cubicBezTo>
                  <a:pt x="419204" y="-6405"/>
                  <a:pt x="529635" y="136415"/>
                  <a:pt x="541790" y="270895"/>
                </a:cubicBezTo>
                <a:cubicBezTo>
                  <a:pt x="550724" y="441253"/>
                  <a:pt x="420942" y="528026"/>
                  <a:pt x="270895" y="541790"/>
                </a:cubicBezTo>
                <a:cubicBezTo>
                  <a:pt x="118588" y="563510"/>
                  <a:pt x="-9322" y="418042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DCAAB48-C8C4-82FF-6E87-7E649376FF52}"/>
              </a:ext>
            </a:extLst>
          </p:cNvPr>
          <p:cNvSpPr/>
          <p:nvPr/>
        </p:nvSpPr>
        <p:spPr>
          <a:xfrm>
            <a:off x="10240858" y="4586984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7288" y="127566"/>
                  <a:pt x="118696" y="10219"/>
                  <a:pt x="270895" y="0"/>
                </a:cubicBezTo>
                <a:cubicBezTo>
                  <a:pt x="436291" y="-21349"/>
                  <a:pt x="549256" y="117881"/>
                  <a:pt x="541790" y="270895"/>
                </a:cubicBezTo>
                <a:cubicBezTo>
                  <a:pt x="539394" y="402373"/>
                  <a:pt x="400420" y="520416"/>
                  <a:pt x="270895" y="541790"/>
                </a:cubicBezTo>
                <a:cubicBezTo>
                  <a:pt x="122123" y="534092"/>
                  <a:pt x="9440" y="426419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3428" y="129421"/>
                  <a:pt x="102016" y="-14366"/>
                  <a:pt x="270895" y="0"/>
                </a:cubicBezTo>
                <a:cubicBezTo>
                  <a:pt x="415565" y="640"/>
                  <a:pt x="558806" y="118819"/>
                  <a:pt x="541790" y="270895"/>
                </a:cubicBezTo>
                <a:cubicBezTo>
                  <a:pt x="546531" y="419068"/>
                  <a:pt x="438765" y="525419"/>
                  <a:pt x="270895" y="541790"/>
                </a:cubicBezTo>
                <a:cubicBezTo>
                  <a:pt x="119122" y="541969"/>
                  <a:pt x="-1164" y="424588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2700">
            <a:noFill/>
            <a:prstDash val="solid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C6A75F7-2829-F633-71D8-80C346EC94DE}"/>
              </a:ext>
            </a:extLst>
          </p:cNvPr>
          <p:cNvSpPr/>
          <p:nvPr/>
        </p:nvSpPr>
        <p:spPr>
          <a:xfrm>
            <a:off x="9888761" y="1948325"/>
            <a:ext cx="541790" cy="541790"/>
          </a:xfrm>
          <a:custGeom>
            <a:avLst/>
            <a:gdLst>
              <a:gd name="connsiteX0" fmla="*/ 0 w 541790"/>
              <a:gd name="connsiteY0" fmla="*/ 270895 h 541790"/>
              <a:gd name="connsiteX1" fmla="*/ 270895 w 541790"/>
              <a:gd name="connsiteY1" fmla="*/ 0 h 541790"/>
              <a:gd name="connsiteX2" fmla="*/ 541790 w 541790"/>
              <a:gd name="connsiteY2" fmla="*/ 270895 h 541790"/>
              <a:gd name="connsiteX3" fmla="*/ 270895 w 541790"/>
              <a:gd name="connsiteY3" fmla="*/ 541790 h 541790"/>
              <a:gd name="connsiteX4" fmla="*/ 0 w 541790"/>
              <a:gd name="connsiteY4" fmla="*/ 270895 h 54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0" h="541790" fill="none" extrusionOk="0">
                <a:moveTo>
                  <a:pt x="0" y="270895"/>
                </a:moveTo>
                <a:cubicBezTo>
                  <a:pt x="16602" y="123254"/>
                  <a:pt x="122152" y="-1787"/>
                  <a:pt x="270895" y="0"/>
                </a:cubicBezTo>
                <a:cubicBezTo>
                  <a:pt x="404542" y="-2445"/>
                  <a:pt x="521586" y="140306"/>
                  <a:pt x="541790" y="270895"/>
                </a:cubicBezTo>
                <a:cubicBezTo>
                  <a:pt x="539440" y="398093"/>
                  <a:pt x="412580" y="552805"/>
                  <a:pt x="270895" y="541790"/>
                </a:cubicBezTo>
                <a:cubicBezTo>
                  <a:pt x="137922" y="551105"/>
                  <a:pt x="4113" y="421495"/>
                  <a:pt x="0" y="270895"/>
                </a:cubicBezTo>
                <a:close/>
              </a:path>
              <a:path w="541790" h="541790" stroke="0" extrusionOk="0">
                <a:moveTo>
                  <a:pt x="0" y="270895"/>
                </a:moveTo>
                <a:cubicBezTo>
                  <a:pt x="-1622" y="120284"/>
                  <a:pt x="99424" y="8204"/>
                  <a:pt x="270895" y="0"/>
                </a:cubicBezTo>
                <a:cubicBezTo>
                  <a:pt x="441614" y="4444"/>
                  <a:pt x="536621" y="121448"/>
                  <a:pt x="541790" y="270895"/>
                </a:cubicBezTo>
                <a:cubicBezTo>
                  <a:pt x="529633" y="432378"/>
                  <a:pt x="416914" y="561642"/>
                  <a:pt x="270895" y="541790"/>
                </a:cubicBezTo>
                <a:cubicBezTo>
                  <a:pt x="109574" y="535383"/>
                  <a:pt x="5649" y="423205"/>
                  <a:pt x="0" y="270895"/>
                </a:cubicBezTo>
                <a:close/>
              </a:path>
            </a:pathLst>
          </a:custGeom>
          <a:solidFill>
            <a:srgbClr val="00B050"/>
          </a:solidFill>
          <a:ln w="1905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DB48A-6DE6-7260-DF1B-35E83E0789EC}"/>
              </a:ext>
            </a:extLst>
          </p:cNvPr>
          <p:cNvSpPr txBox="1"/>
          <p:nvPr/>
        </p:nvSpPr>
        <p:spPr>
          <a:xfrm>
            <a:off x="682103" y="1687337"/>
            <a:ext cx="556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Courier New" panose="02070309020205020404" pitchFamily="49" charset="0"/>
              </a:rPr>
              <a:t>K-Coloring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cs typeface="Courier New" panose="02070309020205020404" pitchFamily="49" charset="0"/>
              </a:rPr>
              <a:t>Input</a:t>
            </a:r>
            <a:r>
              <a:rPr lang="en-US" sz="3600" dirty="0">
                <a:cs typeface="Courier New" panose="02070309020205020404" pitchFamily="49" charset="0"/>
              </a:rPr>
              <a:t>: Graph G and integer k.</a:t>
            </a:r>
            <a:endParaRPr lang="en-US" sz="3600" b="0" dirty="0"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cs typeface="Courier New" panose="02070309020205020404" pitchFamily="49" charset="0"/>
              </a:rPr>
              <a:t>Output</a:t>
            </a:r>
            <a:r>
              <a:rPr lang="en-US" sz="3600" b="0" dirty="0">
                <a:cs typeface="Courier New" panose="02070309020205020404" pitchFamily="49" charset="0"/>
              </a:rPr>
              <a:t>: Does there exist a k-coloring of G.</a:t>
            </a:r>
          </a:p>
          <a:p>
            <a:endParaRPr lang="en-US" sz="3600" dirty="0">
              <a:cs typeface="Courier New" panose="02070309020205020404" pitchFamily="49" charset="0"/>
            </a:endParaRPr>
          </a:p>
          <a:p>
            <a:r>
              <a:rPr lang="en-US" sz="3600" dirty="0">
                <a:cs typeface="Courier New" panose="02070309020205020404" pitchFamily="49" charset="0"/>
              </a:rPr>
              <a:t>This in NP-hard because you can reduce from 3-SAT.</a:t>
            </a:r>
            <a:endParaRPr lang="en-US" sz="3600" b="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5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3F8B-53B6-E336-CF8E-020CBC52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8F3AFCB-B9ED-8E60-1D04-21F6D4FCA6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3-coloring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8F3AFCB-B9ED-8E60-1D04-21F6D4FCA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446AAD-97C8-AC42-8B5C-CDF9B63BDFB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3529B90-7834-102E-627B-F615BF1C3268}"/>
              </a:ext>
            </a:extLst>
          </p:cNvPr>
          <p:cNvSpPr/>
          <p:nvPr/>
        </p:nvSpPr>
        <p:spPr>
          <a:xfrm>
            <a:off x="1745673" y="1624360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-22608" y="162005"/>
                  <a:pt x="169264" y="3619"/>
                  <a:pt x="382535" y="0"/>
                </a:cubicBezTo>
                <a:cubicBezTo>
                  <a:pt x="612236" y="21167"/>
                  <a:pt x="788168" y="194880"/>
                  <a:pt x="765070" y="382535"/>
                </a:cubicBezTo>
                <a:cubicBezTo>
                  <a:pt x="753254" y="590182"/>
                  <a:pt x="595802" y="767379"/>
                  <a:pt x="382535" y="765070"/>
                </a:cubicBezTo>
                <a:cubicBezTo>
                  <a:pt x="158359" y="782522"/>
                  <a:pt x="-8277" y="586211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6223" y="162107"/>
                  <a:pt x="184052" y="20039"/>
                  <a:pt x="382535" y="0"/>
                </a:cubicBezTo>
                <a:cubicBezTo>
                  <a:pt x="590614" y="-8876"/>
                  <a:pt x="771592" y="175168"/>
                  <a:pt x="765070" y="382535"/>
                </a:cubicBezTo>
                <a:cubicBezTo>
                  <a:pt x="762774" y="568750"/>
                  <a:pt x="569621" y="775962"/>
                  <a:pt x="382535" y="765070"/>
                </a:cubicBezTo>
                <a:cubicBezTo>
                  <a:pt x="168009" y="749439"/>
                  <a:pt x="11618" y="610556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9809F-59BB-2A32-CFCD-6C15CC388B6E}"/>
              </a:ext>
            </a:extLst>
          </p:cNvPr>
          <p:cNvSpPr/>
          <p:nvPr/>
        </p:nvSpPr>
        <p:spPr>
          <a:xfrm>
            <a:off x="820435" y="3038932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2337" y="169986"/>
                  <a:pt x="201264" y="-2528"/>
                  <a:pt x="382535" y="0"/>
                </a:cubicBezTo>
                <a:cubicBezTo>
                  <a:pt x="591047" y="1746"/>
                  <a:pt x="771138" y="172171"/>
                  <a:pt x="765070" y="382535"/>
                </a:cubicBezTo>
                <a:cubicBezTo>
                  <a:pt x="780236" y="577262"/>
                  <a:pt x="570224" y="757391"/>
                  <a:pt x="382535" y="765070"/>
                </a:cubicBezTo>
                <a:cubicBezTo>
                  <a:pt x="143866" y="782511"/>
                  <a:pt x="7459" y="608170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24624" y="148856"/>
                  <a:pt x="177804" y="16586"/>
                  <a:pt x="382535" y="0"/>
                </a:cubicBezTo>
                <a:cubicBezTo>
                  <a:pt x="565981" y="-15388"/>
                  <a:pt x="755904" y="174335"/>
                  <a:pt x="765070" y="382535"/>
                </a:cubicBezTo>
                <a:cubicBezTo>
                  <a:pt x="801132" y="607134"/>
                  <a:pt x="572198" y="792443"/>
                  <a:pt x="382535" y="765070"/>
                </a:cubicBezTo>
                <a:cubicBezTo>
                  <a:pt x="175692" y="768554"/>
                  <a:pt x="-21942" y="606494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4F2270-3AB1-8EF9-AEE2-2C00BED8DA0C}"/>
              </a:ext>
            </a:extLst>
          </p:cNvPr>
          <p:cNvSpPr/>
          <p:nvPr/>
        </p:nvSpPr>
        <p:spPr>
          <a:xfrm>
            <a:off x="2940525" y="3013730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E99FF8-EDB3-1090-3A69-4C5DF691C863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V="1">
            <a:off x="1202970" y="2277388"/>
            <a:ext cx="654745" cy="761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1EF4A7-B062-924F-BA78-1E8CD265F8E8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1585505" y="3396265"/>
            <a:ext cx="1355020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726908-D429-9B4E-B914-698819DF5F72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398701" y="2277388"/>
            <a:ext cx="653866" cy="84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0F1FB75-5704-719B-9D71-512FDCDDD976}"/>
                  </a:ext>
                </a:extLst>
              </p:cNvPr>
              <p:cNvSpPr/>
              <p:nvPr/>
            </p:nvSpPr>
            <p:spPr>
              <a:xfrm>
                <a:off x="4456213" y="1721005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0F1FB75-5704-719B-9D71-512FDCDDD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13" y="1721005"/>
                <a:ext cx="765070" cy="7650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44F283-69AD-2229-0589-4B845FF76B76}"/>
                  </a:ext>
                </a:extLst>
              </p:cNvPr>
              <p:cNvSpPr/>
              <p:nvPr/>
            </p:nvSpPr>
            <p:spPr>
              <a:xfrm>
                <a:off x="5928817" y="2542467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44F283-69AD-2229-0589-4B845FF76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17" y="2542467"/>
                <a:ext cx="765070" cy="765070"/>
              </a:xfrm>
              <a:prstGeom prst="ellipse">
                <a:avLst/>
              </a:prstGeom>
              <a:blipFill>
                <a:blip r:embed="rId5"/>
                <a:stretch>
                  <a:fillRect l="-1613"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424259-0489-DCBF-6983-C0BED7F8163A}"/>
              </a:ext>
            </a:extLst>
          </p:cNvPr>
          <p:cNvCxnSpPr>
            <a:cxnSpLocks/>
            <a:stCxn id="8" idx="0"/>
            <a:endCxn id="12" idx="3"/>
          </p:cNvCxnSpPr>
          <p:nvPr/>
        </p:nvCxnSpPr>
        <p:spPr>
          <a:xfrm flipV="1">
            <a:off x="3323060" y="2374033"/>
            <a:ext cx="1245195" cy="6396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9A736E-946C-5CFE-855C-633C9796DA38}"/>
              </a:ext>
            </a:extLst>
          </p:cNvPr>
          <p:cNvCxnSpPr>
            <a:cxnSpLocks/>
            <a:stCxn id="8" idx="7"/>
            <a:endCxn id="13" idx="2"/>
          </p:cNvCxnSpPr>
          <p:nvPr/>
        </p:nvCxnSpPr>
        <p:spPr>
          <a:xfrm flipV="1">
            <a:off x="3593553" y="2925002"/>
            <a:ext cx="2335264" cy="2007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C92B98-7764-0065-E5BF-F21C5B838E36}"/>
              </a:ext>
            </a:extLst>
          </p:cNvPr>
          <p:cNvCxnSpPr>
            <a:cxnSpLocks/>
            <a:stCxn id="12" idx="5"/>
            <a:endCxn id="13" idx="1"/>
          </p:cNvCxnSpPr>
          <p:nvPr/>
        </p:nvCxnSpPr>
        <p:spPr>
          <a:xfrm>
            <a:off x="5109241" y="2374033"/>
            <a:ext cx="931618" cy="2804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73B9B82-54B5-0F8C-739C-4B927F521C80}"/>
                  </a:ext>
                </a:extLst>
              </p:cNvPr>
              <p:cNvSpPr/>
              <p:nvPr/>
            </p:nvSpPr>
            <p:spPr>
              <a:xfrm rot="1433653">
                <a:off x="1738414" y="4768081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73B9B82-54B5-0F8C-739C-4B927F521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33653">
                <a:off x="1738414" y="4768081"/>
                <a:ext cx="765070" cy="765070"/>
              </a:xfrm>
              <a:prstGeom prst="ellipse">
                <a:avLst/>
              </a:prstGeom>
              <a:blipFill>
                <a:blip r:embed="rId6"/>
                <a:stretch>
                  <a:fillRect l="-7937"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B74193-5650-9B65-DEF7-AB4BB98681CC}"/>
                  </a:ext>
                </a:extLst>
              </p:cNvPr>
              <p:cNvSpPr/>
              <p:nvPr/>
            </p:nvSpPr>
            <p:spPr>
              <a:xfrm rot="1568309">
                <a:off x="3211018" y="5589543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B74193-5650-9B65-DEF7-AB4BB9868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8309">
                <a:off x="3211018" y="5589543"/>
                <a:ext cx="765070" cy="765070"/>
              </a:xfrm>
              <a:prstGeom prst="ellipse">
                <a:avLst/>
              </a:prstGeom>
              <a:blipFill>
                <a:blip r:embed="rId7"/>
                <a:stretch>
                  <a:fillRect l="-11111" b="-3175"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155BCE-D090-81C3-1DD8-2C58A6E38A5C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2470699" y="5305562"/>
            <a:ext cx="779440" cy="4979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694316A-FCA2-9ED4-4AEF-B7FD4313D4D3}"/>
                  </a:ext>
                </a:extLst>
              </p:cNvPr>
              <p:cNvSpPr/>
              <p:nvPr/>
            </p:nvSpPr>
            <p:spPr>
              <a:xfrm rot="20316277">
                <a:off x="4871576" y="5038574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694316A-FCA2-9ED4-4AEF-B7FD4313D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6277">
                <a:off x="4871576" y="5038574"/>
                <a:ext cx="765070" cy="765070"/>
              </a:xfrm>
              <a:prstGeom prst="ellipse">
                <a:avLst/>
              </a:prstGeom>
              <a:blipFill>
                <a:blip r:embed="rId8"/>
                <a:stretch>
                  <a:fillRect l="-8197"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4AD2FA-2B0C-7785-8FA9-99B1D40858A5}"/>
                  </a:ext>
                </a:extLst>
              </p:cNvPr>
              <p:cNvSpPr/>
              <p:nvPr/>
            </p:nvSpPr>
            <p:spPr>
              <a:xfrm rot="19608247">
                <a:off x="6522254" y="4159542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4AD2FA-2B0C-7785-8FA9-99B1D4085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8247">
                <a:off x="6522254" y="4159542"/>
                <a:ext cx="765070" cy="765070"/>
              </a:xfrm>
              <a:prstGeom prst="ellipse">
                <a:avLst/>
              </a:prstGeom>
              <a:blipFill>
                <a:blip r:embed="rId9"/>
                <a:stretch>
                  <a:fillRect l="-6349" r="-1587" b="-7813"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D4D36A-2882-F203-E7DD-868DAE2C0A1E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5610284" y="4751516"/>
            <a:ext cx="974398" cy="530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178839-AF88-6553-B722-65C3086F00A2}"/>
              </a:ext>
            </a:extLst>
          </p:cNvPr>
          <p:cNvCxnSpPr>
            <a:cxnSpLocks/>
            <a:stCxn id="29" idx="0"/>
            <a:endCxn id="8" idx="3"/>
          </p:cNvCxnSpPr>
          <p:nvPr/>
        </p:nvCxnSpPr>
        <p:spPr>
          <a:xfrm flipV="1">
            <a:off x="2275895" y="3666758"/>
            <a:ext cx="776672" cy="1134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F4D136-5762-28DB-F42E-D52F70E930C0}"/>
              </a:ext>
            </a:extLst>
          </p:cNvPr>
          <p:cNvCxnSpPr>
            <a:cxnSpLocks/>
            <a:stCxn id="30" idx="0"/>
            <a:endCxn id="8" idx="4"/>
          </p:cNvCxnSpPr>
          <p:nvPr/>
        </p:nvCxnSpPr>
        <p:spPr>
          <a:xfrm flipH="1" flipV="1">
            <a:off x="3323060" y="3778800"/>
            <a:ext cx="439016" cy="18498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0B4EEE2-B2B7-66A5-D652-024F81235375}"/>
              </a:ext>
            </a:extLst>
          </p:cNvPr>
          <p:cNvCxnSpPr>
            <a:cxnSpLocks/>
            <a:stCxn id="32" idx="1"/>
            <a:endCxn id="8" idx="5"/>
          </p:cNvCxnSpPr>
          <p:nvPr/>
        </p:nvCxnSpPr>
        <p:spPr>
          <a:xfrm flipH="1" flipV="1">
            <a:off x="3593553" y="3666758"/>
            <a:ext cx="1310030" cy="160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4EE04F-94A1-CC96-1375-566BE0B5A470}"/>
              </a:ext>
            </a:extLst>
          </p:cNvPr>
          <p:cNvCxnSpPr>
            <a:cxnSpLocks/>
            <a:stCxn id="33" idx="0"/>
            <a:endCxn id="8" idx="6"/>
          </p:cNvCxnSpPr>
          <p:nvPr/>
        </p:nvCxnSpPr>
        <p:spPr>
          <a:xfrm flipH="1" flipV="1">
            <a:off x="3705595" y="3396265"/>
            <a:ext cx="2989755" cy="825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18309E8-7E50-94E5-FADF-892D2C80606A}"/>
              </a:ext>
            </a:extLst>
          </p:cNvPr>
          <p:cNvSpPr txBox="1"/>
          <p:nvPr/>
        </p:nvSpPr>
        <p:spPr>
          <a:xfrm>
            <a:off x="7361969" y="1750373"/>
            <a:ext cx="4646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Create a triangle for each variable.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Every vertex will be touching the B vertex and thus must only use on of the colors assigned to F or T.</a:t>
            </a:r>
            <a:endParaRPr lang="en-US" sz="3600" b="0" dirty="0">
              <a:cs typeface="Courier New" panose="02070309020205020404" pitchFamily="49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0055AB-D979-9350-9F91-1583D9BADD58}"/>
              </a:ext>
            </a:extLst>
          </p:cNvPr>
          <p:cNvCxnSpPr/>
          <p:nvPr/>
        </p:nvCxnSpPr>
        <p:spPr>
          <a:xfrm flipH="1">
            <a:off x="5749834" y="2078182"/>
            <a:ext cx="1814748" cy="29585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4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1839-BA3D-30F5-B54B-9030BA9D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080CF78-8D5E-0E23-2D08-C8114FDF06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3-coloring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080CF78-8D5E-0E23-2D08-C8114FDF0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031DAF-17B0-26DC-43F1-C4CBDCB9C85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36B22D1-E047-DD63-473E-A7E0D63EB18C}"/>
              </a:ext>
            </a:extLst>
          </p:cNvPr>
          <p:cNvSpPr/>
          <p:nvPr/>
        </p:nvSpPr>
        <p:spPr>
          <a:xfrm>
            <a:off x="978721" y="4523331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E605F1-38F1-01FA-5734-88F6E5D360C2}"/>
              </a:ext>
            </a:extLst>
          </p:cNvPr>
          <p:cNvSpPr/>
          <p:nvPr/>
        </p:nvSpPr>
        <p:spPr>
          <a:xfrm>
            <a:off x="1043341" y="2972633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33F944-0EB2-EDB2-3256-B3646F9F4920}"/>
              </a:ext>
            </a:extLst>
          </p:cNvPr>
          <p:cNvSpPr/>
          <p:nvPr/>
        </p:nvSpPr>
        <p:spPr>
          <a:xfrm>
            <a:off x="5577439" y="2835579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FE6A72-A149-31C3-CA62-524C3A26869D}"/>
              </a:ext>
            </a:extLst>
          </p:cNvPr>
          <p:cNvSpPr/>
          <p:nvPr/>
        </p:nvSpPr>
        <p:spPr>
          <a:xfrm>
            <a:off x="5555165" y="4191097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4BA056-13AF-C830-9E49-5BE603CEDABC}"/>
              </a:ext>
            </a:extLst>
          </p:cNvPr>
          <p:cNvSpPr/>
          <p:nvPr/>
        </p:nvSpPr>
        <p:spPr>
          <a:xfrm>
            <a:off x="9669820" y="4488040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F46B08-7D4B-B24F-6EFD-511F666953DE}"/>
              </a:ext>
            </a:extLst>
          </p:cNvPr>
          <p:cNvSpPr/>
          <p:nvPr/>
        </p:nvSpPr>
        <p:spPr>
          <a:xfrm>
            <a:off x="9734440" y="2937342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96A20B-2716-B2BE-4D5D-D0CDB45BEF95}"/>
              </a:ext>
            </a:extLst>
          </p:cNvPr>
          <p:cNvCxnSpPr>
            <a:cxnSpLocks/>
            <a:stCxn id="3" idx="7"/>
            <a:endCxn id="15" idx="2"/>
          </p:cNvCxnSpPr>
          <p:nvPr/>
        </p:nvCxnSpPr>
        <p:spPr>
          <a:xfrm>
            <a:off x="1696369" y="3084675"/>
            <a:ext cx="3881070" cy="1334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CD9D1B-F5F7-4182-C4ED-F98B7D839CEE}"/>
              </a:ext>
            </a:extLst>
          </p:cNvPr>
          <p:cNvCxnSpPr>
            <a:cxnSpLocks/>
            <a:stCxn id="2" idx="0"/>
            <a:endCxn id="3" idx="4"/>
          </p:cNvCxnSpPr>
          <p:nvPr/>
        </p:nvCxnSpPr>
        <p:spPr>
          <a:xfrm flipV="1">
            <a:off x="1361256" y="3737703"/>
            <a:ext cx="64620" cy="785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57032E-0A43-3E2C-93CF-251E5C2E3F8C}"/>
              </a:ext>
            </a:extLst>
          </p:cNvPr>
          <p:cNvCxnSpPr>
            <a:cxnSpLocks/>
            <a:stCxn id="19" idx="0"/>
            <a:endCxn id="21" idx="4"/>
          </p:cNvCxnSpPr>
          <p:nvPr/>
        </p:nvCxnSpPr>
        <p:spPr>
          <a:xfrm flipV="1">
            <a:off x="10052355" y="3702412"/>
            <a:ext cx="64620" cy="785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A1691D-01AD-07E3-219A-649010F30951}"/>
              </a:ext>
            </a:extLst>
          </p:cNvPr>
          <p:cNvCxnSpPr>
            <a:cxnSpLocks/>
            <a:stCxn id="21" idx="1"/>
            <a:endCxn id="15" idx="6"/>
          </p:cNvCxnSpPr>
          <p:nvPr/>
        </p:nvCxnSpPr>
        <p:spPr>
          <a:xfrm flipH="1">
            <a:off x="6342509" y="3049384"/>
            <a:ext cx="3503973" cy="1687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EFEAB61-E964-85DE-469F-4DA7054A5930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 flipH="1">
            <a:off x="5937700" y="3600649"/>
            <a:ext cx="22274" cy="5904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E6A33F-B204-5B74-28C2-A532F40729A3}"/>
              </a:ext>
            </a:extLst>
          </p:cNvPr>
          <p:cNvCxnSpPr>
            <a:cxnSpLocks/>
            <a:stCxn id="80" idx="7"/>
            <a:endCxn id="2" idx="4"/>
          </p:cNvCxnSpPr>
          <p:nvPr/>
        </p:nvCxnSpPr>
        <p:spPr>
          <a:xfrm flipV="1">
            <a:off x="1212936" y="5288401"/>
            <a:ext cx="148320" cy="5547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85690C-2B58-4E99-3978-024FB292B116}"/>
              </a:ext>
            </a:extLst>
          </p:cNvPr>
          <p:cNvCxnSpPr>
            <a:cxnSpLocks/>
            <a:stCxn id="79" idx="3"/>
            <a:endCxn id="16" idx="6"/>
          </p:cNvCxnSpPr>
          <p:nvPr/>
        </p:nvCxnSpPr>
        <p:spPr>
          <a:xfrm flipH="1">
            <a:off x="6320235" y="4365719"/>
            <a:ext cx="1037201" cy="207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E05232-F5EA-C22F-C5BF-7F3CE33425AE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10434890" y="4870575"/>
            <a:ext cx="778389" cy="3825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D8AD9AB-539B-F745-EB64-86BFDA1BDAF1}"/>
              </a:ext>
            </a:extLst>
          </p:cNvPr>
          <p:cNvCxnSpPr>
            <a:cxnSpLocks/>
            <a:stCxn id="66" idx="2"/>
            <a:endCxn id="2" idx="6"/>
          </p:cNvCxnSpPr>
          <p:nvPr/>
        </p:nvCxnSpPr>
        <p:spPr>
          <a:xfrm flipH="1" flipV="1">
            <a:off x="1743791" y="4905866"/>
            <a:ext cx="3777627" cy="11669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F345318-1CA7-0119-A869-7505F77D6AF0}"/>
              </a:ext>
            </a:extLst>
          </p:cNvPr>
          <p:cNvCxnSpPr>
            <a:cxnSpLocks/>
            <a:stCxn id="66" idx="0"/>
            <a:endCxn id="16" idx="4"/>
          </p:cNvCxnSpPr>
          <p:nvPr/>
        </p:nvCxnSpPr>
        <p:spPr>
          <a:xfrm flipV="1">
            <a:off x="5903953" y="4956167"/>
            <a:ext cx="33747" cy="734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2487EA6-E395-125E-4DA1-5E7842165AAB}"/>
              </a:ext>
            </a:extLst>
          </p:cNvPr>
          <p:cNvSpPr/>
          <p:nvPr/>
        </p:nvSpPr>
        <p:spPr>
          <a:xfrm>
            <a:off x="5521418" y="5690328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0E9579B-BDFE-D005-E25B-2E86577946C1}"/>
              </a:ext>
            </a:extLst>
          </p:cNvPr>
          <p:cNvCxnSpPr>
            <a:cxnSpLocks/>
            <a:stCxn id="19" idx="3"/>
            <a:endCxn id="66" idx="6"/>
          </p:cNvCxnSpPr>
          <p:nvPr/>
        </p:nvCxnSpPr>
        <p:spPr>
          <a:xfrm flipH="1">
            <a:off x="6286488" y="5141068"/>
            <a:ext cx="3495374" cy="931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4217489-2808-97CA-8DDB-47D404E85A21}"/>
                  </a:ext>
                </a:extLst>
              </p:cNvPr>
              <p:cNvSpPr/>
              <p:nvPr/>
            </p:nvSpPr>
            <p:spPr>
              <a:xfrm>
                <a:off x="11065397" y="5104793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4217489-2808-97CA-8DDB-47D404E85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397" y="5104793"/>
                <a:ext cx="765070" cy="7650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F4F17D1-C308-3C90-362E-C3E4F5600280}"/>
                  </a:ext>
                </a:extLst>
              </p:cNvPr>
              <p:cNvSpPr/>
              <p:nvPr/>
            </p:nvSpPr>
            <p:spPr>
              <a:xfrm>
                <a:off x="7245394" y="3712691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F4F17D1-C308-3C90-362E-C3E4F5600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394" y="3712691"/>
                <a:ext cx="765070" cy="7650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66F47B9-F933-DF45-67D8-FF34B251C085}"/>
                  </a:ext>
                </a:extLst>
              </p:cNvPr>
              <p:cNvSpPr/>
              <p:nvPr/>
            </p:nvSpPr>
            <p:spPr>
              <a:xfrm>
                <a:off x="559908" y="5731156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66F47B9-F933-DF45-67D8-FF34B251C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8" y="5731156"/>
                <a:ext cx="765070" cy="7650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D6C992-4AEF-2CE9-4847-216C5D9FE336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1808411" y="3467210"/>
            <a:ext cx="3825049" cy="2335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E821D10-170C-49F3-349B-330D8904FB70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10387468" y="2502929"/>
            <a:ext cx="677929" cy="546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0611902-3BC5-A188-AAB0-7B7BC48C908C}"/>
                  </a:ext>
                </a:extLst>
              </p:cNvPr>
              <p:cNvSpPr/>
              <p:nvPr/>
            </p:nvSpPr>
            <p:spPr>
              <a:xfrm>
                <a:off x="10912679" y="1896275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0611902-3BC5-A188-AAB0-7B7BC48C9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679" y="1896275"/>
                <a:ext cx="765070" cy="76507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DF53D711-05F6-14BE-8E88-18D619882AFA}"/>
              </a:ext>
            </a:extLst>
          </p:cNvPr>
          <p:cNvSpPr txBox="1"/>
          <p:nvPr/>
        </p:nvSpPr>
        <p:spPr>
          <a:xfrm>
            <a:off x="504836" y="1748033"/>
            <a:ext cx="9547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For each clause we make a copy of this gadget!</a:t>
            </a:r>
          </a:p>
        </p:txBody>
      </p:sp>
    </p:spTree>
    <p:extLst>
      <p:ext uri="{BB962C8B-B14F-4D97-AF65-F5344CB8AC3E}">
        <p14:creationId xmlns:p14="http://schemas.microsoft.com/office/powerpoint/2010/main" val="37820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D6389-74A8-4068-706C-9C41ABBF1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04EF57-8025-F0DE-5A9A-CC9FDE22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Final Exam Post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EFCDD1-2C56-716B-A767-62E98FD0939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2B120F-8CF2-6E16-AC9C-CC96650313EC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7DFECC8A-8689-0B90-E8EA-BFC21786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39" y="1687337"/>
            <a:ext cx="10385165" cy="62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83734-E383-67C7-9951-29F949BAA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E1F65071-89AA-F9E2-0F69-889515CD41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3-coloring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E1F65071-89AA-F9E2-0F69-889515CD4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FBBA39-FEA4-C59E-7DB8-FE43EE1BBA2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ABF24D5-A22C-FDBD-C8CF-9887A02FB2A2}"/>
              </a:ext>
            </a:extLst>
          </p:cNvPr>
          <p:cNvSpPr/>
          <p:nvPr/>
        </p:nvSpPr>
        <p:spPr>
          <a:xfrm>
            <a:off x="978721" y="4523331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9FD7F3-A8BB-F1D4-2FB2-A396E6452EA1}"/>
              </a:ext>
            </a:extLst>
          </p:cNvPr>
          <p:cNvSpPr/>
          <p:nvPr/>
        </p:nvSpPr>
        <p:spPr>
          <a:xfrm>
            <a:off x="1043341" y="2972633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562CEE-0AD2-B1B6-6692-203CC76875D3}"/>
              </a:ext>
            </a:extLst>
          </p:cNvPr>
          <p:cNvSpPr/>
          <p:nvPr/>
        </p:nvSpPr>
        <p:spPr>
          <a:xfrm>
            <a:off x="5577439" y="2835579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8B3E43-B816-D19F-9A32-A5497D1F7539}"/>
              </a:ext>
            </a:extLst>
          </p:cNvPr>
          <p:cNvSpPr/>
          <p:nvPr/>
        </p:nvSpPr>
        <p:spPr>
          <a:xfrm>
            <a:off x="5555165" y="4191097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0FB98A-453C-855E-1359-14345A78810B}"/>
              </a:ext>
            </a:extLst>
          </p:cNvPr>
          <p:cNvSpPr/>
          <p:nvPr/>
        </p:nvSpPr>
        <p:spPr>
          <a:xfrm>
            <a:off x="9669820" y="4488040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5FA13A-A5F0-BF1C-8825-C3508A4F0025}"/>
              </a:ext>
            </a:extLst>
          </p:cNvPr>
          <p:cNvSpPr/>
          <p:nvPr/>
        </p:nvSpPr>
        <p:spPr>
          <a:xfrm>
            <a:off x="9734440" y="2937342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E0C66E-8606-6BAC-29DB-269A76C72CEE}"/>
              </a:ext>
            </a:extLst>
          </p:cNvPr>
          <p:cNvCxnSpPr>
            <a:cxnSpLocks/>
            <a:stCxn id="3" idx="7"/>
            <a:endCxn id="15" idx="2"/>
          </p:cNvCxnSpPr>
          <p:nvPr/>
        </p:nvCxnSpPr>
        <p:spPr>
          <a:xfrm>
            <a:off x="1696369" y="3084675"/>
            <a:ext cx="3881070" cy="1334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487DDC-B68A-5A77-405A-0F3964F9AC42}"/>
              </a:ext>
            </a:extLst>
          </p:cNvPr>
          <p:cNvCxnSpPr>
            <a:cxnSpLocks/>
            <a:stCxn id="2" idx="0"/>
            <a:endCxn id="3" idx="4"/>
          </p:cNvCxnSpPr>
          <p:nvPr/>
        </p:nvCxnSpPr>
        <p:spPr>
          <a:xfrm flipV="1">
            <a:off x="1361256" y="3737703"/>
            <a:ext cx="64620" cy="785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32CF9F-772B-C82C-AED7-8C2A6E3646A7}"/>
              </a:ext>
            </a:extLst>
          </p:cNvPr>
          <p:cNvCxnSpPr>
            <a:cxnSpLocks/>
            <a:stCxn id="19" idx="0"/>
            <a:endCxn id="21" idx="4"/>
          </p:cNvCxnSpPr>
          <p:nvPr/>
        </p:nvCxnSpPr>
        <p:spPr>
          <a:xfrm flipV="1">
            <a:off x="10052355" y="3702412"/>
            <a:ext cx="64620" cy="785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638C4-CBCA-B3F1-4AE7-9F8450FF0862}"/>
              </a:ext>
            </a:extLst>
          </p:cNvPr>
          <p:cNvCxnSpPr>
            <a:cxnSpLocks/>
            <a:stCxn id="21" idx="1"/>
            <a:endCxn id="15" idx="6"/>
          </p:cNvCxnSpPr>
          <p:nvPr/>
        </p:nvCxnSpPr>
        <p:spPr>
          <a:xfrm flipH="1">
            <a:off x="6342509" y="3049384"/>
            <a:ext cx="3503973" cy="1687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6E8F9E-6707-4C99-C053-BFC9A364E4DF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 flipH="1">
            <a:off x="5937700" y="3600649"/>
            <a:ext cx="22274" cy="5904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181786-2D82-0DC3-95B5-23813C2E3F32}"/>
              </a:ext>
            </a:extLst>
          </p:cNvPr>
          <p:cNvCxnSpPr>
            <a:cxnSpLocks/>
            <a:stCxn id="80" idx="7"/>
            <a:endCxn id="2" idx="4"/>
          </p:cNvCxnSpPr>
          <p:nvPr/>
        </p:nvCxnSpPr>
        <p:spPr>
          <a:xfrm flipV="1">
            <a:off x="1212936" y="5288401"/>
            <a:ext cx="148320" cy="5547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8D7C86-A9E0-02EC-3503-E55B27513491}"/>
              </a:ext>
            </a:extLst>
          </p:cNvPr>
          <p:cNvCxnSpPr>
            <a:cxnSpLocks/>
            <a:stCxn id="79" idx="3"/>
            <a:endCxn id="16" idx="6"/>
          </p:cNvCxnSpPr>
          <p:nvPr/>
        </p:nvCxnSpPr>
        <p:spPr>
          <a:xfrm flipH="1">
            <a:off x="6320235" y="4365719"/>
            <a:ext cx="1037201" cy="207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00242D-B103-9896-6DD6-B6E9B8B322B7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10434890" y="4870575"/>
            <a:ext cx="778389" cy="3825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7D1B52-42DE-CC52-BAA4-323A6017AB41}"/>
              </a:ext>
            </a:extLst>
          </p:cNvPr>
          <p:cNvCxnSpPr>
            <a:cxnSpLocks/>
            <a:stCxn id="66" idx="2"/>
            <a:endCxn id="2" idx="6"/>
          </p:cNvCxnSpPr>
          <p:nvPr/>
        </p:nvCxnSpPr>
        <p:spPr>
          <a:xfrm flipH="1" flipV="1">
            <a:off x="1743791" y="4905866"/>
            <a:ext cx="3777627" cy="11669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FCA8C35-20CA-58B7-F1D7-4D43450B562F}"/>
              </a:ext>
            </a:extLst>
          </p:cNvPr>
          <p:cNvCxnSpPr>
            <a:cxnSpLocks/>
            <a:stCxn id="66" idx="0"/>
            <a:endCxn id="16" idx="4"/>
          </p:cNvCxnSpPr>
          <p:nvPr/>
        </p:nvCxnSpPr>
        <p:spPr>
          <a:xfrm flipV="1">
            <a:off x="5903953" y="4956167"/>
            <a:ext cx="33747" cy="734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474761CE-5237-7490-A0F5-E6779078A2E1}"/>
              </a:ext>
            </a:extLst>
          </p:cNvPr>
          <p:cNvSpPr/>
          <p:nvPr/>
        </p:nvSpPr>
        <p:spPr>
          <a:xfrm>
            <a:off x="5521418" y="5690328"/>
            <a:ext cx="765070" cy="765070"/>
          </a:xfrm>
          <a:custGeom>
            <a:avLst/>
            <a:gdLst>
              <a:gd name="connsiteX0" fmla="*/ 0 w 765070"/>
              <a:gd name="connsiteY0" fmla="*/ 382535 h 765070"/>
              <a:gd name="connsiteX1" fmla="*/ 382535 w 765070"/>
              <a:gd name="connsiteY1" fmla="*/ 0 h 765070"/>
              <a:gd name="connsiteX2" fmla="*/ 765070 w 765070"/>
              <a:gd name="connsiteY2" fmla="*/ 382535 h 765070"/>
              <a:gd name="connsiteX3" fmla="*/ 382535 w 765070"/>
              <a:gd name="connsiteY3" fmla="*/ 765070 h 765070"/>
              <a:gd name="connsiteX4" fmla="*/ 0 w 765070"/>
              <a:gd name="connsiteY4" fmla="*/ 382535 h 7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70" h="765070" fill="none" extrusionOk="0">
                <a:moveTo>
                  <a:pt x="0" y="382535"/>
                </a:moveTo>
                <a:cubicBezTo>
                  <a:pt x="37917" y="166410"/>
                  <a:pt x="174220" y="1619"/>
                  <a:pt x="382535" y="0"/>
                </a:cubicBezTo>
                <a:cubicBezTo>
                  <a:pt x="571365" y="-6188"/>
                  <a:pt x="774388" y="173371"/>
                  <a:pt x="765070" y="382535"/>
                </a:cubicBezTo>
                <a:cubicBezTo>
                  <a:pt x="769099" y="593400"/>
                  <a:pt x="586511" y="772809"/>
                  <a:pt x="382535" y="765070"/>
                </a:cubicBezTo>
                <a:cubicBezTo>
                  <a:pt x="179796" y="791287"/>
                  <a:pt x="308" y="596946"/>
                  <a:pt x="0" y="382535"/>
                </a:cubicBezTo>
                <a:close/>
              </a:path>
              <a:path w="765070" h="765070" stroke="0" extrusionOk="0">
                <a:moveTo>
                  <a:pt x="0" y="382535"/>
                </a:moveTo>
                <a:cubicBezTo>
                  <a:pt x="30525" y="143944"/>
                  <a:pt x="154453" y="14631"/>
                  <a:pt x="382535" y="0"/>
                </a:cubicBezTo>
                <a:cubicBezTo>
                  <a:pt x="587925" y="-28913"/>
                  <a:pt x="761768" y="175377"/>
                  <a:pt x="765070" y="382535"/>
                </a:cubicBezTo>
                <a:cubicBezTo>
                  <a:pt x="780250" y="629056"/>
                  <a:pt x="594252" y="750898"/>
                  <a:pt x="382535" y="765070"/>
                </a:cubicBezTo>
                <a:cubicBezTo>
                  <a:pt x="170121" y="774300"/>
                  <a:pt x="-29209" y="586081"/>
                  <a:pt x="0" y="38253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37A2A97-74D9-C71C-C70D-4FE5696613A4}"/>
              </a:ext>
            </a:extLst>
          </p:cNvPr>
          <p:cNvCxnSpPr>
            <a:cxnSpLocks/>
            <a:stCxn id="19" idx="3"/>
            <a:endCxn id="66" idx="6"/>
          </p:cNvCxnSpPr>
          <p:nvPr/>
        </p:nvCxnSpPr>
        <p:spPr>
          <a:xfrm flipH="1">
            <a:off x="6286488" y="5141068"/>
            <a:ext cx="3495374" cy="931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B83E555-1EA7-F866-CE3A-66E0D037AF68}"/>
                  </a:ext>
                </a:extLst>
              </p:cNvPr>
              <p:cNvSpPr/>
              <p:nvPr/>
            </p:nvSpPr>
            <p:spPr>
              <a:xfrm>
                <a:off x="11065397" y="5104793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B83E555-1EA7-F866-CE3A-66E0D037A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397" y="5104793"/>
                <a:ext cx="765070" cy="7650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B9119E6-6F9F-F9E3-5069-D14590F587C9}"/>
                  </a:ext>
                </a:extLst>
              </p:cNvPr>
              <p:cNvSpPr/>
              <p:nvPr/>
            </p:nvSpPr>
            <p:spPr>
              <a:xfrm>
                <a:off x="7245394" y="3712691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B9119E6-6F9F-F9E3-5069-D14590F58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394" y="3712691"/>
                <a:ext cx="765070" cy="7650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C9BEC7D-FCF2-F997-E394-B02A82239A8D}"/>
                  </a:ext>
                </a:extLst>
              </p:cNvPr>
              <p:cNvSpPr/>
              <p:nvPr/>
            </p:nvSpPr>
            <p:spPr>
              <a:xfrm>
                <a:off x="559908" y="5731156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C9BEC7D-FCF2-F997-E394-B02A82239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8" y="5731156"/>
                <a:ext cx="765070" cy="7650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840E28C-4EE3-5B37-501D-2B7FB185B67F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1808411" y="3467210"/>
            <a:ext cx="3825049" cy="2335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6A48067-A92D-6A1D-C90F-4C1D6AF1FD48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10387468" y="2502929"/>
            <a:ext cx="677929" cy="546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CC2FDCB-1B6A-3AE0-1F45-2A941CE561FC}"/>
                  </a:ext>
                </a:extLst>
              </p:cNvPr>
              <p:cNvSpPr/>
              <p:nvPr/>
            </p:nvSpPr>
            <p:spPr>
              <a:xfrm>
                <a:off x="10912679" y="1896275"/>
                <a:ext cx="765070" cy="765070"/>
              </a:xfrm>
              <a:custGeom>
                <a:avLst/>
                <a:gdLst>
                  <a:gd name="connsiteX0" fmla="*/ 0 w 765070"/>
                  <a:gd name="connsiteY0" fmla="*/ 382535 h 765070"/>
                  <a:gd name="connsiteX1" fmla="*/ 382535 w 765070"/>
                  <a:gd name="connsiteY1" fmla="*/ 0 h 765070"/>
                  <a:gd name="connsiteX2" fmla="*/ 765070 w 765070"/>
                  <a:gd name="connsiteY2" fmla="*/ 382535 h 765070"/>
                  <a:gd name="connsiteX3" fmla="*/ 382535 w 765070"/>
                  <a:gd name="connsiteY3" fmla="*/ 765070 h 765070"/>
                  <a:gd name="connsiteX4" fmla="*/ 0 w 765070"/>
                  <a:gd name="connsiteY4" fmla="*/ 382535 h 7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70" h="765070" fill="none" extrusionOk="0">
                    <a:moveTo>
                      <a:pt x="0" y="382535"/>
                    </a:moveTo>
                    <a:cubicBezTo>
                      <a:pt x="37917" y="166410"/>
                      <a:pt x="174220" y="1619"/>
                      <a:pt x="382535" y="0"/>
                    </a:cubicBezTo>
                    <a:cubicBezTo>
                      <a:pt x="571365" y="-6188"/>
                      <a:pt x="774388" y="173371"/>
                      <a:pt x="765070" y="382535"/>
                    </a:cubicBezTo>
                    <a:cubicBezTo>
                      <a:pt x="769099" y="593400"/>
                      <a:pt x="586511" y="772809"/>
                      <a:pt x="382535" y="765070"/>
                    </a:cubicBezTo>
                    <a:cubicBezTo>
                      <a:pt x="179796" y="791287"/>
                      <a:pt x="308" y="596946"/>
                      <a:pt x="0" y="382535"/>
                    </a:cubicBezTo>
                    <a:close/>
                  </a:path>
                  <a:path w="765070" h="765070" stroke="0" extrusionOk="0">
                    <a:moveTo>
                      <a:pt x="0" y="382535"/>
                    </a:moveTo>
                    <a:cubicBezTo>
                      <a:pt x="30525" y="143944"/>
                      <a:pt x="154453" y="14631"/>
                      <a:pt x="382535" y="0"/>
                    </a:cubicBezTo>
                    <a:cubicBezTo>
                      <a:pt x="587925" y="-28913"/>
                      <a:pt x="761768" y="175377"/>
                      <a:pt x="765070" y="382535"/>
                    </a:cubicBezTo>
                    <a:cubicBezTo>
                      <a:pt x="780250" y="629056"/>
                      <a:pt x="594252" y="750898"/>
                      <a:pt x="382535" y="765070"/>
                    </a:cubicBezTo>
                    <a:cubicBezTo>
                      <a:pt x="170121" y="774300"/>
                      <a:pt x="-29209" y="586081"/>
                      <a:pt x="0" y="382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CC2FDCB-1B6A-3AE0-1F45-2A941CE56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679" y="1896275"/>
                <a:ext cx="765070" cy="76507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091018771">
                      <a:custGeom>
                        <a:avLst/>
                        <a:gdLst>
                          <a:gd name="connsiteX0" fmla="*/ 0 w 765070"/>
                          <a:gd name="connsiteY0" fmla="*/ 382535 h 765070"/>
                          <a:gd name="connsiteX1" fmla="*/ 382535 w 765070"/>
                          <a:gd name="connsiteY1" fmla="*/ 0 h 765070"/>
                          <a:gd name="connsiteX2" fmla="*/ 765070 w 765070"/>
                          <a:gd name="connsiteY2" fmla="*/ 382535 h 765070"/>
                          <a:gd name="connsiteX3" fmla="*/ 382535 w 765070"/>
                          <a:gd name="connsiteY3" fmla="*/ 765070 h 765070"/>
                          <a:gd name="connsiteX4" fmla="*/ 0 w 765070"/>
                          <a:gd name="connsiteY4" fmla="*/ 382535 h 765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65070" h="765070" fill="none" extrusionOk="0">
                            <a:moveTo>
                              <a:pt x="0" y="382535"/>
                            </a:moveTo>
                            <a:cubicBezTo>
                              <a:pt x="37917" y="166410"/>
                              <a:pt x="174220" y="1619"/>
                              <a:pt x="382535" y="0"/>
                            </a:cubicBezTo>
                            <a:cubicBezTo>
                              <a:pt x="571365" y="-6188"/>
                              <a:pt x="774388" y="173371"/>
                              <a:pt x="765070" y="382535"/>
                            </a:cubicBezTo>
                            <a:cubicBezTo>
                              <a:pt x="769099" y="593400"/>
                              <a:pt x="586511" y="772809"/>
                              <a:pt x="382535" y="765070"/>
                            </a:cubicBezTo>
                            <a:cubicBezTo>
                              <a:pt x="179796" y="791287"/>
                              <a:pt x="308" y="596946"/>
                              <a:pt x="0" y="382535"/>
                            </a:cubicBezTo>
                            <a:close/>
                          </a:path>
                          <a:path w="765070" h="765070" stroke="0" extrusionOk="0">
                            <a:moveTo>
                              <a:pt x="0" y="382535"/>
                            </a:moveTo>
                            <a:cubicBezTo>
                              <a:pt x="30525" y="143944"/>
                              <a:pt x="154453" y="14631"/>
                              <a:pt x="382535" y="0"/>
                            </a:cubicBezTo>
                            <a:cubicBezTo>
                              <a:pt x="587925" y="-28913"/>
                              <a:pt x="761768" y="175377"/>
                              <a:pt x="765070" y="382535"/>
                            </a:cubicBezTo>
                            <a:cubicBezTo>
                              <a:pt x="780250" y="629056"/>
                              <a:pt x="594252" y="750898"/>
                              <a:pt x="382535" y="765070"/>
                            </a:cubicBezTo>
                            <a:cubicBezTo>
                              <a:pt x="170121" y="774300"/>
                              <a:pt x="-29209" y="586081"/>
                              <a:pt x="0" y="3825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A0685F8-E5B5-E3E0-FF88-389D217F0334}"/>
              </a:ext>
            </a:extLst>
          </p:cNvPr>
          <p:cNvSpPr txBox="1"/>
          <p:nvPr/>
        </p:nvSpPr>
        <p:spPr>
          <a:xfrm>
            <a:off x="504836" y="1748033"/>
            <a:ext cx="9547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Only can be 3-colored if at least one term is not set to False color.</a:t>
            </a:r>
          </a:p>
        </p:txBody>
      </p:sp>
    </p:spTree>
    <p:extLst>
      <p:ext uri="{BB962C8B-B14F-4D97-AF65-F5344CB8AC3E}">
        <p14:creationId xmlns:p14="http://schemas.microsoft.com/office/powerpoint/2010/main" val="3635832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7FABF-6327-D380-EFFB-6D70DC00E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BF8EEB1-5171-D716-CA00-2EF40F6382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3-coloring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BF8EEB1-5171-D716-CA00-2EF40F638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A15830-BB4D-3EDB-409E-21CFCED1BEF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4C5E775-5310-A8CC-7E45-D02A0D52D891}"/>
              </a:ext>
            </a:extLst>
          </p:cNvPr>
          <p:cNvSpPr txBox="1"/>
          <p:nvPr/>
        </p:nvSpPr>
        <p:spPr>
          <a:xfrm>
            <a:off x="504836" y="1748033"/>
            <a:ext cx="954751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Observe that we can construct the gadgets in O(m)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If there exists a 3-coloring then each variable will get an assignment in its triangle (it will match the color of T or F nodes).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If there is a satisfying assignment, then we can make all terms that evaluate to true Blue (1), all terms evaluate toe false Red (2), and everything else Green (3). </a:t>
            </a:r>
          </a:p>
        </p:txBody>
      </p:sp>
    </p:spTree>
    <p:extLst>
      <p:ext uri="{BB962C8B-B14F-4D97-AF65-F5344CB8AC3E}">
        <p14:creationId xmlns:p14="http://schemas.microsoft.com/office/powerpoint/2010/main" val="2735699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79828-12FE-B261-EA5F-50625E58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3DA3-9DE1-F287-E8EF-2096822AB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3E8C3-8B07-C16E-81A2-81660926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7279F7-BC4F-CAE7-557C-CEEA9A27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7FA6A-8867-FA8C-7844-28C8F77CDD78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Thank you 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12B290D-7FFD-A44D-6EAD-32F775932F72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F7383B4-DDDB-1D61-F6B7-A2BB96FE73A9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A7604-09E5-7CA9-C9E7-7D9661646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FB5A1D-B743-A26F-86FE-1D7C697A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NP-complete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17883-AADE-F750-3C8B-55D8FD95B44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3DCF4E1-B43C-5F5B-A159-527BACA9A4D0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CE233-DB99-67D6-B9DE-517F754690A0}"/>
              </a:ext>
            </a:extLst>
          </p:cNvPr>
          <p:cNvSpPr txBox="1"/>
          <p:nvPr/>
        </p:nvSpPr>
        <p:spPr>
          <a:xfrm>
            <a:off x="682103" y="1687337"/>
            <a:ext cx="6610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To show that a problem is NP-complete, you must do the following: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Show the problem is in NP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Show that the problem is has hard as any other problem in NP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1328B9-690B-2A99-79B5-EE82169F8B48}"/>
              </a:ext>
            </a:extLst>
          </p:cNvPr>
          <p:cNvSpPr/>
          <p:nvPr/>
        </p:nvSpPr>
        <p:spPr>
          <a:xfrm>
            <a:off x="7388772" y="197594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E1EFA2-E78D-B8D6-93A4-AB12314500CE}"/>
              </a:ext>
            </a:extLst>
          </p:cNvPr>
          <p:cNvSpPr/>
          <p:nvPr/>
        </p:nvSpPr>
        <p:spPr>
          <a:xfrm>
            <a:off x="9429756" y="334454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62155-984F-F40E-F368-A6E52F00B428}"/>
              </a:ext>
            </a:extLst>
          </p:cNvPr>
          <p:cNvSpPr/>
          <p:nvPr/>
        </p:nvSpPr>
        <p:spPr>
          <a:xfrm>
            <a:off x="7461115" y="360350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86F620-6829-C32D-6EAC-25EC9CE30E2D}"/>
              </a:ext>
            </a:extLst>
          </p:cNvPr>
          <p:cNvSpPr/>
          <p:nvPr/>
        </p:nvSpPr>
        <p:spPr>
          <a:xfrm>
            <a:off x="9196479" y="44997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D01C19-6986-24E3-322F-49DED7E0E703}"/>
              </a:ext>
            </a:extLst>
          </p:cNvPr>
          <p:cNvSpPr/>
          <p:nvPr/>
        </p:nvSpPr>
        <p:spPr>
          <a:xfrm>
            <a:off x="8271241" y="591429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18F128-437D-D821-87DF-E34AEBE723DE}"/>
              </a:ext>
            </a:extLst>
          </p:cNvPr>
          <p:cNvSpPr/>
          <p:nvPr/>
        </p:nvSpPr>
        <p:spPr>
          <a:xfrm>
            <a:off x="10391331" y="588909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E2EC3C-797C-2E06-9574-F982E1C473EE}"/>
              </a:ext>
            </a:extLst>
          </p:cNvPr>
          <p:cNvSpPr/>
          <p:nvPr/>
        </p:nvSpPr>
        <p:spPr>
          <a:xfrm>
            <a:off x="11102410" y="4662408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68BBE0-59FF-E242-25CB-5C8EE9DF8245}"/>
              </a:ext>
            </a:extLst>
          </p:cNvPr>
          <p:cNvSpPr/>
          <p:nvPr/>
        </p:nvSpPr>
        <p:spPr>
          <a:xfrm>
            <a:off x="10750313" y="2023749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B961C-619A-8670-A35E-D3B770F54764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7635765" y="246993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ECD685-AA17-8836-C7E3-0688237C45E1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882758" y="2222938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36EE04-329E-A9E2-65C2-33BB2D30C5D4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7810415" y="2397588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10B150-BD31-D05C-7ED6-593351EF78F6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8518234" y="4921368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15A91B-4A2E-4D21-A31D-C395DBD799F5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8765227" y="6136088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98BE0B-2D47-0122-4845-5AE59D5F101E}"/>
              </a:ext>
            </a:extLst>
          </p:cNvPr>
          <p:cNvCxnSpPr>
            <a:cxnSpLocks/>
            <a:stCxn id="12" idx="1"/>
            <a:endCxn id="10" idx="5"/>
          </p:cNvCxnSpPr>
          <p:nvPr/>
        </p:nvCxnSpPr>
        <p:spPr>
          <a:xfrm flipH="1" flipV="1">
            <a:off x="9618122" y="4921368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61D0F7-B2B0-A92E-4D85-90B2470A1F97}"/>
              </a:ext>
            </a:extLst>
          </p:cNvPr>
          <p:cNvCxnSpPr>
            <a:cxnSpLocks/>
            <a:stCxn id="13" idx="2"/>
            <a:endCxn id="11" idx="7"/>
          </p:cNvCxnSpPr>
          <p:nvPr/>
        </p:nvCxnSpPr>
        <p:spPr>
          <a:xfrm flipH="1">
            <a:off x="8692884" y="4909401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EE52AE-C4CC-F2CD-F18E-C41EBE078458}"/>
              </a:ext>
            </a:extLst>
          </p:cNvPr>
          <p:cNvCxnSpPr>
            <a:cxnSpLocks/>
            <a:stCxn id="8" idx="5"/>
            <a:endCxn id="13" idx="1"/>
          </p:cNvCxnSpPr>
          <p:nvPr/>
        </p:nvCxnSpPr>
        <p:spPr>
          <a:xfrm>
            <a:off x="9851399" y="3766190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2230BC-2C41-D50F-B262-2165ED11E6B8}"/>
              </a:ext>
            </a:extLst>
          </p:cNvPr>
          <p:cNvCxnSpPr>
            <a:cxnSpLocks/>
            <a:stCxn id="10" idx="7"/>
            <a:endCxn id="14" idx="4"/>
          </p:cNvCxnSpPr>
          <p:nvPr/>
        </p:nvCxnSpPr>
        <p:spPr>
          <a:xfrm flipV="1">
            <a:off x="9618122" y="2517735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AC5EAD-1AE5-EA48-3FAF-7A87E6039E20}"/>
              </a:ext>
            </a:extLst>
          </p:cNvPr>
          <p:cNvCxnSpPr>
            <a:cxnSpLocks/>
            <a:stCxn id="9" idx="7"/>
            <a:endCxn id="14" idx="2"/>
          </p:cNvCxnSpPr>
          <p:nvPr/>
        </p:nvCxnSpPr>
        <p:spPr>
          <a:xfrm flipV="1">
            <a:off x="7882758" y="2270742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1C26C9-2AB9-C964-3E97-24BD1E3261B6}"/>
              </a:ext>
            </a:extLst>
          </p:cNvPr>
          <p:cNvCxnSpPr>
            <a:cxnSpLocks/>
            <a:stCxn id="9" idx="4"/>
            <a:endCxn id="11" idx="1"/>
          </p:cNvCxnSpPr>
          <p:nvPr/>
        </p:nvCxnSpPr>
        <p:spPr>
          <a:xfrm>
            <a:off x="7708108" y="4097493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2728-3E74-2690-CB6B-2C3A3BF10FB5}"/>
              </a:ext>
            </a:extLst>
          </p:cNvPr>
          <p:cNvCxnSpPr>
            <a:cxnSpLocks/>
            <a:stCxn id="8" idx="7"/>
            <a:endCxn id="14" idx="3"/>
          </p:cNvCxnSpPr>
          <p:nvPr/>
        </p:nvCxnSpPr>
        <p:spPr>
          <a:xfrm flipV="1">
            <a:off x="9851399" y="2445392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5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080C-D8E3-4FAE-1856-8C122B878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10A661-06A0-3EB9-2635-22F3B43F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NP-complete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E25574-6F33-7DCC-F77B-0129B81519F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72C5D78-E81E-310A-9816-5B8A9892E5D9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FAC83-9103-5DA1-D736-841164AA44BC}"/>
              </a:ext>
            </a:extLst>
          </p:cNvPr>
          <p:cNvSpPr txBox="1"/>
          <p:nvPr/>
        </p:nvSpPr>
        <p:spPr>
          <a:xfrm>
            <a:off x="682103" y="1687337"/>
            <a:ext cx="6610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To show that a problem is NP-complete, you must do the following: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Show that there exists a polynomial time verifier.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Show that you can reduce to it from a known NP-hard problem like 3-SAT.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813955-901A-8C2E-2102-EA9CC2C8F744}"/>
              </a:ext>
            </a:extLst>
          </p:cNvPr>
          <p:cNvSpPr/>
          <p:nvPr/>
        </p:nvSpPr>
        <p:spPr>
          <a:xfrm>
            <a:off x="7388772" y="197594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0D0C0F-16B8-13BE-0158-37B3F0534E05}"/>
              </a:ext>
            </a:extLst>
          </p:cNvPr>
          <p:cNvSpPr/>
          <p:nvPr/>
        </p:nvSpPr>
        <p:spPr>
          <a:xfrm>
            <a:off x="9429756" y="334454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44169A-32F3-1E9A-4218-AD0DBAA5C8B4}"/>
              </a:ext>
            </a:extLst>
          </p:cNvPr>
          <p:cNvSpPr/>
          <p:nvPr/>
        </p:nvSpPr>
        <p:spPr>
          <a:xfrm>
            <a:off x="7461115" y="360350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1A3B60-0132-0585-EE91-CAE8B8A2F6D0}"/>
              </a:ext>
            </a:extLst>
          </p:cNvPr>
          <p:cNvSpPr/>
          <p:nvPr/>
        </p:nvSpPr>
        <p:spPr>
          <a:xfrm>
            <a:off x="9196479" y="44997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DC6E7C-07A4-4546-4C47-CB0AC4F1DF5F}"/>
              </a:ext>
            </a:extLst>
          </p:cNvPr>
          <p:cNvSpPr/>
          <p:nvPr/>
        </p:nvSpPr>
        <p:spPr>
          <a:xfrm>
            <a:off x="8271241" y="591429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799D98-9B50-9338-FB50-F7DEF1575714}"/>
              </a:ext>
            </a:extLst>
          </p:cNvPr>
          <p:cNvSpPr/>
          <p:nvPr/>
        </p:nvSpPr>
        <p:spPr>
          <a:xfrm>
            <a:off x="10391331" y="588909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EE49E8-1C83-08E6-AFFE-22B2B45D076C}"/>
              </a:ext>
            </a:extLst>
          </p:cNvPr>
          <p:cNvSpPr/>
          <p:nvPr/>
        </p:nvSpPr>
        <p:spPr>
          <a:xfrm>
            <a:off x="11102410" y="4662408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EA893-4B9E-A6D1-303B-7DBCB8A5E1FF}"/>
              </a:ext>
            </a:extLst>
          </p:cNvPr>
          <p:cNvSpPr/>
          <p:nvPr/>
        </p:nvSpPr>
        <p:spPr>
          <a:xfrm>
            <a:off x="10750313" y="2023749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DF5507-3C05-54C3-ACD8-ED1E362078E4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7635765" y="246993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8EC05F-F6CE-7D23-9AAB-F6A56376D4D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882758" y="2222938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DDA10F-4878-F55C-0341-8FDFABB6A376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7810415" y="2397588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875C7A-B979-886D-EBAE-15FAA7E75E7C}"/>
              </a:ext>
            </a:extLst>
          </p:cNvPr>
          <p:cNvCxnSpPr>
            <a:cxnSpLocks/>
            <a:stCxn id="10" idx="0"/>
            <a:endCxn id="9" idx="3"/>
          </p:cNvCxnSpPr>
          <p:nvPr/>
        </p:nvCxnSpPr>
        <p:spPr>
          <a:xfrm flipV="1">
            <a:off x="8518234" y="4921368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F9B3AC-88D7-1915-4719-A883FD2409F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8765227" y="6136088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93972-4A7A-60DC-678A-B699AAC8FF63}"/>
              </a:ext>
            </a:extLst>
          </p:cNvPr>
          <p:cNvCxnSpPr>
            <a:cxnSpLocks/>
            <a:stCxn id="11" idx="1"/>
            <a:endCxn id="9" idx="5"/>
          </p:cNvCxnSpPr>
          <p:nvPr/>
        </p:nvCxnSpPr>
        <p:spPr>
          <a:xfrm flipH="1" flipV="1">
            <a:off x="9618122" y="4921368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924DD4-76DE-4938-F745-77D543745438}"/>
              </a:ext>
            </a:extLst>
          </p:cNvPr>
          <p:cNvCxnSpPr>
            <a:cxnSpLocks/>
            <a:stCxn id="12" idx="2"/>
            <a:endCxn id="10" idx="7"/>
          </p:cNvCxnSpPr>
          <p:nvPr/>
        </p:nvCxnSpPr>
        <p:spPr>
          <a:xfrm flipH="1">
            <a:off x="8692884" y="4909401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5F8AB-B794-0AB0-A31C-A92A274C87DD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9851399" y="3766190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521469-985D-2D3F-38FA-7DFE0645718C}"/>
              </a:ext>
            </a:extLst>
          </p:cNvPr>
          <p:cNvCxnSpPr>
            <a:cxnSpLocks/>
            <a:stCxn id="9" idx="7"/>
            <a:endCxn id="13" idx="4"/>
          </p:cNvCxnSpPr>
          <p:nvPr/>
        </p:nvCxnSpPr>
        <p:spPr>
          <a:xfrm flipV="1">
            <a:off x="9618122" y="2517735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25A713-DC86-A64A-249C-6E40CF69CCFA}"/>
              </a:ext>
            </a:extLst>
          </p:cNvPr>
          <p:cNvCxnSpPr>
            <a:cxnSpLocks/>
            <a:stCxn id="8" idx="7"/>
            <a:endCxn id="13" idx="2"/>
          </p:cNvCxnSpPr>
          <p:nvPr/>
        </p:nvCxnSpPr>
        <p:spPr>
          <a:xfrm flipV="1">
            <a:off x="7882758" y="2270742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210F0D-5C1E-2595-D32E-F4063BBD2962}"/>
              </a:ext>
            </a:extLst>
          </p:cNvPr>
          <p:cNvCxnSpPr>
            <a:cxnSpLocks/>
            <a:stCxn id="8" idx="4"/>
            <a:endCxn id="10" idx="1"/>
          </p:cNvCxnSpPr>
          <p:nvPr/>
        </p:nvCxnSpPr>
        <p:spPr>
          <a:xfrm>
            <a:off x="7708108" y="4097493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18A31-42EC-53AF-61EE-597C3113BE37}"/>
              </a:ext>
            </a:extLst>
          </p:cNvPr>
          <p:cNvCxnSpPr>
            <a:cxnSpLocks/>
            <a:stCxn id="7" idx="7"/>
            <a:endCxn id="13" idx="3"/>
          </p:cNvCxnSpPr>
          <p:nvPr/>
        </p:nvCxnSpPr>
        <p:spPr>
          <a:xfrm flipV="1">
            <a:off x="9851399" y="2445392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4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22CE8-48D6-E588-4314-6EDBF9D7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34CB84-BA2C-7A89-5100-157BAB55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NP-complete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954E91-524F-A7BA-8134-21F597CCAD4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583BB0-028F-B7A9-9E1E-DD0983BAD5B2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79634-572B-AE30-BCEC-64E53ACBB9F9}"/>
              </a:ext>
            </a:extLst>
          </p:cNvPr>
          <p:cNvSpPr txBox="1"/>
          <p:nvPr/>
        </p:nvSpPr>
        <p:spPr>
          <a:xfrm>
            <a:off x="682103" y="1687337"/>
            <a:ext cx="6610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(Circuit) SAT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3-SAT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Independent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Clique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Vertex Cover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Set Cover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Courier New" panose="02070309020205020404" pitchFamily="49" charset="0"/>
              </a:rPr>
              <a:t>K-coloring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4476DE-2B3E-D416-A31E-461394D02667}"/>
              </a:ext>
            </a:extLst>
          </p:cNvPr>
          <p:cNvSpPr/>
          <p:nvPr/>
        </p:nvSpPr>
        <p:spPr>
          <a:xfrm>
            <a:off x="7388772" y="197594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5542" y="95811"/>
                  <a:pt x="123286" y="838"/>
                  <a:pt x="246993" y="0"/>
                </a:cubicBezTo>
                <a:cubicBezTo>
                  <a:pt x="393634" y="17488"/>
                  <a:pt x="468919" y="110044"/>
                  <a:pt x="493986" y="246993"/>
                </a:cubicBezTo>
                <a:cubicBezTo>
                  <a:pt x="516768" y="386707"/>
                  <a:pt x="380015" y="492440"/>
                  <a:pt x="246993" y="493986"/>
                </a:cubicBezTo>
                <a:cubicBezTo>
                  <a:pt x="84882" y="501655"/>
                  <a:pt x="6387" y="37474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9747" y="127684"/>
                  <a:pt x="101349" y="-3813"/>
                  <a:pt x="246993" y="0"/>
                </a:cubicBezTo>
                <a:cubicBezTo>
                  <a:pt x="395110" y="-1728"/>
                  <a:pt x="483627" y="129451"/>
                  <a:pt x="493986" y="246993"/>
                </a:cubicBezTo>
                <a:cubicBezTo>
                  <a:pt x="486173" y="386014"/>
                  <a:pt x="366327" y="514178"/>
                  <a:pt x="246993" y="493986"/>
                </a:cubicBezTo>
                <a:cubicBezTo>
                  <a:pt x="127058" y="483324"/>
                  <a:pt x="-15066" y="38685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E67214-4577-20CB-EE8C-C6D2DE963EA1}"/>
              </a:ext>
            </a:extLst>
          </p:cNvPr>
          <p:cNvSpPr/>
          <p:nvPr/>
        </p:nvSpPr>
        <p:spPr>
          <a:xfrm>
            <a:off x="9429756" y="334454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2256" y="120825"/>
                  <a:pt x="99771" y="-13558"/>
                  <a:pt x="246993" y="0"/>
                </a:cubicBezTo>
                <a:cubicBezTo>
                  <a:pt x="363404" y="1256"/>
                  <a:pt x="487701" y="135979"/>
                  <a:pt x="493986" y="246993"/>
                </a:cubicBezTo>
                <a:cubicBezTo>
                  <a:pt x="494017" y="374229"/>
                  <a:pt x="361111" y="501615"/>
                  <a:pt x="246993" y="493986"/>
                </a:cubicBezTo>
                <a:cubicBezTo>
                  <a:pt x="100963" y="481538"/>
                  <a:pt x="8288" y="378755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12812" y="86958"/>
                  <a:pt x="125997" y="-6874"/>
                  <a:pt x="246993" y="0"/>
                </a:cubicBezTo>
                <a:cubicBezTo>
                  <a:pt x="390165" y="14335"/>
                  <a:pt x="477112" y="118450"/>
                  <a:pt x="493986" y="246993"/>
                </a:cubicBezTo>
                <a:cubicBezTo>
                  <a:pt x="486788" y="377156"/>
                  <a:pt x="393212" y="490340"/>
                  <a:pt x="246993" y="493986"/>
                </a:cubicBezTo>
                <a:cubicBezTo>
                  <a:pt x="98782" y="481686"/>
                  <a:pt x="4473" y="386793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C971B5-6466-DC72-1F8A-433EC862F307}"/>
              </a:ext>
            </a:extLst>
          </p:cNvPr>
          <p:cNvSpPr/>
          <p:nvPr/>
        </p:nvSpPr>
        <p:spPr>
          <a:xfrm>
            <a:off x="7461115" y="360350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12616" y="98716"/>
                  <a:pt x="107113" y="-6879"/>
                  <a:pt x="246993" y="0"/>
                </a:cubicBezTo>
                <a:cubicBezTo>
                  <a:pt x="394050" y="13061"/>
                  <a:pt x="506066" y="118927"/>
                  <a:pt x="493986" y="246993"/>
                </a:cubicBezTo>
                <a:cubicBezTo>
                  <a:pt x="494993" y="375741"/>
                  <a:pt x="377636" y="489191"/>
                  <a:pt x="246993" y="493986"/>
                </a:cubicBezTo>
                <a:cubicBezTo>
                  <a:pt x="100811" y="499528"/>
                  <a:pt x="8813" y="4076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2786" y="115007"/>
                  <a:pt x="128906" y="-16001"/>
                  <a:pt x="246993" y="0"/>
                </a:cubicBezTo>
                <a:cubicBezTo>
                  <a:pt x="389923" y="9285"/>
                  <a:pt x="507214" y="100799"/>
                  <a:pt x="493986" y="246993"/>
                </a:cubicBezTo>
                <a:cubicBezTo>
                  <a:pt x="496060" y="373024"/>
                  <a:pt x="400852" y="508966"/>
                  <a:pt x="246993" y="493986"/>
                </a:cubicBezTo>
                <a:cubicBezTo>
                  <a:pt x="107476" y="514476"/>
                  <a:pt x="-17048" y="366647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7B212F-5A49-4440-452D-DF948CF5C77C}"/>
              </a:ext>
            </a:extLst>
          </p:cNvPr>
          <p:cNvSpPr/>
          <p:nvPr/>
        </p:nvSpPr>
        <p:spPr>
          <a:xfrm>
            <a:off x="9196479" y="449972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-4819" y="108609"/>
                  <a:pt x="106773" y="6885"/>
                  <a:pt x="246993" y="0"/>
                </a:cubicBezTo>
                <a:cubicBezTo>
                  <a:pt x="400683" y="19842"/>
                  <a:pt x="507052" y="123940"/>
                  <a:pt x="493986" y="246993"/>
                </a:cubicBezTo>
                <a:cubicBezTo>
                  <a:pt x="473159" y="377021"/>
                  <a:pt x="392510" y="504503"/>
                  <a:pt x="246993" y="493986"/>
                </a:cubicBezTo>
                <a:cubicBezTo>
                  <a:pt x="104314" y="502461"/>
                  <a:pt x="-17989" y="366902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5225" y="102893"/>
                  <a:pt x="113155" y="4032"/>
                  <a:pt x="246993" y="0"/>
                </a:cubicBezTo>
                <a:cubicBezTo>
                  <a:pt x="382133" y="-3535"/>
                  <a:pt x="499428" y="113838"/>
                  <a:pt x="493986" y="246993"/>
                </a:cubicBezTo>
                <a:cubicBezTo>
                  <a:pt x="492465" y="366804"/>
                  <a:pt x="379414" y="495783"/>
                  <a:pt x="246993" y="493986"/>
                </a:cubicBezTo>
                <a:cubicBezTo>
                  <a:pt x="107889" y="481060"/>
                  <a:pt x="6613" y="39293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0A00C6-21E1-D4E1-45E5-9A0B76FCB132}"/>
              </a:ext>
            </a:extLst>
          </p:cNvPr>
          <p:cNvSpPr/>
          <p:nvPr/>
        </p:nvSpPr>
        <p:spPr>
          <a:xfrm>
            <a:off x="8271241" y="5914297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23536" y="97685"/>
                  <a:pt x="112701" y="-178"/>
                  <a:pt x="246993" y="0"/>
                </a:cubicBezTo>
                <a:cubicBezTo>
                  <a:pt x="376665" y="4269"/>
                  <a:pt x="500299" y="111524"/>
                  <a:pt x="493986" y="246993"/>
                </a:cubicBezTo>
                <a:cubicBezTo>
                  <a:pt x="504170" y="372296"/>
                  <a:pt x="358176" y="485770"/>
                  <a:pt x="246993" y="493986"/>
                </a:cubicBezTo>
                <a:cubicBezTo>
                  <a:pt x="93243" y="505023"/>
                  <a:pt x="7691" y="39821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5741" y="96256"/>
                  <a:pt x="115497" y="12469"/>
                  <a:pt x="246993" y="0"/>
                </a:cubicBezTo>
                <a:cubicBezTo>
                  <a:pt x="365730" y="-9775"/>
                  <a:pt x="471117" y="118238"/>
                  <a:pt x="493986" y="246993"/>
                </a:cubicBezTo>
                <a:cubicBezTo>
                  <a:pt x="506958" y="388198"/>
                  <a:pt x="370741" y="510028"/>
                  <a:pt x="246993" y="493986"/>
                </a:cubicBezTo>
                <a:cubicBezTo>
                  <a:pt x="121292" y="502419"/>
                  <a:pt x="-19965" y="394951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2A9D56-8E29-CE38-60CC-458BCB9F3530}"/>
              </a:ext>
            </a:extLst>
          </p:cNvPr>
          <p:cNvSpPr/>
          <p:nvPr/>
        </p:nvSpPr>
        <p:spPr>
          <a:xfrm>
            <a:off x="10391331" y="5889095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562" y="108846"/>
                  <a:pt x="130289" y="10801"/>
                  <a:pt x="246993" y="0"/>
                </a:cubicBezTo>
                <a:cubicBezTo>
                  <a:pt x="357783" y="-7066"/>
                  <a:pt x="496133" y="111068"/>
                  <a:pt x="493986" y="246993"/>
                </a:cubicBezTo>
                <a:cubicBezTo>
                  <a:pt x="504237" y="382378"/>
                  <a:pt x="378326" y="499373"/>
                  <a:pt x="246993" y="493986"/>
                </a:cubicBezTo>
                <a:cubicBezTo>
                  <a:pt x="113003" y="501425"/>
                  <a:pt x="2529" y="409197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3005" y="98942"/>
                  <a:pt x="98637" y="10395"/>
                  <a:pt x="246993" y="0"/>
                </a:cubicBezTo>
                <a:cubicBezTo>
                  <a:pt x="378835" y="-22468"/>
                  <a:pt x="489537" y="116121"/>
                  <a:pt x="493986" y="246993"/>
                </a:cubicBezTo>
                <a:cubicBezTo>
                  <a:pt x="502509" y="403196"/>
                  <a:pt x="383740" y="483336"/>
                  <a:pt x="246993" y="493986"/>
                </a:cubicBezTo>
                <a:cubicBezTo>
                  <a:pt x="107344" y="520083"/>
                  <a:pt x="-18247" y="37857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C4562F-F881-4A9C-CBB4-298F2EB02189}"/>
              </a:ext>
            </a:extLst>
          </p:cNvPr>
          <p:cNvSpPr/>
          <p:nvPr/>
        </p:nvSpPr>
        <p:spPr>
          <a:xfrm>
            <a:off x="11102410" y="4662408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3080" y="115336"/>
                  <a:pt x="108099" y="9809"/>
                  <a:pt x="246993" y="0"/>
                </a:cubicBezTo>
                <a:cubicBezTo>
                  <a:pt x="393533" y="-13701"/>
                  <a:pt x="504997" y="105565"/>
                  <a:pt x="493986" y="246993"/>
                </a:cubicBezTo>
                <a:cubicBezTo>
                  <a:pt x="492950" y="375559"/>
                  <a:pt x="377154" y="487337"/>
                  <a:pt x="246993" y="493986"/>
                </a:cubicBezTo>
                <a:cubicBezTo>
                  <a:pt x="113087" y="471010"/>
                  <a:pt x="4641" y="38631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10429" y="135336"/>
                  <a:pt x="93455" y="-12771"/>
                  <a:pt x="246993" y="0"/>
                </a:cubicBezTo>
                <a:cubicBezTo>
                  <a:pt x="359670" y="3073"/>
                  <a:pt x="508741" y="108445"/>
                  <a:pt x="493986" y="246993"/>
                </a:cubicBezTo>
                <a:cubicBezTo>
                  <a:pt x="515632" y="376835"/>
                  <a:pt x="389904" y="488157"/>
                  <a:pt x="246993" y="493986"/>
                </a:cubicBezTo>
                <a:cubicBezTo>
                  <a:pt x="105081" y="494442"/>
                  <a:pt x="-4529" y="399289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5791118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EAD87D-12C7-9829-A6B8-EB6BA71CA9F7}"/>
              </a:ext>
            </a:extLst>
          </p:cNvPr>
          <p:cNvSpPr/>
          <p:nvPr/>
        </p:nvSpPr>
        <p:spPr>
          <a:xfrm>
            <a:off x="10750313" y="2023749"/>
            <a:ext cx="493986" cy="493986"/>
          </a:xfrm>
          <a:custGeom>
            <a:avLst/>
            <a:gdLst>
              <a:gd name="connsiteX0" fmla="*/ 0 w 493986"/>
              <a:gd name="connsiteY0" fmla="*/ 246993 h 493986"/>
              <a:gd name="connsiteX1" fmla="*/ 246993 w 493986"/>
              <a:gd name="connsiteY1" fmla="*/ 0 h 493986"/>
              <a:gd name="connsiteX2" fmla="*/ 493986 w 493986"/>
              <a:gd name="connsiteY2" fmla="*/ 246993 h 493986"/>
              <a:gd name="connsiteX3" fmla="*/ 246993 w 493986"/>
              <a:gd name="connsiteY3" fmla="*/ 493986 h 493986"/>
              <a:gd name="connsiteX4" fmla="*/ 0 w 493986"/>
              <a:gd name="connsiteY4" fmla="*/ 246993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493986" fill="none" extrusionOk="0">
                <a:moveTo>
                  <a:pt x="0" y="246993"/>
                </a:moveTo>
                <a:cubicBezTo>
                  <a:pt x="10144" y="111786"/>
                  <a:pt x="118223" y="-15723"/>
                  <a:pt x="246993" y="0"/>
                </a:cubicBezTo>
                <a:cubicBezTo>
                  <a:pt x="370429" y="-1987"/>
                  <a:pt x="486149" y="117962"/>
                  <a:pt x="493986" y="246993"/>
                </a:cubicBezTo>
                <a:cubicBezTo>
                  <a:pt x="493494" y="378707"/>
                  <a:pt x="380252" y="498365"/>
                  <a:pt x="246993" y="493986"/>
                </a:cubicBezTo>
                <a:cubicBezTo>
                  <a:pt x="115530" y="496756"/>
                  <a:pt x="2233" y="383940"/>
                  <a:pt x="0" y="246993"/>
                </a:cubicBezTo>
                <a:close/>
              </a:path>
              <a:path w="493986" h="493986" stroke="0" extrusionOk="0">
                <a:moveTo>
                  <a:pt x="0" y="246993"/>
                </a:moveTo>
                <a:cubicBezTo>
                  <a:pt x="-7997" y="105650"/>
                  <a:pt x="93050" y="6580"/>
                  <a:pt x="246993" y="0"/>
                </a:cubicBezTo>
                <a:cubicBezTo>
                  <a:pt x="405383" y="4627"/>
                  <a:pt x="482922" y="110935"/>
                  <a:pt x="493986" y="246993"/>
                </a:cubicBezTo>
                <a:cubicBezTo>
                  <a:pt x="481778" y="395325"/>
                  <a:pt x="380044" y="512553"/>
                  <a:pt x="246993" y="493986"/>
                </a:cubicBezTo>
                <a:cubicBezTo>
                  <a:pt x="92653" y="484176"/>
                  <a:pt x="15429" y="390775"/>
                  <a:pt x="0" y="2469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08D42A-D434-A716-8B7B-9B8311717A9F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7635765" y="2469931"/>
            <a:ext cx="72343" cy="1133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52B12B-FE73-1B94-50D3-B6F676A3B10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882758" y="2222938"/>
            <a:ext cx="1546998" cy="1368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46EC4A-4F67-577B-2087-94A02FDB6EAD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7810415" y="2397588"/>
            <a:ext cx="1458407" cy="2174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AAB5AB-BB0A-B611-D163-B39CBB44E175}"/>
              </a:ext>
            </a:extLst>
          </p:cNvPr>
          <p:cNvCxnSpPr>
            <a:cxnSpLocks/>
            <a:stCxn id="10" idx="0"/>
            <a:endCxn id="9" idx="3"/>
          </p:cNvCxnSpPr>
          <p:nvPr/>
        </p:nvCxnSpPr>
        <p:spPr>
          <a:xfrm flipV="1">
            <a:off x="8518234" y="4921368"/>
            <a:ext cx="750588" cy="992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FF0240-18C0-20A1-47E7-8E7775409CAD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8765227" y="6136088"/>
            <a:ext cx="1626104" cy="252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0E766B-6DED-E174-9C05-6E2F1FB71DB4}"/>
              </a:ext>
            </a:extLst>
          </p:cNvPr>
          <p:cNvCxnSpPr>
            <a:cxnSpLocks/>
            <a:stCxn id="11" idx="1"/>
            <a:endCxn id="9" idx="5"/>
          </p:cNvCxnSpPr>
          <p:nvPr/>
        </p:nvCxnSpPr>
        <p:spPr>
          <a:xfrm flipH="1" flipV="1">
            <a:off x="9618122" y="4921368"/>
            <a:ext cx="845552" cy="1040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3CDF1A-93ED-6A72-90FD-EEBA66B26B24}"/>
              </a:ext>
            </a:extLst>
          </p:cNvPr>
          <p:cNvCxnSpPr>
            <a:cxnSpLocks/>
            <a:stCxn id="12" idx="2"/>
            <a:endCxn id="10" idx="7"/>
          </p:cNvCxnSpPr>
          <p:nvPr/>
        </p:nvCxnSpPr>
        <p:spPr>
          <a:xfrm flipH="1">
            <a:off x="8692884" y="4909401"/>
            <a:ext cx="2409526" cy="10772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FFAC1C-066D-808C-45F2-E473520A0911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9851399" y="3766190"/>
            <a:ext cx="1323354" cy="968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FFAEE9-48F5-2878-64D4-1DD65A861991}"/>
              </a:ext>
            </a:extLst>
          </p:cNvPr>
          <p:cNvCxnSpPr>
            <a:cxnSpLocks/>
            <a:stCxn id="9" idx="7"/>
            <a:endCxn id="13" idx="4"/>
          </p:cNvCxnSpPr>
          <p:nvPr/>
        </p:nvCxnSpPr>
        <p:spPr>
          <a:xfrm flipV="1">
            <a:off x="9618122" y="2517735"/>
            <a:ext cx="1379184" cy="205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97C2B-4301-531D-5906-30F702250E2D}"/>
              </a:ext>
            </a:extLst>
          </p:cNvPr>
          <p:cNvCxnSpPr>
            <a:cxnSpLocks/>
            <a:stCxn id="8" idx="7"/>
            <a:endCxn id="13" idx="2"/>
          </p:cNvCxnSpPr>
          <p:nvPr/>
        </p:nvCxnSpPr>
        <p:spPr>
          <a:xfrm flipV="1">
            <a:off x="7882758" y="2270742"/>
            <a:ext cx="2867555" cy="1405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CFE213-36E8-F30E-3B00-62806F8E0BDF}"/>
              </a:ext>
            </a:extLst>
          </p:cNvPr>
          <p:cNvCxnSpPr>
            <a:cxnSpLocks/>
            <a:stCxn id="8" idx="4"/>
            <a:endCxn id="10" idx="1"/>
          </p:cNvCxnSpPr>
          <p:nvPr/>
        </p:nvCxnSpPr>
        <p:spPr>
          <a:xfrm>
            <a:off x="7708108" y="4097493"/>
            <a:ext cx="635476" cy="188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BC9A36-A0C7-6A96-8E75-0D22A7768184}"/>
              </a:ext>
            </a:extLst>
          </p:cNvPr>
          <p:cNvCxnSpPr>
            <a:cxnSpLocks/>
            <a:stCxn id="7" idx="7"/>
            <a:endCxn id="13" idx="3"/>
          </p:cNvCxnSpPr>
          <p:nvPr/>
        </p:nvCxnSpPr>
        <p:spPr>
          <a:xfrm flipV="1">
            <a:off x="9851399" y="2445392"/>
            <a:ext cx="971257" cy="971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FF2D-36AF-361D-F3D1-0A826F3D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5FDA886-481B-6591-C002-99013CE59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5FDA886-481B-6591-C002-99013CE59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BFA5C2-C214-8509-98B2-8537C655225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95321F-8E1B-FD08-3330-B384642175E2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4C1FF5-D4D4-807A-7A6C-869C4E040B93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5413897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cs typeface="Courier New" panose="02070309020205020404" pitchFamily="49" charset="0"/>
                  </a:rPr>
                  <a:t>3-SAT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cs typeface="Courier New" panose="02070309020205020404" pitchFamily="49" charset="0"/>
                  </a:rPr>
                  <a:t>Input</a:t>
                </a:r>
                <a:r>
                  <a:rPr lang="en-US" sz="3600" dirty="0">
                    <a:cs typeface="Courier New" panose="02070309020205020404" pitchFamily="49" charset="0"/>
                  </a:rPr>
                  <a:t>: List of m clauses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>
                    <a:cs typeface="Courier New" panose="02070309020205020404" pitchFamily="49" charset="0"/>
                  </a:rPr>
                  <a:t>over a set of n variables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𝑋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3600" b="0" i="0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600" b="0" i="0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36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3600" b="0" i="0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0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600" b="0" i="0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cs typeface="Courier New" panose="02070309020205020404" pitchFamily="49" charset="0"/>
                  </a:rPr>
                  <a:t>Output</a:t>
                </a:r>
                <a:r>
                  <a:rPr lang="en-US" sz="3600" b="0" dirty="0">
                    <a:cs typeface="Courier New" panose="02070309020205020404" pitchFamily="49" charset="0"/>
                  </a:rPr>
                  <a:t>: Does there exist an assignment to X such that each clause is satisfied. 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4C1FF5-D4D4-807A-7A6C-869C4E040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5413897" cy="5078313"/>
              </a:xfrm>
              <a:prstGeom prst="rect">
                <a:avLst/>
              </a:prstGeom>
              <a:blipFill>
                <a:blip r:embed="rId4"/>
                <a:stretch>
                  <a:fillRect l="-3271" t="-1746" r="-4673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E421C7-D937-374D-BB99-D58521C8AA4B}"/>
                  </a:ext>
                </a:extLst>
              </p:cNvPr>
              <p:cNvSpPr txBox="1"/>
              <p:nvPr/>
            </p:nvSpPr>
            <p:spPr>
              <a:xfrm>
                <a:off x="6090244" y="1687337"/>
                <a:ext cx="541389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cs typeface="Courier New" panose="02070309020205020404" pitchFamily="49" charset="0"/>
                  </a:rPr>
                  <a:t>Independent Set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cs typeface="Courier New" panose="02070309020205020404" pitchFamily="49" charset="0"/>
                  </a:rPr>
                  <a:t>Input</a:t>
                </a:r>
                <a:r>
                  <a:rPr lang="en-US" sz="3600" dirty="0">
                    <a:cs typeface="Courier New" panose="02070309020205020404" pitchFamily="49" charset="0"/>
                  </a:rPr>
                  <a:t>: A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G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V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E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 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k</m:t>
                    </m:r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cs typeface="Courier New" panose="02070309020205020404" pitchFamily="49" charset="0"/>
                  </a:rPr>
                  <a:t>Output</a:t>
                </a:r>
                <a:r>
                  <a:rPr lang="en-US" sz="3600" b="0" dirty="0">
                    <a:cs typeface="Courier New" panose="02070309020205020404" pitchFamily="49" charset="0"/>
                  </a:rPr>
                  <a:t>: Does there exist an independent set in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 of size at least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E421C7-D937-374D-BB99-D58521C8A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244" y="1687337"/>
                <a:ext cx="5413897" cy="3970318"/>
              </a:xfrm>
              <a:prstGeom prst="rect">
                <a:avLst/>
              </a:prstGeom>
              <a:blipFill>
                <a:blip r:embed="rId5"/>
                <a:stretch>
                  <a:fillRect l="-3279" t="-2229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8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D5D68-1717-E138-6889-9599DA3A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9E6F1D2-7709-E417-929B-BC1ECABBFA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9E6F1D2-7709-E417-929B-BC1ECABBF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E502F9-04F0-6D7E-95CE-E05D9A84147B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6ACDA6-A582-CE00-58C4-8E5C98EDD090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59652-8FAA-DD1A-BBB3-BC2580CA1A71}"/>
                  </a:ext>
                </a:extLst>
              </p:cNvPr>
              <p:cNvSpPr txBox="1"/>
              <p:nvPr/>
            </p:nvSpPr>
            <p:spPr>
              <a:xfrm>
                <a:off x="682103" y="1687337"/>
                <a:ext cx="607704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0" dirty="0">
                    <a:cs typeface="Courier New" panose="02070309020205020404" pitchFamily="49" charset="0"/>
                  </a:rPr>
                  <a:t>We need to find a way to convert our instance of 3-SAT into an instance of independent set.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cs typeface="Courier New" panose="02070309020205020404" pitchFamily="49" charset="0"/>
                  </a:rPr>
                  <a:t>For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 we construct a triangle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G</m:t>
                    </m:r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 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b="0" dirty="0">
                    <a:cs typeface="Courier New" panose="02070309020205020404" pitchFamily="49" charset="0"/>
                  </a:rPr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b="0" dirty="0">
                  <a:cs typeface="Courier New" panose="02070309020205020404" pitchFamily="49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b="0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59652-8FAA-DD1A-BBB3-BC2580CA1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3" y="1687337"/>
                <a:ext cx="6077043" cy="5632311"/>
              </a:xfrm>
              <a:prstGeom prst="rect">
                <a:avLst/>
              </a:prstGeom>
              <a:blipFill>
                <a:blip r:embed="rId4"/>
                <a:stretch>
                  <a:fillRect l="-2708" t="-1573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EA90411-42F9-8E87-674E-5C32947F86F6}"/>
                  </a:ext>
                </a:extLst>
              </p:cNvPr>
              <p:cNvSpPr/>
              <p:nvPr/>
            </p:nvSpPr>
            <p:spPr>
              <a:xfrm>
                <a:off x="7319093" y="2554583"/>
                <a:ext cx="1119894" cy="1119894"/>
              </a:xfrm>
              <a:custGeom>
                <a:avLst/>
                <a:gdLst>
                  <a:gd name="connsiteX0" fmla="*/ 0 w 1119894"/>
                  <a:gd name="connsiteY0" fmla="*/ 559947 h 1119894"/>
                  <a:gd name="connsiteX1" fmla="*/ 559947 w 1119894"/>
                  <a:gd name="connsiteY1" fmla="*/ 0 h 1119894"/>
                  <a:gd name="connsiteX2" fmla="*/ 1119894 w 1119894"/>
                  <a:gd name="connsiteY2" fmla="*/ 559947 h 1119894"/>
                  <a:gd name="connsiteX3" fmla="*/ 559947 w 1119894"/>
                  <a:gd name="connsiteY3" fmla="*/ 1119894 h 1119894"/>
                  <a:gd name="connsiteX4" fmla="*/ 0 w 1119894"/>
                  <a:gd name="connsiteY4" fmla="*/ 559947 h 11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894" h="1119894" fill="none" extrusionOk="0">
                    <a:moveTo>
                      <a:pt x="0" y="559947"/>
                    </a:moveTo>
                    <a:cubicBezTo>
                      <a:pt x="40130" y="212555"/>
                      <a:pt x="293532" y="2827"/>
                      <a:pt x="559947" y="0"/>
                    </a:cubicBezTo>
                    <a:cubicBezTo>
                      <a:pt x="899033" y="50999"/>
                      <a:pt x="1101118" y="250294"/>
                      <a:pt x="1119894" y="559947"/>
                    </a:cubicBezTo>
                    <a:cubicBezTo>
                      <a:pt x="1177531" y="877555"/>
                      <a:pt x="818006" y="1096532"/>
                      <a:pt x="559947" y="1119894"/>
                    </a:cubicBezTo>
                    <a:cubicBezTo>
                      <a:pt x="215504" y="1130396"/>
                      <a:pt x="25056" y="835231"/>
                      <a:pt x="0" y="559947"/>
                    </a:cubicBezTo>
                    <a:close/>
                  </a:path>
                  <a:path w="1119894" h="1119894" stroke="0" extrusionOk="0">
                    <a:moveTo>
                      <a:pt x="0" y="559947"/>
                    </a:moveTo>
                    <a:cubicBezTo>
                      <a:pt x="-27292" y="298580"/>
                      <a:pt x="199611" y="-21095"/>
                      <a:pt x="559947" y="0"/>
                    </a:cubicBezTo>
                    <a:cubicBezTo>
                      <a:pt x="880999" y="-1742"/>
                      <a:pt x="1107757" y="272803"/>
                      <a:pt x="1119894" y="559947"/>
                    </a:cubicBezTo>
                    <a:cubicBezTo>
                      <a:pt x="1076836" y="883588"/>
                      <a:pt x="851447" y="1140883"/>
                      <a:pt x="559947" y="1119894"/>
                    </a:cubicBezTo>
                    <a:cubicBezTo>
                      <a:pt x="264198" y="1111157"/>
                      <a:pt x="-52568" y="881255"/>
                      <a:pt x="0" y="5599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EA90411-42F9-8E87-674E-5C32947F8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093" y="2554583"/>
                <a:ext cx="1119894" cy="11198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119894"/>
                          <a:gd name="connsiteY0" fmla="*/ 559947 h 1119894"/>
                          <a:gd name="connsiteX1" fmla="*/ 559947 w 1119894"/>
                          <a:gd name="connsiteY1" fmla="*/ 0 h 1119894"/>
                          <a:gd name="connsiteX2" fmla="*/ 1119894 w 1119894"/>
                          <a:gd name="connsiteY2" fmla="*/ 559947 h 1119894"/>
                          <a:gd name="connsiteX3" fmla="*/ 559947 w 1119894"/>
                          <a:gd name="connsiteY3" fmla="*/ 1119894 h 1119894"/>
                          <a:gd name="connsiteX4" fmla="*/ 0 w 1119894"/>
                          <a:gd name="connsiteY4" fmla="*/ 559947 h 1119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9894" h="1119894" fill="none" extrusionOk="0">
                            <a:moveTo>
                              <a:pt x="0" y="559947"/>
                            </a:moveTo>
                            <a:cubicBezTo>
                              <a:pt x="40130" y="212555"/>
                              <a:pt x="293532" y="2827"/>
                              <a:pt x="559947" y="0"/>
                            </a:cubicBezTo>
                            <a:cubicBezTo>
                              <a:pt x="899033" y="50999"/>
                              <a:pt x="1101118" y="250294"/>
                              <a:pt x="1119894" y="559947"/>
                            </a:cubicBezTo>
                            <a:cubicBezTo>
                              <a:pt x="1177531" y="877555"/>
                              <a:pt x="818006" y="1096532"/>
                              <a:pt x="559947" y="1119894"/>
                            </a:cubicBezTo>
                            <a:cubicBezTo>
                              <a:pt x="215504" y="1130396"/>
                              <a:pt x="25056" y="835231"/>
                              <a:pt x="0" y="559947"/>
                            </a:cubicBezTo>
                            <a:close/>
                          </a:path>
                          <a:path w="1119894" h="1119894" stroke="0" extrusionOk="0">
                            <a:moveTo>
                              <a:pt x="0" y="559947"/>
                            </a:moveTo>
                            <a:cubicBezTo>
                              <a:pt x="-27292" y="298580"/>
                              <a:pt x="199611" y="-21095"/>
                              <a:pt x="559947" y="0"/>
                            </a:cubicBezTo>
                            <a:cubicBezTo>
                              <a:pt x="880999" y="-1742"/>
                              <a:pt x="1107757" y="272803"/>
                              <a:pt x="1119894" y="559947"/>
                            </a:cubicBezTo>
                            <a:cubicBezTo>
                              <a:pt x="1076836" y="883588"/>
                              <a:pt x="851447" y="1140883"/>
                              <a:pt x="559947" y="1119894"/>
                            </a:cubicBezTo>
                            <a:cubicBezTo>
                              <a:pt x="264198" y="1111157"/>
                              <a:pt x="-52568" y="881255"/>
                              <a:pt x="0" y="5599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B671249-24E0-A7E4-7B51-52E417614CA7}"/>
                  </a:ext>
                </a:extLst>
              </p:cNvPr>
              <p:cNvSpPr/>
              <p:nvPr/>
            </p:nvSpPr>
            <p:spPr>
              <a:xfrm>
                <a:off x="9042042" y="4786494"/>
                <a:ext cx="1119894" cy="1119894"/>
              </a:xfrm>
              <a:custGeom>
                <a:avLst/>
                <a:gdLst>
                  <a:gd name="connsiteX0" fmla="*/ 0 w 1119894"/>
                  <a:gd name="connsiteY0" fmla="*/ 559947 h 1119894"/>
                  <a:gd name="connsiteX1" fmla="*/ 559947 w 1119894"/>
                  <a:gd name="connsiteY1" fmla="*/ 0 h 1119894"/>
                  <a:gd name="connsiteX2" fmla="*/ 1119894 w 1119894"/>
                  <a:gd name="connsiteY2" fmla="*/ 559947 h 1119894"/>
                  <a:gd name="connsiteX3" fmla="*/ 559947 w 1119894"/>
                  <a:gd name="connsiteY3" fmla="*/ 1119894 h 1119894"/>
                  <a:gd name="connsiteX4" fmla="*/ 0 w 1119894"/>
                  <a:gd name="connsiteY4" fmla="*/ 559947 h 11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894" h="1119894" fill="none" extrusionOk="0">
                    <a:moveTo>
                      <a:pt x="0" y="559947"/>
                    </a:moveTo>
                    <a:cubicBezTo>
                      <a:pt x="35062" y="231482"/>
                      <a:pt x="281306" y="-2580"/>
                      <a:pt x="559947" y="0"/>
                    </a:cubicBezTo>
                    <a:cubicBezTo>
                      <a:pt x="832576" y="23201"/>
                      <a:pt x="1127922" y="251894"/>
                      <a:pt x="1119894" y="559947"/>
                    </a:cubicBezTo>
                    <a:cubicBezTo>
                      <a:pt x="1159276" y="826244"/>
                      <a:pt x="861544" y="1117402"/>
                      <a:pt x="559947" y="1119894"/>
                    </a:cubicBezTo>
                    <a:cubicBezTo>
                      <a:pt x="218748" y="1140230"/>
                      <a:pt x="25037" y="917426"/>
                      <a:pt x="0" y="559947"/>
                    </a:cubicBezTo>
                    <a:close/>
                  </a:path>
                  <a:path w="1119894" h="1119894" stroke="0" extrusionOk="0">
                    <a:moveTo>
                      <a:pt x="0" y="559947"/>
                    </a:moveTo>
                    <a:cubicBezTo>
                      <a:pt x="28892" y="224401"/>
                      <a:pt x="260243" y="24222"/>
                      <a:pt x="559947" y="0"/>
                    </a:cubicBezTo>
                    <a:cubicBezTo>
                      <a:pt x="847383" y="-12065"/>
                      <a:pt x="1101351" y="256904"/>
                      <a:pt x="1119894" y="559947"/>
                    </a:cubicBezTo>
                    <a:cubicBezTo>
                      <a:pt x="1166230" y="886326"/>
                      <a:pt x="860377" y="1131069"/>
                      <a:pt x="559947" y="1119894"/>
                    </a:cubicBezTo>
                    <a:cubicBezTo>
                      <a:pt x="280081" y="1143033"/>
                      <a:pt x="-23802" y="882963"/>
                      <a:pt x="0" y="5599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B671249-24E0-A7E4-7B51-52E417614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042" y="4786494"/>
                <a:ext cx="1119894" cy="11198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119894"/>
                          <a:gd name="connsiteY0" fmla="*/ 559947 h 1119894"/>
                          <a:gd name="connsiteX1" fmla="*/ 559947 w 1119894"/>
                          <a:gd name="connsiteY1" fmla="*/ 0 h 1119894"/>
                          <a:gd name="connsiteX2" fmla="*/ 1119894 w 1119894"/>
                          <a:gd name="connsiteY2" fmla="*/ 559947 h 1119894"/>
                          <a:gd name="connsiteX3" fmla="*/ 559947 w 1119894"/>
                          <a:gd name="connsiteY3" fmla="*/ 1119894 h 1119894"/>
                          <a:gd name="connsiteX4" fmla="*/ 0 w 1119894"/>
                          <a:gd name="connsiteY4" fmla="*/ 559947 h 1119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9894" h="1119894" fill="none" extrusionOk="0">
                            <a:moveTo>
                              <a:pt x="0" y="559947"/>
                            </a:moveTo>
                            <a:cubicBezTo>
                              <a:pt x="35062" y="231482"/>
                              <a:pt x="281306" y="-2580"/>
                              <a:pt x="559947" y="0"/>
                            </a:cubicBezTo>
                            <a:cubicBezTo>
                              <a:pt x="832576" y="23201"/>
                              <a:pt x="1127922" y="251894"/>
                              <a:pt x="1119894" y="559947"/>
                            </a:cubicBezTo>
                            <a:cubicBezTo>
                              <a:pt x="1159276" y="826244"/>
                              <a:pt x="861544" y="1117402"/>
                              <a:pt x="559947" y="1119894"/>
                            </a:cubicBezTo>
                            <a:cubicBezTo>
                              <a:pt x="218748" y="1140230"/>
                              <a:pt x="25037" y="917426"/>
                              <a:pt x="0" y="559947"/>
                            </a:cubicBezTo>
                            <a:close/>
                          </a:path>
                          <a:path w="1119894" h="1119894" stroke="0" extrusionOk="0">
                            <a:moveTo>
                              <a:pt x="0" y="559947"/>
                            </a:moveTo>
                            <a:cubicBezTo>
                              <a:pt x="28892" y="224401"/>
                              <a:pt x="260243" y="24222"/>
                              <a:pt x="559947" y="0"/>
                            </a:cubicBezTo>
                            <a:cubicBezTo>
                              <a:pt x="847383" y="-12065"/>
                              <a:pt x="1101351" y="256904"/>
                              <a:pt x="1119894" y="559947"/>
                            </a:cubicBezTo>
                            <a:cubicBezTo>
                              <a:pt x="1166230" y="886326"/>
                              <a:pt x="860377" y="1131069"/>
                              <a:pt x="559947" y="1119894"/>
                            </a:cubicBezTo>
                            <a:cubicBezTo>
                              <a:pt x="280081" y="1143033"/>
                              <a:pt x="-23802" y="882963"/>
                              <a:pt x="0" y="5599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C0E8C8E-1213-E118-F900-CFFDB709D9E6}"/>
                  </a:ext>
                </a:extLst>
              </p:cNvPr>
              <p:cNvSpPr/>
              <p:nvPr/>
            </p:nvSpPr>
            <p:spPr>
              <a:xfrm>
                <a:off x="10325941" y="2596041"/>
                <a:ext cx="1119894" cy="1119894"/>
              </a:xfrm>
              <a:custGeom>
                <a:avLst/>
                <a:gdLst>
                  <a:gd name="connsiteX0" fmla="*/ 0 w 1119894"/>
                  <a:gd name="connsiteY0" fmla="*/ 559947 h 1119894"/>
                  <a:gd name="connsiteX1" fmla="*/ 559947 w 1119894"/>
                  <a:gd name="connsiteY1" fmla="*/ 0 h 1119894"/>
                  <a:gd name="connsiteX2" fmla="*/ 1119894 w 1119894"/>
                  <a:gd name="connsiteY2" fmla="*/ 559947 h 1119894"/>
                  <a:gd name="connsiteX3" fmla="*/ 559947 w 1119894"/>
                  <a:gd name="connsiteY3" fmla="*/ 1119894 h 1119894"/>
                  <a:gd name="connsiteX4" fmla="*/ 0 w 1119894"/>
                  <a:gd name="connsiteY4" fmla="*/ 559947 h 11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894" h="1119894" fill="none" extrusionOk="0">
                    <a:moveTo>
                      <a:pt x="0" y="559947"/>
                    </a:moveTo>
                    <a:cubicBezTo>
                      <a:pt x="27625" y="253974"/>
                      <a:pt x="253658" y="-6094"/>
                      <a:pt x="559947" y="0"/>
                    </a:cubicBezTo>
                    <a:cubicBezTo>
                      <a:pt x="853944" y="-2336"/>
                      <a:pt x="1089674" y="279149"/>
                      <a:pt x="1119894" y="559947"/>
                    </a:cubicBezTo>
                    <a:cubicBezTo>
                      <a:pt x="1113928" y="812304"/>
                      <a:pt x="850034" y="1146526"/>
                      <a:pt x="559947" y="1119894"/>
                    </a:cubicBezTo>
                    <a:cubicBezTo>
                      <a:pt x="303377" y="1149386"/>
                      <a:pt x="25900" y="875424"/>
                      <a:pt x="0" y="559947"/>
                    </a:cubicBezTo>
                    <a:close/>
                  </a:path>
                  <a:path w="1119894" h="1119894" stroke="0" extrusionOk="0">
                    <a:moveTo>
                      <a:pt x="0" y="559947"/>
                    </a:moveTo>
                    <a:cubicBezTo>
                      <a:pt x="-26721" y="234215"/>
                      <a:pt x="226931" y="8920"/>
                      <a:pt x="559947" y="0"/>
                    </a:cubicBezTo>
                    <a:cubicBezTo>
                      <a:pt x="924299" y="11600"/>
                      <a:pt x="1088912" y="251682"/>
                      <a:pt x="1119894" y="559947"/>
                    </a:cubicBezTo>
                    <a:cubicBezTo>
                      <a:pt x="1082731" y="905489"/>
                      <a:pt x="859093" y="1175743"/>
                      <a:pt x="559947" y="1119894"/>
                    </a:cubicBezTo>
                    <a:cubicBezTo>
                      <a:pt x="218085" y="1102051"/>
                      <a:pt x="42905" y="889697"/>
                      <a:pt x="0" y="5599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C0E8C8E-1213-E118-F900-CFFDB709D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941" y="2596041"/>
                <a:ext cx="1119894" cy="111989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19894"/>
                          <a:gd name="connsiteY0" fmla="*/ 559947 h 1119894"/>
                          <a:gd name="connsiteX1" fmla="*/ 559947 w 1119894"/>
                          <a:gd name="connsiteY1" fmla="*/ 0 h 1119894"/>
                          <a:gd name="connsiteX2" fmla="*/ 1119894 w 1119894"/>
                          <a:gd name="connsiteY2" fmla="*/ 559947 h 1119894"/>
                          <a:gd name="connsiteX3" fmla="*/ 559947 w 1119894"/>
                          <a:gd name="connsiteY3" fmla="*/ 1119894 h 1119894"/>
                          <a:gd name="connsiteX4" fmla="*/ 0 w 1119894"/>
                          <a:gd name="connsiteY4" fmla="*/ 559947 h 1119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9894" h="1119894" fill="none" extrusionOk="0">
                            <a:moveTo>
                              <a:pt x="0" y="559947"/>
                            </a:moveTo>
                            <a:cubicBezTo>
                              <a:pt x="27625" y="253974"/>
                              <a:pt x="253658" y="-6094"/>
                              <a:pt x="559947" y="0"/>
                            </a:cubicBezTo>
                            <a:cubicBezTo>
                              <a:pt x="853944" y="-2336"/>
                              <a:pt x="1089674" y="279149"/>
                              <a:pt x="1119894" y="559947"/>
                            </a:cubicBezTo>
                            <a:cubicBezTo>
                              <a:pt x="1113928" y="812304"/>
                              <a:pt x="850034" y="1146526"/>
                              <a:pt x="559947" y="1119894"/>
                            </a:cubicBezTo>
                            <a:cubicBezTo>
                              <a:pt x="303377" y="1149386"/>
                              <a:pt x="25900" y="875424"/>
                              <a:pt x="0" y="559947"/>
                            </a:cubicBezTo>
                            <a:close/>
                          </a:path>
                          <a:path w="1119894" h="1119894" stroke="0" extrusionOk="0">
                            <a:moveTo>
                              <a:pt x="0" y="559947"/>
                            </a:moveTo>
                            <a:cubicBezTo>
                              <a:pt x="-26721" y="234215"/>
                              <a:pt x="226931" y="8920"/>
                              <a:pt x="559947" y="0"/>
                            </a:cubicBezTo>
                            <a:cubicBezTo>
                              <a:pt x="924299" y="11600"/>
                              <a:pt x="1088912" y="251682"/>
                              <a:pt x="1119894" y="559947"/>
                            </a:cubicBezTo>
                            <a:cubicBezTo>
                              <a:pt x="1082731" y="905489"/>
                              <a:pt x="859093" y="1175743"/>
                              <a:pt x="559947" y="1119894"/>
                            </a:cubicBezTo>
                            <a:cubicBezTo>
                              <a:pt x="218085" y="1102051"/>
                              <a:pt x="42905" y="889697"/>
                              <a:pt x="0" y="5599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58C1D9-D827-5302-A4DD-716EC40D98F7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8438987" y="3114530"/>
            <a:ext cx="1886954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374738-44CB-B926-7CED-8A7E4591EEE9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8274982" y="3510472"/>
            <a:ext cx="931065" cy="1440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C3A160-35B9-A7FC-DF54-8C37AE606DA3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9997931" y="3551930"/>
            <a:ext cx="492015" cy="1398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927490-2AF1-C5EF-BCCE-ED3205478F4D}"/>
                  </a:ext>
                </a:extLst>
              </p:cNvPr>
              <p:cNvSpPr txBox="1"/>
              <p:nvPr/>
            </p:nvSpPr>
            <p:spPr>
              <a:xfrm>
                <a:off x="8274982" y="1654962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927490-2AF1-C5EF-BCCE-ED3205478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982" y="1654962"/>
                <a:ext cx="2062616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E7CC56-ADDB-9848-CC71-CA0EF2C83BE3}"/>
              </a:ext>
            </a:extLst>
          </p:cNvPr>
          <p:cNvCxnSpPr>
            <a:cxnSpLocks/>
          </p:cNvCxnSpPr>
          <p:nvPr/>
        </p:nvCxnSpPr>
        <p:spPr>
          <a:xfrm flipH="1">
            <a:off x="8274982" y="2123793"/>
            <a:ext cx="263537" cy="51765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AA9C89-685A-2D22-F077-F95C1405B7C7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9306290" y="2178182"/>
            <a:ext cx="1031308" cy="56794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16338E0-B038-F5C4-BEF1-F0CBD29E64B0}"/>
              </a:ext>
            </a:extLst>
          </p:cNvPr>
          <p:cNvCxnSpPr>
            <a:cxnSpLocks/>
          </p:cNvCxnSpPr>
          <p:nvPr/>
        </p:nvCxnSpPr>
        <p:spPr>
          <a:xfrm flipH="1">
            <a:off x="9618145" y="2158641"/>
            <a:ext cx="379786" cy="25211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5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CD1A0-8DA2-0735-6389-9B0141B18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892E933-4D9F-1C27-3597-686C5A61F8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Independent Set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892E933-4D9F-1C27-3597-686C5A61F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9580" y="361774"/>
                <a:ext cx="11618862" cy="1325563"/>
              </a:xfrm>
              <a:blipFill>
                <a:blip r:embed="rId3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013BFE-4A22-767C-E106-5952AF93186F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23827C-EA6D-E014-2C07-34DD88D1F311}"/>
              </a:ext>
            </a:extLst>
          </p:cNvPr>
          <p:cNvSpPr txBox="1"/>
          <p:nvPr/>
        </p:nvSpPr>
        <p:spPr>
          <a:xfrm>
            <a:off x="682103" y="1687337"/>
            <a:ext cx="1082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5A3705-F86C-5A9F-AD57-3D33F5E61909}"/>
              </a:ext>
            </a:extLst>
          </p:cNvPr>
          <p:cNvSpPr txBox="1"/>
          <p:nvPr/>
        </p:nvSpPr>
        <p:spPr>
          <a:xfrm>
            <a:off x="682103" y="1687337"/>
            <a:ext cx="60770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cs typeface="Courier New" panose="02070309020205020404" pitchFamily="49" charset="0"/>
              </a:rPr>
              <a:t>Observe that if there is an independent set of size m </a:t>
            </a:r>
            <a:r>
              <a:rPr lang="en-US" sz="3600" dirty="0">
                <a:cs typeface="Courier New" panose="02070309020205020404" pitchFamily="49" charset="0"/>
              </a:rPr>
              <a:t>in G, then it must pick a single vertex from each triangle.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cs typeface="Courier New" panose="02070309020205020404" pitchFamily="49" charset="0"/>
              </a:rPr>
              <a:t>Think of this as saying that  term it represents evaluates to true.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0" dirty="0"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8675B40-BC8A-8154-A520-A44D92E0F520}"/>
                  </a:ext>
                </a:extLst>
              </p:cNvPr>
              <p:cNvSpPr/>
              <p:nvPr/>
            </p:nvSpPr>
            <p:spPr>
              <a:xfrm>
                <a:off x="7319093" y="2554583"/>
                <a:ext cx="1119894" cy="1119894"/>
              </a:xfrm>
              <a:custGeom>
                <a:avLst/>
                <a:gdLst>
                  <a:gd name="connsiteX0" fmla="*/ 0 w 1119894"/>
                  <a:gd name="connsiteY0" fmla="*/ 559947 h 1119894"/>
                  <a:gd name="connsiteX1" fmla="*/ 559947 w 1119894"/>
                  <a:gd name="connsiteY1" fmla="*/ 0 h 1119894"/>
                  <a:gd name="connsiteX2" fmla="*/ 1119894 w 1119894"/>
                  <a:gd name="connsiteY2" fmla="*/ 559947 h 1119894"/>
                  <a:gd name="connsiteX3" fmla="*/ 559947 w 1119894"/>
                  <a:gd name="connsiteY3" fmla="*/ 1119894 h 1119894"/>
                  <a:gd name="connsiteX4" fmla="*/ 0 w 1119894"/>
                  <a:gd name="connsiteY4" fmla="*/ 559947 h 11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894" h="1119894" fill="none" extrusionOk="0">
                    <a:moveTo>
                      <a:pt x="0" y="559947"/>
                    </a:moveTo>
                    <a:cubicBezTo>
                      <a:pt x="40130" y="212555"/>
                      <a:pt x="293532" y="2827"/>
                      <a:pt x="559947" y="0"/>
                    </a:cubicBezTo>
                    <a:cubicBezTo>
                      <a:pt x="899033" y="50999"/>
                      <a:pt x="1101118" y="250294"/>
                      <a:pt x="1119894" y="559947"/>
                    </a:cubicBezTo>
                    <a:cubicBezTo>
                      <a:pt x="1177531" y="877555"/>
                      <a:pt x="818006" y="1096532"/>
                      <a:pt x="559947" y="1119894"/>
                    </a:cubicBezTo>
                    <a:cubicBezTo>
                      <a:pt x="215504" y="1130396"/>
                      <a:pt x="25056" y="835231"/>
                      <a:pt x="0" y="559947"/>
                    </a:cubicBezTo>
                    <a:close/>
                  </a:path>
                  <a:path w="1119894" h="1119894" stroke="0" extrusionOk="0">
                    <a:moveTo>
                      <a:pt x="0" y="559947"/>
                    </a:moveTo>
                    <a:cubicBezTo>
                      <a:pt x="-27292" y="298580"/>
                      <a:pt x="199611" y="-21095"/>
                      <a:pt x="559947" y="0"/>
                    </a:cubicBezTo>
                    <a:cubicBezTo>
                      <a:pt x="880999" y="-1742"/>
                      <a:pt x="1107757" y="272803"/>
                      <a:pt x="1119894" y="559947"/>
                    </a:cubicBezTo>
                    <a:cubicBezTo>
                      <a:pt x="1076836" y="883588"/>
                      <a:pt x="851447" y="1140883"/>
                      <a:pt x="559947" y="1119894"/>
                    </a:cubicBezTo>
                    <a:cubicBezTo>
                      <a:pt x="264198" y="1111157"/>
                      <a:pt x="-52568" y="881255"/>
                      <a:pt x="0" y="5599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8675B40-BC8A-8154-A520-A44D92E0F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093" y="2554583"/>
                <a:ext cx="1119894" cy="11198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119894"/>
                          <a:gd name="connsiteY0" fmla="*/ 559947 h 1119894"/>
                          <a:gd name="connsiteX1" fmla="*/ 559947 w 1119894"/>
                          <a:gd name="connsiteY1" fmla="*/ 0 h 1119894"/>
                          <a:gd name="connsiteX2" fmla="*/ 1119894 w 1119894"/>
                          <a:gd name="connsiteY2" fmla="*/ 559947 h 1119894"/>
                          <a:gd name="connsiteX3" fmla="*/ 559947 w 1119894"/>
                          <a:gd name="connsiteY3" fmla="*/ 1119894 h 1119894"/>
                          <a:gd name="connsiteX4" fmla="*/ 0 w 1119894"/>
                          <a:gd name="connsiteY4" fmla="*/ 559947 h 1119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9894" h="1119894" fill="none" extrusionOk="0">
                            <a:moveTo>
                              <a:pt x="0" y="559947"/>
                            </a:moveTo>
                            <a:cubicBezTo>
                              <a:pt x="40130" y="212555"/>
                              <a:pt x="293532" y="2827"/>
                              <a:pt x="559947" y="0"/>
                            </a:cubicBezTo>
                            <a:cubicBezTo>
                              <a:pt x="899033" y="50999"/>
                              <a:pt x="1101118" y="250294"/>
                              <a:pt x="1119894" y="559947"/>
                            </a:cubicBezTo>
                            <a:cubicBezTo>
                              <a:pt x="1177531" y="877555"/>
                              <a:pt x="818006" y="1096532"/>
                              <a:pt x="559947" y="1119894"/>
                            </a:cubicBezTo>
                            <a:cubicBezTo>
                              <a:pt x="215504" y="1130396"/>
                              <a:pt x="25056" y="835231"/>
                              <a:pt x="0" y="559947"/>
                            </a:cubicBezTo>
                            <a:close/>
                          </a:path>
                          <a:path w="1119894" h="1119894" stroke="0" extrusionOk="0">
                            <a:moveTo>
                              <a:pt x="0" y="559947"/>
                            </a:moveTo>
                            <a:cubicBezTo>
                              <a:pt x="-27292" y="298580"/>
                              <a:pt x="199611" y="-21095"/>
                              <a:pt x="559947" y="0"/>
                            </a:cubicBezTo>
                            <a:cubicBezTo>
                              <a:pt x="880999" y="-1742"/>
                              <a:pt x="1107757" y="272803"/>
                              <a:pt x="1119894" y="559947"/>
                            </a:cubicBezTo>
                            <a:cubicBezTo>
                              <a:pt x="1076836" y="883588"/>
                              <a:pt x="851447" y="1140883"/>
                              <a:pt x="559947" y="1119894"/>
                            </a:cubicBezTo>
                            <a:cubicBezTo>
                              <a:pt x="264198" y="1111157"/>
                              <a:pt x="-52568" y="881255"/>
                              <a:pt x="0" y="5599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3AB915-FD1A-AC1F-6085-9EB931E146F3}"/>
                  </a:ext>
                </a:extLst>
              </p:cNvPr>
              <p:cNvSpPr/>
              <p:nvPr/>
            </p:nvSpPr>
            <p:spPr>
              <a:xfrm>
                <a:off x="9042042" y="4786494"/>
                <a:ext cx="1119894" cy="1119894"/>
              </a:xfrm>
              <a:custGeom>
                <a:avLst/>
                <a:gdLst>
                  <a:gd name="connsiteX0" fmla="*/ 0 w 1119894"/>
                  <a:gd name="connsiteY0" fmla="*/ 559947 h 1119894"/>
                  <a:gd name="connsiteX1" fmla="*/ 559947 w 1119894"/>
                  <a:gd name="connsiteY1" fmla="*/ 0 h 1119894"/>
                  <a:gd name="connsiteX2" fmla="*/ 1119894 w 1119894"/>
                  <a:gd name="connsiteY2" fmla="*/ 559947 h 1119894"/>
                  <a:gd name="connsiteX3" fmla="*/ 559947 w 1119894"/>
                  <a:gd name="connsiteY3" fmla="*/ 1119894 h 1119894"/>
                  <a:gd name="connsiteX4" fmla="*/ 0 w 1119894"/>
                  <a:gd name="connsiteY4" fmla="*/ 559947 h 11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894" h="1119894" fill="none" extrusionOk="0">
                    <a:moveTo>
                      <a:pt x="0" y="559947"/>
                    </a:moveTo>
                    <a:cubicBezTo>
                      <a:pt x="35062" y="231482"/>
                      <a:pt x="281306" y="-2580"/>
                      <a:pt x="559947" y="0"/>
                    </a:cubicBezTo>
                    <a:cubicBezTo>
                      <a:pt x="832576" y="23201"/>
                      <a:pt x="1127922" y="251894"/>
                      <a:pt x="1119894" y="559947"/>
                    </a:cubicBezTo>
                    <a:cubicBezTo>
                      <a:pt x="1159276" y="826244"/>
                      <a:pt x="861544" y="1117402"/>
                      <a:pt x="559947" y="1119894"/>
                    </a:cubicBezTo>
                    <a:cubicBezTo>
                      <a:pt x="218748" y="1140230"/>
                      <a:pt x="25037" y="917426"/>
                      <a:pt x="0" y="559947"/>
                    </a:cubicBezTo>
                    <a:close/>
                  </a:path>
                  <a:path w="1119894" h="1119894" stroke="0" extrusionOk="0">
                    <a:moveTo>
                      <a:pt x="0" y="559947"/>
                    </a:moveTo>
                    <a:cubicBezTo>
                      <a:pt x="28892" y="224401"/>
                      <a:pt x="260243" y="24222"/>
                      <a:pt x="559947" y="0"/>
                    </a:cubicBezTo>
                    <a:cubicBezTo>
                      <a:pt x="847383" y="-12065"/>
                      <a:pt x="1101351" y="256904"/>
                      <a:pt x="1119894" y="559947"/>
                    </a:cubicBezTo>
                    <a:cubicBezTo>
                      <a:pt x="1166230" y="886326"/>
                      <a:pt x="860377" y="1131069"/>
                      <a:pt x="559947" y="1119894"/>
                    </a:cubicBezTo>
                    <a:cubicBezTo>
                      <a:pt x="280081" y="1143033"/>
                      <a:pt x="-23802" y="882963"/>
                      <a:pt x="0" y="5599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3AB915-FD1A-AC1F-6085-9EB931E14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042" y="4786494"/>
                <a:ext cx="1119894" cy="11198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808761005">
                      <a:custGeom>
                        <a:avLst/>
                        <a:gdLst>
                          <a:gd name="connsiteX0" fmla="*/ 0 w 1119894"/>
                          <a:gd name="connsiteY0" fmla="*/ 559947 h 1119894"/>
                          <a:gd name="connsiteX1" fmla="*/ 559947 w 1119894"/>
                          <a:gd name="connsiteY1" fmla="*/ 0 h 1119894"/>
                          <a:gd name="connsiteX2" fmla="*/ 1119894 w 1119894"/>
                          <a:gd name="connsiteY2" fmla="*/ 559947 h 1119894"/>
                          <a:gd name="connsiteX3" fmla="*/ 559947 w 1119894"/>
                          <a:gd name="connsiteY3" fmla="*/ 1119894 h 1119894"/>
                          <a:gd name="connsiteX4" fmla="*/ 0 w 1119894"/>
                          <a:gd name="connsiteY4" fmla="*/ 559947 h 1119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9894" h="1119894" fill="none" extrusionOk="0">
                            <a:moveTo>
                              <a:pt x="0" y="559947"/>
                            </a:moveTo>
                            <a:cubicBezTo>
                              <a:pt x="35062" y="231482"/>
                              <a:pt x="281306" y="-2580"/>
                              <a:pt x="559947" y="0"/>
                            </a:cubicBezTo>
                            <a:cubicBezTo>
                              <a:pt x="832576" y="23201"/>
                              <a:pt x="1127922" y="251894"/>
                              <a:pt x="1119894" y="559947"/>
                            </a:cubicBezTo>
                            <a:cubicBezTo>
                              <a:pt x="1159276" y="826244"/>
                              <a:pt x="861544" y="1117402"/>
                              <a:pt x="559947" y="1119894"/>
                            </a:cubicBezTo>
                            <a:cubicBezTo>
                              <a:pt x="218748" y="1140230"/>
                              <a:pt x="25037" y="917426"/>
                              <a:pt x="0" y="559947"/>
                            </a:cubicBezTo>
                            <a:close/>
                          </a:path>
                          <a:path w="1119894" h="1119894" stroke="0" extrusionOk="0">
                            <a:moveTo>
                              <a:pt x="0" y="559947"/>
                            </a:moveTo>
                            <a:cubicBezTo>
                              <a:pt x="28892" y="224401"/>
                              <a:pt x="260243" y="24222"/>
                              <a:pt x="559947" y="0"/>
                            </a:cubicBezTo>
                            <a:cubicBezTo>
                              <a:pt x="847383" y="-12065"/>
                              <a:pt x="1101351" y="256904"/>
                              <a:pt x="1119894" y="559947"/>
                            </a:cubicBezTo>
                            <a:cubicBezTo>
                              <a:pt x="1166230" y="886326"/>
                              <a:pt x="860377" y="1131069"/>
                              <a:pt x="559947" y="1119894"/>
                            </a:cubicBezTo>
                            <a:cubicBezTo>
                              <a:pt x="280081" y="1143033"/>
                              <a:pt x="-23802" y="882963"/>
                              <a:pt x="0" y="5599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26AEF5-A73A-22EC-0B88-C370D7A20AE4}"/>
                  </a:ext>
                </a:extLst>
              </p:cNvPr>
              <p:cNvSpPr/>
              <p:nvPr/>
            </p:nvSpPr>
            <p:spPr>
              <a:xfrm>
                <a:off x="10325941" y="2596041"/>
                <a:ext cx="1119894" cy="1119894"/>
              </a:xfrm>
              <a:custGeom>
                <a:avLst/>
                <a:gdLst>
                  <a:gd name="connsiteX0" fmla="*/ 0 w 1119894"/>
                  <a:gd name="connsiteY0" fmla="*/ 559947 h 1119894"/>
                  <a:gd name="connsiteX1" fmla="*/ 559947 w 1119894"/>
                  <a:gd name="connsiteY1" fmla="*/ 0 h 1119894"/>
                  <a:gd name="connsiteX2" fmla="*/ 1119894 w 1119894"/>
                  <a:gd name="connsiteY2" fmla="*/ 559947 h 1119894"/>
                  <a:gd name="connsiteX3" fmla="*/ 559947 w 1119894"/>
                  <a:gd name="connsiteY3" fmla="*/ 1119894 h 1119894"/>
                  <a:gd name="connsiteX4" fmla="*/ 0 w 1119894"/>
                  <a:gd name="connsiteY4" fmla="*/ 559947 h 11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894" h="1119894" fill="none" extrusionOk="0">
                    <a:moveTo>
                      <a:pt x="0" y="559947"/>
                    </a:moveTo>
                    <a:cubicBezTo>
                      <a:pt x="27625" y="253974"/>
                      <a:pt x="253658" y="-6094"/>
                      <a:pt x="559947" y="0"/>
                    </a:cubicBezTo>
                    <a:cubicBezTo>
                      <a:pt x="853944" y="-2336"/>
                      <a:pt x="1089674" y="279149"/>
                      <a:pt x="1119894" y="559947"/>
                    </a:cubicBezTo>
                    <a:cubicBezTo>
                      <a:pt x="1113928" y="812304"/>
                      <a:pt x="850034" y="1146526"/>
                      <a:pt x="559947" y="1119894"/>
                    </a:cubicBezTo>
                    <a:cubicBezTo>
                      <a:pt x="303377" y="1149386"/>
                      <a:pt x="25900" y="875424"/>
                      <a:pt x="0" y="559947"/>
                    </a:cubicBezTo>
                    <a:close/>
                  </a:path>
                  <a:path w="1119894" h="1119894" stroke="0" extrusionOk="0">
                    <a:moveTo>
                      <a:pt x="0" y="559947"/>
                    </a:moveTo>
                    <a:cubicBezTo>
                      <a:pt x="-26721" y="234215"/>
                      <a:pt x="226931" y="8920"/>
                      <a:pt x="559947" y="0"/>
                    </a:cubicBezTo>
                    <a:cubicBezTo>
                      <a:pt x="924299" y="11600"/>
                      <a:pt x="1088912" y="251682"/>
                      <a:pt x="1119894" y="559947"/>
                    </a:cubicBezTo>
                    <a:cubicBezTo>
                      <a:pt x="1082731" y="905489"/>
                      <a:pt x="859093" y="1175743"/>
                      <a:pt x="559947" y="1119894"/>
                    </a:cubicBezTo>
                    <a:cubicBezTo>
                      <a:pt x="218085" y="1102051"/>
                      <a:pt x="42905" y="889697"/>
                      <a:pt x="0" y="5599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26AEF5-A73A-22EC-0B88-C370D7A20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941" y="2596041"/>
                <a:ext cx="1119894" cy="11198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19894"/>
                          <a:gd name="connsiteY0" fmla="*/ 559947 h 1119894"/>
                          <a:gd name="connsiteX1" fmla="*/ 559947 w 1119894"/>
                          <a:gd name="connsiteY1" fmla="*/ 0 h 1119894"/>
                          <a:gd name="connsiteX2" fmla="*/ 1119894 w 1119894"/>
                          <a:gd name="connsiteY2" fmla="*/ 559947 h 1119894"/>
                          <a:gd name="connsiteX3" fmla="*/ 559947 w 1119894"/>
                          <a:gd name="connsiteY3" fmla="*/ 1119894 h 1119894"/>
                          <a:gd name="connsiteX4" fmla="*/ 0 w 1119894"/>
                          <a:gd name="connsiteY4" fmla="*/ 559947 h 1119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9894" h="1119894" fill="none" extrusionOk="0">
                            <a:moveTo>
                              <a:pt x="0" y="559947"/>
                            </a:moveTo>
                            <a:cubicBezTo>
                              <a:pt x="27625" y="253974"/>
                              <a:pt x="253658" y="-6094"/>
                              <a:pt x="559947" y="0"/>
                            </a:cubicBezTo>
                            <a:cubicBezTo>
                              <a:pt x="853944" y="-2336"/>
                              <a:pt x="1089674" y="279149"/>
                              <a:pt x="1119894" y="559947"/>
                            </a:cubicBezTo>
                            <a:cubicBezTo>
                              <a:pt x="1113928" y="812304"/>
                              <a:pt x="850034" y="1146526"/>
                              <a:pt x="559947" y="1119894"/>
                            </a:cubicBezTo>
                            <a:cubicBezTo>
                              <a:pt x="303377" y="1149386"/>
                              <a:pt x="25900" y="875424"/>
                              <a:pt x="0" y="559947"/>
                            </a:cubicBezTo>
                            <a:close/>
                          </a:path>
                          <a:path w="1119894" h="1119894" stroke="0" extrusionOk="0">
                            <a:moveTo>
                              <a:pt x="0" y="559947"/>
                            </a:moveTo>
                            <a:cubicBezTo>
                              <a:pt x="-26721" y="234215"/>
                              <a:pt x="226931" y="8920"/>
                              <a:pt x="559947" y="0"/>
                            </a:cubicBezTo>
                            <a:cubicBezTo>
                              <a:pt x="924299" y="11600"/>
                              <a:pt x="1088912" y="251682"/>
                              <a:pt x="1119894" y="559947"/>
                            </a:cubicBezTo>
                            <a:cubicBezTo>
                              <a:pt x="1082731" y="905489"/>
                              <a:pt x="859093" y="1175743"/>
                              <a:pt x="559947" y="1119894"/>
                            </a:cubicBezTo>
                            <a:cubicBezTo>
                              <a:pt x="218085" y="1102051"/>
                              <a:pt x="42905" y="889697"/>
                              <a:pt x="0" y="5599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00FF7-AC92-634C-8755-DF614B7EA1A3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8438987" y="3114530"/>
            <a:ext cx="1886954" cy="41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69CC-907E-A11A-BD10-2F27EEFE613A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8274982" y="3510472"/>
            <a:ext cx="931065" cy="1440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74266-238C-F2BF-54A0-3A4624CBF85B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9997931" y="3551930"/>
            <a:ext cx="492015" cy="1398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0836E2-9BA6-00C2-08C4-C8853688D70B}"/>
                  </a:ext>
                </a:extLst>
              </p:cNvPr>
              <p:cNvSpPr txBox="1"/>
              <p:nvPr/>
            </p:nvSpPr>
            <p:spPr>
              <a:xfrm>
                <a:off x="8274982" y="1654962"/>
                <a:ext cx="2062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0836E2-9BA6-00C2-08C4-C8853688D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982" y="1654962"/>
                <a:ext cx="2062616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1D03284-9143-140E-8689-11843F671450}"/>
              </a:ext>
            </a:extLst>
          </p:cNvPr>
          <p:cNvCxnSpPr>
            <a:cxnSpLocks/>
          </p:cNvCxnSpPr>
          <p:nvPr/>
        </p:nvCxnSpPr>
        <p:spPr>
          <a:xfrm flipH="1">
            <a:off x="8274982" y="2123793"/>
            <a:ext cx="263537" cy="51765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B08347-0EF3-CCBB-F5DD-22AD3AB3180B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9306290" y="2178182"/>
            <a:ext cx="1031308" cy="56794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EC4E333-E5AE-00CA-0C37-FA21235B6944}"/>
              </a:ext>
            </a:extLst>
          </p:cNvPr>
          <p:cNvCxnSpPr>
            <a:cxnSpLocks/>
          </p:cNvCxnSpPr>
          <p:nvPr/>
        </p:nvCxnSpPr>
        <p:spPr>
          <a:xfrm flipH="1">
            <a:off x="9618145" y="2158641"/>
            <a:ext cx="379786" cy="25211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7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1222</Words>
  <Application>Microsoft Macintosh PowerPoint</Application>
  <PresentationFormat>Widescreen</PresentationFormat>
  <Paragraphs>243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Course Evals</vt:lpstr>
      <vt:lpstr>Final Exam Post</vt:lpstr>
      <vt:lpstr>NP-complete</vt:lpstr>
      <vt:lpstr>NP-complete</vt:lpstr>
      <vt:lpstr>NP-complete</vt:lpstr>
      <vt:lpstr>3-SAT ≤_pIndependent Set</vt:lpstr>
      <vt:lpstr>3-SAT ≤_pIndependent Set</vt:lpstr>
      <vt:lpstr>3-SAT ≤_pIndependent Set</vt:lpstr>
      <vt:lpstr>3-SAT ≤_pIndependent Set</vt:lpstr>
      <vt:lpstr>3-SAT ≤_pIndependent Set</vt:lpstr>
      <vt:lpstr>3-SAT ≤_pIndependent Set</vt:lpstr>
      <vt:lpstr>3-SAT ≤_pIndependent Set</vt:lpstr>
      <vt:lpstr>3-SAT ≤_pIndependent Set</vt:lpstr>
      <vt:lpstr>3-SAT ≤_pIndependent Set</vt:lpstr>
      <vt:lpstr>3-SAT ≤_pIndependent Set</vt:lpstr>
      <vt:lpstr>Transitivity</vt:lpstr>
      <vt:lpstr>Transitivity</vt:lpstr>
      <vt:lpstr>K-Coloring</vt:lpstr>
      <vt:lpstr>3-Coloring</vt:lpstr>
      <vt:lpstr>3-Coloring</vt:lpstr>
      <vt:lpstr>4-Coloring</vt:lpstr>
      <vt:lpstr>100-Coloring</vt:lpstr>
      <vt:lpstr>No 2-Coloring</vt:lpstr>
      <vt:lpstr>K-coloring</vt:lpstr>
      <vt:lpstr>K-coloring</vt:lpstr>
      <vt:lpstr>K-coloring</vt:lpstr>
      <vt:lpstr>3-SAT ≤_p 3-coloring</vt:lpstr>
      <vt:lpstr>3-SAT ≤_p 3-coloring</vt:lpstr>
      <vt:lpstr>3-SAT ≤_p 3-coloring</vt:lpstr>
      <vt:lpstr>3-SAT ≤_p 3-coloring</vt:lpstr>
      <vt:lpstr>CSE 331:  Algorithms &amp;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12</cp:revision>
  <dcterms:created xsi:type="dcterms:W3CDTF">2025-12-05T19:04:59Z</dcterms:created>
  <dcterms:modified xsi:type="dcterms:W3CDTF">2025-12-08T20:13:31Z</dcterms:modified>
</cp:coreProperties>
</file>