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728" r:id="rId1"/>
  </p:sldMasterIdLst>
  <p:notesMasterIdLst>
    <p:notesMasterId r:id="rId17"/>
  </p:notesMasterIdLst>
  <p:sldIdLst>
    <p:sldId id="256" r:id="rId2"/>
    <p:sldId id="257" r:id="rId3"/>
    <p:sldId id="264" r:id="rId4"/>
    <p:sldId id="260" r:id="rId5"/>
    <p:sldId id="266" r:id="rId6"/>
    <p:sldId id="261" r:id="rId7"/>
    <p:sldId id="262" r:id="rId8"/>
    <p:sldId id="267" r:id="rId9"/>
    <p:sldId id="268" r:id="rId10"/>
    <p:sldId id="271" r:id="rId11"/>
    <p:sldId id="269" r:id="rId12"/>
    <p:sldId id="263" r:id="rId13"/>
    <p:sldId id="270" r:id="rId14"/>
    <p:sldId id="258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064BF93-9DE7-4C6C-BC48-421203281464}">
          <p14:sldIdLst>
            <p14:sldId id="256"/>
            <p14:sldId id="257"/>
            <p14:sldId id="264"/>
            <p14:sldId id="260"/>
            <p14:sldId id="266"/>
            <p14:sldId id="261"/>
            <p14:sldId id="262"/>
            <p14:sldId id="267"/>
            <p14:sldId id="268"/>
            <p14:sldId id="271"/>
            <p14:sldId id="269"/>
            <p14:sldId id="263"/>
            <p14:sldId id="270"/>
            <p14:sldId id="258"/>
            <p14:sldId id="26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9" autoAdjust="0"/>
    <p:restoredTop sz="94660"/>
  </p:normalViewPr>
  <p:slideViewPr>
    <p:cSldViewPr>
      <p:cViewPr varScale="1">
        <p:scale>
          <a:sx n="69" d="100"/>
          <a:sy n="69" d="100"/>
        </p:scale>
        <p:origin x="-139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D51DED-62A7-4E07-9EB4-6A6145A0A488}" type="datetimeFigureOut">
              <a:rPr lang="en-US" smtClean="0"/>
              <a:t>4/27/2011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2348B-B110-4A56-A633-00442F792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506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3D26B-DFC2-4248-8ED0-AD3E108CBDD7}" type="datetime1">
              <a:rPr lang="en-US" smtClean="0"/>
              <a:pPr/>
              <a:t>4/27/2011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4C003-38E8-486A-9BFD-47E55D87241C}" type="datetime1">
              <a:rPr lang="en-US" smtClean="0"/>
              <a:pPr/>
              <a:t>4/27/2011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EAA3-934B-41DB-B3B1-806F4BE5CC37}" type="datetime1">
              <a:rPr lang="en-US" smtClean="0"/>
              <a:pPr/>
              <a:t>4/27/2011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7F932-D99A-4087-BFB1-EA42FAFC8D2C}" type="datetime1">
              <a:rPr lang="en-US" smtClean="0"/>
              <a:pPr/>
              <a:t>4/27/2011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6367-2F2B-4F6E-ACF4-15FA13738E10}" type="datetime1">
              <a:rPr lang="en-US" smtClean="0"/>
              <a:pPr/>
              <a:t>4/27/2011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23C92-45F4-4C30-810D-4886C1BA6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3498D-21C7-408B-8EF5-5B55DEF0BFD5}" type="datetime1">
              <a:rPr lang="en-US" smtClean="0"/>
              <a:pPr/>
              <a:t>4/27/2011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B246E-8FD1-42FF-94A4-E4133095C37A}" type="datetime1">
              <a:rPr lang="en-US" smtClean="0"/>
              <a:pPr/>
              <a:t>4/27/2011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39D4-B818-4372-B1EE-7CB6D5BBC74A}" type="datetime1">
              <a:rPr lang="en-US" smtClean="0"/>
              <a:pPr/>
              <a:t>4/27/2011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5E438-4D0D-4834-B658-A90420491D98}" type="datetime1">
              <a:rPr lang="en-US" smtClean="0"/>
              <a:pPr/>
              <a:t>4/27/2011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8ADFA-7142-4015-85E6-1712F15FA709}" type="datetime1">
              <a:rPr lang="en-US" smtClean="0"/>
              <a:pPr/>
              <a:t>4/27/2011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581E0-D653-4D78-A48F-41D80498BC7E}" type="datetime1">
              <a:rPr lang="en-US" smtClean="0"/>
              <a:pPr/>
              <a:t>4/27/2011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8B3AFFF1-9C47-49F0-AE12-AF188F3F4E82}" type="datetime1">
              <a:rPr lang="en-US" smtClean="0"/>
              <a:pPr/>
              <a:t>4/27/2011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38237106-F2ED-405E-BC33-CC3CF42620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729" r:id="rId1"/>
    <p:sldLayoutId id="2147484730" r:id="rId2"/>
    <p:sldLayoutId id="2147484731" r:id="rId3"/>
    <p:sldLayoutId id="2147484732" r:id="rId4"/>
    <p:sldLayoutId id="2147484733" r:id="rId5"/>
    <p:sldLayoutId id="2147484734" r:id="rId6"/>
    <p:sldLayoutId id="2147484735" r:id="rId7"/>
    <p:sldLayoutId id="2147484736" r:id="rId8"/>
    <p:sldLayoutId id="2147484737" r:id="rId9"/>
    <p:sldLayoutId id="2147484738" r:id="rId10"/>
    <p:sldLayoutId id="2147484739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doobybrain.com/2009/06/02/blue-stop-sign/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Yiming</a:t>
            </a:r>
            <a:r>
              <a:rPr lang="en-US" dirty="0" smtClean="0"/>
              <a:t>  Zhang</a:t>
            </a:r>
          </a:p>
          <a:p>
            <a:r>
              <a:rPr lang="en-US" dirty="0" smtClean="0"/>
              <a:t>SUNY at Buffalo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Traffic sign recognition with color image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81844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corner detect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In reference [3], the authors mentioned an operation to detect the corner with Freeman chain code</a:t>
            </a:r>
          </a:p>
          <a:p>
            <a:r>
              <a:rPr lang="en-US" dirty="0" smtClean="0"/>
              <a:t>Define the code difference d</a:t>
            </a:r>
            <a:r>
              <a:rPr lang="en-US" baseline="-25000" dirty="0" smtClean="0"/>
              <a:t>i </a:t>
            </a:r>
            <a:r>
              <a:rPr lang="en-US" dirty="0" smtClean="0"/>
              <a:t> = a</a:t>
            </a:r>
            <a:r>
              <a:rPr lang="en-US" baseline="-25000" dirty="0" smtClean="0"/>
              <a:t>i+1 </a:t>
            </a:r>
            <a:r>
              <a:rPr lang="en-US" dirty="0"/>
              <a:t> </a:t>
            </a:r>
            <a:r>
              <a:rPr lang="en-US" dirty="0" smtClean="0"/>
              <a:t>+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i</a:t>
            </a:r>
            <a:endParaRPr lang="en-US" baseline="-25000" dirty="0" smtClean="0"/>
          </a:p>
          <a:p>
            <a:r>
              <a:rPr lang="en-US" dirty="0" smtClean="0"/>
              <a:t>D</a:t>
            </a:r>
            <a:r>
              <a:rPr lang="en-US" baseline="-25000" dirty="0" smtClean="0"/>
              <a:t>i</a:t>
            </a:r>
            <a:r>
              <a:rPr lang="en-US" dirty="0" smtClean="0"/>
              <a:t> = |b</a:t>
            </a:r>
            <a:r>
              <a:rPr lang="en-US" baseline="-25000" dirty="0" smtClean="0"/>
              <a:t>i</a:t>
            </a:r>
            <a:r>
              <a:rPr lang="en-US" dirty="0" smtClean="0"/>
              <a:t>|   if </a:t>
            </a:r>
            <a:r>
              <a:rPr lang="en-US" dirty="0"/>
              <a:t>|b</a:t>
            </a:r>
            <a:r>
              <a:rPr lang="en-US" baseline="-25000" dirty="0"/>
              <a:t>i</a:t>
            </a:r>
            <a:r>
              <a:rPr lang="en-US" dirty="0"/>
              <a:t>| </a:t>
            </a:r>
            <a:r>
              <a:rPr lang="en-US" dirty="0" smtClean="0"/>
              <a:t>&lt;4</a:t>
            </a:r>
          </a:p>
          <a:p>
            <a:r>
              <a:rPr lang="en-US" dirty="0"/>
              <a:t>D</a:t>
            </a:r>
            <a:r>
              <a:rPr lang="en-US" baseline="-25000" dirty="0"/>
              <a:t>i</a:t>
            </a:r>
            <a:r>
              <a:rPr lang="en-US" dirty="0"/>
              <a:t> = |b</a:t>
            </a:r>
            <a:r>
              <a:rPr lang="en-US" baseline="-25000" dirty="0"/>
              <a:t>i</a:t>
            </a:r>
            <a:r>
              <a:rPr lang="en-US" dirty="0" smtClean="0"/>
              <a:t>|-8  if |b</a:t>
            </a:r>
            <a:r>
              <a:rPr lang="en-US" baseline="-25000" dirty="0" smtClean="0"/>
              <a:t>i</a:t>
            </a:r>
            <a:r>
              <a:rPr lang="en-US" dirty="0"/>
              <a:t>| </a:t>
            </a:r>
            <a:r>
              <a:rPr lang="en-US" dirty="0" smtClean="0"/>
              <a:t>&gt; 4</a:t>
            </a:r>
          </a:p>
          <a:p>
            <a:r>
              <a:rPr lang="en-US" dirty="0" smtClean="0"/>
              <a:t>D</a:t>
            </a:r>
            <a:r>
              <a:rPr lang="en-US" baseline="-25000" dirty="0" smtClean="0"/>
              <a:t>i</a:t>
            </a:r>
            <a:r>
              <a:rPr lang="en-US" dirty="0" smtClean="0"/>
              <a:t> = 4  if </a:t>
            </a:r>
            <a:r>
              <a:rPr lang="en-US" dirty="0"/>
              <a:t>|b</a:t>
            </a:r>
            <a:r>
              <a:rPr lang="en-US" baseline="-25000" dirty="0"/>
              <a:t>i</a:t>
            </a:r>
            <a:r>
              <a:rPr lang="en-US" dirty="0"/>
              <a:t>| </a:t>
            </a:r>
            <a:r>
              <a:rPr lang="en-US" dirty="0" smtClean="0"/>
              <a:t>= 4</a:t>
            </a:r>
          </a:p>
          <a:p>
            <a:r>
              <a:rPr lang="en-US" dirty="0" smtClean="0"/>
              <a:t>Using curvature to eliminate suspect corner point</a:t>
            </a:r>
            <a:endParaRPr lang="en-US" dirty="0"/>
          </a:p>
          <a:p>
            <a:endParaRPr lang="en-US" baseline="-25000" dirty="0" smtClean="0"/>
          </a:p>
          <a:p>
            <a:endParaRPr lang="en-US" baseline="-25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2704228"/>
            <a:ext cx="2419350" cy="1304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8375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classification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sz="2400" dirty="0" smtClean="0"/>
              <a:t>Combine the color feature and shape feature to classify the sign we detected</a:t>
            </a:r>
          </a:p>
          <a:p>
            <a:r>
              <a:rPr lang="en-US" sz="2400" dirty="0" smtClean="0"/>
              <a:t>Suppose we have two sets, one for colors and the other one contains shape information</a:t>
            </a:r>
          </a:p>
          <a:p>
            <a:pPr marL="0" indent="0">
              <a:buNone/>
            </a:pPr>
            <a:r>
              <a:rPr lang="en-US" dirty="0" smtClean="0"/>
              <a:t>   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948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Further thinking</a:t>
            </a:r>
            <a:endParaRPr lang="en-US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3428" y="1629028"/>
            <a:ext cx="3057143" cy="4057143"/>
          </a:xfrm>
        </p:spPr>
      </p:pic>
    </p:spTree>
    <p:extLst>
      <p:ext uri="{BB962C8B-B14F-4D97-AF65-F5344CB8AC3E}">
        <p14:creationId xmlns:p14="http://schemas.microsoft.com/office/powerpoint/2010/main" val="1023803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Other color segmentation method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1145" y="1524000"/>
            <a:ext cx="4754376" cy="274669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695" y="4270699"/>
            <a:ext cx="35433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6630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Goal of this project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In this project , I want to extract road signal signs from images and recognize these signs in order to use them to navigate the robot or vehicle</a:t>
            </a:r>
          </a:p>
          <a:p>
            <a:r>
              <a:rPr lang="en-US" sz="2400" dirty="0" smtClean="0"/>
              <a:t>The  minimum goal of this project is to recognize traffic signs in certain color and shape</a:t>
            </a:r>
          </a:p>
          <a:p>
            <a:r>
              <a:rPr lang="en-US" sz="2400" dirty="0" smtClean="0"/>
              <a:t>The extensive goal of this project is to recognize other useful traffic signs in different shapes and colors, and also implement other efficient method to do comparison and improvement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25459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Reference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1600200"/>
            <a:ext cx="7924800" cy="4114800"/>
          </a:xfrm>
        </p:spPr>
        <p:txBody>
          <a:bodyPr/>
          <a:lstStyle/>
          <a:p>
            <a:r>
              <a:rPr lang="en-US" sz="1800" dirty="0" smtClean="0"/>
              <a:t>[1]. Matthew </a:t>
            </a:r>
            <a:r>
              <a:rPr lang="en-US" sz="1800" dirty="0"/>
              <a:t>A. Turk, </a:t>
            </a:r>
            <a:r>
              <a:rPr lang="en-US" sz="1800" dirty="0" smtClean="0"/>
              <a:t>David G </a:t>
            </a:r>
            <a:r>
              <a:rPr lang="en-US" sz="1800" dirty="0" err="1" smtClean="0"/>
              <a:t>Morgenthaler</a:t>
            </a:r>
            <a:r>
              <a:rPr lang="en-US" sz="1800" dirty="0" smtClean="0"/>
              <a:t>, Keith </a:t>
            </a:r>
            <a:r>
              <a:rPr lang="en-US" sz="1800" dirty="0" err="1" smtClean="0"/>
              <a:t>D.Gremban</a:t>
            </a:r>
            <a:r>
              <a:rPr lang="en-US" sz="1800" dirty="0" smtClean="0"/>
              <a:t> and Martin </a:t>
            </a:r>
            <a:r>
              <a:rPr lang="en-US" sz="1800" dirty="0" err="1" smtClean="0"/>
              <a:t>Marra</a:t>
            </a:r>
            <a:r>
              <a:rPr lang="en-US" sz="1800" dirty="0" smtClean="0"/>
              <a:t>  </a:t>
            </a:r>
            <a:r>
              <a:rPr lang="en-US" sz="1800" dirty="0"/>
              <a:t>“VITS-A Vision System for Autonomous Land Vehicle Navigation”(IEEE, 1988</a:t>
            </a:r>
            <a:r>
              <a:rPr lang="en-US" sz="1800" dirty="0" smtClean="0"/>
              <a:t>)</a:t>
            </a:r>
          </a:p>
          <a:p>
            <a:r>
              <a:rPr lang="en-US" sz="1800" dirty="0" smtClean="0"/>
              <a:t>[2]. Alberto </a:t>
            </a:r>
            <a:r>
              <a:rPr lang="en-US" sz="1800" dirty="0" err="1" smtClean="0"/>
              <a:t>Broggi</a:t>
            </a:r>
            <a:r>
              <a:rPr lang="en-US" sz="1800" dirty="0" smtClean="0"/>
              <a:t>, </a:t>
            </a:r>
            <a:r>
              <a:rPr lang="en-US" sz="1800" dirty="0" err="1" smtClean="0"/>
              <a:t>Pietro</a:t>
            </a:r>
            <a:r>
              <a:rPr lang="en-US" sz="1800" dirty="0" smtClean="0"/>
              <a:t> </a:t>
            </a:r>
            <a:r>
              <a:rPr lang="en-US" sz="1800" dirty="0" err="1" smtClean="0"/>
              <a:t>Cerri</a:t>
            </a:r>
            <a:r>
              <a:rPr lang="en-US" sz="1800" dirty="0" smtClean="0"/>
              <a:t>, Paolo Medici, Pier Paolo </a:t>
            </a:r>
            <a:r>
              <a:rPr lang="en-US" sz="1800" dirty="0" err="1" smtClean="0"/>
              <a:t>Porta</a:t>
            </a:r>
            <a:r>
              <a:rPr lang="en-US" sz="1800" dirty="0" smtClean="0"/>
              <a:t> and Guido </a:t>
            </a:r>
            <a:r>
              <a:rPr lang="en-US" sz="1800" dirty="0" err="1" smtClean="0"/>
              <a:t>Ghisio</a:t>
            </a: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            “Real Time Road Signs Recognition”, 2007, IEEE Intelligent Vehicles Symposium</a:t>
            </a:r>
          </a:p>
          <a:p>
            <a:pPr marL="0" indent="0">
              <a:buNone/>
            </a:pPr>
            <a:endParaRPr lang="en-US" sz="1800" dirty="0"/>
          </a:p>
          <a:p>
            <a:r>
              <a:rPr lang="en-US" dirty="0" smtClean="0"/>
              <a:t>[3]. </a:t>
            </a:r>
            <a:r>
              <a:rPr lang="en-US" dirty="0"/>
              <a:t>Wang </a:t>
            </a:r>
            <a:r>
              <a:rPr lang="en-US" dirty="0" err="1"/>
              <a:t>Jian</a:t>
            </a:r>
            <a:r>
              <a:rPr lang="en-US" dirty="0"/>
              <a:t>, Pi You-</a:t>
            </a:r>
            <a:r>
              <a:rPr lang="en-US" dirty="0" err="1"/>
              <a:t>guo,Liu</a:t>
            </a:r>
            <a:r>
              <a:rPr lang="en-US" dirty="0"/>
              <a:t> Ming-you </a:t>
            </a:r>
            <a:r>
              <a:rPr lang="en-US" dirty="0" smtClean="0"/>
              <a:t>“A </a:t>
            </a:r>
            <a:r>
              <a:rPr lang="en-US" dirty="0"/>
              <a:t>Corner Detection Method about Contour of Character Image Based on Freeman Chain </a:t>
            </a:r>
            <a:r>
              <a:rPr lang="en-US" dirty="0" smtClean="0"/>
              <a:t>Code” ,</a:t>
            </a:r>
            <a:r>
              <a:rPr lang="en-US" dirty="0"/>
              <a:t> College of Automation Science and Engineering, South China Univ. of Tech, Guangzhou, </a:t>
            </a:r>
            <a:r>
              <a:rPr lang="en-US" dirty="0" smtClean="0"/>
              <a:t>China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204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Overview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sz="3200" dirty="0"/>
              <a:t>Traffic sign is very important in navigation and homing</a:t>
            </a:r>
          </a:p>
          <a:p>
            <a:r>
              <a:rPr lang="en-US" sz="3200" dirty="0" smtClean="0"/>
              <a:t>We are trying to recognize the traffic signs in order to navigate the robot or vehicle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1425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Problem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With traffic sign, we can get correct information of  the action we should take</a:t>
            </a:r>
          </a:p>
          <a:p>
            <a:r>
              <a:rPr lang="en-US" sz="2800" dirty="0" smtClean="0"/>
              <a:t>Same kind of signs are made in certain color and shape</a:t>
            </a:r>
          </a:p>
          <a:p>
            <a:r>
              <a:rPr lang="en-US" sz="2800" dirty="0" smtClean="0"/>
              <a:t>Traffic signs are always in complex environment and hard to be recognized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78045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Why color image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n-US" sz="1850" dirty="0" smtClean="0"/>
              <a:t>Color image can be obtained directly from the camera</a:t>
            </a:r>
          </a:p>
          <a:p>
            <a:r>
              <a:rPr lang="en-US" sz="1850" dirty="0" smtClean="0"/>
              <a:t>Gray-scale can also be </a:t>
            </a:r>
            <a:r>
              <a:rPr lang="en-US" sz="1850" dirty="0"/>
              <a:t>used for </a:t>
            </a:r>
            <a:r>
              <a:rPr lang="en-US" sz="1850" dirty="0" smtClean="0"/>
              <a:t>this purpose, but  the </a:t>
            </a:r>
            <a:r>
              <a:rPr lang="en-US" sz="1850" dirty="0"/>
              <a:t>search is mainly based </a:t>
            </a:r>
            <a:r>
              <a:rPr lang="en-US" sz="1850" dirty="0" smtClean="0"/>
              <a:t>on shape </a:t>
            </a:r>
            <a:r>
              <a:rPr lang="en-US" sz="1850" dirty="0"/>
              <a:t>and can be quite expensive in terms of </a:t>
            </a:r>
            <a:r>
              <a:rPr lang="en-US" sz="1850" dirty="0" smtClean="0"/>
              <a:t>computational time</a:t>
            </a:r>
          </a:p>
          <a:p>
            <a:r>
              <a:rPr lang="en-US" sz="1850" dirty="0" smtClean="0"/>
              <a:t>Color-based </a:t>
            </a:r>
            <a:r>
              <a:rPr lang="en-US" sz="1850" dirty="0"/>
              <a:t>segmentation is faster than the one based on shape</a:t>
            </a:r>
            <a:r>
              <a:rPr lang="zh-CN" altLang="en-US" sz="1850" dirty="0"/>
              <a:t>，</a:t>
            </a:r>
            <a:r>
              <a:rPr lang="en-US" sz="1850" dirty="0" smtClean="0"/>
              <a:t>although requiring </a:t>
            </a:r>
            <a:r>
              <a:rPr lang="en-US" sz="1850" dirty="0"/>
              <a:t>additional filtering.</a:t>
            </a:r>
          </a:p>
          <a:p>
            <a:r>
              <a:rPr lang="en-US" sz="1850" dirty="0" smtClean="0"/>
              <a:t>RGB is a color space where R means red, G means green and B means blue</a:t>
            </a:r>
          </a:p>
          <a:p>
            <a:r>
              <a:rPr lang="en-US" sz="1850" dirty="0" smtClean="0"/>
              <a:t>In most of signal recognition papers , they use the HSV or HSI color space to recognize the signal</a:t>
            </a:r>
          </a:p>
          <a:p>
            <a:r>
              <a:rPr lang="en-US" sz="1850" dirty="0" smtClean="0"/>
              <a:t>HSV or HSI space is good, but will need transformation from original image which is in RGB space</a:t>
            </a:r>
          </a:p>
          <a:p>
            <a:r>
              <a:rPr lang="en-US" sz="1850" dirty="0" smtClean="0"/>
              <a:t>We can easily implement the color recognition in the image we take with RGB space</a:t>
            </a:r>
            <a:endParaRPr lang="en-US" sz="1850" dirty="0"/>
          </a:p>
        </p:txBody>
      </p:sp>
    </p:spTree>
    <p:extLst>
      <p:ext uri="{BB962C8B-B14F-4D97-AF65-F5344CB8AC3E}">
        <p14:creationId xmlns:p14="http://schemas.microsoft.com/office/powerpoint/2010/main" val="424859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process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667000" y="1752600"/>
            <a:ext cx="28194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Color segmentation</a:t>
            </a:r>
            <a:endParaRPr lang="en-US" dirty="0"/>
          </a:p>
        </p:txBody>
      </p:sp>
      <p:cxnSp>
        <p:nvCxnSpPr>
          <p:cNvPr id="6" name="Straight Arrow Connector 5"/>
          <p:cNvCxnSpPr>
            <a:stCxn id="4" idx="2"/>
          </p:cNvCxnSpPr>
          <p:nvPr/>
        </p:nvCxnSpPr>
        <p:spPr>
          <a:xfrm>
            <a:off x="4076700" y="2057400"/>
            <a:ext cx="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4076700" y="2514600"/>
            <a:ext cx="381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162300" y="22098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Extract blob 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3162300" y="26670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Smooth the image</a:t>
            </a:r>
            <a:endParaRPr lang="en-US" dirty="0"/>
          </a:p>
        </p:txBody>
      </p:sp>
      <p:cxnSp>
        <p:nvCxnSpPr>
          <p:cNvPr id="19" name="Straight Arrow Connector 18"/>
          <p:cNvCxnSpPr>
            <a:stCxn id="17" idx="2"/>
          </p:cNvCxnSpPr>
          <p:nvPr/>
        </p:nvCxnSpPr>
        <p:spPr>
          <a:xfrm flipH="1">
            <a:off x="4057650" y="2971800"/>
            <a:ext cx="1905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3181350" y="3103418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Edge detect</a:t>
            </a:r>
            <a:endParaRPr lang="en-US" dirty="0"/>
          </a:p>
        </p:txBody>
      </p:sp>
      <p:cxnSp>
        <p:nvCxnSpPr>
          <p:cNvPr id="22" name="Straight Arrow Connector 21"/>
          <p:cNvCxnSpPr>
            <a:stCxn id="20" idx="2"/>
          </p:cNvCxnSpPr>
          <p:nvPr/>
        </p:nvCxnSpPr>
        <p:spPr>
          <a:xfrm flipH="1">
            <a:off x="4057650" y="3408218"/>
            <a:ext cx="381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3141518" y="3636818"/>
            <a:ext cx="1828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Shape detect</a:t>
            </a:r>
            <a:endParaRPr lang="en-US" dirty="0"/>
          </a:p>
        </p:txBody>
      </p:sp>
      <p:cxnSp>
        <p:nvCxnSpPr>
          <p:cNvPr id="25" name="Straight Arrow Connector 24"/>
          <p:cNvCxnSpPr>
            <a:stCxn id="23" idx="2"/>
          </p:cNvCxnSpPr>
          <p:nvPr/>
        </p:nvCxnSpPr>
        <p:spPr>
          <a:xfrm flipH="1">
            <a:off x="4017818" y="4017818"/>
            <a:ext cx="381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3143250" y="4170218"/>
            <a:ext cx="1828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Classification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214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Color segmentation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1600200"/>
            <a:ext cx="7924800" cy="4114800"/>
          </a:xfrm>
        </p:spPr>
        <p:txBody>
          <a:bodyPr/>
          <a:lstStyle/>
          <a:p>
            <a:r>
              <a:rPr lang="en-US" sz="2000" dirty="0" smtClean="0"/>
              <a:t>In an image , there will not only exist the road signal, but also other objects</a:t>
            </a:r>
          </a:p>
          <a:p>
            <a:r>
              <a:rPr lang="en-US" sz="2000" dirty="0" smtClean="0"/>
              <a:t>We need to do something in order to focus on certain color we want, like red.</a:t>
            </a:r>
          </a:p>
          <a:p>
            <a:r>
              <a:rPr lang="en-US" sz="2000" dirty="0" smtClean="0"/>
              <a:t>In reference [1], the authors mentioned an method called Red Minus Blue which is a kind of weighted sum of the red, green and blue image</a:t>
            </a:r>
          </a:p>
          <a:p>
            <a:r>
              <a:rPr lang="en-US" sz="2000" dirty="0" smtClean="0"/>
              <a:t>In my project, to achieve the goal of extract stop sign from the image, I also minus 0.5*Green based on minus operation in order to eliminate the noise remained after RMB operation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042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Color segmentation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And this works good: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2237509"/>
            <a:ext cx="2438400" cy="18288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4038600"/>
            <a:ext cx="2590800" cy="181762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1948864"/>
            <a:ext cx="2848373" cy="2124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6437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Smooth the image</a:t>
            </a:r>
            <a:endParaRPr lang="en-US" b="1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501296"/>
            <a:ext cx="3429000" cy="2405686"/>
          </a:xfr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523999"/>
            <a:ext cx="3734937" cy="262032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95400" y="5105400"/>
            <a:ext cx="472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hlinkClick r:id="rId4"/>
              </a:rPr>
              <a:t>Original image from http</a:t>
            </a:r>
            <a:r>
              <a:rPr lang="en-US" u="sng" dirty="0">
                <a:hlinkClick r:id="rId4"/>
              </a:rPr>
              <a:t>://www.doobybrain.com/2009/06/02/blue-stop-sign</a:t>
            </a:r>
            <a:r>
              <a:rPr lang="en-US" u="sng" dirty="0" smtClean="0">
                <a:hlinkClick r:id="rId4"/>
              </a:rPr>
              <a:t>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147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Edge detection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Using canny edge operation to find the edge of the object in the smooth image</a:t>
            </a:r>
          </a:p>
          <a:p>
            <a:r>
              <a:rPr lang="en-US" sz="2400" dirty="0" smtClean="0"/>
              <a:t>Using Freeman chain code to detect the shape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800" y="3048000"/>
            <a:ext cx="3267075" cy="2377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6757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1272</TotalTime>
  <Words>647</Words>
  <Application>Microsoft Office PowerPoint</Application>
  <PresentationFormat>On-screen Show (4:3)</PresentationFormat>
  <Paragraphs>70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Horizon</vt:lpstr>
      <vt:lpstr>Traffic sign recognition with color image</vt:lpstr>
      <vt:lpstr>Overview</vt:lpstr>
      <vt:lpstr>Problem</vt:lpstr>
      <vt:lpstr>Why color image</vt:lpstr>
      <vt:lpstr>process</vt:lpstr>
      <vt:lpstr>Color segmentation</vt:lpstr>
      <vt:lpstr>Color segmentation</vt:lpstr>
      <vt:lpstr>Smooth the image</vt:lpstr>
      <vt:lpstr>Edge detection </vt:lpstr>
      <vt:lpstr>corner detect</vt:lpstr>
      <vt:lpstr>classification</vt:lpstr>
      <vt:lpstr>Further thinking</vt:lpstr>
      <vt:lpstr>Other color segmentation method</vt:lpstr>
      <vt:lpstr>Goal of this project</vt:lpstr>
      <vt:lpstr>Reference </vt:lpstr>
    </vt:vector>
  </TitlesOfParts>
  <Company>SUNY Campus Agreement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Visual homing with road signal in rgb image</dc:title>
  <dc:creator>Yiming</dc:creator>
  <cp:lastModifiedBy>Yiming</cp:lastModifiedBy>
  <cp:revision>35</cp:revision>
  <dcterms:created xsi:type="dcterms:W3CDTF">2011-04-25T22:33:55Z</dcterms:created>
  <dcterms:modified xsi:type="dcterms:W3CDTF">2011-04-27T23:40:25Z</dcterms:modified>
</cp:coreProperties>
</file>