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5"/>
  </p:notesMasterIdLst>
  <p:sldIdLst>
    <p:sldId id="256" r:id="rId2"/>
    <p:sldId id="415" r:id="rId3"/>
    <p:sldId id="302" r:id="rId4"/>
    <p:sldId id="304" r:id="rId5"/>
    <p:sldId id="420" r:id="rId6"/>
    <p:sldId id="305" r:id="rId7"/>
    <p:sldId id="416" r:id="rId8"/>
    <p:sldId id="286" r:id="rId9"/>
    <p:sldId id="284" r:id="rId10"/>
    <p:sldId id="298" r:id="rId11"/>
    <p:sldId id="299" r:id="rId12"/>
    <p:sldId id="300" r:id="rId13"/>
    <p:sldId id="41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5"/>
    <p:restoredTop sz="94852"/>
  </p:normalViewPr>
  <p:slideViewPr>
    <p:cSldViewPr>
      <p:cViewPr varScale="1">
        <p:scale>
          <a:sx n="105" d="100"/>
          <a:sy n="105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7DFFE4E-FFF7-4348-A726-ED7E44AA85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4208A49-3777-3A4E-8F06-A658093D81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F115CD-7316-364A-9FFD-5DE3ED1BB0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05D9278-27C6-2F4B-9326-EB419B4A08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578EDEFD-F286-4E44-BAA2-3A47FE0CC1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5320A2D-B5F2-2E40-90D7-623A1C591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D08950-1E0B-1D44-A752-9C1B0B3021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ECC9ED0F-17B6-7940-8E8C-7274B564B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0724F-D575-7648-80EB-2065E9C090E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AD784FF-8D90-9941-B039-0117DE8DC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499A782-6CA0-8145-990A-882095598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Give an example of the parity code – two close by codewords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53C9B04-A84F-DA49-989A-AD6DFFDAD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28DAF-9B34-694A-BF8C-A7646847975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889BAF7-FF56-6749-B7D2-80B111F25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A2A0C26-3DC4-3A46-8632-DE237611F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Need to explain the spheres more.Next idea after repetitions and parity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05D3CBCC-E060-6943-93C8-9097B8AC9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8AD9B-E215-D64A-945D-D7D475BB886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7598A7A-EEE2-BD45-B10D-F8FC30819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F4AEBA-9344-F945-9B16-98A509C54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Mention that encoding is generally easy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BDEE-05DF-5548-AD85-021BD3352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55AB1-0C65-0147-9BCA-73138B68F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2833E-D30C-0B42-A9E6-47FA5F93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42E8-101A-7C41-994F-8D12B388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A677-F257-8C48-AA19-1A3CE551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7B86B-AA71-F64D-AE35-E502A5909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4C6E-B50D-004B-A4E1-17B7A826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A7292-6FF0-984E-8585-4767E3DA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F25F-E762-D34E-A097-D9872780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CB6A-A6EC-9B4F-9748-D97EBE54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BD47F-79D2-0D48-A78B-7AC7B5C0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71880-E70C-244B-80E1-25AFB884B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08439-359E-154D-89EE-95F7B833D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939E4-F82D-2C42-98C2-B584D5FC8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ED2DD-250C-8A43-B42B-C592D988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55C8-E624-F74D-8628-9579C883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61E4-645F-1B4E-84B4-8133E4EA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39858-7D75-D445-8189-F238C38E1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ABB5-797C-4041-AE28-22100F68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33BD-99CD-9447-814B-F6BE62855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BA68-2905-CE4B-AB9E-C231D06C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A7EBC-F1FE-974D-9728-29D3AB0E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C4D97-FFB9-2E4B-8BA8-C7375C98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DC5A9-4768-8D4B-BCCC-3F7CF38C9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6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61F4-5593-3344-BF54-5C73E1DD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D0E47-697A-BB4A-AA4C-C04D1B9FC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10A9B-FFD1-0444-8AB2-DD385A55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6194-9369-2C4A-98EA-E7115762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0D0F1-7B0B-424D-A099-3FFE3619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2359F-44BB-9645-AE18-B0718A1BB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AAF2-AB2D-E549-A76E-33CE4A5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F823-4050-DD4A-A349-5A8E26DAD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CEA69-8487-D04C-9ACC-7238E4ED1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8CC6C9-58E2-C640-80BA-A09D5518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EFBAC-F02F-DD40-A4BD-B250E11A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636BC-0900-EC41-BB45-52AF9F47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0379-68C3-274D-B1F8-1DD4D94ED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6EDD-CBB6-4C41-91B5-70364D03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11EB2-9F0A-EA40-BF91-E920E083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72A5A-1AAE-7D41-A13A-A2D0BA58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0C96F-3518-E44B-9533-F4AB90718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65FF4-FC5C-4143-A3CE-E212D971B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F474A9-64F5-1643-925E-9FCAAD0F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0FA436-59FD-2145-BC38-BC487F82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A4F90F-6C33-0D45-94B8-F9334BC2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70C5-447F-1A49-B0B1-44998362E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7316-C383-624B-86B5-7DE3C6A1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D92B29-C776-3C43-AC91-ADC0CF19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46408F-79CE-F245-9CCC-0F2DE4B2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0399E-499B-F844-AAC8-FE771D1B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AC5D5-D1CA-C543-98E5-CCA0570E6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1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B31C86-4722-BB40-BADE-C9AB4076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4E9B2D-B4A3-4C46-A960-E49013D8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CBD99E-35D9-3E45-A57A-694F19A4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ABA6F-59EB-A241-B386-24BAEB00A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5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2607-9F3E-A94B-8362-3E0C2BD5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28B7-4FA5-FB45-8129-438439A0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5DD72-C41C-FB43-B658-1375BC70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110E9A-FA26-6C4E-952C-F8F2007E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45ED92-5F49-7F41-8EDF-6D0AE0B7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BC9F6-F769-484E-B20F-D8B6953E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22F46-C78D-314A-BA79-20A19EAD2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B16B-CC92-D744-BBD4-F77DA5AE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9A5CE-493F-7A44-9992-215898D74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8A630-FC64-8E4D-8EC2-9BCFF025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33CEF-4291-EB42-9930-BAA1B8A5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7F1AB1-2299-8D45-BF2A-09B9BF04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04F2AE-EBDE-B140-B8D0-822454C0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2103F-6C1B-BC49-A8CB-DC32A233C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70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>
            <a:extLst>
              <a:ext uri="{FF2B5EF4-FFF2-40B4-BE49-F238E27FC236}">
                <a16:creationId xmlns:a16="http://schemas.microsoft.com/office/drawing/2014/main" id="{F243B3A6-8A02-F043-A88A-5E6D569F1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81F0-7591-3C4F-AA27-8EFB90A1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4439B-F0CF-954F-AE2B-8B500D17C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13921-A590-914D-90BA-18D8408B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CB59-2594-384B-A5E9-70A69F823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D7EA632-CEB9-9345-9430-7A9638EB62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B93D80FF-02BE-CE40-935D-8F03563513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Coding </a:t>
            </a:r>
            <a:r>
              <a:rPr lang="en-US" altLang="en-US" sz="5400"/>
              <a:t>Theory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F19855B8-0054-494C-BD32-782215E8E2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CSE 445/545</a:t>
            </a:r>
          </a:p>
          <a:p>
            <a:endParaRPr lang="en-US" altLang="en-US" dirty="0"/>
          </a:p>
          <a:p>
            <a:r>
              <a:rPr lang="en-US" altLang="en-US" dirty="0"/>
              <a:t>February 2,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84399D35-160D-6A4A-AE9B-0E784397A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Redundancy vs. Error-correction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A36D703-65CC-8B45-86C4-BE2DC7230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Repetition code</a:t>
            </a:r>
            <a:r>
              <a:rPr lang="en-US" altLang="en-US">
                <a:ea typeface="ＭＳ Ｐゴシック" panose="020B0600070205080204" pitchFamily="34" charset="-128"/>
              </a:rPr>
              <a:t>: Repeat every bit say 100 times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Good error correcting properties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Too much redundancy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Parity code</a:t>
            </a:r>
            <a:r>
              <a:rPr lang="en-US" altLang="en-US">
                <a:ea typeface="ＭＳ Ｐゴシック" panose="020B0600070205080204" pitchFamily="34" charset="-128"/>
              </a:rPr>
              <a:t>: Add a parity bit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Minimum amount of redundancy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Bad error correcting properties</a:t>
            </a:r>
          </a:p>
          <a:p>
            <a:pPr marL="685800" lvl="2" indent="0">
              <a:buFont typeface="Arial" panose="020B0604020202020204" pitchFamily="34" charset="0"/>
              <a:buNone/>
            </a:pPr>
            <a:r>
              <a:rPr lang="en-US" altLang="en-US"/>
              <a:t>Two errors go completely undetected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Neither of these codes are satisfactory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1DABD7A0-7902-2F4A-A103-856A318E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223C82-42D6-544B-8462-5A44E6A77619}" type="slidenum">
              <a:rPr lang="en-US" altLang="en-US" sz="1200">
                <a:latin typeface="Garamond" panose="02020404030301010803" pitchFamily="18" charset="0"/>
              </a:rPr>
              <a:pPr/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0C71AEF-9C47-4144-9B5A-A541D93702C7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733800"/>
            <a:ext cx="1447800" cy="304800"/>
            <a:chOff x="3984" y="2352"/>
            <a:chExt cx="1200" cy="192"/>
          </a:xfrm>
        </p:grpSpPr>
        <p:sp>
          <p:nvSpPr>
            <p:cNvPr id="36872" name="Rectangle 4">
              <a:extLst>
                <a:ext uri="{FF2B5EF4-FFF2-40B4-BE49-F238E27FC236}">
                  <a16:creationId xmlns:a16="http://schemas.microsoft.com/office/drawing/2014/main" id="{B8218C1E-9550-0041-809B-ED4491B0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52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33CC"/>
                  </a:solidFill>
                  <a:latin typeface="Calibri" panose="020F0502020204030204" pitchFamily="34" charset="0"/>
                </a:rPr>
                <a:t>1 1 1 0 0</a:t>
              </a:r>
            </a:p>
          </p:txBody>
        </p:sp>
        <p:sp>
          <p:nvSpPr>
            <p:cNvPr id="36873" name="Rectangle 5">
              <a:extLst>
                <a:ext uri="{FF2B5EF4-FFF2-40B4-BE49-F238E27FC236}">
                  <a16:creationId xmlns:a16="http://schemas.microsoft.com/office/drawing/2014/main" id="{A5CB26F9-FC59-0F44-BDA3-2A2F0D19D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76FE092E-4886-844A-9888-6CFF3860BE76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343400"/>
            <a:ext cx="1447800" cy="304800"/>
            <a:chOff x="3984" y="2352"/>
            <a:chExt cx="1200" cy="192"/>
          </a:xfrm>
        </p:grpSpPr>
        <p:sp>
          <p:nvSpPr>
            <p:cNvPr id="36870" name="Rectangle 8">
              <a:extLst>
                <a:ext uri="{FF2B5EF4-FFF2-40B4-BE49-F238E27FC236}">
                  <a16:creationId xmlns:a16="http://schemas.microsoft.com/office/drawing/2014/main" id="{2BE3D949-897F-6042-A8EC-326E7306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52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33CC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000">
                  <a:solidFill>
                    <a:srgbClr val="CC0066"/>
                  </a:solidFill>
                  <a:latin typeface="Calibri" panose="020F0502020204030204" pitchFamily="34" charset="0"/>
                </a:rPr>
                <a:t>0 0 </a:t>
              </a:r>
              <a:r>
                <a:rPr lang="en-US" altLang="en-US" sz="2000">
                  <a:solidFill>
                    <a:srgbClr val="0033CC"/>
                  </a:solidFill>
                  <a:latin typeface="Calibri" panose="020F0502020204030204" pitchFamily="34" charset="0"/>
                </a:rPr>
                <a:t>0 0</a:t>
              </a:r>
            </a:p>
          </p:txBody>
        </p:sp>
        <p:sp>
          <p:nvSpPr>
            <p:cNvPr id="36871" name="Rectangle 9">
              <a:extLst>
                <a:ext uri="{FF2B5EF4-FFF2-40B4-BE49-F238E27FC236}">
                  <a16:creationId xmlns:a16="http://schemas.microsoft.com/office/drawing/2014/main" id="{90F8A622-31D9-F649-8654-8AEFDA87A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9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28EC2D5B-5E68-1244-B7F7-F691E85AB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Two main challenges in coding theory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05DD8586-C780-DC4C-BDD8-3E97FA3F4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Problem with parity example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Messages mapped to codewords which do not differ in many places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Need to pick a lot of codewords that differ a lot from each other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Efficient decoding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Naive algorithm: check received word with all codewords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FD71C743-51E9-9347-8FAB-FBA0AC9F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694763-FC59-2340-9578-DC1460984B37}" type="slidenum">
              <a:rPr lang="en-US" altLang="en-US" sz="1200">
                <a:latin typeface="Garamond" panose="02020404030301010803" pitchFamily="18" charset="0"/>
              </a:rPr>
              <a:pPr/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0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2D9B0D06-B6E0-7341-BDB7-FD4E617A1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The fundamental tradeoff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3771903-9632-2E4F-AA2D-8D6C23FB30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Correct as </a:t>
            </a:r>
            <a:r>
              <a:rPr lang="en-US" altLang="en-US" dirty="0">
                <a:solidFill>
                  <a:srgbClr val="CC0066"/>
                </a:solidFill>
                <a:ea typeface="ＭＳ Ｐゴシック" panose="020B0600070205080204" pitchFamily="34" charset="-128"/>
              </a:rPr>
              <a:t>many errors</a:t>
            </a:r>
            <a:r>
              <a:rPr lang="en-US" altLang="en-US" dirty="0">
                <a:ea typeface="ＭＳ Ｐゴシック" panose="020B0600070205080204" pitchFamily="34" charset="-128"/>
              </a:rPr>
              <a:t> as possible with as </a:t>
            </a:r>
            <a:r>
              <a:rPr lang="en-US" altLang="en-US" dirty="0">
                <a:solidFill>
                  <a:srgbClr val="CC0066"/>
                </a:solidFill>
                <a:ea typeface="ＭＳ Ｐゴシック" panose="020B0600070205080204" pitchFamily="34" charset="-128"/>
              </a:rPr>
              <a:t>little redundancy</a:t>
            </a:r>
            <a:r>
              <a:rPr lang="en-US" altLang="en-US" dirty="0">
                <a:ea typeface="ＭＳ Ｐゴシック" panose="020B0600070205080204" pitchFamily="34" charset="-128"/>
              </a:rPr>
              <a:t> as possible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b="1" dirty="0">
              <a:solidFill>
                <a:srgbClr val="FF0000"/>
              </a:solidFill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554004E2-9522-F146-97B8-513CDC45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494B8F-F22D-8B4B-B332-6E999C7E5F85}" type="slidenum">
              <a:rPr lang="en-US" altLang="en-US" sz="1200">
                <a:latin typeface="Garamond" panose="02020404030301010803" pitchFamily="18" charset="0"/>
              </a:rPr>
              <a:pPr/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2D528D8F-C0C5-1F48-811A-92BB00860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8229600" cy="1447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Can one achieve the “optimal” tradeoff with </a:t>
            </a:r>
          </a:p>
          <a:p>
            <a:pPr algn="ctr" eaLnBrk="1" hangingPunct="1"/>
            <a:r>
              <a:rPr lang="en-US" altLang="en-US" sz="3200" i="1">
                <a:latin typeface="Calibri" panose="020F0502020204030204" pitchFamily="34" charset="0"/>
              </a:rPr>
              <a:t>efficient</a:t>
            </a:r>
            <a:r>
              <a:rPr lang="en-US" altLang="en-US" sz="3200">
                <a:latin typeface="Calibri" panose="020F0502020204030204" pitchFamily="34" charset="0"/>
              </a:rPr>
              <a:t> encoding and decoding ?</a:t>
            </a:r>
          </a:p>
        </p:txBody>
      </p:sp>
    </p:spTree>
    <p:custDataLst>
      <p:tags r:id="rId1"/>
    </p:custDataLst>
  </p:cSld>
  <p:clrMapOvr>
    <a:masterClrMapping/>
  </p:clrMapOvr>
  <p:transition advTm="42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24720F3-2760-3942-AEB7-15310D43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Rest (of the semester) on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838F7BDB-FFE0-DF46-BC10-4E6A39B4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DB1B-1465-7F4F-8A32-1C8D7EE4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have a face mask on</a:t>
            </a:r>
          </a:p>
        </p:txBody>
      </p:sp>
      <p:pic>
        <p:nvPicPr>
          <p:cNvPr id="2050" name="Picture 2" descr="Link to netgain webinar">
            <a:extLst>
              <a:ext uri="{FF2B5EF4-FFF2-40B4-BE49-F238E27FC236}">
                <a16:creationId xmlns:a16="http://schemas.microsoft.com/office/drawing/2014/main" id="{F3B51A04-2520-D042-ACDB-669EC091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0" y="1584325"/>
            <a:ext cx="8686800" cy="35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1A46D-7DC6-5344-A6C3-D4E1C090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264489"/>
          </a:xfrm>
          <a:prstGeom prst="rect">
            <a:avLst/>
          </a:prstGeom>
        </p:spPr>
      </p:pic>
      <p:sp>
        <p:nvSpPr>
          <p:cNvPr id="46081" name="Title 3">
            <a:extLst>
              <a:ext uri="{FF2B5EF4-FFF2-40B4-BE49-F238E27FC236}">
                <a16:creationId xmlns:a16="http://schemas.microsoft.com/office/drawing/2014/main" id="{E6231B2E-4D69-104E-AF5E-8B43F00F5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Make sure to check out the syllabus!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B5F88-D41F-2641-899D-15C0DD76FE8B}"/>
              </a:ext>
            </a:extLst>
          </p:cNvPr>
          <p:cNvSpPr/>
          <p:nvPr/>
        </p:nvSpPr>
        <p:spPr>
          <a:xfrm>
            <a:off x="914400" y="1524000"/>
            <a:ext cx="609600" cy="304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DED7E8C-D541-5249-AB1E-1603CC28E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Signup on piazza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0DB30-CA17-6840-A5C6-57241158EAD8}"/>
              </a:ext>
            </a:extLst>
          </p:cNvPr>
          <p:cNvSpPr/>
          <p:nvPr/>
        </p:nvSpPr>
        <p:spPr>
          <a:xfrm>
            <a:off x="4572000" y="1524000"/>
            <a:ext cx="609600" cy="304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890D7-4CCD-784C-A560-938DE05F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1664368"/>
            <a:ext cx="9144000" cy="473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3DEA-2391-7C48-9651-64D43434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up for </a:t>
            </a:r>
            <a:r>
              <a:rPr lang="en-US" dirty="0" err="1"/>
              <a:t>Yunus</a:t>
            </a:r>
            <a:r>
              <a:rPr lang="en-US" dirty="0"/>
              <a:t>’ office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2F456-4788-5B4E-8E52-61113BED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4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64453F7-C7F2-C542-8FC4-8628D7152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Make sure you see 4/545 on </a:t>
            </a:r>
            <a:r>
              <a:rPr lang="en-US" altLang="en-US" sz="4000" dirty="0" err="1"/>
              <a:t>Autolab</a:t>
            </a:r>
            <a:r>
              <a:rPr lang="en-US" altLang="en-US" sz="4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062C4-AA93-C54E-A3A5-EC34170B1587}"/>
              </a:ext>
            </a:extLst>
          </p:cNvPr>
          <p:cNvSpPr/>
          <p:nvPr/>
        </p:nvSpPr>
        <p:spPr>
          <a:xfrm>
            <a:off x="1524000" y="1371600"/>
            <a:ext cx="609600" cy="304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1FBC5-B6D1-D944-9568-9A72B2F8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89"/>
            <a:ext cx="9144000" cy="51787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5ECA59-EEEE-E74D-86BB-497E53B766B0}"/>
              </a:ext>
            </a:extLst>
          </p:cNvPr>
          <p:cNvSpPr/>
          <p:nvPr/>
        </p:nvSpPr>
        <p:spPr>
          <a:xfrm>
            <a:off x="152400" y="2590800"/>
            <a:ext cx="3581400" cy="3717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B9B9-8264-5B4D-AA30-96162035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readers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FA5A1-5B55-3F45-829F-8473DF1B15B7}"/>
              </a:ext>
            </a:extLst>
          </p:cNvPr>
          <p:cNvSpPr txBox="1"/>
          <p:nvPr/>
        </p:nvSpPr>
        <p:spPr>
          <a:xfrm>
            <a:off x="990600" y="25908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Julia and Luca</a:t>
            </a:r>
          </a:p>
        </p:txBody>
      </p:sp>
    </p:spTree>
    <p:extLst>
      <p:ext uri="{BB962C8B-B14F-4D97-AF65-F5344CB8AC3E}">
        <p14:creationId xmlns:p14="http://schemas.microsoft.com/office/powerpoint/2010/main" val="367412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8B2679C-4EDC-454D-AD16-78D4C1E25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The birth of coding theory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7004FF6-38AA-7C4E-A7E7-FAD584D8D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Claude E. Shannon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200" dirty="0">
                <a:ea typeface="ＭＳ Ｐゴシック" panose="020B0600070205080204" pitchFamily="34" charset="-128"/>
              </a:rPr>
              <a:t>“A Mathematical Theory of Communication”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/>
              <a:t>1948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/>
              <a:t>Gave birth to Information theory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Richard W. Hamming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200" dirty="0">
                <a:ea typeface="ＭＳ Ｐゴシック" panose="020B0600070205080204" pitchFamily="34" charset="-128"/>
              </a:rPr>
              <a:t>“Error Detecting and Error Correcting Codes”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/>
              <a:t>1950</a:t>
            </a:r>
          </a:p>
          <a:p>
            <a:pPr lvl="1" fontAlgn="auto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34819" name="Picture 4" descr="shannon">
            <a:extLst>
              <a:ext uri="{FF2B5EF4-FFF2-40B4-BE49-F238E27FC236}">
                <a16:creationId xmlns:a16="http://schemas.microsoft.com/office/drawing/2014/main" id="{338C5EDC-EE9B-154E-B1C2-6188C0C1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91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hamming-richard">
            <a:extLst>
              <a:ext uri="{FF2B5EF4-FFF2-40B4-BE49-F238E27FC236}">
                <a16:creationId xmlns:a16="http://schemas.microsoft.com/office/drawing/2014/main" id="{393D97B8-6471-484D-AC27-B828E765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890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746085A2-A5C5-8C4A-8C73-250D4AA06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Structure of the course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6A0F630-5475-534F-8F64-6A84BD3FA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Part I: Combinatorics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What can and cannot be done with codes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Part II: Algorithms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How to use codes efficiently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Part III: Applications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Applications in (theoretical) Computer Science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|20.4|2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6585</TotalTime>
  <Words>298</Words>
  <Application>Microsoft Macintosh PowerPoint</Application>
  <PresentationFormat>On-screen Show (4:3)</PresentationFormat>
  <Paragraphs>68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Wingdings</vt:lpstr>
      <vt:lpstr>Office Theme</vt:lpstr>
      <vt:lpstr>Coding Theory </vt:lpstr>
      <vt:lpstr>Please have a face mask on</vt:lpstr>
      <vt:lpstr>Make sure to check out the syllabus!</vt:lpstr>
      <vt:lpstr>Signup on piazza</vt:lpstr>
      <vt:lpstr>Poll up for Yunus’ office hours</vt:lpstr>
      <vt:lpstr>Make sure you see 4/545 on Autolab </vt:lpstr>
      <vt:lpstr>Proof readers for today</vt:lpstr>
      <vt:lpstr>The birth of coding theory</vt:lpstr>
      <vt:lpstr>Structure of the course</vt:lpstr>
      <vt:lpstr>Redundancy vs. Error-correction</vt:lpstr>
      <vt:lpstr>Two main challenges in coding theory</vt:lpstr>
      <vt:lpstr>The fundamental tradeoff</vt:lpstr>
      <vt:lpstr>Rest (of the semester)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Correcting Codes: Combinatorics, Algorithms and Applications </dc:title>
  <dc:creator>Atri Rudra</dc:creator>
  <cp:lastModifiedBy>Atri Rudra</cp:lastModifiedBy>
  <cp:revision>53</cp:revision>
  <dcterms:created xsi:type="dcterms:W3CDTF">2012-01-17T03:15:51Z</dcterms:created>
  <dcterms:modified xsi:type="dcterms:W3CDTF">2022-02-02T20:58:47Z</dcterms:modified>
</cp:coreProperties>
</file>