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44"/>
  </p:notesMasterIdLst>
  <p:sldIdLst>
    <p:sldId id="256" r:id="rId2"/>
    <p:sldId id="260" r:id="rId3"/>
    <p:sldId id="406" r:id="rId4"/>
    <p:sldId id="403" r:id="rId5"/>
    <p:sldId id="258" r:id="rId6"/>
    <p:sldId id="259" r:id="rId7"/>
    <p:sldId id="263" r:id="rId8"/>
    <p:sldId id="302" r:id="rId9"/>
    <p:sldId id="303" r:id="rId10"/>
    <p:sldId id="304" r:id="rId11"/>
    <p:sldId id="305" r:id="rId12"/>
    <p:sldId id="301" r:id="rId13"/>
    <p:sldId id="306" r:id="rId14"/>
    <p:sldId id="266" r:id="rId15"/>
    <p:sldId id="268" r:id="rId16"/>
    <p:sldId id="295" r:id="rId17"/>
    <p:sldId id="267" r:id="rId18"/>
    <p:sldId id="307" r:id="rId19"/>
    <p:sldId id="288" r:id="rId20"/>
    <p:sldId id="410" r:id="rId21"/>
    <p:sldId id="292" r:id="rId22"/>
    <p:sldId id="270" r:id="rId23"/>
    <p:sldId id="289" r:id="rId24"/>
    <p:sldId id="411" r:id="rId25"/>
    <p:sldId id="293" r:id="rId26"/>
    <p:sldId id="348" r:id="rId27"/>
    <p:sldId id="386" r:id="rId28"/>
    <p:sldId id="274" r:id="rId29"/>
    <p:sldId id="404" r:id="rId30"/>
    <p:sldId id="291" r:id="rId31"/>
    <p:sldId id="407" r:id="rId32"/>
    <p:sldId id="275" r:id="rId33"/>
    <p:sldId id="277" r:id="rId34"/>
    <p:sldId id="294" r:id="rId35"/>
    <p:sldId id="278" r:id="rId36"/>
    <p:sldId id="279" r:id="rId37"/>
    <p:sldId id="280" r:id="rId38"/>
    <p:sldId id="281" r:id="rId39"/>
    <p:sldId id="405" r:id="rId40"/>
    <p:sldId id="282" r:id="rId41"/>
    <p:sldId id="408" r:id="rId42"/>
    <p:sldId id="283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0"/>
    <p:restoredTop sz="94860"/>
  </p:normalViewPr>
  <p:slideViewPr>
    <p:cSldViewPr>
      <p:cViewPr varScale="1">
        <p:scale>
          <a:sx n="105" d="100"/>
          <a:sy n="105" d="100"/>
        </p:scale>
        <p:origin x="12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7DFFE4E-FFF7-4348-A726-ED7E44AA85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4208A49-3777-3A4E-8F06-A658093D811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CF115CD-7316-364A-9FFD-5DE3ED1BB05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05D9278-27C6-2F4B-9326-EB419B4A08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578EDEFD-F286-4E44-BAA2-3A47FE0CC1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5320A2D-B5F2-2E40-90D7-623A1C591A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FD08950-1E0B-1D44-A752-9C1B0B3021E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0"/>
        <a:cs typeface="Arial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D85F974-158F-714B-9AD9-0E9C4A8B5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A3BA02-D23D-294C-9E63-3EFD13DCA546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F9FCC43-E394-1A4D-A1B2-BB7CFF2DE2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AEA8F96-FE17-DC4D-B49D-F59185053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Put codeword in color. And say form now on will talk about codeword.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BBDD496C-198A-3B4B-8070-F02D74F33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698950-4853-1541-B277-726A6A61CEAA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1F96A1A-7248-E341-8C76-4E0AA93E0A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5A457A8-0907-8246-B9C6-B6150D041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2137310-7740-8344-A184-FBF11DDCB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8012C0-2EF8-244E-8041-17155461298D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8F7EA30-E7F5-FF4A-A3AC-4705E36F8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D03D3EE-FDCC-6A41-AA62-BC94CA5ED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ABDEE-05DF-5548-AD85-021BD3352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5AB1-0C65-0147-9BCA-73138B68F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833E-D30C-0B42-A9E6-47FA5F93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942E8-101A-7C41-994F-8D12B3883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FA677-F257-8C48-AA19-1A3CE551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7B86B-AA71-F64D-AE35-E502A5909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75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4C6E-B50D-004B-A4E1-17B7A826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A7292-6FF0-984E-8585-4767E3DAD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F25F-E762-D34E-A097-D9872780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8CB6A-A6EC-9B4F-9748-D97EBE54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BD47F-79D2-0D48-A78B-7AC7B5C0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71880-E70C-244B-80E1-25AFB884B0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08439-359E-154D-89EE-95F7B833D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939E4-F82D-2C42-98C2-B584D5FC8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ED2DD-250C-8A43-B42B-C592D988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55C8-E624-F74D-8628-9579C883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961E4-645F-1B4E-84B4-8133E4EA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39858-7D75-D445-8189-F238C38E1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96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5EBCBC-6020-8B4D-B2BF-96AA23AA8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F4ED35-DA12-CF44-A18A-FE1161489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02DBE-A1CB-D24D-B948-72EB1554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9385-29D8-0B4C-B693-042031775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402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C5C4F0D-A1F7-244A-82B0-180AC897E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9F18611-5F5A-7C42-9ED6-DB89F229B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1850FE4-98B5-194F-918F-9435B1E698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A92FC-AB61-164F-97FC-1F4EB1B64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5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ABB5-797C-4041-AE28-22100F68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633BD-99CD-9447-814B-F6BE62855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FBA68-2905-CE4B-AB9E-C231D06C2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A7EBC-F1FE-974D-9728-29D3AB0E8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C4D97-FFB9-2E4B-8BA8-C7375C98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DC5A9-4768-8D4B-BCCC-3F7CF38C9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56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61F4-5593-3344-BF54-5C73E1DD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D0E47-697A-BB4A-AA4C-C04D1B9FC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10A9B-FFD1-0444-8AB2-DD385A55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6194-9369-2C4A-98EA-E7115762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D0F1-7B0B-424D-A099-3FFE3619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2359F-44BB-9645-AE18-B0718A1BB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AAF2-AB2D-E549-A76E-33CE4A5E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3F823-4050-DD4A-A349-5A8E26DAD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CEA69-8487-D04C-9ACC-7238E4ED1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CC6C9-58E2-C640-80BA-A09D5518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EFBAC-F02F-DD40-A4BD-B250E11A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D636BC-0900-EC41-BB45-52AF9F47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60379-68C3-274D-B1F8-1DD4D94ED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97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6EDD-CBB6-4C41-91B5-70364D03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11EB2-9F0A-EA40-BF91-E920E083C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72A5A-1AAE-7D41-A13A-A2D0BA58D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0C96F-3518-E44B-9533-F4AB90718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65FF4-FC5C-4143-A3CE-E212D971B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F474A9-64F5-1643-925E-9FCAAD0F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0FA436-59FD-2145-BC38-BC487F82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A4F90F-6C33-0D45-94B8-F9334BC2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F70C5-447F-1A49-B0B1-44998362E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19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7316-C383-624B-86B5-7DE3C6A1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D92B29-C776-3C43-AC91-ADC0CF19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46408F-79CE-F245-9CCC-0F2DE4B2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70399E-499B-F844-AAC8-FE771D1B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AC5D5-D1CA-C543-98E5-CCA0570E6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3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31C86-4722-BB40-BADE-C9AB4076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4E9B2D-B4A3-4C46-A960-E49013D8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CBD99E-35D9-3E45-A57A-694F19A4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ABA6F-59EB-A241-B386-24BAEB00A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50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D2607-9F3E-A94B-8362-3E0C2BD5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28B7-4FA5-FB45-8129-438439A0A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5DD72-C41C-FB43-B658-1375BC70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110E9A-FA26-6C4E-952C-F8F2007E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45ED92-5F49-7F41-8EDF-6D0AE0B7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CBC9F6-F769-484E-B20F-D8B6953E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22F46-C78D-314A-BA79-20A19EAD2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90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B16B-CC92-D744-BBD4-F77DA5AE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9A5CE-493F-7A44-9992-215898D74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8A630-FC64-8E4D-8EC2-9BCFF0258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F33CEF-4291-EB42-9930-BAA1B8A5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7F1AB1-2299-8D45-BF2A-09B9BF04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04F2AE-EBDE-B140-B8D0-822454C0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2103F-6C1B-BC49-A8CB-DC32A233C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70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Placeholder 1">
            <a:extLst>
              <a:ext uri="{FF2B5EF4-FFF2-40B4-BE49-F238E27FC236}">
                <a16:creationId xmlns:a16="http://schemas.microsoft.com/office/drawing/2014/main" id="{F243B3A6-8A02-F043-A88A-5E6D569F17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781F0-7591-3C4F-AA27-8EFB90A1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4439B-F0CF-954F-AE2B-8B500D17C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13921-A590-914D-90BA-18D8408B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6CB59-2594-384B-A5E9-70A69F823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CD7EA632-CEB9-9345-9430-7A9638EB62D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atri@cse.buffalo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B93D80FF-02BE-CE40-935D-8F03563513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Coding </a:t>
            </a:r>
            <a:r>
              <a:rPr lang="en-US" altLang="en-US" sz="5400"/>
              <a:t>Theory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F19855B8-0054-494C-BD32-782215E8E2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CSE 445/545</a:t>
            </a:r>
          </a:p>
          <a:p>
            <a:endParaRPr lang="en-US" altLang="en-US" dirty="0"/>
          </a:p>
          <a:p>
            <a:r>
              <a:rPr lang="en-US" altLang="en-US" dirty="0"/>
              <a:t>January 30,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20E2C0-5727-9C99-7E89-203C9AA99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" y="1282284"/>
            <a:ext cx="9144000" cy="5210591"/>
          </a:xfrm>
          <a:prstGeom prst="rect">
            <a:avLst/>
          </a:prstGeom>
        </p:spPr>
      </p:pic>
      <p:sp>
        <p:nvSpPr>
          <p:cNvPr id="48129" name="Title 1">
            <a:extLst>
              <a:ext uri="{FF2B5EF4-FFF2-40B4-BE49-F238E27FC236}">
                <a16:creationId xmlns:a16="http://schemas.microsoft.com/office/drawing/2014/main" id="{CDED7E8C-D541-5249-AB1E-1603CC28E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Autolab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0DB30-CA17-6840-A5C6-57241158EAD8}"/>
              </a:ext>
            </a:extLst>
          </p:cNvPr>
          <p:cNvSpPr/>
          <p:nvPr/>
        </p:nvSpPr>
        <p:spPr>
          <a:xfrm>
            <a:off x="4648200" y="1371600"/>
            <a:ext cx="609600" cy="2286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346B4-F5E5-6A08-D416-693B9781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1386522"/>
            <a:ext cx="9144000" cy="5471478"/>
          </a:xfrm>
          <a:prstGeom prst="rect">
            <a:avLst/>
          </a:prstGeom>
        </p:spPr>
      </p:pic>
      <p:sp>
        <p:nvSpPr>
          <p:cNvPr id="49153" name="Title 1">
            <a:extLst>
              <a:ext uri="{FF2B5EF4-FFF2-40B4-BE49-F238E27FC236}">
                <a16:creationId xmlns:a16="http://schemas.microsoft.com/office/drawing/2014/main" id="{864453F7-C7F2-C542-8FC4-8628D7152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Piazza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062C4-AA93-C54E-A3A5-EC34170B1587}"/>
              </a:ext>
            </a:extLst>
          </p:cNvPr>
          <p:cNvSpPr/>
          <p:nvPr/>
        </p:nvSpPr>
        <p:spPr>
          <a:xfrm>
            <a:off x="1752600" y="1412252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3">
            <a:extLst>
              <a:ext uri="{FF2B5EF4-FFF2-40B4-BE49-F238E27FC236}">
                <a16:creationId xmlns:a16="http://schemas.microsoft.com/office/drawing/2014/main" id="{E0F8C135-99F5-FF4E-8217-A7157BA12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Piazza for 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A1B48-B430-674F-9A96-26FB86AFF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000012"/>
            <a:ext cx="6917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/>
              <a:t>If you signed up before on 9pm on Sun, Jan 22 you should be on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92471-3828-4423-19C8-B2FB0A58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41637"/>
            <a:ext cx="865471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45631D8-3FA2-8B47-A726-15435462F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Feedback polls already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716F2-3DAA-F606-641F-B38A8975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34976"/>
            <a:ext cx="9232631" cy="36228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45EC6FE9-F7F1-0A47-92E6-B6349E3F0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59D09D6-0DE8-EE4F-9A77-586234C670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If something doesn’t work (e.g. you cannot post a comment), let me know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2826B-75B0-F9D8-0B97-80B29BEE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45" y="833437"/>
            <a:ext cx="4815175" cy="3164558"/>
          </a:xfrm>
          <a:prstGeom prst="rect">
            <a:avLst/>
          </a:prstGeom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C1B3D533-CF0F-9C4F-9CA1-22428ECFC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References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0BB1271-3CA4-3D48-97D4-F94B5A6C71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Draft of a book I’m writing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With Guruswami+Sudan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Standard coding theory texts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MacWilliams and Sloane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van Lint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Blahut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Handbook of coding theory</a:t>
            </a:r>
          </a:p>
        </p:txBody>
      </p:sp>
      <p:pic>
        <p:nvPicPr>
          <p:cNvPr id="17413" name="Picture 5" descr="MS77">
            <a:extLst>
              <a:ext uri="{FF2B5EF4-FFF2-40B4-BE49-F238E27FC236}">
                <a16:creationId xmlns:a16="http://schemas.microsoft.com/office/drawing/2014/main" id="{2300639B-9309-AA41-B286-EC129A64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1187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vanlint">
            <a:extLst>
              <a:ext uri="{FF2B5EF4-FFF2-40B4-BE49-F238E27FC236}">
                <a16:creationId xmlns:a16="http://schemas.microsoft.com/office/drawing/2014/main" id="{87623FF3-D920-9F4B-A134-B25ABE99C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0"/>
            <a:ext cx="1095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andbook">
            <a:extLst>
              <a:ext uri="{FF2B5EF4-FFF2-40B4-BE49-F238E27FC236}">
                <a16:creationId xmlns:a16="http://schemas.microsoft.com/office/drawing/2014/main" id="{B3889C86-0B8D-3841-B01D-2B5A9749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9600"/>
            <a:ext cx="11620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blahut">
            <a:extLst>
              <a:ext uri="{FF2B5EF4-FFF2-40B4-BE49-F238E27FC236}">
                <a16:creationId xmlns:a16="http://schemas.microsoft.com/office/drawing/2014/main" id="{59FDA96C-BC27-3147-B3C0-984C9C03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1173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DA1DADF2-BAB9-7D47-B98A-35C7677EB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Pre-requisites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6E496B3-48C4-0B4E-AA8D-7F6FB53648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 dirty="0">
                <a:ea typeface="ＭＳ Ｐゴシック" panose="020B0600070205080204" pitchFamily="34" charset="-128"/>
              </a:rPr>
              <a:t>No formal pre-requisites for 545/ CSE 331 for 445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Probably no one will have all the pre-</a:t>
            </a:r>
            <a:r>
              <a:rPr lang="en-US" altLang="en-US" sz="2200" dirty="0" err="1"/>
              <a:t>req</a:t>
            </a:r>
            <a:r>
              <a:rPr lang="en-US" altLang="ja-JP" sz="2200" dirty="0" err="1">
                <a:ea typeface="ＭＳ Ｐゴシック" panose="020B0600070205080204" pitchFamily="34" charset="-128"/>
              </a:rPr>
              <a:t>s</a:t>
            </a:r>
            <a:endParaRPr lang="en-US" altLang="ja-JP" sz="22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 dirty="0">
                <a:ea typeface="ＭＳ Ｐゴシック" panose="020B0600070205080204" pitchFamily="34" charset="-128"/>
              </a:rPr>
              <a:t>Mathematical maturity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Comfortable with proofs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Willing to pick up basics of new areas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 dirty="0">
                <a:ea typeface="ＭＳ Ｐゴシック" panose="020B0600070205080204" pitchFamily="34" charset="-128"/>
              </a:rPr>
              <a:t>Will spend one lecture on the pre-req’s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Linear Algebra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Finite Fields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Probability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 dirty="0"/>
              <a:t>Algorithms/ Asymptotic Analysis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DC28FFE0-6AE3-7147-B2D6-9E3C9F7F3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3352800" cy="1600200"/>
          </a:xfrm>
          <a:prstGeom prst="cloudCallout">
            <a:avLst>
              <a:gd name="adj1" fmla="val -17273"/>
              <a:gd name="adj2" fmla="val 43505"/>
            </a:avLst>
          </a:prstGeom>
          <a:solidFill>
            <a:srgbClr val="3366FF"/>
          </a:solidFill>
          <a:ln w="9525">
            <a:solidFill>
              <a:srgbClr val="CC98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Go slower in the first half of the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7491355F-8A28-7D4B-8D77-D57378E06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Grades and such like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8A0BC-F11A-C918-1A54-49A75926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63059"/>
            <a:ext cx="9054045" cy="23089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C5432C28-2F7D-574F-A001-FA694180F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Mini Project</a:t>
            </a:r>
          </a:p>
        </p:txBody>
      </p:sp>
      <p:sp>
        <p:nvSpPr>
          <p:cNvPr id="51202" name="TextBox 2">
            <a:extLst>
              <a:ext uri="{FF2B5EF4-FFF2-40B4-BE49-F238E27FC236}">
                <a16:creationId xmlns:a16="http://schemas.microsoft.com/office/drawing/2014/main" id="{FCE0129B-4C5E-3D44-8169-9A70BCC7C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1900238"/>
            <a:ext cx="2690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/>
              <a:t>Groups of size = 3</a:t>
            </a:r>
          </a:p>
        </p:txBody>
      </p:sp>
      <p:sp>
        <p:nvSpPr>
          <p:cNvPr id="51203" name="TextBox 3">
            <a:extLst>
              <a:ext uri="{FF2B5EF4-FFF2-40B4-BE49-F238E27FC236}">
                <a16:creationId xmlns:a16="http://schemas.microsoft.com/office/drawing/2014/main" id="{7F03AD14-9BA8-D24B-9EB3-93028B9AA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2667000"/>
            <a:ext cx="6691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Create a Youtube video related to coding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25C9F-EDEB-AB4C-AE1B-71979F608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3660775"/>
            <a:ext cx="468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Bunch of other details in syllabus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E3529A38-8224-A349-8AC5-95558BFAA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Deadlines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EE532-4057-AC68-03AE-6DBD51BE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" y="1932833"/>
            <a:ext cx="8364584" cy="27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B9433-314F-C0AC-27A2-300ECA4FE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8500"/>
            <a:ext cx="7543800" cy="31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7F0D5-DE78-B576-CC3D-F3BA9CA39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6" y="4465052"/>
            <a:ext cx="6252882" cy="393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0009E-7D8E-0905-96B1-7D26E8B8A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7" y="6151441"/>
            <a:ext cx="4599315" cy="3414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5FB946F4-375F-EC47-AAB9-B5A23DFA1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Let’s do some introductions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F25278A1-7D0E-C14E-BA19-BE6E313EB4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Atri Rudra</a:t>
            </a: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319 Davis Hall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>
                <a:hlinkClick r:id="rId2"/>
              </a:rPr>
              <a:t>atri@buffalo.edu</a:t>
            </a:r>
            <a:endParaRPr lang="en-US" altLang="en-US" sz="2400" dirty="0"/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645-2464 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Office hours: Mon 11:30am-12:20pm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E3529A38-8224-A349-8AC5-95558BFAA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Deadlines are not suggestions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EE532-4057-AC68-03AE-6DBD51BE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" y="1932833"/>
            <a:ext cx="8364584" cy="27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B9433-314F-C0AC-27A2-300ECA4FE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8500"/>
            <a:ext cx="7543800" cy="31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7F0D5-DE78-B576-CC3D-F3BA9CA39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6" y="4465052"/>
            <a:ext cx="6252882" cy="393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0009E-7D8E-0905-96B1-7D26E8B8A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7" y="6151441"/>
            <a:ext cx="4599315" cy="341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E5A4F-0501-C0B0-B392-C01338670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0" y="2362402"/>
            <a:ext cx="7462201" cy="794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0322B-499C-A10A-7B0C-ECD937541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3627937"/>
            <a:ext cx="7067550" cy="809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0CDD7-7464-21AA-2A14-9D449B6BA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450" y="4948092"/>
            <a:ext cx="8592537" cy="8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48032F89-3DF3-9A4E-8731-D067528B8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B0E163F4-4BA6-9942-A705-238AAED1CC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Check out the syllabus for more details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54A3F18-BB1F-A94C-9198-EF4506573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Homework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6B6B8DE-39DC-E446-8D3C-2A97AFA64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6 short ones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Collaboration generally allowed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Work in groups of size at most 3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Write up your own solutions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Acknowledge your collaborators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No source other than book and your notes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Breaking these rules will be considered as cheating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More details when they are handed out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996B529-314D-8F4B-B436-8B66BCE72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My homework philosophy for 4/545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3A6CDA1-120E-9047-9A92-A9C9AE9D24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NOT</a:t>
            </a:r>
            <a:r>
              <a:rPr lang="en-US" altLang="en-US" dirty="0">
                <a:ea typeface="ＭＳ Ｐゴシック" panose="020B0600070205080204" pitchFamily="34" charset="-128"/>
              </a:rPr>
              <a:t> to make sure you understand what I teach in the lectures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Homework problems either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dirty="0"/>
              <a:t>Proofs that were not done in the class; or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dirty="0"/>
              <a:t>Material that is not covered in the class</a:t>
            </a:r>
          </a:p>
          <a:p>
            <a:pPr marL="685800" lvl="2" indent="0">
              <a:buFont typeface="Arial" panose="020B0604020202020204" pitchFamily="34" charset="0"/>
              <a:buNone/>
            </a:pPr>
            <a:r>
              <a:rPr lang="en-US" altLang="en-US" dirty="0"/>
              <a:t>Closely related to something that is </a:t>
            </a:r>
            <a:endParaRPr lang="en-US" alt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18F37-47CD-46D4-E72F-2BBDFDAD3C7B}"/>
              </a:ext>
            </a:extLst>
          </p:cNvPr>
          <p:cNvSpPr txBox="1"/>
          <p:nvPr/>
        </p:nvSpPr>
        <p:spPr>
          <a:xfrm>
            <a:off x="628650" y="3810000"/>
            <a:ext cx="574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lectures will </a:t>
            </a:r>
            <a:r>
              <a:rPr lang="en-US" b="1" dirty="0"/>
              <a:t>NOT</a:t>
            </a:r>
            <a:r>
              <a:rPr lang="en-US" dirty="0"/>
              <a:t> “teach” you how to do your HWs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3946C8-5C64-88BF-1471-EF72EA9A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THEORY </a:t>
            </a:r>
            <a:r>
              <a:rPr lang="en-US" b="1" dirty="0"/>
              <a:t>elective</a:t>
            </a:r>
            <a:r>
              <a:rPr lang="en-US" dirty="0"/>
              <a:t>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8F1FB-9868-C422-3B75-503DFE812B83}"/>
              </a:ext>
            </a:extLst>
          </p:cNvPr>
          <p:cNvSpPr txBox="1"/>
          <p:nvPr/>
        </p:nvSpPr>
        <p:spPr>
          <a:xfrm>
            <a:off x="838200" y="2133600"/>
            <a:ext cx="694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do not know how to write mathematical proofs on your own, </a:t>
            </a:r>
          </a:p>
          <a:p>
            <a:r>
              <a:rPr lang="en-US" dirty="0">
                <a:solidFill>
                  <a:srgbClr val="FF0000"/>
                </a:solidFill>
              </a:rPr>
              <a:t>you should DROP the course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78946-53C7-04A7-8EDA-F7706629DBEC}"/>
              </a:ext>
            </a:extLst>
          </p:cNvPr>
          <p:cNvSpPr txBox="1"/>
          <p:nvPr/>
        </p:nvSpPr>
        <p:spPr>
          <a:xfrm>
            <a:off x="835231" y="3225812"/>
            <a:ext cx="3698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HWs will need solid background in</a:t>
            </a:r>
          </a:p>
          <a:p>
            <a:endParaRPr lang="en-US" dirty="0"/>
          </a:p>
          <a:p>
            <a:r>
              <a:rPr lang="en-US" dirty="0"/>
              <a:t>   Linear Algebra</a:t>
            </a:r>
          </a:p>
          <a:p>
            <a:r>
              <a:rPr lang="en-US" dirty="0"/>
              <a:t>   Probability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57595-0A38-0379-2B9B-DF844895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62" y="4872022"/>
            <a:ext cx="827453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DC08AE9-9923-EA4C-A9CB-72072AE2F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4831A80-6B79-2D40-ADB5-1310B72902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Check out the syllabus for more details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7E88CAA9-E6DF-2949-AE43-C1E76D3B0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Some comments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7F175FE-3689-2942-8B42-CD16195029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Decide on a Video topic </a:t>
            </a:r>
            <a:r>
              <a:rPr lang="en-US" altLang="en-US" b="1" dirty="0">
                <a:ea typeface="ＭＳ Ｐゴシック" panose="020B0600070205080204" pitchFamily="34" charset="-128"/>
              </a:rPr>
              <a:t>early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Different topics might need different prep. work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Come talk to me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err="1">
                <a:ea typeface="ＭＳ Ｐゴシック" panose="020B0600070205080204" pitchFamily="34" charset="-128"/>
              </a:rPr>
              <a:t>Homeworks</a:t>
            </a:r>
            <a:r>
              <a:rPr lang="en-US" altLang="en-US" dirty="0">
                <a:ea typeface="ＭＳ Ｐゴシック" panose="020B0600070205080204" pitchFamily="34" charset="-128"/>
              </a:rPr>
              <a:t> might take time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Do not wait for the last moment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FD0FF91B-B009-8846-8C65-6619DB5C5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Calibri" panose="020F0502020204030204" pitchFamily="34" charset="0"/>
                <a:ea typeface="ＭＳ Ｐゴシック" panose="020B0600070205080204" pitchFamily="34" charset="-128"/>
              </a:rPr>
              <a:t>Academic Dishonesty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B088BD8-E274-1040-A636-BFDE2B524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65275"/>
            <a:ext cx="8229600" cy="4911725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Penalty: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200" dirty="0">
                <a:ea typeface="ＭＳ Ｐゴシック" charset="0"/>
              </a:rPr>
              <a:t>Minimum: An </a:t>
            </a:r>
            <a:r>
              <a:rPr lang="en-US" sz="2200" b="1" dirty="0">
                <a:solidFill>
                  <a:srgbClr val="FF0000"/>
                </a:solidFill>
                <a:ea typeface="ＭＳ Ｐゴシック" charset="0"/>
              </a:rPr>
              <a:t>grade reduction in course</a:t>
            </a:r>
            <a:r>
              <a:rPr lang="en-US" sz="2200" dirty="0">
                <a:ea typeface="ＭＳ Ｐゴシック" charset="0"/>
              </a:rPr>
              <a:t> 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200" dirty="0"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ea typeface="ＭＳ Ｐゴシック" charset="0"/>
              </a:rPr>
              <a:t>F</a:t>
            </a:r>
            <a:r>
              <a:rPr lang="en-US" sz="2200" dirty="0">
                <a:ea typeface="ＭＳ Ｐゴシック" charset="0"/>
              </a:rPr>
              <a:t> (or higher penalty) if warranted</a:t>
            </a:r>
            <a:endParaRPr lang="en-US" altLang="ja-JP" sz="2200" dirty="0">
              <a:ea typeface="ＭＳ Ｐゴシック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200" dirty="0">
                <a:ea typeface="ＭＳ Ｐゴシック" charset="0"/>
              </a:rPr>
              <a:t>If not sure, come talk to me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Excuses like “</a:t>
            </a:r>
            <a:r>
              <a:rPr lang="en-US" altLang="ja-JP" sz="2600" dirty="0">
                <a:ea typeface="ＭＳ Ｐゴシック" charset="0"/>
                <a:cs typeface="ＭＳ Ｐゴシック" charset="0"/>
              </a:rPr>
              <a:t>I have a job,” “This was OK earlier/in my country,” “This course is hard,” etc. </a:t>
            </a:r>
            <a:r>
              <a:rPr lang="en-US" altLang="ja-JP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 WORK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ea typeface="ＭＳ Ｐゴシック" charset="0"/>
                <a:cs typeface="ＭＳ Ｐゴシック" charset="0"/>
              </a:rPr>
              <a:t> IN THE COURSE 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ea typeface="ＭＳ Ｐゴシック" charset="0"/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altLang="ja-JP" sz="26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2200" dirty="0">
              <a:ea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6B454-5477-6643-BB6E-B8BD92751970}"/>
              </a:ext>
            </a:extLst>
          </p:cNvPr>
          <p:cNvSpPr/>
          <p:nvPr/>
        </p:nvSpPr>
        <p:spPr>
          <a:xfrm>
            <a:off x="304800" y="47656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D13875-0B57-2847-8E95-3CE001E4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awesome TA: Ben Siegel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E6BFC-5F12-0C44-B8D8-F952E0B04A51}"/>
              </a:ext>
            </a:extLst>
          </p:cNvPr>
          <p:cNvSpPr txBox="1"/>
          <p:nvPr/>
        </p:nvSpPr>
        <p:spPr>
          <a:xfrm>
            <a:off x="4724400" y="3418703"/>
            <a:ext cx="3694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hours: Fill in the piazza poll!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 office hours this week</a:t>
            </a:r>
          </a:p>
        </p:txBody>
      </p:sp>
      <p:pic>
        <p:nvPicPr>
          <p:cNvPr id="2" name="Picture 2" descr="Ben">
            <a:extLst>
              <a:ext uri="{FF2B5EF4-FFF2-40B4-BE49-F238E27FC236}">
                <a16:creationId xmlns:a16="http://schemas.microsoft.com/office/drawing/2014/main" id="{46B24F1B-878F-0A05-2302-6BDCEA09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1690688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5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CF520961-D82B-F248-8154-5051E984B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If grades are all you care about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96CC58C-1E80-694A-B189-4B81838FA0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You’ll be fine if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You do your assignments </a:t>
            </a:r>
            <a:r>
              <a:rPr lang="en-US" altLang="en-US" b="1"/>
              <a:t>honestly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Make a reasonable attempt at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09E5E-30BE-D44D-BF2C-488800C2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took CSE 331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5DFA7-21B1-C345-B1F8-120609A29421}"/>
              </a:ext>
            </a:extLst>
          </p:cNvPr>
          <p:cNvSpPr txBox="1"/>
          <p:nvPr/>
        </p:nvSpPr>
        <p:spPr>
          <a:xfrm>
            <a:off x="762000" y="1981200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I’m assuming you’re in this class because you wanted to be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9F6A8-CE5D-EA40-91B2-C43F59971B05}"/>
              </a:ext>
            </a:extLst>
          </p:cNvPr>
          <p:cNvSpPr txBox="1"/>
          <p:nvPr/>
        </p:nvSpPr>
        <p:spPr>
          <a:xfrm>
            <a:off x="762000" y="3059668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scaffolding/support material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0954-5315-3341-9B63-3BF5C9FC0A0F}"/>
              </a:ext>
            </a:extLst>
          </p:cNvPr>
          <p:cNvSpPr txBox="1"/>
          <p:nvPr/>
        </p:nvSpPr>
        <p:spPr>
          <a:xfrm>
            <a:off x="762000" y="4322803"/>
            <a:ext cx="778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 happy to give pointers but if you need to makeup on some background</a:t>
            </a:r>
            <a:br>
              <a:rPr lang="en-US" dirty="0"/>
            </a:br>
            <a:r>
              <a:rPr lang="en-US" dirty="0"/>
              <a:t>knowledge, I expect you to pick up the material on your own</a:t>
            </a:r>
          </a:p>
        </p:txBody>
      </p:sp>
    </p:spTree>
    <p:extLst>
      <p:ext uri="{BB962C8B-B14F-4D97-AF65-F5344CB8AC3E}">
        <p14:creationId xmlns:p14="http://schemas.microsoft.com/office/powerpoint/2010/main" val="30978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4C34CAF4-3851-294F-A367-7E52F3D6C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43415057-A405-284E-84AD-870981B5C7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Check out the syllabus for more details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937E2B40-362A-1040-AA52-39B7E2D9A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Let the fun begin!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06995A9-48B0-6E41-8216-EB4045A21C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monks_roller_coaster">
            <a:extLst>
              <a:ext uri="{FF2B5EF4-FFF2-40B4-BE49-F238E27FC236}">
                <a16:creationId xmlns:a16="http://schemas.microsoft.com/office/drawing/2014/main" id="{13D82C81-3DFD-0042-8749-DB2BF981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32369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32F3A84D-2656-0A4D-8B12-5CA52169E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Coding theory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66225AAD-8A1D-0B41-BB1F-5AD7C22106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5" descr="emacs-c">
            <a:extLst>
              <a:ext uri="{FF2B5EF4-FFF2-40B4-BE49-F238E27FC236}">
                <a16:creationId xmlns:a16="http://schemas.microsoft.com/office/drawing/2014/main" id="{C73C423F-2615-F847-8A13-1EB4AE78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477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>
            <a:extLst>
              <a:ext uri="{FF2B5EF4-FFF2-40B4-BE49-F238E27FC236}">
                <a16:creationId xmlns:a16="http://schemas.microsoft.com/office/drawing/2014/main" id="{13A3578E-4F21-DF4B-826B-8867F9C5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6361113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http://catalyst.washington.edu/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1DF2E502-BD29-4F44-90EF-B6BAA514465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209800"/>
            <a:ext cx="7391400" cy="3429000"/>
            <a:chOff x="384" y="1392"/>
            <a:chExt cx="4656" cy="2160"/>
          </a:xfrm>
        </p:grpSpPr>
        <p:sp>
          <p:nvSpPr>
            <p:cNvPr id="24582" name="Line 7">
              <a:extLst>
                <a:ext uri="{FF2B5EF4-FFF2-40B4-BE49-F238E27FC236}">
                  <a16:creationId xmlns:a16="http://schemas.microsoft.com/office/drawing/2014/main" id="{EE0ACED5-9DF9-C741-900E-824CEEB35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392"/>
              <a:ext cx="4560" cy="20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8">
              <a:extLst>
                <a:ext uri="{FF2B5EF4-FFF2-40B4-BE49-F238E27FC236}">
                  <a16:creationId xmlns:a16="http://schemas.microsoft.com/office/drawing/2014/main" id="{C8DF984B-A54F-164F-83A8-0EB0BC647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1440"/>
              <a:ext cx="4608" cy="21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30C503F-BD0B-E245-A0ED-6C0E74FFE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What does this say?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4F661A0-36CB-8840-B6C7-9739E2E2AB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W*lcome to the cl*ss. I h*pe you w*ll h*ve as mu*h f*n as I wi*l hav* t*ach*ng it!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Welcome to the class. I hope you will have as much fun as I will have teaching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0102441-AFDB-BF4F-936B-79A4F3CA4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Why did the example work?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1DD3140-42F6-E247-8972-ACFF4A166C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English has in built redundancy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Can tolerate “</a:t>
            </a:r>
            <a:r>
              <a:rPr lang="en-US" altLang="ja-JP" sz="2800">
                <a:ea typeface="ＭＳ Ｐゴシック" panose="020B0600070205080204" pitchFamily="34" charset="-128"/>
              </a:rPr>
              <a:t>errors”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BC3AB8AC-EE16-1146-9CC5-A86381945BD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setup</a:t>
            </a:r>
          </a:p>
        </p:txBody>
      </p:sp>
      <p:pic>
        <p:nvPicPr>
          <p:cNvPr id="27650" name="Picture 16" descr="MCj02341320000[1]">
            <a:extLst>
              <a:ext uri="{FF2B5EF4-FFF2-40B4-BE49-F238E27FC236}">
                <a16:creationId xmlns:a16="http://schemas.microsoft.com/office/drawing/2014/main" id="{2FAFBF33-A88A-AD43-9D82-D7904F837C3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914400" cy="682625"/>
          </a:xfrm>
        </p:spPr>
      </p:pic>
      <p:pic>
        <p:nvPicPr>
          <p:cNvPr id="27651" name="Picture 2" descr="MCj03112940000[1]">
            <a:extLst>
              <a:ext uri="{FF2B5EF4-FFF2-40B4-BE49-F238E27FC236}">
                <a16:creationId xmlns:a16="http://schemas.microsoft.com/office/drawing/2014/main" id="{CBE3801D-2BEE-E644-BE54-497F4C81FAE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1728788" cy="1817688"/>
          </a:xfrm>
        </p:spPr>
      </p:pic>
      <p:sp>
        <p:nvSpPr>
          <p:cNvPr id="29700" name="Line 4">
            <a:extLst>
              <a:ext uri="{FF2B5EF4-FFF2-40B4-BE49-F238E27FC236}">
                <a16:creationId xmlns:a16="http://schemas.microsoft.com/office/drawing/2014/main" id="{0371875E-9EFD-C049-A109-D1B9777D3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00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36E256F8-0B25-CA4B-9AB8-53E099C0A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219200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C(x)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96B4816A-931C-664F-8B21-9F380F08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81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x</a:t>
            </a:r>
          </a:p>
        </p:txBody>
      </p:sp>
      <p:sp>
        <p:nvSpPr>
          <p:cNvPr id="29703" name="Line 7">
            <a:extLst>
              <a:ext uri="{FF2B5EF4-FFF2-40B4-BE49-F238E27FC236}">
                <a16:creationId xmlns:a16="http://schemas.microsoft.com/office/drawing/2014/main" id="{F4E90E77-925E-1749-8F67-226E07767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276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681028F5-FD9E-904B-9FFE-A23D8FB7A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y = C(x)+error</a:t>
            </a:r>
          </a:p>
        </p:txBody>
      </p:sp>
      <p:pic>
        <p:nvPicPr>
          <p:cNvPr id="29705" name="Picture 9" descr="MCj02338120000[1]">
            <a:extLst>
              <a:ext uri="{FF2B5EF4-FFF2-40B4-BE49-F238E27FC236}">
                <a16:creationId xmlns:a16="http://schemas.microsoft.com/office/drawing/2014/main" id="{3167C179-47F5-1A40-8667-E0A1C6F8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1539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Line 10">
            <a:extLst>
              <a:ext uri="{FF2B5EF4-FFF2-40B4-BE49-F238E27FC236}">
                <a16:creationId xmlns:a16="http://schemas.microsoft.com/office/drawing/2014/main" id="{C7734C2E-0E15-1843-AAC3-1531A2BD6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9E3E9C99-9F87-8140-9D3E-AC4592EC75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5181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B6BF99CF-3EDE-0740-B521-D45907B53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2375776C-9AF2-6442-98D0-F6B709BA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53736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x</a:t>
            </a: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BD71791A-D218-ED46-BFD1-38A51DC6E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5" y="5522913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/>
              <a:t>Give up</a:t>
            </a:r>
          </a:p>
        </p:txBody>
      </p:sp>
      <p:sp>
        <p:nvSpPr>
          <p:cNvPr id="29711" name="Rectangle 15">
            <a:extLst>
              <a:ext uri="{FF2B5EF4-FFF2-40B4-BE49-F238E27FC236}">
                <a16:creationId xmlns:a16="http://schemas.microsoft.com/office/drawing/2014/main" id="{C0E7ECA7-0C4C-294C-85AA-6888C9ED9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29000"/>
            <a:ext cx="5943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altLang="en-US" sz="3000"/>
              <a:t>Mapping </a:t>
            </a:r>
            <a:r>
              <a:rPr lang="en-US" altLang="en-US" sz="3000" b="1">
                <a:solidFill>
                  <a:srgbClr val="CC0066"/>
                </a:solidFill>
              </a:rPr>
              <a:t>C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ym typeface="Symbol" pitchFamily="2" charset="2"/>
              </a:rPr>
              <a:t>Error-correcting code or just code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ym typeface="Symbol" pitchFamily="2" charset="2"/>
              </a:rPr>
              <a:t>Encoding: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x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latin typeface="SimHei" panose="02010609060101010101" pitchFamily="49" charset="-122"/>
                <a:ea typeface="SimHei" panose="02010609060101010101" pitchFamily="49" charset="-122"/>
                <a:sym typeface="Symbol" pitchFamily="2" charset="2"/>
              </a:rPr>
              <a:t>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C(x)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ym typeface="Symbol" pitchFamily="2" charset="2"/>
              </a:rPr>
              <a:t>Decoding: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y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latin typeface="SimHei" panose="02010609060101010101" pitchFamily="49" charset="-122"/>
                <a:ea typeface="SimHei" panose="02010609060101010101" pitchFamily="49" charset="-122"/>
                <a:sym typeface="Symbol" pitchFamily="2" charset="2"/>
              </a:rPr>
              <a:t>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x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C(x) </a:t>
            </a:r>
            <a:r>
              <a:rPr lang="en-US" altLang="en-US" sz="2600">
                <a:sym typeface="Symbol" pitchFamily="2" charset="2"/>
              </a:rPr>
              <a:t>is a </a:t>
            </a:r>
            <a:r>
              <a:rPr lang="en-US" altLang="en-US" sz="2600">
                <a:solidFill>
                  <a:srgbClr val="0033CC"/>
                </a:solidFill>
                <a:sym typeface="Symbol" pitchFamily="2" charset="2"/>
              </a:rPr>
              <a:t>codeword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altLang="en-US" sz="3000" baseline="30000"/>
          </a:p>
        </p:txBody>
      </p:sp>
      <p:pic>
        <p:nvPicPr>
          <p:cNvPr id="27664" name="Picture 17">
            <a:extLst>
              <a:ext uri="{FF2B5EF4-FFF2-40B4-BE49-F238E27FC236}">
                <a16:creationId xmlns:a16="http://schemas.microsoft.com/office/drawing/2014/main" id="{D14DE4C9-B706-5544-85A6-EAF17118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52600"/>
            <a:ext cx="1219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8">
            <a:extLst>
              <a:ext uri="{FF2B5EF4-FFF2-40B4-BE49-F238E27FC236}">
                <a16:creationId xmlns:a16="http://schemas.microsoft.com/office/drawing/2014/main" id="{D715B71F-F2C2-0B4D-A98F-0CA0ACE1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1041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19">
            <a:extLst>
              <a:ext uri="{FF2B5EF4-FFF2-40B4-BE49-F238E27FC236}">
                <a16:creationId xmlns:a16="http://schemas.microsoft.com/office/drawing/2014/main" id="{0C03A8EB-F030-9D44-AE94-FA484650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13716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3">
            <a:extLst>
              <a:ext uri="{FF2B5EF4-FFF2-40B4-BE49-F238E27FC236}">
                <a16:creationId xmlns:a16="http://schemas.microsoft.com/office/drawing/2014/main" id="{3235A56F-1161-7542-8B35-92146ACE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10429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82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4" grpId="0"/>
      <p:bldP spid="29709" grpId="0"/>
      <p:bldP spid="297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49EEEEFE-0828-7048-96DB-F010FC780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Communication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B3FA20F-2C5F-C44A-B16D-B7B11C8AD5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Internet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Checksum used in multiple layers of TCP/IP stack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Cell phones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Satellite broadcast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TV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Deep space telecommunications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Mars Rover 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z="2200" dirty="0"/>
              <a:t>    </a:t>
            </a:r>
          </a:p>
        </p:txBody>
      </p:sp>
      <p:pic>
        <p:nvPicPr>
          <p:cNvPr id="32772" name="Picture 4" descr="satellite">
            <a:extLst>
              <a:ext uri="{FF2B5EF4-FFF2-40B4-BE49-F238E27FC236}">
                <a16:creationId xmlns:a16="http://schemas.microsoft.com/office/drawing/2014/main" id="{E2C4E1DF-9FCB-5944-8E21-D7881CEA98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2057400" cy="154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Pathfinder01">
            <a:extLst>
              <a:ext uri="{FF2B5EF4-FFF2-40B4-BE49-F238E27FC236}">
                <a16:creationId xmlns:a16="http://schemas.microsoft.com/office/drawing/2014/main" id="{DCBCABAF-6E32-174A-BB11-BE840E47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2590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Internet-map">
            <a:extLst>
              <a:ext uri="{FF2B5EF4-FFF2-40B4-BE49-F238E27FC236}">
                <a16:creationId xmlns:a16="http://schemas.microsoft.com/office/drawing/2014/main" id="{0D26FF81-4AB1-8E49-9462-A3924F7B1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1D4172C1-33C5-BC48-9BB6-24D3B28A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18526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7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48567999-F59A-3A40-8DA0-141946E9C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Codes and 5G</a:t>
            </a:r>
          </a:p>
        </p:txBody>
      </p:sp>
      <p:pic>
        <p:nvPicPr>
          <p:cNvPr id="53250" name="Picture 6">
            <a:extLst>
              <a:ext uri="{FF2B5EF4-FFF2-40B4-BE49-F238E27FC236}">
                <a16:creationId xmlns:a16="http://schemas.microsoft.com/office/drawing/2014/main" id="{69D9FFE0-654A-AC41-8368-8EC9807B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B6706-F54D-2A41-846E-3BEF317D96FB}"/>
              </a:ext>
            </a:extLst>
          </p:cNvPr>
          <p:cNvSpPr txBox="1"/>
          <p:nvPr/>
        </p:nvSpPr>
        <p:spPr>
          <a:xfrm>
            <a:off x="6761799" y="369101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Still take notes!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F79F6A0-2690-8843-BB9E-CA281B2276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>
                <a:ea typeface="ＭＳ Ｐゴシック" panose="020B0600070205080204" pitchFamily="34" charset="-128"/>
              </a:rPr>
              <a:t>“Unusual” applications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531EC1E-3671-C74C-9BB6-F8BA6D55443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Data Storage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CDs and DVDs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RAID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ECC memory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2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Paper bar codes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UPS (</a:t>
            </a:r>
            <a:r>
              <a:rPr lang="en-US" altLang="en-US" sz="2200" dirty="0" err="1"/>
              <a:t>MaxiCode</a:t>
            </a:r>
            <a:r>
              <a:rPr lang="en-US" altLang="en-US" sz="2200" dirty="0"/>
              <a:t>)</a:t>
            </a:r>
          </a:p>
          <a:p>
            <a:pPr lvl="1" fontAlgn="auto">
              <a:spcAft>
                <a:spcPts val="0"/>
              </a:spcAft>
              <a:defRPr/>
            </a:pPr>
            <a:endParaRPr lang="en-US" altLang="en-US" sz="2200" dirty="0"/>
          </a:p>
        </p:txBody>
      </p:sp>
      <p:pic>
        <p:nvPicPr>
          <p:cNvPr id="34820" name="Picture 4" descr="non-printed-dvd-r">
            <a:extLst>
              <a:ext uri="{FF2B5EF4-FFF2-40B4-BE49-F238E27FC236}">
                <a16:creationId xmlns:a16="http://schemas.microsoft.com/office/drawing/2014/main" id="{CF15C322-E8CC-CD48-897F-B77A8BF7C7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1828800" cy="146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glossary-raid-raid6">
            <a:extLst>
              <a:ext uri="{FF2B5EF4-FFF2-40B4-BE49-F238E27FC236}">
                <a16:creationId xmlns:a16="http://schemas.microsoft.com/office/drawing/2014/main" id="{AB80AE70-B94A-724F-896E-84CE056A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11763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ram">
            <a:extLst>
              <a:ext uri="{FF2B5EF4-FFF2-40B4-BE49-F238E27FC236}">
                <a16:creationId xmlns:a16="http://schemas.microsoft.com/office/drawing/2014/main" id="{FA7B3B1D-9A80-5245-995D-D12CA683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1828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EF170B75-FF9F-EA48-8BEB-9A8C4371C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10200"/>
            <a:ext cx="3452813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</a:rPr>
              <a:t>Codes are all around us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74621F8-1560-E647-9022-1441C85DB788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3505200"/>
            <a:ext cx="1858963" cy="2514600"/>
            <a:chOff x="2256" y="2208"/>
            <a:chExt cx="1171" cy="1584"/>
          </a:xfrm>
        </p:grpSpPr>
        <p:pic>
          <p:nvPicPr>
            <p:cNvPr id="31753" name="Picture 9" descr="rd_shipping">
              <a:extLst>
                <a:ext uri="{FF2B5EF4-FFF2-40B4-BE49-F238E27FC236}">
                  <a16:creationId xmlns:a16="http://schemas.microsoft.com/office/drawing/2014/main" id="{ED1C0EE2-70F2-CC4B-9A03-5F059EB5F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208"/>
              <a:ext cx="1075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Oval 10">
              <a:extLst>
                <a:ext uri="{FF2B5EF4-FFF2-40B4-BE49-F238E27FC236}">
                  <a16:creationId xmlns:a16="http://schemas.microsoft.com/office/drawing/2014/main" id="{0439EE1C-F76F-0241-A991-62CF05AE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640"/>
              <a:ext cx="528" cy="432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4827" name="Picture 11" descr="BarCode">
            <a:extLst>
              <a:ext uri="{FF2B5EF4-FFF2-40B4-BE49-F238E27FC236}">
                <a16:creationId xmlns:a16="http://schemas.microsoft.com/office/drawing/2014/main" id="{6A9950A3-2EA7-924F-BF64-3CB58351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0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A5B3B4-46E3-1C4C-B078-B9B5D2FA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While applications are numerous…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E3941-4055-6F44-9C3A-F19FAE41AF08}"/>
              </a:ext>
            </a:extLst>
          </p:cNvPr>
          <p:cNvSpPr txBox="1"/>
          <p:nvPr/>
        </p:nvSpPr>
        <p:spPr>
          <a:xfrm>
            <a:off x="1295400" y="1506022"/>
            <a:ext cx="617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course (lectures and HWs) will  focus ONLY on proofs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1DFE1-FD95-CC48-ADC9-3508D2F5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69" y="1981200"/>
            <a:ext cx="4503314" cy="45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345E7C5-938A-E34A-9445-C4F71A23E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Other applications of codes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610169F-D34E-F841-9312-D42E46A0D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Outside communication/storage domain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Tons of applications in theory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Complexity Theory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Cryptography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Algorithms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2F5F5CA2-52F8-AC47-8C74-1A589C5E4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810000"/>
            <a:ext cx="4724400" cy="2133600"/>
          </a:xfrm>
          <a:prstGeom prst="cloudCallout">
            <a:avLst>
              <a:gd name="adj1" fmla="val -14111"/>
              <a:gd name="adj2" fmla="val 47116"/>
            </a:avLst>
          </a:prstGeom>
          <a:solidFill>
            <a:srgbClr val="3366FF"/>
          </a:solidFill>
          <a:ln w="9525">
            <a:solidFill>
              <a:srgbClr val="CC98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500" dirty="0">
                <a:solidFill>
                  <a:schemeClr val="lt1"/>
                </a:solidFill>
                <a:latin typeface="+mn-lt"/>
                <a:ea typeface="+mn-ea"/>
              </a:rPr>
              <a:t>Coding theory is a good tool to have in your arsenal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14711A5F-B731-DF45-ADEE-199B78AFF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Handouts for today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7FF48A1-83D3-F440-B45E-28A0F2374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Syllabus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/>
              <a:t>Linked from the course webpage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Feedback polls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/>
              <a:t>Up on piazza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E7AF61F1-AF2A-964D-B388-D18A59165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Plug for feedback polls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84C8D48-27E1-CD4F-B25C-BF75AE6293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Completing the polls is voluntary &amp; anonymous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Purpose of the polls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For me to get an idea of your technical background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9233C-0091-23B5-E36E-6331E570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8534400" cy="5106712"/>
          </a:xfrm>
          <a:prstGeom prst="rect">
            <a:avLst/>
          </a:prstGeom>
        </p:spPr>
      </p:pic>
      <p:sp>
        <p:nvSpPr>
          <p:cNvPr id="8193" name="Rectangle 2">
            <a:extLst>
              <a:ext uri="{FF2B5EF4-FFF2-40B4-BE49-F238E27FC236}">
                <a16:creationId xmlns:a16="http://schemas.microsoft.com/office/drawing/2014/main" id="{16FB4DA3-D0A0-C047-9DCB-36EFF74E8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One Stop Shop for the course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71CC3CA1-E3BF-FE43-B83F-30FC2D2D49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buFont typeface="Wingdings" pitchFamily="2" charset="2"/>
              <a:buNone/>
            </a:pPr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DF9619F0-6A37-444A-BB60-B5D61BF11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" y="2819400"/>
            <a:ext cx="822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https://</a:t>
            </a:r>
            <a:r>
              <a:rPr lang="en-US" altLang="en-US" b="1" dirty="0" err="1">
                <a:solidFill>
                  <a:srgbClr val="FF0000"/>
                </a:solidFill>
              </a:rPr>
              <a:t>cse.buffalo.edu</a:t>
            </a:r>
            <a:r>
              <a:rPr lang="en-US" altLang="en-US" b="1" dirty="0">
                <a:solidFill>
                  <a:srgbClr val="FF0000"/>
                </a:solidFill>
              </a:rPr>
              <a:t>/faculty/</a:t>
            </a:r>
            <a:r>
              <a:rPr lang="en-US" altLang="en-US" b="1" dirty="0" err="1">
                <a:solidFill>
                  <a:srgbClr val="FF0000"/>
                </a:solidFill>
              </a:rPr>
              <a:t>atri</a:t>
            </a:r>
            <a:r>
              <a:rPr lang="en-US" altLang="en-US" b="1" dirty="0">
                <a:solidFill>
                  <a:srgbClr val="FF0000"/>
                </a:solidFill>
              </a:rPr>
              <a:t>/courses/coding-theory/webpage/spr23/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0EE05-A466-A7A1-AF88-B0FEE636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51808"/>
            <a:ext cx="8686800" cy="5460976"/>
          </a:xfrm>
          <a:prstGeom prst="rect">
            <a:avLst/>
          </a:prstGeom>
        </p:spPr>
      </p:pic>
      <p:sp>
        <p:nvSpPr>
          <p:cNvPr id="46081" name="Title 3">
            <a:extLst>
              <a:ext uri="{FF2B5EF4-FFF2-40B4-BE49-F238E27FC236}">
                <a16:creationId xmlns:a16="http://schemas.microsoft.com/office/drawing/2014/main" id="{E6231B2E-4D69-104E-AF5E-8B43F00F5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Syllabus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B5F88-D41F-2641-899D-15C0DD76FE8B}"/>
              </a:ext>
            </a:extLst>
          </p:cNvPr>
          <p:cNvSpPr/>
          <p:nvPr/>
        </p:nvSpPr>
        <p:spPr>
          <a:xfrm>
            <a:off x="1219200" y="1371600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8CB093-F167-8475-B6E7-B616B6E7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9" y="1284514"/>
            <a:ext cx="9003325" cy="5573486"/>
          </a:xfrm>
          <a:prstGeom prst="rect">
            <a:avLst/>
          </a:prstGeom>
        </p:spPr>
      </p:pic>
      <p:sp>
        <p:nvSpPr>
          <p:cNvPr id="47105" name="Title 1">
            <a:extLst>
              <a:ext uri="{FF2B5EF4-FFF2-40B4-BE49-F238E27FC236}">
                <a16:creationId xmlns:a16="http://schemas.microsoft.com/office/drawing/2014/main" id="{1D7848FB-A7B7-6742-B209-042264AEC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Schedule</a:t>
            </a: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BFA80-16C7-504D-A4AE-8657480989AD}"/>
              </a:ext>
            </a:extLst>
          </p:cNvPr>
          <p:cNvSpPr/>
          <p:nvPr/>
        </p:nvSpPr>
        <p:spPr>
          <a:xfrm>
            <a:off x="2362200" y="1295400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3|27.5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7.9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2.8|2|10.8|1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9093</TotalTime>
  <Words>973</Words>
  <Application>Microsoft Macintosh PowerPoint</Application>
  <PresentationFormat>On-screen Show (4:3)</PresentationFormat>
  <Paragraphs>179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SimHei</vt:lpstr>
      <vt:lpstr>Arial</vt:lpstr>
      <vt:lpstr>Calibri</vt:lpstr>
      <vt:lpstr>Calibri Light</vt:lpstr>
      <vt:lpstr>Wingdings</vt:lpstr>
      <vt:lpstr>Office Theme</vt:lpstr>
      <vt:lpstr>Coding Theory </vt:lpstr>
      <vt:lpstr>Let’s do some introductions</vt:lpstr>
      <vt:lpstr>Your awesome TA: Ben Siegel</vt:lpstr>
      <vt:lpstr>Lectures will be videotaped</vt:lpstr>
      <vt:lpstr>Handouts for today</vt:lpstr>
      <vt:lpstr>Plug for feedback polls</vt:lpstr>
      <vt:lpstr>One Stop Shop for the course</vt:lpstr>
      <vt:lpstr>Syllabus</vt:lpstr>
      <vt:lpstr>Schedule</vt:lpstr>
      <vt:lpstr>Autolab</vt:lpstr>
      <vt:lpstr>Piazza </vt:lpstr>
      <vt:lpstr>Piazza for discussion</vt:lpstr>
      <vt:lpstr>Feedback polls already up</vt:lpstr>
      <vt:lpstr>Questions/Comments?</vt:lpstr>
      <vt:lpstr>References</vt:lpstr>
      <vt:lpstr>Pre-requisites</vt:lpstr>
      <vt:lpstr>Grades and such like</vt:lpstr>
      <vt:lpstr>Mini Project</vt:lpstr>
      <vt:lpstr>Deadlines</vt:lpstr>
      <vt:lpstr>Deadlines are not suggestions</vt:lpstr>
      <vt:lpstr>Questions/Comments?</vt:lpstr>
      <vt:lpstr>Homework</vt:lpstr>
      <vt:lpstr>My homework philosophy for 4/545</vt:lpstr>
      <vt:lpstr>This is a THEORY elective course</vt:lpstr>
      <vt:lpstr>Questions/Comments?</vt:lpstr>
      <vt:lpstr>Accessibility Resources</vt:lpstr>
      <vt:lpstr>Preferred Name</vt:lpstr>
      <vt:lpstr>Some comments</vt:lpstr>
      <vt:lpstr>Academic Dishonesty</vt:lpstr>
      <vt:lpstr>If grades are all you care about</vt:lpstr>
      <vt:lpstr>If you took CSE 331</vt:lpstr>
      <vt:lpstr>Questions/Comments?</vt:lpstr>
      <vt:lpstr>Let the fun begin!</vt:lpstr>
      <vt:lpstr>Coding theory</vt:lpstr>
      <vt:lpstr>What does this say?</vt:lpstr>
      <vt:lpstr>Why did the example work?</vt:lpstr>
      <vt:lpstr>The setup</vt:lpstr>
      <vt:lpstr>Communication</vt:lpstr>
      <vt:lpstr>Codes and 5G</vt:lpstr>
      <vt:lpstr>“Unusual” applications</vt:lpstr>
      <vt:lpstr>While applications are numerous…</vt:lpstr>
      <vt:lpstr>Other applications of codes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Error Correcting Codes: Combinatorics, Algorithms and Applications </dc:title>
  <dc:creator>Atri Rudra</dc:creator>
  <cp:lastModifiedBy>Atri Rudra</cp:lastModifiedBy>
  <cp:revision>55</cp:revision>
  <dcterms:created xsi:type="dcterms:W3CDTF">2012-01-17T03:15:51Z</dcterms:created>
  <dcterms:modified xsi:type="dcterms:W3CDTF">2023-01-31T02:29:38Z</dcterms:modified>
</cp:coreProperties>
</file>