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9" r:id="rId3"/>
    <p:sldId id="260" r:id="rId4"/>
    <p:sldId id="403" r:id="rId5"/>
    <p:sldId id="261" r:id="rId6"/>
    <p:sldId id="401" r:id="rId7"/>
    <p:sldId id="272" r:id="rId8"/>
    <p:sldId id="382" r:id="rId9"/>
    <p:sldId id="399" r:id="rId10"/>
    <p:sldId id="383" r:id="rId11"/>
    <p:sldId id="402" r:id="rId12"/>
    <p:sldId id="295" r:id="rId13"/>
    <p:sldId id="312" r:id="rId14"/>
    <p:sldId id="385" r:id="rId15"/>
    <p:sldId id="400" r:id="rId16"/>
    <p:sldId id="404" r:id="rId17"/>
    <p:sldId id="384" r:id="rId18"/>
    <p:sldId id="282" r:id="rId19"/>
    <p:sldId id="348" r:id="rId20"/>
    <p:sldId id="386" r:id="rId21"/>
    <p:sldId id="412" r:id="rId22"/>
    <p:sldId id="273" r:id="rId23"/>
    <p:sldId id="361" r:id="rId24"/>
    <p:sldId id="413" r:id="rId25"/>
    <p:sldId id="288" r:id="rId26"/>
    <p:sldId id="405" r:id="rId27"/>
    <p:sldId id="406" r:id="rId28"/>
    <p:sldId id="414" r:id="rId29"/>
    <p:sldId id="407" r:id="rId30"/>
    <p:sldId id="298" r:id="rId31"/>
    <p:sldId id="362" r:id="rId32"/>
    <p:sldId id="374" r:id="rId33"/>
    <p:sldId id="375" r:id="rId34"/>
    <p:sldId id="376" r:id="rId35"/>
    <p:sldId id="377" r:id="rId36"/>
    <p:sldId id="378" r:id="rId37"/>
    <p:sldId id="379" r:id="rId38"/>
    <p:sldId id="333" r:id="rId39"/>
    <p:sldId id="334" r:id="rId40"/>
    <p:sldId id="408" r:id="rId41"/>
    <p:sldId id="409" r:id="rId42"/>
    <p:sldId id="410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66" r:id="rId51"/>
    <p:sldId id="300" r:id="rId52"/>
    <p:sldId id="336" r:id="rId53"/>
    <p:sldId id="338" r:id="rId54"/>
    <p:sldId id="411" r:id="rId55"/>
    <p:sldId id="339" r:id="rId56"/>
    <p:sldId id="371" r:id="rId57"/>
    <p:sldId id="381" r:id="rId58"/>
    <p:sldId id="341" r:id="rId59"/>
    <p:sldId id="340" r:id="rId60"/>
    <p:sldId id="342" r:id="rId61"/>
    <p:sldId id="345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8" r:id="rId71"/>
    <p:sldId id="396" r:id="rId72"/>
    <p:sldId id="397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05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1944" y="17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8/25/19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N2_NarcM8c?feature=oembe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1267" y="2065274"/>
            <a:ext cx="3164749" cy="2492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C680E2-4FE4-7F47-ABEB-D1898E84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follow submission</a:t>
            </a:r>
          </a:p>
          <a:p>
            <a:r>
              <a:rPr lang="en-US" sz="2400" dirty="0"/>
              <a:t>instructions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Make sure you read problem</a:t>
            </a:r>
          </a:p>
          <a:p>
            <a:r>
              <a:rPr lang="en-US" sz="2400" dirty="0"/>
              <a:t>statements carefully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An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CB92F-DD6A-5D46-90A7-92ECACE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998241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360811" y="2229595"/>
            <a:ext cx="6742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till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9AB81-3D78-0145-8663-BA108C39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930"/>
            <a:ext cx="9144000" cy="528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/>
              <a:t>More information on the quiz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994" y="5261092"/>
            <a:ext cx="8447806" cy="84789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96DAFF-5B19-6642-9921-1BD55B2F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44" y="1125611"/>
            <a:ext cx="6123054" cy="5523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410" y="6280135"/>
            <a:ext cx="791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were registered by 9am on Monday, Aug 19 you should be on </a:t>
            </a:r>
            <a:r>
              <a:rPr lang="en-US" dirty="0" err="1"/>
              <a:t>Autolab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11F6C-5859-A746-B9D1-3506E27ED94F}"/>
              </a:ext>
            </a:extLst>
          </p:cNvPr>
          <p:cNvSpPr/>
          <p:nvPr/>
        </p:nvSpPr>
        <p:spPr>
          <a:xfrm>
            <a:off x="3501189" y="5991726"/>
            <a:ext cx="1780266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E0E47-873C-2343-9F81-04A26ABB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14"/>
            <a:ext cx="9144000" cy="25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91A1-3689-AA47-BFC8-032D94FF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742"/>
            <a:ext cx="9144000" cy="4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A103D-AB52-BD42-807D-97B3A9A2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476"/>
            <a:ext cx="9144000" cy="48444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stick to your recitation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7BCDF-D094-074B-B925-158F52DC5324}"/>
              </a:ext>
            </a:extLst>
          </p:cNvPr>
          <p:cNvSpPr txBox="1"/>
          <p:nvPr/>
        </p:nvSpPr>
        <p:spPr>
          <a:xfrm>
            <a:off x="546100" y="2476500"/>
            <a:ext cx="827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least for the first month since all sections are full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Oct 14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Oct 16</a:t>
            </a:r>
            <a:r>
              <a:rPr lang="en-US" dirty="0">
                <a:latin typeface="Calibri" charset="0"/>
                <a:ea typeface="ＭＳ Ｐゴシック" charset="0"/>
              </a:rPr>
              <a:t>, 2019. 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Fri, </a:t>
            </a:r>
            <a:r>
              <a:rPr lang="en-US" b="1" dirty="0">
                <a:latin typeface="Calibri" charset="0"/>
                <a:ea typeface="ＭＳ Ｐゴシック" charset="0"/>
              </a:rPr>
              <a:t>Dec 13</a:t>
            </a:r>
            <a:r>
              <a:rPr lang="en-US" dirty="0">
                <a:latin typeface="Calibri" charset="0"/>
                <a:ea typeface="ＭＳ Ｐゴシック" charset="0"/>
              </a:rPr>
              <a:t>, 2018. Norton 112, </a:t>
            </a:r>
            <a:r>
              <a:rPr lang="en-US" b="1" dirty="0">
                <a:latin typeface="Calibri" charset="0"/>
                <a:ea typeface="ＭＳ Ｐゴシック" charset="0"/>
              </a:rPr>
              <a:t>12:00-2:30pm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new to HWs in Fall 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dreaded Q3 is no more!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57D4E-87CA-9C46-ABD1-934D9A0D1343}"/>
              </a:ext>
            </a:extLst>
          </p:cNvPr>
          <p:cNvSpPr txBox="1"/>
          <p:nvPr/>
        </p:nvSpPr>
        <p:spPr>
          <a:xfrm>
            <a:off x="945397" y="282069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survives as Q2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F622-F5AE-6740-964A-D4C7EC5DA462}"/>
              </a:ext>
            </a:extLst>
          </p:cNvPr>
          <p:cNvSpPr txBox="1"/>
          <p:nvPr/>
        </p:nvSpPr>
        <p:spPr>
          <a:xfrm>
            <a:off x="945397" y="34735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worth 50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BB5E0-F444-884A-A779-FB998CE9980A}"/>
              </a:ext>
            </a:extLst>
          </p:cNvPr>
          <p:cNvSpPr txBox="1"/>
          <p:nvPr/>
        </p:nvSpPr>
        <p:spPr>
          <a:xfrm>
            <a:off x="945397" y="4233668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hard proof based Q2 and programming Q3 worth 25 points 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457200" y="5269424"/>
            <a:ext cx="464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HWs due by 11:00am on Fridays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471D-020B-E74D-A3E2-1691D4A6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big change in Fall 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E3227-F20E-1B48-93AB-5DD28041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336404"/>
          </a:xfrm>
          <a:prstGeom prst="rect">
            <a:avLst/>
          </a:prstGeom>
        </p:spPr>
      </p:pic>
      <p:pic>
        <p:nvPicPr>
          <p:cNvPr id="4098" name="Picture 2" descr="Responsible Computer Science Challenge banner with logos">
            <a:extLst>
              <a:ext uri="{FF2B5EF4-FFF2-40B4-BE49-F238E27FC236}">
                <a16:creationId xmlns:a16="http://schemas.microsoft.com/office/drawing/2014/main" id="{59E51308-FBED-F347-88AD-99A74D10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26" y="2560638"/>
            <a:ext cx="5329989" cy="20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71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EF16-E598-AD4F-A3EF-B5ADF757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Coverage will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54A3D-AE19-8043-8E38-C7D57C44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621981"/>
            <a:ext cx="9144000" cy="52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5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581150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86CA5-EBA5-A240-AA51-CF549F7C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089"/>
            <a:ext cx="9144000" cy="1212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5F48F-A52D-3B44-B744-059909965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9784"/>
            <a:ext cx="9144000" cy="45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6336" y="328414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Chinmayee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752086" y="32957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02239" y="32957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Sanchit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84974" y="329577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Priyanka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42063" y="329577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Elijah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21888" y="328414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Stephen</a:t>
            </a:r>
          </a:p>
        </p:txBody>
      </p:sp>
      <p:pic>
        <p:nvPicPr>
          <p:cNvPr id="1034" name="Picture 10" descr="Stephen">
            <a:extLst>
              <a:ext uri="{FF2B5EF4-FFF2-40B4-BE49-F238E27FC236}">
                <a16:creationId xmlns:a16="http://schemas.microsoft.com/office/drawing/2014/main" id="{1DACCFDD-9D15-E34A-8F55-7349DB8D5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88" y="1827019"/>
            <a:ext cx="1043876" cy="12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076F60-FB15-EE4D-871A-7657CF7AB828}"/>
              </a:ext>
            </a:extLst>
          </p:cNvPr>
          <p:cNvSpPr txBox="1"/>
          <p:nvPr/>
        </p:nvSpPr>
        <p:spPr>
          <a:xfrm>
            <a:off x="7710429" y="328414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Nick</a:t>
            </a:r>
          </a:p>
        </p:txBody>
      </p:sp>
      <p:pic>
        <p:nvPicPr>
          <p:cNvPr id="2050" name="Picture 2" descr="Chinmayee">
            <a:extLst>
              <a:ext uri="{FF2B5EF4-FFF2-40B4-BE49-F238E27FC236}">
                <a16:creationId xmlns:a16="http://schemas.microsoft.com/office/drawing/2014/main" id="{F6B2EB11-FDFF-0C4E-BBD6-E2B96397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" y="1830668"/>
            <a:ext cx="979540" cy="12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ns">
            <a:extLst>
              <a:ext uri="{FF2B5EF4-FFF2-40B4-BE49-F238E27FC236}">
                <a16:creationId xmlns:a16="http://schemas.microsoft.com/office/drawing/2014/main" id="{FE9A2C37-6C0C-A24D-972C-2EB8415D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70" y="1831709"/>
            <a:ext cx="814040" cy="12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nchit">
            <a:extLst>
              <a:ext uri="{FF2B5EF4-FFF2-40B4-BE49-F238E27FC236}">
                <a16:creationId xmlns:a16="http://schemas.microsoft.com/office/drawing/2014/main" id="{FD7C6C06-5949-1D4B-96C5-6684F144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65" y="1830667"/>
            <a:ext cx="1018379" cy="12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iyanka">
            <a:extLst>
              <a:ext uri="{FF2B5EF4-FFF2-40B4-BE49-F238E27FC236}">
                <a16:creationId xmlns:a16="http://schemas.microsoft.com/office/drawing/2014/main" id="{90CFD69B-417A-EC46-BD7B-DD5D3BF6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45" y="1827019"/>
            <a:ext cx="1095647" cy="12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lijah">
            <a:extLst>
              <a:ext uri="{FF2B5EF4-FFF2-40B4-BE49-F238E27FC236}">
                <a16:creationId xmlns:a16="http://schemas.microsoft.com/office/drawing/2014/main" id="{371D9478-775F-A642-91C3-2B33F4FF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08" y="1816020"/>
            <a:ext cx="1018379" cy="13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689358D-4D60-6A4F-8F2A-0E904967C52D}"/>
              </a:ext>
            </a:extLst>
          </p:cNvPr>
          <p:cNvSpPr txBox="1"/>
          <p:nvPr/>
        </p:nvSpPr>
        <p:spPr>
          <a:xfrm>
            <a:off x="401528" y="579473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950F40-6FFE-FB47-8F18-CEC7AD7E390E}"/>
              </a:ext>
            </a:extLst>
          </p:cNvPr>
          <p:cNvSpPr txBox="1"/>
          <p:nvPr/>
        </p:nvSpPr>
        <p:spPr>
          <a:xfrm>
            <a:off x="1752086" y="58063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Rishi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DE01DB-3B79-3E41-9843-83615C9ADB42}"/>
              </a:ext>
            </a:extLst>
          </p:cNvPr>
          <p:cNvSpPr txBox="1"/>
          <p:nvPr/>
        </p:nvSpPr>
        <p:spPr>
          <a:xfrm>
            <a:off x="2902239" y="580636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Gitanjali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4F32B7-4350-E749-9103-7B15E5273AC2}"/>
              </a:ext>
            </a:extLst>
          </p:cNvPr>
          <p:cNvSpPr txBox="1"/>
          <p:nvPr/>
        </p:nvSpPr>
        <p:spPr>
          <a:xfrm>
            <a:off x="4184974" y="580636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Supratik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534DBB-D81C-0E4E-ABD8-88C3F64EBC9C}"/>
              </a:ext>
            </a:extLst>
          </p:cNvPr>
          <p:cNvSpPr txBox="1"/>
          <p:nvPr/>
        </p:nvSpPr>
        <p:spPr>
          <a:xfrm>
            <a:off x="5442063" y="58063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Animesh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6C5792-D687-6640-B30C-B9DF1D975CE2}"/>
              </a:ext>
            </a:extLst>
          </p:cNvPr>
          <p:cNvSpPr txBox="1"/>
          <p:nvPr/>
        </p:nvSpPr>
        <p:spPr>
          <a:xfrm>
            <a:off x="6726431" y="5794737"/>
            <a:ext cx="62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F68357-2637-004E-8F93-ED53DBE8641C}"/>
              </a:ext>
            </a:extLst>
          </p:cNvPr>
          <p:cNvSpPr txBox="1"/>
          <p:nvPr/>
        </p:nvSpPr>
        <p:spPr>
          <a:xfrm>
            <a:off x="7710429" y="5794737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Veronica</a:t>
            </a:r>
          </a:p>
        </p:txBody>
      </p:sp>
      <p:pic>
        <p:nvPicPr>
          <p:cNvPr id="2060" name="Picture 12" descr="Sean">
            <a:extLst>
              <a:ext uri="{FF2B5EF4-FFF2-40B4-BE49-F238E27FC236}">
                <a16:creationId xmlns:a16="http://schemas.microsoft.com/office/drawing/2014/main" id="{317B7D55-57C5-E842-9C3B-83FE56BC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2" y="4326555"/>
            <a:ext cx="1072058" cy="13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upratik">
            <a:extLst>
              <a:ext uri="{FF2B5EF4-FFF2-40B4-BE49-F238E27FC236}">
                <a16:creationId xmlns:a16="http://schemas.microsoft.com/office/drawing/2014/main" id="{9B6AA57E-153D-A340-8993-04513814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74" y="4331465"/>
            <a:ext cx="877437" cy="13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nimesh">
            <a:extLst>
              <a:ext uri="{FF2B5EF4-FFF2-40B4-BE49-F238E27FC236}">
                <a16:creationId xmlns:a16="http://schemas.microsoft.com/office/drawing/2014/main" id="{E8F8530B-5DB9-ED40-A647-4CDA507E2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06" y="4359593"/>
            <a:ext cx="908981" cy="12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om">
            <a:extLst>
              <a:ext uri="{FF2B5EF4-FFF2-40B4-BE49-F238E27FC236}">
                <a16:creationId xmlns:a16="http://schemas.microsoft.com/office/drawing/2014/main" id="{23D66744-C2B8-074B-8D52-A83DC2AB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82" y="4359593"/>
            <a:ext cx="749930" cy="130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Veronica">
            <a:extLst>
              <a:ext uri="{FF2B5EF4-FFF2-40B4-BE49-F238E27FC236}">
                <a16:creationId xmlns:a16="http://schemas.microsoft.com/office/drawing/2014/main" id="{33A08167-D575-124C-A660-3AEA3212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07" y="4394887"/>
            <a:ext cx="927141" cy="12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Gitanjali">
            <a:extLst>
              <a:ext uri="{FF2B5EF4-FFF2-40B4-BE49-F238E27FC236}">
                <a16:creationId xmlns:a16="http://schemas.microsoft.com/office/drawing/2014/main" id="{FF9C7DAA-D0D3-4541-98B6-88A7B2C1A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57" y="4394887"/>
            <a:ext cx="759186" cy="12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210235"/>
            <a:ext cx="3671094" cy="55282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Combining Shadows to Understanding the network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325438" y="461963"/>
            <a:ext cx="1833562" cy="1909762"/>
            <a:chOff x="2219325" y="1417638"/>
            <a:chExt cx="4611688" cy="388937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876338" y="1417638"/>
              <a:ext cx="15971" cy="2259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2219325" y="3677549"/>
              <a:ext cx="1657013" cy="16294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92309" y="3677549"/>
              <a:ext cx="29387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355474" y="1601922"/>
              <a:ext cx="307447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0691" y="1588989"/>
              <a:ext cx="311439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0691" y="2921012"/>
              <a:ext cx="311439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5439" y="2924246"/>
              <a:ext cx="307445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29144" y="3370409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7129" y="1999590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2634" y="2921012"/>
              <a:ext cx="151727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8640" y="4236870"/>
              <a:ext cx="155721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939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50825"/>
            <a:ext cx="18843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85800" y="3746500"/>
            <a:ext cx="7996238" cy="3074208"/>
            <a:chOff x="685800" y="3745830"/>
            <a:chExt cx="7995604" cy="3074846"/>
          </a:xfrm>
        </p:grpSpPr>
        <p:pic>
          <p:nvPicPr>
            <p:cNvPr id="59397" name="Picture 20" descr="Screen Shot 2014-09-18 at 1.40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45830"/>
              <a:ext cx="1836889" cy="234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736" y="3754600"/>
              <a:ext cx="1785735" cy="234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1" descr="Screen Shot 2013-10-08 at 9.51.0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11" y="3754600"/>
              <a:ext cx="1739278" cy="2335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3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115" y="3745830"/>
              <a:ext cx="2074289" cy="235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261" y="6144030"/>
              <a:ext cx="1713210" cy="67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851" y="6144030"/>
              <a:ext cx="1490349" cy="65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19325" y="1417638"/>
            <a:ext cx="4611688" cy="3889375"/>
            <a:chOff x="2219325" y="1417638"/>
            <a:chExt cx="4611688" cy="3889375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76675" y="1417638"/>
              <a:ext cx="14288" cy="225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219325" y="3676650"/>
              <a:ext cx="1657350" cy="1630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890963" y="3676650"/>
              <a:ext cx="2940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356100" y="1601788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02325" y="1587500"/>
              <a:ext cx="307975" cy="29527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02325" y="291941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3563" y="292576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29000" y="33718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438525" y="20002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1913" y="2919413"/>
              <a:ext cx="153987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00325" y="42354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 advTm="4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creen Shot 2015-03-26 at 1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945188"/>
            <a:ext cx="4768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Detecting Communities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43025"/>
            <a:ext cx="4768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Conquering Shadows to Conquering the Internet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25513" y="2211388"/>
            <a:ext cx="2546350" cy="2701925"/>
            <a:chOff x="2219325" y="1417638"/>
            <a:chExt cx="4611688" cy="388937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75393" y="1417638"/>
              <a:ext cx="14375" cy="2260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19325" y="3677680"/>
              <a:ext cx="1656068" cy="1629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889767" y="3677680"/>
              <a:ext cx="29412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355536" y="1602737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02349" y="1586741"/>
              <a:ext cx="307638" cy="2970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2349" y="2919000"/>
              <a:ext cx="307638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72787" y="2925856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29748" y="3371465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38375" y="2000358"/>
              <a:ext cx="155256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1715" y="2919000"/>
              <a:ext cx="155256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1715" y="4235263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686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543175"/>
            <a:ext cx="243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05213" y="2997200"/>
            <a:ext cx="2324100" cy="137636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Algorithmically compute the missing set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06575" y="4992688"/>
            <a:ext cx="4416425" cy="1725612"/>
            <a:chOff x="1806789" y="4993241"/>
            <a:chExt cx="4416972" cy="1725612"/>
          </a:xfrm>
        </p:grpSpPr>
        <p:pic>
          <p:nvPicPr>
            <p:cNvPr id="3687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89" y="4993241"/>
              <a:ext cx="1309688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4993241"/>
              <a:ext cx="1155700" cy="172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2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49" y="5022725"/>
              <a:ext cx="1489912" cy="168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proof is in the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24225"/>
            <a:ext cx="2201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62475" name="TextBox 13"/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900">
                  <a:solidFill>
                    <a:srgbClr val="008000"/>
                  </a:solidFill>
                </a:rPr>
                <a:t>&gt;</a:t>
              </a:r>
            </a:p>
          </p:txBody>
        </p:sp>
        <p:sp>
          <p:nvSpPr>
            <p:cNvPr id="62476" name="TextBox 14"/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10x faster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916" y="4402140"/>
            <a:ext cx="3798515" cy="995615"/>
            <a:chOff x="576916" y="4402140"/>
            <a:chExt cx="3798515" cy="995615"/>
          </a:xfrm>
        </p:grpSpPr>
        <p:pic>
          <p:nvPicPr>
            <p:cNvPr id="62477" name="Picture 3" descr="Screen Shot 2015-03-26 at 1.43.5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0" name="Picture 6" descr="Screen Shot 2014-09-18 at 1.43.5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Shot 2016-08-29 at 9.23.3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610" y="4417081"/>
              <a:ext cx="697787" cy="980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Highly trivial: 4</a:t>
            </a:r>
            <a:r>
              <a:rPr lang="en-US" sz="1800" baseline="30000">
                <a:latin typeface="Calibri" charset="0"/>
              </a:rPr>
              <a:t>3</a:t>
            </a:r>
            <a:r>
              <a:rPr lang="en-US" sz="1800">
                <a:latin typeface="Calibri" charset="0"/>
              </a:rPr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Still trivial: 4</a:t>
            </a:r>
            <a:r>
              <a:rPr lang="en-US" sz="1800" baseline="30000">
                <a:latin typeface="Calibri" charset="0"/>
              </a:rPr>
              <a:t>2</a:t>
            </a:r>
            <a:r>
              <a:rPr lang="en-US" sz="1800">
                <a:latin typeface="Calibri" charset="0"/>
              </a:rPr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Correct answer: 4</a:t>
            </a:r>
            <a:r>
              <a:rPr lang="en-US" sz="1800" baseline="30000">
                <a:latin typeface="Calibri" charset="0"/>
              </a:rPr>
              <a:t>1.5</a:t>
            </a:r>
            <a:r>
              <a:rPr lang="en-US" sz="1800">
                <a:latin typeface="Calibri" charset="0"/>
              </a:rPr>
              <a:t> = 8</a:t>
            </a:r>
          </a:p>
        </p:txBody>
      </p:sp>
    </p:spTree>
    <p:custDataLst>
      <p:tags r:id="rId1"/>
    </p:custDataLst>
  </p:cSld>
  <p:clrMapOvr>
    <a:masterClrMapping/>
  </p:clrMapOvr>
  <p:transition spd="slow" advTm="5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55" grpId="0"/>
      <p:bldP spid="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detecting communities is not for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17638"/>
            <a:ext cx="23733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16250"/>
            <a:ext cx="46323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421188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From someone who got a Google job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970088"/>
            <a:ext cx="8229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500"/>
              <a:t>“</a:t>
            </a:r>
            <a:r>
              <a:rPr lang="en-US" altLang="ja-JP" sz="3500"/>
              <a:t>You can let your algorithms class know that the phone interviews are essentially like </a:t>
            </a:r>
            <a:r>
              <a:rPr lang="en-US" altLang="ja-JP" sz="3500" b="1"/>
              <a:t>a difficult algorithms test</a:t>
            </a:r>
            <a:r>
              <a:rPr lang="en-US" altLang="ja-JP" sz="3500"/>
              <a:t>. </a:t>
            </a:r>
            <a:endParaRPr lang="en-US" sz="26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3413" y="4108450"/>
            <a:ext cx="79279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Lots of data structures, specifying the algorithm, analyzing the </a:t>
            </a:r>
          </a:p>
          <a:p>
            <a:pPr eaLnBrk="1" hangingPunct="1"/>
            <a:r>
              <a:rPr lang="en-US" sz="2200"/>
              <a:t>run time and space requirements... And all on the phone and </a:t>
            </a:r>
          </a:p>
          <a:p>
            <a:pPr eaLnBrk="1" hangingPunct="1"/>
            <a:r>
              <a:rPr lang="en-US" sz="2200" b="1"/>
              <a:t>you're supposed to talk through your thought process</a:t>
            </a:r>
            <a:r>
              <a:rPr lang="en-US" sz="1800" b="1"/>
              <a:t>.</a:t>
            </a:r>
            <a:r>
              <a:rPr lang="ja-JP" altLang="en-US" sz="1800" b="1"/>
              <a:t>”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9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0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319213"/>
            <a:ext cx="9144000" cy="5351462"/>
            <a:chOff x="0" y="1319934"/>
            <a:chExt cx="9144000" cy="5350990"/>
          </a:xfrm>
        </p:grpSpPr>
        <p:pic>
          <p:nvPicPr>
            <p:cNvPr id="39939" name="Picture 2" descr="Picture 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9934"/>
              <a:ext cx="9144000" cy="473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0" name="TextBox 3"/>
            <p:cNvSpPr txBox="1">
              <a:spLocks noChangeArrowheads="1"/>
            </p:cNvSpPr>
            <p:nvPr/>
          </p:nvSpPr>
          <p:spPr bwMode="auto">
            <a:xfrm>
              <a:off x="3028552" y="6116926"/>
              <a:ext cx="31352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000"/>
                <a:t>Driving directions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1920875" y="6051550"/>
            <a:ext cx="5702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Computing Bestsellers on the fly</a:t>
            </a:r>
          </a:p>
        </p:txBody>
      </p:sp>
      <p:pic>
        <p:nvPicPr>
          <p:cNvPr id="40963" name="Picture 5" descr="Pictur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073275" y="6051550"/>
            <a:ext cx="49752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Booking cheapest air tickets</a:t>
            </a:r>
          </a:p>
        </p:txBody>
      </p:sp>
      <p:pic>
        <p:nvPicPr>
          <p:cNvPr id="41987" name="Picture 4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417638"/>
            <a:ext cx="74803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2909888" y="6051550"/>
            <a:ext cx="3092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Google searches</a:t>
            </a:r>
          </a:p>
        </p:txBody>
      </p:sp>
      <p:pic>
        <p:nvPicPr>
          <p:cNvPr id="43011" name="Picture 5" descr="Pictur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92225"/>
            <a:ext cx="63976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2909888" y="6051550"/>
            <a:ext cx="32845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Data compression</a:t>
            </a: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63688"/>
            <a:ext cx="4445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2887663" y="5621338"/>
            <a:ext cx="3652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http://www.di.ens.fr/~cherniav/teaching.html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3170238" y="6272213"/>
            <a:ext cx="2835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Error correction</a:t>
            </a:r>
          </a:p>
        </p:txBody>
      </p:sp>
      <p:pic>
        <p:nvPicPr>
          <p:cNvPr id="4505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306513"/>
            <a:ext cx="6667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982663" y="5673725"/>
            <a:ext cx="5659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http://www.switched.com/2010/02/11/fix-dvd-scratches-using-a-banana-and-toothpaste</a:t>
            </a:r>
            <a:r>
              <a:rPr lang="en-US" sz="1800"/>
              <a:t>/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(And I could) go on…</a:t>
            </a: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1312863"/>
            <a:ext cx="3359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801938" y="6284913"/>
            <a:ext cx="360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http://www.movieposter.com/poster/MPW-33672/Titanic.html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2389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>
                <a:latin typeface="Calibri" charset="0"/>
              </a:rPr>
              <a:t>Atri Rudra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2861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>
                <a:latin typeface="Calibri" charset="0"/>
              </a:rPr>
              <a:t>atri@</a:t>
            </a:r>
            <a:r>
              <a:rPr lang="en-US" altLang="ja-JP" sz="3000" dirty="0" err="1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2451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latin typeface="Calibri" charset="0"/>
              </a:rPr>
              <a:t>Office: 319 Davis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669414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Mon 2-2:50pm; Wed, 3:00-3:50pm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160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OH starts today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out for yourself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500063" y="1477963"/>
            <a:ext cx="8045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Mini project: Video on ethical impacts of algorithm. Groups of size =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9F8F2-AA27-ED44-AAC2-10595F36C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398"/>
            <a:ext cx="9144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Now about the course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857500" y="1581150"/>
            <a:ext cx="3557588" cy="4845050"/>
            <a:chOff x="1014357" y="1581046"/>
            <a:chExt cx="3557643" cy="4845154"/>
          </a:xfrm>
        </p:grpSpPr>
        <p:pic>
          <p:nvPicPr>
            <p:cNvPr id="5017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07" y="1581046"/>
              <a:ext cx="3449093" cy="4845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014357" y="5351440"/>
              <a:ext cx="1503386" cy="5858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</a:rPr>
                <a:t>IT’LL BE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We’ll do loads of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78200" y="1720850"/>
            <a:ext cx="2408238" cy="3646488"/>
            <a:chOff x="3378200" y="1720850"/>
            <a:chExt cx="2408890" cy="3647132"/>
          </a:xfrm>
        </p:grpSpPr>
        <p:grpSp>
          <p:nvGrpSpPr>
            <p:cNvPr id="51204" name="Group 4"/>
            <p:cNvGrpSpPr>
              <a:grpSpLocks/>
            </p:cNvGrpSpPr>
            <p:nvPr/>
          </p:nvGrpSpPr>
          <p:grpSpPr bwMode="auto">
            <a:xfrm>
              <a:off x="3378200" y="1720850"/>
              <a:ext cx="2387600" cy="3416300"/>
              <a:chOff x="3378200" y="1720850"/>
              <a:chExt cx="2387600" cy="3416300"/>
            </a:xfrm>
          </p:grpSpPr>
          <p:pic>
            <p:nvPicPr>
              <p:cNvPr id="51206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200" y="1720850"/>
                <a:ext cx="2387600" cy="341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07" name="TextBox 3"/>
              <p:cNvSpPr txBox="1">
                <a:spLocks noChangeArrowheads="1"/>
              </p:cNvSpPr>
              <p:nvPr/>
            </p:nvSpPr>
            <p:spPr bwMode="auto">
              <a:xfrm>
                <a:off x="5344459" y="3884133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s</a:t>
                </a:r>
              </a:p>
            </p:txBody>
          </p:sp>
        </p:grpSp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3395765" y="5137150"/>
              <a:ext cx="23913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/>
                <a:t>http://www.impawards.com/2005/proof.html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74825" y="5724525"/>
            <a:ext cx="609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Writing down your thought process formally and precisely!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B39A5-790A-024F-8DA0-066472EE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incorrect “proof”</a:t>
            </a:r>
          </a:p>
        </p:txBody>
      </p:sp>
      <p:pic>
        <p:nvPicPr>
          <p:cNvPr id="5" name="Online Media 4" descr="7 times 13 is 28 | 13Ã7=28 | Just for some Fun | Abbott and Costello">
            <a:hlinkClick r:id="" action="ppaction://media"/>
            <a:extLst>
              <a:ext uri="{FF2B5EF4-FFF2-40B4-BE49-F238E27FC236}">
                <a16:creationId xmlns:a16="http://schemas.microsoft.com/office/drawing/2014/main" id="{71DE5871-3F2C-FA4E-B678-B72482ADFF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7350" y="1557421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more subtle incorrect “proof”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792163" y="2041525"/>
            <a:ext cx="32146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/>
              <a:t>Brad Pitt had a beard</a:t>
            </a:r>
          </a:p>
        </p:txBody>
      </p:sp>
      <p:pic>
        <p:nvPicPr>
          <p:cNvPr id="52227" name="Picture 3" descr="brad-pitt-be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417638"/>
            <a:ext cx="15938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792163" y="3800475"/>
            <a:ext cx="35004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/>
              <a:t>Every goat has a beard </a:t>
            </a:r>
          </a:p>
        </p:txBody>
      </p:sp>
      <p:pic>
        <p:nvPicPr>
          <p:cNvPr id="52229" name="Picture 5" descr="goat-be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44888"/>
            <a:ext cx="12842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5340350" y="3051175"/>
            <a:ext cx="8588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waleg.com</a:t>
            </a:r>
          </a:p>
        </p:txBody>
      </p: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4914900" y="5008563"/>
            <a:ext cx="13509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animaldiversity.org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6025" y="5557838"/>
            <a:ext cx="6989763" cy="706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/>
              <a:t>Hence, Brad Pitt is a goat.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do proofs?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1984375"/>
            <a:ext cx="7694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Makes you think logically about problems and solutions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7375" y="3143250"/>
            <a:ext cx="598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From a friend who works on Google Maps: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68375" y="4095750"/>
            <a:ext cx="676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Proving that the algorithm I am implementing is correct helps me </a:t>
            </a:r>
          </a:p>
          <a:p>
            <a:pPr eaLnBrk="1" hangingPunct="1"/>
            <a:r>
              <a:rPr lang="en-US" sz="1800"/>
              <a:t>identify corner 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26 at 3.0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775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321" y="6285328"/>
            <a:ext cx="8541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/cse331/support/proofs/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 common complaint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295400" y="2073275"/>
            <a:ext cx="6489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100"/>
              <a:t>Your examples in class look nothing </a:t>
            </a:r>
          </a:p>
          <a:p>
            <a:pPr eaLnBrk="1" hangingPunct="1"/>
            <a:r>
              <a:rPr lang="en-US" sz="3100"/>
              <a:t>            like HW questions.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True because….</a:t>
            </a:r>
          </a:p>
        </p:txBody>
      </p:sp>
      <p:pic>
        <p:nvPicPr>
          <p:cNvPr id="563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590675"/>
            <a:ext cx="40925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4078288" y="5867400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zazzle.com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98700" y="3819525"/>
            <a:ext cx="4984750" cy="403225"/>
            <a:chOff x="2299167" y="3819672"/>
            <a:chExt cx="4984753" cy="403374"/>
          </a:xfrm>
        </p:grpSpPr>
        <p:sp>
          <p:nvSpPr>
            <p:cNvPr id="5" name="Rectangle 4"/>
            <p:cNvSpPr/>
            <p:nvPr/>
          </p:nvSpPr>
          <p:spPr>
            <a:xfrm rot="18143592">
              <a:off x="4651772" y="1590899"/>
              <a:ext cx="389081" cy="487521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3089124">
              <a:off x="4542235" y="1576604"/>
              <a:ext cx="389082" cy="487521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False because…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665163" y="2290763"/>
            <a:ext cx="76612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300"/>
              <a:t>HWs and exams will test your </a:t>
            </a:r>
          </a:p>
          <a:p>
            <a:pPr eaLnBrk="1" hangingPunct="1"/>
            <a:r>
              <a:rPr lang="en-US" sz="4300" b="1"/>
              <a:t>understanding</a:t>
            </a:r>
            <a:r>
              <a:rPr lang="en-US" sz="4300"/>
              <a:t> of the material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get an A in the class</a:t>
            </a:r>
          </a:p>
        </p:txBody>
      </p:sp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1217613" y="2462213"/>
            <a:ext cx="70897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/>
              <a:t>Have to get at least 90.0000000000000000000000%</a:t>
            </a:r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1217613" y="3835400"/>
            <a:ext cx="2776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Rest graded on the curve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 cautionary tale…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When I was an undergrad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</a:rPr>
              <a:t>Took algorithms as a sophomore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Understood all the lectures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Did not study outside of lectures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</a:rPr>
              <a:t>(We had no homeworks)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Did decent on the mid-term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Nearly flunked the finals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Got a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627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37890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How we will make 331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28950" y="1417638"/>
            <a:ext cx="3289300" cy="5105400"/>
            <a:chOff x="5282981" y="1581046"/>
            <a:chExt cx="3289325" cy="5105979"/>
          </a:xfrm>
        </p:grpSpPr>
        <p:pic>
          <p:nvPicPr>
            <p:cNvPr id="3891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81" y="1581046"/>
              <a:ext cx="3289325" cy="51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883422" y="5351791"/>
              <a:ext cx="2496656" cy="81416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RIDING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What we’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ll strive to do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787400" y="1739900"/>
            <a:ext cx="7075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Help you with your questions and/or doubts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-25400" y="3009900"/>
            <a:ext cx="9353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If need be, email us for time outside of regular office hours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We’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re not mind readers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906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you need it, ask for help</a:t>
            </a:r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More chances to recover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725488" y="2371725"/>
            <a:ext cx="431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Lowest three HW scores will be dropped</a:t>
            </a:r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725488" y="3679825"/>
            <a:ext cx="611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If you do better on the final exam than  the mid-term exam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then only final exam score will count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Follow the Textbook</a:t>
            </a:r>
          </a:p>
        </p:txBody>
      </p:sp>
      <p:pic>
        <p:nvPicPr>
          <p:cNvPr id="46082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01750"/>
            <a:ext cx="4265612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1231900" y="3744913"/>
            <a:ext cx="3484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Homework 0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8-26 at 3.0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691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72" y="6124578"/>
            <a:ext cx="775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/cse331/support/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95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cautionary tale has asilver lining…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581400" y="3657600"/>
            <a:ext cx="1295400" cy="609600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08" name="Group 7"/>
          <p:cNvGrpSpPr>
            <a:grpSpLocks/>
          </p:cNvGrpSpPr>
          <p:nvPr/>
        </p:nvGrpSpPr>
        <p:grpSpPr bwMode="auto">
          <a:xfrm>
            <a:off x="609600" y="1524000"/>
            <a:ext cx="2840038" cy="4637088"/>
            <a:chOff x="609600" y="1524000"/>
            <a:chExt cx="2840591" cy="4636532"/>
          </a:xfrm>
        </p:grpSpPr>
        <p:pic>
          <p:nvPicPr>
            <p:cNvPr id="4711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24000"/>
              <a:ext cx="2628106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Box 6"/>
            <p:cNvSpPr txBox="1">
              <a:spLocks noChangeArrowheads="1"/>
            </p:cNvSpPr>
            <p:nvPr/>
          </p:nvSpPr>
          <p:spPr bwMode="auto">
            <a:xfrm>
              <a:off x="609600" y="5791200"/>
              <a:ext cx="28405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C in undergrad algorithms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53000" y="2362200"/>
            <a:ext cx="3905250" cy="3189288"/>
            <a:chOff x="4953000" y="2362200"/>
            <a:chExt cx="3904794" cy="3188732"/>
          </a:xfrm>
        </p:grpSpPr>
        <p:pic>
          <p:nvPicPr>
            <p:cNvPr id="47110" name="Picture 7" descr="cwvDm9asA3Lw9bM2Abl5etGLg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62200"/>
              <a:ext cx="3904794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Box 8"/>
            <p:cNvSpPr txBox="1">
              <a:spLocks noChangeArrowheads="1"/>
            </p:cNvSpPr>
            <p:nvPr/>
          </p:nvSpPr>
          <p:spPr bwMode="auto">
            <a:xfrm>
              <a:off x="5334000" y="5181600"/>
              <a:ext cx="32891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Ph.D. in algorithms/complexity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only way to do well is to work hard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511300"/>
            <a:ext cx="6350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488DC3-BF0D-D141-9CF9-B26338C3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710" y="1568351"/>
            <a:ext cx="9144000" cy="6542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085" y="3094242"/>
            <a:ext cx="7515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/cse331/fall19/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322" y="1580383"/>
            <a:ext cx="627527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3937" y="1580383"/>
            <a:ext cx="508000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49849" y="1598869"/>
            <a:ext cx="508001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43223" y="1595881"/>
            <a:ext cx="714997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8517" y="1598869"/>
            <a:ext cx="938306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B77239-4723-EB45-8B19-D4CAC769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6296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0 (Optional)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8436" y="2299028"/>
            <a:ext cx="3676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Due: this Friday 11am</a:t>
            </a:r>
          </a:p>
        </p:txBody>
      </p:sp>
    </p:spTree>
    <p:extLst>
      <p:ext uri="{BB962C8B-B14F-4D97-AF65-F5344CB8AC3E}">
        <p14:creationId xmlns:p14="http://schemas.microsoft.com/office/powerpoint/2010/main" val="21075790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13890</TotalTime>
  <Words>1253</Words>
  <Application>Microsoft Macintosh PowerPoint</Application>
  <PresentationFormat>On-screen Show (4:3)</PresentationFormat>
  <Paragraphs>212</Paragraphs>
  <Slides>72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Calibri</vt:lpstr>
      <vt:lpstr>Office Theme</vt:lpstr>
      <vt:lpstr>PowerPoint Presentation</vt:lpstr>
      <vt:lpstr>Let’s do some introductions</vt:lpstr>
      <vt:lpstr>TAs first</vt:lpstr>
      <vt:lpstr>Lectures will be videotaped</vt:lpstr>
      <vt:lpstr>About Me</vt:lpstr>
      <vt:lpstr>Contact us all at</vt:lpstr>
      <vt:lpstr>Handouts for today</vt:lpstr>
      <vt:lpstr>One Stop Shop for the Course</vt:lpstr>
      <vt:lpstr>Homework 0 (Optional)</vt:lpstr>
      <vt:lpstr>Three things to remember</vt:lpstr>
      <vt:lpstr>Wait.. What???</vt:lpstr>
      <vt:lpstr>Academic Dishonesty</vt:lpstr>
      <vt:lpstr>Read the syllabus CAREFULLY!</vt:lpstr>
      <vt:lpstr>More information on the quiz</vt:lpstr>
      <vt:lpstr>Autolab</vt:lpstr>
      <vt:lpstr>You can submit the following now</vt:lpstr>
      <vt:lpstr>Grading break-down</vt:lpstr>
      <vt:lpstr>Pre-requisites</vt:lpstr>
      <vt:lpstr>Accessibility Resources</vt:lpstr>
      <vt:lpstr>Preferred Name</vt:lpstr>
      <vt:lpstr>Critical Campus Resources</vt:lpstr>
      <vt:lpstr>TA Office hours</vt:lpstr>
      <vt:lpstr>Recitations</vt:lpstr>
      <vt:lpstr>Please stick to your recitation section</vt:lpstr>
      <vt:lpstr>Exams</vt:lpstr>
      <vt:lpstr>Things new to HWs in Fall 19</vt:lpstr>
      <vt:lpstr>Other big change in Fall 18</vt:lpstr>
      <vt:lpstr>Topic Coverage will change</vt:lpstr>
      <vt:lpstr>C++ vs Java/Python</vt:lpstr>
      <vt:lpstr>This course: how to solve problems!</vt:lpstr>
      <vt:lpstr>Why should I care ?</vt:lpstr>
      <vt:lpstr>Combining Shadows to Understanding the network</vt:lpstr>
      <vt:lpstr>The key technical problem</vt:lpstr>
      <vt:lpstr>Detecting Communities</vt:lpstr>
      <vt:lpstr>Conquering Shadows to Conquering the Internet</vt:lpstr>
      <vt:lpstr>The proof is in the performance</vt:lpstr>
      <vt:lpstr>The key technical problem</vt:lpstr>
      <vt:lpstr>If detecting communities is not for you</vt:lpstr>
      <vt:lpstr>From someone who got a Google job</vt:lpstr>
      <vt:lpstr>Coding jobs will be done by AI</vt:lpstr>
      <vt:lpstr>Coding jobs will be done by AI</vt:lpstr>
      <vt:lpstr>So am I doomed?</vt:lpstr>
      <vt:lpstr>Why care about algorithms?</vt:lpstr>
      <vt:lpstr>Why care about algorithms?</vt:lpstr>
      <vt:lpstr>Why care about algorithms?</vt:lpstr>
      <vt:lpstr>Why care about algorithms?</vt:lpstr>
      <vt:lpstr>Why care about algorithms?</vt:lpstr>
      <vt:lpstr>Why care about algorithms?</vt:lpstr>
      <vt:lpstr>(And I could) go on…</vt:lpstr>
      <vt:lpstr>Find out for yourself</vt:lpstr>
      <vt:lpstr>Questions/Comments?</vt:lpstr>
      <vt:lpstr>Now about the course</vt:lpstr>
      <vt:lpstr>We’ll do loads of</vt:lpstr>
      <vt:lpstr>An incorrect “proof”</vt:lpstr>
      <vt:lpstr>A more subtle incorrect “proof”</vt:lpstr>
      <vt:lpstr>Why do proofs?</vt:lpstr>
      <vt:lpstr>PowerPoint Presentation</vt:lpstr>
      <vt:lpstr>A common complaint</vt:lpstr>
      <vt:lpstr>True because….</vt:lpstr>
      <vt:lpstr>False because…</vt:lpstr>
      <vt:lpstr>To get an A in the class</vt:lpstr>
      <vt:lpstr>A cautionary tale…</vt:lpstr>
      <vt:lpstr>Questions/Comments?</vt:lpstr>
      <vt:lpstr>How we will make 331</vt:lpstr>
      <vt:lpstr>What we’ll strive to do</vt:lpstr>
      <vt:lpstr>We’re not mind readers</vt:lpstr>
      <vt:lpstr>If you need it, ask for help</vt:lpstr>
      <vt:lpstr>More chances to recover</vt:lpstr>
      <vt:lpstr>Follow the Textbook</vt:lpstr>
      <vt:lpstr>PowerPoint Presentation</vt:lpstr>
      <vt:lpstr>The cautionary tale has asilver lining…</vt:lpstr>
      <vt:lpstr>The only way to do well is to work hard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Microsoft Office User</cp:lastModifiedBy>
  <cp:revision>108</cp:revision>
  <dcterms:created xsi:type="dcterms:W3CDTF">2011-08-29T00:52:11Z</dcterms:created>
  <dcterms:modified xsi:type="dcterms:W3CDTF">2019-08-26T14:04:30Z</dcterms:modified>
</cp:coreProperties>
</file>