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415" r:id="rId3"/>
    <p:sldId id="259" r:id="rId4"/>
    <p:sldId id="260" r:id="rId5"/>
    <p:sldId id="403" r:id="rId6"/>
    <p:sldId id="261" r:id="rId7"/>
    <p:sldId id="401" r:id="rId8"/>
    <p:sldId id="416" r:id="rId9"/>
    <p:sldId id="417" r:id="rId10"/>
    <p:sldId id="418" r:id="rId11"/>
    <p:sldId id="272" r:id="rId12"/>
    <p:sldId id="382" r:id="rId13"/>
    <p:sldId id="383" r:id="rId14"/>
    <p:sldId id="402" r:id="rId15"/>
    <p:sldId id="420" r:id="rId16"/>
    <p:sldId id="295" r:id="rId17"/>
    <p:sldId id="312" r:id="rId18"/>
    <p:sldId id="385" r:id="rId19"/>
    <p:sldId id="400" r:id="rId20"/>
    <p:sldId id="404" r:id="rId21"/>
    <p:sldId id="384" r:id="rId22"/>
    <p:sldId id="419" r:id="rId23"/>
    <p:sldId id="282" r:id="rId24"/>
    <p:sldId id="348" r:id="rId25"/>
    <p:sldId id="386" r:id="rId26"/>
    <p:sldId id="412" r:id="rId27"/>
    <p:sldId id="273" r:id="rId28"/>
    <p:sldId id="421" r:id="rId29"/>
    <p:sldId id="361" r:id="rId30"/>
    <p:sldId id="413" r:id="rId31"/>
    <p:sldId id="288" r:id="rId32"/>
    <p:sldId id="405" r:id="rId33"/>
    <p:sldId id="406" r:id="rId34"/>
    <p:sldId id="407" r:id="rId35"/>
    <p:sldId id="422" r:id="rId36"/>
    <p:sldId id="298" r:id="rId37"/>
    <p:sldId id="362" r:id="rId38"/>
    <p:sldId id="374" r:id="rId39"/>
    <p:sldId id="375" r:id="rId40"/>
    <p:sldId id="376" r:id="rId41"/>
    <p:sldId id="377" r:id="rId42"/>
    <p:sldId id="378" r:id="rId43"/>
    <p:sldId id="379" r:id="rId44"/>
    <p:sldId id="333" r:id="rId45"/>
    <p:sldId id="334" r:id="rId46"/>
    <p:sldId id="408" r:id="rId47"/>
    <p:sldId id="409" r:id="rId48"/>
    <p:sldId id="410" r:id="rId49"/>
    <p:sldId id="300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801" autoAdjust="0"/>
    <p:restoredTop sz="94540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008" y="208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1267" y="2065274"/>
            <a:ext cx="3164749" cy="2492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A8E77-05B6-D447-BCB9-7AA9899A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06948" cy="68807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F438FE-09DF-3842-A6FC-00F87441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" y="1580383"/>
            <a:ext cx="9144000" cy="5646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085" y="3094242"/>
            <a:ext cx="7505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/cse331/fall21/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336" y="1611205"/>
            <a:ext cx="627527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3796" y="1611205"/>
            <a:ext cx="508000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8613" y="1609143"/>
            <a:ext cx="508001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5549" y="1626703"/>
            <a:ext cx="714997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48102" y="1609143"/>
            <a:ext cx="938306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E159-22FA-CA43-9B1D-96016F65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from 331 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80DAE-9C9E-8642-9A23-52ED287E5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66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9C980-6247-8243-90AD-CF5A66961484}"/>
              </a:ext>
            </a:extLst>
          </p:cNvPr>
          <p:cNvSpPr txBox="1"/>
          <p:nvPr/>
        </p:nvSpPr>
        <p:spPr>
          <a:xfrm>
            <a:off x="578288" y="2702960"/>
            <a:ext cx="834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http://www-</a:t>
            </a:r>
            <a:r>
              <a:rPr lang="en-US" b="1" dirty="0" err="1">
                <a:solidFill>
                  <a:srgbClr val="FF0000"/>
                </a:solidFill>
              </a:rPr>
              <a:t>student.cse.buffalo.edu</a:t>
            </a:r>
            <a:r>
              <a:rPr lang="en-US" b="1" dirty="0">
                <a:solidFill>
                  <a:srgbClr val="FF0000"/>
                </a:solidFill>
              </a:rPr>
              <a:t>/~</a:t>
            </a:r>
            <a:r>
              <a:rPr lang="en-US" b="1" dirty="0" err="1">
                <a:solidFill>
                  <a:srgbClr val="FF0000"/>
                </a:solidFill>
              </a:rPr>
              <a:t>atri</a:t>
            </a:r>
            <a:r>
              <a:rPr lang="en-US" b="1" dirty="0">
                <a:solidFill>
                  <a:srgbClr val="FF0000"/>
                </a:solidFill>
              </a:rPr>
              <a:t>/cse331/support/advice/</a:t>
            </a:r>
            <a:r>
              <a:rPr lang="en-US" b="1" dirty="0" err="1">
                <a:solidFill>
                  <a:srgbClr val="FF0000"/>
                </a:solidFill>
              </a:rPr>
              <a:t>index.html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1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4E143-3045-6640-BCF1-74D0421B2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576"/>
            <a:ext cx="9144000" cy="5621025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494376" y="4274150"/>
            <a:ext cx="6742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till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1DE6C-CEFB-3B45-9069-7617D723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96" y="1166864"/>
            <a:ext cx="9144000" cy="4976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/>
              <a:t>More information on the quiz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993" y="5261092"/>
            <a:ext cx="8607055" cy="84789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0" y="1584325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E52D5-703F-D24B-B266-53BAD3A4B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16" y="1447989"/>
            <a:ext cx="6082087" cy="4543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410" y="6280135"/>
            <a:ext cx="773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were registered by 9pm on Friday, Aug 27 you should be on </a:t>
            </a:r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11F6C-5859-A746-B9D1-3506E27ED94F}"/>
              </a:ext>
            </a:extLst>
          </p:cNvPr>
          <p:cNvSpPr/>
          <p:nvPr/>
        </p:nvSpPr>
        <p:spPr>
          <a:xfrm>
            <a:off x="3842535" y="4378683"/>
            <a:ext cx="1619598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FB7A4-443B-5441-844E-94F85D2D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890"/>
            <a:ext cx="9144000" cy="31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84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 </a:t>
            </a:r>
            <a:r>
              <a:rPr lang="en-US" sz="1800" dirty="0">
                <a:latin typeface="Calibri" charset="0"/>
                <a:ea typeface="ＭＳ Ｐゴシック" charset="0"/>
              </a:rPr>
              <a:t>(this is recommended)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91A1-3689-AA47-BFC8-032D94FF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742"/>
            <a:ext cx="9144000" cy="4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C56E-1985-CD49-B650-EAFD2CC8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2" y="2391546"/>
            <a:ext cx="9144000" cy="40743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Late night office hour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F3853-0084-4D43-A84A-68035C660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2" y="2201120"/>
            <a:ext cx="9144000" cy="45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05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stick to your recitation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7BCDF-D094-074B-B925-158F52DC5324}"/>
              </a:ext>
            </a:extLst>
          </p:cNvPr>
          <p:cNvSpPr txBox="1"/>
          <p:nvPr/>
        </p:nvSpPr>
        <p:spPr>
          <a:xfrm>
            <a:off x="546100" y="2476500"/>
            <a:ext cx="827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least for the first month since all sections are full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Oct 11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Oct 13</a:t>
            </a:r>
            <a:r>
              <a:rPr lang="en-US" dirty="0">
                <a:latin typeface="Calibri" charset="0"/>
                <a:ea typeface="ＭＳ Ｐゴシック" charset="0"/>
              </a:rPr>
              <a:t>, 2021. 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Fri, </a:t>
            </a:r>
            <a:r>
              <a:rPr lang="en-US" b="1" dirty="0">
                <a:latin typeface="Calibri" charset="0"/>
                <a:ea typeface="ＭＳ Ｐゴシック" charset="0"/>
              </a:rPr>
              <a:t>Dec 17</a:t>
            </a:r>
            <a:r>
              <a:rPr lang="en-US" dirty="0">
                <a:latin typeface="Calibri" charset="0"/>
                <a:ea typeface="ＭＳ Ｐゴシック" charset="0"/>
              </a:rPr>
              <a:t>, 2021. Knox 110, </a:t>
            </a:r>
            <a:r>
              <a:rPr lang="en-US" b="1" dirty="0">
                <a:latin typeface="Calibri" charset="0"/>
                <a:ea typeface="ＭＳ Ｐゴシック" charset="0"/>
              </a:rPr>
              <a:t>8:30-11:00am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2AF8DB91-401C-6C46-AA6C-D4866BAEA33B}"/>
              </a:ext>
            </a:extLst>
          </p:cNvPr>
          <p:cNvSpPr/>
          <p:nvPr/>
        </p:nvSpPr>
        <p:spPr>
          <a:xfrm>
            <a:off x="5691883" y="4972692"/>
            <a:ext cx="2291137" cy="996593"/>
          </a:xfrm>
          <a:prstGeom prst="wedgeRectCallout">
            <a:avLst>
              <a:gd name="adj1" fmla="val -49533"/>
              <a:gd name="adj2" fmla="val -859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had NO say in choosing the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HW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57D4E-87CA-9C46-ABD1-934D9A0D1343}"/>
              </a:ext>
            </a:extLst>
          </p:cNvPr>
          <p:cNvSpPr txBox="1"/>
          <p:nvPr/>
        </p:nvSpPr>
        <p:spPr>
          <a:xfrm>
            <a:off x="945397" y="2820692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and Q2 are proof based while Q3 is 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F622-F5AE-6740-964A-D4C7EC5DA462}"/>
              </a:ext>
            </a:extLst>
          </p:cNvPr>
          <p:cNvSpPr txBox="1"/>
          <p:nvPr/>
        </p:nvSpPr>
        <p:spPr>
          <a:xfrm>
            <a:off x="945397" y="34735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worth 50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BB5E0-F444-884A-A779-FB998CE9980A}"/>
              </a:ext>
            </a:extLst>
          </p:cNvPr>
          <p:cNvSpPr txBox="1"/>
          <p:nvPr/>
        </p:nvSpPr>
        <p:spPr>
          <a:xfrm>
            <a:off x="945397" y="4233668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hard proof based Q2 and programming Q3 worth 25 points 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457200" y="5269424"/>
            <a:ext cx="526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HWs due by 8:00am on Wednesdays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625E731F-0CA6-1F4F-B81C-5E3CD9EF4A6C}"/>
              </a:ext>
            </a:extLst>
          </p:cNvPr>
          <p:cNvSpPr/>
          <p:nvPr/>
        </p:nvSpPr>
        <p:spPr>
          <a:xfrm>
            <a:off x="5517222" y="1674688"/>
            <a:ext cx="2321960" cy="1146004"/>
          </a:xfrm>
          <a:prstGeom prst="cloudCallout">
            <a:avLst>
              <a:gd name="adj1" fmla="val -34550"/>
              <a:gd name="adj2" fmla="val -11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lowest 2 out of 8 HW scores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471D-020B-E74D-A3E2-1691D4A6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change from Spring 21: project!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4A097-8265-6D44-ADAB-1216F54E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684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4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3813C-69E1-5541-93A5-831A38F1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8414"/>
            <a:ext cx="9144000" cy="269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120525-5200-4344-AEFB-D389174C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9510"/>
            <a:ext cx="9144000" cy="2862540"/>
          </a:xfrm>
          <a:prstGeom prst="rect">
            <a:avLst/>
          </a:prstGeom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244DD81D-BCD3-394E-8024-70480C52C34B}"/>
              </a:ext>
            </a:extLst>
          </p:cNvPr>
          <p:cNvSpPr/>
          <p:nvPr/>
        </p:nvSpPr>
        <p:spPr>
          <a:xfrm>
            <a:off x="4109663" y="3215810"/>
            <a:ext cx="4037744" cy="2862539"/>
          </a:xfrm>
          <a:prstGeom prst="irregularSeal1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want to use VMware, please email me to get a license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1271350-2E3B-8547-9644-C2C54E1E58DC}"/>
              </a:ext>
            </a:extLst>
          </p:cNvPr>
          <p:cNvSpPr/>
          <p:nvPr/>
        </p:nvSpPr>
        <p:spPr>
          <a:xfrm>
            <a:off x="934948" y="4027470"/>
            <a:ext cx="2763749" cy="1664413"/>
          </a:xfrm>
          <a:prstGeom prst="cloudCallout">
            <a:avLst>
              <a:gd name="adj1" fmla="val 103702"/>
              <a:gd name="adj2" fmla="val -47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License requests submitted every Tue morning</a:t>
            </a:r>
          </a:p>
        </p:txBody>
      </p:sp>
      <p:sp>
        <p:nvSpPr>
          <p:cNvPr id="6" name="6-Point Star 5">
            <a:extLst>
              <a:ext uri="{FF2B5EF4-FFF2-40B4-BE49-F238E27FC236}">
                <a16:creationId xmlns:a16="http://schemas.microsoft.com/office/drawing/2014/main" id="{1A3490F5-CE2F-1C4A-97D6-064062430611}"/>
              </a:ext>
            </a:extLst>
          </p:cNvPr>
          <p:cNvSpPr/>
          <p:nvPr/>
        </p:nvSpPr>
        <p:spPr>
          <a:xfrm>
            <a:off x="1719072" y="1689510"/>
            <a:ext cx="2950464" cy="2102202"/>
          </a:xfrm>
          <a:prstGeom prst="star6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</a:t>
            </a:r>
            <a:r>
              <a:rPr lang="en-US" i="1" dirty="0"/>
              <a:t>might</a:t>
            </a:r>
            <a:r>
              <a:rPr lang="en-US" dirty="0"/>
              <a:t> be a how to use Unix session next week</a:t>
            </a:r>
          </a:p>
        </p:txBody>
      </p:sp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09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210235"/>
            <a:ext cx="3671094" cy="552823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Combining Shadows to Understanding the network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325438" y="461963"/>
            <a:ext cx="1833562" cy="1909762"/>
            <a:chOff x="2219325" y="1417638"/>
            <a:chExt cx="4611688" cy="388937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876338" y="1417638"/>
              <a:ext cx="15971" cy="2259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2219325" y="3677549"/>
              <a:ext cx="1657013" cy="16294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92309" y="3677549"/>
              <a:ext cx="29387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355474" y="1601922"/>
              <a:ext cx="307447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0691" y="1588989"/>
              <a:ext cx="311439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0691" y="2921012"/>
              <a:ext cx="311439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5439" y="2924246"/>
              <a:ext cx="307445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29144" y="3370409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7129" y="1999590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2634" y="2921012"/>
              <a:ext cx="151727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8640" y="4236870"/>
              <a:ext cx="155721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939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50825"/>
            <a:ext cx="18843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E1CFC0-1651-F04B-BB41-E5BBD219C296}"/>
              </a:ext>
            </a:extLst>
          </p:cNvPr>
          <p:cNvGrpSpPr/>
          <p:nvPr/>
        </p:nvGrpSpPr>
        <p:grpSpPr>
          <a:xfrm>
            <a:off x="685800" y="3746500"/>
            <a:ext cx="7996238" cy="3121828"/>
            <a:chOff x="685800" y="3746500"/>
            <a:chExt cx="7996238" cy="3121828"/>
          </a:xfrm>
        </p:grpSpPr>
        <p:pic>
          <p:nvPicPr>
            <p:cNvPr id="59397" name="Picture 20" descr="Screen Shot 2014-09-18 at 1.40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46500"/>
              <a:ext cx="1837035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02" y="3755268"/>
              <a:ext cx="1785877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1" descr="Screen Shot 2013-10-08 at 9.51.0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436" y="3755268"/>
              <a:ext cx="1739416" cy="233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3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585" y="3746500"/>
              <a:ext cx="2074453" cy="235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349" y="6144202"/>
              <a:ext cx="1490467" cy="65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C99CA4-0942-F246-A3F6-BA19E1EF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1959" y="6113380"/>
              <a:ext cx="3102796" cy="7549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19325" y="1417638"/>
            <a:ext cx="4611688" cy="3889375"/>
            <a:chOff x="2219325" y="1417638"/>
            <a:chExt cx="4611688" cy="3889375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76675" y="1417638"/>
              <a:ext cx="14288" cy="225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219325" y="3676650"/>
              <a:ext cx="1657350" cy="1630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890963" y="3676650"/>
              <a:ext cx="2940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356100" y="1601788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02325" y="1587500"/>
              <a:ext cx="307975" cy="29527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02325" y="291941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3563" y="292576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29000" y="33718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438525" y="20002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1913" y="2919413"/>
              <a:ext cx="153987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00325" y="42354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 advTm="4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3502" y="32957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43803" y="329577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Nitya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4503" y="329577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06448" y="32957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31205" y="329577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Snigdha</a:t>
            </a:r>
            <a:endParaRPr lang="en-US" dirty="0"/>
          </a:p>
        </p:txBody>
      </p:sp>
      <p:pic>
        <p:nvPicPr>
          <p:cNvPr id="1026" name="Picture 2" descr="Robert">
            <a:extLst>
              <a:ext uri="{FF2B5EF4-FFF2-40B4-BE49-F238E27FC236}">
                <a16:creationId xmlns:a16="http://schemas.microsoft.com/office/drawing/2014/main" id="{36CBF077-4C68-A744-AAB1-5A524578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4" y="1658332"/>
            <a:ext cx="1306711" cy="13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tya">
            <a:extLst>
              <a:ext uri="{FF2B5EF4-FFF2-40B4-BE49-F238E27FC236}">
                <a16:creationId xmlns:a16="http://schemas.microsoft.com/office/drawing/2014/main" id="{5F40CC0F-1618-434D-B648-AE493250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74" y="1658332"/>
            <a:ext cx="1306711" cy="134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ex">
            <a:extLst>
              <a:ext uri="{FF2B5EF4-FFF2-40B4-BE49-F238E27FC236}">
                <a16:creationId xmlns:a16="http://schemas.microsoft.com/office/drawing/2014/main" id="{4ADBF981-86AC-654A-A546-2E333A1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69" y="1658332"/>
            <a:ext cx="1018227" cy="138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if">
            <a:extLst>
              <a:ext uri="{FF2B5EF4-FFF2-40B4-BE49-F238E27FC236}">
                <a16:creationId xmlns:a16="http://schemas.microsoft.com/office/drawing/2014/main" id="{C3CE4A6A-CE6C-914A-BDE9-A06D20D8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63" y="1667736"/>
            <a:ext cx="1018227" cy="135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Snigdha">
            <a:extLst>
              <a:ext uri="{FF2B5EF4-FFF2-40B4-BE49-F238E27FC236}">
                <a16:creationId xmlns:a16="http://schemas.microsoft.com/office/drawing/2014/main" id="{1EC2DEE6-5F40-A743-86A7-DFFABEF7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49" y="1658332"/>
            <a:ext cx="1031051" cy="13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032F2AB-8205-6A40-9746-2E42A79F7049}"/>
              </a:ext>
            </a:extLst>
          </p:cNvPr>
          <p:cNvSpPr txBox="1"/>
          <p:nvPr/>
        </p:nvSpPr>
        <p:spPr>
          <a:xfrm>
            <a:off x="722614" y="580095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8D34F9-2EF2-4548-B1F0-276DD2DA05C8}"/>
              </a:ext>
            </a:extLst>
          </p:cNvPr>
          <p:cNvSpPr txBox="1"/>
          <p:nvPr/>
        </p:nvSpPr>
        <p:spPr>
          <a:xfrm>
            <a:off x="2421545" y="580095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792E58-4538-A44D-8464-11731540591F}"/>
              </a:ext>
            </a:extLst>
          </p:cNvPr>
          <p:cNvSpPr txBox="1"/>
          <p:nvPr/>
        </p:nvSpPr>
        <p:spPr>
          <a:xfrm>
            <a:off x="4303615" y="580095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04B0EC-74F7-9F4B-B509-0931F2B557A1}"/>
              </a:ext>
            </a:extLst>
          </p:cNvPr>
          <p:cNvSpPr txBox="1"/>
          <p:nvPr/>
        </p:nvSpPr>
        <p:spPr>
          <a:xfrm>
            <a:off x="5935560" y="58009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11F481-A6A5-3D41-A16A-60766DB3B016}"/>
              </a:ext>
            </a:extLst>
          </p:cNvPr>
          <p:cNvSpPr txBox="1"/>
          <p:nvPr/>
        </p:nvSpPr>
        <p:spPr>
          <a:xfrm>
            <a:off x="7460317" y="58009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Megan</a:t>
            </a:r>
          </a:p>
        </p:txBody>
      </p:sp>
      <p:pic>
        <p:nvPicPr>
          <p:cNvPr id="1036" name="Picture 12" descr="Ben">
            <a:extLst>
              <a:ext uri="{FF2B5EF4-FFF2-40B4-BE49-F238E27FC236}">
                <a16:creationId xmlns:a16="http://schemas.microsoft.com/office/drawing/2014/main" id="{725B1AE1-1160-254D-A8AD-34954B95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4" y="4278242"/>
            <a:ext cx="1018228" cy="13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man">
            <a:extLst>
              <a:ext uri="{FF2B5EF4-FFF2-40B4-BE49-F238E27FC236}">
                <a16:creationId xmlns:a16="http://schemas.microsoft.com/office/drawing/2014/main" id="{4676FE5B-5013-914A-B3BF-8DE977D7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33" y="4291833"/>
            <a:ext cx="1137069" cy="13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nor">
            <a:extLst>
              <a:ext uri="{FF2B5EF4-FFF2-40B4-BE49-F238E27FC236}">
                <a16:creationId xmlns:a16="http://schemas.microsoft.com/office/drawing/2014/main" id="{31774ACE-6366-9C40-9C71-D3342D45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95" y="4290332"/>
            <a:ext cx="1809936" cy="13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Joseph">
            <a:extLst>
              <a:ext uri="{FF2B5EF4-FFF2-40B4-BE49-F238E27FC236}">
                <a16:creationId xmlns:a16="http://schemas.microsoft.com/office/drawing/2014/main" id="{44E4BDCC-371C-E543-9424-846A6BBB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07" y="4292147"/>
            <a:ext cx="1189728" cy="13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gan">
            <a:extLst>
              <a:ext uri="{FF2B5EF4-FFF2-40B4-BE49-F238E27FC236}">
                <a16:creationId xmlns:a16="http://schemas.microsoft.com/office/drawing/2014/main" id="{53103CCB-9D87-3C44-8F85-F946A3B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05" y="4290332"/>
            <a:ext cx="1031051" cy="137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creen Shot 2015-03-26 at 1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945188"/>
            <a:ext cx="4768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Detecting Communities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43025"/>
            <a:ext cx="4768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Conquering Shadows to Conquering the Internet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25513" y="2211388"/>
            <a:ext cx="2546350" cy="2701925"/>
            <a:chOff x="2219325" y="1417638"/>
            <a:chExt cx="4611688" cy="388937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75393" y="1417638"/>
              <a:ext cx="14375" cy="2260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19325" y="3677680"/>
              <a:ext cx="1656068" cy="1629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889767" y="3677680"/>
              <a:ext cx="29412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355536" y="1602737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02349" y="1586741"/>
              <a:ext cx="307638" cy="2970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2349" y="2919000"/>
              <a:ext cx="307638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72787" y="2925856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29748" y="3371465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38375" y="2000358"/>
              <a:ext cx="155256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1715" y="2919000"/>
              <a:ext cx="155256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1715" y="4235263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686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543175"/>
            <a:ext cx="243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05213" y="2997200"/>
            <a:ext cx="2324100" cy="137636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Algorithmically compute the missing set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06575" y="4992688"/>
            <a:ext cx="4416425" cy="1725612"/>
            <a:chOff x="1806789" y="4993241"/>
            <a:chExt cx="4416972" cy="1725612"/>
          </a:xfrm>
        </p:grpSpPr>
        <p:pic>
          <p:nvPicPr>
            <p:cNvPr id="3687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89" y="4993241"/>
              <a:ext cx="1309688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4993241"/>
              <a:ext cx="1155700" cy="172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2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49" y="5022725"/>
              <a:ext cx="1489912" cy="168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proof is in the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24225"/>
            <a:ext cx="2201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62475" name="TextBox 13"/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900">
                  <a:solidFill>
                    <a:srgbClr val="008000"/>
                  </a:solidFill>
                </a:rPr>
                <a:t>&gt;</a:t>
              </a:r>
            </a:p>
          </p:txBody>
        </p:sp>
        <p:sp>
          <p:nvSpPr>
            <p:cNvPr id="62476" name="TextBox 14"/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10x faster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916" y="4402140"/>
            <a:ext cx="3798515" cy="995615"/>
            <a:chOff x="576916" y="4402140"/>
            <a:chExt cx="3798515" cy="995615"/>
          </a:xfrm>
        </p:grpSpPr>
        <p:pic>
          <p:nvPicPr>
            <p:cNvPr id="62477" name="Picture 3" descr="Screen Shot 2015-03-26 at 1.43.5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0" name="Picture 6" descr="Screen Shot 2014-09-18 at 1.43.5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Shot 2016-08-29 at 9.23.3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610" y="4417081"/>
              <a:ext cx="697787" cy="980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Highly trivial: 4</a:t>
            </a:r>
            <a:r>
              <a:rPr lang="en-US" sz="1800" baseline="30000">
                <a:latin typeface="Calibri" charset="0"/>
              </a:rPr>
              <a:t>3</a:t>
            </a:r>
            <a:r>
              <a:rPr lang="en-US" sz="1800">
                <a:latin typeface="Calibri" charset="0"/>
              </a:rPr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Still trivial: 4</a:t>
            </a:r>
            <a:r>
              <a:rPr lang="en-US" sz="1800" baseline="30000">
                <a:latin typeface="Calibri" charset="0"/>
              </a:rPr>
              <a:t>2</a:t>
            </a:r>
            <a:r>
              <a:rPr lang="en-US" sz="1800">
                <a:latin typeface="Calibri" charset="0"/>
              </a:rPr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Correct answer: 4</a:t>
            </a:r>
            <a:r>
              <a:rPr lang="en-US" sz="1800" baseline="30000">
                <a:latin typeface="Calibri" charset="0"/>
              </a:rPr>
              <a:t>1.5</a:t>
            </a:r>
            <a:r>
              <a:rPr lang="en-US" sz="1800">
                <a:latin typeface="Calibri" charset="0"/>
              </a:rPr>
              <a:t> = 8</a:t>
            </a:r>
          </a:p>
        </p:txBody>
      </p:sp>
    </p:spTree>
    <p:custDataLst>
      <p:tags r:id="rId1"/>
    </p:custDataLst>
  </p:cSld>
  <p:clrMapOvr>
    <a:masterClrMapping/>
  </p:clrMapOvr>
  <p:transition spd="slow" advTm="5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55" grpId="0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detecting communities is not for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17638"/>
            <a:ext cx="23733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16250"/>
            <a:ext cx="46323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421188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From someone who got a Google job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970088"/>
            <a:ext cx="8229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500"/>
              <a:t>“</a:t>
            </a:r>
            <a:r>
              <a:rPr lang="en-US" altLang="ja-JP" sz="3500"/>
              <a:t>You can let your algorithms class know that the phone interviews are essentially like </a:t>
            </a:r>
            <a:r>
              <a:rPr lang="en-US" altLang="ja-JP" sz="3500" b="1"/>
              <a:t>a difficult algorithms test</a:t>
            </a:r>
            <a:r>
              <a:rPr lang="en-US" altLang="ja-JP" sz="3500"/>
              <a:t>. </a:t>
            </a:r>
            <a:endParaRPr lang="en-US" sz="26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3413" y="4108450"/>
            <a:ext cx="79279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Lots of data structures, specifying the algorithm, analyzing the </a:t>
            </a:r>
          </a:p>
          <a:p>
            <a:pPr eaLnBrk="1" hangingPunct="1"/>
            <a:r>
              <a:rPr lang="en-US" sz="2200"/>
              <a:t>run time and space requirements... And all on the phone and </a:t>
            </a:r>
          </a:p>
          <a:p>
            <a:pPr eaLnBrk="1" hangingPunct="1"/>
            <a:r>
              <a:rPr lang="en-US" sz="2200" b="1"/>
              <a:t>you're supposed to talk through your thought process</a:t>
            </a:r>
            <a:r>
              <a:rPr lang="en-US" sz="1800" b="1"/>
              <a:t>.</a:t>
            </a:r>
            <a:r>
              <a:rPr lang="ja-JP" altLang="en-US" sz="1800" b="1"/>
              <a:t>”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9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0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2389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>
                <a:latin typeface="Calibri" charset="0"/>
              </a:rPr>
              <a:t>Atri Rudra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2861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>
                <a:latin typeface="Calibri" charset="0"/>
              </a:rPr>
              <a:t>atri@</a:t>
            </a:r>
            <a:r>
              <a:rPr lang="en-US" altLang="ja-JP" sz="3000" dirty="0" err="1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4168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See piazza for location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68441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Mon 4:30-5:20pm; Fri, 1:00-1:50pm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160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OH starts today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2D95-519C-E349-A5FB-97ED4FAA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makes it non-ideal</a:t>
            </a:r>
          </a:p>
        </p:txBody>
      </p:sp>
      <p:pic>
        <p:nvPicPr>
          <p:cNvPr id="3" name="Picture 2" descr="Link to netgain webinar">
            <a:extLst>
              <a:ext uri="{FF2B5EF4-FFF2-40B4-BE49-F238E27FC236}">
                <a16:creationId xmlns:a16="http://schemas.microsoft.com/office/drawing/2014/main" id="{EAAA6A6E-1BAB-EF4F-914B-778AFE21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3" y="1526250"/>
            <a:ext cx="5291193" cy="21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702FB-4013-714F-943E-67D201ABB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184" y="3877952"/>
            <a:ext cx="4448710" cy="24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5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6C57-0CD3-7042-8D54-4948F2DB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in times of 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3CDE-3403-3540-AAB1-D8A9A8BAF155}"/>
              </a:ext>
            </a:extLst>
          </p:cNvPr>
          <p:cNvSpPr txBox="1"/>
          <p:nvPr/>
        </p:nvSpPr>
        <p:spPr>
          <a:xfrm>
            <a:off x="780836" y="1623317"/>
            <a:ext cx="576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Lectures and recitations will be in-person</a:t>
            </a:r>
          </a:p>
        </p:txBody>
      </p:sp>
      <p:pic>
        <p:nvPicPr>
          <p:cNvPr id="4" name="Picture 3" descr="Link to netgain webinar">
            <a:extLst>
              <a:ext uri="{FF2B5EF4-FFF2-40B4-BE49-F238E27FC236}">
                <a16:creationId xmlns:a16="http://schemas.microsoft.com/office/drawing/2014/main" id="{1911B305-725D-CF46-8472-5EEB3E1F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7" y="15966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8FCE-4751-5A44-98D7-AFC7081A5F21}"/>
              </a:ext>
            </a:extLst>
          </p:cNvPr>
          <p:cNvSpPr txBox="1"/>
          <p:nvPr/>
        </p:nvSpPr>
        <p:spPr>
          <a:xfrm>
            <a:off x="780836" y="2774022"/>
            <a:ext cx="613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hours will be a mix of in-person and virtual locations</a:t>
            </a:r>
          </a:p>
        </p:txBody>
      </p:sp>
      <p:pic>
        <p:nvPicPr>
          <p:cNvPr id="6" name="Picture 5" descr="Link to netgain webinar">
            <a:extLst>
              <a:ext uri="{FF2B5EF4-FFF2-40B4-BE49-F238E27FC236}">
                <a16:creationId xmlns:a16="http://schemas.microsoft.com/office/drawing/2014/main" id="{B4BE468E-3637-BC45-A084-2B1A7751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9" y="2740912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E3EBE-FFAD-F146-B6B8-E1043DA0B100}"/>
              </a:ext>
            </a:extLst>
          </p:cNvPr>
          <p:cNvSpPr txBox="1"/>
          <p:nvPr/>
        </p:nvSpPr>
        <p:spPr>
          <a:xfrm>
            <a:off x="863029" y="3965824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Exams and Quizzes will be in-person</a:t>
            </a:r>
          </a:p>
        </p:txBody>
      </p:sp>
      <p:pic>
        <p:nvPicPr>
          <p:cNvPr id="8" name="Picture 7" descr="Link to netgain webinar">
            <a:extLst>
              <a:ext uri="{FF2B5EF4-FFF2-40B4-BE49-F238E27FC236}">
                <a16:creationId xmlns:a16="http://schemas.microsoft.com/office/drawing/2014/main" id="{49E01CE9-553A-E241-A3B4-6FEDDC92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6" y="39182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13998</TotalTime>
  <Words>900</Words>
  <Application>Microsoft Macintosh PowerPoint</Application>
  <PresentationFormat>On-screen Show (4:3)</PresentationFormat>
  <Paragraphs>147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PowerPoint Presentation</vt:lpstr>
      <vt:lpstr>Please have a face mask on</vt:lpstr>
      <vt:lpstr>Let’s do some introductions</vt:lpstr>
      <vt:lpstr>TAs first</vt:lpstr>
      <vt:lpstr>Lectures will be videotaped</vt:lpstr>
      <vt:lpstr>About Me</vt:lpstr>
      <vt:lpstr>Contact us all at</vt:lpstr>
      <vt:lpstr>COVID-19 makes it non-ideal</vt:lpstr>
      <vt:lpstr>CSE 331 in times of COVID</vt:lpstr>
      <vt:lpstr>Questions/Comments?</vt:lpstr>
      <vt:lpstr>Handouts for today</vt:lpstr>
      <vt:lpstr>One Stop Shop for the Course</vt:lpstr>
      <vt:lpstr>Three things to remember</vt:lpstr>
      <vt:lpstr>Wait.. What???</vt:lpstr>
      <vt:lpstr>Advice from 331 TAs</vt:lpstr>
      <vt:lpstr>Academic Dishonesty</vt:lpstr>
      <vt:lpstr>Read the syllabus CAREFULLY!</vt:lpstr>
      <vt:lpstr>More information on the quiz</vt:lpstr>
      <vt:lpstr>Autolab</vt:lpstr>
      <vt:lpstr>You can submit the following now</vt:lpstr>
      <vt:lpstr>Grading break-down</vt:lpstr>
      <vt:lpstr>Questions/Comments?</vt:lpstr>
      <vt:lpstr>Pre-requisites</vt:lpstr>
      <vt:lpstr>Accessibility Resources</vt:lpstr>
      <vt:lpstr>Preferred Name</vt:lpstr>
      <vt:lpstr>Critical Campus Resources</vt:lpstr>
      <vt:lpstr>TA Office hours</vt:lpstr>
      <vt:lpstr>Late night office hour</vt:lpstr>
      <vt:lpstr>Recitations</vt:lpstr>
      <vt:lpstr>Please stick to your recitation section</vt:lpstr>
      <vt:lpstr>Exams</vt:lpstr>
      <vt:lpstr>The HW structure</vt:lpstr>
      <vt:lpstr>Big change from Spring 21: project!</vt:lpstr>
      <vt:lpstr>C++ vs Java/Python</vt:lpstr>
      <vt:lpstr>Questions/Comments?</vt:lpstr>
      <vt:lpstr>This course: how to solve problems!</vt:lpstr>
      <vt:lpstr>Why should I care ?</vt:lpstr>
      <vt:lpstr>Combining Shadows to Understanding the network</vt:lpstr>
      <vt:lpstr>The key technical problem</vt:lpstr>
      <vt:lpstr>Detecting Communities</vt:lpstr>
      <vt:lpstr>Conquering Shadows to Conquering the Internet</vt:lpstr>
      <vt:lpstr>The proof is in the performance</vt:lpstr>
      <vt:lpstr>The key technical problem</vt:lpstr>
      <vt:lpstr>If detecting communities is not for you</vt:lpstr>
      <vt:lpstr>From someone who got a Google job</vt:lpstr>
      <vt:lpstr>Coding jobs will be done by AI</vt:lpstr>
      <vt:lpstr>Coding jobs will be done by AI</vt:lpstr>
      <vt:lpstr>So am I doomed?</vt:lpstr>
      <vt:lpstr>Questions/Comments?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Atri Rudra</cp:lastModifiedBy>
  <cp:revision>124</cp:revision>
  <dcterms:created xsi:type="dcterms:W3CDTF">2011-08-29T00:52:11Z</dcterms:created>
  <dcterms:modified xsi:type="dcterms:W3CDTF">2021-08-30T18:33:23Z</dcterms:modified>
</cp:coreProperties>
</file>