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15" r:id="rId3"/>
    <p:sldId id="460" r:id="rId4"/>
    <p:sldId id="461" r:id="rId5"/>
    <p:sldId id="463" r:id="rId6"/>
    <p:sldId id="459" r:id="rId7"/>
    <p:sldId id="300" r:id="rId8"/>
    <p:sldId id="293" r:id="rId9"/>
    <p:sldId id="270" r:id="rId10"/>
    <p:sldId id="449" r:id="rId11"/>
    <p:sldId id="290" r:id="rId12"/>
    <p:sldId id="291" r:id="rId13"/>
    <p:sldId id="462" r:id="rId14"/>
    <p:sldId id="292" r:id="rId15"/>
    <p:sldId id="294" r:id="rId16"/>
    <p:sldId id="295" r:id="rId17"/>
    <p:sldId id="296" r:id="rId18"/>
    <p:sldId id="297" r:id="rId19"/>
    <p:sldId id="298" r:id="rId20"/>
    <p:sldId id="299" r:id="rId21"/>
    <p:sldId id="261" r:id="rId22"/>
    <p:sldId id="263" r:id="rId23"/>
    <p:sldId id="267" r:id="rId24"/>
    <p:sldId id="268" r:id="rId25"/>
    <p:sldId id="264" r:id="rId2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536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2AD4D8-91F2-FB4B-9C02-E0C768DE2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38433-749F-A44E-A8B6-EA146A9B37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36043CA-C670-6E4C-9BB5-4A2737642CDD}" type="datetimeFigureOut">
              <a:rPr lang="en-US"/>
              <a:pPr>
                <a:defRPr/>
              </a:pPr>
              <a:t>10/7/21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62B87-7D1D-B044-8B22-0AFA0032BB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96C2D-667C-ED49-9682-5E0B00A1F7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0189A50-B474-AA4D-B40D-E6BD62C688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C69DC2-6FBB-6247-AF3B-28DAF8199A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729D2-A651-7646-B767-3E54E97C86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DBF1024-CD5C-D440-8AAA-DAD7352BAAD6}" type="datetimeFigureOut">
              <a:rPr lang="en-US"/>
              <a:pPr>
                <a:defRPr/>
              </a:pPr>
              <a:t>10/7/21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92399FA-2945-6A40-8550-18D49916C6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4CE0013-EC16-2449-A323-F3A96DC30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4BBAA-9104-534E-BCB1-4485F985DD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E079A-ABA2-FF49-B71D-7296FE767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D4A8AC6-BF4B-E748-852C-200E760314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751CB0E6-B26B-4B44-910C-0BD960CD50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CE5C4763-A71F-814B-90AC-DE275CC093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40D3EBF-52F9-1240-9D3E-2D92FE9824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F6208E7-2EED-8E43-8B56-3114A03476D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E4467-5567-1D40-A4D8-12F8C672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3BD8-0DF5-1548-B00B-0B6E7B61623F}" type="datetime1">
              <a:rPr lang="en-US" altLang="en-US"/>
              <a:pPr>
                <a:defRPr/>
              </a:pPr>
              <a:t>10/7/21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4C433-968A-2240-8015-AF3E68A7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9E525-80C2-2348-B406-00749C24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74FE2-E992-CC47-BD78-2104BFD18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55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E5878-A87F-0C41-AF50-1A894F09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90502-EED1-BF4C-8C55-88B223499B9E}" type="datetime1">
              <a:rPr lang="en-US" altLang="en-US"/>
              <a:pPr>
                <a:defRPr/>
              </a:pPr>
              <a:t>10/7/21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A463F-00E9-8E44-A63B-FD3E2CE1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19CAA-CFA3-DC4D-B56B-04BBBF5D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22AA-6B6F-8B4E-8DC8-2FA003AC7F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30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32991-E2E6-C847-9FED-D285677E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00776-7DC8-9148-A433-EDB40FDDD3E2}" type="datetime1">
              <a:rPr lang="en-US" altLang="en-US"/>
              <a:pPr>
                <a:defRPr/>
              </a:pPr>
              <a:t>10/7/21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9F3F7-3426-E64D-A35B-9F59D884B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23840-77F8-F24A-A3D1-D14F990E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4C0D2-8439-A84D-BCF0-0FF3E1A266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01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8CEB2-CCD5-F548-BA78-F0ACDA9A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2B367-FD7C-FE40-A677-03FF7045F2C1}" type="datetime1">
              <a:rPr lang="en-US" altLang="en-US"/>
              <a:pPr>
                <a:defRPr/>
              </a:pPr>
              <a:t>10/7/21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C4CB3-FD94-134F-B920-D3DA42A19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3DB1E-31C5-5B4F-9799-FAED9E54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6DF13-CB37-CB43-9814-E71F11958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31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D8399-9C41-F344-AAE9-14DC9691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F5E88-5250-A84B-882D-B2C14212C806}" type="datetime1">
              <a:rPr lang="en-US" altLang="en-US"/>
              <a:pPr>
                <a:defRPr/>
              </a:pPr>
              <a:t>10/7/21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AD746-2FEC-BD42-80D9-4DC7DE2A4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D05D2-B1CB-6E4D-A856-C085F4A9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815FE-3A19-B147-8FF6-0B05AF7B6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CD4C08-2522-734C-8DFD-427490724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59352-1B0F-D947-9020-3DA4E37E66E1}" type="datetime1">
              <a:rPr lang="en-US" altLang="en-US"/>
              <a:pPr>
                <a:defRPr/>
              </a:pPr>
              <a:t>10/7/21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5640C9-C083-6D49-B913-CDE9AD3E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8F0E97-BD06-0742-A781-B4D4A4A5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6E607-7732-BF4F-8452-731D8516C8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8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16DBAE-1011-3E48-B97D-33D0DA8DB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F812F-D913-BB44-BB4E-5DE8660EB0E7}" type="datetime1">
              <a:rPr lang="en-US" altLang="en-US"/>
              <a:pPr>
                <a:defRPr/>
              </a:pPr>
              <a:t>10/7/21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2F6301-3F10-EA4B-AEE4-8C0589899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57A803-E2F0-6248-B4EC-90083C94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F7881-744D-7E46-9133-8644D121F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75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6B69683-3440-ED4F-80C7-9E9B59F6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8F43D-0881-C14C-AF2A-220499DC7B46}" type="datetime1">
              <a:rPr lang="en-US" altLang="en-US"/>
              <a:pPr>
                <a:defRPr/>
              </a:pPr>
              <a:t>10/7/21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BF9CFB-6FD8-B447-B53A-D7E7809D2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2018314-F72B-EA45-A8FE-82771857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2BB55-B0C7-2D47-A51B-2C04131E0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87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148366-A9C3-5C4F-B365-4F717F05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34B8D-BA65-9440-A89A-3FC905B8F46D}" type="datetime1">
              <a:rPr lang="en-US" altLang="en-US"/>
              <a:pPr>
                <a:defRPr/>
              </a:pPr>
              <a:t>10/7/21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5EBEA0-19B9-E44F-8891-A364EF2C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962306-4EBF-B04D-ACBC-5F86A9C9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3206D-9D80-AB47-9465-870FB1BDCF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23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92F7B6-8CE9-4348-B839-772ADE3F9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44B11-DBB5-C94B-8CA9-1A4D2F0A034A}" type="datetime1">
              <a:rPr lang="en-US" altLang="en-US"/>
              <a:pPr>
                <a:defRPr/>
              </a:pPr>
              <a:t>10/7/21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681AD3-D49C-4344-9425-4AD8E92EC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5389E3-F709-214C-B197-817D4A98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B4C87-8705-EE48-AA73-8ADE2D70AE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98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96EEA8-ED7F-D742-BCDF-08774C51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B4AD8-8EF1-2A48-A62A-E3458BB24514}" type="datetime1">
              <a:rPr lang="en-US" altLang="en-US"/>
              <a:pPr>
                <a:defRPr/>
              </a:pPr>
              <a:t>10/7/21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73A6FA-DD0D-B245-918E-687821BA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DF1B22-A7C9-524C-8315-24F1C418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03429-D6A7-AB4A-9EE5-195C93ACA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39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54CC4DE-A5D7-7F4F-80F5-1A602151D4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34CDAAC-D9B7-6249-A2DB-FC7FB7630C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2F8A4-0EB0-FC42-862B-CFAA07694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2F7F8C1-BB3D-9C4C-A632-4314DA748841}" type="datetime1">
              <a:rPr lang="en-US" altLang="en-US"/>
              <a:pPr>
                <a:defRPr/>
              </a:pPr>
              <a:t>10/7/21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EED33-AFBF-0D43-8E9F-26490B548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F47A-F741-1740-A1DE-A6932F348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2A1DD03-7519-2B49-95EE-FD48C314C5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70C3E045-572E-B848-A1B7-E520967DC7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F41B4-1844-914C-8710-5A9036348A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8,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EC0FFB71-3DDA-F547-84DA-8349C1FC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Algorithm implementation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42E9F8F2-7644-5848-BA78-9A74DE037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113" y="1943100"/>
            <a:ext cx="6127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Go through the intervals in order of their finish time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676D45-F694-434B-8A30-F9A88BEB9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3408363"/>
            <a:ext cx="1236663" cy="381000"/>
          </a:xfrm>
          <a:prstGeom prst="rect">
            <a:avLst/>
          </a:prstGeom>
          <a:solidFill>
            <a:srgbClr val="4F6228"/>
          </a:solidFill>
          <a:ln w="76200">
            <a:solidFill>
              <a:srgbClr val="4F622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A131F5-C059-8046-8DE6-6A65A76D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2968625"/>
            <a:ext cx="1498600" cy="293688"/>
          </a:xfrm>
          <a:prstGeom prst="rect">
            <a:avLst/>
          </a:prstGeom>
          <a:solidFill>
            <a:srgbClr val="37609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17ACB1-BCC5-3644-94B0-980A9006F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2505075"/>
            <a:ext cx="3397250" cy="295275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75A2A4-854D-BD45-9D74-54FC74915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038" y="3429000"/>
            <a:ext cx="1725612" cy="360363"/>
          </a:xfrm>
          <a:prstGeom prst="rect">
            <a:avLst/>
          </a:prstGeom>
          <a:solidFill>
            <a:srgbClr val="98480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4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21199327-816C-2441-B806-72774AC92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2505075"/>
            <a:ext cx="2943225" cy="2000250"/>
          </a:xfrm>
          <a:prstGeom prst="cloudCallout">
            <a:avLst>
              <a:gd name="adj1" fmla="val -14931"/>
              <a:gd name="adj2" fmla="val 45139"/>
            </a:avLst>
          </a:prstGeom>
          <a:solidFill>
            <a:srgbClr val="31859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How can you tell in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O(1)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time if any of 2,3 or 4 conflict with 1?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5EF1AC4-16F5-E443-9724-8C8ED9454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2627313"/>
            <a:ext cx="2943225" cy="1270000"/>
          </a:xfrm>
          <a:prstGeom prst="roundRect">
            <a:avLst>
              <a:gd name="adj" fmla="val 16667"/>
            </a:avLst>
          </a:prstGeom>
          <a:solidFill>
            <a:srgbClr val="D99694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Check if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s[i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] &lt; f(1)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3E7841EA-77F8-BB44-A68E-5B181DBCB25E}"/>
              </a:ext>
            </a:extLst>
          </p:cNvPr>
          <p:cNvGrpSpPr>
            <a:grpSpLocks/>
          </p:cNvGrpSpPr>
          <p:nvPr/>
        </p:nvGrpSpPr>
        <p:grpSpPr bwMode="auto">
          <a:xfrm>
            <a:off x="1422400" y="5210175"/>
            <a:ext cx="4541838" cy="771525"/>
            <a:chOff x="1422008" y="5210669"/>
            <a:chExt cx="4542191" cy="770866"/>
          </a:xfrm>
        </p:grpSpPr>
        <p:sp>
          <p:nvSpPr>
            <p:cNvPr id="20491" name="TextBox 10">
              <a:extLst>
                <a:ext uri="{FF2B5EF4-FFF2-40B4-BE49-F238E27FC236}">
                  <a16:creationId xmlns:a16="http://schemas.microsoft.com/office/drawing/2014/main" id="{89DA5366-638A-9640-B267-FD47D384CC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2008" y="5210669"/>
              <a:ext cx="45421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In general, if </a:t>
              </a:r>
              <a:r>
                <a:rPr lang="en-US" altLang="en-US" sz="1800">
                  <a:solidFill>
                    <a:srgbClr val="660066"/>
                  </a:solidFill>
                </a:rPr>
                <a:t>j</a:t>
              </a:r>
              <a:r>
                <a:rPr lang="en-US" altLang="en-US" sz="1800"/>
                <a:t>th interval is the last one chosen</a:t>
              </a:r>
            </a:p>
          </p:txBody>
        </p:sp>
        <p:sp>
          <p:nvSpPr>
            <p:cNvPr id="20492" name="TextBox 11">
              <a:extLst>
                <a:ext uri="{FF2B5EF4-FFF2-40B4-BE49-F238E27FC236}">
                  <a16:creationId xmlns:a16="http://schemas.microsoft.com/office/drawing/2014/main" id="{A092A6DB-C7EF-914B-A3B9-10900B482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7303" y="5612203"/>
              <a:ext cx="34062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Pick smallest </a:t>
              </a:r>
              <a:r>
                <a:rPr lang="en-US" altLang="en-US" sz="1800">
                  <a:solidFill>
                    <a:srgbClr val="660066"/>
                  </a:solidFill>
                </a:rPr>
                <a:t>i&gt;j</a:t>
              </a:r>
              <a:r>
                <a:rPr lang="en-US" altLang="en-US" sz="1800"/>
                <a:t> such that </a:t>
              </a:r>
              <a:r>
                <a:rPr lang="en-US" altLang="en-US" sz="1800">
                  <a:solidFill>
                    <a:srgbClr val="660066"/>
                  </a:solidFill>
                </a:rPr>
                <a:t>s[i] ≥ f(j)</a:t>
              </a:r>
            </a:p>
          </p:txBody>
        </p:sp>
      </p:grp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A49FC22E-4276-464B-AAB8-58C84F7B9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4738" y="5026025"/>
            <a:ext cx="2532062" cy="1258888"/>
          </a:xfrm>
          <a:prstGeom prst="cloudCallout">
            <a:avLst>
              <a:gd name="adj1" fmla="val -79565"/>
              <a:gd name="adj2" fmla="val 1422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log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run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1426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9" grpId="1" animBg="1"/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101CC2BE-1D40-8A4A-991B-8076313A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final algo</a:t>
            </a:r>
          </a:p>
        </p:txBody>
      </p:sp>
      <p:grpSp>
        <p:nvGrpSpPr>
          <p:cNvPr id="21506" name="Group 12">
            <a:extLst>
              <a:ext uri="{FF2B5EF4-FFF2-40B4-BE49-F238E27FC236}">
                <a16:creationId xmlns:a16="http://schemas.microsoft.com/office/drawing/2014/main" id="{4A7D1F0F-1891-F94D-B14E-326120307FD8}"/>
              </a:ext>
            </a:extLst>
          </p:cNvPr>
          <p:cNvGrpSpPr>
            <a:grpSpLocks/>
          </p:cNvGrpSpPr>
          <p:nvPr/>
        </p:nvGrpSpPr>
        <p:grpSpPr bwMode="auto">
          <a:xfrm>
            <a:off x="704850" y="3267075"/>
            <a:ext cx="5526088" cy="3343275"/>
            <a:chOff x="704850" y="2605088"/>
            <a:chExt cx="5526088" cy="334327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34D86DC6-BBD8-CD43-87B5-C9A16E70F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50" y="2605088"/>
              <a:ext cx="5526088" cy="3343275"/>
            </a:xfrm>
            <a:prstGeom prst="roundRect">
              <a:avLst>
                <a:gd name="adj" fmla="val 16667"/>
              </a:avLst>
            </a:prstGeom>
            <a:solidFill>
              <a:srgbClr val="F79646">
                <a:alpha val="58823"/>
              </a:srgbClr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1510" name="TextBox 3">
              <a:extLst>
                <a:ext uri="{FF2B5EF4-FFF2-40B4-BE49-F238E27FC236}">
                  <a16:creationId xmlns:a16="http://schemas.microsoft.com/office/drawing/2014/main" id="{CAC3D576-842E-614B-B20B-3A721E04D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538" y="2681288"/>
              <a:ext cx="25727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Add </a:t>
              </a:r>
              <a:r>
                <a:rPr lang="en-US" altLang="en-US" sz="1800">
                  <a:solidFill>
                    <a:srgbClr val="660066"/>
                  </a:solidFill>
                </a:rPr>
                <a:t>1</a:t>
              </a:r>
              <a:r>
                <a:rPr lang="en-US" altLang="en-US" sz="1800"/>
                <a:t> to </a:t>
              </a:r>
              <a:r>
                <a:rPr lang="en-US" altLang="en-US" sz="1800">
                  <a:solidFill>
                    <a:srgbClr val="660066"/>
                  </a:solidFill>
                </a:rPr>
                <a:t>A</a:t>
              </a:r>
              <a:r>
                <a:rPr lang="en-US" altLang="en-US" sz="1800"/>
                <a:t> and set </a:t>
              </a:r>
              <a:r>
                <a:rPr lang="en-US" altLang="en-US" sz="1800">
                  <a:solidFill>
                    <a:srgbClr val="660066"/>
                  </a:solidFill>
                </a:rPr>
                <a:t>f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660066"/>
                  </a:solidFill>
                </a:rPr>
                <a:t>f(1)</a:t>
              </a:r>
            </a:p>
          </p:txBody>
        </p:sp>
        <p:sp>
          <p:nvSpPr>
            <p:cNvPr id="21511" name="TextBox 4">
              <a:extLst>
                <a:ext uri="{FF2B5EF4-FFF2-40B4-BE49-F238E27FC236}">
                  <a16:creationId xmlns:a16="http://schemas.microsoft.com/office/drawing/2014/main" id="{E73A206E-C427-DE46-8ECE-256E37D90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538" y="3244850"/>
              <a:ext cx="12734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For </a:t>
              </a:r>
              <a:r>
                <a:rPr lang="en-US" altLang="en-US" sz="1800">
                  <a:solidFill>
                    <a:srgbClr val="660066"/>
                  </a:solidFill>
                </a:rPr>
                <a:t>i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660066"/>
                  </a:solidFill>
                </a:rPr>
                <a:t>2 .. n</a:t>
              </a:r>
            </a:p>
          </p:txBody>
        </p:sp>
        <p:sp>
          <p:nvSpPr>
            <p:cNvPr id="21512" name="TextBox 5">
              <a:extLst>
                <a:ext uri="{FF2B5EF4-FFF2-40B4-BE49-F238E27FC236}">
                  <a16:creationId xmlns:a16="http://schemas.microsoft.com/office/drawing/2014/main" id="{AA704637-92A9-6845-83A2-FA92368B4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3951288"/>
              <a:ext cx="9412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If </a:t>
              </a:r>
              <a:r>
                <a:rPr lang="en-US" altLang="en-US" sz="1800">
                  <a:solidFill>
                    <a:srgbClr val="660066"/>
                  </a:solidFill>
                </a:rPr>
                <a:t>s[i] ≥ f</a:t>
              </a:r>
            </a:p>
          </p:txBody>
        </p:sp>
        <p:sp>
          <p:nvSpPr>
            <p:cNvPr id="21513" name="TextBox 6">
              <a:extLst>
                <a:ext uri="{FF2B5EF4-FFF2-40B4-BE49-F238E27FC236}">
                  <a16:creationId xmlns:a16="http://schemas.microsoft.com/office/drawing/2014/main" id="{6B66D11E-C44D-5141-994D-8BB5EE275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4395788"/>
              <a:ext cx="1361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     Add </a:t>
              </a:r>
              <a:r>
                <a:rPr lang="en-US" altLang="en-US" sz="1800">
                  <a:solidFill>
                    <a:srgbClr val="660066"/>
                  </a:solidFill>
                </a:rPr>
                <a:t>i</a:t>
              </a:r>
              <a:r>
                <a:rPr lang="en-US" altLang="en-US" sz="1800"/>
                <a:t> to </a:t>
              </a:r>
              <a:r>
                <a:rPr lang="en-US" altLang="en-US" sz="1800">
                  <a:solidFill>
                    <a:srgbClr val="660066"/>
                  </a:solidFill>
                </a:rPr>
                <a:t>A</a:t>
              </a:r>
            </a:p>
          </p:txBody>
        </p:sp>
        <p:sp>
          <p:nvSpPr>
            <p:cNvPr id="21514" name="TextBox 7">
              <a:extLst>
                <a:ext uri="{FF2B5EF4-FFF2-40B4-BE49-F238E27FC236}">
                  <a16:creationId xmlns:a16="http://schemas.microsoft.com/office/drawing/2014/main" id="{6B8B101E-898F-C340-9030-FDA3CFD9D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688" y="4830763"/>
              <a:ext cx="12957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    Set </a:t>
              </a:r>
              <a:r>
                <a:rPr lang="en-US" altLang="en-US" sz="1800">
                  <a:solidFill>
                    <a:srgbClr val="660066"/>
                  </a:solidFill>
                </a:rPr>
                <a:t>f </a:t>
              </a:r>
              <a:r>
                <a:rPr lang="en-US" altLang="en-US" sz="1800"/>
                <a:t>= </a:t>
              </a:r>
              <a:r>
                <a:rPr lang="en-US" altLang="en-US" sz="1800">
                  <a:solidFill>
                    <a:srgbClr val="660066"/>
                  </a:solidFill>
                </a:rPr>
                <a:t>f(i)</a:t>
              </a:r>
            </a:p>
          </p:txBody>
        </p:sp>
        <p:sp>
          <p:nvSpPr>
            <p:cNvPr id="21515" name="TextBox 8">
              <a:extLst>
                <a:ext uri="{FF2B5EF4-FFF2-40B4-BE49-F238E27FC236}">
                  <a16:creationId xmlns:a16="http://schemas.microsoft.com/office/drawing/2014/main" id="{BB5FB46D-1938-7F42-A668-BF22F3BC3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538" y="5405438"/>
              <a:ext cx="14735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Return </a:t>
              </a:r>
              <a:r>
                <a:rPr lang="en-US" altLang="en-US" sz="1800">
                  <a:solidFill>
                    <a:srgbClr val="660066"/>
                  </a:solidFill>
                </a:rPr>
                <a:t>A* = A</a:t>
              </a: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E750F7-40CF-F847-803F-50A419A6D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1547813"/>
            <a:ext cx="5438775" cy="6016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660066"/>
                </a:solidFill>
                <a:latin typeface="Calibri" charset="0"/>
              </a:rPr>
              <a:t>O(n log n) </a:t>
            </a:r>
            <a:r>
              <a:rPr lang="en-US" altLang="en-US" sz="1800">
                <a:solidFill>
                  <a:srgbClr val="FFFFFF"/>
                </a:solidFill>
                <a:latin typeface="Calibri" charset="0"/>
              </a:rPr>
              <a:t>time sort intervals such that </a:t>
            </a:r>
            <a:r>
              <a:rPr lang="en-US" altLang="en-US" sz="1800">
                <a:solidFill>
                  <a:srgbClr val="660066"/>
                </a:solidFill>
                <a:latin typeface="Calibri" charset="0"/>
              </a:rPr>
              <a:t>f(i) ≤ f(i+1)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41AC860-4FA9-4A45-846F-3B98A32B3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463800"/>
            <a:ext cx="5364163" cy="5429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time build array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s[1..n]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s.t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.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s[i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]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= start time for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i</a:t>
            </a:r>
            <a:endParaRPr lang="en-US" dirty="0">
              <a:solidFill>
                <a:srgbClr val="660066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320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CD79BA9-DEE1-7B43-8AD9-4025AD5E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D78D38F0-956D-D24D-AF71-EA3070840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13" y="1417638"/>
            <a:ext cx="1960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Sec 4.1 of [KT]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FAAD285B-D99D-914B-AC65-1CE05E4EE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1933575"/>
            <a:ext cx="3165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F2913245-2B91-7145-B000-BC8902713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“</a:t>
            </a:r>
            <a:r>
              <a:rPr lang="en-US" altLang="ja-JP">
                <a:ea typeface="ＭＳ Ｐゴシック" panose="020B0600070205080204" pitchFamily="34" charset="-128"/>
              </a:rPr>
              <a:t>real” end of Semester blues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5EC1EA74-2C49-124A-BDA8-C86A104F5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E2B2680-D8CA-6444-8A15-BE6A2C5E4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5D7D20-D4F9-EC48-8B57-715C67E36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85418F-78F2-FD48-9DC4-BB6422F2A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5A4EA6-72E8-844B-A39B-B587B4381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E71B50-903A-F44D-BC5F-91A64848A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592513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690D5F8-6EA3-5E4A-A189-9BA2B79D5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704975"/>
            <a:ext cx="3594100" cy="1236663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There are deadlines and durations of tasks</a:t>
            </a:r>
          </a:p>
        </p:txBody>
      </p:sp>
      <p:grpSp>
        <p:nvGrpSpPr>
          <p:cNvPr id="25" name="Group 17">
            <a:extLst>
              <a:ext uri="{FF2B5EF4-FFF2-40B4-BE49-F238E27FC236}">
                <a16:creationId xmlns:a16="http://schemas.microsoft.com/office/drawing/2014/main" id="{5643700D-FB6F-314C-A016-0F5ACB23219D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8312150" cy="663575"/>
            <a:chOff x="173558" y="6079117"/>
            <a:chExt cx="8311160" cy="661208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C7A9754-41F3-504D-AA08-E65399C33B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C04CB34-4378-5449-BB2A-D15FC2D9D4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E54CB17-75C5-854C-9E4D-5D960533B2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6613E2-80AD-0149-A10B-B5441B29F6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5D56459-E247-044A-905C-E8D5F4401E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682D682-365E-724D-946F-A863B13742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3" name="TextBox 12">
              <a:extLst>
                <a:ext uri="{FF2B5EF4-FFF2-40B4-BE49-F238E27FC236}">
                  <a16:creationId xmlns:a16="http://schemas.microsoft.com/office/drawing/2014/main" id="{58BE4881-EF5E-9747-9CD3-D0D6671D0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1007009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Saturday</a:t>
              </a:r>
            </a:p>
          </p:txBody>
        </p:sp>
        <p:sp>
          <p:nvSpPr>
            <p:cNvPr id="34" name="TextBox 13">
              <a:extLst>
                <a:ext uri="{FF2B5EF4-FFF2-40B4-BE49-F238E27FC236}">
                  <a16:creationId xmlns:a16="http://schemas.microsoft.com/office/drawing/2014/main" id="{B163CAAF-EE70-464F-8D9C-0C44D74BA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866402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Sunday</a:t>
              </a:r>
            </a:p>
          </p:txBody>
        </p:sp>
        <p:sp>
          <p:nvSpPr>
            <p:cNvPr id="35" name="TextBox 14">
              <a:extLst>
                <a:ext uri="{FF2B5EF4-FFF2-40B4-BE49-F238E27FC236}">
                  <a16:creationId xmlns:a16="http://schemas.microsoft.com/office/drawing/2014/main" id="{2C22D40F-564C-8748-BE8F-D15E04CA0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9577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36" name="TextBox 15">
              <a:extLst>
                <a:ext uri="{FF2B5EF4-FFF2-40B4-BE49-F238E27FC236}">
                  <a16:creationId xmlns:a16="http://schemas.microsoft.com/office/drawing/2014/main" id="{45070671-2135-4943-8D8A-5505C7BF9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418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id="{C93E5857-303B-E247-B567-F83E6F2BB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1277900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4D0AAB7C-F9E0-744D-A0F7-AAD8583B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“</a:t>
            </a:r>
            <a:r>
              <a:rPr lang="en-US" altLang="ja-JP">
                <a:ea typeface="ＭＳ Ｐゴシック" panose="020B0600070205080204" pitchFamily="34" charset="-128"/>
              </a:rPr>
              <a:t>real” end of Semester blues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1B783B16-B52F-1A4F-8F2C-AA8D5A9CF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203325"/>
            <a:ext cx="15160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BE4C3DE-F037-3444-9A10-FA2CF35E2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618E3E-DE29-634F-9A84-51A6FA558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064125"/>
            <a:ext cx="1528762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1182E5-90D4-4542-95C3-DD16AF25C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863975"/>
            <a:ext cx="1531937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B35FC7-26B2-4E44-8187-34710D2DD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4483100"/>
            <a:ext cx="1528762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1CA2A7-15B1-084F-AAE5-13F4843C4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200400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CF26106-CD3F-B342-8700-35BE04670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563688"/>
            <a:ext cx="3594100" cy="123666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There are deadlines and durations of tasks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242E56F-505E-F24D-B95F-470913FE4A4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5063" y="580231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68BF25-4D96-F945-99C7-D4D6E12D906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6650" y="5264150"/>
            <a:ext cx="401638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631A36-7B5E-FD4B-812A-F614E18658C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16363" y="4694238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97F6ED-2E97-8945-A788-67D6FAE5663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35625" y="4097338"/>
            <a:ext cx="40163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D324DE2-115E-284A-9570-5F77953E58C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1888" y="343376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2" name="Group 17">
            <a:extLst>
              <a:ext uri="{FF2B5EF4-FFF2-40B4-BE49-F238E27FC236}">
                <a16:creationId xmlns:a16="http://schemas.microsoft.com/office/drawing/2014/main" id="{6F67D0EC-F523-624E-88A0-1142B07B3641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8312150" cy="663575"/>
            <a:chOff x="173558" y="6079117"/>
            <a:chExt cx="8311160" cy="661208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EDD39FC-0D89-4549-965B-931AA0E3D4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5B437E5-E72D-E740-8EEB-1EBCEC74DA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63F730C-869A-2244-A98B-86E4F89E9B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A339018-76EC-EA43-B8E9-96DBDAE54A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DC64EB-CA03-7C4A-905D-668425F03F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6A98576-545A-7A46-8ADE-721270E6BB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9" name="TextBox 12">
              <a:extLst>
                <a:ext uri="{FF2B5EF4-FFF2-40B4-BE49-F238E27FC236}">
                  <a16:creationId xmlns:a16="http://schemas.microsoft.com/office/drawing/2014/main" id="{5D554EA4-5134-1344-ADFC-552C79157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1007009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Saturday</a:t>
              </a:r>
            </a:p>
          </p:txBody>
        </p:sp>
        <p:sp>
          <p:nvSpPr>
            <p:cNvPr id="40" name="TextBox 13">
              <a:extLst>
                <a:ext uri="{FF2B5EF4-FFF2-40B4-BE49-F238E27FC236}">
                  <a16:creationId xmlns:a16="http://schemas.microsoft.com/office/drawing/2014/main" id="{61367464-C844-F744-BFA0-B54C01A37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866402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Sunday</a:t>
              </a:r>
            </a:p>
          </p:txBody>
        </p:sp>
        <p:sp>
          <p:nvSpPr>
            <p:cNvPr id="41" name="TextBox 14">
              <a:extLst>
                <a:ext uri="{FF2B5EF4-FFF2-40B4-BE49-F238E27FC236}">
                  <a16:creationId xmlns:a16="http://schemas.microsoft.com/office/drawing/2014/main" id="{7428298E-9686-B847-9AE2-5319A97477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9577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42" name="TextBox 15">
              <a:extLst>
                <a:ext uri="{FF2B5EF4-FFF2-40B4-BE49-F238E27FC236}">
                  <a16:creationId xmlns:a16="http://schemas.microsoft.com/office/drawing/2014/main" id="{796EF6E0-13C7-7F47-ACB4-BBDDD59F26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418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43" name="TextBox 16">
              <a:extLst>
                <a:ext uri="{FF2B5EF4-FFF2-40B4-BE49-F238E27FC236}">
                  <a16:creationId xmlns:a16="http://schemas.microsoft.com/office/drawing/2014/main" id="{2D4E653F-DD31-7340-9FC7-A129744C38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1277900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F7E48A09-9550-DF45-AC1A-6DD80CF4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algorithmic task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6ADD5EC8-4765-9F46-97E8-A58E1F1FB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203325"/>
            <a:ext cx="15160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1AE9150-A783-0644-B846-AD0AC0D6D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C366C7-CF85-0742-9E18-C67106196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064125"/>
            <a:ext cx="1528762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7CBA95-DE61-7044-9C21-46EA6823B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863975"/>
            <a:ext cx="1531937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023E20-85F5-CC45-9967-A02B90055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4483100"/>
            <a:ext cx="1528762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AC583B-81E7-7549-AE17-741965056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200400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7AF4B82-4981-3442-81CA-8F6CAC5B0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563688"/>
            <a:ext cx="3594100" cy="123666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YOU decide when to start each task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D18684-E7E2-CA42-BADB-030DEDAEA7F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5063" y="580231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68BE2F1-1B4F-454B-8093-BB2152DBE77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6650" y="5264150"/>
            <a:ext cx="401638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7971A29-C242-8447-917E-E3D2742E0AD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16363" y="4694238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2BC8EF2-F6DC-1948-B884-134C96543E9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35625" y="4097338"/>
            <a:ext cx="40163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DF756C-55D0-D248-8758-60D785FA3FD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1888" y="343376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Cloud Callout 31">
            <a:extLst>
              <a:ext uri="{FF2B5EF4-FFF2-40B4-BE49-F238E27FC236}">
                <a16:creationId xmlns:a16="http://schemas.microsoft.com/office/drawing/2014/main" id="{F154CA40-4682-394B-9407-6571A6BD1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3" y="3863975"/>
            <a:ext cx="2509837" cy="836613"/>
          </a:xfrm>
          <a:prstGeom prst="cloud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You have to do ALL the tasks</a:t>
            </a:r>
          </a:p>
        </p:txBody>
      </p:sp>
      <p:grpSp>
        <p:nvGrpSpPr>
          <p:cNvPr id="33" name="Group 17">
            <a:extLst>
              <a:ext uri="{FF2B5EF4-FFF2-40B4-BE49-F238E27FC236}">
                <a16:creationId xmlns:a16="http://schemas.microsoft.com/office/drawing/2014/main" id="{C00FF221-F1E6-CA47-9375-B9E1B9A097C2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8312150" cy="663575"/>
            <a:chOff x="173558" y="6079117"/>
            <a:chExt cx="8311160" cy="661208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0FBAE45-6166-A544-A112-5AC9D63113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7FDDE3F-182B-E748-AA25-4E89609750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8746479-A9BE-694F-9343-9F177FA27F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018DE61-8158-1D46-98E9-88495DC1BB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B752C60-8CA5-394F-A97B-143C14239C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404CF24-EE57-744E-9B57-95B4663588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0" name="TextBox 12">
              <a:extLst>
                <a:ext uri="{FF2B5EF4-FFF2-40B4-BE49-F238E27FC236}">
                  <a16:creationId xmlns:a16="http://schemas.microsoft.com/office/drawing/2014/main" id="{5B2738DC-F3FB-8143-966B-CDDF0712D9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1007009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Saturday</a:t>
              </a:r>
            </a:p>
          </p:txBody>
        </p:sp>
        <p:sp>
          <p:nvSpPr>
            <p:cNvPr id="41" name="TextBox 13">
              <a:extLst>
                <a:ext uri="{FF2B5EF4-FFF2-40B4-BE49-F238E27FC236}">
                  <a16:creationId xmlns:a16="http://schemas.microsoft.com/office/drawing/2014/main" id="{BDF9CFBC-F2F5-E24F-B751-D792F6851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866402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Sunday</a:t>
              </a:r>
            </a:p>
          </p:txBody>
        </p:sp>
        <p:sp>
          <p:nvSpPr>
            <p:cNvPr id="42" name="TextBox 14">
              <a:extLst>
                <a:ext uri="{FF2B5EF4-FFF2-40B4-BE49-F238E27FC236}">
                  <a16:creationId xmlns:a16="http://schemas.microsoft.com/office/drawing/2014/main" id="{843ADF8B-54EC-5946-94FD-7FB0FFEB1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9577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43" name="TextBox 15">
              <a:extLst>
                <a:ext uri="{FF2B5EF4-FFF2-40B4-BE49-F238E27FC236}">
                  <a16:creationId xmlns:a16="http://schemas.microsoft.com/office/drawing/2014/main" id="{0F1D4604-24DD-C74C-8712-18923D2DAC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418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44" name="TextBox 16">
              <a:extLst>
                <a:ext uri="{FF2B5EF4-FFF2-40B4-BE49-F238E27FC236}">
                  <a16:creationId xmlns:a16="http://schemas.microsoft.com/office/drawing/2014/main" id="{FADD25BF-840E-6B43-95EA-C3F164127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1277900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736D1177-6AFD-8845-8134-CFE271EFB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Scheduling to minimize lateness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A6009DAF-4C13-0D44-994A-56389D509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203325"/>
            <a:ext cx="15160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8E94659-B451-D14E-A183-B3D041E2E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B19A8-D787-F044-B2A8-8B236E4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064125"/>
            <a:ext cx="1528762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1B5425-3065-2541-B593-C3FB3F6F4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863975"/>
            <a:ext cx="1531937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0F1EA8-97E0-8D45-9CCF-8482D8760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4483100"/>
            <a:ext cx="1528762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DE69B8-3CC6-AB4D-B589-6494EF1EE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3200400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33937A3-2F4A-DE4B-BC49-E3A29449D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563688"/>
            <a:ext cx="3594100" cy="123666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All the tasks have to be scheduled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GOAL: minimize maximum lateness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9D9130-25EC-5E42-A507-AD70FCF2891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5063" y="580231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098982-6922-A645-AEF2-89907F9CCF8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6650" y="5264150"/>
            <a:ext cx="401638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7C4E58D-CEBD-E944-88CF-63859A0EB1A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16363" y="4694238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79E2CA8-FBA3-5B46-99B6-CDA546C1048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35625" y="4097338"/>
            <a:ext cx="40163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C4B3F3-1BC1-8B4A-951D-314026F300C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1888" y="3433763"/>
            <a:ext cx="40163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2" name="Group 17">
            <a:extLst>
              <a:ext uri="{FF2B5EF4-FFF2-40B4-BE49-F238E27FC236}">
                <a16:creationId xmlns:a16="http://schemas.microsoft.com/office/drawing/2014/main" id="{96A3C9CA-9C35-C944-A69F-20805FE3F36C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8312150" cy="663575"/>
            <a:chOff x="173558" y="6079117"/>
            <a:chExt cx="8311160" cy="661208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0A5B316-A9AC-1C4B-B130-93DEDDF935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FA043FE-7932-E44A-9AED-561FA01840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5F975B-8C00-9A41-BCCA-BBDA408C2F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EC7861C-1252-DA4E-BB06-C4CE9439137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68F6488-BBD6-CA47-9381-E81DCBD0DD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DAD6409-89A2-8B42-8AD9-14D2B18FFE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9" name="TextBox 12">
              <a:extLst>
                <a:ext uri="{FF2B5EF4-FFF2-40B4-BE49-F238E27FC236}">
                  <a16:creationId xmlns:a16="http://schemas.microsoft.com/office/drawing/2014/main" id="{A2312A6D-D230-D541-9A62-659E5F205B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1007009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Saturday</a:t>
              </a:r>
            </a:p>
          </p:txBody>
        </p:sp>
        <p:sp>
          <p:nvSpPr>
            <p:cNvPr id="40" name="TextBox 13">
              <a:extLst>
                <a:ext uri="{FF2B5EF4-FFF2-40B4-BE49-F238E27FC236}">
                  <a16:creationId xmlns:a16="http://schemas.microsoft.com/office/drawing/2014/main" id="{64D591A8-FABD-A54F-92EF-B69C9ECC5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866402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Sunday</a:t>
              </a:r>
            </a:p>
          </p:txBody>
        </p:sp>
        <p:sp>
          <p:nvSpPr>
            <p:cNvPr id="41" name="TextBox 14">
              <a:extLst>
                <a:ext uri="{FF2B5EF4-FFF2-40B4-BE49-F238E27FC236}">
                  <a16:creationId xmlns:a16="http://schemas.microsoft.com/office/drawing/2014/main" id="{59A399CA-3F68-2D46-AD18-631B32281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9577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42" name="TextBox 15">
              <a:extLst>
                <a:ext uri="{FF2B5EF4-FFF2-40B4-BE49-F238E27FC236}">
                  <a16:creationId xmlns:a16="http://schemas.microsoft.com/office/drawing/2014/main" id="{5284A2DD-E4E0-F242-AA69-8BB826C2C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418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43" name="TextBox 16">
              <a:extLst>
                <a:ext uri="{FF2B5EF4-FFF2-40B4-BE49-F238E27FC236}">
                  <a16:creationId xmlns:a16="http://schemas.microsoft.com/office/drawing/2014/main" id="{97B81335-DAE3-634D-9795-EF9BBC728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1277900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F31EA46D-5D21-8049-9F36-D5A73C586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One possible schedule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12DE0A93-6E9F-A049-8AE0-8DE2FE845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203325"/>
            <a:ext cx="151606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51061C9-104E-1D42-9090-2B0083752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5602288"/>
            <a:ext cx="1528762" cy="423862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AA6367-0B87-374C-A3C8-A25169C31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89588"/>
            <a:ext cx="1727200" cy="488950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394AAC-822F-9746-8F8C-7FE5EF0B2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5600700"/>
            <a:ext cx="1933575" cy="423863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A638E0-3294-6247-8452-0B0C715B0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3" y="5602288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E6836F7-9183-4842-BC7C-0E3C351E3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563688"/>
            <a:ext cx="3594100" cy="123666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All the tasks have to be scheduled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GOAL: minimize maximum lateness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6A4AF56-CDDD-C245-9730-19A604DCB72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8238" y="4683125"/>
            <a:ext cx="401638" cy="1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39EFCA7-A4B2-8F49-8A92-8296AA9559F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8238" y="4064000"/>
            <a:ext cx="401638" cy="1587"/>
          </a:xfrm>
          <a:prstGeom prst="line">
            <a:avLst/>
          </a:prstGeom>
          <a:noFill/>
          <a:ln w="76200">
            <a:solidFill>
              <a:srgbClr val="4F622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3B192E-A4C2-4E4B-B91F-C2C8560F362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16363" y="4694238"/>
            <a:ext cx="401637" cy="1587"/>
          </a:xfrm>
          <a:prstGeom prst="line">
            <a:avLst/>
          </a:prstGeom>
          <a:noFill/>
          <a:ln w="76200">
            <a:solidFill>
              <a:srgbClr val="604A7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46E114-D2E7-E04B-BF05-870B7E94926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34832" y="4682331"/>
            <a:ext cx="401638" cy="3175"/>
          </a:xfrm>
          <a:prstGeom prst="line">
            <a:avLst/>
          </a:prstGeom>
          <a:noFill/>
          <a:ln w="76200">
            <a:solidFill>
              <a:srgbClr val="25406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569824-E83B-204D-9B27-D089E656F45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81888" y="3433763"/>
            <a:ext cx="401637" cy="1587"/>
          </a:xfrm>
          <a:prstGeom prst="line">
            <a:avLst/>
          </a:prstGeom>
          <a:noFill/>
          <a:ln w="76200">
            <a:solidFill>
              <a:srgbClr val="4A452A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3F60DA79-375B-0042-93E3-51EE7D7DD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4711700"/>
            <a:ext cx="1982787" cy="501650"/>
          </a:xfrm>
          <a:prstGeom prst="wedgeRoundRectCallout">
            <a:avLst>
              <a:gd name="adj1" fmla="val -17593"/>
              <a:gd name="adj2" fmla="val 11361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Lateness = 0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91812AB4-05CD-9146-A11B-BADAF0F07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238" y="4745038"/>
            <a:ext cx="1982787" cy="501650"/>
          </a:xfrm>
          <a:prstGeom prst="wedgeRoundRectCallout">
            <a:avLst>
              <a:gd name="adj1" fmla="val -17593"/>
              <a:gd name="adj2" fmla="val 11361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Lateness = 2</a:t>
            </a:r>
          </a:p>
        </p:txBody>
      </p:sp>
      <p:grpSp>
        <p:nvGrpSpPr>
          <p:cNvPr id="34" name="Group 17">
            <a:extLst>
              <a:ext uri="{FF2B5EF4-FFF2-40B4-BE49-F238E27FC236}">
                <a16:creationId xmlns:a16="http://schemas.microsoft.com/office/drawing/2014/main" id="{DEDE77E4-B4CB-404D-9DBB-4E2E66FC04C6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8"/>
            <a:ext cx="8312150" cy="663575"/>
            <a:chOff x="173558" y="6079117"/>
            <a:chExt cx="8311160" cy="661208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1488879-2E19-AE4F-9C2C-0987F5F8A2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3A0EC17-2898-3B4C-961C-04023BAC38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317DB98-5578-084C-8BF8-CE563EF631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B3C8C75-ACEA-A444-A30F-C4569AB2E8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5ED48B2-4F6B-9C45-8FBC-30BC31E895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9BFFB56-B2EC-9F47-BD10-A9FAE4E3CE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1" name="TextBox 12">
              <a:extLst>
                <a:ext uri="{FF2B5EF4-FFF2-40B4-BE49-F238E27FC236}">
                  <a16:creationId xmlns:a16="http://schemas.microsoft.com/office/drawing/2014/main" id="{4E47E043-270B-FA47-BBFA-18975848D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1007009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Saturday</a:t>
              </a:r>
            </a:p>
          </p:txBody>
        </p:sp>
        <p:sp>
          <p:nvSpPr>
            <p:cNvPr id="42" name="TextBox 13">
              <a:extLst>
                <a:ext uri="{FF2B5EF4-FFF2-40B4-BE49-F238E27FC236}">
                  <a16:creationId xmlns:a16="http://schemas.microsoft.com/office/drawing/2014/main" id="{8C5A268A-1D1B-0A43-ABB1-9C8CA30C4E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866402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Sunday</a:t>
              </a:r>
            </a:p>
          </p:txBody>
        </p:sp>
        <p:sp>
          <p:nvSpPr>
            <p:cNvPr id="43" name="TextBox 14">
              <a:extLst>
                <a:ext uri="{FF2B5EF4-FFF2-40B4-BE49-F238E27FC236}">
                  <a16:creationId xmlns:a16="http://schemas.microsoft.com/office/drawing/2014/main" id="{8798C853-A548-1C4B-B394-CAA158CB61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9577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Monday</a:t>
              </a:r>
            </a:p>
          </p:txBody>
        </p:sp>
        <p:sp>
          <p:nvSpPr>
            <p:cNvPr id="44" name="TextBox 15">
              <a:extLst>
                <a:ext uri="{FF2B5EF4-FFF2-40B4-BE49-F238E27FC236}">
                  <a16:creationId xmlns:a16="http://schemas.microsoft.com/office/drawing/2014/main" id="{E4BC222D-3A25-8F4C-945E-872F2FE9E4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41867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Tuesday</a:t>
              </a:r>
            </a:p>
          </p:txBody>
        </p: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id="{428892A4-196D-644D-9528-3D862DCB2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1277900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Wednesday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348E-6 -5.28337E-6 C 0.04912 0.00277 0.09789 0.00485 0.14735 0.00485 " pathEditMode="relative" ptsTypes="f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35 0.00485 L 0.3629 0.00231 " pathEditMode="relative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9 0.00231 L 0.63815 0.0037 " pathEditMode="relative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2" grpId="3" animBg="1"/>
      <p:bldP spid="32" grpId="4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7E5ECC3-10B6-8B40-8CCD-3B6EB2CA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Minimizing Max Lateness</a:t>
            </a:r>
          </a:p>
        </p:txBody>
      </p:sp>
      <p:pic>
        <p:nvPicPr>
          <p:cNvPr id="31746" name="Picture 3">
            <a:extLst>
              <a:ext uri="{FF2B5EF4-FFF2-40B4-BE49-F238E27FC236}">
                <a16:creationId xmlns:a16="http://schemas.microsoft.com/office/drawing/2014/main" id="{1B963E75-FA07-8642-8307-F74522D22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075"/>
            <a:ext cx="9144000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4A5F90B-5CEE-6A4A-A7D0-31233BA7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Rest of today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2F82432E-DF3C-3D43-899C-FA38CA3DE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3160713"/>
            <a:ext cx="3219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/>
              <a:t>Shortest Path Problem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9C36D0AD-B0E3-9548-8DA9-017A7C7A7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190625"/>
            <a:ext cx="4930775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5">
            <a:extLst>
              <a:ext uri="{FF2B5EF4-FFF2-40B4-BE49-F238E27FC236}">
                <a16:creationId xmlns:a16="http://schemas.microsoft.com/office/drawing/2014/main" id="{70B5DDAD-4E2C-8841-A62C-0AB4E7A44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6134100"/>
            <a:ext cx="210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http://xkcd.com/85/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8903C8B1-B0C7-DB44-9A04-1B7DF329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B50472B3-376F-FA47-AE70-C6031CC4D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13" y="1417638"/>
            <a:ext cx="1962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Sec 2.5 of [KT]</a:t>
            </a:r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C55201EF-BDF6-154E-A0B9-B7790D89A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1933575"/>
            <a:ext cx="3165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EEEF7DE9-42E4-1A49-A57D-7A0A87872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sp>
        <p:nvSpPr>
          <p:cNvPr id="24578" name="TextBox 2">
            <a:extLst>
              <a:ext uri="{FF2B5EF4-FFF2-40B4-BE49-F238E27FC236}">
                <a16:creationId xmlns:a16="http://schemas.microsoft.com/office/drawing/2014/main" id="{C5BCDFFD-267A-5240-B01D-80EF8835B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2019300"/>
            <a:ext cx="34258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Input: </a:t>
            </a:r>
            <a:r>
              <a:rPr lang="en-US" altLang="en-US" sz="1800" i="1">
                <a:latin typeface="Arial" panose="020B0604020202020204" pitchFamily="34" charset="0"/>
              </a:rPr>
              <a:t>Directed</a:t>
            </a:r>
            <a:r>
              <a:rPr lang="en-US" altLang="en-US" sz="1800">
                <a:latin typeface="Arial" panose="020B0604020202020204" pitchFamily="34" charset="0"/>
              </a:rPr>
              <a:t> graph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G=(V,E)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Edge lengths,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 baseline="-250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800">
                <a:latin typeface="Arial" panose="020B0604020202020204" pitchFamily="34" charset="0"/>
              </a:rPr>
              <a:t> for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 </a:t>
            </a:r>
            <a:r>
              <a:rPr lang="ja-JP" altLang="en-US" sz="1800">
                <a:latin typeface="Arial" panose="020B0604020202020204" pitchFamily="34" charset="0"/>
              </a:rPr>
              <a:t>“</a:t>
            </a:r>
            <a:r>
              <a:rPr lang="en-US" altLang="ja-JP" sz="1800">
                <a:latin typeface="Arial" panose="020B0604020202020204" pitchFamily="34" charset="0"/>
              </a:rPr>
              <a:t>start</a:t>
            </a:r>
            <a:r>
              <a:rPr lang="ja-JP" altLang="en-US" sz="1800">
                <a:latin typeface="Arial" panose="020B0604020202020204" pitchFamily="34" charset="0"/>
              </a:rPr>
              <a:t>”</a:t>
            </a:r>
            <a:r>
              <a:rPr lang="en-US" altLang="ja-JP" sz="1800">
                <a:latin typeface="Arial" panose="020B0604020202020204" pitchFamily="34" charset="0"/>
              </a:rPr>
              <a:t> vertex </a:t>
            </a:r>
            <a:r>
              <a:rPr lang="en-US" altLang="ja-JP" sz="1800">
                <a:solidFill>
                  <a:srgbClr val="9C009C"/>
                </a:solidFill>
                <a:latin typeface="Arial" panose="020B0604020202020204" pitchFamily="34" charset="0"/>
              </a:rPr>
              <a:t>s</a:t>
            </a:r>
            <a:r>
              <a:rPr lang="en-US" altLang="ja-JP" sz="1800">
                <a:latin typeface="Arial" panose="020B0604020202020204" pitchFamily="34" charset="0"/>
              </a:rPr>
              <a:t> in </a:t>
            </a:r>
            <a:r>
              <a:rPr lang="en-US" altLang="ja-JP" sz="1800">
                <a:solidFill>
                  <a:srgbClr val="9C009C"/>
                </a:solidFill>
                <a:latin typeface="Arial" panose="020B0604020202020204" pitchFamily="34" charset="0"/>
              </a:rPr>
              <a:t>V</a:t>
            </a:r>
            <a:endParaRPr lang="en-US" altLang="en-US" sz="1800">
              <a:solidFill>
                <a:srgbClr val="9C009C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B27BA14E-DB00-B841-AB8B-CDE21E919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5311775"/>
            <a:ext cx="526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Output: </a:t>
            </a:r>
            <a:r>
              <a:rPr lang="en-US" altLang="en-US" sz="1800">
                <a:latin typeface="Arial" panose="020B0604020202020204" pitchFamily="34" charset="0"/>
              </a:rPr>
              <a:t>All shortest paths from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>
                <a:latin typeface="Arial" panose="020B0604020202020204" pitchFamily="34" charset="0"/>
              </a:rPr>
              <a:t> to all nodes in </a:t>
            </a: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V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334385-5603-E84B-80D4-F912EA0DEC2E}"/>
              </a:ext>
            </a:extLst>
          </p:cNvPr>
          <p:cNvCxnSpPr>
            <a:cxnSpLocks noChangeShapeType="1"/>
            <a:stCxn id="5" idx="7"/>
            <a:endCxn id="6" idx="2"/>
          </p:cNvCxnSpPr>
          <p:nvPr/>
        </p:nvCxnSpPr>
        <p:spPr bwMode="auto">
          <a:xfrm rot="16200000" flipH="1">
            <a:off x="6281737" y="1566863"/>
            <a:ext cx="187325" cy="140335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1" name="TextBox 13">
            <a:extLst>
              <a:ext uri="{FF2B5EF4-FFF2-40B4-BE49-F238E27FC236}">
                <a16:creationId xmlns:a16="http://schemas.microsoft.com/office/drawing/2014/main" id="{2057935C-8BBD-C540-A7EF-FD3940AD6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1943100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C009C"/>
                </a:solidFill>
                <a:latin typeface="Arial" panose="020B0604020202020204" pitchFamily="34" charset="0"/>
              </a:rPr>
              <a:t>100</a:t>
            </a:r>
          </a:p>
        </p:txBody>
      </p:sp>
      <p:grpSp>
        <p:nvGrpSpPr>
          <p:cNvPr id="24582" name="Group 27">
            <a:extLst>
              <a:ext uri="{FF2B5EF4-FFF2-40B4-BE49-F238E27FC236}">
                <a16:creationId xmlns:a16="http://schemas.microsoft.com/office/drawing/2014/main" id="{1C825ED2-7907-E245-9A31-1F60D1E9EE5F}"/>
              </a:ext>
            </a:extLst>
          </p:cNvPr>
          <p:cNvGrpSpPr>
            <a:grpSpLocks/>
          </p:cNvGrpSpPr>
          <p:nvPr/>
        </p:nvGrpSpPr>
        <p:grpSpPr bwMode="auto">
          <a:xfrm>
            <a:off x="5373688" y="1874838"/>
            <a:ext cx="2144712" cy="1295400"/>
            <a:chOff x="5373643" y="1874315"/>
            <a:chExt cx="2145621" cy="129574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3338CF9-2D11-9943-9E96-2ED9C92E6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752" y="2312583"/>
              <a:ext cx="96879" cy="984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D031794-EB18-734A-85EE-B78A24A9F02D}"/>
                </a:ext>
              </a:extLst>
            </p:cNvPr>
            <p:cNvCxnSpPr>
              <a:cxnSpLocks noChangeShapeType="1"/>
              <a:stCxn id="7" idx="6"/>
              <a:endCxn id="6" idx="3"/>
            </p:cNvCxnSpPr>
            <p:nvPr/>
          </p:nvCxnSpPr>
          <p:spPr bwMode="auto">
            <a:xfrm flipV="1">
              <a:off x="6372603" y="2396742"/>
              <a:ext cx="719443" cy="44144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4" name="TextBox 15">
              <a:extLst>
                <a:ext uri="{FF2B5EF4-FFF2-40B4-BE49-F238E27FC236}">
                  <a16:creationId xmlns:a16="http://schemas.microsoft.com/office/drawing/2014/main" id="{459B6278-5F11-494C-916C-F976519800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1496" y="2562319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  <p:grpSp>
          <p:nvGrpSpPr>
            <p:cNvPr id="24605" name="Group 19">
              <a:extLst>
                <a:ext uri="{FF2B5EF4-FFF2-40B4-BE49-F238E27FC236}">
                  <a16:creationId xmlns:a16="http://schemas.microsoft.com/office/drawing/2014/main" id="{BE78B98A-C10C-5A4F-B932-B07B79FBD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643" y="1874315"/>
              <a:ext cx="1106984" cy="1295748"/>
              <a:chOff x="5373643" y="1874315"/>
              <a:chExt cx="1106984" cy="1295748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6861D93-98B3-AA43-BCE7-21ED8419C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635" y="2160142"/>
                <a:ext cx="98467" cy="984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2065D0A-500E-5441-8DD9-C48E75544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137" y="2790548"/>
                <a:ext cx="98467" cy="968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C6972602-08B0-B848-9401-063EA72FD908}"/>
                  </a:ext>
                </a:extLst>
              </p:cNvPr>
              <p:cNvCxnSpPr>
                <a:cxnSpLocks noChangeShapeType="1"/>
                <a:stCxn id="5" idx="5"/>
                <a:endCxn id="7" idx="2"/>
              </p:cNvCxnSpPr>
              <p:nvPr/>
            </p:nvCxnSpPr>
            <p:spPr bwMode="auto">
              <a:xfrm rot="16200000" flipH="1">
                <a:off x="5677030" y="2241079"/>
                <a:ext cx="593885" cy="600329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610" name="TextBox 14">
                <a:extLst>
                  <a:ext uri="{FF2B5EF4-FFF2-40B4-BE49-F238E27FC236}">
                    <a16:creationId xmlns:a16="http://schemas.microsoft.com/office/drawing/2014/main" id="{0737E187-BD87-6E41-B993-9A4A288514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6290" y="2409920"/>
                <a:ext cx="28568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C009C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4611" name="TextBox 16">
                <a:extLst>
                  <a:ext uri="{FF2B5EF4-FFF2-40B4-BE49-F238E27FC236}">
                    <a16:creationId xmlns:a16="http://schemas.microsoft.com/office/drawing/2014/main" id="{2E6B546D-15AF-314E-B911-6FD21CE09D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3643" y="1874315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24612" name="TextBox 17">
                <a:extLst>
                  <a:ext uri="{FF2B5EF4-FFF2-40B4-BE49-F238E27FC236}">
                    <a16:creationId xmlns:a16="http://schemas.microsoft.com/office/drawing/2014/main" id="{081C58A7-AE07-C441-A5BB-192E938C4E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583" y="2800731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sp>
          <p:nvSpPr>
            <p:cNvPr id="24606" name="TextBox 18">
              <a:extLst>
                <a:ext uri="{FF2B5EF4-FFF2-40B4-BE49-F238E27FC236}">
                  <a16:creationId xmlns:a16="http://schemas.microsoft.com/office/drawing/2014/main" id="{AF50AD47-56EA-AA43-9830-2BC5CCC35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75" y="2116714"/>
              <a:ext cx="377089" cy="36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</a:t>
              </a:r>
            </a:p>
          </p:txBody>
        </p:sp>
      </p:grpSp>
      <p:grpSp>
        <p:nvGrpSpPr>
          <p:cNvPr id="24583" name="Group 20">
            <a:extLst>
              <a:ext uri="{FF2B5EF4-FFF2-40B4-BE49-F238E27FC236}">
                <a16:creationId xmlns:a16="http://schemas.microsoft.com/office/drawing/2014/main" id="{AE48CA2C-EBE4-8943-A4F9-BC0B435A26C1}"/>
              </a:ext>
            </a:extLst>
          </p:cNvPr>
          <p:cNvGrpSpPr>
            <a:grpSpLocks/>
          </p:cNvGrpSpPr>
          <p:nvPr/>
        </p:nvGrpSpPr>
        <p:grpSpPr bwMode="auto">
          <a:xfrm>
            <a:off x="5591175" y="4016375"/>
            <a:ext cx="1106488" cy="1295400"/>
            <a:chOff x="5373643" y="1874315"/>
            <a:chExt cx="1106984" cy="129574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6D1B9D1-A111-E141-A943-BCDD5EF39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9640" y="2160142"/>
              <a:ext cx="98469" cy="9845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278BA2A-AB95-0C4B-BFDD-4AF2F3E69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4159" y="2790549"/>
              <a:ext cx="98469" cy="968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A65CFFD-7B34-0142-BFDE-1B106D030E5C}"/>
                </a:ext>
              </a:extLst>
            </p:cNvPr>
            <p:cNvCxnSpPr>
              <a:cxnSpLocks noChangeShapeType="1"/>
              <a:stCxn id="22" idx="5"/>
              <a:endCxn id="23" idx="2"/>
            </p:cNvCxnSpPr>
            <p:nvPr/>
          </p:nvCxnSpPr>
          <p:spPr bwMode="auto">
            <a:xfrm rot="16200000" flipH="1">
              <a:off x="5677045" y="2241073"/>
              <a:ext cx="593885" cy="600344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9" name="TextBox 24">
              <a:extLst>
                <a:ext uri="{FF2B5EF4-FFF2-40B4-BE49-F238E27FC236}">
                  <a16:creationId xmlns:a16="http://schemas.microsoft.com/office/drawing/2014/main" id="{7EA64967-E047-4746-99D3-D6CF7DB32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6290" y="2409920"/>
              <a:ext cx="28568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4600" name="TextBox 25">
              <a:extLst>
                <a:ext uri="{FF2B5EF4-FFF2-40B4-BE49-F238E27FC236}">
                  <a16:creationId xmlns:a16="http://schemas.microsoft.com/office/drawing/2014/main" id="{75E36740-8608-344F-BB23-DF27B469D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3643" y="187431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24601" name="TextBox 26">
              <a:extLst>
                <a:ext uri="{FF2B5EF4-FFF2-40B4-BE49-F238E27FC236}">
                  <a16:creationId xmlns:a16="http://schemas.microsoft.com/office/drawing/2014/main" id="{3BD6E093-6B52-F445-9CA1-94966F045C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7583" y="2800731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u</a:t>
              </a:r>
            </a:p>
          </p:txBody>
        </p:sp>
      </p:grpSp>
      <p:grpSp>
        <p:nvGrpSpPr>
          <p:cNvPr id="24584" name="Group 28">
            <a:extLst>
              <a:ext uri="{FF2B5EF4-FFF2-40B4-BE49-F238E27FC236}">
                <a16:creationId xmlns:a16="http://schemas.microsoft.com/office/drawing/2014/main" id="{6D06E5E4-3CBA-F846-AA73-9ADB7CC19538}"/>
              </a:ext>
            </a:extLst>
          </p:cNvPr>
          <p:cNvGrpSpPr>
            <a:grpSpLocks/>
          </p:cNvGrpSpPr>
          <p:nvPr/>
        </p:nvGrpSpPr>
        <p:grpSpPr bwMode="auto">
          <a:xfrm>
            <a:off x="6764338" y="3903663"/>
            <a:ext cx="2144712" cy="1296987"/>
            <a:chOff x="5373643" y="1874315"/>
            <a:chExt cx="2145621" cy="129574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950D7EE-6D3D-BF43-90EB-4EB5E1DCE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752" y="2312046"/>
              <a:ext cx="96879" cy="9833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752AEBA-9A12-4B4B-9F52-0D6ADBB76046}"/>
                </a:ext>
              </a:extLst>
            </p:cNvPr>
            <p:cNvCxnSpPr>
              <a:cxnSpLocks noChangeShapeType="1"/>
              <a:endCxn id="30" idx="3"/>
            </p:cNvCxnSpPr>
            <p:nvPr/>
          </p:nvCxnSpPr>
          <p:spPr bwMode="auto">
            <a:xfrm flipV="1">
              <a:off x="6372603" y="2396103"/>
              <a:ext cx="719443" cy="44249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87" name="TextBox 31">
              <a:extLst>
                <a:ext uri="{FF2B5EF4-FFF2-40B4-BE49-F238E27FC236}">
                  <a16:creationId xmlns:a16="http://schemas.microsoft.com/office/drawing/2014/main" id="{BDF23081-C226-FC4E-90C0-95A2FD468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1496" y="2562319"/>
              <a:ext cx="4414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9C009C"/>
                  </a:solidFill>
                  <a:latin typeface="Arial" panose="020B0604020202020204" pitchFamily="34" charset="0"/>
                </a:rPr>
                <a:t>15</a:t>
              </a:r>
            </a:p>
          </p:txBody>
        </p:sp>
        <p:grpSp>
          <p:nvGrpSpPr>
            <p:cNvPr id="24588" name="Group 19">
              <a:extLst>
                <a:ext uri="{FF2B5EF4-FFF2-40B4-BE49-F238E27FC236}">
                  <a16:creationId xmlns:a16="http://schemas.microsoft.com/office/drawing/2014/main" id="{FFFEA171-D277-D64A-8DB7-A1364A8AD6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3643" y="1874315"/>
              <a:ext cx="1106984" cy="1295748"/>
              <a:chOff x="5373643" y="1874315"/>
              <a:chExt cx="1106984" cy="1295748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59BD553-2D45-1C4E-858E-4466169F3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9635" y="2159792"/>
                <a:ext cx="98467" cy="983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sp>
            <p:nvSpPr>
              <p:cNvPr id="36" name="Oval 6">
                <a:extLst>
                  <a:ext uri="{FF2B5EF4-FFF2-40B4-BE49-F238E27FC236}">
                    <a16:creationId xmlns:a16="http://schemas.microsoft.com/office/drawing/2014/main" id="{CA752203-A1E0-5344-BDAF-D15C24DCB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4137" y="2789427"/>
                <a:ext cx="98467" cy="9833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1800">
                  <a:solidFill>
                    <a:srgbClr val="FFFFFF"/>
                  </a:solidFill>
                  <a:latin typeface="Calibri" charset="0"/>
                </a:endParaRPr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B2BB6D7-7130-6149-9302-6E81BD8D8A44}"/>
                  </a:ext>
                </a:extLst>
              </p:cNvPr>
              <p:cNvCxnSpPr>
                <a:cxnSpLocks noChangeShapeType="1"/>
                <a:stCxn id="35" idx="5"/>
              </p:cNvCxnSpPr>
              <p:nvPr/>
            </p:nvCxnSpPr>
            <p:spPr bwMode="auto">
              <a:xfrm rot="16200000" flipH="1">
                <a:off x="5676600" y="2241056"/>
                <a:ext cx="594744" cy="600329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593" name="TextBox 37">
                <a:extLst>
                  <a:ext uri="{FF2B5EF4-FFF2-40B4-BE49-F238E27FC236}">
                    <a16:creationId xmlns:a16="http://schemas.microsoft.com/office/drawing/2014/main" id="{956FDB5E-0CDA-414B-927B-3D225C2209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6290" y="2409920"/>
                <a:ext cx="28568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9C009C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4594" name="TextBox 38">
                <a:extLst>
                  <a:ext uri="{FF2B5EF4-FFF2-40B4-BE49-F238E27FC236}">
                    <a16:creationId xmlns:a16="http://schemas.microsoft.com/office/drawing/2014/main" id="{1B2C72BF-0F24-4540-BD2D-63AC0A6396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3643" y="1874315"/>
                <a:ext cx="3000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24595" name="TextBox 39">
                <a:extLst>
                  <a:ext uri="{FF2B5EF4-FFF2-40B4-BE49-F238E27FC236}">
                    <a16:creationId xmlns:a16="http://schemas.microsoft.com/office/drawing/2014/main" id="{817DAEEC-B88D-F849-B101-77CBD4C717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7583" y="2800731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sp>
          <p:nvSpPr>
            <p:cNvPr id="24589" name="TextBox 33">
              <a:extLst>
                <a:ext uri="{FF2B5EF4-FFF2-40B4-BE49-F238E27FC236}">
                  <a16:creationId xmlns:a16="http://schemas.microsoft.com/office/drawing/2014/main" id="{0D9A3B75-91BB-134A-A73F-0DF2593F5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2175" y="2116714"/>
              <a:ext cx="377089" cy="368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17F906E3-8DE0-F849-B1C0-B76861F3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Naïve Algorithm</a:t>
            </a:r>
          </a:p>
        </p:txBody>
      </p:sp>
      <p:sp>
        <p:nvSpPr>
          <p:cNvPr id="25602" name="TextBox 2">
            <a:extLst>
              <a:ext uri="{FF2B5EF4-FFF2-40B4-BE49-F238E27FC236}">
                <a16:creationId xmlns:a16="http://schemas.microsoft.com/office/drawing/2014/main" id="{D071D60B-2FA2-1849-BCFE-7B6182BCC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017838"/>
            <a:ext cx="19399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9C009C"/>
                </a:solidFill>
                <a:latin typeface="Arial" panose="020B0604020202020204" pitchFamily="34" charset="0"/>
              </a:rPr>
              <a:t>Ω(n!) </a:t>
            </a:r>
            <a:r>
              <a:rPr lang="en-US" altLang="en-US" sz="3000">
                <a:latin typeface="Arial" panose="020B0604020202020204" pitchFamily="34" charset="0"/>
              </a:rPr>
              <a:t>time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3B23CB2F-5FA7-B94F-8FC8-8D5EDB93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Dijkstra’</a:t>
            </a:r>
            <a:r>
              <a:rPr lang="en-US" altLang="ja-JP">
                <a:ea typeface="ＭＳ Ｐゴシック" panose="020B0600070205080204" pitchFamily="34" charset="-128"/>
              </a:rPr>
              <a:t>s shortest path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54098DD4-9BEC-2A4F-87B6-FD58B8C2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287463"/>
            <a:ext cx="3963987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>
            <a:extLst>
              <a:ext uri="{FF2B5EF4-FFF2-40B4-BE49-F238E27FC236}">
                <a16:creationId xmlns:a16="http://schemas.microsoft.com/office/drawing/2014/main" id="{81BC2044-7886-034B-8DB5-ECE9FD24E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1298575"/>
            <a:ext cx="289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E. W. Dijkstra (1930-2002)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4634-D13B-2945-9107-71F71D13D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1– 10:20-10:30am</a:t>
            </a:r>
          </a:p>
        </p:txBody>
      </p:sp>
    </p:spTree>
    <p:extLst>
      <p:ext uri="{BB962C8B-B14F-4D97-AF65-F5344CB8AC3E}">
        <p14:creationId xmlns:p14="http://schemas.microsoft.com/office/powerpoint/2010/main" val="387653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83E9C-916A-6348-9BC9-CB3582FD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starts at 10:35am</a:t>
            </a:r>
          </a:p>
        </p:txBody>
      </p:sp>
    </p:spTree>
    <p:extLst>
      <p:ext uri="{BB962C8B-B14F-4D97-AF65-F5344CB8AC3E}">
        <p14:creationId xmlns:p14="http://schemas.microsoft.com/office/powerpoint/2010/main" val="46094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D5E2-153E-E84D-A1C2-16E536152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1 timelines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96F856-0856-D942-8137-F6F1F9D18405}"/>
              </a:ext>
            </a:extLst>
          </p:cNvPr>
          <p:cNvSpPr txBox="1"/>
          <p:nvPr/>
        </p:nvSpPr>
        <p:spPr>
          <a:xfrm>
            <a:off x="1267968" y="1950720"/>
            <a:ext cx="4363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Solutions: </a:t>
            </a:r>
            <a:r>
              <a:rPr lang="en-US" dirty="0"/>
              <a:t>posted by today evening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C9C2F-F04C-244E-A471-0DCCCDCECE3E}"/>
              </a:ext>
            </a:extLst>
          </p:cNvPr>
          <p:cNvSpPr txBox="1"/>
          <p:nvPr/>
        </p:nvSpPr>
        <p:spPr>
          <a:xfrm>
            <a:off x="1267968" y="3444240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Grading: </a:t>
            </a:r>
            <a:r>
              <a:rPr lang="en-US" dirty="0"/>
              <a:t> finished by Saturday</a:t>
            </a:r>
          </a:p>
        </p:txBody>
      </p:sp>
    </p:spTree>
    <p:extLst>
      <p:ext uri="{BB962C8B-B14F-4D97-AF65-F5344CB8AC3E}">
        <p14:creationId xmlns:p14="http://schemas.microsoft.com/office/powerpoint/2010/main" val="195666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3FBD3-EC1E-F145-87FC-F7BCF614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do fill in the feedback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1A8957-0D64-8146-814B-785495214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7248"/>
            <a:ext cx="9144000" cy="3603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3924BE-9091-FA42-82FE-09B172C75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8885"/>
            <a:ext cx="9144000" cy="383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2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FB70604A-B87E-3F44-85E4-0AB7E5E1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Mid-terms next week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F1BC5-33FA-5F40-8FFA-826745FA3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8871"/>
            <a:ext cx="9144000" cy="9402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E10741D-E7BF-E14D-ACF3-D763739E1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3554" name="Picture 4">
            <a:extLst>
              <a:ext uri="{FF2B5EF4-FFF2-40B4-BE49-F238E27FC236}">
                <a16:creationId xmlns:a16="http://schemas.microsoft.com/office/drawing/2014/main" id="{FA767013-AA5F-EE43-8849-30800DAAF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E2C0EFE-D9ED-544C-8D51-D4B032E80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605088"/>
            <a:ext cx="5526088" cy="3343275"/>
          </a:xfrm>
          <a:prstGeom prst="roundRect">
            <a:avLst>
              <a:gd name="adj" fmla="val 16667"/>
            </a:avLst>
          </a:prstGeom>
          <a:solidFill>
            <a:srgbClr val="F79646">
              <a:alpha val="58823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0318094E-1856-3140-99F4-F51F7BD3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Runtime analysis of Greedy Algo.</a:t>
            </a:r>
          </a:p>
        </p:txBody>
      </p:sp>
      <p:sp>
        <p:nvSpPr>
          <p:cNvPr id="17411" name="TextBox 2">
            <a:extLst>
              <a:ext uri="{FF2B5EF4-FFF2-40B4-BE49-F238E27FC236}">
                <a16:creationId xmlns:a16="http://schemas.microsoft.com/office/drawing/2014/main" id="{F76F79A1-28CA-044A-B852-4F0E7F3A8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1779588"/>
            <a:ext cx="180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: set of requests</a:t>
            </a:r>
          </a:p>
        </p:txBody>
      </p:sp>
      <p:sp>
        <p:nvSpPr>
          <p:cNvPr id="17412" name="TextBox 3">
            <a:extLst>
              <a:ext uri="{FF2B5EF4-FFF2-40B4-BE49-F238E27FC236}">
                <a16:creationId xmlns:a16="http://schemas.microsoft.com/office/drawing/2014/main" id="{AF2F4B1C-CD3F-DE42-81B5-3F2145D93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681288"/>
            <a:ext cx="2535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to be the empty set</a:t>
            </a: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EDF415BA-5BEF-FC42-9778-B0F6499DC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324485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is not empty</a:t>
            </a:r>
          </a:p>
        </p:txBody>
      </p:sp>
      <p:sp>
        <p:nvSpPr>
          <p:cNvPr id="17414" name="TextBox 5">
            <a:extLst>
              <a:ext uri="{FF2B5EF4-FFF2-40B4-BE49-F238E27FC236}">
                <a16:creationId xmlns:a16="http://schemas.microsoft.com/office/drawing/2014/main" id="{C702CDFF-CB2F-514C-81EB-CAAD41EA9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3951288"/>
            <a:ext cx="400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  <a:r>
              <a:rPr lang="en-US" altLang="en-US" sz="1800"/>
              <a:t> with the earliest finish time</a:t>
            </a:r>
          </a:p>
        </p:txBody>
      </p:sp>
      <p:sp>
        <p:nvSpPr>
          <p:cNvPr id="17415" name="TextBox 6">
            <a:extLst>
              <a:ext uri="{FF2B5EF4-FFF2-40B4-BE49-F238E27FC236}">
                <a16:creationId xmlns:a16="http://schemas.microsoft.com/office/drawing/2014/main" id="{08828D82-755C-FA48-B8EA-E3F52B93B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395788"/>
            <a:ext cx="107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</a:p>
        </p:txBody>
      </p:sp>
      <p:sp>
        <p:nvSpPr>
          <p:cNvPr id="17416" name="TextBox 7">
            <a:extLst>
              <a:ext uri="{FF2B5EF4-FFF2-40B4-BE49-F238E27FC236}">
                <a16:creationId xmlns:a16="http://schemas.microsoft.com/office/drawing/2014/main" id="{D5B9055D-685A-CC4D-8629-148781DF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8" y="4830763"/>
            <a:ext cx="450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Remove all requests that conflict with </a:t>
            </a:r>
            <a:r>
              <a:rPr lang="en-US" altLang="en-US" sz="1800">
                <a:solidFill>
                  <a:srgbClr val="660066"/>
                </a:solidFill>
              </a:rPr>
              <a:t>i</a:t>
            </a:r>
            <a:r>
              <a:rPr lang="en-US" altLang="en-US" sz="1800"/>
              <a:t> from </a:t>
            </a:r>
            <a:r>
              <a:rPr lang="en-US" altLang="en-US" sz="1800">
                <a:solidFill>
                  <a:srgbClr val="660066"/>
                </a:solidFill>
              </a:rPr>
              <a:t>R</a:t>
            </a:r>
          </a:p>
        </p:txBody>
      </p:sp>
      <p:sp>
        <p:nvSpPr>
          <p:cNvPr id="17417" name="TextBox 8">
            <a:extLst>
              <a:ext uri="{FF2B5EF4-FFF2-40B4-BE49-F238E27FC236}">
                <a16:creationId xmlns:a16="http://schemas.microsoft.com/office/drawing/2014/main" id="{5FA7A346-A4AA-0C4B-8DA9-CE545C6FD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5405438"/>
            <a:ext cx="1423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660066"/>
                </a:solidFill>
              </a:rPr>
              <a:t>S* = S</a:t>
            </a:r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97C85B4B-5A0C-424F-9215-7BE8068E118C}"/>
              </a:ext>
            </a:extLst>
          </p:cNvPr>
          <p:cNvSpPr/>
          <p:nvPr/>
        </p:nvSpPr>
        <p:spPr>
          <a:xfrm>
            <a:off x="3688422" y="1962364"/>
            <a:ext cx="708917" cy="390418"/>
          </a:xfrm>
          <a:prstGeom prst="wedgeRectCallout">
            <a:avLst>
              <a:gd name="adj1" fmla="val -86050"/>
              <a:gd name="adj2" fmla="val 188816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O(1)</a:t>
            </a: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6201A461-21B6-A448-BE85-0DF04FBAF572}"/>
              </a:ext>
            </a:extLst>
          </p:cNvPr>
          <p:cNvSpPr/>
          <p:nvPr/>
        </p:nvSpPr>
        <p:spPr>
          <a:xfrm>
            <a:off x="4860033" y="2643242"/>
            <a:ext cx="2866133" cy="390418"/>
          </a:xfrm>
          <a:prstGeom prst="wedgeRectCallout">
            <a:avLst>
              <a:gd name="adj1" fmla="val -111977"/>
              <a:gd name="adj2" fmla="val 151974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Repeated at most n times</a:t>
            </a: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DBAB5909-E2A7-A245-8FF4-AD3B052DFF5A}"/>
              </a:ext>
            </a:extLst>
          </p:cNvPr>
          <p:cNvSpPr/>
          <p:nvPr/>
        </p:nvSpPr>
        <p:spPr>
          <a:xfrm>
            <a:off x="547241" y="3862495"/>
            <a:ext cx="708917" cy="390418"/>
          </a:xfrm>
          <a:prstGeom prst="wedgeRectCallout">
            <a:avLst>
              <a:gd name="adj1" fmla="val 102356"/>
              <a:gd name="adj2" fmla="val 144079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O(1)</a:t>
            </a:r>
          </a:p>
        </p:txBody>
      </p: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F23B5F46-D1B5-9D42-A521-886980740EC8}"/>
              </a:ext>
            </a:extLst>
          </p:cNvPr>
          <p:cNvSpPr/>
          <p:nvPr/>
        </p:nvSpPr>
        <p:spPr>
          <a:xfrm>
            <a:off x="6293099" y="3429000"/>
            <a:ext cx="708917" cy="390418"/>
          </a:xfrm>
          <a:prstGeom prst="wedgeRectCallout">
            <a:avLst>
              <a:gd name="adj1" fmla="val -162862"/>
              <a:gd name="adj2" fmla="val 146711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O(n)</a:t>
            </a: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1EFB8318-3C8D-BD45-BAB9-41A4B46810C3}"/>
              </a:ext>
            </a:extLst>
          </p:cNvPr>
          <p:cNvSpPr/>
          <p:nvPr/>
        </p:nvSpPr>
        <p:spPr>
          <a:xfrm>
            <a:off x="6735317" y="4277244"/>
            <a:ext cx="708917" cy="390418"/>
          </a:xfrm>
          <a:prstGeom prst="wedgeRectCallout">
            <a:avLst>
              <a:gd name="adj1" fmla="val -162862"/>
              <a:gd name="adj2" fmla="val 146711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O(n)</a:t>
            </a: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3EA6E63C-EC9A-474F-AB61-96C95737772C}"/>
              </a:ext>
            </a:extLst>
          </p:cNvPr>
          <p:cNvSpPr/>
          <p:nvPr/>
        </p:nvSpPr>
        <p:spPr>
          <a:xfrm>
            <a:off x="3848279" y="5923069"/>
            <a:ext cx="708917" cy="390418"/>
          </a:xfrm>
          <a:prstGeom prst="wedgeRectCallout">
            <a:avLst>
              <a:gd name="adj1" fmla="val -246920"/>
              <a:gd name="adj2" fmla="val -124342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O(n)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9B32604B-E7C4-7543-A949-AB6129AFD92E}"/>
              </a:ext>
            </a:extLst>
          </p:cNvPr>
          <p:cNvSpPr/>
          <p:nvPr/>
        </p:nvSpPr>
        <p:spPr>
          <a:xfrm>
            <a:off x="6927851" y="4667662"/>
            <a:ext cx="1951483" cy="1731411"/>
          </a:xfrm>
          <a:prstGeom prst="cloudCallout">
            <a:avLst>
              <a:gd name="adj1" fmla="val -83484"/>
              <a:gd name="adj2" fmla="val -36343"/>
            </a:avLst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Overall: O(n) + n*O(n) = O(n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4850</TotalTime>
  <Words>601</Words>
  <Application>Microsoft Macintosh PowerPoint</Application>
  <PresentationFormat>On-screen Show (4:3)</PresentationFormat>
  <Paragraphs>147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ＭＳ Ｐゴシック</vt:lpstr>
      <vt:lpstr>Calibri</vt:lpstr>
      <vt:lpstr>Office Theme</vt:lpstr>
      <vt:lpstr>Lecture 17</vt:lpstr>
      <vt:lpstr>Please have a face mask on</vt:lpstr>
      <vt:lpstr>Quiz 1– 10:20-10:30am</vt:lpstr>
      <vt:lpstr>Lecture starts at 10:35am</vt:lpstr>
      <vt:lpstr>Quiz 1 timelines</vt:lpstr>
      <vt:lpstr>Please do fill in the feedback</vt:lpstr>
      <vt:lpstr>Mid-terms next week</vt:lpstr>
      <vt:lpstr>Questions?</vt:lpstr>
      <vt:lpstr>Runtime analysis of Greedy Algo.</vt:lpstr>
      <vt:lpstr>Questions/Comments?</vt:lpstr>
      <vt:lpstr>Algorithm implementation</vt:lpstr>
      <vt:lpstr>The final algo</vt:lpstr>
      <vt:lpstr>Questions/Comments?</vt:lpstr>
      <vt:lpstr>Reading Assignment</vt:lpstr>
      <vt:lpstr>The “real” end of Semester blues</vt:lpstr>
      <vt:lpstr>The “real” end of Semester blues</vt:lpstr>
      <vt:lpstr>The algorithmic task</vt:lpstr>
      <vt:lpstr>Scheduling to minimize lateness</vt:lpstr>
      <vt:lpstr>One possible schedule</vt:lpstr>
      <vt:lpstr>Minimizing Max Lateness</vt:lpstr>
      <vt:lpstr>Rest of today</vt:lpstr>
      <vt:lpstr>Reading Assignment</vt:lpstr>
      <vt:lpstr>Shortest Path problem</vt:lpstr>
      <vt:lpstr>Naïve Algorithm</vt:lpstr>
      <vt:lpstr>Dijkstra’s shortest path algorithm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23</dc:title>
  <dc:creator>Atri</dc:creator>
  <cp:lastModifiedBy>Atri Rudra</cp:lastModifiedBy>
  <cp:revision>29</cp:revision>
  <dcterms:created xsi:type="dcterms:W3CDTF">2011-10-24T01:14:33Z</dcterms:created>
  <dcterms:modified xsi:type="dcterms:W3CDTF">2021-10-08T21:40:46Z</dcterms:modified>
</cp:coreProperties>
</file>