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15" r:id="rId3"/>
    <p:sldId id="417" r:id="rId4"/>
    <p:sldId id="459" r:id="rId5"/>
    <p:sldId id="466" r:id="rId6"/>
    <p:sldId id="465" r:id="rId7"/>
    <p:sldId id="454" r:id="rId8"/>
    <p:sldId id="285" r:id="rId9"/>
    <p:sldId id="292" r:id="rId10"/>
    <p:sldId id="268" r:id="rId11"/>
    <p:sldId id="277" r:id="rId12"/>
    <p:sldId id="467" r:id="rId13"/>
    <p:sldId id="27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744" y="176"/>
      </p:cViewPr>
      <p:guideLst>
        <p:guide orient="horz" pos="216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39677D-06DD-C247-858D-97882E3C5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16D27-1AB0-2D4E-9925-4E8B320B03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4ADA840-E0EE-2443-A8CF-4B1200348A00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BF8E3-605A-0E4B-BDF1-498CE11AFE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E5A12-FAAB-1A42-A210-16B3341855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23965F-828E-4C4F-A902-7A777BC89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01C3E9-6904-5E4A-9BC9-23BAC38BFB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91908-97E6-AC44-996C-EE66F197A5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508F2D4-B1F2-5541-9470-64D9AFE1F273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B01FED-20D1-2943-869D-304F5B2895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1D24D72-F316-5348-A871-154BFB856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F806B-EB36-D64C-BD38-5C7841F72A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C5281-1E14-8346-8CC3-9E9D5F756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04F3B0-1EDE-D140-82C8-4FC36B1303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D2D35-EBA0-9544-96FB-2AD39141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9F30-DB25-E34D-AFC1-40E570FFB536}" type="datetime1">
              <a:rPr lang="en-US" altLang="en-US"/>
              <a:pPr>
                <a:defRPr/>
              </a:pPr>
              <a:t>11/1/21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E777F-C241-E64C-B7BD-3254C1D6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1167E-1D1F-FE4A-A585-3F4C5801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7EC8-83DA-EF4A-8541-76682BDAD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94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A80D6-2121-F94A-B3C0-6C8CAA8C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E9C1C-90A1-1B4D-BD00-2166192B7B06}" type="datetime1">
              <a:rPr lang="en-US" altLang="en-US"/>
              <a:pPr>
                <a:defRPr/>
              </a:pPr>
              <a:t>11/1/21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9AEE2-5D0D-CF42-A76B-2FED82B2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8BC86-780C-644E-956B-FB4A74C3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65255-5FCA-CA49-846D-5450C29EC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86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26A29-0858-CF4E-9872-B34BC382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3BD1-3C8A-4A45-A6FB-051F3AE9D955}" type="datetime1">
              <a:rPr lang="en-US" altLang="en-US"/>
              <a:pPr>
                <a:defRPr/>
              </a:pPr>
              <a:t>11/1/21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0CD0F-3CA7-254A-9F1E-1B319E3A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50D19-1B97-B64A-A6ED-970B83D9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C8437-BFCC-0542-9980-22DBCEEC2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77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F551A-D77A-5B48-BCE7-6E52BA6D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02C8-B50E-7C46-9A37-385DA86C70BB}" type="datetime1">
              <a:rPr lang="en-US" altLang="en-US"/>
              <a:pPr>
                <a:defRPr/>
              </a:pPr>
              <a:t>11/1/21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02710-3B38-E648-A17E-3CC6F57F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2C44B-0CCD-0546-B972-81B9577D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5CC24-4CA2-F747-9422-F687E137B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68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8D1C1-701A-D342-BB0F-EB07AB5D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9A0F-E1FB-554C-84F0-F7DD56C6D12F}" type="datetime1">
              <a:rPr lang="en-US" altLang="en-US"/>
              <a:pPr>
                <a:defRPr/>
              </a:pPr>
              <a:t>11/1/21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411D7-2640-464F-8F82-C2D51C71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FD500-03F3-6C4E-BD0A-CA2A25F5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789CF-BD61-0343-AFDD-ED1600E2D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18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5B8080-1291-5D43-BB1D-F63A3A60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38D1-1321-5B4E-B0F2-69A7993828C2}" type="datetime1">
              <a:rPr lang="en-US" altLang="en-US"/>
              <a:pPr>
                <a:defRPr/>
              </a:pPr>
              <a:t>11/1/21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6CB037-F9E1-774A-A17B-71110E28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4DECED-B20E-054C-8A23-5DFF62A0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212F8-9EF3-A540-A556-D860BA49B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55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525E58-FD38-6A4F-9940-03E5EAB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81D9-7909-3B41-AE1D-FC94D9A68CBC}" type="datetime1">
              <a:rPr lang="en-US" altLang="en-US"/>
              <a:pPr>
                <a:defRPr/>
              </a:pPr>
              <a:t>11/1/21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E41C4F-FC7B-9744-A00E-0C41D817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627EE1-1866-4641-8259-E2352524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904CC-D149-624D-A633-7E3591076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26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7B6AF9-58E9-914B-93AA-C4BB6AC5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E1A-612F-5442-B563-D352B8E545C6}" type="datetime1">
              <a:rPr lang="en-US" altLang="en-US"/>
              <a:pPr>
                <a:defRPr/>
              </a:pPr>
              <a:t>11/1/21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71DA78-CD24-0547-B7B0-0499DFB2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5E318A-0B14-A346-8CB6-C36BF724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A2E7F-EAF3-634F-A3F7-E45C5AC34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10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A91CD0-6D59-C64B-B7AB-F1A5B3A0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B0C6-02FC-7141-A6FB-7E77ACFE6941}" type="datetime1">
              <a:rPr lang="en-US" altLang="en-US"/>
              <a:pPr>
                <a:defRPr/>
              </a:pPr>
              <a:t>11/1/21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46CCC7-30D6-4840-B44E-46CDAB85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723FA3-98B7-3B42-A13D-BBD2963E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935F-A1F1-174F-83B9-E3D4CD395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2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9EA97F-5A92-BA4E-92CB-E93D6FA2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A4F7-95DB-EC41-B965-8B4A5F80B780}" type="datetime1">
              <a:rPr lang="en-US" altLang="en-US"/>
              <a:pPr>
                <a:defRPr/>
              </a:pPr>
              <a:t>11/1/21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7F7C2A-A19E-7543-8E69-21908B06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591E4A-5206-7040-86C6-D0B3B657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5226D-EC29-784C-AE39-6BA61AED0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25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46B793-1045-504B-A836-5B064F74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AC2C-18B9-A843-ACF7-D4929344EAF7}" type="datetime1">
              <a:rPr lang="en-US" altLang="en-US"/>
              <a:pPr>
                <a:defRPr/>
              </a:pPr>
              <a:t>11/1/21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EF4639-349D-A04B-AD52-61741D7A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A7AA82-3138-914C-BF55-15AC7070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94441-90C6-8643-9F9F-04E0F0203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89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C8B6330-2A67-3C4F-AFEA-10DC752CBB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9D65255-FB81-BC4E-9B17-D5E0644878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4CEE-CCED-0C40-85D0-E8939A323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B20B981-3362-A04F-95F2-7F7DFC7E4AC0}" type="datetime1">
              <a:rPr lang="en-US" altLang="en-US"/>
              <a:pPr>
                <a:defRPr/>
              </a:pPr>
              <a:t>11/1/21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1BE7-A878-BC4C-A3EF-F6C4D84C5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C44B-CEF8-6A4B-861C-74C8EAAD9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A854C4A-B7AF-2848-B453-505C2B1256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B6E997D-5FC0-C743-9800-C73B604BD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19854-16E8-4946-A3AE-47D5C5B12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7AF51AAC-5155-0D4F-90C1-8C82D1E7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60BB7429-D7CF-844B-9C9B-56D0A249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Divide up the problem into at least two sub-problems</a:t>
            </a: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6C018FD4-530A-CC49-95BB-0F7ED1731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Recursively solve the sub-problems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795CCA49-F67C-394D-97BE-D3878D492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“</a:t>
            </a:r>
            <a:r>
              <a:rPr lang="en-US" altLang="ja-JP" sz="2000"/>
              <a:t>Patch up</a:t>
            </a:r>
            <a:r>
              <a:rPr lang="ja-JP" altLang="en-US" sz="2000"/>
              <a:t>”</a:t>
            </a:r>
            <a:r>
              <a:rPr lang="en-US" altLang="ja-JP" sz="2000"/>
              <a:t> the solutions to the sub-problems for the final solution</a:t>
            </a:r>
            <a:endParaRPr lang="en-US" altLang="en-US" sz="200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101DCB78-165A-0A40-88F0-98136B77B1A9}"/>
              </a:ext>
            </a:extLst>
          </p:cNvPr>
          <p:cNvGrpSpPr>
            <a:grpSpLocks/>
          </p:cNvGrpSpPr>
          <p:nvPr/>
        </p:nvGrpSpPr>
        <p:grpSpPr bwMode="auto">
          <a:xfrm>
            <a:off x="5140325" y="2844800"/>
            <a:ext cx="3390900" cy="379413"/>
            <a:chOff x="5139779" y="2844157"/>
            <a:chExt cx="3390672" cy="3801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54DC58-4415-4D48-8617-E0F0A379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779" y="2855293"/>
              <a:ext cx="3390672" cy="369052"/>
            </a:xfrm>
            <a:prstGeom prst="rect">
              <a:avLst/>
            </a:prstGeom>
            <a:solidFill>
              <a:srgbClr val="B3A2C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86" name="TextBox 5">
              <a:extLst>
                <a:ext uri="{FF2B5EF4-FFF2-40B4-BE49-F238E27FC236}">
                  <a16:creationId xmlns:a16="http://schemas.microsoft.com/office/drawing/2014/main" id="{D31AEE0A-A9FF-A641-BE7E-725AFA96B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779" y="2844157"/>
              <a:ext cx="33906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Solve all sub-problems: Mergesort</a:t>
              </a: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74C4CF7E-3536-524D-8AA7-B28C21EDEB64}"/>
              </a:ext>
            </a:extLst>
          </p:cNvPr>
          <p:cNvGrpSpPr>
            <a:grpSpLocks/>
          </p:cNvGrpSpPr>
          <p:nvPr/>
        </p:nvGrpSpPr>
        <p:grpSpPr bwMode="auto">
          <a:xfrm>
            <a:off x="5140325" y="3917950"/>
            <a:ext cx="3919538" cy="434975"/>
            <a:chOff x="5139779" y="3918457"/>
            <a:chExt cx="3920026" cy="4344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FC2233-4C50-BA4A-B00D-C5D19227B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779" y="3918457"/>
              <a:ext cx="3920026" cy="434468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84" name="TextBox 7">
              <a:extLst>
                <a:ext uri="{FF2B5EF4-FFF2-40B4-BE49-F238E27FC236}">
                  <a16:creationId xmlns:a16="http://schemas.microsoft.com/office/drawing/2014/main" id="{03F8593B-8F31-264C-AEAF-B31066588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779" y="3918457"/>
              <a:ext cx="3920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Solve stronger sub-problems: Inversions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F19B1E-D127-4F4E-9A7F-FC43E7DB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776538"/>
            <a:ext cx="5732462" cy="3992562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E79C09FC-2E03-DA4C-B012-C3E41F77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MergeSortCount</a:t>
            </a:r>
            <a:r>
              <a:rPr lang="en-US" altLang="en-US" dirty="0">
                <a:ea typeface="ＭＳ Ｐゴシック" panose="020B0600070205080204" pitchFamily="34" charset="-128"/>
              </a:rPr>
              <a:t> algorithm</a:t>
            </a: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03BABFB4-B849-6143-92B8-BC782B867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300A3"/>
                </a:solidFill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, a</a:t>
            </a:r>
            <a:r>
              <a:rPr lang="en-US" altLang="en-US" sz="1800" baseline="-25000">
                <a:solidFill>
                  <a:srgbClr val="A300A3"/>
                </a:solidFill>
              </a:rPr>
              <a:t>2</a:t>
            </a:r>
            <a:r>
              <a:rPr lang="en-US" altLang="en-US" sz="1800">
                <a:solidFill>
                  <a:srgbClr val="A300A3"/>
                </a:solidFill>
              </a:rPr>
              <a:t>, …, a</a:t>
            </a:r>
            <a:r>
              <a:rPr lang="en-US" altLang="en-US" sz="1800" baseline="-25000">
                <a:solidFill>
                  <a:srgbClr val="A300A3"/>
                </a:solidFill>
              </a:rPr>
              <a:t>n</a:t>
            </a:r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id="{183A9B40-D9EE-2942-A656-B74D9F84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441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order+ #inversion</a:t>
            </a: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448DEF21-BAE6-864E-80CA-033BEB0AB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2865438"/>
            <a:ext cx="233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MergeSortCount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A300A3"/>
                </a:solidFill>
              </a:rPr>
              <a:t>a, n </a:t>
            </a:r>
            <a:r>
              <a:rPr lang="en-US" altLang="en-US" sz="1800"/>
              <a:t>)</a:t>
            </a:r>
          </a:p>
        </p:txBody>
      </p:sp>
      <p:sp>
        <p:nvSpPr>
          <p:cNvPr id="25606" name="TextBox 5">
            <a:extLst>
              <a:ext uri="{FF2B5EF4-FFF2-40B4-BE49-F238E27FC236}">
                <a16:creationId xmlns:a16="http://schemas.microsoft.com/office/drawing/2014/main" id="{4E6B4D9B-3C2C-054C-8007-6D4094D46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584575"/>
            <a:ext cx="465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300A3"/>
                </a:solidFill>
              </a:rPr>
              <a:t>n = 2 </a:t>
            </a:r>
            <a:r>
              <a:rPr lang="en-US" altLang="en-US" sz="1800" b="1"/>
              <a:t>return</a:t>
            </a:r>
            <a:r>
              <a:rPr lang="en-US" altLang="en-US" sz="1800"/>
              <a:t>  </a:t>
            </a:r>
            <a:r>
              <a:rPr lang="en-US" altLang="en-US" sz="1800">
                <a:solidFill>
                  <a:srgbClr val="A300A3"/>
                </a:solidFill>
              </a:rPr>
              <a:t>( a1 &gt; a2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A300A3"/>
                </a:solidFill>
              </a:rPr>
              <a:t>min(a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,a</a:t>
            </a:r>
            <a:r>
              <a:rPr lang="en-US" altLang="en-US" sz="1800" baseline="-25000">
                <a:solidFill>
                  <a:srgbClr val="A300A3"/>
                </a:solidFill>
              </a:rPr>
              <a:t>2</a:t>
            </a:r>
            <a:r>
              <a:rPr lang="en-US" altLang="en-US" sz="1800">
                <a:solidFill>
                  <a:srgbClr val="A300A3"/>
                </a:solidFill>
              </a:rPr>
              <a:t>); max(a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,a</a:t>
            </a:r>
            <a:r>
              <a:rPr lang="en-US" altLang="en-US" sz="1800" baseline="-25000">
                <a:solidFill>
                  <a:srgbClr val="A300A3"/>
                </a:solidFill>
              </a:rPr>
              <a:t>2</a:t>
            </a:r>
            <a:r>
              <a:rPr lang="en-US" altLang="en-US" sz="1800">
                <a:solidFill>
                  <a:srgbClr val="A300A3"/>
                </a:solidFill>
              </a:rPr>
              <a:t>))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7277B487-A7C4-3F4A-B66F-94EEF5794DDA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4016375"/>
            <a:ext cx="3200400" cy="369888"/>
            <a:chOff x="1172029" y="4016144"/>
            <a:chExt cx="3199916" cy="369380"/>
          </a:xfrm>
        </p:grpSpPr>
        <p:sp>
          <p:nvSpPr>
            <p:cNvPr id="25620" name="TextBox 6">
              <a:extLst>
                <a:ext uri="{FF2B5EF4-FFF2-40B4-BE49-F238E27FC236}">
                  <a16:creationId xmlns:a16="http://schemas.microsoft.com/office/drawing/2014/main" id="{3F774327-CA4A-5F46-9D27-E7202150A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029" y="4016144"/>
              <a:ext cx="1428744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A300A3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1</a:t>
              </a:r>
              <a:r>
                <a:rPr lang="en-US" altLang="en-US" sz="1800">
                  <a:solidFill>
                    <a:srgbClr val="A300A3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n/2</a:t>
              </a:r>
            </a:p>
          </p:txBody>
        </p:sp>
        <p:sp>
          <p:nvSpPr>
            <p:cNvPr id="25621" name="TextBox 7">
              <a:extLst>
                <a:ext uri="{FF2B5EF4-FFF2-40B4-BE49-F238E27FC236}">
                  <a16:creationId xmlns:a16="http://schemas.microsoft.com/office/drawing/2014/main" id="{14EBACFF-C705-AF43-8FDD-EDDE33F87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987" y="4016144"/>
              <a:ext cx="1599958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</a:rPr>
                <a:t> =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n/2+1</a:t>
              </a:r>
              <a:r>
                <a:rPr lang="en-US" altLang="en-US" sz="1800">
                  <a:solidFill>
                    <a:srgbClr val="A300A3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n</a:t>
              </a:r>
            </a:p>
          </p:txBody>
        </p:sp>
      </p:grpSp>
      <p:sp>
        <p:nvSpPr>
          <p:cNvPr id="16395" name="TextBox 8">
            <a:extLst>
              <a:ext uri="{FF2B5EF4-FFF2-40B4-BE49-F238E27FC236}">
                <a16:creationId xmlns:a16="http://schemas.microsoft.com/office/drawing/2014/main" id="{B6E68DF5-9694-0448-A891-F8A584995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6183313"/>
            <a:ext cx="1820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return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A300A3"/>
                </a:solidFill>
              </a:rPr>
              <a:t>c+c</a:t>
            </a:r>
            <a:r>
              <a:rPr lang="en-US" altLang="en-US" sz="1800" baseline="-25000">
                <a:solidFill>
                  <a:srgbClr val="A300A3"/>
                </a:solidFill>
              </a:rPr>
              <a:t>L</a:t>
            </a:r>
            <a:r>
              <a:rPr lang="en-US" altLang="en-US" sz="1800">
                <a:solidFill>
                  <a:srgbClr val="A300A3"/>
                </a:solidFill>
              </a:rPr>
              <a:t>+c</a:t>
            </a:r>
            <a:r>
              <a:rPr lang="en-US" altLang="en-US" sz="1800" baseline="-25000">
                <a:solidFill>
                  <a:srgbClr val="A300A3"/>
                </a:solidFill>
              </a:rPr>
              <a:t>R</a:t>
            </a:r>
            <a:r>
              <a:rPr lang="en-US" altLang="en-US" sz="1800">
                <a:solidFill>
                  <a:srgbClr val="A300A3"/>
                </a:solidFill>
              </a:rPr>
              <a:t>,a</a:t>
            </a:r>
            <a:r>
              <a:rPr lang="en-US" altLang="en-US" sz="1800"/>
              <a:t>)</a:t>
            </a:r>
            <a:endParaRPr lang="en-US" altLang="en-US" sz="2400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3884B0D1-D36C-2D47-B0DC-D618AB6900BC}"/>
              </a:ext>
            </a:extLst>
          </p:cNvPr>
          <p:cNvGrpSpPr>
            <a:grpSpLocks/>
          </p:cNvGrpSpPr>
          <p:nvPr/>
        </p:nvGrpSpPr>
        <p:grpSpPr bwMode="auto">
          <a:xfrm>
            <a:off x="1196975" y="4556125"/>
            <a:ext cx="3359150" cy="890588"/>
            <a:chOff x="1197215" y="4556218"/>
            <a:chExt cx="3359626" cy="891064"/>
          </a:xfrm>
        </p:grpSpPr>
        <p:sp>
          <p:nvSpPr>
            <p:cNvPr id="25618" name="TextBox 11">
              <a:extLst>
                <a:ext uri="{FF2B5EF4-FFF2-40B4-BE49-F238E27FC236}">
                  <a16:creationId xmlns:a16="http://schemas.microsoft.com/office/drawing/2014/main" id="{A4E96D14-7F70-6D4E-9CB4-E91AAF28B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215" y="4556218"/>
              <a:ext cx="33030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(c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L</a:t>
              </a:r>
              <a:r>
                <a:rPr lang="en-US" altLang="en-US" sz="1800">
                  <a:solidFill>
                    <a:srgbClr val="A300A3"/>
                  </a:solidFill>
                </a:rPr>
                <a:t>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L</a:t>
              </a:r>
              <a:r>
                <a:rPr lang="en-US" altLang="en-US" sz="1800">
                  <a:solidFill>
                    <a:srgbClr val="A300A3"/>
                  </a:solidFill>
                </a:rPr>
                <a:t>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0000FF"/>
                  </a:solidFill>
                </a:rPr>
                <a:t>MergeSortCount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</a:p>
          </p:txBody>
        </p:sp>
        <p:sp>
          <p:nvSpPr>
            <p:cNvPr id="25619" name="TextBox 12">
              <a:extLst>
                <a:ext uri="{FF2B5EF4-FFF2-40B4-BE49-F238E27FC236}">
                  <a16:creationId xmlns:a16="http://schemas.microsoft.com/office/drawing/2014/main" id="{31FE5302-5BFE-E34A-AB4A-862E8236C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215" y="5077950"/>
              <a:ext cx="33596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(c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</a:rPr>
                <a:t>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</a:rPr>
                <a:t>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0000FF"/>
                  </a:solidFill>
                </a:rPr>
                <a:t>MergeSortCount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D26CB3-1011-DC42-A1FA-11CDCA99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99113"/>
            <a:ext cx="2871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(c, a)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0000FF"/>
                </a:solidFill>
              </a:rPr>
              <a:t>MERGE-COUNT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</a:rPr>
              <a:t>L</a:t>
            </a:r>
            <a:r>
              <a:rPr lang="en-US" altLang="en-US" sz="1800">
                <a:solidFill>
                  <a:srgbClr val="C400C4"/>
                </a:solidFill>
              </a:rPr>
              <a:t>,a</a:t>
            </a:r>
            <a:r>
              <a:rPr lang="en-US" altLang="en-US" sz="1800" baseline="-25000">
                <a:solidFill>
                  <a:srgbClr val="C400C4"/>
                </a:solidFill>
              </a:rPr>
              <a:t>R</a:t>
            </a:r>
            <a:r>
              <a:rPr lang="en-US" altLang="en-US" sz="1800"/>
              <a:t>) 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6A07E293-EABA-D64E-BDD4-81A9E9AA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5446713"/>
            <a:ext cx="3454400" cy="882650"/>
          </a:xfrm>
          <a:prstGeom prst="wedgeRectCallout">
            <a:avLst>
              <a:gd name="adj1" fmla="val -107241"/>
              <a:gd name="adj2" fmla="val -2000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Counts #crossing-inversions+ MERGE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425E0401-9D32-9749-871B-4EEDCE4E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4556125"/>
            <a:ext cx="1384300" cy="752475"/>
          </a:xfrm>
          <a:prstGeom prst="cloudCallout">
            <a:avLst>
              <a:gd name="adj1" fmla="val -34176"/>
              <a:gd name="adj2" fmla="val 89921"/>
            </a:avLst>
          </a:prstGeom>
          <a:solidFill>
            <a:srgbClr val="C3D69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)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BEABFCC3-1E6D-5B46-B26E-E9472316A2D8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2540000"/>
            <a:ext cx="1912938" cy="889000"/>
            <a:chOff x="6990635" y="2540201"/>
            <a:chExt cx="1912866" cy="888799"/>
          </a:xfrm>
        </p:grpSpPr>
        <p:sp>
          <p:nvSpPr>
            <p:cNvPr id="25616" name="TextBox 18">
              <a:extLst>
                <a:ext uri="{FF2B5EF4-FFF2-40B4-BE49-F238E27FC236}">
                  <a16:creationId xmlns:a16="http://schemas.microsoft.com/office/drawing/2014/main" id="{D6CF75A3-060E-7F40-9138-3BD630746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0635" y="2540201"/>
              <a:ext cx="871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T(2)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A300A3"/>
                  </a:solidFill>
                </a:rPr>
                <a:t>c</a:t>
              </a:r>
            </a:p>
          </p:txBody>
        </p:sp>
        <p:sp>
          <p:nvSpPr>
            <p:cNvPr id="25617" name="TextBox 19">
              <a:extLst>
                <a:ext uri="{FF2B5EF4-FFF2-40B4-BE49-F238E27FC236}">
                  <a16:creationId xmlns:a16="http://schemas.microsoft.com/office/drawing/2014/main" id="{FF9FDDE4-382B-7B4A-83D0-BDC826D5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0635" y="3059668"/>
              <a:ext cx="1912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T(n)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A300A3"/>
                  </a:solidFill>
                </a:rPr>
                <a:t>2T(n/2) + cn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C8C5B5B-5DF5-A744-BE3B-F18846F7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3560763"/>
            <a:ext cx="1912938" cy="684212"/>
          </a:xfrm>
          <a:prstGeom prst="roundRect">
            <a:avLst>
              <a:gd name="adj" fmla="val 16667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time</a:t>
            </a:r>
          </a:p>
        </p:txBody>
      </p:sp>
      <p:sp>
        <p:nvSpPr>
          <p:cNvPr id="25615" name="TextBox 5">
            <a:extLst>
              <a:ext uri="{FF2B5EF4-FFF2-40B4-BE49-F238E27FC236}">
                <a16:creationId xmlns:a16="http://schemas.microsoft.com/office/drawing/2014/main" id="{4D2759BF-4987-0447-BE49-58BAAAD6A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3260725"/>
            <a:ext cx="2243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300A3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 </a:t>
            </a:r>
            <a:r>
              <a:rPr lang="en-US" altLang="en-US" sz="1800">
                <a:solidFill>
                  <a:srgbClr val="A300A3"/>
                </a:solidFill>
              </a:rPr>
              <a:t>( 0 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A300A3"/>
                </a:solidFill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4" grpId="0"/>
      <p:bldP spid="17" grpId="0" animBg="1"/>
      <p:bldP spid="1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69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06870CF-6BA1-3747-B370-56E450C0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E66B681-3486-CC40-B782-8BE4CFBB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Divide up the problem into at least two sub-problems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E97C8D26-B698-0E42-9018-3232DE2D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Recursively solve the sub-problems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DE86FF7F-B1E1-5044-88C6-4D9C059F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“</a:t>
            </a:r>
            <a:r>
              <a:rPr lang="en-US" altLang="ja-JP" sz="2000"/>
              <a:t>Patch up</a:t>
            </a:r>
            <a:r>
              <a:rPr lang="ja-JP" altLang="en-US" sz="2000"/>
              <a:t>”</a:t>
            </a:r>
            <a:r>
              <a:rPr lang="en-US" altLang="ja-JP" sz="2000"/>
              <a:t> the solutions to the sub-problems for the final solution</a:t>
            </a:r>
            <a:endParaRPr lang="en-US" altLang="en-US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2AAF49F9-1DFB-ED4A-A5CB-60B0312E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Improvements on a smaller scale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182E98F7-B7B0-0448-8187-6F4D8A6D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214563"/>
            <a:ext cx="439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Greedy algorithms: exponential </a:t>
            </a:r>
            <a:r>
              <a:rPr lang="en-US" altLang="en-US" sz="1800">
                <a:sym typeface="Wingdings" pitchFamily="2" charset="2"/>
              </a:rPr>
              <a:t>  poly time</a:t>
            </a:r>
            <a:endParaRPr lang="en-US" altLang="en-US" sz="1800"/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0D98D61C-C44F-874D-9696-62C38562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429000"/>
            <a:ext cx="709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(Typical) Divide and Conquer: </a:t>
            </a:r>
            <a:r>
              <a:rPr lang="en-US" altLang="en-US" sz="1800">
                <a:solidFill>
                  <a:srgbClr val="950095"/>
                </a:solidFill>
              </a:rPr>
              <a:t>O(n</a:t>
            </a:r>
            <a:r>
              <a:rPr lang="en-US" altLang="en-US" sz="1800" baseline="30000">
                <a:solidFill>
                  <a:srgbClr val="950095"/>
                </a:solidFill>
              </a:rPr>
              <a:t>2</a:t>
            </a:r>
            <a:r>
              <a:rPr lang="en-US" altLang="en-US" sz="1800">
                <a:solidFill>
                  <a:srgbClr val="950095"/>
                </a:solidFill>
              </a:rPr>
              <a:t>) </a:t>
            </a:r>
            <a:r>
              <a:rPr lang="en-US" altLang="en-US" sz="1800">
                <a:sym typeface="Wingdings" pitchFamily="2" charset="2"/>
              </a:rPr>
              <a:t> asymptotically smaller running time</a:t>
            </a:r>
            <a:endParaRPr lang="en-US" altLang="en-US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5F0DA2B-BE87-D442-B82B-7BCB682B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Multiplying two numbers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85EE839F-5A24-BC4B-AD18-FE1BAEAF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138363"/>
            <a:ext cx="363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Given two numbers </a:t>
            </a:r>
            <a:r>
              <a:rPr lang="en-US" altLang="en-US" sz="1800">
                <a:solidFill>
                  <a:srgbClr val="950095"/>
                </a:solidFill>
              </a:rPr>
              <a:t>a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950095"/>
                </a:solidFill>
              </a:rPr>
              <a:t>b</a:t>
            </a:r>
            <a:r>
              <a:rPr lang="en-US" altLang="en-US" sz="1800"/>
              <a:t> in binary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9422EF2D-6835-774E-9DF9-34980BD2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2865438"/>
            <a:ext cx="3028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50095"/>
                </a:solidFill>
              </a:rPr>
              <a:t>a=(a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>
                <a:solidFill>
                  <a:srgbClr val="950095"/>
                </a:solidFill>
              </a:rPr>
              <a:t>,..,a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>
                <a:solidFill>
                  <a:srgbClr val="950095"/>
                </a:solidFill>
              </a:rPr>
              <a:t>)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950095"/>
                </a:solidFill>
              </a:rPr>
              <a:t>b = (b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>
                <a:solidFill>
                  <a:srgbClr val="950095"/>
                </a:solidFill>
              </a:rPr>
              <a:t>,…,b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>
                <a:solidFill>
                  <a:srgbClr val="950095"/>
                </a:solidFill>
              </a:rPr>
              <a:t>)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83CB1D77-B34B-4349-976B-4AFF8238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657600"/>
            <a:ext cx="185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Compute </a:t>
            </a:r>
            <a:r>
              <a:rPr lang="en-US" altLang="en-US" sz="1800">
                <a:solidFill>
                  <a:srgbClr val="950095"/>
                </a:solidFill>
              </a:rPr>
              <a:t>c = a x b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95FB9D3D-E31C-784A-86AD-9583DB22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995613"/>
            <a:ext cx="3867150" cy="2692400"/>
          </a:xfrm>
          <a:prstGeom prst="cloudCallout">
            <a:avLst>
              <a:gd name="adj1" fmla="val -17185"/>
              <a:gd name="adj2" fmla="val 4798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lt1"/>
                </a:solidFill>
                <a:latin typeface="+mn-lt"/>
                <a:ea typeface="+mn-ea"/>
              </a:rPr>
              <a:t>Elementary school algorithm is O(n</a:t>
            </a:r>
            <a:r>
              <a:rPr lang="en-US" sz="3000" baseline="30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  <a:r>
              <a:rPr lang="en-US" sz="3000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8662B4E-1A1D-4B49-AA7A-127BF2EB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current algorithm scheme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88213-5732-A54B-92C7-3BAE6FD713A8}"/>
              </a:ext>
            </a:extLst>
          </p:cNvPr>
          <p:cNvSpPr txBox="1"/>
          <p:nvPr/>
        </p:nvSpPr>
        <p:spPr>
          <a:xfrm>
            <a:off x="1411153" y="3152001"/>
            <a:ext cx="700043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a </a:t>
            </a:r>
            <a:r>
              <a:rPr lang="en-US" sz="3000" dirty="0" err="1">
                <a:solidFill>
                  <a:srgbClr val="950095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 </a:t>
            </a:r>
            <a:r>
              <a:rPr lang="en-US" sz="3000" dirty="0" err="1">
                <a:solidFill>
                  <a:srgbClr val="950095"/>
                </a:solidFill>
                <a:latin typeface="+mn-lt"/>
                <a:ea typeface="+mn-ea"/>
              </a:rPr>
              <a:t>b</a:t>
            </a:r>
            <a:r>
              <a:rPr lang="en-US" sz="3000" dirty="0">
                <a:latin typeface="+mn-lt"/>
                <a:ea typeface="+mn-ea"/>
              </a:rPr>
              <a:t> = 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3000" baseline="30000" dirty="0">
                <a:solidFill>
                  <a:srgbClr val="950095"/>
                </a:solidFill>
                <a:latin typeface="+mn-lt"/>
                <a:ea typeface="+mn-ea"/>
              </a:rPr>
              <a:t>2[n/2]</a:t>
            </a:r>
            <a:r>
              <a:rPr lang="en-US" sz="3000" dirty="0">
                <a:latin typeface="+mn-lt"/>
                <a:ea typeface="+mn-ea"/>
              </a:rPr>
              <a:t> + (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atin typeface="+mn-lt"/>
                <a:ea typeface="+mn-ea"/>
              </a:rPr>
              <a:t>+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)</a:t>
            </a:r>
            <a:r>
              <a:rPr lang="en-US" sz="30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3000" baseline="30000" dirty="0">
                <a:solidFill>
                  <a:srgbClr val="950095"/>
                </a:solidFill>
                <a:latin typeface="+mn-lt"/>
                <a:ea typeface="+mn-ea"/>
              </a:rPr>
              <a:t>[n/2]</a:t>
            </a:r>
            <a:r>
              <a:rPr lang="en-US" sz="3000" baseline="30000" dirty="0">
                <a:latin typeface="+mn-lt"/>
                <a:ea typeface="+mn-ea"/>
              </a:rPr>
              <a:t> </a:t>
            </a:r>
            <a:r>
              <a:rPr lang="en-US" sz="3000" dirty="0">
                <a:latin typeface="+mn-lt"/>
                <a:ea typeface="+mn-ea"/>
              </a:rPr>
              <a:t>+ 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8BAA2C19-8E0A-6640-A323-BB433A786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2474913"/>
            <a:ext cx="1651000" cy="542925"/>
          </a:xfrm>
          <a:prstGeom prst="wedgeRectCallout">
            <a:avLst>
              <a:gd name="adj1" fmla="val 24560"/>
              <a:gd name="adj2" fmla="val 120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Mult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over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bits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2FF2299-ECD8-AF42-95C7-75620A3CB848}"/>
              </a:ext>
            </a:extLst>
          </p:cNvPr>
          <p:cNvGrpSpPr>
            <a:grpSpLocks/>
          </p:cNvGrpSpPr>
          <p:nvPr/>
        </p:nvGrpSpPr>
        <p:grpSpPr bwMode="auto">
          <a:xfrm>
            <a:off x="2919413" y="3560763"/>
            <a:ext cx="4983162" cy="1139825"/>
            <a:chOff x="2920002" y="3560625"/>
            <a:chExt cx="4982743" cy="11398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08801D-CCB0-F442-B8DD-FDB8BBD2D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553" y="4168641"/>
              <a:ext cx="3820791" cy="531816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FFFFFF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Multiplication over </a:t>
              </a:r>
              <a:r>
                <a:rPr lang="en-US">
                  <a:solidFill>
                    <a:srgbClr val="660066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n/2</a:t>
              </a:r>
              <a:r>
                <a:rPr lang="en-US">
                  <a:solidFill>
                    <a:srgbClr val="FFFFFF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 bit inputs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F07BFE3-A0B4-F24E-A177-811CC96F91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920002" y="3560625"/>
              <a:ext cx="639708" cy="60801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0412B6D-8DA0-3646-9530-242DA5FCC6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450990" y="3680498"/>
              <a:ext cx="608016" cy="368269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16EB4B7-5A02-FE4B-91EB-12A35C851A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373249" y="3604305"/>
              <a:ext cx="608016" cy="52065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094B0AE-A409-AD40-A948-5188503FF2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86822" y="3560625"/>
              <a:ext cx="1215923" cy="60801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F160844D-ADDC-E945-9FB2-CD1E72F69AF6}"/>
              </a:ext>
            </a:extLst>
          </p:cNvPr>
          <p:cNvGrpSpPr>
            <a:grpSpLocks/>
          </p:cNvGrpSpPr>
          <p:nvPr/>
        </p:nvGrpSpPr>
        <p:grpSpPr bwMode="auto">
          <a:xfrm>
            <a:off x="3408363" y="1417638"/>
            <a:ext cx="4494212" cy="2011362"/>
            <a:chOff x="3407685" y="1417638"/>
            <a:chExt cx="4494772" cy="20121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F45849-244C-5243-9C18-906BFAD3C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122" y="1417638"/>
              <a:ext cx="2486335" cy="482790"/>
            </a:xfrm>
            <a:prstGeom prst="rect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Shift by </a:t>
              </a: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O(n</a:t>
              </a:r>
              <a:r>
                <a:rPr lang="en-US" dirty="0">
                  <a:solidFill>
                    <a:srgbClr val="660066"/>
                  </a:solidFill>
                  <a:latin typeface="+mn-lt"/>
                  <a:ea typeface="+mn-ea"/>
                </a:rPr>
                <a:t>) 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bits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661353-4213-BA4D-B374-691F54FA3B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468320" y="2370583"/>
              <a:ext cx="1459486" cy="519177"/>
            </a:xfrm>
            <a:prstGeom prst="straightConnector1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5DA954-6BC2-7B4B-A5ED-E7EE664BC165}"/>
                </a:ext>
              </a:extLst>
            </p:cNvPr>
            <p:cNvCxnSpPr>
              <a:cxnSpLocks noChangeShapeType="1"/>
              <a:stCxn id="16" idx="1"/>
            </p:cNvCxnSpPr>
            <p:nvPr/>
          </p:nvCxnSpPr>
          <p:spPr bwMode="auto">
            <a:xfrm rot="10800000" flipV="1">
              <a:off x="3407685" y="1659033"/>
              <a:ext cx="2008437" cy="1588"/>
            </a:xfrm>
            <a:prstGeom prst="line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7ADD7C8-AF36-DC48-8529-B0D5B695D6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524687" y="2545207"/>
              <a:ext cx="1767583" cy="1587"/>
            </a:xfrm>
            <a:prstGeom prst="straightConnector1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34">
            <a:extLst>
              <a:ext uri="{FF2B5EF4-FFF2-40B4-BE49-F238E27FC236}">
                <a16:creationId xmlns:a16="http://schemas.microsoft.com/office/drawing/2014/main" id="{546BE385-73C1-A644-9F66-2E7791AB7C25}"/>
              </a:ext>
            </a:extLst>
          </p:cNvPr>
          <p:cNvGrpSpPr>
            <a:grpSpLocks/>
          </p:cNvGrpSpPr>
          <p:nvPr/>
        </p:nvGrpSpPr>
        <p:grpSpPr bwMode="auto">
          <a:xfrm>
            <a:off x="4549775" y="2133600"/>
            <a:ext cx="4951413" cy="1225550"/>
            <a:chOff x="3972146" y="2203679"/>
            <a:chExt cx="4950683" cy="122611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6B8812-DA55-3042-BE11-3E9F469E4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5903" y="2203679"/>
              <a:ext cx="2626926" cy="543175"/>
            </a:xfrm>
            <a:prstGeom prst="rect">
              <a:avLst/>
            </a:prstGeom>
            <a:solidFill>
              <a:srgbClr val="37609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Adding </a:t>
              </a: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O(n</a:t>
              </a:r>
              <a:r>
                <a:rPr lang="en-US" dirty="0">
                  <a:solidFill>
                    <a:srgbClr val="660066"/>
                  </a:solidFill>
                  <a:latin typeface="+mn-lt"/>
                  <a:ea typeface="+mn-ea"/>
                </a:rPr>
                <a:t>)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 bit numbers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1DD70C0-D348-F742-B318-43BB99EAE5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421883" y="3087530"/>
              <a:ext cx="682939" cy="1588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EB8C5B1-D372-7D40-976D-DEEAB1B4BB7A}"/>
                </a:ext>
              </a:extLst>
            </p:cNvPr>
            <p:cNvCxnSpPr>
              <a:cxnSpLocks noChangeShapeType="1"/>
              <a:stCxn id="26" idx="1"/>
            </p:cNvCxnSpPr>
            <p:nvPr/>
          </p:nvCxnSpPr>
          <p:spPr bwMode="auto">
            <a:xfrm rot="10800000">
              <a:off x="3972146" y="2475267"/>
              <a:ext cx="2323757" cy="1588"/>
            </a:xfrm>
            <a:prstGeom prst="line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607B26D-AB9D-E74B-AEC7-A52E4BCDA5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555178" y="2947768"/>
              <a:ext cx="952938" cy="11111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F7106DB-E633-4B45-A85B-8F8B0EFD48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495676" y="2951737"/>
              <a:ext cx="954526" cy="1588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6466CADD-442F-A64C-85F8-1E2EB9D73BEF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330825"/>
            <a:ext cx="2392363" cy="835025"/>
            <a:chOff x="3123865" y="5330080"/>
            <a:chExt cx="2393479" cy="836000"/>
          </a:xfrm>
        </p:grpSpPr>
        <p:sp>
          <p:nvSpPr>
            <p:cNvPr id="21513" name="TextBox 35">
              <a:extLst>
                <a:ext uri="{FF2B5EF4-FFF2-40B4-BE49-F238E27FC236}">
                  <a16:creationId xmlns:a16="http://schemas.microsoft.com/office/drawing/2014/main" id="{EAF4ECE8-153E-794A-A434-2F4B20DC0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865" y="5330080"/>
              <a:ext cx="2393479" cy="446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660066"/>
                  </a:solidFill>
                </a:rPr>
                <a:t>T(n)</a:t>
              </a:r>
              <a:r>
                <a:rPr lang="en-US" altLang="en-US" sz="2300"/>
                <a:t> ≤ </a:t>
              </a:r>
              <a:r>
                <a:rPr lang="en-US" altLang="en-US" sz="2300">
                  <a:solidFill>
                    <a:srgbClr val="FF0000"/>
                  </a:solidFill>
                </a:rPr>
                <a:t>4</a:t>
              </a:r>
              <a:r>
                <a:rPr lang="en-US" altLang="en-US" sz="2300">
                  <a:solidFill>
                    <a:srgbClr val="660066"/>
                  </a:solidFill>
                </a:rPr>
                <a:t>T(n/2) + cn  </a:t>
              </a:r>
            </a:p>
          </p:txBody>
        </p:sp>
        <p:sp>
          <p:nvSpPr>
            <p:cNvPr id="21514" name="TextBox 36">
              <a:extLst>
                <a:ext uri="{FF2B5EF4-FFF2-40B4-BE49-F238E27FC236}">
                  <a16:creationId xmlns:a16="http://schemas.microsoft.com/office/drawing/2014/main" id="{0295A72B-A178-7B42-9AA5-1175B8D90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232" y="5796748"/>
              <a:ext cx="871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T(1) </a:t>
              </a:r>
              <a:r>
                <a:rPr lang="en-US" altLang="en-US" sz="1800"/>
                <a:t>≤ </a:t>
              </a:r>
              <a:r>
                <a:rPr lang="en-US" altLang="en-US" sz="1800">
                  <a:solidFill>
                    <a:srgbClr val="660066"/>
                  </a:solidFill>
                </a:rPr>
                <a:t>c</a:t>
              </a:r>
            </a:p>
          </p:txBody>
        </p:sp>
      </p:grpSp>
      <p:sp>
        <p:nvSpPr>
          <p:cNvPr id="39" name="Cloud Callout 38">
            <a:extLst>
              <a:ext uri="{FF2B5EF4-FFF2-40B4-BE49-F238E27FC236}">
                <a16:creationId xmlns:a16="http://schemas.microsoft.com/office/drawing/2014/main" id="{316A9417-344F-2A4E-9098-7BA7B183C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0" y="5178425"/>
            <a:ext cx="2749550" cy="987425"/>
          </a:xfrm>
          <a:prstGeom prst="cloudCallout">
            <a:avLst>
              <a:gd name="adj1" fmla="val -65454"/>
              <a:gd name="adj2" fmla="val -4523"/>
            </a:avLst>
          </a:prstGeom>
          <a:solidFill>
            <a:srgbClr val="95B3D7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T(n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is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P1 due TODAY!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7F4F0-3322-0844-998E-1DADB8D31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8" y="2116048"/>
            <a:ext cx="8524603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40DD-E378-EA48-BA92-5A5FD0B6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accepting the invitation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A01ED-2FC7-7944-AF90-65EFF334D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5486"/>
            <a:ext cx="9144000" cy="37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0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73D38-ADCC-054E-A9E3-5BB7B49F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Preliminary</a:t>
            </a:r>
            <a:r>
              <a:rPr lang="en-US" dirty="0"/>
              <a:t> grading rubric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C294D-3157-DE49-B5D1-96824E984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949"/>
            <a:ext cx="9144000" cy="2776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96F1B2-2E4C-A643-8597-2A2871F50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3684"/>
            <a:ext cx="9144000" cy="26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5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DE97C3C8-BABE-3845-9CD4-34733A62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Solving the bad case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CEDE0-D127-3D4B-985A-7C74C894D3D5}"/>
              </a:ext>
            </a:extLst>
          </p:cNvPr>
          <p:cNvSpPr/>
          <p:nvPr/>
        </p:nvSpPr>
        <p:spPr>
          <a:xfrm>
            <a:off x="1722438" y="5486400"/>
            <a:ext cx="2227262" cy="5540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L</a:t>
            </a:r>
            <a:endParaRPr lang="en-US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46127-08A8-8542-A126-5134CD678821}"/>
              </a:ext>
            </a:extLst>
          </p:cNvPr>
          <p:cNvSpPr/>
          <p:nvPr/>
        </p:nvSpPr>
        <p:spPr>
          <a:xfrm>
            <a:off x="5194300" y="5486400"/>
            <a:ext cx="2227263" cy="5540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R</a:t>
            </a:r>
            <a:endParaRPr lang="en-US" dirty="0"/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6722D91-BD42-9F4F-8047-2965085AFA48}"/>
              </a:ext>
            </a:extLst>
          </p:cNvPr>
          <p:cNvCxnSpPr>
            <a:stCxn id="13" idx="2"/>
          </p:cNvCxnSpPr>
          <p:nvPr/>
        </p:nvCxnSpPr>
        <p:spPr>
          <a:xfrm rot="16200000" flipH="1">
            <a:off x="4521994" y="4355307"/>
            <a:ext cx="12700" cy="3370262"/>
          </a:xfrm>
          <a:prstGeom prst="curvedConnector4">
            <a:avLst>
              <a:gd name="adj1" fmla="val 5290913"/>
              <a:gd name="adj2" fmla="val 100233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57" name="Group 43">
            <a:extLst>
              <a:ext uri="{FF2B5EF4-FFF2-40B4-BE49-F238E27FC236}">
                <a16:creationId xmlns:a16="http://schemas.microsoft.com/office/drawing/2014/main" id="{90147E36-8C51-E64C-9E5C-B28860D587E6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586288"/>
            <a:ext cx="4868863" cy="955675"/>
            <a:chOff x="2050473" y="4322620"/>
            <a:chExt cx="4869291" cy="955962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F995F8F-0662-C24B-9575-02B795CBD805}"/>
                </a:ext>
              </a:extLst>
            </p:cNvPr>
            <p:cNvSpPr/>
            <p:nvPr/>
          </p:nvSpPr>
          <p:spPr>
            <a:xfrm>
              <a:off x="2050473" y="4378199"/>
              <a:ext cx="1224071" cy="900383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91BD5CF-70B0-D14F-B47E-766C3997FF55}"/>
                </a:ext>
              </a:extLst>
            </p:cNvPr>
            <p:cNvSpPr/>
            <p:nvPr/>
          </p:nvSpPr>
          <p:spPr>
            <a:xfrm>
              <a:off x="5695693" y="4322620"/>
              <a:ext cx="1224071" cy="900382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B7627B9-A029-D34A-A282-1F89C220F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1371600"/>
            <a:ext cx="542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is larger than 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76921E-7929-6943-B3B6-0BB98CB2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2844800"/>
            <a:ext cx="557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is smaller than 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6F1CB2-0922-8143-BFB3-072BC81381DC}"/>
              </a:ext>
            </a:extLst>
          </p:cNvPr>
          <p:cNvGrpSpPr>
            <a:grpSpLocks/>
          </p:cNvGrpSpPr>
          <p:nvPr/>
        </p:nvGrpSpPr>
        <p:grpSpPr bwMode="auto">
          <a:xfrm>
            <a:off x="2909888" y="1960563"/>
            <a:ext cx="4405312" cy="919162"/>
            <a:chOff x="2008911" y="1683519"/>
            <a:chExt cx="4405744" cy="91950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50625B-24DD-D54C-90F6-B9F97B3C273A}"/>
                </a:ext>
              </a:extLst>
            </p:cNvPr>
            <p:cNvSpPr/>
            <p:nvPr/>
          </p:nvSpPr>
          <p:spPr>
            <a:xfrm>
              <a:off x="2008911" y="1696224"/>
              <a:ext cx="2438639" cy="4986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pSp>
          <p:nvGrpSpPr>
            <p:cNvPr id="23575" name="Group 22">
              <a:extLst>
                <a:ext uri="{FF2B5EF4-FFF2-40B4-BE49-F238E27FC236}">
                  <a16:creationId xmlns:a16="http://schemas.microsoft.com/office/drawing/2014/main" id="{44C46B5D-07B5-3640-882F-F43EECC34C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9152" y="1696638"/>
              <a:ext cx="1889291" cy="505145"/>
              <a:chOff x="3368351" y="1696638"/>
              <a:chExt cx="1889291" cy="50514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21D2951-7BA6-6B49-9FEF-24221B08BC7E}"/>
                  </a:ext>
                </a:extLst>
              </p:cNvPr>
              <p:cNvCxnSpPr>
                <a:cxnSpLocks/>
                <a:stCxn id="21" idx="0"/>
                <a:endCxn id="21" idx="2"/>
              </p:cNvCxnSpPr>
              <p:nvPr/>
            </p:nvCxnSpPr>
            <p:spPr>
              <a:xfrm>
                <a:off x="4529988" y="1696224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5888A88-C7FD-024B-AB89-67435C9F7B58}"/>
                  </a:ext>
                </a:extLst>
              </p:cNvPr>
              <p:cNvCxnSpPr/>
              <p:nvPr/>
            </p:nvCxnSpPr>
            <p:spPr>
              <a:xfrm>
                <a:off x="3825069" y="1702576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82" name="TextBox 26">
                <a:extLst>
                  <a:ext uri="{FF2B5EF4-FFF2-40B4-BE49-F238E27FC236}">
                    <a16:creationId xmlns:a16="http://schemas.microsoft.com/office/drawing/2014/main" id="{5F826393-3A70-EC40-828D-006374ECC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351" y="175711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3583" name="TextBox 27">
                <a:extLst>
                  <a:ext uri="{FF2B5EF4-FFF2-40B4-BE49-F238E27FC236}">
                    <a16:creationId xmlns:a16="http://schemas.microsoft.com/office/drawing/2014/main" id="{C5CD4347-B4F3-6A4E-ACAD-5C883D7AA2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513" y="1767735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3584" name="TextBox 28">
                <a:extLst>
                  <a:ext uri="{FF2B5EF4-FFF2-40B4-BE49-F238E27FC236}">
                    <a16:creationId xmlns:a16="http://schemas.microsoft.com/office/drawing/2014/main" id="{F12A08D5-EE9E-8F41-A78A-9E4A45C14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3903" y="1703020"/>
                <a:ext cx="543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…..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A5ADE4-91A8-3F46-84DA-9364CC0AB9F9}"/>
                </a:ext>
              </a:extLst>
            </p:cNvPr>
            <p:cNvSpPr/>
            <p:nvPr/>
          </p:nvSpPr>
          <p:spPr>
            <a:xfrm>
              <a:off x="5971700" y="1683519"/>
              <a:ext cx="442955" cy="444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77" name="TextBox 30">
              <a:extLst>
                <a:ext uri="{FF2B5EF4-FFF2-40B4-BE49-F238E27FC236}">
                  <a16:creationId xmlns:a16="http://schemas.microsoft.com/office/drawing/2014/main" id="{BD26CDAB-00AC-FB4F-8D55-BE1DC5305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1495" y="2233693"/>
              <a:ext cx="397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3578" name="TextBox 31">
              <a:extLst>
                <a:ext uri="{FF2B5EF4-FFF2-40B4-BE49-F238E27FC236}">
                  <a16:creationId xmlns:a16="http://schemas.microsoft.com/office/drawing/2014/main" id="{2642A707-5510-1447-8D52-0C2C8EC3C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7517" y="2175509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3579" name="Rectangle 32">
              <a:extLst>
                <a:ext uri="{FF2B5EF4-FFF2-40B4-BE49-F238E27FC236}">
                  <a16:creationId xmlns:a16="http://schemas.microsoft.com/office/drawing/2014/main" id="{70B3820C-BF42-BC47-AA2F-ECA16BAAB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270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1453DD-B417-CF49-90CD-529CA98E40E1}"/>
              </a:ext>
            </a:extLst>
          </p:cNvPr>
          <p:cNvGrpSpPr>
            <a:grpSpLocks/>
          </p:cNvGrpSpPr>
          <p:nvPr/>
        </p:nvGrpSpPr>
        <p:grpSpPr bwMode="auto">
          <a:xfrm>
            <a:off x="3206750" y="3468688"/>
            <a:ext cx="4889500" cy="919162"/>
            <a:chOff x="2770906" y="1683519"/>
            <a:chExt cx="4890664" cy="9195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83EDF9-8AAF-F746-ACF2-4F2225FD2086}"/>
                </a:ext>
              </a:extLst>
            </p:cNvPr>
            <p:cNvSpPr/>
            <p:nvPr/>
          </p:nvSpPr>
          <p:spPr>
            <a:xfrm>
              <a:off x="5222590" y="1696224"/>
              <a:ext cx="2438980" cy="4986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pSp>
          <p:nvGrpSpPr>
            <p:cNvPr id="23564" name="Group 34">
              <a:extLst>
                <a:ext uri="{FF2B5EF4-FFF2-40B4-BE49-F238E27FC236}">
                  <a16:creationId xmlns:a16="http://schemas.microsoft.com/office/drawing/2014/main" id="{397C8604-429E-7845-A7B3-79C44E4B4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3411" y="1696638"/>
              <a:ext cx="1889291" cy="505145"/>
              <a:chOff x="3368351" y="1696638"/>
              <a:chExt cx="1889291" cy="505145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A1BA1A5-434E-5D4F-B8F3-F39BE538D1D5}"/>
                  </a:ext>
                </a:extLst>
              </p:cNvPr>
              <p:cNvCxnSpPr>
                <a:cxnSpLocks/>
                <a:stCxn id="34" idx="0"/>
                <a:endCxn id="34" idx="2"/>
              </p:cNvCxnSpPr>
              <p:nvPr/>
            </p:nvCxnSpPr>
            <p:spPr>
              <a:xfrm>
                <a:off x="4434317" y="1696224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7760C8B-D02E-6245-9D1E-6ACB5103F91B}"/>
                  </a:ext>
                </a:extLst>
              </p:cNvPr>
              <p:cNvCxnSpPr/>
              <p:nvPr/>
            </p:nvCxnSpPr>
            <p:spPr>
              <a:xfrm>
                <a:off x="3826160" y="1702576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71" name="TextBox 37">
                <a:extLst>
                  <a:ext uri="{FF2B5EF4-FFF2-40B4-BE49-F238E27FC236}">
                    <a16:creationId xmlns:a16="http://schemas.microsoft.com/office/drawing/2014/main" id="{3E439951-7B32-7A41-8CB4-27205572A8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351" y="175711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3572" name="TextBox 38">
                <a:extLst>
                  <a:ext uri="{FF2B5EF4-FFF2-40B4-BE49-F238E27FC236}">
                    <a16:creationId xmlns:a16="http://schemas.microsoft.com/office/drawing/2014/main" id="{A9AE5E3C-A4CC-024F-BC79-12B6689BA9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513" y="1767735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3573" name="TextBox 39">
                <a:extLst>
                  <a:ext uri="{FF2B5EF4-FFF2-40B4-BE49-F238E27FC236}">
                    <a16:creationId xmlns:a16="http://schemas.microsoft.com/office/drawing/2014/main" id="{4E6B2B5A-7E7A-F948-9055-0C24F50875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3903" y="1703020"/>
                <a:ext cx="543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…..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DBBEBE0-62F1-BF48-916B-EF450549402C}"/>
                </a:ext>
              </a:extLst>
            </p:cNvPr>
            <p:cNvSpPr/>
            <p:nvPr/>
          </p:nvSpPr>
          <p:spPr>
            <a:xfrm>
              <a:off x="2770906" y="1683519"/>
              <a:ext cx="443018" cy="444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66" name="TextBox 44">
              <a:extLst>
                <a:ext uri="{FF2B5EF4-FFF2-40B4-BE49-F238E27FC236}">
                  <a16:creationId xmlns:a16="http://schemas.microsoft.com/office/drawing/2014/main" id="{7B0766EB-309C-9142-9C57-0E4C10368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1495" y="2233693"/>
              <a:ext cx="397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3567" name="TextBox 47">
              <a:extLst>
                <a:ext uri="{FF2B5EF4-FFF2-40B4-BE49-F238E27FC236}">
                  <a16:creationId xmlns:a16="http://schemas.microsoft.com/office/drawing/2014/main" id="{685B3D3E-29C7-5A4F-B000-4ED37B7BF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7517" y="2175509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3568" name="Rectangle 48">
              <a:extLst>
                <a:ext uri="{FF2B5EF4-FFF2-40B4-BE49-F238E27FC236}">
                  <a16:creationId xmlns:a16="http://schemas.microsoft.com/office/drawing/2014/main" id="{2D949AC7-43B3-644F-A00B-3CB098021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66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981EBDD7-7EE0-8448-9984-CF168761C787}"/>
              </a:ext>
            </a:extLst>
          </p:cNvPr>
          <p:cNvSpPr/>
          <p:nvPr/>
        </p:nvSpPr>
        <p:spPr>
          <a:xfrm>
            <a:off x="161925" y="1468438"/>
            <a:ext cx="2249488" cy="2752725"/>
          </a:xfrm>
          <a:prstGeom prst="cloudCallout">
            <a:avLst>
              <a:gd name="adj1" fmla="val 44143"/>
              <a:gd name="adj2" fmla="val 9118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Try to modify the MERGE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BA80C2-394C-124C-AAAD-B8F8F30CE559}"/>
              </a:ext>
            </a:extLst>
          </p:cNvPr>
          <p:cNvSpPr/>
          <p:nvPr/>
        </p:nvSpPr>
        <p:spPr>
          <a:xfrm>
            <a:off x="568325" y="2286000"/>
            <a:ext cx="3781425" cy="4484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2D374B57-D455-064A-8D5C-1D875156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MERGE-COUNT(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L</a:t>
            </a:r>
            <a:r>
              <a:rPr lang="en-US" altLang="en-US">
                <a:ea typeface="ＭＳ Ｐゴシック" panose="020B0600070205080204" pitchFamily="34" charset="-128"/>
              </a:rPr>
              <a:t>,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6627" name="TextBox 2">
            <a:extLst>
              <a:ext uri="{FF2B5EF4-FFF2-40B4-BE49-F238E27FC236}">
                <a16:creationId xmlns:a16="http://schemas.microsoft.com/office/drawing/2014/main" id="{96A21FAF-C8A7-624A-9763-11785C32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373188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>
                <a:latin typeface="Arial" panose="020B0604020202020204" pitchFamily="34" charset="0"/>
              </a:rPr>
              <a:t> =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,…,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n’</a:t>
            </a:r>
          </a:p>
        </p:txBody>
      </p:sp>
      <p:sp>
        <p:nvSpPr>
          <p:cNvPr id="26628" name="TextBox 3">
            <a:extLst>
              <a:ext uri="{FF2B5EF4-FFF2-40B4-BE49-F238E27FC236}">
                <a16:creationId xmlns:a16="http://schemas.microsoft.com/office/drawing/2014/main" id="{B391565B-1021-144E-BF8E-926AEC5CF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335088"/>
            <a:ext cx="190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=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,…,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D21DFB-1977-9448-AB1E-4E34AFD8FF51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2286000"/>
            <a:ext cx="768350" cy="741363"/>
            <a:chOff x="775852" y="2285997"/>
            <a:chExt cx="768708" cy="740860"/>
          </a:xfrm>
        </p:grpSpPr>
        <p:sp>
          <p:nvSpPr>
            <p:cNvPr id="26671" name="TextBox 4">
              <a:extLst>
                <a:ext uri="{FF2B5EF4-FFF2-40B4-BE49-F238E27FC236}">
                  <a16:creationId xmlns:a16="http://schemas.microsoft.com/office/drawing/2014/main" id="{8B798B04-9708-4843-833A-96F70001C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852" y="2285997"/>
              <a:ext cx="6912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6672" name="TextBox 5">
              <a:extLst>
                <a:ext uri="{FF2B5EF4-FFF2-40B4-BE49-F238E27FC236}">
                  <a16:creationId xmlns:a16="http://schemas.microsoft.com/office/drawing/2014/main" id="{F93BF34E-7D4D-B342-9358-EC480D187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049" y="2657525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i,j </a:t>
              </a:r>
              <a:r>
                <a:rPr lang="en-US" altLang="en-US" sz="1800">
                  <a:latin typeface="Arial" panose="020B0604020202020204" pitchFamily="34" charset="0"/>
                </a:rPr>
                <a:t>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12EB0C-12A2-D04E-958F-ABE5D00644BF}"/>
              </a:ext>
            </a:extLst>
          </p:cNvPr>
          <p:cNvGrpSpPr>
            <a:grpSpLocks/>
          </p:cNvGrpSpPr>
          <p:nvPr/>
        </p:nvGrpSpPr>
        <p:grpSpPr bwMode="auto">
          <a:xfrm>
            <a:off x="1544638" y="3630613"/>
            <a:ext cx="936625" cy="738187"/>
            <a:chOff x="1544560" y="3629885"/>
            <a:chExt cx="937250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69" name="TextBox 7">
                  <a:extLst>
                    <a:ext uri="{FF2B5EF4-FFF2-40B4-BE49-F238E27FC236}">
                      <a16:creationId xmlns:a16="http://schemas.microsoft.com/office/drawing/2014/main" id="{CB00B099-A7FC-A548-9284-CCE38CE8B4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4560" y="3629885"/>
                  <a:ext cx="861708" cy="369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latin typeface="Arial" panose="020B0604020202020204" pitchFamily="34" charset="0"/>
                    </a:rPr>
                    <a:t>if </a:t>
                  </a:r>
                  <a:r>
                    <a:rPr lang="en-US" altLang="en-US" sz="1800" dirty="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l</a:t>
                  </a:r>
                  <a:r>
                    <a:rPr lang="en-US" altLang="en-US" sz="1800" baseline="-25000" dirty="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i</a:t>
                  </a:r>
                  <a:r>
                    <a:rPr lang="en-US" altLang="en-US" sz="1800" dirty="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altLang="en-US" sz="1800" dirty="0"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r</a:t>
                  </a:r>
                  <a:r>
                    <a:rPr lang="en-US" altLang="en-US" sz="1800" baseline="-25000" dirty="0" err="1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j</a:t>
                  </a:r>
                  <a:endParaRPr lang="en-US" altLang="en-US" sz="1800" baseline="-25000" dirty="0">
                    <a:solidFill>
                      <a:srgbClr val="7030A0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669" name="TextBox 7">
                  <a:extLst>
                    <a:ext uri="{FF2B5EF4-FFF2-40B4-BE49-F238E27FC236}">
                      <a16:creationId xmlns:a16="http://schemas.microsoft.com/office/drawing/2014/main" id="{CB00B099-A7FC-A548-9284-CCE38CE8B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4560" y="3629885"/>
                  <a:ext cx="861708" cy="369571"/>
                </a:xfrm>
                <a:prstGeom prst="rect">
                  <a:avLst/>
                </a:prstGeom>
                <a:blipFill>
                  <a:blip r:embed="rId2"/>
                  <a:stretch>
                    <a:fillRect l="-5797" t="-10345" r="-1449" b="-2758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670" name="TextBox 8">
              <a:extLst>
                <a:ext uri="{FF2B5EF4-FFF2-40B4-BE49-F238E27FC236}">
                  <a16:creationId xmlns:a16="http://schemas.microsoft.com/office/drawing/2014/main" id="{19BD4E0E-4E18-BE4E-9B97-8BAC8EE43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423" y="3999217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i ++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71F5DD-9591-2247-AC9E-F33DDF0CC466}"/>
              </a:ext>
            </a:extLst>
          </p:cNvPr>
          <p:cNvGrpSpPr>
            <a:grpSpLocks/>
          </p:cNvGrpSpPr>
          <p:nvPr/>
        </p:nvGrpSpPr>
        <p:grpSpPr bwMode="auto">
          <a:xfrm>
            <a:off x="1544638" y="4697413"/>
            <a:ext cx="1763712" cy="1444625"/>
            <a:chOff x="1544560" y="4696687"/>
            <a:chExt cx="1764398" cy="1445438"/>
          </a:xfrm>
        </p:grpSpPr>
        <p:sp>
          <p:nvSpPr>
            <p:cNvPr id="26666" name="TextBox 9">
              <a:extLst>
                <a:ext uri="{FF2B5EF4-FFF2-40B4-BE49-F238E27FC236}">
                  <a16:creationId xmlns:a16="http://schemas.microsoft.com/office/drawing/2014/main" id="{CE4545F0-8A2A-BA47-AE02-708474BDA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4560" y="4696687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else</a:t>
              </a:r>
            </a:p>
          </p:txBody>
        </p:sp>
        <p:sp>
          <p:nvSpPr>
            <p:cNvPr id="26667" name="TextBox 10">
              <a:extLst>
                <a:ext uri="{FF2B5EF4-FFF2-40B4-BE49-F238E27FC236}">
                  <a16:creationId xmlns:a16="http://schemas.microsoft.com/office/drawing/2014/main" id="{40E08A72-1A52-D546-8CEB-C8AF475F1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422" y="5403461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j ++</a:t>
              </a:r>
            </a:p>
          </p:txBody>
        </p:sp>
        <p:sp>
          <p:nvSpPr>
            <p:cNvPr id="26668" name="TextBox 11">
              <a:extLst>
                <a:ext uri="{FF2B5EF4-FFF2-40B4-BE49-F238E27FC236}">
                  <a16:creationId xmlns:a16="http://schemas.microsoft.com/office/drawing/2014/main" id="{02558514-10AF-B844-8D50-9FEE78170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422" y="5772793"/>
              <a:ext cx="13965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800">
                  <a:latin typeface="Arial" panose="020B0604020202020204" pitchFamily="34" charset="0"/>
                </a:rPr>
                <a:t> +=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n’- i +1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444527-7D6A-3C4A-B9F0-B83DD0F2AA3B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3095625"/>
            <a:ext cx="2379663" cy="3698875"/>
            <a:chOff x="791282" y="3096304"/>
            <a:chExt cx="2379749" cy="36988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564114-DB07-6544-AF70-9A6E7785F66A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02049" y="3096304"/>
              <a:ext cx="2368982" cy="369332"/>
            </a:xfrm>
            <a:prstGeom prst="rect">
              <a:avLst/>
            </a:prstGeom>
            <a:blipFill>
              <a:blip r:embed="rId3"/>
              <a:stretch>
                <a:fillRect l="-1596" t="-6667" r="-532" b="-2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665" name="TextBox 12">
              <a:extLst>
                <a:ext uri="{FF2B5EF4-FFF2-40B4-BE49-F238E27FC236}">
                  <a16:creationId xmlns:a16="http://schemas.microsoft.com/office/drawing/2014/main" id="{ADF06E78-BF3E-164D-9BF6-A0401ECA5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282" y="6425836"/>
              <a:ext cx="966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C4F754-8C59-0943-A2E5-FC0CF344DCE9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3494088"/>
            <a:ext cx="4044950" cy="944562"/>
            <a:chOff x="4987610" y="3494392"/>
            <a:chExt cx="4045265" cy="944884"/>
          </a:xfrm>
        </p:grpSpPr>
        <p:grpSp>
          <p:nvGrpSpPr>
            <p:cNvPr id="26651" name="Group 26">
              <a:extLst>
                <a:ext uri="{FF2B5EF4-FFF2-40B4-BE49-F238E27FC236}">
                  <a16:creationId xmlns:a16="http://schemas.microsoft.com/office/drawing/2014/main" id="{F12CFC88-20A3-3543-B09A-E0AB919274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4475" y="3494392"/>
              <a:ext cx="2438400" cy="504825"/>
              <a:chOff x="5222875" y="1697038"/>
              <a:chExt cx="2438400" cy="50482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1DBC58-CC54-A74C-97CD-2F23E0EC38DC}"/>
                  </a:ext>
                </a:extLst>
              </p:cNvPr>
              <p:cNvSpPr/>
              <p:nvPr/>
            </p:nvSpPr>
            <p:spPr>
              <a:xfrm>
                <a:off x="5222685" y="1697038"/>
                <a:ext cx="2438590" cy="498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grpSp>
            <p:nvGrpSpPr>
              <p:cNvPr id="26658" name="Group 15">
                <a:extLst>
                  <a:ext uri="{FF2B5EF4-FFF2-40B4-BE49-F238E27FC236}">
                    <a16:creationId xmlns:a16="http://schemas.microsoft.com/office/drawing/2014/main" id="{40F8D67D-1742-914A-9697-22FCED124E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4163" y="1697039"/>
                <a:ext cx="1889125" cy="504824"/>
                <a:chOff x="3368351" y="1696639"/>
                <a:chExt cx="1889291" cy="505144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EB33C9B-EFD0-2643-AB83-17390F1FFC9A}"/>
                    </a:ext>
                  </a:extLst>
                </p:cNvPr>
                <p:cNvCxnSpPr>
                  <a:cxnSpLocks/>
                  <a:stCxn id="15" idx="0"/>
                  <a:endCxn id="15" idx="2"/>
                </p:cNvCxnSpPr>
                <p:nvPr/>
              </p:nvCxnSpPr>
              <p:spPr>
                <a:xfrm>
                  <a:off x="4433560" y="1696638"/>
                  <a:ext cx="0" cy="4989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5AA1E8D-32A7-CC4F-AD88-56175D182B9C}"/>
                    </a:ext>
                  </a:extLst>
                </p:cNvPr>
                <p:cNvCxnSpPr/>
                <p:nvPr/>
              </p:nvCxnSpPr>
              <p:spPr>
                <a:xfrm>
                  <a:off x="3825448" y="1702994"/>
                  <a:ext cx="0" cy="4989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61" name="TextBox 7">
                  <a:extLst>
                    <a:ext uri="{FF2B5EF4-FFF2-40B4-BE49-F238E27FC236}">
                      <a16:creationId xmlns:a16="http://schemas.microsoft.com/office/drawing/2014/main" id="{DB6C19A8-AEC5-FC4B-B63E-B6388B6DB1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351" y="1757112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26662" name="TextBox 8">
                  <a:extLst>
                    <a:ext uri="{FF2B5EF4-FFF2-40B4-BE49-F238E27FC236}">
                      <a16:creationId xmlns:a16="http://schemas.microsoft.com/office/drawing/2014/main" id="{36CE65AF-4393-4A49-81DE-554127D293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3513" y="1767735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26663" name="TextBox 12">
                  <a:extLst>
                    <a:ext uri="{FF2B5EF4-FFF2-40B4-BE49-F238E27FC236}">
                      <a16:creationId xmlns:a16="http://schemas.microsoft.com/office/drawing/2014/main" id="{F8B693D9-965F-804A-8057-AA03068ED2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3903" y="1703020"/>
                  <a:ext cx="5437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…..</a:t>
                  </a:r>
                </a:p>
              </p:txBody>
            </p:sp>
          </p:grpSp>
        </p:grpSp>
        <p:sp>
          <p:nvSpPr>
            <p:cNvPr id="26652" name="TextBox 19">
              <a:extLst>
                <a:ext uri="{FF2B5EF4-FFF2-40B4-BE49-F238E27FC236}">
                  <a16:creationId xmlns:a16="http://schemas.microsoft.com/office/drawing/2014/main" id="{3CA9B9E8-E524-9B43-AEE2-6E4EE68C7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422" y="4069389"/>
              <a:ext cx="396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6653" name="TextBox 20">
              <a:extLst>
                <a:ext uri="{FF2B5EF4-FFF2-40B4-BE49-F238E27FC236}">
                  <a16:creationId xmlns:a16="http://schemas.microsoft.com/office/drawing/2014/main" id="{BE852DC9-45E1-3F40-887F-DE2568599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314" y="4069388"/>
              <a:ext cx="423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grpSp>
          <p:nvGrpSpPr>
            <p:cNvPr id="26654" name="Group 27">
              <a:extLst>
                <a:ext uri="{FF2B5EF4-FFF2-40B4-BE49-F238E27FC236}">
                  <a16:creationId xmlns:a16="http://schemas.microsoft.com/office/drawing/2014/main" id="{6B6A47DC-E2C7-2F44-9CC0-45A5E0AC25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7610" y="3538842"/>
              <a:ext cx="444500" cy="454025"/>
              <a:chOff x="2770188" y="1682750"/>
              <a:chExt cx="444500" cy="45402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686985B-0DE8-F84A-9822-5EAA857D0738}"/>
                  </a:ext>
                </a:extLst>
              </p:cNvPr>
              <p:cNvSpPr/>
              <p:nvPr/>
            </p:nvSpPr>
            <p:spPr>
              <a:xfrm>
                <a:off x="2770188" y="1682765"/>
                <a:ext cx="444535" cy="4462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656" name="Rectangle 24">
                <a:extLst>
                  <a:ext uri="{FF2B5EF4-FFF2-40B4-BE49-F238E27FC236}">
                    <a16:creationId xmlns:a16="http://schemas.microsoft.com/office/drawing/2014/main" id="{53475E66-DE0F-9E4D-A6C0-C4B851669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213" y="1768475"/>
                <a:ext cx="3143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E854DB-1742-D749-BD7D-B944246A02BE}"/>
              </a:ext>
            </a:extLst>
          </p:cNvPr>
          <p:cNvGrpSpPr>
            <a:grpSpLocks/>
          </p:cNvGrpSpPr>
          <p:nvPr/>
        </p:nvGrpSpPr>
        <p:grpSpPr bwMode="auto">
          <a:xfrm>
            <a:off x="4775200" y="5064125"/>
            <a:ext cx="3476625" cy="1041400"/>
            <a:chOff x="4636501" y="5064519"/>
            <a:chExt cx="3477244" cy="1041616"/>
          </a:xfrm>
        </p:grpSpPr>
        <p:grpSp>
          <p:nvGrpSpPr>
            <p:cNvPr id="26638" name="Group 34">
              <a:extLst>
                <a:ext uri="{FF2B5EF4-FFF2-40B4-BE49-F238E27FC236}">
                  <a16:creationId xmlns:a16="http://schemas.microsoft.com/office/drawing/2014/main" id="{04AFB29E-7917-824C-AAF2-178999E70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6501" y="5064519"/>
              <a:ext cx="2438400" cy="504825"/>
              <a:chOff x="5222875" y="1697038"/>
              <a:chExt cx="2438400" cy="50482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AB3C807-E414-E14E-A6C5-01B0EEE0C8C6}"/>
                  </a:ext>
                </a:extLst>
              </p:cNvPr>
              <p:cNvSpPr/>
              <p:nvPr/>
            </p:nvSpPr>
            <p:spPr>
              <a:xfrm>
                <a:off x="5222875" y="1697038"/>
                <a:ext cx="2438834" cy="4985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grpSp>
            <p:nvGrpSpPr>
              <p:cNvPr id="26645" name="Group 41">
                <a:extLst>
                  <a:ext uri="{FF2B5EF4-FFF2-40B4-BE49-F238E27FC236}">
                    <a16:creationId xmlns:a16="http://schemas.microsoft.com/office/drawing/2014/main" id="{41BBAC58-81B3-1544-9C11-B34D74C1AD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4163" y="1697039"/>
                <a:ext cx="1889125" cy="504824"/>
                <a:chOff x="3368351" y="1696639"/>
                <a:chExt cx="1889291" cy="505144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469763C2-262D-7041-95D7-D22D6BDE0352}"/>
                    </a:ext>
                  </a:extLst>
                </p:cNvPr>
                <p:cNvCxnSpPr>
                  <a:cxnSpLocks/>
                  <a:stCxn id="41" idx="0"/>
                  <a:endCxn id="41" idx="2"/>
                </p:cNvCxnSpPr>
                <p:nvPr/>
              </p:nvCxnSpPr>
              <p:spPr>
                <a:xfrm>
                  <a:off x="4433871" y="1696638"/>
                  <a:ext cx="0" cy="498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7B44D51-B511-0C41-8108-1B9D0F19A845}"/>
                    </a:ext>
                  </a:extLst>
                </p:cNvPr>
                <p:cNvCxnSpPr/>
                <p:nvPr/>
              </p:nvCxnSpPr>
              <p:spPr>
                <a:xfrm>
                  <a:off x="3825698" y="1702993"/>
                  <a:ext cx="0" cy="498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48" name="TextBox 7">
                  <a:extLst>
                    <a:ext uri="{FF2B5EF4-FFF2-40B4-BE49-F238E27FC236}">
                      <a16:creationId xmlns:a16="http://schemas.microsoft.com/office/drawing/2014/main" id="{CC38A0FD-7572-7540-9297-289767209D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351" y="1757112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26649" name="TextBox 8">
                  <a:extLst>
                    <a:ext uri="{FF2B5EF4-FFF2-40B4-BE49-F238E27FC236}">
                      <a16:creationId xmlns:a16="http://schemas.microsoft.com/office/drawing/2014/main" id="{060F27CC-2EBF-2F44-8E15-03A4735865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3513" y="1767735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26650" name="TextBox 12">
                  <a:extLst>
                    <a:ext uri="{FF2B5EF4-FFF2-40B4-BE49-F238E27FC236}">
                      <a16:creationId xmlns:a16="http://schemas.microsoft.com/office/drawing/2014/main" id="{4E4F5700-F0EF-A64D-B395-8EA45C20F1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3903" y="1703020"/>
                  <a:ext cx="5437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…..</a:t>
                  </a:r>
                </a:p>
              </p:txBody>
            </p:sp>
          </p:grpSp>
        </p:grpSp>
        <p:sp>
          <p:nvSpPr>
            <p:cNvPr id="26639" name="TextBox 19">
              <a:extLst>
                <a:ext uri="{FF2B5EF4-FFF2-40B4-BE49-F238E27FC236}">
                  <a16:creationId xmlns:a16="http://schemas.microsoft.com/office/drawing/2014/main" id="{3BEEC872-EEC0-0842-837A-1BB37769B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7540" y="5736247"/>
              <a:ext cx="396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6640" name="TextBox 20">
              <a:extLst>
                <a:ext uri="{FF2B5EF4-FFF2-40B4-BE49-F238E27FC236}">
                  <a16:creationId xmlns:a16="http://schemas.microsoft.com/office/drawing/2014/main" id="{1C106D16-8295-CC4F-BBDE-BFAD8ADD1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7461" y="5736247"/>
              <a:ext cx="423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grpSp>
          <p:nvGrpSpPr>
            <p:cNvPr id="26641" name="Group 37">
              <a:extLst>
                <a:ext uri="{FF2B5EF4-FFF2-40B4-BE49-F238E27FC236}">
                  <a16:creationId xmlns:a16="http://schemas.microsoft.com/office/drawing/2014/main" id="{9A74A2C4-A2C2-4849-8446-05419D011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9245" y="5100119"/>
              <a:ext cx="444500" cy="454025"/>
              <a:chOff x="2770188" y="1682750"/>
              <a:chExt cx="444500" cy="454025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7DA5956-54E8-5F40-8406-831910BEC040}"/>
                  </a:ext>
                </a:extLst>
              </p:cNvPr>
              <p:cNvSpPr/>
              <p:nvPr/>
            </p:nvSpPr>
            <p:spPr>
              <a:xfrm>
                <a:off x="2770109" y="1682082"/>
                <a:ext cx="444579" cy="446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643" name="Rectangle 39">
                <a:extLst>
                  <a:ext uri="{FF2B5EF4-FFF2-40B4-BE49-F238E27FC236}">
                    <a16:creationId xmlns:a16="http://schemas.microsoft.com/office/drawing/2014/main" id="{36694BF5-2A05-4948-ABB7-EEEA6E832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213" y="1768475"/>
                <a:ext cx="3143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0639CA-C3C4-E14E-9AE2-950B8F98B14E}"/>
              </a:ext>
            </a:extLst>
          </p:cNvPr>
          <p:cNvSpPr txBox="1"/>
          <p:nvPr/>
        </p:nvSpPr>
        <p:spPr>
          <a:xfrm>
            <a:off x="1912938" y="4376738"/>
            <a:ext cx="1679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baseline="-25000" dirty="0">
                <a:solidFill>
                  <a:srgbClr val="7030A0"/>
                </a:solidFill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3F7D4B-7074-A043-8DE3-A42AECFC22CA}"/>
              </a:ext>
            </a:extLst>
          </p:cNvPr>
          <p:cNvSpPr txBox="1"/>
          <p:nvPr/>
        </p:nvSpPr>
        <p:spPr>
          <a:xfrm>
            <a:off x="1938338" y="5014913"/>
            <a:ext cx="17065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r</a:t>
            </a:r>
            <a:r>
              <a:rPr lang="en-US" baseline="-25000" dirty="0" err="1">
                <a:solidFill>
                  <a:srgbClr val="7030A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output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4C3010-DE6A-2948-8C41-C290ED212C6D}"/>
              </a:ext>
            </a:extLst>
          </p:cNvPr>
          <p:cNvSpPr txBox="1"/>
          <p:nvPr/>
        </p:nvSpPr>
        <p:spPr>
          <a:xfrm>
            <a:off x="801688" y="6081713"/>
            <a:ext cx="30067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Output any remaining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7859</TotalTime>
  <Words>533</Words>
  <Application>Microsoft Macintosh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Wingdings</vt:lpstr>
      <vt:lpstr>Office Theme</vt:lpstr>
      <vt:lpstr>Lecture 25</vt:lpstr>
      <vt:lpstr>Please have a face mask on</vt:lpstr>
      <vt:lpstr>Reflection P1 due TODAY!</vt:lpstr>
      <vt:lpstr>Group formation instructions</vt:lpstr>
      <vt:lpstr>Including accepting the invitation</vt:lpstr>
      <vt:lpstr>Preliminary grading rubric</vt:lpstr>
      <vt:lpstr>Questions/Comments?</vt:lpstr>
      <vt:lpstr>Solving the bad case</vt:lpstr>
      <vt:lpstr>MERGE-COUNT(aL,aR)</vt:lpstr>
      <vt:lpstr>Divide and Conquer</vt:lpstr>
      <vt:lpstr>MergeSortCount algorithm</vt:lpstr>
      <vt:lpstr>Questions/Comments?</vt:lpstr>
      <vt:lpstr>Divide and Conquer</vt:lpstr>
      <vt:lpstr>Improvements on a smaller scale</vt:lpstr>
      <vt:lpstr>Multiplying two numbers</vt:lpstr>
      <vt:lpstr>The current algorithm scheme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29</dc:title>
  <dc:creator>Atri</dc:creator>
  <cp:lastModifiedBy>Atri Rudra</cp:lastModifiedBy>
  <cp:revision>36</cp:revision>
  <dcterms:created xsi:type="dcterms:W3CDTF">2011-11-07T02:36:31Z</dcterms:created>
  <dcterms:modified xsi:type="dcterms:W3CDTF">2021-11-01T15:29:22Z</dcterms:modified>
</cp:coreProperties>
</file>