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5" r:id="rId3"/>
    <p:sldId id="417" r:id="rId4"/>
    <p:sldId id="459" r:id="rId5"/>
    <p:sldId id="295" r:id="rId6"/>
    <p:sldId id="454" r:id="rId7"/>
    <p:sldId id="275" r:id="rId8"/>
    <p:sldId id="260" r:id="rId9"/>
    <p:sldId id="261" r:id="rId10"/>
    <p:sldId id="262" r:id="rId11"/>
    <p:sldId id="263" r:id="rId12"/>
    <p:sldId id="264" r:id="rId13"/>
    <p:sldId id="460" r:id="rId14"/>
    <p:sldId id="265" r:id="rId15"/>
    <p:sldId id="266" r:id="rId16"/>
    <p:sldId id="268" r:id="rId17"/>
    <p:sldId id="267" r:id="rId18"/>
    <p:sldId id="269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F71C9-FC78-404F-AB7A-9921B20232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22531-F700-A546-8A77-8D578FC1A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22CBBB-4EA7-9A41-BDC2-8E0573ACBFC4}" type="datetimeFigureOut">
              <a:rPr lang="en-US"/>
              <a:pPr>
                <a:defRPr/>
              </a:pPr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EB24F-A312-D745-B754-D5DFEF4C4A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2A471-DC47-F14E-82A3-D4C184329F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449241-BA4F-8949-9445-DBA495327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122DD8-EB81-2343-AEB2-51B3CBE08E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33D0C-5061-9347-BC04-461123A2132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30E833-EBE8-2A44-9F90-4B625FABB515}" type="datetimeFigureOut">
              <a:rPr lang="en-US"/>
              <a:pPr>
                <a:defRPr/>
              </a:pPr>
              <a:t>11/4/21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360DDC-F91B-AA4C-908C-02EF820539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5463FF-C890-874D-A40C-F78B7D153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550C-14B3-334A-8C99-760EC59676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927F3-ED1F-C64D-B062-064148CE9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7FE326-E017-EB4E-B190-119E07B7C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91DA9-BD01-3349-929A-A39C0B62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4148-76B9-DF43-A93B-ABDBF23DAE12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D5D35-8444-F44D-A8A2-1A510399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1758-5C2B-2441-B780-69A0D966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FE1C4-AE06-CB4C-BF06-44545327E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0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04B35-2C8A-4D4A-A655-D49FB66B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33B0-C552-134A-B356-4BAC4B7EFF6C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B003-5671-3A4A-A63E-17B984F6B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38382-E1A1-3449-9E12-02CEACD4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3435-2EFD-F44B-A5B8-471EDD40A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9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C02CA-D652-0C45-90B7-EA1A3349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A839-88B1-E34A-8E79-DF47D35275D8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7C384-4B87-6545-AF93-767CCA92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D2A30-8C16-1949-A824-8C46FD8C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6CAD0-D9F3-CE44-9C90-CB441C700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1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9E20-DB5D-AD41-B3BB-90A35C14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6D67-9EEA-504C-8928-77AAF6649A25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4D007-2B47-3340-BB60-6CC61D8E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585D2-BD45-464D-8BBD-995723AB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55F4A-9030-804F-AC7B-02716F046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1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C34AA-AEE6-2E41-8EE8-E1AFEF56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D93E-325F-E64C-BF29-8422FCECAA88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3B69-D0D8-4B46-A78E-C1F61501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467B8-97B7-2E48-9FEE-98161A48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DEEF6-8993-F04B-9CD6-93D97FB99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69CC38-5FA6-4146-9D60-FA848DF4B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BCEB-5460-F64E-92E0-393B4C2B1788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D8D008-8387-AA49-85BE-B340CBFE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86EF97-8361-B044-B5F0-E7911E48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48C6B-DC80-6048-A97A-C89D9211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2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7D9C17-A324-8842-8790-DAF244F2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830-FB2F-4A41-AC2B-BBC9A1AFE674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44864D-9256-DB46-AA70-1761D148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3236E3-A4D4-3E4B-994F-93CD44E6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812AA-D720-FF40-9035-A000DF15D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0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0CF930-F721-B444-9879-546029A0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9238-F298-E745-947C-D3A4E5DCF893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90199E-1797-2346-80FF-8371FCDC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72C7E3-F70C-A849-B583-8B3ACB6B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8422E-4E98-1A4B-8F50-49CE84F06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15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3C84DA-BB9E-4047-A4F0-16E6C382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CA9D-806D-6846-9213-22BC853FDCCB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F7C1AA-2644-8A4C-A613-C657DF781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9B7CD-8A41-5740-B932-3122992E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14729-BB19-AD46-835E-CE4D3833E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2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350D4C-6F0E-FE4D-B340-432CF7FA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1F1B-6F05-B345-80A7-D1F473B44632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8804D2-177A-A445-81BD-B448B929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F22892-6002-4A46-B4E9-28EE332B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89421-6EB9-D841-88AC-44732FBA1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1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EA7C81-BC91-E843-9F7D-B7E7FA59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4C26-E52F-5C42-A64A-83D5A254C0F2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70A8A6-7B5E-F542-896E-82F3DB0A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1DE116-84A9-B245-82F4-6DAADB10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858BD-F390-7549-9E15-1B6E8A039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7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F01D1F-9F05-354B-8E13-9265F624D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25FC60-3838-7B43-A8DD-55BE3CBFF8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174A9-AD4C-0643-9FC3-6E949B781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655776E-AAD6-624C-B5BC-0877293C3C0C}" type="datetime1">
              <a:rPr lang="en-US" altLang="en-US"/>
              <a:pPr>
                <a:defRPr/>
              </a:pPr>
              <a:t>11/4/21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14DC3-D35B-BF41-8315-3D8D184AE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166DD-F7EB-D44A-B9F9-AB90C539F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FCF9CE-2B66-DF40-AED4-002972A759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5F985F9-7B98-6345-BBFC-DF32328BF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43E3B-FD08-124A-922F-B7E1B88EF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5,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C6F15B5-988F-6340-B18C-1FB9B39E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aside: maintain sorted lists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CCC1ACDE-CC08-8142-BBF9-00095D98A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1943100"/>
            <a:ext cx="446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are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sorted by</a:t>
            </a:r>
            <a:r>
              <a:rPr lang="en-US" altLang="en-US" sz="1800">
                <a:solidFill>
                  <a:srgbClr val="A300A3"/>
                </a:solidFill>
              </a:rPr>
              <a:t> x</a:t>
            </a:r>
            <a:r>
              <a:rPr lang="en-US" altLang="en-US" sz="1800"/>
              <a:t>-coord and </a:t>
            </a:r>
            <a:r>
              <a:rPr lang="en-US" altLang="en-US" sz="1800">
                <a:solidFill>
                  <a:srgbClr val="A300A3"/>
                </a:solidFill>
              </a:rPr>
              <a:t>y</a:t>
            </a:r>
            <a:r>
              <a:rPr lang="en-US" altLang="en-US" sz="1800"/>
              <a:t>-coord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2F2FED26-8725-5B47-9BB4-D7EC80279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3267075"/>
            <a:ext cx="577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can be computed from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6A7F5028-2A69-BB4B-84DE-97E88860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easy case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EFA333-5533-7848-A65F-100D2E3D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249C50-8504-CB41-A8BF-355ADA5D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7DC247-BDD0-2C46-950F-B333AB136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A396B8-D366-4145-9C64-A5C985333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7026B5-ED5B-ED47-81F8-AB92D3A6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174C62-2BE6-A847-94D9-878FB313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3567EA-E7A8-474E-B4B7-11893AF6D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E4F5ED6-CFA2-7147-8CEC-EE5BE220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A25745-995D-1248-B3AA-8EB6390A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94AA1D-FDF0-984D-B482-EE1C4C47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9A6FC9-3E4F-F741-BF74-D7203F89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64AD6A-148F-5447-9317-9650EAAB3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162FAF-2788-994B-A3BA-4BBA96C0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990C084-C87C-854D-B087-96014BF2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DF6E69-688C-FC44-BC99-4579639DEE43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5617" name="Group 28">
            <a:extLst>
              <a:ext uri="{FF2B5EF4-FFF2-40B4-BE49-F238E27FC236}">
                <a16:creationId xmlns:a16="http://schemas.microsoft.com/office/drawing/2014/main" id="{686D1196-7FAD-584E-A292-62124AA913CD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68B365-FB89-BB40-8678-8C39A67481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6" name="TextBox 26">
              <a:extLst>
                <a:ext uri="{FF2B5EF4-FFF2-40B4-BE49-F238E27FC236}">
                  <a16:creationId xmlns:a16="http://schemas.microsoft.com/office/drawing/2014/main" id="{1823A4C9-6A64-A246-89D7-CD81E9E33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5627" name="TextBox 27">
              <a:extLst>
                <a:ext uri="{FF2B5EF4-FFF2-40B4-BE49-F238E27FC236}">
                  <a16:creationId xmlns:a16="http://schemas.microsoft.com/office/drawing/2014/main" id="{62B4E231-60C7-2B44-9D12-051FB67FB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86DAA0EA-3D5C-1246-A08C-CD5CBAF5000E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2359025"/>
            <a:ext cx="1568450" cy="528638"/>
            <a:chOff x="3359016" y="2358255"/>
            <a:chExt cx="1569164" cy="52917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D01C78-F8D9-4244-985D-17A8043A209F}"/>
                </a:ext>
              </a:extLst>
            </p:cNvPr>
            <p:cNvCxnSpPr>
              <a:cxnSpLocks noChangeShapeType="1"/>
              <a:stCxn id="14" idx="7"/>
            </p:cNvCxnSpPr>
            <p:nvPr/>
          </p:nvCxnSpPr>
          <p:spPr bwMode="auto">
            <a:xfrm rot="5400000" flipH="1" flipV="1">
              <a:off x="4015675" y="1974922"/>
              <a:ext cx="255846" cy="15691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4" name="TextBox 29">
              <a:extLst>
                <a:ext uri="{FF2B5EF4-FFF2-40B4-BE49-F238E27FC236}">
                  <a16:creationId xmlns:a16="http://schemas.microsoft.com/office/drawing/2014/main" id="{C8B38E3F-8979-3A44-BB4C-BB8BA3222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815" y="235825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D1C11FCB-2AE8-4644-87D6-AD55B2576C76}"/>
              </a:ext>
            </a:extLst>
          </p:cNvPr>
          <p:cNvGrpSpPr>
            <a:grpSpLocks/>
          </p:cNvGrpSpPr>
          <p:nvPr/>
        </p:nvGrpSpPr>
        <p:grpSpPr bwMode="auto">
          <a:xfrm>
            <a:off x="4773613" y="5407025"/>
            <a:ext cx="3695700" cy="530225"/>
            <a:chOff x="4774035" y="5406739"/>
            <a:chExt cx="3694722" cy="5312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B69539A-C467-414C-BB11-18D3B172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035" y="5406739"/>
              <a:ext cx="3694722" cy="53125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5622" name="TextBox 32">
              <a:extLst>
                <a:ext uri="{FF2B5EF4-FFF2-40B4-BE49-F238E27FC236}">
                  <a16:creationId xmlns:a16="http://schemas.microsoft.com/office/drawing/2014/main" id="{E6598CE1-C525-0641-AAB5-7A3BA548C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027" y="5471875"/>
              <a:ext cx="3601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All </a:t>
              </a:r>
              <a:r>
                <a:rPr lang="ja-JP" altLang="en-US" sz="1800"/>
                <a:t>“</a:t>
              </a:r>
              <a:r>
                <a:rPr lang="en-US" altLang="ja-JP" sz="1800"/>
                <a:t>crossing</a:t>
              </a:r>
              <a:r>
                <a:rPr lang="ja-JP" altLang="en-US" sz="1800"/>
                <a:t>”</a:t>
              </a:r>
              <a:r>
                <a:rPr lang="en-US" altLang="ja-JP" sz="1800"/>
                <a:t> pairs have distance </a:t>
              </a:r>
              <a:r>
                <a:rPr lang="en-US" altLang="ja-JP" sz="1800">
                  <a:solidFill>
                    <a:srgbClr val="A300A3"/>
                  </a:solidFill>
                </a:rPr>
                <a:t>&gt; δ</a:t>
              </a:r>
              <a:endParaRPr lang="en-US" altLang="en-US" sz="1800">
                <a:solidFill>
                  <a:srgbClr val="A300A3"/>
                </a:solidFill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4C0DD12-49D2-EF49-8686-8ED314B86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6070600"/>
            <a:ext cx="8032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74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6CC3BCA1-F6E7-4040-A989-7490D068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6A7A76-B51A-EB40-9232-5A96E8C6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E769AC-0B85-1D4B-B72E-8A648221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8FDC3F-81CD-8842-A3E9-E6B2C9439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0AAB7F-2EB4-304E-8DC2-940ACFA5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78D7A6-B40F-8E41-AAAF-FE3F8DE2C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5AD18F-A948-0149-8833-FF3C6525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1D6341-C3BF-BF4F-94EF-DFE1E813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2A149A-C0AA-C341-8636-9A698BDF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A92AA9-7665-9144-B3FD-A9B55C5EF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C13BDD-CA30-AE41-8F52-37527491B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85EAF1-1B15-F240-921E-334A0199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94C40D-972D-EB47-9E99-ACDABFF1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005D7F-BFA9-914A-9545-70388089D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672FF2-08A7-4A4B-B03E-FBB41C24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B315C2-6B37-4C42-8B47-B9046BBA8776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6641" name="Group 28">
            <a:extLst>
              <a:ext uri="{FF2B5EF4-FFF2-40B4-BE49-F238E27FC236}">
                <a16:creationId xmlns:a16="http://schemas.microsoft.com/office/drawing/2014/main" id="{2F4B7C29-E3AC-E544-B962-F6EDE180E068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589AE37-0D6C-7B48-B3CF-531995914B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3" name="TextBox 26">
              <a:extLst>
                <a:ext uri="{FF2B5EF4-FFF2-40B4-BE49-F238E27FC236}">
                  <a16:creationId xmlns:a16="http://schemas.microsoft.com/office/drawing/2014/main" id="{AFD604CC-54EF-3141-9F84-817EBC028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6644" name="TextBox 27">
              <a:extLst>
                <a:ext uri="{FF2B5EF4-FFF2-40B4-BE49-F238E27FC236}">
                  <a16:creationId xmlns:a16="http://schemas.microsoft.com/office/drawing/2014/main" id="{3D964844-6035-7D4A-B26F-4C77F1B87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13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4F80F89B-7145-D841-8339-8D96965F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Euclid to the rescue (?)</a:t>
            </a:r>
          </a:p>
        </p:txBody>
      </p:sp>
      <p:sp>
        <p:nvSpPr>
          <p:cNvPr id="27650" name="TextBox 4">
            <a:extLst>
              <a:ext uri="{FF2B5EF4-FFF2-40B4-BE49-F238E27FC236}">
                <a16:creationId xmlns:a16="http://schemas.microsoft.com/office/drawing/2014/main" id="{D5C147B8-43F5-124C-A51B-7E101D60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2063750"/>
            <a:ext cx="3794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B200B2"/>
                </a:solidFill>
              </a:rPr>
              <a:t>d(p</a:t>
            </a:r>
            <a:r>
              <a:rPr lang="en-US" altLang="en-US" sz="2600" baseline="-25000">
                <a:solidFill>
                  <a:srgbClr val="B200B2"/>
                </a:solidFill>
              </a:rPr>
              <a:t>i</a:t>
            </a:r>
            <a:r>
              <a:rPr lang="en-US" altLang="en-US" sz="2600">
                <a:solidFill>
                  <a:srgbClr val="B200B2"/>
                </a:solidFill>
              </a:rPr>
              <a:t>,p</a:t>
            </a:r>
            <a:r>
              <a:rPr lang="en-US" altLang="en-US" sz="2600" baseline="-25000">
                <a:solidFill>
                  <a:srgbClr val="B200B2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 </a:t>
            </a:r>
            <a:r>
              <a:rPr lang="en-US" altLang="en-US" sz="2600"/>
              <a:t>= </a:t>
            </a:r>
            <a:r>
              <a:rPr lang="en-US" altLang="en-US" sz="2600">
                <a:solidFill>
                  <a:srgbClr val="B200B2"/>
                </a:solidFill>
              </a:rPr>
              <a:t>( (</a:t>
            </a:r>
            <a:r>
              <a:rPr lang="en-US" altLang="en-US" sz="2600">
                <a:solidFill>
                  <a:srgbClr val="008000"/>
                </a:solidFill>
              </a:rPr>
              <a:t>x</a:t>
            </a:r>
            <a:r>
              <a:rPr lang="en-US" altLang="en-US" sz="2600" baseline="-25000">
                <a:solidFill>
                  <a:srgbClr val="008000"/>
                </a:solidFill>
              </a:rPr>
              <a:t>i</a:t>
            </a:r>
            <a:r>
              <a:rPr lang="en-US" altLang="en-US" sz="2600">
                <a:solidFill>
                  <a:srgbClr val="008000"/>
                </a:solidFill>
              </a:rPr>
              <a:t>-x</a:t>
            </a:r>
            <a:r>
              <a:rPr lang="en-US" altLang="en-US" sz="2600" baseline="-25000">
                <a:solidFill>
                  <a:srgbClr val="008000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+(</a:t>
            </a:r>
            <a:r>
              <a:rPr lang="en-US" altLang="en-US" sz="2600">
                <a:solidFill>
                  <a:srgbClr val="0000FF"/>
                </a:solidFill>
              </a:rPr>
              <a:t>y</a:t>
            </a:r>
            <a:r>
              <a:rPr lang="en-US" altLang="en-US" sz="2600" baseline="-25000">
                <a:solidFill>
                  <a:srgbClr val="0000FF"/>
                </a:solidFill>
              </a:rPr>
              <a:t>i</a:t>
            </a:r>
            <a:r>
              <a:rPr lang="en-US" altLang="en-US" sz="2600">
                <a:solidFill>
                  <a:srgbClr val="0000FF"/>
                </a:solidFill>
              </a:rPr>
              <a:t>-y</a:t>
            </a:r>
            <a:r>
              <a:rPr lang="en-US" altLang="en-US" sz="2600" baseline="-25000">
                <a:solidFill>
                  <a:srgbClr val="0000FF"/>
                </a:solidFill>
              </a:rPr>
              <a:t>j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2</a:t>
            </a:r>
            <a:r>
              <a:rPr lang="en-US" altLang="en-US" sz="2600">
                <a:solidFill>
                  <a:srgbClr val="B200B2"/>
                </a:solidFill>
              </a:rPr>
              <a:t>)</a:t>
            </a:r>
            <a:r>
              <a:rPr lang="en-US" altLang="en-US" sz="26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EC3AF-A730-7A49-B26C-97F73BEDD4E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83D91D-AACA-A444-81EC-4E3829CA4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527E7DF-5D2D-F743-A3CE-B756CF5F6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0E7127-DDF8-6944-A3C8-B458EB00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865438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B0727B-24F8-514E-8634-BA24F545C90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65156" y="3296444"/>
            <a:ext cx="549275" cy="15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795FF8-F280-3444-B644-9CCC7DCB3B1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29413" y="2952750"/>
            <a:ext cx="414337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29">
            <a:extLst>
              <a:ext uri="{FF2B5EF4-FFF2-40B4-BE49-F238E27FC236}">
                <a16:creationId xmlns:a16="http://schemas.microsoft.com/office/drawing/2014/main" id="{8433CA22-813C-A345-9D4C-1216F98D4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063" y="2725738"/>
            <a:ext cx="325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i</a:t>
            </a:r>
          </a:p>
        </p:txBody>
      </p:sp>
      <p:sp>
        <p:nvSpPr>
          <p:cNvPr id="27658" name="TextBox 30">
            <a:extLst>
              <a:ext uri="{FF2B5EF4-FFF2-40B4-BE49-F238E27FC236}">
                <a16:creationId xmlns:a16="http://schemas.microsoft.com/office/drawing/2014/main" id="{B8F58FAA-F7AF-C445-9F58-418FC9D6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3441700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6809E2-3BB9-9249-8FD4-74616884E8F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70813" y="2897187"/>
            <a:ext cx="1347788" cy="23813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25CD04B-94F1-E743-A152-764F130250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507287" y="1371601"/>
            <a:ext cx="11113" cy="1630362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35">
            <a:extLst>
              <a:ext uri="{FF2B5EF4-FFF2-40B4-BE49-F238E27FC236}">
                <a16:creationId xmlns:a16="http://schemas.microsoft.com/office/drawing/2014/main" id="{3C3497B5-107F-794F-AC8D-A05260F23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2463" y="3430588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j</a:t>
            </a:r>
          </a:p>
        </p:txBody>
      </p:sp>
      <p:sp>
        <p:nvSpPr>
          <p:cNvPr id="27662" name="TextBox 36">
            <a:extLst>
              <a:ext uri="{FF2B5EF4-FFF2-40B4-BE49-F238E27FC236}">
                <a16:creationId xmlns:a16="http://schemas.microsoft.com/office/drawing/2014/main" id="{E7FF1B4D-A6D7-4244-9724-CB7CEF72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1933575"/>
            <a:ext cx="327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</a:t>
            </a:r>
            <a:r>
              <a:rPr lang="en-US" altLang="en-US" sz="1800" baseline="-25000"/>
              <a:t>j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409E-E81B-7B4B-BA67-E50D7038029E}"/>
              </a:ext>
            </a:extLst>
          </p:cNvPr>
          <p:cNvCxnSpPr>
            <a:cxnSpLocks noChangeShapeType="1"/>
            <a:stCxn id="13" idx="7"/>
            <a:endCxn id="12" idx="3"/>
          </p:cNvCxnSpPr>
          <p:nvPr/>
        </p:nvCxnSpPr>
        <p:spPr bwMode="auto">
          <a:xfrm rot="5400000" flipH="1" flipV="1">
            <a:off x="7489825" y="2017713"/>
            <a:ext cx="661988" cy="1077912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4BA73A-6A69-CE44-8D4F-1F8BE33B4F91}"/>
              </a:ext>
            </a:extLst>
          </p:cNvPr>
          <p:cNvCxnSpPr>
            <a:cxnSpLocks noChangeShapeType="1"/>
            <a:stCxn id="13" idx="6"/>
          </p:cNvCxnSpPr>
          <p:nvPr/>
        </p:nvCxnSpPr>
        <p:spPr bwMode="auto">
          <a:xfrm>
            <a:off x="7305675" y="2943225"/>
            <a:ext cx="1127125" cy="952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52F3AE-2795-4540-A365-DB7DB3CEBA73}"/>
              </a:ext>
            </a:extLst>
          </p:cNvPr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6911975" y="2538413"/>
            <a:ext cx="639763" cy="142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F5CB5B-747A-084E-9B75-1338C53612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00225" y="3613150"/>
            <a:ext cx="1336675" cy="12700"/>
          </a:xfrm>
          <a:prstGeom prst="line">
            <a:avLst/>
          </a:prstGeom>
          <a:noFill/>
          <a:ln w="57150">
            <a:solidFill>
              <a:srgbClr val="A300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D955748-276C-3348-9736-9C9518D3F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3995738"/>
            <a:ext cx="1127125" cy="793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8338EF-C220-DD4D-B773-C3680A1C06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0225" y="4384675"/>
            <a:ext cx="665163" cy="15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38286FC-17CF-CD41-BCD1-54F8AC609AF5}"/>
              </a:ext>
            </a:extLst>
          </p:cNvPr>
          <p:cNvSpPr txBox="1"/>
          <p:nvPr/>
        </p:nvSpPr>
        <p:spPr>
          <a:xfrm>
            <a:off x="738188" y="4972051"/>
            <a:ext cx="51678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The 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distance</a:t>
            </a:r>
            <a:r>
              <a:rPr lang="en-US" dirty="0">
                <a:latin typeface="+mn-lt"/>
                <a:ea typeface="+mn-ea"/>
              </a:rPr>
              <a:t> is larger than the </a:t>
            </a:r>
            <a:r>
              <a:rPr lang="en-US" dirty="0" err="1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x</a:t>
            </a:r>
            <a:r>
              <a:rPr lang="en-US" dirty="0">
                <a:latin typeface="+mn-lt"/>
                <a:ea typeface="+mn-ea"/>
              </a:rPr>
              <a:t> or </a:t>
            </a:r>
            <a:r>
              <a:rPr lang="en-US" dirty="0" err="1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y</a:t>
            </a:r>
            <a:r>
              <a:rPr lang="en-US" dirty="0" err="1">
                <a:latin typeface="+mn-lt"/>
                <a:ea typeface="+mn-ea"/>
              </a:rPr>
              <a:t>-coord</a:t>
            </a:r>
            <a:r>
              <a:rPr lang="en-US" dirty="0">
                <a:latin typeface="+mn-lt"/>
                <a:ea typeface="+mn-ea"/>
              </a:rPr>
              <a:t> difference</a:t>
            </a:r>
          </a:p>
        </p:txBody>
      </p:sp>
      <p:pic>
        <p:nvPicPr>
          <p:cNvPr id="27670" name="Picture 52">
            <a:extLst>
              <a:ext uri="{FF2B5EF4-FFF2-40B4-BE49-F238E27FC236}">
                <a16:creationId xmlns:a16="http://schemas.microsoft.com/office/drawing/2014/main" id="{82F0C7CF-17A4-6A4A-89E1-50350F117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15748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8BE0D47-0EED-F140-9B1F-80D2DF2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054F4C0-5E13-6E4A-8B6C-BDB2C7F3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Life is not so easy though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F1DED1-2EB6-DB44-9022-EBC410D0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58EF88-992D-0B4F-86A9-080BB2B5A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26F701-1408-3248-B872-01BA4C0C2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01727A-7DF9-664F-B285-98BDDD25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56FD32-652B-DF4B-A59A-B976A09D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F89A45-5637-AF4E-BFC8-84BE848DB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A30B50-6744-E647-B2D1-D2C5AA97A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0602B2-56AE-6246-8DEC-3D7A1F83D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4FBEAC-04D9-D140-A558-B74259B62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7A1353-B109-AB4B-AF0E-B0AAF7A9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B444F6-D8AD-3446-AF35-8419C19EE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ECBC62-490B-0747-AE2B-92EC5BF0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251FBC-1530-E841-82B8-2CEC011B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22CB7F5-CD62-9E40-AC88-46CD966F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724CE-CF14-3444-AA7C-C81B94F588E2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8690" name="Group 28">
            <a:extLst>
              <a:ext uri="{FF2B5EF4-FFF2-40B4-BE49-F238E27FC236}">
                <a16:creationId xmlns:a16="http://schemas.microsoft.com/office/drawing/2014/main" id="{F3688C39-F706-F448-8BAC-DFD1C99BB91A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3D07AA7-645C-A341-BB4F-853E147831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8" name="TextBox 26">
              <a:extLst>
                <a:ext uri="{FF2B5EF4-FFF2-40B4-BE49-F238E27FC236}">
                  <a16:creationId xmlns:a16="http://schemas.microsoft.com/office/drawing/2014/main" id="{613D4B3E-E67A-6244-9091-A88A55FB67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8709" name="TextBox 27">
              <a:extLst>
                <a:ext uri="{FF2B5EF4-FFF2-40B4-BE49-F238E27FC236}">
                  <a16:creationId xmlns:a16="http://schemas.microsoft.com/office/drawing/2014/main" id="{7D56BB46-9AA8-334A-826D-C13A5CA07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28308263-7976-4941-BB55-E51A400BB802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8701" name="Group 31">
              <a:extLst>
                <a:ext uri="{FF2B5EF4-FFF2-40B4-BE49-F238E27FC236}">
                  <a16:creationId xmlns:a16="http://schemas.microsoft.com/office/drawing/2014/main" id="{8F247EB3-6404-5640-A442-981D98F65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13DD998-1882-FA45-8A31-9B8D9FAE2DBD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6" name="TextBox 30">
                <a:extLst>
                  <a:ext uri="{FF2B5EF4-FFF2-40B4-BE49-F238E27FC236}">
                    <a16:creationId xmlns:a16="http://schemas.microsoft.com/office/drawing/2014/main" id="{B87F93BE-2E76-5444-8367-0BC0C0D8D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  <p:grpSp>
          <p:nvGrpSpPr>
            <p:cNvPr id="28702" name="Group 32">
              <a:extLst>
                <a:ext uri="{FF2B5EF4-FFF2-40B4-BE49-F238E27FC236}">
                  <a16:creationId xmlns:a16="http://schemas.microsoft.com/office/drawing/2014/main" id="{B55C0773-5BDF-3C4A-8612-2FD56D7A5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AEC16D21-9BBF-C24B-ADDF-E5B22D1C94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04" name="TextBox 34">
                <a:extLst>
                  <a:ext uri="{FF2B5EF4-FFF2-40B4-BE49-F238E27FC236}">
                    <a16:creationId xmlns:a16="http://schemas.microsoft.com/office/drawing/2014/main" id="{669C7718-1160-984F-B0DF-E99FB60146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6ECD8EAC-32A6-EC4B-AB5D-937927964B94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117725"/>
            <a:ext cx="2738438" cy="1084263"/>
            <a:chOff x="2540100" y="2118005"/>
            <a:chExt cx="2738472" cy="108397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2A1B4FF-27AE-6D4D-B849-FF801FD68DE1}"/>
                </a:ext>
              </a:extLst>
            </p:cNvPr>
            <p:cNvCxnSpPr>
              <a:cxnSpLocks noChangeShapeType="1"/>
              <a:stCxn id="11" idx="7"/>
              <a:endCxn id="12" idx="3"/>
            </p:cNvCxnSpPr>
            <p:nvPr/>
          </p:nvCxnSpPr>
          <p:spPr bwMode="auto">
            <a:xfrm rot="5400000" flipH="1" flipV="1">
              <a:off x="3459397" y="1382810"/>
              <a:ext cx="899877" cy="273847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0" name="TextBox 38">
              <a:extLst>
                <a:ext uri="{FF2B5EF4-FFF2-40B4-BE49-F238E27FC236}">
                  <a16:creationId xmlns:a16="http://schemas.microsoft.com/office/drawing/2014/main" id="{C0D687D6-AD71-3840-89A2-31CA99855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487" y="2118005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A300A3"/>
                  </a:solidFill>
                </a:rPr>
                <a:t>δ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7" name="Group 44">
            <a:extLst>
              <a:ext uri="{FF2B5EF4-FFF2-40B4-BE49-F238E27FC236}">
                <a16:creationId xmlns:a16="http://schemas.microsoft.com/office/drawing/2014/main" id="{7EBDCEC4-92A3-2941-A834-D3A9B36E0788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3021013"/>
            <a:ext cx="1131887" cy="704850"/>
            <a:chOff x="3301205" y="3020219"/>
            <a:chExt cx="1131227" cy="706434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5D7864E-1206-B44B-9391-04DFEAEBFC87}"/>
                </a:ext>
              </a:extLst>
            </p:cNvPr>
            <p:cNvCxnSpPr>
              <a:cxnSpLocks noChangeShapeType="1"/>
              <a:stCxn id="14" idx="4"/>
              <a:endCxn id="20" idx="1"/>
            </p:cNvCxnSpPr>
            <p:nvPr/>
          </p:nvCxnSpPr>
          <p:spPr bwMode="auto">
            <a:xfrm rot="16200000" flipH="1">
              <a:off x="3513602" y="2807822"/>
              <a:ext cx="706434" cy="113122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8" name="TextBox 43">
              <a:extLst>
                <a:ext uri="{FF2B5EF4-FFF2-40B4-BE49-F238E27FC236}">
                  <a16:creationId xmlns:a16="http://schemas.microsoft.com/office/drawing/2014/main" id="{36DD7738-E950-7A48-BFE2-168A289B7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700" y="3097486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  <a:r>
                <a:rPr lang="en-US" altLang="en-US" sz="1800"/>
                <a:t> 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8E0080DE-7254-5044-873D-A3C71AFDD72C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2546350"/>
            <a:ext cx="1282700" cy="655638"/>
            <a:chOff x="2540099" y="2546910"/>
            <a:chExt cx="1282601" cy="655075"/>
          </a:xfrm>
        </p:grpSpPr>
        <p:sp>
          <p:nvSpPr>
            <p:cNvPr id="28695" name="TextBox 42">
              <a:extLst>
                <a:ext uri="{FF2B5EF4-FFF2-40B4-BE49-F238E27FC236}">
                  <a16:creationId xmlns:a16="http://schemas.microsoft.com/office/drawing/2014/main" id="{57681090-B0F9-CF48-9CA8-A79CF3D32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474" y="2546910"/>
              <a:ext cx="4726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&gt; δ</a:t>
              </a:r>
              <a:r>
                <a:rPr lang="en-US" altLang="en-US" sz="1800"/>
                <a:t> 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298DE1F-9201-F448-9004-B7FF7901A5C3}"/>
                </a:ext>
              </a:extLst>
            </p:cNvPr>
            <p:cNvCxnSpPr>
              <a:cxnSpLocks noChangeShapeType="1"/>
              <a:stCxn id="11" idx="7"/>
              <a:endCxn id="13" idx="2"/>
            </p:cNvCxnSpPr>
            <p:nvPr/>
          </p:nvCxnSpPr>
          <p:spPr bwMode="auto">
            <a:xfrm rot="5400000" flipH="1" flipV="1">
              <a:off x="2935548" y="2314834"/>
              <a:ext cx="491702" cy="128260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FC7B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774FA2F-1CA3-9B47-8CD3-3EABA81C4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1563688"/>
            <a:ext cx="1189038" cy="4092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3777FA77-88C5-6D49-A361-89A84EEF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All we have to do now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5722C3-175F-C145-A16A-6D09C6990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E93046-94F7-8346-83A8-F64ABFDA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9B3AB-C14F-B142-908A-BB45851F7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E6F7CD-AAFB-344E-BA70-5DB640A98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008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65069F8-E9AA-D545-9D28-7BEEACC5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668B4A-6434-E040-A2F1-10B18305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19F8B7-8786-AF4D-ABFD-416ED504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5A017409-F537-8D42-A88E-3095C7D4314D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168525"/>
            <a:ext cx="4465638" cy="2717800"/>
            <a:chOff x="1707715" y="2168525"/>
            <a:chExt cx="4466865" cy="2717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6F814BA-53A3-324C-BB0D-0295A1A1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644" y="3178175"/>
              <a:ext cx="161969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48939C-7CCD-5141-9001-7DBBFE6B7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5164" y="2168525"/>
              <a:ext cx="163558" cy="157163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A26316-4188-6745-872E-F0EC2212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7715" y="4038600"/>
              <a:ext cx="163558" cy="155575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D523EF-F1DD-3545-BBA2-7E7D4DFE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577" y="4729163"/>
              <a:ext cx="163558" cy="15716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F829B28-A2BD-7140-920C-3E50EFA8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795" y="3703638"/>
              <a:ext cx="163557" cy="157162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DEDC1E6-D97C-4A4D-8CC4-36859C13E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480" y="2865438"/>
              <a:ext cx="163558" cy="1555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D32488-2A48-0E4D-A43E-5FC052AC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022" y="3487738"/>
              <a:ext cx="163558" cy="15716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437D03-9B49-7340-9A7E-0C17C29E32AA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9708" name="Group 28">
            <a:extLst>
              <a:ext uri="{FF2B5EF4-FFF2-40B4-BE49-F238E27FC236}">
                <a16:creationId xmlns:a16="http://schemas.microsoft.com/office/drawing/2014/main" id="{0838F3DB-5642-F749-AF54-8D2891D79137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35C63C-50EC-5C41-AC35-199557700D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Box 26">
              <a:extLst>
                <a:ext uri="{FF2B5EF4-FFF2-40B4-BE49-F238E27FC236}">
                  <a16:creationId xmlns:a16="http://schemas.microsoft.com/office/drawing/2014/main" id="{9A7AF281-C656-794F-8860-6BA88A76B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9722" name="TextBox 27">
              <a:extLst>
                <a:ext uri="{FF2B5EF4-FFF2-40B4-BE49-F238E27FC236}">
                  <a16:creationId xmlns:a16="http://schemas.microsoft.com/office/drawing/2014/main" id="{4C219A08-3078-7F47-8162-C988F94FC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  <p:grpSp>
        <p:nvGrpSpPr>
          <p:cNvPr id="29709" name="Group 35">
            <a:extLst>
              <a:ext uri="{FF2B5EF4-FFF2-40B4-BE49-F238E27FC236}">
                <a16:creationId xmlns:a16="http://schemas.microsoft.com/office/drawing/2014/main" id="{E4AE2A74-1F66-5241-80D2-40060FC3B6E5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1222375"/>
            <a:ext cx="1208088" cy="379413"/>
            <a:chOff x="3143464" y="1222116"/>
            <a:chExt cx="1207143" cy="380188"/>
          </a:xfrm>
        </p:grpSpPr>
        <p:grpSp>
          <p:nvGrpSpPr>
            <p:cNvPr id="29714" name="Group 31">
              <a:extLst>
                <a:ext uri="{FF2B5EF4-FFF2-40B4-BE49-F238E27FC236}">
                  <a16:creationId xmlns:a16="http://schemas.microsoft.com/office/drawing/2014/main" id="{62131E2A-E0CA-004F-843A-480BD3F88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464" y="1232972"/>
              <a:ext cx="594519" cy="369332"/>
              <a:chOff x="3143464" y="1232972"/>
              <a:chExt cx="594519" cy="3693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506FF6C-2386-E34B-A78E-CAE7B68F368B}"/>
                  </a:ext>
                </a:extLst>
              </p:cNvPr>
              <p:cNvCxnSpPr>
                <a:cxnSpLocks noChangeShapeType="1"/>
                <a:endCxn id="25" idx="0"/>
              </p:cNvCxnSpPr>
              <p:nvPr/>
            </p:nvCxnSpPr>
            <p:spPr bwMode="auto">
              <a:xfrm>
                <a:off x="3143464" y="1564126"/>
                <a:ext cx="594848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9" name="TextBox 30">
                <a:extLst>
                  <a:ext uri="{FF2B5EF4-FFF2-40B4-BE49-F238E27FC236}">
                    <a16:creationId xmlns:a16="http://schemas.microsoft.com/office/drawing/2014/main" id="{58D84DB2-284B-AC4B-8FFE-19856E90C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  <p:grpSp>
          <p:nvGrpSpPr>
            <p:cNvPr id="29715" name="Group 32">
              <a:extLst>
                <a:ext uri="{FF2B5EF4-FFF2-40B4-BE49-F238E27FC236}">
                  <a16:creationId xmlns:a16="http://schemas.microsoft.com/office/drawing/2014/main" id="{BD71BFB1-C8ED-234C-8BDD-C99EA4BA9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6088" y="1222116"/>
              <a:ext cx="594519" cy="369332"/>
              <a:chOff x="3143464" y="1232972"/>
              <a:chExt cx="594519" cy="36933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FBE3364-EE1D-F240-A98B-96E279458F0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143135" y="1563847"/>
                <a:ext cx="594848" cy="159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17" name="TextBox 34">
                <a:extLst>
                  <a:ext uri="{FF2B5EF4-FFF2-40B4-BE49-F238E27FC236}">
                    <a16:creationId xmlns:a16="http://schemas.microsoft.com/office/drawing/2014/main" id="{6A5F9C80-6F47-2249-ACFA-862418DC4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1951" y="1232972"/>
                <a:ext cx="3054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A300A3"/>
                    </a:solidFill>
                  </a:rPr>
                  <a:t>δ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43AC2C-FB79-C44F-A778-3E3CFA94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227638"/>
            <a:ext cx="290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S</a:t>
            </a:r>
          </a:p>
        </p:txBody>
      </p:sp>
      <p:grpSp>
        <p:nvGrpSpPr>
          <p:cNvPr id="7" name="Group 48">
            <a:extLst>
              <a:ext uri="{FF2B5EF4-FFF2-40B4-BE49-F238E27FC236}">
                <a16:creationId xmlns:a16="http://schemas.microsoft.com/office/drawing/2014/main" id="{55CDA1D9-BDAB-DF4D-ACA0-40CB3429227C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5043488"/>
            <a:ext cx="3454400" cy="774700"/>
            <a:chOff x="5418137" y="5043487"/>
            <a:chExt cx="3454792" cy="77509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F31085-F439-2D47-B0BC-8DBE9714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7" y="5043487"/>
              <a:ext cx="3454792" cy="775093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9713" name="TextBox 44">
              <a:extLst>
                <a:ext uri="{FF2B5EF4-FFF2-40B4-BE49-F238E27FC236}">
                  <a16:creationId xmlns:a16="http://schemas.microsoft.com/office/drawing/2014/main" id="{D66739E0-3D4C-DD4D-8831-49E467E53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137" y="5233717"/>
              <a:ext cx="3454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Figure if a pair in </a:t>
              </a:r>
              <a:r>
                <a:rPr lang="en-US" altLang="en-US" sz="1800">
                  <a:solidFill>
                    <a:srgbClr val="A300A3"/>
                  </a:solidFill>
                </a:rPr>
                <a:t>S</a:t>
              </a:r>
              <a:r>
                <a:rPr lang="en-US" altLang="en-US" sz="1800"/>
                <a:t> has distance </a:t>
              </a:r>
              <a:r>
                <a:rPr lang="en-US" altLang="en-US" sz="1800">
                  <a:solidFill>
                    <a:srgbClr val="A300A3"/>
                  </a:solidFill>
                </a:rPr>
                <a:t>&lt;</a:t>
              </a:r>
              <a:r>
                <a:rPr lang="en-US" altLang="en-US" sz="1800"/>
                <a:t> </a:t>
              </a:r>
              <a:r>
                <a:rPr lang="en-US" altLang="en-US" sz="1800">
                  <a:solidFill>
                    <a:srgbClr val="A300A3"/>
                  </a:solidFill>
                </a:rPr>
                <a:t>δ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33ACC8-C540-864F-A4E2-FC0A74FBC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965325"/>
            <a:ext cx="4906962" cy="4700588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CC2905-9693-6047-9FBB-E6A7D4BFC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98713"/>
            <a:ext cx="4352925" cy="4038600"/>
          </a:xfrm>
          <a:prstGeom prst="rect">
            <a:avLst/>
          </a:pr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3" name="Title 1">
            <a:extLst>
              <a:ext uri="{FF2B5EF4-FFF2-40B4-BE49-F238E27FC236}">
                <a16:creationId xmlns:a16="http://schemas.microsoft.com/office/drawing/2014/main" id="{9A131545-9F2E-844D-97D4-50696AAB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 so far…</a:t>
            </a: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A24D424B-737B-CE41-92FE-702567138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6526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30725" name="TextBox 3">
            <a:extLst>
              <a:ext uri="{FF2B5EF4-FFF2-40B4-BE49-F238E27FC236}">
                <a16:creationId xmlns:a16="http://schemas.microsoft.com/office/drawing/2014/main" id="{9BA68C52-E890-1D4D-8911-9DC0C039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30413"/>
            <a:ext cx="2293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to get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</a:p>
        </p:txBody>
      </p:sp>
      <p:sp>
        <p:nvSpPr>
          <p:cNvPr id="30726" name="TextBox 4">
            <a:extLst>
              <a:ext uri="{FF2B5EF4-FFF2-40B4-BE49-F238E27FC236}">
                <a16:creationId xmlns:a16="http://schemas.microsoft.com/office/drawing/2014/main" id="{696583FF-7927-E44F-BAD9-1DBFA1E9F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278188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/>
              <a:t> is first half of</a:t>
            </a:r>
            <a:r>
              <a:rPr lang="en-US" altLang="en-US" sz="1800">
                <a:solidFill>
                  <a:srgbClr val="A300A3"/>
                </a:solidFill>
              </a:rPr>
              <a:t> 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/>
              <a:t> is the rest</a:t>
            </a:r>
          </a:p>
        </p:txBody>
      </p:sp>
      <p:sp>
        <p:nvSpPr>
          <p:cNvPr id="30727" name="TextBox 5">
            <a:extLst>
              <a:ext uri="{FF2B5EF4-FFF2-40B4-BE49-F238E27FC236}">
                <a16:creationId xmlns:a16="http://schemas.microsoft.com/office/drawing/2014/main" id="{00C96015-A54C-2C46-BCF6-FE709BB70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420938"/>
            <a:ext cx="2020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P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28" name="TextBox 6">
            <a:extLst>
              <a:ext uri="{FF2B5EF4-FFF2-40B4-BE49-F238E27FC236}">
                <a16:creationId xmlns:a16="http://schemas.microsoft.com/office/drawing/2014/main" id="{00EB3403-A959-2C49-B940-C3BDC426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713163"/>
            <a:ext cx="2620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Compute </a:t>
            </a: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 </a:t>
            </a:r>
            <a:r>
              <a:rPr lang="en-US" altLang="en-US" sz="1800"/>
              <a:t>and 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</a:p>
        </p:txBody>
      </p:sp>
      <p:sp>
        <p:nvSpPr>
          <p:cNvPr id="30729" name="TextBox 7">
            <a:extLst>
              <a:ext uri="{FF2B5EF4-FFF2-40B4-BE49-F238E27FC236}">
                <a16:creationId xmlns:a16="http://schemas.microsoft.com/office/drawing/2014/main" id="{476E68F1-B6D5-A742-806B-001B145A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200525"/>
            <a:ext cx="2909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Q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Q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30" name="TextBox 8">
            <a:extLst>
              <a:ext uri="{FF2B5EF4-FFF2-40B4-BE49-F238E27FC236}">
                <a16:creationId xmlns:a16="http://schemas.microsoft.com/office/drawing/2014/main" id="{7A6F0E72-1F2D-0442-9A07-CDD1D1AA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4646613"/>
            <a:ext cx="2728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0000FF"/>
                </a:solidFill>
              </a:rPr>
              <a:t>Closest-Pair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R</a:t>
            </a:r>
            <a:r>
              <a:rPr lang="en-US" altLang="en-US" sz="1800" baseline="-25000">
                <a:solidFill>
                  <a:srgbClr val="A300A3"/>
                </a:solidFill>
              </a:rPr>
              <a:t>x</a:t>
            </a:r>
            <a:r>
              <a:rPr lang="en-US" altLang="en-US" sz="1800">
                <a:solidFill>
                  <a:srgbClr val="A300A3"/>
                </a:solidFill>
              </a:rPr>
              <a:t>, R</a:t>
            </a:r>
            <a:r>
              <a:rPr lang="en-US" altLang="en-US" sz="1800" baseline="-25000">
                <a:solidFill>
                  <a:srgbClr val="A300A3"/>
                </a:solidFill>
              </a:rPr>
              <a:t>y</a:t>
            </a:r>
            <a:r>
              <a:rPr lang="en-US" altLang="en-US" sz="1800"/>
              <a:t>)</a:t>
            </a:r>
          </a:p>
        </p:txBody>
      </p:sp>
      <p:sp>
        <p:nvSpPr>
          <p:cNvPr id="30731" name="TextBox 9">
            <a:extLst>
              <a:ext uri="{FF2B5EF4-FFF2-40B4-BE49-F238E27FC236}">
                <a16:creationId xmlns:a16="http://schemas.microsoft.com/office/drawing/2014/main" id="{DB24B33F-7C17-B64D-974B-CFE0623FF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124450"/>
            <a:ext cx="2643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δ</a:t>
            </a:r>
            <a:r>
              <a:rPr lang="en-US" altLang="en-US" sz="1800"/>
              <a:t> = min ( </a:t>
            </a:r>
            <a:r>
              <a:rPr lang="en-US" altLang="en-US" sz="1800">
                <a:solidFill>
                  <a:srgbClr val="A300A3"/>
                </a:solidFill>
              </a:rPr>
              <a:t>d(q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), d(r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 </a:t>
            </a:r>
            <a:r>
              <a:rPr lang="en-US" altLang="en-US" sz="1800"/>
              <a:t>)</a:t>
            </a:r>
          </a:p>
        </p:txBody>
      </p:sp>
      <p:sp>
        <p:nvSpPr>
          <p:cNvPr id="30732" name="TextBox 10">
            <a:extLst>
              <a:ext uri="{FF2B5EF4-FFF2-40B4-BE49-F238E27FC236}">
                <a16:creationId xmlns:a16="http://schemas.microsoft.com/office/drawing/2014/main" id="{7EDB8F69-E033-8D4F-B022-120E98250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5591175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S</a:t>
            </a:r>
            <a:r>
              <a:rPr lang="en-US" altLang="en-US" sz="1800"/>
              <a:t> = points </a:t>
            </a:r>
            <a:r>
              <a:rPr lang="en-US" altLang="en-US" sz="1800">
                <a:solidFill>
                  <a:srgbClr val="A300A3"/>
                </a:solidFill>
              </a:rPr>
              <a:t>(x,y)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A300A3"/>
                </a:solidFill>
              </a:rPr>
              <a:t>P</a:t>
            </a:r>
            <a:r>
              <a:rPr lang="en-US" altLang="en-US" sz="1800"/>
              <a:t> s.t. </a:t>
            </a:r>
            <a:r>
              <a:rPr lang="en-US" altLang="en-US" sz="1800">
                <a:solidFill>
                  <a:srgbClr val="A300A3"/>
                </a:solidFill>
              </a:rPr>
              <a:t>|x – x*| &lt; δ </a:t>
            </a:r>
          </a:p>
        </p:txBody>
      </p:sp>
      <p:sp>
        <p:nvSpPr>
          <p:cNvPr id="30733" name="TextBox 11">
            <a:extLst>
              <a:ext uri="{FF2B5EF4-FFF2-40B4-BE49-F238E27FC236}">
                <a16:creationId xmlns:a16="http://schemas.microsoft.com/office/drawing/2014/main" id="{4CDC976D-4096-464E-B786-81155028C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6069013"/>
            <a:ext cx="3810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FF0000"/>
                </a:solidFill>
              </a:rPr>
              <a:t>Closest-in-box 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A300A3"/>
                </a:solidFill>
              </a:rPr>
              <a:t>S, (q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,q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), (r</a:t>
            </a:r>
            <a:r>
              <a:rPr lang="en-US" altLang="en-US" sz="1800" baseline="-25000">
                <a:solidFill>
                  <a:srgbClr val="A300A3"/>
                </a:solidFill>
              </a:rPr>
              <a:t>0</a:t>
            </a:r>
            <a:r>
              <a:rPr lang="en-US" altLang="en-US" sz="1800">
                <a:solidFill>
                  <a:srgbClr val="A300A3"/>
                </a:solidFill>
              </a:rPr>
              <a:t>,r</a:t>
            </a:r>
            <a:r>
              <a:rPr lang="en-US" altLang="en-US" sz="1800" baseline="-25000">
                <a:solidFill>
                  <a:srgbClr val="A300A3"/>
                </a:solidFill>
              </a:rPr>
              <a:t>1</a:t>
            </a:r>
            <a:r>
              <a:rPr lang="en-US" altLang="en-US" sz="1800">
                <a:solidFill>
                  <a:srgbClr val="A300A3"/>
                </a:solidFill>
              </a:rPr>
              <a:t>)</a:t>
            </a:r>
            <a:r>
              <a:rPr lang="en-US" altLang="en-US" sz="1800"/>
              <a:t>)</a:t>
            </a:r>
          </a:p>
        </p:txBody>
      </p:sp>
      <p:sp>
        <p:nvSpPr>
          <p:cNvPr id="30734" name="TextBox 12">
            <a:extLst>
              <a:ext uri="{FF2B5EF4-FFF2-40B4-BE49-F238E27FC236}">
                <a16:creationId xmlns:a16="http://schemas.microsoft.com/office/drawing/2014/main" id="{3B9935AE-823C-9B4B-8E46-6B83E1EED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909888"/>
            <a:ext cx="435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300A3"/>
                </a:solidFill>
              </a:rPr>
              <a:t>n &lt; 4 </a:t>
            </a:r>
            <a:r>
              <a:rPr lang="en-US" altLang="en-US" sz="1800"/>
              <a:t>then find closest point by brute-force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646FC3DB-6239-5041-A00F-DFBCE835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6069013"/>
            <a:ext cx="3205162" cy="596900"/>
          </a:xfrm>
          <a:prstGeom prst="wedgeRectCallout">
            <a:avLst>
              <a:gd name="adj1" fmla="val -89926"/>
              <a:gd name="adj2" fmla="val -1022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can be done in </a:t>
            </a: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A300A3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35B56D7C-D929-9145-A114-BC3DB2442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335213"/>
            <a:ext cx="1258887" cy="400050"/>
          </a:xfrm>
          <a:prstGeom prst="wedgeRectCallout">
            <a:avLst>
              <a:gd name="adj1" fmla="val -263074"/>
              <a:gd name="adj2" fmla="val -67602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5692EBAB-C441-1344-A8F2-7B991B4B2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290888"/>
            <a:ext cx="1258887" cy="400050"/>
          </a:xfrm>
          <a:prstGeom prst="wedgeRectCallout">
            <a:avLst>
              <a:gd name="adj1" fmla="val -163074"/>
              <a:gd name="adj2" fmla="val 557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id="{FCF46A35-1C23-B341-AFAC-4D318C2A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488" y="3746500"/>
            <a:ext cx="1260475" cy="401638"/>
          </a:xfrm>
          <a:prstGeom prst="wedgeRectCallout">
            <a:avLst>
              <a:gd name="adj1" fmla="val -229454"/>
              <a:gd name="adj2" fmla="val -10681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1" name="Rectangular Callout 20">
            <a:extLst>
              <a:ext uri="{FF2B5EF4-FFF2-40B4-BE49-F238E27FC236}">
                <a16:creationId xmlns:a16="http://schemas.microsoft.com/office/drawing/2014/main" id="{0AFDC343-C0B4-F74E-B028-5A9A622C6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4922838"/>
            <a:ext cx="1258888" cy="401637"/>
          </a:xfrm>
          <a:prstGeom prst="wedgeRectCallout">
            <a:avLst>
              <a:gd name="adj1" fmla="val -234625"/>
              <a:gd name="adj2" fmla="val 46236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1C15D5E2-5988-244C-9EB7-17B9BB161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5422900"/>
            <a:ext cx="1258888" cy="401638"/>
          </a:xfrm>
          <a:prstGeom prst="wedgeRectCallout">
            <a:avLst>
              <a:gd name="adj1" fmla="val -169972"/>
              <a:gd name="adj2" fmla="val 48949"/>
            </a:avLst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1FCBC-DF95-364C-A3BD-7C15255F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1281113"/>
            <a:ext cx="170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O(n log n) + T(n)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0257BA-49F0-3943-B743-F3A41E62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335213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T(&lt; 4) = 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59B58-981F-1643-9F1E-6716EE23B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789238"/>
            <a:ext cx="191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300A3"/>
                </a:solidFill>
              </a:rPr>
              <a:t>T(n) = 2T(n/2) + cn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F997B918-CEB8-2C48-8783-4C24CF8C0D51}"/>
              </a:ext>
            </a:extLst>
          </p:cNvPr>
          <p:cNvGrpSpPr>
            <a:grpSpLocks/>
          </p:cNvGrpSpPr>
          <p:nvPr/>
        </p:nvGrpSpPr>
        <p:grpSpPr bwMode="auto">
          <a:xfrm>
            <a:off x="7011988" y="4148138"/>
            <a:ext cx="1790700" cy="498475"/>
            <a:chOff x="7012345" y="4147596"/>
            <a:chExt cx="1789785" cy="4991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8181B39-43D5-D645-80A2-CA26F2635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2345" y="4147596"/>
              <a:ext cx="1789785" cy="499129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0746" name="TextBox 25">
              <a:extLst>
                <a:ext uri="{FF2B5EF4-FFF2-40B4-BE49-F238E27FC236}">
                  <a16:creationId xmlns:a16="http://schemas.microsoft.com/office/drawing/2014/main" id="{59661427-3A91-9F41-9DE0-547E62C47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2345" y="4200985"/>
              <a:ext cx="1789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O(n log n) overall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BDBC443-FD4F-9341-B1B1-A8427E12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Rest of 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FED76C57-3BCB-5647-8DD1-58329CAF6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2497138"/>
            <a:ext cx="375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Implement Closest-in-box in </a:t>
            </a:r>
            <a:r>
              <a:rPr lang="en-US" altLang="en-US" sz="1800">
                <a:solidFill>
                  <a:srgbClr val="A300A3"/>
                </a:solidFill>
              </a:rPr>
              <a:t>O(n) </a:t>
            </a:r>
            <a:r>
              <a:rPr lang="en-US" altLang="en-US" sz="1800"/>
              <a:t>time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P2 due TODAY!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52F5D-FD07-E345-A96F-CD0BE2D53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50085" cy="47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97D99DE-3876-1644-944F-14696E8C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Have fun @ UB Hacking!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8D176-64B6-B74E-892A-DE1337DF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727200"/>
            <a:ext cx="911860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F946B73-2892-A54D-B3EF-5E7533853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Closest pairs of points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CF801CA6-D27E-794C-B06E-696F46F0E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8013"/>
            <a:ext cx="403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B200B2"/>
                </a:solidFill>
              </a:rPr>
              <a:t>n</a:t>
            </a:r>
            <a:r>
              <a:rPr lang="en-US" altLang="en-US" sz="1800"/>
              <a:t> 2-D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= {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1</a:t>
            </a:r>
            <a:r>
              <a:rPr lang="en-US" altLang="en-US" sz="1800"/>
              <a:t>,…,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n</a:t>
            </a:r>
            <a:r>
              <a:rPr lang="en-US" altLang="en-US" sz="1800"/>
              <a:t>};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=(</a:t>
            </a:r>
            <a:r>
              <a:rPr lang="en-US" altLang="en-US" sz="1800">
                <a:solidFill>
                  <a:srgbClr val="B200B2"/>
                </a:solidFill>
              </a:rPr>
              <a:t>x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B200B2"/>
                </a:solidFill>
              </a:rPr>
              <a:t>y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533D1-159D-EB4F-BB44-6D001BE31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55963"/>
            <a:ext cx="378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Points </a:t>
            </a:r>
            <a:r>
              <a:rPr lang="en-US" altLang="en-US" sz="1800">
                <a:solidFill>
                  <a:srgbClr val="B200B2"/>
                </a:solidFill>
              </a:rPr>
              <a:t>p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B200B2"/>
                </a:solidFill>
              </a:rPr>
              <a:t>q</a:t>
            </a:r>
            <a:r>
              <a:rPr lang="en-US" altLang="en-US" sz="1800"/>
              <a:t> that are closest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A7256-1387-8641-BD66-122A8593F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2497138"/>
            <a:ext cx="2686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d(p</a:t>
            </a:r>
            <a:r>
              <a:rPr lang="en-US" altLang="en-US" sz="1800" baseline="-25000">
                <a:solidFill>
                  <a:srgbClr val="B200B2"/>
                </a:solidFill>
              </a:rPr>
              <a:t>i</a:t>
            </a:r>
            <a:r>
              <a:rPr lang="en-US" altLang="en-US" sz="1800">
                <a:solidFill>
                  <a:srgbClr val="B200B2"/>
                </a:solidFill>
              </a:rPr>
              <a:t>,p</a:t>
            </a:r>
            <a:r>
              <a:rPr lang="en-US" altLang="en-US" sz="1800" baseline="-25000">
                <a:solidFill>
                  <a:srgbClr val="B200B2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 </a:t>
            </a:r>
            <a:r>
              <a:rPr lang="en-US" altLang="en-US" sz="1800"/>
              <a:t>= </a:t>
            </a:r>
            <a:r>
              <a:rPr lang="en-US" altLang="en-US" sz="1800">
                <a:solidFill>
                  <a:srgbClr val="B200B2"/>
                </a:solidFill>
              </a:rPr>
              <a:t>( (</a:t>
            </a:r>
            <a:r>
              <a:rPr lang="en-US" altLang="en-US" sz="1800">
                <a:solidFill>
                  <a:srgbClr val="008000"/>
                </a:solidFill>
              </a:rPr>
              <a:t>x</a:t>
            </a:r>
            <a:r>
              <a:rPr lang="en-US" altLang="en-US" sz="1800" baseline="-25000">
                <a:solidFill>
                  <a:srgbClr val="008000"/>
                </a:solidFill>
              </a:rPr>
              <a:t>i</a:t>
            </a:r>
            <a:r>
              <a:rPr lang="en-US" altLang="en-US" sz="1800">
                <a:solidFill>
                  <a:srgbClr val="008000"/>
                </a:solidFill>
              </a:rPr>
              <a:t>-x</a:t>
            </a:r>
            <a:r>
              <a:rPr lang="en-US" altLang="en-US" sz="1800" baseline="-25000">
                <a:solidFill>
                  <a:srgbClr val="008000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+(</a:t>
            </a:r>
            <a:r>
              <a:rPr lang="en-US" altLang="en-US" sz="1800">
                <a:solidFill>
                  <a:srgbClr val="0000FF"/>
                </a:solidFill>
              </a:rPr>
              <a:t>y</a:t>
            </a:r>
            <a:r>
              <a:rPr lang="en-US" altLang="en-US" sz="1800" baseline="-25000">
                <a:solidFill>
                  <a:srgbClr val="0000FF"/>
                </a:solidFill>
              </a:rPr>
              <a:t>i</a:t>
            </a:r>
            <a:r>
              <a:rPr lang="en-US" altLang="en-US" sz="1800">
                <a:solidFill>
                  <a:srgbClr val="0000FF"/>
                </a:solidFill>
              </a:rPr>
              <a:t>-y</a:t>
            </a:r>
            <a:r>
              <a:rPr lang="en-US" altLang="en-US" sz="1800" baseline="-25000">
                <a:solidFill>
                  <a:srgbClr val="0000FF"/>
                </a:solidFill>
              </a:rPr>
              <a:t>j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2</a:t>
            </a:r>
            <a:r>
              <a:rPr lang="en-US" altLang="en-US" sz="1800">
                <a:solidFill>
                  <a:srgbClr val="B200B2"/>
                </a:solidFill>
              </a:rPr>
              <a:t>)</a:t>
            </a:r>
            <a:r>
              <a:rPr lang="en-US" altLang="en-US" sz="1800" baseline="30000">
                <a:solidFill>
                  <a:srgbClr val="B200B2"/>
                </a:solidFill>
              </a:rPr>
              <a:t>1/2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1A78FA-A5B1-304F-B633-76BD0071573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40350" y="3408363"/>
            <a:ext cx="3094037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366CA-2130-CF4E-9B3C-E76B9C8DD3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1638" y="3429000"/>
            <a:ext cx="33766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C8806FF-4A8C-054F-9951-1CFFFCE79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23399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3EEFA4-8664-9444-ADDC-8820C4D9F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286543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44F923-32BD-BF47-906D-38C9E0D18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5963" y="20907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234A78-3F14-4F45-B1C3-5E241A43D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27098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CE645F-8ACE-A048-9D4C-CA7F2F056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2709863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4DF837-DB61-E04A-A941-82D8AF3E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638" y="4038600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84CFCC-D0B6-6147-A6DA-6D0326B6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75" y="4116388"/>
            <a:ext cx="161925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985618-69B7-6041-B962-9DBAD1FFE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525" y="3470275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00FE77-C8F4-4E46-A0A6-45220ED73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651375"/>
            <a:ext cx="163512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111944-0E62-E843-BC89-F61735ED1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1935163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352213-E58D-2A4B-AAB2-85EBC235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9825" y="3625850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C3B5A7-0624-A14A-99D2-1E481FC56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4738" y="411638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1CFD6833-1341-F64D-8BA4-EB8FA8292867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2224088"/>
            <a:ext cx="708025" cy="585787"/>
            <a:chOff x="7791772" y="2224437"/>
            <a:chExt cx="707712" cy="58619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4F73E7D-FCFB-8340-BE85-525FE93DA308}"/>
                </a:ext>
              </a:extLst>
            </p:cNvPr>
            <p:cNvCxnSpPr>
              <a:cxnSpLocks noChangeShapeType="1"/>
              <a:stCxn id="13" idx="7"/>
              <a:endCxn id="12" idx="3"/>
            </p:cNvCxnSpPr>
            <p:nvPr/>
          </p:nvCxnSpPr>
          <p:spPr bwMode="auto">
            <a:xfrm rot="5400000" flipH="1" flipV="1">
              <a:off x="7821631" y="2194578"/>
              <a:ext cx="508356" cy="568074"/>
            </a:xfrm>
            <a:prstGeom prst="line">
              <a:avLst/>
            </a:prstGeom>
            <a:noFill/>
            <a:ln w="28575">
              <a:solidFill>
                <a:srgbClr val="B200B2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1A6C32C-37FA-A74B-B8CA-5D146CB112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791772" y="2810635"/>
              <a:ext cx="707712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7BD6C1-C7B3-2944-988F-7CBDA1BFFBF2}"/>
                </a:ext>
              </a:extLst>
            </p:cNvPr>
            <p:cNvCxnSpPr>
              <a:cxnSpLocks noChangeShapeType="1"/>
              <a:endCxn id="12" idx="5"/>
            </p:cNvCxnSpPr>
            <p:nvPr/>
          </p:nvCxnSpPr>
          <p:spPr bwMode="auto">
            <a:xfrm rot="16200000" flipV="1">
              <a:off x="8194484" y="2505636"/>
              <a:ext cx="586198" cy="2380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sys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C0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4A7E022-848B-374B-A475-95EAEFB9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Dividing up </a:t>
            </a:r>
            <a:r>
              <a:rPr lang="en-US" altLang="en-US">
                <a:solidFill>
                  <a:srgbClr val="A300A3"/>
                </a:solidFill>
                <a:ea typeface="ＭＳ Ｐゴシック" panose="020B0600070205080204" pitchFamily="34" charset="-128"/>
              </a:rPr>
              <a:t>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4901B2-ABF6-B545-89D8-920CC305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1AE5EB-487B-7A47-8742-9403EF7B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D328A6-0D3E-AD4C-ACD0-C436C1438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91F125-2358-874D-9247-A43C7FEA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2A3A2E-2CF6-994C-8F5A-610B7B55A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11B4-4A15-BB46-88F5-BAC861D43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ECDC09-E530-5146-8AEA-A902A3FF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41EC1-2376-A547-820D-85A25BA8A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1FF34C-D3EF-9F41-8592-5A339473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62F5E6-C252-9246-81EE-0F9B9C64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5FD64DD-7E6F-BC49-958C-C0DBBCA14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F3677B6-B496-3342-8097-9F9EAB2A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369C4F-AD8F-AD49-B177-E2AE1C0FF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06D6FF-D69E-3A44-846D-AB0BB8A6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544" name="TextBox 23">
            <a:extLst>
              <a:ext uri="{FF2B5EF4-FFF2-40B4-BE49-F238E27FC236}">
                <a16:creationId xmlns:a16="http://schemas.microsoft.com/office/drawing/2014/main" id="{4E61AB74-560F-3242-A536-4492CC72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002338"/>
            <a:ext cx="3927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</a:t>
            </a:r>
            <a:r>
              <a:rPr lang="en-US" altLang="en-US" sz="1800">
                <a:solidFill>
                  <a:srgbClr val="A300A3"/>
                </a:solidFill>
              </a:rPr>
              <a:t>n/2 </a:t>
            </a:r>
            <a:r>
              <a:rPr lang="en-US" altLang="en-US" sz="1800"/>
              <a:t>points according to the </a:t>
            </a:r>
            <a:r>
              <a:rPr lang="en-US" altLang="en-US" sz="1800">
                <a:solidFill>
                  <a:srgbClr val="A300A3"/>
                </a:solidFill>
              </a:rPr>
              <a:t>x</a:t>
            </a:r>
            <a:r>
              <a:rPr lang="en-US" altLang="en-US" sz="1800"/>
              <a:t>-coord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E7DBA0E7-1DC8-6E48-8219-03033856638E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88D5A8-E1BA-4948-8BFC-2D730FA037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7" name="TextBox 26">
              <a:extLst>
                <a:ext uri="{FF2B5EF4-FFF2-40B4-BE49-F238E27FC236}">
                  <a16:creationId xmlns:a16="http://schemas.microsoft.com/office/drawing/2014/main" id="{315080DE-83F6-4B4E-BAD3-E75492122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2548" name="TextBox 27">
              <a:extLst>
                <a:ext uri="{FF2B5EF4-FFF2-40B4-BE49-F238E27FC236}">
                  <a16:creationId xmlns:a16="http://schemas.microsoft.com/office/drawing/2014/main" id="{93C8D62A-523A-CC4B-A15E-618FDAA4D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A015AFE-56EB-E544-A525-9F72DB7C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closest pairs</a:t>
            </a:r>
            <a:endParaRPr lang="en-US" altLang="en-US">
              <a:solidFill>
                <a:srgbClr val="A300A3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00F2B4-61C8-1E4B-9191-3E0801C5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9335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D7B949-7E2B-3A4F-AF85-535A86C4B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178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28780C-837B-8444-A0C0-94EBB4C3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5" y="21685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485F7D-9096-994D-A312-C54BDE24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632075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FE78B-0BE1-F442-BE28-1A092CBE4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25A22D-2A96-594B-A13E-A1D0ADBA5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4038600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9A8F42-32B0-A046-9C99-A4FCD9B32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1038" y="4194175"/>
            <a:ext cx="161925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70690C-13F0-8643-B562-7E6FE1064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188" y="3548063"/>
            <a:ext cx="163512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E93E293-3B1B-6B44-BA27-1D8BE3D05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4729163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22416B-F242-CE44-9438-04DC5AAA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2012950"/>
            <a:ext cx="161925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7AB507-0393-CF4F-B67E-D6D269329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3703638"/>
            <a:ext cx="163512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5B4354-1395-0D48-B127-203833412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886325"/>
            <a:ext cx="163513" cy="157163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B8B7F86-EDDD-6D45-9794-C9BFF1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65438"/>
            <a:ext cx="163513" cy="155575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3E63E4-FBF9-8D4A-9115-E583918C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3487738"/>
            <a:ext cx="163513" cy="157162"/>
          </a:xfrm>
          <a:prstGeom prst="ellipse">
            <a:avLst/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C63BB1-9706-D243-8EF8-AC191EECFACC}"/>
              </a:ext>
            </a:extLst>
          </p:cNvPr>
          <p:cNvSpPr txBox="1"/>
          <p:nvPr/>
        </p:nvSpPr>
        <p:spPr>
          <a:xfrm>
            <a:off x="2641157" y="6003125"/>
            <a:ext cx="2132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A300A3"/>
                </a:solidFill>
                <a:latin typeface="+mn-lt"/>
                <a:ea typeface="+mn-ea"/>
              </a:rPr>
              <a:t>δ</a:t>
            </a:r>
            <a:r>
              <a:rPr lang="en-US" dirty="0">
                <a:latin typeface="+mn-lt"/>
                <a:ea typeface="+mn-ea"/>
              </a:rPr>
              <a:t> = min (</a:t>
            </a:r>
            <a:r>
              <a:rPr lang="en-US" dirty="0">
                <a:ln>
                  <a:solidFill>
                    <a:srgbClr val="0000FF"/>
                  </a:solidFill>
                </a:ln>
                <a:latin typeface="+mn-lt"/>
                <a:ea typeface="+mn-ea"/>
              </a:rPr>
              <a:t>blue</a:t>
            </a:r>
            <a:r>
              <a:rPr lang="en-US" dirty="0">
                <a:latin typeface="+mn-lt"/>
                <a:ea typeface="+mn-ea"/>
              </a:rPr>
              <a:t>, </a:t>
            </a:r>
            <a:r>
              <a:rPr lang="en-US" dirty="0">
                <a:ln>
                  <a:solidFill>
                    <a:srgbClr val="008000"/>
                  </a:solidFill>
                </a:ln>
                <a:latin typeface="+mn-lt"/>
                <a:ea typeface="+mn-ea"/>
              </a:rPr>
              <a:t>green</a:t>
            </a:r>
            <a:r>
              <a:rPr lang="en-US" dirty="0">
                <a:latin typeface="+mn-lt"/>
                <a:ea typeface="+mn-ea"/>
              </a:rPr>
              <a:t>)</a:t>
            </a:r>
          </a:p>
        </p:txBody>
      </p:sp>
      <p:grpSp>
        <p:nvGrpSpPr>
          <p:cNvPr id="23569" name="Group 28">
            <a:extLst>
              <a:ext uri="{FF2B5EF4-FFF2-40B4-BE49-F238E27FC236}">
                <a16:creationId xmlns:a16="http://schemas.microsoft.com/office/drawing/2014/main" id="{5AC736B6-3F0C-0147-98CE-70CA8E255EB3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1563688"/>
            <a:ext cx="5299075" cy="4092575"/>
            <a:chOff x="1367733" y="1563995"/>
            <a:chExt cx="5300159" cy="409254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3D6BD09-1B6D-0548-B79A-B4A155164E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88113" y="3609474"/>
              <a:ext cx="4092546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1" name="TextBox 26">
              <a:extLst>
                <a:ext uri="{FF2B5EF4-FFF2-40B4-BE49-F238E27FC236}">
                  <a16:creationId xmlns:a16="http://schemas.microsoft.com/office/drawing/2014/main" id="{E9AC9304-4CD8-C040-BBBC-31D7DE631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733" y="2417762"/>
              <a:ext cx="339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Q</a:t>
              </a:r>
            </a:p>
          </p:txBody>
        </p:sp>
        <p:sp>
          <p:nvSpPr>
            <p:cNvPr id="23572" name="TextBox 27">
              <a:extLst>
                <a:ext uri="{FF2B5EF4-FFF2-40B4-BE49-F238E27FC236}">
                  <a16:creationId xmlns:a16="http://schemas.microsoft.com/office/drawing/2014/main" id="{2AF2E063-0494-3E43-90F5-B4AF4EC3A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4986" y="223309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A300A3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8829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504</Words>
  <Application>Microsoft Macintosh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Lecture 27</vt:lpstr>
      <vt:lpstr>Please have a face mask on</vt:lpstr>
      <vt:lpstr>Coding P2 due TODAY!</vt:lpstr>
      <vt:lpstr>Group formation instructions</vt:lpstr>
      <vt:lpstr>Have fun @ UB Hacking!</vt:lpstr>
      <vt:lpstr>Questions/Comments?</vt:lpstr>
      <vt:lpstr>Closest pairs of points</vt:lpstr>
      <vt:lpstr>Dividing up P</vt:lpstr>
      <vt:lpstr>Recursively find closest pairs</vt:lpstr>
      <vt:lpstr>An aside: maintain sorted lists</vt:lpstr>
      <vt:lpstr>An easy case</vt:lpstr>
      <vt:lpstr>Life is not so easy though</vt:lpstr>
      <vt:lpstr>Questions/Comments?</vt:lpstr>
      <vt:lpstr>Euclid to the rescue (?)</vt:lpstr>
      <vt:lpstr>Life is not so easy though</vt:lpstr>
      <vt:lpstr>All we have to do now</vt:lpstr>
      <vt:lpstr>The algorithm so far…</vt:lpstr>
      <vt:lpstr>Rest of 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34</dc:title>
  <dc:creator>Atri</dc:creator>
  <cp:lastModifiedBy>Atri Rudra</cp:lastModifiedBy>
  <cp:revision>25</cp:revision>
  <dcterms:created xsi:type="dcterms:W3CDTF">2009-11-22T01:37:07Z</dcterms:created>
  <dcterms:modified xsi:type="dcterms:W3CDTF">2021-11-05T15:27:29Z</dcterms:modified>
</cp:coreProperties>
</file>