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15" r:id="rId3"/>
    <p:sldId id="464" r:id="rId4"/>
    <p:sldId id="258" r:id="rId5"/>
    <p:sldId id="262" r:id="rId6"/>
    <p:sldId id="362" r:id="rId7"/>
    <p:sldId id="260" r:id="rId8"/>
    <p:sldId id="462" r:id="rId9"/>
    <p:sldId id="261" r:id="rId10"/>
    <p:sldId id="265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26"/>
    <p:restoredTop sz="93214"/>
  </p:normalViewPr>
  <p:slideViewPr>
    <p:cSldViewPr snapToGrid="0" snapToObjects="1">
      <p:cViewPr varScale="1">
        <p:scale>
          <a:sx n="103" d="100"/>
          <a:sy n="103" d="100"/>
        </p:scale>
        <p:origin x="12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707E87-D491-8B4F-B173-778813B2A2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85E10B-56A9-BF42-9C28-0943A99DC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27C041C7-97AC-6343-9161-4AC4CA4217B7}" type="datetimeFigureOut">
              <a:rPr lang="en-US"/>
              <a:pPr>
                <a:defRPr/>
              </a:pPr>
              <a:t>11/18/21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428453-A0AF-5B4F-BCB7-9FF9CE731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3E2754-4368-B641-971B-5ACABFEF2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8BDB19C-862E-B044-8F4A-B51208DA9B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AD4E70-3128-7747-BB13-B7CDB7D0CD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20D58-0E8B-4E4F-801E-5F3BE68B3A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EE85A1D-494A-204E-B7D9-7B6A519CB3C6}" type="datetimeFigureOut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898FBB-6D36-494C-98A2-F78723832E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82FAF4-F73E-1748-AC9F-F0AC3E574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97DB2-A706-FE45-9576-5B0046F7AC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6655A-5401-8642-9240-181A6C832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D0F80DE-3339-284E-AAFC-141D07EA0D3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17C05-EDA2-264F-9560-E2B90702C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95038-C0A6-C947-9C98-89A582A530A5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25E9-607A-ED4E-A34A-3602B8128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74FC-6F8C-7641-B278-A97B5EF6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3C17-CFAA-A144-8D20-D2165A8E06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2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C126A-1F2D-7942-A2FC-E51DAE673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1D890-9C1F-4742-A6CC-BFDDB663D1A6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C682D-9688-3144-97CB-BA6A5AB1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0B676-7BCD-DE47-9541-D1DE675A6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894DE-0D5C-B549-B96F-6148E512D7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47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F9382-712B-7E44-A156-F3F57A75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81B4-BB3D-2240-9FD4-79B7BC96792D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7C8-B91C-1445-B820-CCEA6FCC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1C7DB-D307-ED4A-83FD-545E5DCF0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54E6A-BA56-5B45-B392-AA0F15B55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55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D92D-506B-6D4A-82A3-A737907A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4D30-830F-F14D-868B-8D5E5C3321D2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A1C5-B1C7-9744-AAC5-1C43D1F27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C51E5-17A5-4C47-B7A9-1CF8B1E4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67F27-6C64-A141-B404-EA0266B69A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37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BE88-AD80-3140-BF44-5A20A38C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AEEF8-D145-8148-A207-0DB93332CC73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3E156-1542-3C43-BF12-C8DF562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F77FF-8604-9448-89B6-D5DFF009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CF1EE-7D94-0E4A-B57E-EBD983D1C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8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D81BD5-0594-EB47-8CF2-22C3D1E09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69C5-34EB-064C-9331-4415E9982AC8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02AAA-0C58-0340-AA67-CEED3D9C5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CFE677-B904-3A40-B4CD-8024BA04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2E1BD-14B9-7F42-B1D6-6DCF24A6C2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78674B-781C-604F-8270-1606938A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F9281-F89D-DB4D-90DE-917B73BFA1AF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3E9950A-991C-1144-84A1-7E614A1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1DC988-2A92-C040-AA50-E2C01760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D31B6-53EE-504D-A09C-D3F2D2F38B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90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312A59-4678-7049-9EBB-21ED09CD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8A174-7863-BE40-8170-BA0848FDD7F2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030C-D1FC-4840-9388-0EF9DA6A4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7CC16F-279D-454C-A099-832136D1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82167-D247-284D-A06A-EE1F49ACF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26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857509A-5DC3-5E48-91FC-2D6B5301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66E5B-E616-B744-8335-85B1D10573DE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D5C034C-15C8-104A-ACD8-CDA7FFD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231EB5E-0583-D14D-BBF9-580FAEF7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810518-4BF9-E84A-A16F-F966AD47B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03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FB2635-676D-C543-9B19-46C61D834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F5E83-DC8B-0E4F-951F-89EB5E0298E6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DCED54-D2A9-9340-B429-046629DB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B290AC-D561-234C-BC41-12E9B4F2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5A453-F2CF-744A-9036-C7F47D367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64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9B647E-AE1E-2849-91FC-AD608F5B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BCE4-267C-A74F-9F41-D9C7BABD03DE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DA567D0-F5AB-F94C-8721-648B30BF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FD00EA-C515-7B44-806F-1157A7CD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81DE9-6A22-EB48-A4FB-9512F7F05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48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DB3099-39EB-9541-869E-8E1F63CE932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7C90A7-A66F-EA4A-B42A-122047A80E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4642E-A699-2848-8D6B-0FC84E6F64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61360D4-E622-2D4A-835E-99F011AE7308}" type="datetime1">
              <a:rPr lang="en-US" altLang="en-US"/>
              <a:pPr>
                <a:defRPr/>
              </a:pPr>
              <a:t>11/18/21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25AA9-8CAF-5C4F-8535-B3907A73F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4A507-9021-AD4C-B3D7-CF9453D64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4EAB770-94BF-7C4D-918A-A05004B1D29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4E22EF17-833B-D842-B929-05D307AE3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AB305-9752-D044-8A34-AC9CC73639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19,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0B6EE90-5620-5C4B-8561-EDDF4C15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Some consequences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C7E8CDBA-1339-ED49-922D-571F3A58AF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1417638"/>
            <a:ext cx="6034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cost of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0B928518-7F69-4242-8024-E0E01DD56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6216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 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0958EA-45A7-D44A-B0EE-5F2324C15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6313" y="3213100"/>
            <a:ext cx="4694237" cy="576263"/>
          </a:xfrm>
          <a:prstGeom prst="rect">
            <a:avLst/>
          </a:prstGeom>
          <a:solidFill>
            <a:srgbClr val="E46C0A">
              <a:alpha val="72156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OPT(u,n-1) 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is shortest path cost between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EA4C32E-87D5-A54B-BE74-BAEB549F5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688" y="4200525"/>
            <a:ext cx="6924675" cy="2117725"/>
          </a:xfrm>
          <a:prstGeom prst="cloudCallout">
            <a:avLst>
              <a:gd name="adj1" fmla="val -18014"/>
              <a:gd name="adj2" fmla="val 51218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Group talk time:</a:t>
            </a:r>
          </a:p>
          <a:p>
            <a:pPr algn="ctr" eaLnBrk="1" hangingPunct="1">
              <a:defRPr/>
            </a:pP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How to compute the shortest path between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given all 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OPT(</a:t>
            </a:r>
            <a:r>
              <a:rPr lang="en-US" sz="2700" dirty="0" err="1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u,i</a:t>
            </a:r>
            <a:r>
              <a:rPr lang="en-US" sz="2700" dirty="0">
                <a:solidFill>
                  <a:srgbClr val="B200B2"/>
                </a:solidFill>
                <a:latin typeface="Calibri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70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23A28-F8AC-B841-9488-4AE947C0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 reminders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D5DD0-6123-E04D-B81C-DFD8B6A29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484"/>
            <a:ext cx="9144000" cy="45130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3869F0-31EF-9445-A03F-281524AB142E}"/>
              </a:ext>
            </a:extLst>
          </p:cNvPr>
          <p:cNvSpPr/>
          <p:nvPr/>
        </p:nvSpPr>
        <p:spPr>
          <a:xfrm>
            <a:off x="457200" y="1729946"/>
            <a:ext cx="3842951" cy="4077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209A-67F9-7648-8FE7-C297DF1CE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05563"/>
            <a:ext cx="9144000" cy="12359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9462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5FD93EC7-D8F8-B048-9E9D-3247C3247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Shortest Path Problem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E4E3A81-EA1E-6248-BCBC-367B7D12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2171700"/>
            <a:ext cx="7356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(Directed) Graph </a:t>
            </a:r>
            <a:r>
              <a:rPr lang="en-US" altLang="en-US" sz="1800">
                <a:solidFill>
                  <a:srgbClr val="B100B1"/>
                </a:solidFill>
              </a:rPr>
              <a:t>G=(V,E)</a:t>
            </a:r>
            <a:r>
              <a:rPr lang="en-US" altLang="en-US" sz="1800"/>
              <a:t> and for every edge </a:t>
            </a:r>
            <a:r>
              <a:rPr lang="en-US" altLang="en-US" sz="1800">
                <a:solidFill>
                  <a:srgbClr val="B100B1"/>
                </a:solidFill>
              </a:rPr>
              <a:t>e</a:t>
            </a:r>
            <a:r>
              <a:rPr lang="en-US" altLang="en-US" sz="1800"/>
              <a:t> has a cost </a:t>
            </a:r>
            <a:r>
              <a:rPr lang="en-US" altLang="en-US" sz="1800">
                <a:solidFill>
                  <a:srgbClr val="B100B1"/>
                </a:solidFill>
              </a:rPr>
              <a:t>c</a:t>
            </a:r>
            <a:r>
              <a:rPr lang="en-US" altLang="en-US" sz="1800" baseline="-25000">
                <a:solidFill>
                  <a:srgbClr val="B100B1"/>
                </a:solidFill>
              </a:rPr>
              <a:t>e</a:t>
            </a:r>
            <a:r>
              <a:rPr lang="en-US" altLang="en-US" sz="1800"/>
              <a:t> (can be </a:t>
            </a:r>
            <a:r>
              <a:rPr lang="en-US" altLang="en-US" sz="1800">
                <a:solidFill>
                  <a:srgbClr val="B100B1"/>
                </a:solidFill>
              </a:rPr>
              <a:t>&lt;0</a:t>
            </a:r>
            <a:r>
              <a:rPr lang="en-US" altLang="en-US" sz="1800"/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118FB660-B740-BD49-AEB7-DB633EFC3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2757488"/>
            <a:ext cx="67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100B1"/>
                </a:solidFill>
              </a:rPr>
              <a:t>t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B100B1"/>
                </a:solidFill>
              </a:rPr>
              <a:t>V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113519B8-DF40-8245-9600-DB089B338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2225" y="3549650"/>
            <a:ext cx="3829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Shortest path from every </a:t>
            </a:r>
            <a:r>
              <a:rPr lang="en-US" altLang="en-US" sz="1800">
                <a:solidFill>
                  <a:srgbClr val="B100B1"/>
                </a:solidFill>
              </a:rPr>
              <a:t>s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100B1"/>
                </a:solidFill>
              </a:rPr>
              <a:t>t</a:t>
            </a:r>
          </a:p>
        </p:txBody>
      </p:sp>
      <p:grpSp>
        <p:nvGrpSpPr>
          <p:cNvPr id="17413" name="Group 27">
            <a:extLst>
              <a:ext uri="{FF2B5EF4-FFF2-40B4-BE49-F238E27FC236}">
                <a16:creationId xmlns:a16="http://schemas.microsoft.com/office/drawing/2014/main" id="{6DAF0BF6-4FEF-254A-8F0C-1C376D0AD8E9}"/>
              </a:ext>
            </a:extLst>
          </p:cNvPr>
          <p:cNvGrpSpPr>
            <a:grpSpLocks/>
          </p:cNvGrpSpPr>
          <p:nvPr/>
        </p:nvGrpSpPr>
        <p:grpSpPr bwMode="auto">
          <a:xfrm>
            <a:off x="1960563" y="4200525"/>
            <a:ext cx="3357562" cy="2171700"/>
            <a:chOff x="1961187" y="4200859"/>
            <a:chExt cx="3357387" cy="217147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214AAA-CEF8-3A4A-8ECD-995DF29F0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810" y="4570709"/>
              <a:ext cx="119057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91F737A-618A-2844-8C50-38D0D937D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716" y="4570709"/>
              <a:ext cx="120644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93FABB1-9C66-A340-85BC-DC2659A77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678" y="4570709"/>
              <a:ext cx="119056" cy="1301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120A5E0-F755-AF4C-8225-4D4A1FC1D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5004" y="5861213"/>
              <a:ext cx="119057" cy="131749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28DEDA-7D84-7C4D-BEB5-A1AFCC831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9987" y="5796132"/>
              <a:ext cx="119056" cy="131748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1327540-FD6C-9E44-8C16-CA0DC194EC50}"/>
                </a:ext>
              </a:extLst>
            </p:cNvPr>
            <p:cNvCxnSpPr>
              <a:cxnSpLocks noChangeShapeType="1"/>
              <a:stCxn id="6" idx="5"/>
              <a:endCxn id="7" idx="2"/>
            </p:cNvCxnSpPr>
            <p:nvPr/>
          </p:nvCxnSpPr>
          <p:spPr bwMode="auto">
            <a:xfrm rot="5400000" flipH="1" flipV="1">
              <a:off x="2925544" y="4047650"/>
              <a:ext cx="46033" cy="122231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98C1DC8-C7BD-4747-9D1C-144C2BF814EF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3680359" y="4635789"/>
              <a:ext cx="1322319" cy="158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55748C2-D60B-4445-9CC4-6CE2E687FC89}"/>
                </a:ext>
              </a:extLst>
            </p:cNvPr>
            <p:cNvCxnSpPr>
              <a:cxnSpLocks noChangeShapeType="1"/>
              <a:stCxn id="7" idx="5"/>
              <a:endCxn id="9" idx="1"/>
            </p:cNvCxnSpPr>
            <p:nvPr/>
          </p:nvCxnSpPr>
          <p:spPr bwMode="auto">
            <a:xfrm rot="16200000" flipH="1">
              <a:off x="3367669" y="4977051"/>
              <a:ext cx="1200026" cy="60956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A6987D1-99D8-ED49-B250-79D1A4C933EF}"/>
                </a:ext>
              </a:extLst>
            </p:cNvPr>
            <p:cNvCxnSpPr>
              <a:cxnSpLocks noChangeShapeType="1"/>
              <a:stCxn id="9" idx="2"/>
              <a:endCxn id="10" idx="5"/>
            </p:cNvCxnSpPr>
            <p:nvPr/>
          </p:nvCxnSpPr>
          <p:spPr bwMode="auto">
            <a:xfrm rot="10800000">
              <a:off x="3021582" y="5908833"/>
              <a:ext cx="1233423" cy="19048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DDAABA-549A-BF4D-A457-95D1325AD099}"/>
                </a:ext>
              </a:extLst>
            </p:cNvPr>
            <p:cNvCxnSpPr>
              <a:cxnSpLocks noChangeShapeType="1"/>
              <a:stCxn id="10" idx="1"/>
              <a:endCxn id="7" idx="3"/>
            </p:cNvCxnSpPr>
            <p:nvPr/>
          </p:nvCxnSpPr>
          <p:spPr bwMode="auto">
            <a:xfrm rot="5400000" flipH="1" flipV="1">
              <a:off x="2690634" y="4928637"/>
              <a:ext cx="1133358" cy="63973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426" name="TextBox 20">
              <a:extLst>
                <a:ext uri="{FF2B5EF4-FFF2-40B4-BE49-F238E27FC236}">
                  <a16:creationId xmlns:a16="http://schemas.microsoft.com/office/drawing/2014/main" id="{86C7F8CA-8865-D641-A1D0-63F132951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6657" y="420085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7" name="TextBox 21">
              <a:extLst>
                <a:ext uri="{FF2B5EF4-FFF2-40B4-BE49-F238E27FC236}">
                  <a16:creationId xmlns:a16="http://schemas.microsoft.com/office/drawing/2014/main" id="{C61A93C2-9723-FB4B-80D5-BED089764B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1825" y="4265992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</a:t>
              </a:r>
            </a:p>
          </p:txBody>
        </p:sp>
        <p:sp>
          <p:nvSpPr>
            <p:cNvPr id="17428" name="TextBox 22">
              <a:extLst>
                <a:ext uri="{FF2B5EF4-FFF2-40B4-BE49-F238E27FC236}">
                  <a16:creationId xmlns:a16="http://schemas.microsoft.com/office/drawing/2014/main" id="{AFAA7419-4FB8-1448-A583-2F9740A8E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346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100</a:t>
              </a:r>
            </a:p>
          </p:txBody>
        </p:sp>
        <p:sp>
          <p:nvSpPr>
            <p:cNvPr id="17429" name="TextBox 23">
              <a:extLst>
                <a:ext uri="{FF2B5EF4-FFF2-40B4-BE49-F238E27FC236}">
                  <a16:creationId xmlns:a16="http://schemas.microsoft.com/office/drawing/2014/main" id="{CFD40B94-EB8E-7841-A165-4E4051918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0711" y="6003003"/>
              <a:ext cx="7233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-1000</a:t>
              </a:r>
            </a:p>
          </p:txBody>
        </p:sp>
        <p:sp>
          <p:nvSpPr>
            <p:cNvPr id="17430" name="TextBox 24">
              <a:extLst>
                <a:ext uri="{FF2B5EF4-FFF2-40B4-BE49-F238E27FC236}">
                  <a16:creationId xmlns:a16="http://schemas.microsoft.com/office/drawing/2014/main" id="{77CB8C91-0EAB-254C-868D-39E09D5AE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9663" y="4993436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B100B1"/>
                  </a:solidFill>
                </a:rPr>
                <a:t>899</a:t>
              </a:r>
            </a:p>
          </p:txBody>
        </p:sp>
        <p:sp>
          <p:nvSpPr>
            <p:cNvPr id="17431" name="TextBox 25">
              <a:extLst>
                <a:ext uri="{FF2B5EF4-FFF2-40B4-BE49-F238E27FC236}">
                  <a16:creationId xmlns:a16="http://schemas.microsoft.com/office/drawing/2014/main" id="{8B6B16FC-1603-9347-9DD0-C78CB65A31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1187" y="4452246"/>
              <a:ext cx="274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8000"/>
                  </a:solidFill>
                </a:rPr>
                <a:t>s</a:t>
              </a:r>
            </a:p>
          </p:txBody>
        </p:sp>
        <p:sp>
          <p:nvSpPr>
            <p:cNvPr id="17432" name="TextBox 26">
              <a:extLst>
                <a:ext uri="{FF2B5EF4-FFF2-40B4-BE49-F238E27FC236}">
                  <a16:creationId xmlns:a16="http://schemas.microsoft.com/office/drawing/2014/main" id="{DB73811E-540A-D74E-95C0-023ABC04A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6588" y="4419678"/>
              <a:ext cx="2619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99C9D0D5-8215-8C46-BC0E-8D680ED41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13" y="4821238"/>
            <a:ext cx="1933575" cy="1060450"/>
          </a:xfrm>
          <a:prstGeom prst="wedgeRoundRectCallout">
            <a:avLst>
              <a:gd name="adj1" fmla="val 112315"/>
              <a:gd name="adj2" fmla="val 45083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Shortest path has cost negative infinity</a:t>
            </a:r>
          </a:p>
        </p:txBody>
      </p:sp>
      <p:sp>
        <p:nvSpPr>
          <p:cNvPr id="30" name="Cloud Callout 29">
            <a:extLst>
              <a:ext uri="{FF2B5EF4-FFF2-40B4-BE49-F238E27FC236}">
                <a16:creationId xmlns:a16="http://schemas.microsoft.com/office/drawing/2014/main" id="{CCE84EAE-93A6-2646-9443-940F8BE47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6438" y="3919538"/>
            <a:ext cx="2900362" cy="1897062"/>
          </a:xfrm>
          <a:prstGeom prst="cloudCallout">
            <a:avLst>
              <a:gd name="adj1" fmla="val -9981"/>
              <a:gd name="adj2" fmla="val 40181"/>
            </a:avLst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Assume that </a:t>
            </a:r>
            <a:r>
              <a:rPr lang="en-US" dirty="0">
                <a:solidFill>
                  <a:srgbClr val="B100B1"/>
                </a:solidFill>
                <a:latin typeface="+mn-lt"/>
                <a:ea typeface="+mn-ea"/>
              </a:rPr>
              <a:t>G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has no negative cycle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BFF-AD21-C64A-B514-826202060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846FBB07-E109-984F-B9A3-BCB2DD8B1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24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are polynomially many sub-problems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CFEE2D24-18B7-C84B-B398-7D06BD3EB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Optimal solution can be computed from solutions to sub-problems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0F7BD06B-9800-C94B-B402-E9C7CAD86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703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There is an ordering among sub-problem that allows for iterative solution</a:t>
            </a: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09710B09-1906-C54B-A6F0-51D995A9B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D8A26C01-1EBE-7541-9818-5B3767D5D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Richard Bellman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>
            <a:extLst>
              <a:ext uri="{FF2B5EF4-FFF2-40B4-BE49-F238E27FC236}">
                <a16:creationId xmlns:a16="http://schemas.microsoft.com/office/drawing/2014/main" id="{8D4D578C-A261-7F47-A676-429695E9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6386" name="Picture 1">
            <a:extLst>
              <a:ext uri="{FF2B5EF4-FFF2-40B4-BE49-F238E27FC236}">
                <a16:creationId xmlns:a16="http://schemas.microsoft.com/office/drawing/2014/main" id="{C09A1A05-B1B8-B140-BF57-25351A9C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64AD1FCB-707B-8141-A7CB-2547C54D1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44DB0EC8-E181-8A44-8F8E-964775D2C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2322513"/>
            <a:ext cx="2403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Bellman-Ford algorithm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1C13073E-A8B2-7A4E-B708-DA06D8E88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038" y="3462338"/>
            <a:ext cx="2127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Analyze the run time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8DD09723-FD3A-2346-9AE1-FAE7B132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recurrence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A76B42B3-A842-8442-AD77-E97AE4E2C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2052638"/>
            <a:ext cx="542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B200B2"/>
                </a:solidFill>
              </a:rPr>
              <a:t>OPT(u,i) </a:t>
            </a:r>
            <a:r>
              <a:rPr lang="en-US" altLang="en-US" sz="1800"/>
              <a:t>= shortest path from </a:t>
            </a:r>
            <a:r>
              <a:rPr lang="en-US" altLang="en-US" sz="1800">
                <a:solidFill>
                  <a:srgbClr val="B200B2"/>
                </a:solidFill>
              </a:rPr>
              <a:t>u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B200B2"/>
                </a:solidFill>
              </a:rPr>
              <a:t>t</a:t>
            </a:r>
            <a:r>
              <a:rPr lang="en-US" altLang="en-US" sz="1800"/>
              <a:t> with at most </a:t>
            </a:r>
            <a:r>
              <a:rPr lang="en-US" altLang="en-US" sz="1800">
                <a:solidFill>
                  <a:srgbClr val="B200B2"/>
                </a:solidFill>
              </a:rPr>
              <a:t>i</a:t>
            </a:r>
            <a:r>
              <a:rPr lang="en-US" altLang="en-US" sz="1800"/>
              <a:t> edges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805D602C-6AC0-AA49-BD64-420EFE42D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3236913"/>
            <a:ext cx="8512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B200B2"/>
                </a:solidFill>
              </a:rPr>
              <a:t>OPT(u,i)</a:t>
            </a:r>
            <a:r>
              <a:rPr lang="en-US" altLang="en-US" sz="2700"/>
              <a:t> = min </a:t>
            </a:r>
            <a:r>
              <a:rPr lang="en-US" altLang="en-US" sz="4000">
                <a:solidFill>
                  <a:srgbClr val="0000FF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OPT(u,i-1)</a:t>
            </a:r>
            <a:r>
              <a:rPr lang="en-US" altLang="en-US" sz="2700"/>
              <a:t>, min</a:t>
            </a:r>
            <a:r>
              <a:rPr lang="en-US" altLang="en-US" sz="2700" baseline="-25000">
                <a:solidFill>
                  <a:srgbClr val="B200B2"/>
                </a:solidFill>
              </a:rPr>
              <a:t>(u,w) in E</a:t>
            </a:r>
            <a:r>
              <a:rPr lang="en-US" altLang="en-US" sz="2700" baseline="-25000"/>
              <a:t> </a:t>
            </a:r>
            <a:r>
              <a:rPr lang="en-US" altLang="en-US" sz="3000" b="1">
                <a:solidFill>
                  <a:srgbClr val="008000"/>
                </a:solidFill>
              </a:rPr>
              <a:t>{</a:t>
            </a:r>
            <a:r>
              <a:rPr lang="en-US" altLang="en-US" sz="2700"/>
              <a:t> </a:t>
            </a:r>
            <a:r>
              <a:rPr lang="en-US" altLang="en-US" sz="2700">
                <a:solidFill>
                  <a:srgbClr val="B200B2"/>
                </a:solidFill>
              </a:rPr>
              <a:t>c</a:t>
            </a:r>
            <a:r>
              <a:rPr lang="en-US" altLang="en-US" sz="2700" baseline="-25000">
                <a:solidFill>
                  <a:srgbClr val="B200B2"/>
                </a:solidFill>
              </a:rPr>
              <a:t>u,w</a:t>
            </a:r>
            <a:r>
              <a:rPr lang="en-US" altLang="en-US" sz="2700">
                <a:solidFill>
                  <a:srgbClr val="B200B2"/>
                </a:solidFill>
              </a:rPr>
              <a:t> + OPT(w, i-1)</a:t>
            </a:r>
            <a:r>
              <a:rPr lang="en-US" altLang="en-US" sz="3000" b="1">
                <a:solidFill>
                  <a:srgbClr val="008000"/>
                </a:solidFill>
              </a:rPr>
              <a:t>}</a:t>
            </a:r>
            <a:r>
              <a:rPr lang="en-US" altLang="en-US" sz="2700"/>
              <a:t> </a:t>
            </a:r>
            <a:r>
              <a:rPr lang="en-US" altLang="en-US" sz="400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276</Words>
  <Application>Microsoft Macintosh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ＭＳ Ｐゴシック</vt:lpstr>
      <vt:lpstr>Calibri</vt:lpstr>
      <vt:lpstr>Office Theme</vt:lpstr>
      <vt:lpstr>Lecture 33</vt:lpstr>
      <vt:lpstr>Please have a face mask on</vt:lpstr>
      <vt:lpstr>HW 7 reminders</vt:lpstr>
      <vt:lpstr>Shortest Path Problem</vt:lpstr>
      <vt:lpstr>When to use Dynamic Programming</vt:lpstr>
      <vt:lpstr>Questions?</vt:lpstr>
      <vt:lpstr>Today’s agenda</vt:lpstr>
      <vt:lpstr>Algo  on the board…</vt:lpstr>
      <vt:lpstr>The recurrence</vt:lpstr>
      <vt:lpstr>Some consequences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32</cp:revision>
  <dcterms:created xsi:type="dcterms:W3CDTF">2011-12-02T03:04:14Z</dcterms:created>
  <dcterms:modified xsi:type="dcterms:W3CDTF">2021-11-19T19:12:15Z</dcterms:modified>
</cp:coreProperties>
</file>