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15" r:id="rId3"/>
    <p:sldId id="470" r:id="rId4"/>
    <p:sldId id="471" r:id="rId5"/>
    <p:sldId id="472" r:id="rId6"/>
    <p:sldId id="363" r:id="rId7"/>
    <p:sldId id="379" r:id="rId8"/>
    <p:sldId id="382" r:id="rId9"/>
    <p:sldId id="392" r:id="rId10"/>
    <p:sldId id="393" r:id="rId11"/>
    <p:sldId id="390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33"/>
    <p:restoredTop sz="93209"/>
  </p:normalViewPr>
  <p:slideViewPr>
    <p:cSldViewPr snapToGrid="0" snapToObjects="1">
      <p:cViewPr varScale="1">
        <p:scale>
          <a:sx n="122" d="100"/>
          <a:sy n="122" d="100"/>
        </p:scale>
        <p:origin x="22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76F9B71-7218-8B4A-9F4C-D0F58186324D}" type="datetimeFigureOut">
              <a:rPr lang="en-US"/>
              <a:pPr>
                <a:defRPr/>
              </a:pPr>
              <a:t>12/7/21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8F9DD8A-B449-E344-8A65-FF9FB48E8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E357ADC-3AF9-0748-972C-0FF38D6FAF8A}" type="datetimeFigureOut">
              <a:rPr lang="en-US" altLang="en-US"/>
              <a:pPr>
                <a:defRPr/>
              </a:pPr>
              <a:t>12/7/21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C38D5F9-8C3C-3C42-B768-A0F1999A43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C8C3D-90FC-1F4D-8A64-BFA56A37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076B-57C4-6243-8598-2BCEA4158E3E}" type="datetime1">
              <a:rPr lang="en-US" altLang="en-US"/>
              <a:pPr>
                <a:defRPr/>
              </a:pPr>
              <a:t>12/7/21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692AF-035B-1F46-BCC0-ED9107C7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945C5-87AF-1742-A0DD-F87A764F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6019A-B93A-624D-BA89-B4E39C7EA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57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2DC49-FFA8-3D40-B7FC-37576A897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611E-95D2-CE4A-AC48-20EED45EF83C}" type="datetime1">
              <a:rPr lang="en-US" altLang="en-US"/>
              <a:pPr>
                <a:defRPr/>
              </a:pPr>
              <a:t>12/7/21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B2618-D3B5-1642-B16B-EFB1DF4F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DF593-9375-DB43-9CEF-4D0C3F5B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2D518-310D-F249-B4AB-72B7A60E7B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27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84509-93B5-944B-A931-C14EEDCB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D1A96-64A9-6D48-9588-E7401EB1A8D7}" type="datetime1">
              <a:rPr lang="en-US" altLang="en-US"/>
              <a:pPr>
                <a:defRPr/>
              </a:pPr>
              <a:t>12/7/21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E3EBE-AD96-0840-8529-09B6D3F6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9C598-1D09-A049-8179-3AEAEE2A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2212B-65A3-1349-A4DF-DE46542E2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35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4DE3-71EC-0240-B17A-1B41EAD98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E07F9-8B1F-2549-B55F-02F6AAEBA8C2}" type="datetime1">
              <a:rPr lang="en-US" altLang="en-US"/>
              <a:pPr>
                <a:defRPr/>
              </a:pPr>
              <a:t>12/7/21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8ED21-EA0C-0547-BEC1-6C1E7B1D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74146-05B3-D246-A9EA-901360AA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0AC58-E370-2642-BC5E-728D79D6B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62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1F03C-4899-214A-BE1E-5D0F05F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1569F-0981-2D41-9DCC-877A68095B06}" type="datetime1">
              <a:rPr lang="en-US" altLang="en-US"/>
              <a:pPr>
                <a:defRPr/>
              </a:pPr>
              <a:t>12/7/21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67057-7922-3340-A1D3-2155F669F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32D04-EEC6-AF47-AA11-F31EB905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3D4A2-03EC-084E-8AF4-4B568CA63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71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BF45C3-8ADF-E84B-A79D-D79E7D076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F460-F27B-5B4D-B7B9-6488C28DAA12}" type="datetime1">
              <a:rPr lang="en-US" altLang="en-US"/>
              <a:pPr>
                <a:defRPr/>
              </a:pPr>
              <a:t>12/7/21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8CC0AE-DEBE-F84F-B394-24426402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898ECD-435C-7148-9424-792FC2D4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FA942-D1E2-7440-8880-801C54381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20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FDC4AE-C12E-7549-8A27-278FB3A69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346D-A738-764F-87EF-F3B358E646AA}" type="datetime1">
              <a:rPr lang="en-US" altLang="en-US"/>
              <a:pPr>
                <a:defRPr/>
              </a:pPr>
              <a:t>12/7/21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F0D394-F61F-194C-9FD9-2835A1DB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4BAF76-AC3F-DB4A-BFDE-50E62F66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D2B94-DD79-B240-83E5-B6A7E2A36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82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392F73-CFEB-8841-A554-40BFF029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85344-76C9-734C-BA83-F857AF5B84A9}" type="datetime1">
              <a:rPr lang="en-US" altLang="en-US"/>
              <a:pPr>
                <a:defRPr/>
              </a:pPr>
              <a:t>12/7/21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DE61D43-BB4D-5242-A905-5B152BF9B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8D639F-7995-824B-BA82-1CEA7D05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BF4E2-B680-6244-932E-5B961B7CF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49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5BDAAB-CB9F-514D-8433-593E43CA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C87D-8838-0545-8000-02E3F4687605}" type="datetime1">
              <a:rPr lang="en-US" altLang="en-US"/>
              <a:pPr>
                <a:defRPr/>
              </a:pPr>
              <a:t>12/7/21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D1A4D81-F128-2C43-B086-D756D5C5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909845-3108-854A-8119-765BA391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AC00A-2E73-2642-B6F9-E87D64E0D6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20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7D0EF6-24C2-8B47-82D9-DB8914AD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C8AFD-5806-ED4B-961B-1B27FE2D6328}" type="datetime1">
              <a:rPr lang="en-US" altLang="en-US"/>
              <a:pPr>
                <a:defRPr/>
              </a:pPr>
              <a:t>12/7/21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353E2C-496A-B043-97DA-85B7CE9E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BFD9EC-6278-B146-819D-8D27740D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5DAA5-2760-8D48-8EA5-B3260DC8CD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32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8569B9-99DC-0841-92FF-CFC99A95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CD8A4-8EBF-2545-92F5-085B45612BD3}" type="datetime1">
              <a:rPr lang="en-US" altLang="en-US"/>
              <a:pPr>
                <a:defRPr/>
              </a:pPr>
              <a:t>12/7/21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E251AD-2C11-EC42-93CE-268BF086C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596C2A-9B70-C443-A8F2-970EC08F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6CB12-5F63-0943-9ED9-0A92822C3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51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EA3993-036F-E641-8662-C00F23B016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D2ECE0A-4E34-0048-9F95-B1ED2192E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151B9AF-D4AE-ED41-94D8-1C6AD8E4316B}" type="datetime1">
              <a:rPr lang="en-US" altLang="en-US"/>
              <a:pPr>
                <a:defRPr/>
              </a:pPr>
              <a:t>12/7/21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746054D-CBF5-D443-B577-2BCD4FCC11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CA63A85C-6A83-0E45-80DF-EC037EFC51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Dec 8,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>
            <a:extLst>
              <a:ext uri="{FF2B5EF4-FFF2-40B4-BE49-F238E27FC236}">
                <a16:creationId xmlns:a16="http://schemas.microsoft.com/office/drawing/2014/main" id="{04CE685C-77DC-7F47-A55E-C18B4E542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1506" name="Picture 1">
            <a:extLst>
              <a:ext uri="{FF2B5EF4-FFF2-40B4-BE49-F238E27FC236}">
                <a16:creationId xmlns:a16="http://schemas.microsoft.com/office/drawing/2014/main" id="{5962AA34-BD3D-1746-909E-DB6E4F7E3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66D1844D-50E9-1447-8A7D-B01E3ACB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22530" name="TextBox 7">
            <a:extLst>
              <a:ext uri="{FF2B5EF4-FFF2-40B4-BE49-F238E27FC236}">
                <a16:creationId xmlns:a16="http://schemas.microsoft.com/office/drawing/2014/main" id="{980F5C5D-ACBD-CE48-81B3-25845D5B1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338" y="1860550"/>
            <a:ext cx="552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NP-completeness of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800">
                <a:latin typeface="Arial" panose="020B0604020202020204" pitchFamily="34" charset="0"/>
              </a:rPr>
              <a:t>-colorability</a:t>
            </a:r>
          </a:p>
        </p:txBody>
      </p:sp>
      <p:sp>
        <p:nvSpPr>
          <p:cNvPr id="22531" name="TextBox 7">
            <a:extLst>
              <a:ext uri="{FF2B5EF4-FFF2-40B4-BE49-F238E27FC236}">
                <a16:creationId xmlns:a16="http://schemas.microsoft.com/office/drawing/2014/main" id="{782AC38E-8722-8742-ADC2-5295380E2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338" y="2828925"/>
            <a:ext cx="434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Beyond NP-completeness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34E6-594B-044A-82EF-829EFD16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post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DD37FD-C01E-C240-98DD-66290DCDF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9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1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445B-EB7E-5741-A9FE-5A565AC6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your UB card to final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CCA2F-3AD3-E94D-86CE-67317CF7A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6781"/>
            <a:ext cx="9144000" cy="204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3ABD-AFFE-634A-9D7B-B2E6EBC05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Interested in </a:t>
            </a:r>
            <a:r>
              <a:rPr lang="en-US" dirty="0" err="1"/>
              <a:t>TAing</a:t>
            </a:r>
            <a:r>
              <a:rPr lang="en-US" dirty="0"/>
              <a:t> CSE 331?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873DF-77BF-3740-9F7F-6E6E798F7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8335"/>
            <a:ext cx="9144000" cy="462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5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4665A5B9-DD56-764F-9B1A-A2EF1058E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CAB22DE2-64C9-964A-98FD-52AEC8385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grpSp>
        <p:nvGrpSpPr>
          <p:cNvPr id="18434" name="Group 47">
            <a:extLst>
              <a:ext uri="{FF2B5EF4-FFF2-40B4-BE49-F238E27FC236}">
                <a16:creationId xmlns:a16="http://schemas.microsoft.com/office/drawing/2014/main" id="{6DC5CDC3-3214-0E42-BE13-E8B6102B67F9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07963"/>
            <a:ext cx="4724400" cy="2300287"/>
            <a:chOff x="234778" y="1230828"/>
            <a:chExt cx="8938476" cy="5135437"/>
          </a:xfrm>
        </p:grpSpPr>
        <p:pic>
          <p:nvPicPr>
            <p:cNvPr id="18450" name="Picture 4">
              <a:extLst>
                <a:ext uri="{FF2B5EF4-FFF2-40B4-BE49-F238E27FC236}">
                  <a16:creationId xmlns:a16="http://schemas.microsoft.com/office/drawing/2014/main" id="{3380BAB9-9C64-164C-8FC5-0988B3CD0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399103"/>
              <a:ext cx="3797300" cy="571500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51" name="Picture 5">
              <a:extLst>
                <a:ext uri="{FF2B5EF4-FFF2-40B4-BE49-F238E27FC236}">
                  <a16:creationId xmlns:a16="http://schemas.microsoft.com/office/drawing/2014/main" id="{82B2FB25-6FF1-B04A-ADAF-4E7DF5F42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78" y="2305895"/>
              <a:ext cx="4151871" cy="539743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EA950B0C-4EDD-2D49-A1D2-4E3435A5D213}"/>
                </a:ext>
              </a:extLst>
            </p:cNvPr>
            <p:cNvSpPr/>
            <p:nvPr/>
          </p:nvSpPr>
          <p:spPr>
            <a:xfrm>
              <a:off x="2051909" y="2846949"/>
              <a:ext cx="258303" cy="811604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id="{74E8FEA6-79D6-5741-B935-75A8F6C183DF}"/>
                </a:ext>
              </a:extLst>
            </p:cNvPr>
            <p:cNvSpPr/>
            <p:nvPr/>
          </p:nvSpPr>
          <p:spPr>
            <a:xfrm rot="17893056">
              <a:off x="2592843" y="4467027"/>
              <a:ext cx="212648" cy="1757060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5AB00F50-1D97-7F4F-94A9-1D0C1C209CC5}"/>
                </a:ext>
              </a:extLst>
            </p:cNvPr>
            <p:cNvSpPr/>
            <p:nvPr/>
          </p:nvSpPr>
          <p:spPr>
            <a:xfrm rot="20275686">
              <a:off x="5755248" y="5164808"/>
              <a:ext cx="1958295" cy="29416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8455" name="Picture 9">
              <a:extLst>
                <a:ext uri="{FF2B5EF4-FFF2-40B4-BE49-F238E27FC236}">
                  <a16:creationId xmlns:a16="http://schemas.microsoft.com/office/drawing/2014/main" id="{9061D7E8-382B-444A-B32B-69A3AFFB1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556" y="1230828"/>
              <a:ext cx="1606550" cy="739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56" name="Picture 10">
              <a:extLst>
                <a:ext uri="{FF2B5EF4-FFF2-40B4-BE49-F238E27FC236}">
                  <a16:creationId xmlns:a16="http://schemas.microsoft.com/office/drawing/2014/main" id="{37DA26C5-CD1F-A245-BBA4-E89347B42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43674"/>
              <a:ext cx="4601254" cy="579515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Up Arrow 11">
              <a:extLst>
                <a:ext uri="{FF2B5EF4-FFF2-40B4-BE49-F238E27FC236}">
                  <a16:creationId xmlns:a16="http://schemas.microsoft.com/office/drawing/2014/main" id="{2FAA400E-6C62-374A-AE81-CA70650F66B9}"/>
                </a:ext>
              </a:extLst>
            </p:cNvPr>
            <p:cNvSpPr/>
            <p:nvPr/>
          </p:nvSpPr>
          <p:spPr>
            <a:xfrm>
              <a:off x="7341107" y="2822139"/>
              <a:ext cx="183216" cy="71237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458" name="Group 12">
              <a:extLst>
                <a:ext uri="{FF2B5EF4-FFF2-40B4-BE49-F238E27FC236}">
                  <a16:creationId xmlns:a16="http://schemas.microsoft.com/office/drawing/2014/main" id="{C6E910F4-666C-344E-B584-06BFA7D90C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319" y="3657600"/>
              <a:ext cx="1890584" cy="1247281"/>
              <a:chOff x="1223319" y="3657600"/>
              <a:chExt cx="1890584" cy="1247281"/>
            </a:xfrm>
          </p:grpSpPr>
          <p:pic>
            <p:nvPicPr>
              <p:cNvPr id="18468" name="Picture 4">
                <a:extLst>
                  <a:ext uri="{FF2B5EF4-FFF2-40B4-BE49-F238E27FC236}">
                    <a16:creationId xmlns:a16="http://schemas.microsoft.com/office/drawing/2014/main" id="{AA2EFD57-FF79-E545-A0A0-0C19453E66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69" name="Picture 5">
                <a:extLst>
                  <a:ext uri="{FF2B5EF4-FFF2-40B4-BE49-F238E27FC236}">
                    <a16:creationId xmlns:a16="http://schemas.microsoft.com/office/drawing/2014/main" id="{5C7806FD-C136-BA46-9143-890CF32142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0" name="Picture 6">
                <a:extLst>
                  <a:ext uri="{FF2B5EF4-FFF2-40B4-BE49-F238E27FC236}">
                    <a16:creationId xmlns:a16="http://schemas.microsoft.com/office/drawing/2014/main" id="{AEB696F1-55AA-5A47-8751-29E3C4DBAE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1" name="Picture 7">
                <a:extLst>
                  <a:ext uri="{FF2B5EF4-FFF2-40B4-BE49-F238E27FC236}">
                    <a16:creationId xmlns:a16="http://schemas.microsoft.com/office/drawing/2014/main" id="{6F77F848-10D1-E24D-A640-2D70517C0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2" name="Picture 8">
                <a:extLst>
                  <a:ext uri="{FF2B5EF4-FFF2-40B4-BE49-F238E27FC236}">
                    <a16:creationId xmlns:a16="http://schemas.microsoft.com/office/drawing/2014/main" id="{FC6C4858-C22C-EE4B-B098-28FE8E7CDB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3" name="Picture 9">
                <a:extLst>
                  <a:ext uri="{FF2B5EF4-FFF2-40B4-BE49-F238E27FC236}">
                    <a16:creationId xmlns:a16="http://schemas.microsoft.com/office/drawing/2014/main" id="{9D1736E5-8253-4D41-A41E-E0877A6C2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4" name="Picture 19">
                <a:extLst>
                  <a:ext uri="{FF2B5EF4-FFF2-40B4-BE49-F238E27FC236}">
                    <a16:creationId xmlns:a16="http://schemas.microsoft.com/office/drawing/2014/main" id="{3EC1DE38-1A9D-9E46-87AE-271D30F2EE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5" name="Picture 20">
                <a:extLst>
                  <a:ext uri="{FF2B5EF4-FFF2-40B4-BE49-F238E27FC236}">
                    <a16:creationId xmlns:a16="http://schemas.microsoft.com/office/drawing/2014/main" id="{5952E2B7-3501-834F-81D1-291AFED53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6" name="Picture 21">
                <a:extLst>
                  <a:ext uri="{FF2B5EF4-FFF2-40B4-BE49-F238E27FC236}">
                    <a16:creationId xmlns:a16="http://schemas.microsoft.com/office/drawing/2014/main" id="{B2487F74-A5D8-BF49-A3B0-61555A535C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7" name="Picture 22">
                <a:extLst>
                  <a:ext uri="{FF2B5EF4-FFF2-40B4-BE49-F238E27FC236}">
                    <a16:creationId xmlns:a16="http://schemas.microsoft.com/office/drawing/2014/main" id="{A3D2322F-85FC-DA41-8100-F7DC7964B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8" name="Picture 23">
                <a:extLst>
                  <a:ext uri="{FF2B5EF4-FFF2-40B4-BE49-F238E27FC236}">
                    <a16:creationId xmlns:a16="http://schemas.microsoft.com/office/drawing/2014/main" id="{A0B5ED67-2A8B-E14E-963F-9E42476CF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9" name="Picture 24">
                <a:extLst>
                  <a:ext uri="{FF2B5EF4-FFF2-40B4-BE49-F238E27FC236}">
                    <a16:creationId xmlns:a16="http://schemas.microsoft.com/office/drawing/2014/main" id="{4D383141-7C96-EC47-BEA7-64443EBFE4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0" name="Picture 25">
                <a:extLst>
                  <a:ext uri="{FF2B5EF4-FFF2-40B4-BE49-F238E27FC236}">
                    <a16:creationId xmlns:a16="http://schemas.microsoft.com/office/drawing/2014/main" id="{685CBB73-1726-574A-A798-8493451686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1" name="Picture 26">
                <a:extLst>
                  <a:ext uri="{FF2B5EF4-FFF2-40B4-BE49-F238E27FC236}">
                    <a16:creationId xmlns:a16="http://schemas.microsoft.com/office/drawing/2014/main" id="{CFBE9AB4-3280-8848-88AD-35B91BC2AC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2" name="Picture 27">
                <a:extLst>
                  <a:ext uri="{FF2B5EF4-FFF2-40B4-BE49-F238E27FC236}">
                    <a16:creationId xmlns:a16="http://schemas.microsoft.com/office/drawing/2014/main" id="{EEB8EEEB-CD5A-A543-8A2D-644960525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3" name="Picture 28">
                <a:extLst>
                  <a:ext uri="{FF2B5EF4-FFF2-40B4-BE49-F238E27FC236}">
                    <a16:creationId xmlns:a16="http://schemas.microsoft.com/office/drawing/2014/main" id="{8D6EA915-9D5A-3A46-B862-C46A97936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4" name="Picture 29">
                <a:extLst>
                  <a:ext uri="{FF2B5EF4-FFF2-40B4-BE49-F238E27FC236}">
                    <a16:creationId xmlns:a16="http://schemas.microsoft.com/office/drawing/2014/main" id="{DEA7D089-678D-9B43-AA63-B579CB55B7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5" name="Picture 30">
                <a:extLst>
                  <a:ext uri="{FF2B5EF4-FFF2-40B4-BE49-F238E27FC236}">
                    <a16:creationId xmlns:a16="http://schemas.microsoft.com/office/drawing/2014/main" id="{A79DABEA-4A1B-AB4E-8B33-8C4C8A63A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6" name="Picture 31">
                <a:extLst>
                  <a:ext uri="{FF2B5EF4-FFF2-40B4-BE49-F238E27FC236}">
                    <a16:creationId xmlns:a16="http://schemas.microsoft.com/office/drawing/2014/main" id="{5B03CA92-B758-6B42-868D-03E8C7721A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7" name="Picture 32">
                <a:extLst>
                  <a:ext uri="{FF2B5EF4-FFF2-40B4-BE49-F238E27FC236}">
                    <a16:creationId xmlns:a16="http://schemas.microsoft.com/office/drawing/2014/main" id="{36AFE3CC-57A4-4743-8797-D2D7936246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8" name="Picture 33">
                <a:extLst>
                  <a:ext uri="{FF2B5EF4-FFF2-40B4-BE49-F238E27FC236}">
                    <a16:creationId xmlns:a16="http://schemas.microsoft.com/office/drawing/2014/main" id="{965F525B-3FDD-934B-9F3C-CB3E19A215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9" name="Picture 34">
                <a:extLst>
                  <a:ext uri="{FF2B5EF4-FFF2-40B4-BE49-F238E27FC236}">
                    <a16:creationId xmlns:a16="http://schemas.microsoft.com/office/drawing/2014/main" id="{2C4F2873-7C5F-1346-977E-65DC347F4A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90" name="Picture 35">
                <a:extLst>
                  <a:ext uri="{FF2B5EF4-FFF2-40B4-BE49-F238E27FC236}">
                    <a16:creationId xmlns:a16="http://schemas.microsoft.com/office/drawing/2014/main" id="{5DFF306E-D54A-FD4A-8E91-A15347109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91" name="Picture 36">
                <a:extLst>
                  <a:ext uri="{FF2B5EF4-FFF2-40B4-BE49-F238E27FC236}">
                    <a16:creationId xmlns:a16="http://schemas.microsoft.com/office/drawing/2014/main" id="{B8244D70-9F25-A74D-A640-478F3C381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59B7589-C00D-1143-8A9E-73A464FBADF7}"/>
                  </a:ext>
                </a:extLst>
              </p:cNvPr>
              <p:cNvSpPr/>
              <p:nvPr/>
            </p:nvSpPr>
            <p:spPr>
              <a:xfrm>
                <a:off x="1222937" y="3658553"/>
                <a:ext cx="1892217" cy="12475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8459" name="Group 38">
              <a:extLst>
                <a:ext uri="{FF2B5EF4-FFF2-40B4-BE49-F238E27FC236}">
                  <a16:creationId xmlns:a16="http://schemas.microsoft.com/office/drawing/2014/main" id="{EE9CDBAD-F2A2-D94F-BB60-2BB36A4602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2405" y="3633431"/>
              <a:ext cx="1890584" cy="1247281"/>
              <a:chOff x="6512405" y="3633431"/>
              <a:chExt cx="1890584" cy="1247281"/>
            </a:xfrm>
          </p:grpSpPr>
          <p:pic>
            <p:nvPicPr>
              <p:cNvPr id="18466" name="Picture 39">
                <a:extLst>
                  <a:ext uri="{FF2B5EF4-FFF2-40B4-BE49-F238E27FC236}">
                    <a16:creationId xmlns:a16="http://schemas.microsoft.com/office/drawing/2014/main" id="{07548D5E-A675-1C41-91F9-82C4F3733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6FFA508-99A7-3141-B8DC-9C7530B02F4A}"/>
                  </a:ext>
                </a:extLst>
              </p:cNvPr>
              <p:cNvSpPr/>
              <p:nvPr/>
            </p:nvSpPr>
            <p:spPr>
              <a:xfrm>
                <a:off x="6512134" y="3633746"/>
                <a:ext cx="1892217" cy="12475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2A67BF3-C60C-EA48-B15D-C2301287396B}"/>
                </a:ext>
              </a:extLst>
            </p:cNvPr>
            <p:cNvSpPr/>
            <p:nvPr/>
          </p:nvSpPr>
          <p:spPr>
            <a:xfrm>
              <a:off x="3529641" y="5097468"/>
              <a:ext cx="2243629" cy="126879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for stable matching problem works!</a:t>
              </a:r>
            </a:p>
          </p:txBody>
        </p:sp>
        <p:grpSp>
          <p:nvGrpSpPr>
            <p:cNvPr id="18461" name="Group 42">
              <a:extLst>
                <a:ext uri="{FF2B5EF4-FFF2-40B4-BE49-F238E27FC236}">
                  <a16:creationId xmlns:a16="http://schemas.microsoft.com/office/drawing/2014/main" id="{3869E785-B105-D341-8306-CABF42885D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0713" y="3052119"/>
              <a:ext cx="5048727" cy="825289"/>
              <a:chOff x="2310713" y="3052119"/>
              <a:chExt cx="5048727" cy="82528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146AB-AC02-4F42-BE98-FFF496B48F1F}"/>
                  </a:ext>
                </a:extLst>
              </p:cNvPr>
              <p:cNvSpPr/>
              <p:nvPr/>
            </p:nvSpPr>
            <p:spPr>
              <a:xfrm>
                <a:off x="3520629" y="3052510"/>
                <a:ext cx="2348753" cy="8257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Poly time steps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CED90D84-7D77-CB47-951D-DE4D3FB62FAB}"/>
                  </a:ext>
                </a:extLst>
              </p:cNvPr>
              <p:cNvCxnSpPr/>
              <p:nvPr/>
            </p:nvCxnSpPr>
            <p:spPr>
              <a:xfrm flipV="1">
                <a:off x="5890407" y="3180098"/>
                <a:ext cx="1468720" cy="120500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D159F39E-6144-0943-8507-87CB4A810529}"/>
                  </a:ext>
                </a:extLst>
              </p:cNvPr>
              <p:cNvCxnSpPr/>
              <p:nvPr/>
            </p:nvCxnSpPr>
            <p:spPr>
              <a:xfrm flipH="1" flipV="1">
                <a:off x="2310212" y="3180098"/>
                <a:ext cx="1210418" cy="70883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5AF45D6-FB10-9741-BB94-97028EF1CFD0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80919" y="1380566"/>
              <a:ext cx="1151045" cy="877134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4A53AEA-75B5-7E47-B3E1-C75F12471B3D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82291F0-052C-5949-9DD9-0579FB9C8DC4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5AF0F5E-3ACF-1944-B996-756F8C7DD232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19459" name="Group 54">
            <a:extLst>
              <a:ext uri="{FF2B5EF4-FFF2-40B4-BE49-F238E27FC236}">
                <a16:creationId xmlns:a16="http://schemas.microsoft.com/office/drawing/2014/main" id="{2CABA20D-4471-CB4B-B002-52C42591EF32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460" name="Group 57">
            <a:extLst>
              <a:ext uri="{FF2B5EF4-FFF2-40B4-BE49-F238E27FC236}">
                <a16:creationId xmlns:a16="http://schemas.microsoft.com/office/drawing/2014/main" id="{3D64BEE4-DB1B-1A46-8E7F-739127FA3383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462" name="Group 60">
            <a:extLst>
              <a:ext uri="{FF2B5EF4-FFF2-40B4-BE49-F238E27FC236}">
                <a16:creationId xmlns:a16="http://schemas.microsoft.com/office/drawing/2014/main" id="{591BBE02-71F6-114F-88F6-870CD3AE6A2F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A3F828-6537-534F-B70D-C84DD7EFE28D}"/>
              </a:ext>
            </a:extLst>
          </p:cNvPr>
          <p:cNvGrpSpPr>
            <a:grpSpLocks/>
          </p:cNvGrpSpPr>
          <p:nvPr/>
        </p:nvGrpSpPr>
        <p:grpSpPr bwMode="auto">
          <a:xfrm>
            <a:off x="5040313" y="1508125"/>
            <a:ext cx="2886075" cy="1196975"/>
            <a:chOff x="5090984" y="1532238"/>
            <a:chExt cx="2888569" cy="1196990"/>
          </a:xfrm>
        </p:grpSpPr>
        <p:sp>
          <p:nvSpPr>
            <p:cNvPr id="19472" name="TextBox 2">
              <a:extLst>
                <a:ext uri="{FF2B5EF4-FFF2-40B4-BE49-F238E27FC236}">
                  <a16:creationId xmlns:a16="http://schemas.microsoft.com/office/drawing/2014/main" id="{C0742FC7-9BE1-4440-974D-4F203E245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185214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Poly time algo for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9473" name="TextBox 63">
              <a:extLst>
                <a:ext uri="{FF2B5EF4-FFF2-40B4-BE49-F238E27FC236}">
                  <a16:creationId xmlns:a16="http://schemas.microsoft.com/office/drawing/2014/main" id="{437C3B39-6EEF-0449-9938-8B74792465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181046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Poly time algo for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2BC01C-9EA6-E54B-AFE7-0FB45AE35857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25588"/>
            <a:ext cx="2200275" cy="1196975"/>
            <a:chOff x="5090984" y="1532238"/>
            <a:chExt cx="2200406" cy="1196995"/>
          </a:xfrm>
        </p:grpSpPr>
        <p:sp>
          <p:nvSpPr>
            <p:cNvPr id="19469" name="TextBox 22">
              <a:extLst>
                <a:ext uri="{FF2B5EF4-FFF2-40B4-BE49-F238E27FC236}">
                  <a16:creationId xmlns:a16="http://schemas.microsoft.com/office/drawing/2014/main" id="{9CAEF550-8879-1040-8CAB-9A15D4E5F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1488716" cy="3693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Y </a:t>
              </a:r>
              <a:r>
                <a:rPr lang="en-US" altLang="en-US" sz="1800">
                  <a:latin typeface="Arial" panose="020B0604020202020204" pitchFamily="34" charset="0"/>
                </a:rPr>
                <a:t>is NP-hard</a:t>
              </a:r>
            </a:p>
          </p:txBody>
        </p:sp>
        <p:sp>
          <p:nvSpPr>
            <p:cNvPr id="19470" name="TextBox 23">
              <a:extLst>
                <a:ext uri="{FF2B5EF4-FFF2-40B4-BE49-F238E27FC236}">
                  <a16:creationId xmlns:a16="http://schemas.microsoft.com/office/drawing/2014/main" id="{5AAF7CF6-E3E8-9C4E-9F3B-85AA89780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1492883" cy="3693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X </a:t>
              </a:r>
              <a:r>
                <a:rPr lang="en-US" altLang="en-US" sz="1800">
                  <a:latin typeface="Arial" panose="020B0604020202020204" pitchFamily="34" charset="0"/>
                </a:rPr>
                <a:t>is NP-hard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7938720C-493A-8645-A2CC-CAC22CDD7518}"/>
              </a:ext>
            </a:extLst>
          </p:cNvPr>
          <p:cNvSpPr/>
          <p:nvPr/>
        </p:nvSpPr>
        <p:spPr>
          <a:xfrm>
            <a:off x="7605713" y="5121275"/>
            <a:ext cx="1225550" cy="1243013"/>
          </a:xfrm>
          <a:prstGeom prst="wedgeRoundRectCallout">
            <a:avLst>
              <a:gd name="adj1" fmla="val -120276"/>
              <a:gd name="adj2" fmla="val 735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Mostly trivial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1D4FF-F375-9242-8898-1B35B26E36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>
            <a:blip r:embed="rId2"/>
            <a:stretch>
              <a:fillRect l="-463" r="-309"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20482" name="Group 2">
            <a:extLst>
              <a:ext uri="{FF2B5EF4-FFF2-40B4-BE49-F238E27FC236}">
                <a16:creationId xmlns:a16="http://schemas.microsoft.com/office/drawing/2014/main" id="{E9FAC7CB-5757-2441-BAD8-E3143C94C72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514475"/>
            <a:ext cx="4860925" cy="2852738"/>
            <a:chOff x="309563" y="1939925"/>
            <a:chExt cx="7080250" cy="467042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685F6B3-5A26-1943-AB11-704116A2FBC7}"/>
                </a:ext>
              </a:extLst>
            </p:cNvPr>
            <p:cNvSpPr/>
            <p:nvPr/>
          </p:nvSpPr>
          <p:spPr>
            <a:xfrm>
              <a:off x="610161" y="4972973"/>
              <a:ext cx="2684576" cy="1247526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/>
                <a:t>Algo</a:t>
              </a:r>
              <a:r>
                <a:rPr lang="en-US" sz="2400" dirty="0"/>
                <a:t> for X</a:t>
              </a:r>
            </a:p>
          </p:txBody>
        </p:sp>
        <p:grpSp>
          <p:nvGrpSpPr>
            <p:cNvPr id="20496" name="Group 4">
              <a:extLst>
                <a:ext uri="{FF2B5EF4-FFF2-40B4-BE49-F238E27FC236}">
                  <a16:creationId xmlns:a16="http://schemas.microsoft.com/office/drawing/2014/main" id="{D58613AD-ED49-BA44-A19D-31558D92C6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238" y="1939925"/>
              <a:ext cx="6232525" cy="2216150"/>
              <a:chOff x="630195" y="1939239"/>
              <a:chExt cx="6232341" cy="221663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931A2B-B120-6A4D-8A16-2CD084443BBD}"/>
                  </a:ext>
                </a:extLst>
              </p:cNvPr>
              <p:cNvSpPr/>
              <p:nvPr/>
            </p:nvSpPr>
            <p:spPr>
              <a:xfrm>
                <a:off x="630931" y="1939239"/>
                <a:ext cx="2645188" cy="717484"/>
              </a:xfrm>
              <a:prstGeom prst="rect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Arbitrary Y instance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C51E804-46EB-6943-95B7-7FBD2EC86612}"/>
                  </a:ext>
                </a:extLst>
              </p:cNvPr>
              <p:cNvSpPr/>
              <p:nvPr/>
            </p:nvSpPr>
            <p:spPr>
              <a:xfrm>
                <a:off x="4217195" y="3439197"/>
                <a:ext cx="2645188" cy="717484"/>
              </a:xfrm>
              <a:prstGeom prst="rect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Output for  Y instance</a:t>
                </a:r>
              </a:p>
            </p:txBody>
          </p:sp>
          <p:sp>
            <p:nvSpPr>
              <p:cNvPr id="17" name="Right Arrow 16">
                <a:extLst>
                  <a:ext uri="{FF2B5EF4-FFF2-40B4-BE49-F238E27FC236}">
                    <a16:creationId xmlns:a16="http://schemas.microsoft.com/office/drawing/2014/main" id="{7DFFCF99-6925-2241-AD93-799BA49ABAB2}"/>
                  </a:ext>
                </a:extLst>
              </p:cNvPr>
              <p:cNvSpPr/>
              <p:nvPr/>
            </p:nvSpPr>
            <p:spPr>
              <a:xfrm rot="1740192">
                <a:off x="3271494" y="2620329"/>
                <a:ext cx="2259046" cy="345745"/>
              </a:xfrm>
              <a:prstGeom prst="rightArrow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0497" name="Group 5">
              <a:extLst>
                <a:ext uri="{FF2B5EF4-FFF2-40B4-BE49-F238E27FC236}">
                  <a16:creationId xmlns:a16="http://schemas.microsoft.com/office/drawing/2014/main" id="{6F1E6C72-E04C-E642-80C1-8F201AF1DC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963" y="2657475"/>
              <a:ext cx="2286000" cy="1543050"/>
              <a:chOff x="716693" y="2656703"/>
              <a:chExt cx="2286000" cy="154459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2771FB-E450-894C-AB23-385AE8A44B86}"/>
                  </a:ext>
                </a:extLst>
              </p:cNvPr>
              <p:cNvSpPr/>
              <p:nvPr/>
            </p:nvSpPr>
            <p:spPr>
              <a:xfrm>
                <a:off x="717257" y="3429161"/>
                <a:ext cx="2284548" cy="77267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Pre-process the input</a:t>
                </a:r>
              </a:p>
            </p:txBody>
          </p:sp>
          <p:sp>
            <p:nvSpPr>
              <p:cNvPr id="14" name="Down Arrow 13">
                <a:extLst>
                  <a:ext uri="{FF2B5EF4-FFF2-40B4-BE49-F238E27FC236}">
                    <a16:creationId xmlns:a16="http://schemas.microsoft.com/office/drawing/2014/main" id="{3D25A0D0-312E-3D45-89C3-13641A143CD1}"/>
                  </a:ext>
                </a:extLst>
              </p:cNvPr>
              <p:cNvSpPr/>
              <p:nvPr/>
            </p:nvSpPr>
            <p:spPr>
              <a:xfrm>
                <a:off x="1730042" y="2656480"/>
                <a:ext cx="221980" cy="772681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3C215620-D306-9041-A357-A5EF143C9338}"/>
                </a:ext>
              </a:extLst>
            </p:cNvPr>
            <p:cNvSpPr/>
            <p:nvPr/>
          </p:nvSpPr>
          <p:spPr>
            <a:xfrm>
              <a:off x="1743186" y="4201065"/>
              <a:ext cx="295974" cy="771907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0499" name="Group 7">
              <a:extLst>
                <a:ext uri="{FF2B5EF4-FFF2-40B4-BE49-F238E27FC236}">
                  <a16:creationId xmlns:a16="http://schemas.microsoft.com/office/drawing/2014/main" id="{1A006AE3-1375-4940-B4BC-8CD17EFDB6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5650" y="5211763"/>
              <a:ext cx="3605213" cy="771525"/>
              <a:chOff x="3295903" y="5211464"/>
              <a:chExt cx="3604826" cy="77229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483055D-EF1E-E841-B80F-2EF791878D9D}"/>
                  </a:ext>
                </a:extLst>
              </p:cNvPr>
              <p:cNvSpPr/>
              <p:nvPr/>
            </p:nvSpPr>
            <p:spPr>
              <a:xfrm>
                <a:off x="4212874" y="5211784"/>
                <a:ext cx="2688913" cy="7726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Post-process  the output</a:t>
                </a:r>
              </a:p>
            </p:txBody>
          </p:sp>
          <p:sp>
            <p:nvSpPr>
              <p:cNvPr id="12" name="Right Arrow 11">
                <a:extLst>
                  <a:ext uri="{FF2B5EF4-FFF2-40B4-BE49-F238E27FC236}">
                    <a16:creationId xmlns:a16="http://schemas.microsoft.com/office/drawing/2014/main" id="{BEBE4691-64BB-4341-9302-34974122EEF1}"/>
                  </a:ext>
                </a:extLst>
              </p:cNvPr>
              <p:cNvSpPr/>
              <p:nvPr/>
            </p:nvSpPr>
            <p:spPr>
              <a:xfrm>
                <a:off x="3294991" y="5596823"/>
                <a:ext cx="917882" cy="260162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9" name="Up Arrow 8">
              <a:extLst>
                <a:ext uri="{FF2B5EF4-FFF2-40B4-BE49-F238E27FC236}">
                  <a16:creationId xmlns:a16="http://schemas.microsoft.com/office/drawing/2014/main" id="{8A8BA811-E174-9D49-A34B-C49712017F5D}"/>
                </a:ext>
              </a:extLst>
            </p:cNvPr>
            <p:cNvSpPr/>
            <p:nvPr/>
          </p:nvSpPr>
          <p:spPr>
            <a:xfrm>
              <a:off x="5472920" y="4221857"/>
              <a:ext cx="247415" cy="990224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EBA9BE4-CD7A-8D4E-847B-2372BAF23F84}"/>
                </a:ext>
              </a:extLst>
            </p:cNvPr>
            <p:cNvSpPr/>
            <p:nvPr/>
          </p:nvSpPr>
          <p:spPr>
            <a:xfrm>
              <a:off x="309563" y="2966535"/>
              <a:ext cx="7080250" cy="3643815"/>
            </a:xfrm>
            <a:custGeom>
              <a:avLst/>
              <a:gdLst>
                <a:gd name="connsiteX0" fmla="*/ 160638 w 7080633"/>
                <a:gd name="connsiteY0" fmla="*/ 234778 h 3645243"/>
                <a:gd name="connsiteX1" fmla="*/ 135924 w 7080633"/>
                <a:gd name="connsiteY1" fmla="*/ 679621 h 3645243"/>
                <a:gd name="connsiteX2" fmla="*/ 61784 w 7080633"/>
                <a:gd name="connsiteY2" fmla="*/ 1075037 h 3645243"/>
                <a:gd name="connsiteX3" fmla="*/ 37070 w 7080633"/>
                <a:gd name="connsiteY3" fmla="*/ 1285102 h 3645243"/>
                <a:gd name="connsiteX4" fmla="*/ 24713 w 7080633"/>
                <a:gd name="connsiteY4" fmla="*/ 1334529 h 3645243"/>
                <a:gd name="connsiteX5" fmla="*/ 0 w 7080633"/>
                <a:gd name="connsiteY5" fmla="*/ 1408670 h 3645243"/>
                <a:gd name="connsiteX6" fmla="*/ 49427 w 7080633"/>
                <a:gd name="connsiteY6" fmla="*/ 1989437 h 3645243"/>
                <a:gd name="connsiteX7" fmla="*/ 61784 w 7080633"/>
                <a:gd name="connsiteY7" fmla="*/ 2323070 h 3645243"/>
                <a:gd name="connsiteX8" fmla="*/ 86497 w 7080633"/>
                <a:gd name="connsiteY8" fmla="*/ 2669059 h 3645243"/>
                <a:gd name="connsiteX9" fmla="*/ 111211 w 7080633"/>
                <a:gd name="connsiteY9" fmla="*/ 2767913 h 3645243"/>
                <a:gd name="connsiteX10" fmla="*/ 123567 w 7080633"/>
                <a:gd name="connsiteY10" fmla="*/ 2854410 h 3645243"/>
                <a:gd name="connsiteX11" fmla="*/ 160638 w 7080633"/>
                <a:gd name="connsiteY11" fmla="*/ 2965621 h 3645243"/>
                <a:gd name="connsiteX12" fmla="*/ 185351 w 7080633"/>
                <a:gd name="connsiteY12" fmla="*/ 3089189 h 3645243"/>
                <a:gd name="connsiteX13" fmla="*/ 197708 w 7080633"/>
                <a:gd name="connsiteY13" fmla="*/ 3336324 h 3645243"/>
                <a:gd name="connsiteX14" fmla="*/ 247135 w 7080633"/>
                <a:gd name="connsiteY14" fmla="*/ 3422821 h 3645243"/>
                <a:gd name="connsiteX15" fmla="*/ 296562 w 7080633"/>
                <a:gd name="connsiteY15" fmla="*/ 3496962 h 3645243"/>
                <a:gd name="connsiteX16" fmla="*/ 457200 w 7080633"/>
                <a:gd name="connsiteY16" fmla="*/ 3608173 h 3645243"/>
                <a:gd name="connsiteX17" fmla="*/ 518984 w 7080633"/>
                <a:gd name="connsiteY17" fmla="*/ 3632886 h 3645243"/>
                <a:gd name="connsiteX18" fmla="*/ 630195 w 7080633"/>
                <a:gd name="connsiteY18" fmla="*/ 3645243 h 3645243"/>
                <a:gd name="connsiteX19" fmla="*/ 926757 w 7080633"/>
                <a:gd name="connsiteY19" fmla="*/ 3632886 h 3645243"/>
                <a:gd name="connsiteX20" fmla="*/ 1087395 w 7080633"/>
                <a:gd name="connsiteY20" fmla="*/ 3595816 h 3645243"/>
                <a:gd name="connsiteX21" fmla="*/ 1210962 w 7080633"/>
                <a:gd name="connsiteY21" fmla="*/ 3571102 h 3645243"/>
                <a:gd name="connsiteX22" fmla="*/ 1470454 w 7080633"/>
                <a:gd name="connsiteY22" fmla="*/ 3534032 h 3645243"/>
                <a:gd name="connsiteX23" fmla="*/ 1519881 w 7080633"/>
                <a:gd name="connsiteY23" fmla="*/ 3521675 h 3645243"/>
                <a:gd name="connsiteX24" fmla="*/ 1643449 w 7080633"/>
                <a:gd name="connsiteY24" fmla="*/ 3509319 h 3645243"/>
                <a:gd name="connsiteX25" fmla="*/ 1791730 w 7080633"/>
                <a:gd name="connsiteY25" fmla="*/ 3484605 h 3645243"/>
                <a:gd name="connsiteX26" fmla="*/ 1878227 w 7080633"/>
                <a:gd name="connsiteY26" fmla="*/ 3459892 h 3645243"/>
                <a:gd name="connsiteX27" fmla="*/ 2075935 w 7080633"/>
                <a:gd name="connsiteY27" fmla="*/ 3447535 h 3645243"/>
                <a:gd name="connsiteX28" fmla="*/ 2310713 w 7080633"/>
                <a:gd name="connsiteY28" fmla="*/ 3459892 h 3645243"/>
                <a:gd name="connsiteX29" fmla="*/ 3768811 w 7080633"/>
                <a:gd name="connsiteY29" fmla="*/ 3472248 h 3645243"/>
                <a:gd name="connsiteX30" fmla="*/ 4646140 w 7080633"/>
                <a:gd name="connsiteY30" fmla="*/ 3534032 h 3645243"/>
                <a:gd name="connsiteX31" fmla="*/ 5041557 w 7080633"/>
                <a:gd name="connsiteY31" fmla="*/ 3558746 h 3645243"/>
                <a:gd name="connsiteX32" fmla="*/ 5313405 w 7080633"/>
                <a:gd name="connsiteY32" fmla="*/ 3546389 h 3645243"/>
                <a:gd name="connsiteX33" fmla="*/ 5338119 w 7080633"/>
                <a:gd name="connsiteY33" fmla="*/ 3509319 h 3645243"/>
                <a:gd name="connsiteX34" fmla="*/ 5745892 w 7080633"/>
                <a:gd name="connsiteY34" fmla="*/ 3484605 h 3645243"/>
                <a:gd name="connsiteX35" fmla="*/ 5857103 w 7080633"/>
                <a:gd name="connsiteY35" fmla="*/ 3472248 h 3645243"/>
                <a:gd name="connsiteX36" fmla="*/ 5955957 w 7080633"/>
                <a:gd name="connsiteY36" fmla="*/ 3447535 h 3645243"/>
                <a:gd name="connsiteX37" fmla="*/ 6413157 w 7080633"/>
                <a:gd name="connsiteY37" fmla="*/ 3361037 h 3645243"/>
                <a:gd name="connsiteX38" fmla="*/ 6586151 w 7080633"/>
                <a:gd name="connsiteY38" fmla="*/ 3311610 h 3645243"/>
                <a:gd name="connsiteX39" fmla="*/ 6635578 w 7080633"/>
                <a:gd name="connsiteY39" fmla="*/ 3299254 h 3645243"/>
                <a:gd name="connsiteX40" fmla="*/ 6697362 w 7080633"/>
                <a:gd name="connsiteY40" fmla="*/ 3262183 h 3645243"/>
                <a:gd name="connsiteX41" fmla="*/ 6734432 w 7080633"/>
                <a:gd name="connsiteY41" fmla="*/ 3225113 h 3645243"/>
                <a:gd name="connsiteX42" fmla="*/ 6919784 w 7080633"/>
                <a:gd name="connsiteY42" fmla="*/ 2977978 h 3645243"/>
                <a:gd name="connsiteX43" fmla="*/ 6981567 w 7080633"/>
                <a:gd name="connsiteY43" fmla="*/ 2879124 h 3645243"/>
                <a:gd name="connsiteX44" fmla="*/ 7006281 w 7080633"/>
                <a:gd name="connsiteY44" fmla="*/ 2817340 h 3645243"/>
                <a:gd name="connsiteX45" fmla="*/ 7055708 w 7080633"/>
                <a:gd name="connsiteY45" fmla="*/ 2669059 h 3645243"/>
                <a:gd name="connsiteX46" fmla="*/ 7055708 w 7080633"/>
                <a:gd name="connsiteY46" fmla="*/ 2261286 h 3645243"/>
                <a:gd name="connsiteX47" fmla="*/ 6969211 w 7080633"/>
                <a:gd name="connsiteY47" fmla="*/ 2162432 h 3645243"/>
                <a:gd name="connsiteX48" fmla="*/ 6932140 w 7080633"/>
                <a:gd name="connsiteY48" fmla="*/ 2113005 h 3645243"/>
                <a:gd name="connsiteX49" fmla="*/ 6722076 w 7080633"/>
                <a:gd name="connsiteY49" fmla="*/ 1977081 h 3645243"/>
                <a:gd name="connsiteX50" fmla="*/ 6660292 w 7080633"/>
                <a:gd name="connsiteY50" fmla="*/ 1940010 h 3645243"/>
                <a:gd name="connsiteX51" fmla="*/ 6437870 w 7080633"/>
                <a:gd name="connsiteY51" fmla="*/ 1853513 h 3645243"/>
                <a:gd name="connsiteX52" fmla="*/ 6153665 w 7080633"/>
                <a:gd name="connsiteY52" fmla="*/ 1828800 h 3645243"/>
                <a:gd name="connsiteX53" fmla="*/ 5782962 w 7080633"/>
                <a:gd name="connsiteY53" fmla="*/ 1853513 h 3645243"/>
                <a:gd name="connsiteX54" fmla="*/ 5684108 w 7080633"/>
                <a:gd name="connsiteY54" fmla="*/ 1865870 h 3645243"/>
                <a:gd name="connsiteX55" fmla="*/ 5474043 w 7080633"/>
                <a:gd name="connsiteY55" fmla="*/ 1890583 h 3645243"/>
                <a:gd name="connsiteX56" fmla="*/ 5387546 w 7080633"/>
                <a:gd name="connsiteY56" fmla="*/ 1915297 h 3645243"/>
                <a:gd name="connsiteX57" fmla="*/ 5338119 w 7080633"/>
                <a:gd name="connsiteY57" fmla="*/ 1927654 h 3645243"/>
                <a:gd name="connsiteX58" fmla="*/ 5140411 w 7080633"/>
                <a:gd name="connsiteY58" fmla="*/ 1902940 h 3645243"/>
                <a:gd name="connsiteX59" fmla="*/ 5004486 w 7080633"/>
                <a:gd name="connsiteY59" fmla="*/ 1853513 h 3645243"/>
                <a:gd name="connsiteX60" fmla="*/ 4905632 w 7080633"/>
                <a:gd name="connsiteY60" fmla="*/ 1816443 h 3645243"/>
                <a:gd name="connsiteX61" fmla="*/ 4621427 w 7080633"/>
                <a:gd name="connsiteY61" fmla="*/ 1680519 h 3645243"/>
                <a:gd name="connsiteX62" fmla="*/ 4374292 w 7080633"/>
                <a:gd name="connsiteY62" fmla="*/ 1544594 h 3645243"/>
                <a:gd name="connsiteX63" fmla="*/ 4275438 w 7080633"/>
                <a:gd name="connsiteY63" fmla="*/ 1482810 h 3645243"/>
                <a:gd name="connsiteX64" fmla="*/ 4065373 w 7080633"/>
                <a:gd name="connsiteY64" fmla="*/ 1371600 h 3645243"/>
                <a:gd name="connsiteX65" fmla="*/ 3830595 w 7080633"/>
                <a:gd name="connsiteY65" fmla="*/ 1186248 h 3645243"/>
                <a:gd name="connsiteX66" fmla="*/ 3768811 w 7080633"/>
                <a:gd name="connsiteY66" fmla="*/ 1136821 h 3645243"/>
                <a:gd name="connsiteX67" fmla="*/ 3707027 w 7080633"/>
                <a:gd name="connsiteY67" fmla="*/ 1087394 h 3645243"/>
                <a:gd name="connsiteX68" fmla="*/ 3682313 w 7080633"/>
                <a:gd name="connsiteY68" fmla="*/ 1037967 h 3645243"/>
                <a:gd name="connsiteX69" fmla="*/ 3669957 w 7080633"/>
                <a:gd name="connsiteY69" fmla="*/ 1000897 h 3645243"/>
                <a:gd name="connsiteX70" fmla="*/ 3212757 w 7080633"/>
                <a:gd name="connsiteY70" fmla="*/ 691978 h 3645243"/>
                <a:gd name="connsiteX71" fmla="*/ 3089189 w 7080633"/>
                <a:gd name="connsiteY71" fmla="*/ 580767 h 3645243"/>
                <a:gd name="connsiteX72" fmla="*/ 3052119 w 7080633"/>
                <a:gd name="connsiteY72" fmla="*/ 556054 h 3645243"/>
                <a:gd name="connsiteX73" fmla="*/ 2804984 w 7080633"/>
                <a:gd name="connsiteY73" fmla="*/ 370702 h 3645243"/>
                <a:gd name="connsiteX74" fmla="*/ 2669059 w 7080633"/>
                <a:gd name="connsiteY74" fmla="*/ 284205 h 3645243"/>
                <a:gd name="connsiteX75" fmla="*/ 2631989 w 7080633"/>
                <a:gd name="connsiteY75" fmla="*/ 259492 h 3645243"/>
                <a:gd name="connsiteX76" fmla="*/ 2545492 w 7080633"/>
                <a:gd name="connsiteY76" fmla="*/ 247135 h 3645243"/>
                <a:gd name="connsiteX77" fmla="*/ 2075935 w 7080633"/>
                <a:gd name="connsiteY77" fmla="*/ 49427 h 3645243"/>
                <a:gd name="connsiteX78" fmla="*/ 2001795 w 7080633"/>
                <a:gd name="connsiteY78" fmla="*/ 37070 h 3645243"/>
                <a:gd name="connsiteX79" fmla="*/ 1890584 w 7080633"/>
                <a:gd name="connsiteY79" fmla="*/ 0 h 3645243"/>
                <a:gd name="connsiteX80" fmla="*/ 1569308 w 7080633"/>
                <a:gd name="connsiteY80" fmla="*/ 12356 h 3645243"/>
                <a:gd name="connsiteX81" fmla="*/ 1408670 w 7080633"/>
                <a:gd name="connsiteY81" fmla="*/ 61783 h 3645243"/>
                <a:gd name="connsiteX82" fmla="*/ 1248032 w 7080633"/>
                <a:gd name="connsiteY82" fmla="*/ 86497 h 3645243"/>
                <a:gd name="connsiteX83" fmla="*/ 1198605 w 7080633"/>
                <a:gd name="connsiteY83" fmla="*/ 98854 h 3645243"/>
                <a:gd name="connsiteX84" fmla="*/ 1124465 w 7080633"/>
                <a:gd name="connsiteY84" fmla="*/ 111210 h 3645243"/>
                <a:gd name="connsiteX85" fmla="*/ 988540 w 7080633"/>
                <a:gd name="connsiteY85" fmla="*/ 74140 h 3645243"/>
                <a:gd name="connsiteX86" fmla="*/ 803189 w 7080633"/>
                <a:gd name="connsiteY86" fmla="*/ 37070 h 3645243"/>
                <a:gd name="connsiteX87" fmla="*/ 568411 w 7080633"/>
                <a:gd name="connsiteY87" fmla="*/ 49427 h 3645243"/>
                <a:gd name="connsiteX88" fmla="*/ 494270 w 7080633"/>
                <a:gd name="connsiteY88" fmla="*/ 98854 h 3645243"/>
                <a:gd name="connsiteX89" fmla="*/ 457200 w 7080633"/>
                <a:gd name="connsiteY89" fmla="*/ 111210 h 3645243"/>
                <a:gd name="connsiteX90" fmla="*/ 420130 w 7080633"/>
                <a:gd name="connsiteY90" fmla="*/ 135924 h 3645243"/>
                <a:gd name="connsiteX91" fmla="*/ 308919 w 7080633"/>
                <a:gd name="connsiteY91" fmla="*/ 160637 h 3645243"/>
                <a:gd name="connsiteX92" fmla="*/ 234778 w 7080633"/>
                <a:gd name="connsiteY92" fmla="*/ 185351 h 3645243"/>
                <a:gd name="connsiteX93" fmla="*/ 197708 w 7080633"/>
                <a:gd name="connsiteY93" fmla="*/ 197708 h 3645243"/>
                <a:gd name="connsiteX94" fmla="*/ 160638 w 7080633"/>
                <a:gd name="connsiteY94" fmla="*/ 234778 h 364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7080633" h="3645243">
                  <a:moveTo>
                    <a:pt x="160638" y="234778"/>
                  </a:moveTo>
                  <a:cubicBezTo>
                    <a:pt x="150341" y="315097"/>
                    <a:pt x="148257" y="531624"/>
                    <a:pt x="135924" y="679621"/>
                  </a:cubicBezTo>
                  <a:cubicBezTo>
                    <a:pt x="124613" y="815357"/>
                    <a:pt x="75415" y="938729"/>
                    <a:pt x="61784" y="1075037"/>
                  </a:cubicBezTo>
                  <a:cubicBezTo>
                    <a:pt x="55156" y="1141311"/>
                    <a:pt x="49211" y="1218328"/>
                    <a:pt x="37070" y="1285102"/>
                  </a:cubicBezTo>
                  <a:cubicBezTo>
                    <a:pt x="34032" y="1301811"/>
                    <a:pt x="29593" y="1318262"/>
                    <a:pt x="24713" y="1334529"/>
                  </a:cubicBezTo>
                  <a:cubicBezTo>
                    <a:pt x="17228" y="1359481"/>
                    <a:pt x="0" y="1408670"/>
                    <a:pt x="0" y="1408670"/>
                  </a:cubicBezTo>
                  <a:cubicBezTo>
                    <a:pt x="191589" y="1536394"/>
                    <a:pt x="33508" y="1416382"/>
                    <a:pt x="49427" y="1989437"/>
                  </a:cubicBezTo>
                  <a:cubicBezTo>
                    <a:pt x="52517" y="2100681"/>
                    <a:pt x="57053" y="2211883"/>
                    <a:pt x="61784" y="2323070"/>
                  </a:cubicBezTo>
                  <a:cubicBezTo>
                    <a:pt x="64864" y="2395451"/>
                    <a:pt x="68311" y="2572072"/>
                    <a:pt x="86497" y="2669059"/>
                  </a:cubicBezTo>
                  <a:cubicBezTo>
                    <a:pt x="92757" y="2702443"/>
                    <a:pt x="104550" y="2734607"/>
                    <a:pt x="111211" y="2767913"/>
                  </a:cubicBezTo>
                  <a:cubicBezTo>
                    <a:pt x="116923" y="2796472"/>
                    <a:pt x="116503" y="2826155"/>
                    <a:pt x="123567" y="2854410"/>
                  </a:cubicBezTo>
                  <a:cubicBezTo>
                    <a:pt x="133044" y="2892319"/>
                    <a:pt x="149146" y="2928273"/>
                    <a:pt x="160638" y="2965621"/>
                  </a:cubicBezTo>
                  <a:cubicBezTo>
                    <a:pt x="174045" y="3009194"/>
                    <a:pt x="177619" y="3042792"/>
                    <a:pt x="185351" y="3089189"/>
                  </a:cubicBezTo>
                  <a:cubicBezTo>
                    <a:pt x="189470" y="3171567"/>
                    <a:pt x="182689" y="3255222"/>
                    <a:pt x="197708" y="3336324"/>
                  </a:cubicBezTo>
                  <a:cubicBezTo>
                    <a:pt x="203755" y="3368977"/>
                    <a:pt x="229731" y="3394539"/>
                    <a:pt x="247135" y="3422821"/>
                  </a:cubicBezTo>
                  <a:cubicBezTo>
                    <a:pt x="262702" y="3448117"/>
                    <a:pt x="276582" y="3474984"/>
                    <a:pt x="296562" y="3496962"/>
                  </a:cubicBezTo>
                  <a:cubicBezTo>
                    <a:pt x="338726" y="3543343"/>
                    <a:pt x="402114" y="3580630"/>
                    <a:pt x="457200" y="3608173"/>
                  </a:cubicBezTo>
                  <a:cubicBezTo>
                    <a:pt x="477039" y="3618093"/>
                    <a:pt x="497295" y="3628238"/>
                    <a:pt x="518984" y="3632886"/>
                  </a:cubicBezTo>
                  <a:cubicBezTo>
                    <a:pt x="555455" y="3640701"/>
                    <a:pt x="593125" y="3641124"/>
                    <a:pt x="630195" y="3645243"/>
                  </a:cubicBezTo>
                  <a:cubicBezTo>
                    <a:pt x="729049" y="3641124"/>
                    <a:pt x="828390" y="3643520"/>
                    <a:pt x="926757" y="3632886"/>
                  </a:cubicBezTo>
                  <a:cubicBezTo>
                    <a:pt x="981392" y="3626980"/>
                    <a:pt x="1033696" y="3607490"/>
                    <a:pt x="1087395" y="3595816"/>
                  </a:cubicBezTo>
                  <a:cubicBezTo>
                    <a:pt x="1128441" y="3586893"/>
                    <a:pt x="1169677" y="3578843"/>
                    <a:pt x="1210962" y="3571102"/>
                  </a:cubicBezTo>
                  <a:cubicBezTo>
                    <a:pt x="1321191" y="3550434"/>
                    <a:pt x="1323444" y="3557245"/>
                    <a:pt x="1470454" y="3534032"/>
                  </a:cubicBezTo>
                  <a:cubicBezTo>
                    <a:pt x="1487229" y="3531383"/>
                    <a:pt x="1503069" y="3524077"/>
                    <a:pt x="1519881" y="3521675"/>
                  </a:cubicBezTo>
                  <a:cubicBezTo>
                    <a:pt x="1560860" y="3515821"/>
                    <a:pt x="1602434" y="3514912"/>
                    <a:pt x="1643449" y="3509319"/>
                  </a:cubicBezTo>
                  <a:cubicBezTo>
                    <a:pt x="1693098" y="3502549"/>
                    <a:pt x="1742696" y="3494928"/>
                    <a:pt x="1791730" y="3484605"/>
                  </a:cubicBezTo>
                  <a:cubicBezTo>
                    <a:pt x="1821073" y="3478428"/>
                    <a:pt x="1848493" y="3463770"/>
                    <a:pt x="1878227" y="3459892"/>
                  </a:cubicBezTo>
                  <a:cubicBezTo>
                    <a:pt x="1943704" y="3451352"/>
                    <a:pt x="2010032" y="3451654"/>
                    <a:pt x="2075935" y="3447535"/>
                  </a:cubicBezTo>
                  <a:cubicBezTo>
                    <a:pt x="2154194" y="3451654"/>
                    <a:pt x="2232354" y="3458748"/>
                    <a:pt x="2310713" y="3459892"/>
                  </a:cubicBezTo>
                  <a:lnTo>
                    <a:pt x="3768811" y="3472248"/>
                  </a:lnTo>
                  <a:cubicBezTo>
                    <a:pt x="4061831" y="3481550"/>
                    <a:pt x="4353544" y="3515744"/>
                    <a:pt x="4646140" y="3534032"/>
                  </a:cubicBezTo>
                  <a:lnTo>
                    <a:pt x="5041557" y="3558746"/>
                  </a:lnTo>
                  <a:cubicBezTo>
                    <a:pt x="5132173" y="3554627"/>
                    <a:pt x="5223930" y="3561302"/>
                    <a:pt x="5313405" y="3546389"/>
                  </a:cubicBezTo>
                  <a:cubicBezTo>
                    <a:pt x="5328054" y="3543948"/>
                    <a:pt x="5323417" y="3511419"/>
                    <a:pt x="5338119" y="3509319"/>
                  </a:cubicBezTo>
                  <a:cubicBezTo>
                    <a:pt x="5472924" y="3490061"/>
                    <a:pt x="5610064" y="3494307"/>
                    <a:pt x="5745892" y="3484605"/>
                  </a:cubicBezTo>
                  <a:cubicBezTo>
                    <a:pt x="5783096" y="3481948"/>
                    <a:pt x="5820033" y="3476367"/>
                    <a:pt x="5857103" y="3472248"/>
                  </a:cubicBezTo>
                  <a:cubicBezTo>
                    <a:pt x="5890054" y="3464010"/>
                    <a:pt x="5922651" y="3454196"/>
                    <a:pt x="5955957" y="3447535"/>
                  </a:cubicBezTo>
                  <a:cubicBezTo>
                    <a:pt x="6463571" y="3346013"/>
                    <a:pt x="6018611" y="3444099"/>
                    <a:pt x="6413157" y="3361037"/>
                  </a:cubicBezTo>
                  <a:cubicBezTo>
                    <a:pt x="6466967" y="3349709"/>
                    <a:pt x="6540858" y="3324551"/>
                    <a:pt x="6586151" y="3311610"/>
                  </a:cubicBezTo>
                  <a:cubicBezTo>
                    <a:pt x="6602480" y="3306944"/>
                    <a:pt x="6619102" y="3303373"/>
                    <a:pt x="6635578" y="3299254"/>
                  </a:cubicBezTo>
                  <a:cubicBezTo>
                    <a:pt x="6656173" y="3286897"/>
                    <a:pt x="6678148" y="3276594"/>
                    <a:pt x="6697362" y="3262183"/>
                  </a:cubicBezTo>
                  <a:cubicBezTo>
                    <a:pt x="6711342" y="3251698"/>
                    <a:pt x="6723059" y="3238381"/>
                    <a:pt x="6734432" y="3225113"/>
                  </a:cubicBezTo>
                  <a:cubicBezTo>
                    <a:pt x="6836594" y="3105925"/>
                    <a:pt x="6841529" y="3098918"/>
                    <a:pt x="6919784" y="2977978"/>
                  </a:cubicBezTo>
                  <a:cubicBezTo>
                    <a:pt x="6940893" y="2945354"/>
                    <a:pt x="6967135" y="2915202"/>
                    <a:pt x="6981567" y="2879124"/>
                  </a:cubicBezTo>
                  <a:cubicBezTo>
                    <a:pt x="6989805" y="2858529"/>
                    <a:pt x="6998899" y="2838257"/>
                    <a:pt x="7006281" y="2817340"/>
                  </a:cubicBezTo>
                  <a:cubicBezTo>
                    <a:pt x="7023621" y="2768210"/>
                    <a:pt x="7055708" y="2669059"/>
                    <a:pt x="7055708" y="2669059"/>
                  </a:cubicBezTo>
                  <a:cubicBezTo>
                    <a:pt x="7075345" y="2492328"/>
                    <a:pt x="7100275" y="2430639"/>
                    <a:pt x="7055708" y="2261286"/>
                  </a:cubicBezTo>
                  <a:cubicBezTo>
                    <a:pt x="7049008" y="2235824"/>
                    <a:pt x="6983025" y="2178219"/>
                    <a:pt x="6969211" y="2162432"/>
                  </a:cubicBezTo>
                  <a:cubicBezTo>
                    <a:pt x="6955649" y="2146933"/>
                    <a:pt x="6948124" y="2125992"/>
                    <a:pt x="6932140" y="2113005"/>
                  </a:cubicBezTo>
                  <a:cubicBezTo>
                    <a:pt x="6756253" y="1970096"/>
                    <a:pt x="6829783" y="2036918"/>
                    <a:pt x="6722076" y="1977081"/>
                  </a:cubicBezTo>
                  <a:cubicBezTo>
                    <a:pt x="6701081" y="1965417"/>
                    <a:pt x="6681774" y="1950751"/>
                    <a:pt x="6660292" y="1940010"/>
                  </a:cubicBezTo>
                  <a:cubicBezTo>
                    <a:pt x="6617176" y="1918452"/>
                    <a:pt x="6487579" y="1861280"/>
                    <a:pt x="6437870" y="1853513"/>
                  </a:cubicBezTo>
                  <a:cubicBezTo>
                    <a:pt x="6343917" y="1838833"/>
                    <a:pt x="6153665" y="1828800"/>
                    <a:pt x="6153665" y="1828800"/>
                  </a:cubicBezTo>
                  <a:lnTo>
                    <a:pt x="5782962" y="1853513"/>
                  </a:lnTo>
                  <a:cubicBezTo>
                    <a:pt x="5749857" y="1856127"/>
                    <a:pt x="5717113" y="1862203"/>
                    <a:pt x="5684108" y="1865870"/>
                  </a:cubicBezTo>
                  <a:cubicBezTo>
                    <a:pt x="5478148" y="1888755"/>
                    <a:pt x="5639098" y="1867005"/>
                    <a:pt x="5474043" y="1890583"/>
                  </a:cubicBezTo>
                  <a:lnTo>
                    <a:pt x="5387546" y="1915297"/>
                  </a:lnTo>
                  <a:cubicBezTo>
                    <a:pt x="5371162" y="1919766"/>
                    <a:pt x="5355081" y="1928502"/>
                    <a:pt x="5338119" y="1927654"/>
                  </a:cubicBezTo>
                  <a:cubicBezTo>
                    <a:pt x="5271786" y="1924337"/>
                    <a:pt x="5206314" y="1911178"/>
                    <a:pt x="5140411" y="1902940"/>
                  </a:cubicBezTo>
                  <a:cubicBezTo>
                    <a:pt x="4984673" y="1851029"/>
                    <a:pt x="5142017" y="1905088"/>
                    <a:pt x="5004486" y="1853513"/>
                  </a:cubicBezTo>
                  <a:cubicBezTo>
                    <a:pt x="4950494" y="1833266"/>
                    <a:pt x="4972492" y="1847485"/>
                    <a:pt x="4905632" y="1816443"/>
                  </a:cubicBezTo>
                  <a:cubicBezTo>
                    <a:pt x="4810385" y="1772221"/>
                    <a:pt x="4715353" y="1727482"/>
                    <a:pt x="4621427" y="1680519"/>
                  </a:cubicBezTo>
                  <a:cubicBezTo>
                    <a:pt x="4616939" y="1678275"/>
                    <a:pt x="4392029" y="1555680"/>
                    <a:pt x="4374292" y="1544594"/>
                  </a:cubicBezTo>
                  <a:cubicBezTo>
                    <a:pt x="4341341" y="1523999"/>
                    <a:pt x="4309342" y="1501796"/>
                    <a:pt x="4275438" y="1482810"/>
                  </a:cubicBezTo>
                  <a:cubicBezTo>
                    <a:pt x="4206310" y="1444099"/>
                    <a:pt x="4129844" y="1417651"/>
                    <a:pt x="4065373" y="1371600"/>
                  </a:cubicBezTo>
                  <a:cubicBezTo>
                    <a:pt x="3917845" y="1266222"/>
                    <a:pt x="4021850" y="1343752"/>
                    <a:pt x="3830595" y="1186248"/>
                  </a:cubicBezTo>
                  <a:cubicBezTo>
                    <a:pt x="3810236" y="1169482"/>
                    <a:pt x="3789406" y="1153297"/>
                    <a:pt x="3768811" y="1136821"/>
                  </a:cubicBezTo>
                  <a:lnTo>
                    <a:pt x="3707027" y="1087394"/>
                  </a:lnTo>
                  <a:cubicBezTo>
                    <a:pt x="3698789" y="1070918"/>
                    <a:pt x="3689569" y="1054898"/>
                    <a:pt x="3682313" y="1037967"/>
                  </a:cubicBezTo>
                  <a:cubicBezTo>
                    <a:pt x="3677182" y="1025995"/>
                    <a:pt x="3680443" y="1008623"/>
                    <a:pt x="3669957" y="1000897"/>
                  </a:cubicBezTo>
                  <a:cubicBezTo>
                    <a:pt x="3521885" y="891792"/>
                    <a:pt x="3349469" y="815019"/>
                    <a:pt x="3212757" y="691978"/>
                  </a:cubicBezTo>
                  <a:cubicBezTo>
                    <a:pt x="3171568" y="654908"/>
                    <a:pt x="3131492" y="616562"/>
                    <a:pt x="3089189" y="580767"/>
                  </a:cubicBezTo>
                  <a:cubicBezTo>
                    <a:pt x="3077852" y="571174"/>
                    <a:pt x="3063842" y="565171"/>
                    <a:pt x="3052119" y="556054"/>
                  </a:cubicBezTo>
                  <a:cubicBezTo>
                    <a:pt x="2848297" y="397526"/>
                    <a:pt x="3169899" y="626143"/>
                    <a:pt x="2804984" y="370702"/>
                  </a:cubicBezTo>
                  <a:cubicBezTo>
                    <a:pt x="2716733" y="308926"/>
                    <a:pt x="2751563" y="335769"/>
                    <a:pt x="2669059" y="284205"/>
                  </a:cubicBezTo>
                  <a:cubicBezTo>
                    <a:pt x="2656466" y="276334"/>
                    <a:pt x="2646213" y="263759"/>
                    <a:pt x="2631989" y="259492"/>
                  </a:cubicBezTo>
                  <a:cubicBezTo>
                    <a:pt x="2604092" y="251123"/>
                    <a:pt x="2574324" y="251254"/>
                    <a:pt x="2545492" y="247135"/>
                  </a:cubicBezTo>
                  <a:cubicBezTo>
                    <a:pt x="2388973" y="181232"/>
                    <a:pt x="2243452" y="77347"/>
                    <a:pt x="2075935" y="49427"/>
                  </a:cubicBezTo>
                  <a:cubicBezTo>
                    <a:pt x="2051222" y="45308"/>
                    <a:pt x="2026003" y="43526"/>
                    <a:pt x="2001795" y="37070"/>
                  </a:cubicBezTo>
                  <a:cubicBezTo>
                    <a:pt x="1964039" y="27002"/>
                    <a:pt x="1890584" y="0"/>
                    <a:pt x="1890584" y="0"/>
                  </a:cubicBezTo>
                  <a:cubicBezTo>
                    <a:pt x="1783492" y="4119"/>
                    <a:pt x="1676064" y="2936"/>
                    <a:pt x="1569308" y="12356"/>
                  </a:cubicBezTo>
                  <a:cubicBezTo>
                    <a:pt x="1455910" y="22362"/>
                    <a:pt x="1497436" y="37574"/>
                    <a:pt x="1408670" y="61783"/>
                  </a:cubicBezTo>
                  <a:cubicBezTo>
                    <a:pt x="1384778" y="68299"/>
                    <a:pt x="1267522" y="82953"/>
                    <a:pt x="1248032" y="86497"/>
                  </a:cubicBezTo>
                  <a:cubicBezTo>
                    <a:pt x="1231323" y="89535"/>
                    <a:pt x="1215258" y="95523"/>
                    <a:pt x="1198605" y="98854"/>
                  </a:cubicBezTo>
                  <a:cubicBezTo>
                    <a:pt x="1174037" y="103767"/>
                    <a:pt x="1149178" y="107091"/>
                    <a:pt x="1124465" y="111210"/>
                  </a:cubicBezTo>
                  <a:cubicBezTo>
                    <a:pt x="1079157" y="98853"/>
                    <a:pt x="1034101" y="85530"/>
                    <a:pt x="988540" y="74140"/>
                  </a:cubicBezTo>
                  <a:cubicBezTo>
                    <a:pt x="898097" y="51530"/>
                    <a:pt x="884949" y="50697"/>
                    <a:pt x="803189" y="37070"/>
                  </a:cubicBezTo>
                  <a:cubicBezTo>
                    <a:pt x="724930" y="41189"/>
                    <a:pt x="645257" y="34058"/>
                    <a:pt x="568411" y="49427"/>
                  </a:cubicBezTo>
                  <a:cubicBezTo>
                    <a:pt x="539286" y="55252"/>
                    <a:pt x="522448" y="89462"/>
                    <a:pt x="494270" y="98854"/>
                  </a:cubicBezTo>
                  <a:lnTo>
                    <a:pt x="457200" y="111210"/>
                  </a:lnTo>
                  <a:cubicBezTo>
                    <a:pt x="444843" y="119448"/>
                    <a:pt x="433780" y="130074"/>
                    <a:pt x="420130" y="135924"/>
                  </a:cubicBezTo>
                  <a:cubicBezTo>
                    <a:pt x="400705" y="144249"/>
                    <a:pt x="325054" y="156237"/>
                    <a:pt x="308919" y="160637"/>
                  </a:cubicBezTo>
                  <a:cubicBezTo>
                    <a:pt x="283786" y="167491"/>
                    <a:pt x="259492" y="177113"/>
                    <a:pt x="234778" y="185351"/>
                  </a:cubicBezTo>
                  <a:lnTo>
                    <a:pt x="197708" y="197708"/>
                  </a:lnTo>
                  <a:cubicBezTo>
                    <a:pt x="182438" y="243515"/>
                    <a:pt x="170935" y="154459"/>
                    <a:pt x="160638" y="234778"/>
                  </a:cubicBezTo>
                  <a:close/>
                </a:path>
              </a:pathLst>
            </a:custGeom>
            <a:noFill/>
            <a:ln w="57150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29172D9-8EC7-154F-ACC9-A074848E9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5356225"/>
            <a:ext cx="696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(</a:t>
            </a:r>
            <a:r>
              <a:rPr lang="en-US" altLang="en-US">
                <a:solidFill>
                  <a:srgbClr val="7030A0"/>
                </a:solidFill>
              </a:rPr>
              <a:t>G,k</a:t>
            </a:r>
            <a:r>
              <a:rPr lang="en-US" altLang="en-US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BC00A5-BB8C-1343-B5AB-E48B9004A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5127625"/>
            <a:ext cx="903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(</a:t>
            </a:r>
            <a:r>
              <a:rPr lang="en-US" altLang="en-US">
                <a:solidFill>
                  <a:srgbClr val="7030A0"/>
                </a:solidFill>
              </a:rPr>
              <a:t>G,n-k</a:t>
            </a:r>
            <a:r>
              <a:rPr lang="en-US" altLang="en-US"/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C0731D-660F-224A-B742-C77C2C30934D}"/>
              </a:ext>
            </a:extLst>
          </p:cNvPr>
          <p:cNvSpPr/>
          <p:nvPr/>
        </p:nvSpPr>
        <p:spPr>
          <a:xfrm>
            <a:off x="2887663" y="5095875"/>
            <a:ext cx="1844675" cy="762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VC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E45417DE-45F5-FA4E-A27B-79B92B88FEC8}"/>
              </a:ext>
            </a:extLst>
          </p:cNvPr>
          <p:cNvSpPr/>
          <p:nvPr/>
        </p:nvSpPr>
        <p:spPr>
          <a:xfrm>
            <a:off x="1520825" y="5476875"/>
            <a:ext cx="1344613" cy="196850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B0553CD1-29BA-F84E-A2A6-A5C39D015D0A}"/>
              </a:ext>
            </a:extLst>
          </p:cNvPr>
          <p:cNvSpPr/>
          <p:nvPr/>
        </p:nvSpPr>
        <p:spPr>
          <a:xfrm>
            <a:off x="4754563" y="5356225"/>
            <a:ext cx="1344612" cy="196850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55BAE8-DC19-5340-AA27-0D3BA5CBAAB1}"/>
              </a:ext>
            </a:extLst>
          </p:cNvPr>
          <p:cNvGrpSpPr>
            <a:grpSpLocks/>
          </p:cNvGrpSpPr>
          <p:nvPr/>
        </p:nvGrpSpPr>
        <p:grpSpPr bwMode="auto">
          <a:xfrm>
            <a:off x="5741988" y="1417638"/>
            <a:ext cx="2659062" cy="2711450"/>
            <a:chOff x="5742432" y="1417638"/>
            <a:chExt cx="2657856" cy="271186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B37A326-FE6C-A14C-86D9-F0F3D882A9EC}"/>
                </a:ext>
              </a:extLst>
            </p:cNvPr>
            <p:cNvSpPr/>
            <p:nvPr/>
          </p:nvSpPr>
          <p:spPr>
            <a:xfrm>
              <a:off x="5742432" y="1417638"/>
              <a:ext cx="2657856" cy="27118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494" name="TextBox 22">
              <a:extLst>
                <a:ext uri="{FF2B5EF4-FFF2-40B4-BE49-F238E27FC236}">
                  <a16:creationId xmlns:a16="http://schemas.microsoft.com/office/drawing/2014/main" id="{EF8019BE-70E9-4247-9225-67C09A9FF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2432" y="1567991"/>
              <a:ext cx="14414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AlgoIS (</a:t>
              </a:r>
              <a:r>
                <a:rPr lang="en-US" altLang="en-US">
                  <a:solidFill>
                    <a:srgbClr val="7030A0"/>
                  </a:solidFill>
                </a:rPr>
                <a:t>G,k</a:t>
              </a:r>
              <a:r>
                <a:rPr lang="en-US" altLang="en-US"/>
                <a:t>)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B38EEE5-7DAB-0440-991A-BCCDD8E5E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2141538"/>
            <a:ext cx="849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7030A0"/>
                </a:solidFill>
              </a:rPr>
              <a:t>G’</a:t>
            </a:r>
            <a:r>
              <a:rPr lang="en-US" altLang="en-US"/>
              <a:t> = </a:t>
            </a:r>
            <a:r>
              <a:rPr lang="en-US" altLang="en-US">
                <a:solidFill>
                  <a:srgbClr val="7030A0"/>
                </a:solidFill>
              </a:rPr>
              <a:t>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871913-D7AC-E142-9094-94D5F872A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0" y="2516188"/>
            <a:ext cx="925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7030A0"/>
                </a:solidFill>
              </a:rPr>
              <a:t>k’ </a:t>
            </a:r>
            <a:r>
              <a:rPr lang="en-US" altLang="en-US"/>
              <a:t>= </a:t>
            </a:r>
            <a:r>
              <a:rPr lang="en-US" altLang="en-US">
                <a:solidFill>
                  <a:srgbClr val="7030A0"/>
                </a:solidFill>
              </a:rPr>
              <a:t>n-k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BC91B5-8198-E645-8358-3A4E96A5E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2938463"/>
            <a:ext cx="1960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7030A0"/>
                </a:solidFill>
              </a:rPr>
              <a:t>b</a:t>
            </a:r>
            <a:r>
              <a:rPr lang="en-US" altLang="en-US"/>
              <a:t> = AlgoVC(</a:t>
            </a:r>
            <a:r>
              <a:rPr lang="en-US" altLang="en-US">
                <a:solidFill>
                  <a:srgbClr val="7030A0"/>
                </a:solidFill>
              </a:rPr>
              <a:t>G’,k</a:t>
            </a:r>
            <a:r>
              <a:rPr lang="en-US" altLang="en-US"/>
              <a:t>’)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636FD0-01ED-FA47-8F98-1F3EE9B43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0" y="3394075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return </a:t>
            </a:r>
            <a:r>
              <a:rPr lang="en-US" altLang="en-US">
                <a:solidFill>
                  <a:srgbClr val="7030A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12111</TotalTime>
  <Words>168</Words>
  <Application>Microsoft Macintosh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Lecture 39</vt:lpstr>
      <vt:lpstr>Please have a face mask on</vt:lpstr>
      <vt:lpstr>Final exam post</vt:lpstr>
      <vt:lpstr>Bring your UB card to final</vt:lpstr>
      <vt:lpstr>Interested in TAing CSE 331?</vt:lpstr>
      <vt:lpstr>Questions?</vt:lpstr>
      <vt:lpstr> </vt:lpstr>
      <vt:lpstr> </vt:lpstr>
      <vt:lpstr> </vt:lpstr>
      <vt:lpstr>Questions?</vt:lpstr>
      <vt:lpstr>Today’s agenda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71</cp:revision>
  <cp:lastPrinted>2017-12-03T22:18:27Z</cp:lastPrinted>
  <dcterms:created xsi:type="dcterms:W3CDTF">2011-12-02T03:04:14Z</dcterms:created>
  <dcterms:modified xsi:type="dcterms:W3CDTF">2021-12-08T00:08:37Z</dcterms:modified>
</cp:coreProperties>
</file>