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49" r:id="rId3"/>
    <p:sldId id="417" r:id="rId4"/>
    <p:sldId id="446" r:id="rId5"/>
    <p:sldId id="450" r:id="rId6"/>
    <p:sldId id="418" r:id="rId7"/>
    <p:sldId id="281" r:id="rId8"/>
    <p:sldId id="295" r:id="rId9"/>
    <p:sldId id="264" r:id="rId10"/>
    <p:sldId id="265" r:id="rId11"/>
    <p:sldId id="332" r:id="rId12"/>
    <p:sldId id="327" r:id="rId13"/>
    <p:sldId id="447" r:id="rId14"/>
    <p:sldId id="322" r:id="rId15"/>
    <p:sldId id="323" r:id="rId16"/>
    <p:sldId id="324" r:id="rId17"/>
    <p:sldId id="325" r:id="rId18"/>
    <p:sldId id="326" r:id="rId19"/>
    <p:sldId id="448" r:id="rId20"/>
    <p:sldId id="267" r:id="rId21"/>
    <p:sldId id="290" r:id="rId22"/>
    <p:sldId id="291" r:id="rId23"/>
    <p:sldId id="292" r:id="rId24"/>
    <p:sldId id="432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74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008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0173FB-2F98-72F5-D418-1C9531EC28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EC3E2-C39F-EBB6-27A0-D46201A3D0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34578F-E5B1-9142-8B9B-41D729F80FFE}" type="datetime1">
              <a:rPr lang="en-US" altLang="en-US"/>
              <a:pPr>
                <a:defRPr/>
              </a:pPr>
              <a:t>9/22/22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83881-6D15-2B0A-8B47-9AA02D9743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1AAF5-BE40-F99E-81D6-25DEBF3AE1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F7C2AB9-3E90-924F-A25F-982F342C4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83C8AE-2F43-6256-37F8-BE652C8A8C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93F4B-0FB2-368B-8529-79AD9C5698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17991E-AE45-1647-9EFE-CE633450761C}" type="datetime1">
              <a:rPr lang="en-US" altLang="en-US"/>
              <a:pPr>
                <a:defRPr/>
              </a:pPr>
              <a:t>9/22/22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5A865A7-FB34-8728-674A-BF8AD0DFE3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C2B742-D3B5-C0F5-AD04-FA931E921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62EDE-34DD-813B-69FD-32160BEC5A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BCB47-B88F-C35C-1D4A-E2C62D332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5C9B56C-72CB-EB41-9A72-960C92756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9609F-CA7F-41FC-EA1E-8A075E9D8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8600-CB35-2A4A-9C13-CB35B5B0EE83}" type="datetime1">
              <a:rPr lang="en-US" altLang="en-US"/>
              <a:pPr>
                <a:defRPr/>
              </a:pPr>
              <a:t>9/22/22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87F6-3620-5E78-0AB1-DA95C35A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37CB5-715D-597A-C29B-EFCA3466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26E35-83AF-B34F-BBC3-BD40CE32C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0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3E200-C9F7-1571-36B2-FFA34DFE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76EE-2A73-0847-914F-83954AE1416D}" type="datetime1">
              <a:rPr lang="en-US" altLang="en-US"/>
              <a:pPr>
                <a:defRPr/>
              </a:pPr>
              <a:t>9/22/22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B8B49-6B25-8041-2DBD-BBFB9046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E43D8-45CD-3DDB-AAF9-235BF4B9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A4B18-F6B8-3240-BB15-05B545C36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47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B360C-3CE8-1FA4-1114-5E16D9EA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C1C7-7A00-0641-9DA2-A7C1C267EE3C}" type="datetime1">
              <a:rPr lang="en-US" altLang="en-US"/>
              <a:pPr>
                <a:defRPr/>
              </a:pPr>
              <a:t>9/22/22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454D4-B09E-BE3B-08CC-678F148C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50F6C-8F84-2253-C582-5160414B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2432-3E11-0C4F-89D2-46BEB98C0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66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75EFF-3038-6EAA-23E5-BC380F61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C7AD2-3021-9540-8CBB-7116345046A1}" type="datetime1">
              <a:rPr lang="en-US" altLang="en-US"/>
              <a:pPr>
                <a:defRPr/>
              </a:pPr>
              <a:t>9/22/22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7E4AA-DE20-F51A-7899-94AEBCCE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DE68F-0AF9-79CA-A81E-4DF4CB8E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4671-1F94-1A40-9937-09DED81DF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04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4B3A6-D87C-76E7-544C-F25BAF50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58C5-32B5-6947-A058-0A55040DAB94}" type="datetime1">
              <a:rPr lang="en-US" altLang="en-US"/>
              <a:pPr>
                <a:defRPr/>
              </a:pPr>
              <a:t>9/22/22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1512C-D5BD-B8B9-8973-5A07C501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37A2B-64E4-D624-CBF3-459181CC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335E-363E-254C-B76D-B98A1C929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71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20678D-67DB-33B4-C2F5-F0D17F60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6DB0-0702-2240-BD84-D647818A9C69}" type="datetime1">
              <a:rPr lang="en-US" altLang="en-US"/>
              <a:pPr>
                <a:defRPr/>
              </a:pPr>
              <a:t>9/22/22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EF1865-838D-BF64-241F-2151D62CA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F915BA-CB8D-272E-6457-B41E79DC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5039-957C-7348-81EA-8C8B01E63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69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62ACAD-95AB-BB1F-2944-21A757DE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578C-2671-1F41-8B3B-5A00A41C8777}" type="datetime1">
              <a:rPr lang="en-US" altLang="en-US"/>
              <a:pPr>
                <a:defRPr/>
              </a:pPr>
              <a:t>9/22/22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08BADB-CBA2-E881-C590-0F2C6B9C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D76833-F2F8-46A4-2A68-B677FEC4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42C9-45CD-6145-A967-0C8B2680F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22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4314129-22D1-858A-3F4F-B13EE24C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5AC5-D9B4-4B42-83F6-FF34F89DF7F2}" type="datetime1">
              <a:rPr lang="en-US" altLang="en-US"/>
              <a:pPr>
                <a:defRPr/>
              </a:pPr>
              <a:t>9/22/22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5D203DB-98A6-D8B8-74E3-E96BDE74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CB18D5-1C54-6D1A-1AA4-6A71B889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56A49-CFE9-994B-8851-F705357FA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07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309B2A-6040-A0EF-7BD9-E089B957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6887-C4CD-EE4E-B5F3-A8227651E751}" type="datetime1">
              <a:rPr lang="en-US" altLang="en-US"/>
              <a:pPr>
                <a:defRPr/>
              </a:pPr>
              <a:t>9/22/22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B82B06-D86A-9E72-904C-036C750E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2FC79C-52D0-26A9-559E-17D50773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6CB0E-3AC1-E84E-9558-4FF0DAE09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63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2CCA39-CB3D-48C3-080E-C6D261499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92C2-F1B6-A248-9A54-445530F784C7}" type="datetime1">
              <a:rPr lang="en-US" altLang="en-US"/>
              <a:pPr>
                <a:defRPr/>
              </a:pPr>
              <a:t>9/22/22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651381-BF3A-60C2-B027-710D8171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A88C5C-241D-1BE8-F2D0-716DC3C7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7B5AE-BDD7-1348-8FE5-CC959D0FB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959C15-7CAF-B57D-8299-1DF37E62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70EA-5503-9D43-92F9-AAC19350B303}" type="datetime1">
              <a:rPr lang="en-US" altLang="en-US"/>
              <a:pPr>
                <a:defRPr/>
              </a:pPr>
              <a:t>9/22/22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1B5A60-A293-F60E-5B64-255C8EE9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C82419-B5A7-03DD-8835-7C1C24D6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A96D-BCCC-C849-A652-87057FAB1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54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9320E27-4C64-179D-05AB-1DE207C64C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AE3B7C-E97D-2CC1-5738-AB9D0C1C34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58EC3-8050-9137-8A67-5D08D1498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087526-9F8A-CB4E-ABE3-D9D516522B50}" type="datetime1">
              <a:rPr lang="en-US" altLang="en-US"/>
              <a:pPr>
                <a:defRPr/>
              </a:pPr>
              <a:t>9/22/22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9CAC4-5121-5A5A-E6BC-52BE8B73E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5E18F-4677-3BF2-0804-A5C60D35A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FBEEBC-2BC7-A640-B475-3F8F46E72C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8400127-1684-A7E2-B2B0-28293786E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Lecture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BB333-5436-A304-0B44-A307F35C4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23,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8BC218F-3866-1526-3ADD-5584DFE8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rooted tree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83168DBB-0494-2088-8A80-A34E17C4B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2238375"/>
            <a:ext cx="58578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BBFA3C47-F926-EAEB-1F9C-D1F3D7A7D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3406775"/>
            <a:ext cx="550862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BD1D7ED8-ED64-0BE5-952D-091431E07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4089400"/>
            <a:ext cx="6937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A9000B5A-E71E-71FE-E64E-9D63212AE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292475"/>
            <a:ext cx="6000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5E720204-7C6A-DABD-67BE-122F37245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3292475"/>
            <a:ext cx="6302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B74E9B-F996-5D5B-9EDE-1B011290F92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700338" y="2990850"/>
            <a:ext cx="252412" cy="3508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66DD87-F5EB-68F4-8AAD-A19592358DA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09182" y="3063081"/>
            <a:ext cx="252412" cy="2063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CDB692-0D5B-FE68-134A-A0CD68AD034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38375" y="3565525"/>
            <a:ext cx="763588" cy="2428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E2B45C-A18B-A86E-F2D5-FBD75E6DD08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207544" y="3948907"/>
            <a:ext cx="249237" cy="31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B49DE7-8C13-8988-ECE7-C9D1A1E86BA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632200" y="3565525"/>
            <a:ext cx="717550" cy="1254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3564" name="Picture 12">
            <a:extLst>
              <a:ext uri="{FF2B5EF4-FFF2-40B4-BE49-F238E27FC236}">
                <a16:creationId xmlns:a16="http://schemas.microsoft.com/office/drawing/2014/main" id="{8FA1E547-11BA-FD0E-D190-BFF2FAD14F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3125788"/>
            <a:ext cx="6302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>
            <a:extLst>
              <a:ext uri="{FF2B5EF4-FFF2-40B4-BE49-F238E27FC236}">
                <a16:creationId xmlns:a16="http://schemas.microsoft.com/office/drawing/2014/main" id="{A8919E69-3281-C29D-CE81-B85CADDDF4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233613"/>
            <a:ext cx="6238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>
            <a:extLst>
              <a:ext uri="{FF2B5EF4-FFF2-40B4-BE49-F238E27FC236}">
                <a16:creationId xmlns:a16="http://schemas.microsoft.com/office/drawing/2014/main" id="{F8F8EE9D-AF99-DDE6-5B24-6B7B23180E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90788"/>
            <a:ext cx="6445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A76B83-CD53-EBA8-739A-06ECB349808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365250" y="3292475"/>
            <a:ext cx="322263" cy="515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9F006F0-4FB3-2944-3C62-D6217E908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526088"/>
            <a:ext cx="2289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any vertex as root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22F3A85-199E-9FF6-D856-EB1C09ACF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1439863"/>
            <a:ext cx="6000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2FB4DE-9AF9-C645-EAE3-F12B06766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96025"/>
            <a:ext cx="428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the rest of the tree hang under </a:t>
            </a:r>
            <a:r>
              <a:rPr lang="ja-JP" altLang="en-US" sz="1800"/>
              <a:t>“</a:t>
            </a:r>
            <a:r>
              <a:rPr lang="en-US" altLang="ja-JP" sz="1800"/>
              <a:t>gravity</a:t>
            </a:r>
            <a:r>
              <a:rPr lang="ja-JP" altLang="en-US" sz="1800"/>
              <a:t>”</a:t>
            </a:r>
            <a:endParaRPr lang="en-US" altLang="en-US" sz="18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D94DDF8-A4EE-0C40-90C3-A58281CE20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2659063"/>
            <a:ext cx="6302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86256A-22DA-6A19-35FC-FAAAD90DF8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4208463"/>
            <a:ext cx="62388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F3B53C-86E9-5EE1-285F-63AEA72B7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4210050"/>
            <a:ext cx="5842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00DFBB-4839-54E0-7BB6-755DA59BB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4210050"/>
            <a:ext cx="550862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6C38A9-773B-9F3F-62EB-AACB3836F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25" y="4208463"/>
            <a:ext cx="6921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E2AA290-4DC4-C23B-74D3-5D7B6D823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5526088"/>
            <a:ext cx="644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3F7CBF-1E9A-037A-D46D-E8A5B1E71546}"/>
              </a:ext>
            </a:extLst>
          </p:cNvPr>
          <p:cNvCxnSpPr>
            <a:cxnSpLocks noChangeShapeType="1"/>
            <a:stCxn id="20" idx="2"/>
            <a:endCxn id="22" idx="0"/>
          </p:cNvCxnSpPr>
          <p:nvPr/>
        </p:nvCxnSpPr>
        <p:spPr bwMode="auto">
          <a:xfrm rot="16200000" flipH="1">
            <a:off x="6857207" y="2440781"/>
            <a:ext cx="420688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EAFC05-66D7-A99A-BF85-16EEB6AF4474}"/>
              </a:ext>
            </a:extLst>
          </p:cNvPr>
          <p:cNvCxnSpPr>
            <a:cxnSpLocks noChangeShapeType="1"/>
            <a:stCxn id="22" idx="2"/>
            <a:endCxn id="23" idx="0"/>
          </p:cNvCxnSpPr>
          <p:nvPr/>
        </p:nvCxnSpPr>
        <p:spPr bwMode="auto">
          <a:xfrm rot="5400000">
            <a:off x="6010276" y="3143250"/>
            <a:ext cx="692150" cy="14382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375B31-3888-F9CB-F095-A4FEE408FF43}"/>
              </a:ext>
            </a:extLst>
          </p:cNvPr>
          <p:cNvCxnSpPr>
            <a:cxnSpLocks noChangeShapeType="1"/>
            <a:stCxn id="22" idx="2"/>
            <a:endCxn id="24" idx="0"/>
          </p:cNvCxnSpPr>
          <p:nvPr/>
        </p:nvCxnSpPr>
        <p:spPr bwMode="auto">
          <a:xfrm rot="5400000">
            <a:off x="6549232" y="3683794"/>
            <a:ext cx="693737" cy="358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D9B3539-742B-F241-D644-02412BA877B0}"/>
              </a:ext>
            </a:extLst>
          </p:cNvPr>
          <p:cNvCxnSpPr>
            <a:cxnSpLocks noChangeShapeType="1"/>
            <a:stCxn id="22" idx="2"/>
            <a:endCxn id="25" idx="0"/>
          </p:cNvCxnSpPr>
          <p:nvPr/>
        </p:nvCxnSpPr>
        <p:spPr bwMode="auto">
          <a:xfrm rot="16200000" flipH="1">
            <a:off x="7097713" y="3494088"/>
            <a:ext cx="693737" cy="7381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B78DCD1-A602-E50F-75A7-276396E9E538}"/>
              </a:ext>
            </a:extLst>
          </p:cNvPr>
          <p:cNvCxnSpPr>
            <a:cxnSpLocks noChangeShapeType="1"/>
            <a:stCxn id="22" idx="2"/>
            <a:endCxn id="26" idx="0"/>
          </p:cNvCxnSpPr>
          <p:nvPr/>
        </p:nvCxnSpPr>
        <p:spPr bwMode="auto">
          <a:xfrm rot="16200000" flipH="1">
            <a:off x="7535069" y="3056732"/>
            <a:ext cx="692150" cy="16113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33636D-F29F-2884-43EC-EB1FF190C1E2}"/>
              </a:ext>
            </a:extLst>
          </p:cNvPr>
          <p:cNvCxnSpPr>
            <a:cxnSpLocks noChangeShapeType="1"/>
            <a:stCxn id="25" idx="2"/>
            <a:endCxn id="27" idx="0"/>
          </p:cNvCxnSpPr>
          <p:nvPr/>
        </p:nvCxnSpPr>
        <p:spPr bwMode="auto">
          <a:xfrm rot="16200000" flipH="1">
            <a:off x="7580313" y="5245100"/>
            <a:ext cx="514350" cy="47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213F0494-048A-5C4F-3052-3D3E3A80A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3" y="5526088"/>
            <a:ext cx="1438275" cy="769937"/>
          </a:xfrm>
          <a:prstGeom prst="wedgeRoundRectCallout">
            <a:avLst>
              <a:gd name="adj1" fmla="val 81870"/>
              <a:gd name="adj2" fmla="val 8977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Calibri" charset="0"/>
              </a:rPr>
              <a:t>SG’s parent=AC</a:t>
            </a:r>
          </a:p>
        </p:txBody>
      </p:sp>
      <p:sp>
        <p:nvSpPr>
          <p:cNvPr id="42" name="Rounded Rectangular Callout 41">
            <a:extLst>
              <a:ext uri="{FF2B5EF4-FFF2-40B4-BE49-F238E27FC236}">
                <a16:creationId xmlns:a16="http://schemas.microsoft.com/office/drawing/2014/main" id="{CB3F61C5-242B-214C-0C1D-460E538D5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724" y="5351463"/>
            <a:ext cx="803275" cy="1108075"/>
          </a:xfrm>
          <a:prstGeom prst="wedgeRoundRectCallout">
            <a:avLst>
              <a:gd name="adj1" fmla="val -111634"/>
              <a:gd name="adj2" fmla="val -83579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Calibri" charset="0"/>
              </a:rPr>
              <a:t>AC’s child=SG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>
            <a:extLst>
              <a:ext uri="{FF2B5EF4-FFF2-40B4-BE49-F238E27FC236}">
                <a16:creationId xmlns:a16="http://schemas.microsoft.com/office/drawing/2014/main" id="{3B391DA9-EFBC-A5EA-10CE-0F779D907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238" y="522288"/>
            <a:ext cx="6359525" cy="647700"/>
          </a:xfr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/>
              <a:t>Every </a:t>
            </a:r>
            <a:r>
              <a:rPr lang="en-US" altLang="en-US" sz="3600">
                <a:solidFill>
                  <a:srgbClr val="660066"/>
                </a:solidFill>
              </a:rPr>
              <a:t>n</a:t>
            </a:r>
            <a:r>
              <a:rPr lang="en-US" altLang="en-US" sz="3600"/>
              <a:t> vertex tree has </a:t>
            </a:r>
            <a:r>
              <a:rPr lang="en-US" altLang="en-US" sz="3600">
                <a:solidFill>
                  <a:srgbClr val="660066"/>
                </a:solidFill>
              </a:rPr>
              <a:t>n-1</a:t>
            </a:r>
            <a:r>
              <a:rPr lang="en-US" altLang="en-US" sz="3600"/>
              <a:t> edges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F37498-9C17-00AA-BC96-2C7F8AD4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>
            <a:extLst>
              <a:ext uri="{FF2B5EF4-FFF2-40B4-BE49-F238E27FC236}">
                <a16:creationId xmlns:a16="http://schemas.microsoft.com/office/drawing/2014/main" id="{69550499-800C-4201-259F-D3419DED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238" y="522288"/>
            <a:ext cx="6359525" cy="647700"/>
          </a:xfr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/>
              <a:t>Every </a:t>
            </a:r>
            <a:r>
              <a:rPr lang="en-US" altLang="en-US" sz="3600">
                <a:solidFill>
                  <a:srgbClr val="660066"/>
                </a:solidFill>
              </a:rPr>
              <a:t>n</a:t>
            </a:r>
            <a:r>
              <a:rPr lang="en-US" altLang="en-US" sz="3600"/>
              <a:t> vertex tree has </a:t>
            </a:r>
            <a:r>
              <a:rPr lang="en-US" altLang="en-US" sz="3600">
                <a:solidFill>
                  <a:srgbClr val="660066"/>
                </a:solidFill>
              </a:rPr>
              <a:t>n-1</a:t>
            </a:r>
            <a:r>
              <a:rPr lang="en-US" altLang="en-US" sz="3600"/>
              <a:t> edges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71659-D523-875A-BA45-E05E364E5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1995488"/>
            <a:ext cx="5737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Let 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400" dirty="0">
                <a:latin typeface="Arial" panose="020B0604020202020204" pitchFamily="34" charset="0"/>
              </a:rPr>
              <a:t> be an undirected graph on 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</a:rPr>
              <a:t> nodes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D99D41-F9C0-983B-94E6-688862FFC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2814638"/>
            <a:ext cx="5002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Then ANY two of the following implies the third: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0C205-27CD-3F0F-76BA-99CDFB06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692525"/>
            <a:ext cx="2516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800">
                <a:latin typeface="Arial" panose="020B0604020202020204" pitchFamily="34" charset="0"/>
              </a:rPr>
              <a:t> is connected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41693-435F-176C-160D-554D9C090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4379913"/>
            <a:ext cx="267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800">
                <a:latin typeface="Arial" panose="020B0604020202020204" pitchFamily="34" charset="0"/>
              </a:rPr>
              <a:t> has no cycles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555C0-9BFA-F8AB-8CBB-65A829EB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5067300"/>
            <a:ext cx="2778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800">
                <a:latin typeface="Arial" panose="020B0604020202020204" pitchFamily="34" charset="0"/>
              </a:rPr>
              <a:t> has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n-1</a:t>
            </a:r>
            <a:r>
              <a:rPr lang="en-US" altLang="en-US" sz="2800">
                <a:latin typeface="Arial" panose="020B0604020202020204" pitchFamily="34" charset="0"/>
              </a:rPr>
              <a:t>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B8064DBD-6252-2B1C-7ECF-1EC881925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Questions/Comments?</a:t>
            </a:r>
          </a:p>
        </p:txBody>
      </p:sp>
      <p:pic>
        <p:nvPicPr>
          <p:cNvPr id="26626" name="Picture 5">
            <a:extLst>
              <a:ext uri="{FF2B5EF4-FFF2-40B4-BE49-F238E27FC236}">
                <a16:creationId xmlns:a16="http://schemas.microsoft.com/office/drawing/2014/main" id="{262573E6-ADD5-1C09-B1EA-5F6D172E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89E4175-7947-45BB-0CBE-D4C92E8D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Rest of Today’</a:t>
            </a:r>
            <a:r>
              <a:rPr lang="en-US" altLang="ja-JP"/>
              <a:t>s agenda</a:t>
            </a:r>
            <a:endParaRPr lang="en-US" altLang="en-US"/>
          </a:p>
        </p:txBody>
      </p:sp>
      <p:sp>
        <p:nvSpPr>
          <p:cNvPr id="27650" name="TextBox 3">
            <a:extLst>
              <a:ext uri="{FF2B5EF4-FFF2-40B4-BE49-F238E27FC236}">
                <a16:creationId xmlns:a16="http://schemas.microsoft.com/office/drawing/2014/main" id="{7093CAFC-F6DC-CED0-93B8-9990475D0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05125"/>
            <a:ext cx="5900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Algorithms for checking connectivity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86B2DAE0-49C3-8785-406F-AAB81249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Checking by inspection</a:t>
            </a:r>
          </a:p>
        </p:txBody>
      </p:sp>
      <p:pic>
        <p:nvPicPr>
          <p:cNvPr id="28674" name="Picture 4">
            <a:extLst>
              <a:ext uri="{FF2B5EF4-FFF2-40B4-BE49-F238E27FC236}">
                <a16:creationId xmlns:a16="http://schemas.microsoft.com/office/drawing/2014/main" id="{69ABDAF6-4950-01D3-845E-90F3C62F2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2239963"/>
            <a:ext cx="7747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>
            <a:extLst>
              <a:ext uri="{FF2B5EF4-FFF2-40B4-BE49-F238E27FC236}">
                <a16:creationId xmlns:a16="http://schemas.microsoft.com/office/drawing/2014/main" id="{41269348-4974-6029-2B0B-F80ACCCAB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775075"/>
            <a:ext cx="7302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>
            <a:extLst>
              <a:ext uri="{FF2B5EF4-FFF2-40B4-BE49-F238E27FC236}">
                <a16:creationId xmlns:a16="http://schemas.microsoft.com/office/drawing/2014/main" id="{B75129BD-7314-EFC4-0540-B0E4736FD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4672013"/>
            <a:ext cx="9191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DB14DBFE-D099-ECF0-5142-B37BB1141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624263"/>
            <a:ext cx="795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>
            <a:extLst>
              <a:ext uri="{FF2B5EF4-FFF2-40B4-BE49-F238E27FC236}">
                <a16:creationId xmlns:a16="http://schemas.microsoft.com/office/drawing/2014/main" id="{EBBA6476-C4AA-DE3B-A7D6-8F7132448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624263"/>
            <a:ext cx="8350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EEC178-6963-7F33-4A41-F87E165B75A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242469" y="3226594"/>
            <a:ext cx="331788" cy="463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EA4EBA-9BE9-7BB7-ED0A-8230FE924DD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445794" y="3321844"/>
            <a:ext cx="331788" cy="273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DFAB3D-1BFD-3BA9-0C91-D69A7208AC5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27313" y="3983038"/>
            <a:ext cx="1012825" cy="317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C05EC0-2D5D-6B3B-89F0-A281CBD8FF9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913981" y="4487069"/>
            <a:ext cx="328613" cy="412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17206B-09AA-6F66-905C-906A4DD6886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475163" y="3983038"/>
            <a:ext cx="952500" cy="165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8684" name="Picture 14">
            <a:extLst>
              <a:ext uri="{FF2B5EF4-FFF2-40B4-BE49-F238E27FC236}">
                <a16:creationId xmlns:a16="http://schemas.microsoft.com/office/drawing/2014/main" id="{4D1D9B7E-E0BC-580B-660C-C667324594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405188"/>
            <a:ext cx="8350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5">
            <a:extLst>
              <a:ext uri="{FF2B5EF4-FFF2-40B4-BE49-F238E27FC236}">
                <a16:creationId xmlns:a16="http://schemas.microsoft.com/office/drawing/2014/main" id="{13F4923D-FCAD-7BCC-A5E7-B5BA3E001D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2233613"/>
            <a:ext cx="8286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6">
            <a:extLst>
              <a:ext uri="{FF2B5EF4-FFF2-40B4-BE49-F238E27FC236}">
                <a16:creationId xmlns:a16="http://schemas.microsoft.com/office/drawing/2014/main" id="{765A12C8-27C2-65B2-2124-65E2851245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71750"/>
            <a:ext cx="8540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CE5774-3B2B-FE4D-2EAC-CD775804240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470025" y="3624263"/>
            <a:ext cx="427038" cy="676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E55CBF-E271-A03C-98E5-A501911A61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2025" y="2760663"/>
            <a:ext cx="858838" cy="47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8689" name="Group 20">
            <a:extLst>
              <a:ext uri="{FF2B5EF4-FFF2-40B4-BE49-F238E27FC236}">
                <a16:creationId xmlns:a16="http://schemas.microsoft.com/office/drawing/2014/main" id="{6048B3B5-3CD5-2238-FDC8-AD74D9B389A8}"/>
              </a:ext>
            </a:extLst>
          </p:cNvPr>
          <p:cNvGrpSpPr>
            <a:grpSpLocks/>
          </p:cNvGrpSpPr>
          <p:nvPr/>
        </p:nvGrpSpPr>
        <p:grpSpPr bwMode="auto">
          <a:xfrm>
            <a:off x="6977063" y="2233613"/>
            <a:ext cx="806450" cy="2781300"/>
            <a:chOff x="6977395" y="1950586"/>
            <a:chExt cx="806807" cy="2781782"/>
          </a:xfrm>
        </p:grpSpPr>
        <p:pic>
          <p:nvPicPr>
            <p:cNvPr id="28690" name="Picture 21">
              <a:extLst>
                <a:ext uri="{FF2B5EF4-FFF2-40B4-BE49-F238E27FC236}">
                  <a16:creationId xmlns:a16="http://schemas.microsoft.com/office/drawing/2014/main" id="{F5A706A2-80F5-03E4-FBE5-FC3BAC2F2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693" y="1950586"/>
              <a:ext cx="757509" cy="97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22">
              <a:extLst>
                <a:ext uri="{FF2B5EF4-FFF2-40B4-BE49-F238E27FC236}">
                  <a16:creationId xmlns:a16="http://schemas.microsoft.com/office/drawing/2014/main" id="{D55997FF-16E2-FD2C-831F-C8A132370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395" y="3764199"/>
              <a:ext cx="806807" cy="96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5980971-123B-BD73-FC2E-BE5BC8FD4E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75125" y="3332741"/>
              <a:ext cx="836758" cy="254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85D1D42-B61E-72E3-5CD1-8E5EEEE3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about large graphs?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558CCAEA-A16A-2DC1-C0C3-2DF20A98A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33588"/>
            <a:ext cx="5080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8C75BCF3-3E72-D8B9-5D62-90E96E4A32B7}"/>
              </a:ext>
            </a:extLst>
          </p:cNvPr>
          <p:cNvGrpSpPr>
            <a:grpSpLocks/>
          </p:cNvGrpSpPr>
          <p:nvPr/>
        </p:nvGrpSpPr>
        <p:grpSpPr bwMode="auto">
          <a:xfrm>
            <a:off x="1009650" y="3778250"/>
            <a:ext cx="7137400" cy="2022475"/>
            <a:chOff x="1009517" y="3777735"/>
            <a:chExt cx="7138141" cy="202374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66F5DC0-487B-C55D-2B11-F9CB740945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03235" y="4516385"/>
              <a:ext cx="1344752" cy="44477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59C13E2-1564-48BE-4A5E-1D22D100C2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6376970" y="3848034"/>
              <a:ext cx="1693335" cy="1552736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9703" name="TextBox 7">
              <a:extLst>
                <a:ext uri="{FF2B5EF4-FFF2-40B4-BE49-F238E27FC236}">
                  <a16:creationId xmlns:a16="http://schemas.microsoft.com/office/drawing/2014/main" id="{87809AD0-4BB3-4550-8BB9-14B9E2837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517" y="4787303"/>
              <a:ext cx="29501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660066"/>
                  </a:solidFill>
                </a:rPr>
                <a:t>s</a:t>
              </a:r>
            </a:p>
          </p:txBody>
        </p:sp>
        <p:sp>
          <p:nvSpPr>
            <p:cNvPr id="29704" name="TextBox 8">
              <a:extLst>
                <a:ext uri="{FF2B5EF4-FFF2-40B4-BE49-F238E27FC236}">
                  <a16:creationId xmlns:a16="http://schemas.microsoft.com/office/drawing/2014/main" id="{C24ECA8B-719D-AC37-011E-B8040DC13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2648" y="5370590"/>
              <a:ext cx="29501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660066"/>
                  </a:solidFill>
                </a:rPr>
                <a:t>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A3239E2-2C1D-05FE-061D-1B46D26E9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6273800"/>
            <a:ext cx="233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Are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connected?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A56B24B0-D3F6-682B-7AC4-2B00753E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Brute-force algorithm?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1990F-9635-7E10-86F3-04787B5C2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965325"/>
            <a:ext cx="5845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List all possible vertex sequences between 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  <a:r>
              <a:rPr lang="en-US" altLang="en-US" sz="2200"/>
              <a:t> and </a:t>
            </a:r>
            <a:r>
              <a:rPr lang="en-US" altLang="en-US" sz="2200">
                <a:solidFill>
                  <a:srgbClr val="660066"/>
                </a:solidFill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2BE02-CE79-C8FB-4CFE-8E09CA1BE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75" y="3625850"/>
            <a:ext cx="44815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Check if any is a path between 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  <a:r>
              <a:rPr lang="en-US" altLang="en-US" sz="2200"/>
              <a:t> and </a:t>
            </a:r>
            <a:r>
              <a:rPr lang="en-US" altLang="en-US" sz="2200">
                <a:solidFill>
                  <a:srgbClr val="660066"/>
                </a:solidFill>
              </a:rPr>
              <a:t>t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CF6EA09D-992A-1EF8-4561-5A7CF32F0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2757488"/>
            <a:ext cx="2132012" cy="1298575"/>
          </a:xfrm>
          <a:prstGeom prst="cloudCallout">
            <a:avLst>
              <a:gd name="adj1" fmla="val -81435"/>
              <a:gd name="adj2" fmla="val -7535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660066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n</a:t>
            </a:r>
            <a:r>
              <a:rPr lang="en-US" baseline="30000">
                <a:solidFill>
                  <a:srgbClr val="660066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n</a:t>
            </a:r>
            <a:r>
              <a:rPr lang="en-US">
                <a:solidFill>
                  <a:srgbClr val="FFFFFF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 such 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B2DAADBB-5D1B-CB67-AAB5-0A8E3697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Algorithm motivation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993421CB-5AE7-703B-5A76-0ACBBF5ED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84325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9EC523-C1B5-56D0-933D-F35C85CF4AF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538663" y="3614738"/>
            <a:ext cx="379412" cy="3254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</a:rPr>
              <a:t>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B75268D2-45EE-11E0-E379-02D063D7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Questions/Comments?</a:t>
            </a:r>
          </a:p>
        </p:txBody>
      </p:sp>
      <p:pic>
        <p:nvPicPr>
          <p:cNvPr id="32770" name="Picture 5">
            <a:extLst>
              <a:ext uri="{FF2B5EF4-FFF2-40B4-BE49-F238E27FC236}">
                <a16:creationId xmlns:a16="http://schemas.microsoft.com/office/drawing/2014/main" id="{00FAA183-1241-B0F5-1683-84740A09D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Register project groups </a:t>
            </a:r>
            <a:r>
              <a:rPr lang="en-US" altLang="en-US" dirty="0">
                <a:solidFill>
                  <a:srgbClr val="FF0000"/>
                </a:solidFill>
              </a:rPr>
              <a:t>1 week!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Sep 30, 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DC9FD2B4-C9FF-F61D-359F-90383498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Breadth First Search (BFS)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F090C691-22E7-5504-03F7-713ACFE88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9160C36-A5E9-FA89-58B8-BA13BB82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Connectivity Problem</a:t>
            </a:r>
          </a:p>
        </p:txBody>
      </p:sp>
      <p:sp>
        <p:nvSpPr>
          <p:cNvPr id="34818" name="TextBox 2">
            <a:extLst>
              <a:ext uri="{FF2B5EF4-FFF2-40B4-BE49-F238E27FC236}">
                <a16:creationId xmlns:a16="http://schemas.microsoft.com/office/drawing/2014/main" id="{1318B013-47E2-E8CF-6E57-40975EFA7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120900"/>
            <a:ext cx="4697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Input:</a:t>
            </a:r>
            <a:r>
              <a:rPr lang="en-US" altLang="en-US" sz="2400">
                <a:latin typeface="Arial" panose="020B0604020202020204" pitchFamily="34" charset="0"/>
              </a:rPr>
              <a:t> Graph 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G = (V,E) </a:t>
            </a:r>
            <a:r>
              <a:rPr lang="en-US" altLang="en-US" sz="2400">
                <a:latin typeface="Arial" panose="020B0604020202020204" pitchFamily="34" charset="0"/>
              </a:rPr>
              <a:t>and 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>
                <a:latin typeface="Arial" panose="020B0604020202020204" pitchFamily="34" charset="0"/>
              </a:rPr>
              <a:t> in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 V</a:t>
            </a: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D34BA1D4-7A0A-1587-1424-BE20E754A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3413125"/>
            <a:ext cx="452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Output:</a:t>
            </a:r>
            <a:r>
              <a:rPr lang="en-US" altLang="en-US" sz="2400">
                <a:latin typeface="Arial" panose="020B0604020202020204" pitchFamily="34" charset="0"/>
              </a:rPr>
              <a:t> All 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t </a:t>
            </a:r>
            <a:r>
              <a:rPr lang="en-US" altLang="en-US" sz="2400">
                <a:latin typeface="Arial" panose="020B0604020202020204" pitchFamily="34" charset="0"/>
              </a:rPr>
              <a:t>connected to 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>
                <a:latin typeface="Arial" panose="020B0604020202020204" pitchFamily="34" charset="0"/>
              </a:rPr>
              <a:t> in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 G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80DFF55-963C-6819-B41A-8A1BDAADCA54}"/>
              </a:ext>
            </a:extLst>
          </p:cNvPr>
          <p:cNvSpPr/>
          <p:nvPr/>
        </p:nvSpPr>
        <p:spPr>
          <a:xfrm>
            <a:off x="4160838" y="4252913"/>
            <a:ext cx="3071812" cy="1212850"/>
          </a:xfrm>
          <a:prstGeom prst="wedgeRoundRectCallout">
            <a:avLst>
              <a:gd name="adj1" fmla="val -63642"/>
              <a:gd name="adj2" fmla="val -866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Connected component of </a:t>
            </a:r>
            <a:r>
              <a:rPr lang="en-US" sz="2400" dirty="0">
                <a:solidFill>
                  <a:srgbClr val="7030A0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72E2C1ED-6A0D-0C0D-40B1-D644825CE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Breadth First Search (BFS)</a:t>
            </a:r>
          </a:p>
        </p:txBody>
      </p:sp>
      <p:sp>
        <p:nvSpPr>
          <p:cNvPr id="35842" name="TextBox 3">
            <a:extLst>
              <a:ext uri="{FF2B5EF4-FFF2-40B4-BE49-F238E27FC236}">
                <a16:creationId xmlns:a16="http://schemas.microsoft.com/office/drawing/2014/main" id="{B642EC15-C457-0F6E-6ED1-829AC8693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2735263"/>
            <a:ext cx="4487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Build layers of vertices connected to 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5843" name="TextBox 4">
            <a:extLst>
              <a:ext uri="{FF2B5EF4-FFF2-40B4-BE49-F238E27FC236}">
                <a16:creationId xmlns:a16="http://schemas.microsoft.com/office/drawing/2014/main" id="{31B843A9-7F4D-B6BE-9E88-A1F0A1E4E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3778250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 baseline="-25000"/>
              <a:t>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</a:p>
        </p:txBody>
      </p:sp>
      <p:sp>
        <p:nvSpPr>
          <p:cNvPr id="35844" name="TextBox 5">
            <a:extLst>
              <a:ext uri="{FF2B5EF4-FFF2-40B4-BE49-F238E27FC236}">
                <a16:creationId xmlns:a16="http://schemas.microsoft.com/office/drawing/2014/main" id="{5D370A6A-A7EB-E97C-E08A-FF7FF2A04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4395788"/>
            <a:ext cx="3757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Assume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>
                <a:solidFill>
                  <a:srgbClr val="660066"/>
                </a:solidFill>
              </a:rPr>
              <a:t>,..,L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  <a:r>
              <a:rPr lang="en-US" altLang="en-US" sz="1800">
                <a:solidFill>
                  <a:srgbClr val="660066"/>
                </a:solidFill>
              </a:rPr>
              <a:t> </a:t>
            </a:r>
            <a:r>
              <a:rPr lang="en-US" altLang="en-US" sz="1800"/>
              <a:t>have been constructed</a:t>
            </a:r>
          </a:p>
        </p:txBody>
      </p:sp>
      <p:sp>
        <p:nvSpPr>
          <p:cNvPr id="35845" name="TextBox 6">
            <a:extLst>
              <a:ext uri="{FF2B5EF4-FFF2-40B4-BE49-F238E27FC236}">
                <a16:creationId xmlns:a16="http://schemas.microsoft.com/office/drawing/2014/main" id="{1D19C7EA-867D-2421-A8E0-DEBE0B883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4906963"/>
            <a:ext cx="654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j+1</a:t>
            </a:r>
            <a:r>
              <a:rPr lang="en-US" altLang="en-US" sz="1800" baseline="-25000"/>
              <a:t> </a:t>
            </a:r>
            <a:r>
              <a:rPr lang="en-US" altLang="en-US" sz="1800"/>
              <a:t>set of vertices not chosen yet but are connected by an edge  to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15358684-5E59-E6D2-105A-671749E73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68950"/>
            <a:ext cx="299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Stop when new layer is empty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30C65781-7424-599A-AA8F-7F1607F3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BFS Tree</a:t>
            </a:r>
          </a:p>
        </p:txBody>
      </p:sp>
      <p:sp>
        <p:nvSpPr>
          <p:cNvPr id="36866" name="TextBox 2">
            <a:extLst>
              <a:ext uri="{FF2B5EF4-FFF2-40B4-BE49-F238E27FC236}">
                <a16:creationId xmlns:a16="http://schemas.microsoft.com/office/drawing/2014/main" id="{ECD1090D-EE09-9820-7D94-AD2CA3626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1638300"/>
            <a:ext cx="379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BFS naturally defines a tree rooted at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6867" name="TextBox 3">
            <a:extLst>
              <a:ext uri="{FF2B5EF4-FFF2-40B4-BE49-F238E27FC236}">
                <a16:creationId xmlns:a16="http://schemas.microsoft.com/office/drawing/2014/main" id="{3C2DEF1A-C09B-6F47-61AE-44D7F44E1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2171700"/>
            <a:ext cx="331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  <a:r>
              <a:rPr lang="en-US" altLang="en-US" sz="1800"/>
              <a:t> forms the </a:t>
            </a:r>
            <a:r>
              <a:rPr lang="en-US" altLang="en-US" sz="1800">
                <a:solidFill>
                  <a:srgbClr val="660066"/>
                </a:solidFill>
              </a:rPr>
              <a:t>j</a:t>
            </a:r>
            <a:r>
              <a:rPr lang="en-US" altLang="en-US" sz="1800"/>
              <a:t>th </a:t>
            </a:r>
            <a:r>
              <a:rPr lang="ja-JP" altLang="en-US" sz="1800"/>
              <a:t>“</a:t>
            </a:r>
            <a:r>
              <a:rPr lang="en-US" altLang="ja-JP" sz="1800"/>
              <a:t>level</a:t>
            </a:r>
            <a:r>
              <a:rPr lang="ja-JP" altLang="en-US" sz="1800"/>
              <a:t>”</a:t>
            </a:r>
            <a:r>
              <a:rPr lang="en-US" altLang="ja-JP" sz="1800"/>
              <a:t> in the tree</a:t>
            </a:r>
            <a:endParaRPr lang="en-US" altLang="en-US" sz="1800"/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939F765F-FE8F-F296-01D0-FCDB40D4A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2735263"/>
            <a:ext cx="544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j+1</a:t>
            </a:r>
            <a:r>
              <a:rPr lang="en-US" altLang="en-US" sz="1800" baseline="-25000"/>
              <a:t> </a:t>
            </a:r>
            <a:r>
              <a:rPr lang="en-US" altLang="en-US" sz="1800"/>
              <a:t>is child of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  <a:r>
              <a:rPr lang="en-US" altLang="en-US" sz="1800"/>
              <a:t> from which it was </a:t>
            </a:r>
            <a:r>
              <a:rPr lang="ja-JP" altLang="en-US" sz="1800"/>
              <a:t>“</a:t>
            </a:r>
            <a:r>
              <a:rPr lang="en-US" altLang="ja-JP" sz="1800"/>
              <a:t>discovered</a:t>
            </a:r>
            <a:r>
              <a:rPr lang="ja-JP" altLang="en-US" sz="1800"/>
              <a:t>”</a:t>
            </a:r>
            <a:endParaRPr lang="en-US" alt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E958F5-BD3C-3C03-9739-44291BDE2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34290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956BC9-3B71-B443-CD66-07405061C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41687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80B511-DAEF-32D3-058E-D7A7E3D31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41687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64F12E-FBE7-0E61-AECB-89F53A254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212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E6B1C4-1464-5766-9ED0-CBD1240A7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52435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DEBA69-0983-678D-38A5-AE958F80C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1769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459E23-81A3-0E90-97F1-8C50F7120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4290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2EF769-3DF6-A685-526F-8DC434D56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45593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4BBA48-E0FC-988F-B7FD-042AD313266E}"/>
              </a:ext>
            </a:extLst>
          </p:cNvPr>
          <p:cNvCxnSpPr>
            <a:cxnSpLocks noChangeShapeType="1"/>
            <a:stCxn id="6" idx="3"/>
            <a:endCxn id="7" idx="7"/>
          </p:cNvCxnSpPr>
          <p:nvPr/>
        </p:nvCxnSpPr>
        <p:spPr bwMode="auto">
          <a:xfrm rot="5400000">
            <a:off x="1200944" y="38488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1957F9-5E8E-17AD-80F0-FBF078459B9C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 rot="16200000" flipH="1">
            <a:off x="1865313" y="37592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F53CDD-2A53-6B1A-5BD1-D8816AC21198}"/>
              </a:ext>
            </a:extLst>
          </p:cNvPr>
          <p:cNvCxnSpPr>
            <a:cxnSpLocks noChangeShapeType="1"/>
            <a:stCxn id="7" idx="6"/>
            <a:endCxn id="8" idx="2"/>
          </p:cNvCxnSpPr>
          <p:nvPr/>
        </p:nvCxnSpPr>
        <p:spPr bwMode="auto">
          <a:xfrm>
            <a:off x="1346200" y="43640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2318B8-2238-AC8C-09A2-0DEE29FF6964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rot="5400000">
            <a:off x="470694" y="46886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62BEAF-29C9-43B9-2ED6-7370D4D5B493}"/>
              </a:ext>
            </a:extLst>
          </p:cNvPr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858838" y="54165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937ADE-6CCE-C796-DDB6-440411853466}"/>
              </a:ext>
            </a:extLst>
          </p:cNvPr>
          <p:cNvCxnSpPr>
            <a:cxnSpLocks noChangeShapeType="1"/>
            <a:stCxn id="8" idx="3"/>
            <a:endCxn id="10" idx="7"/>
          </p:cNvCxnSpPr>
          <p:nvPr/>
        </p:nvCxnSpPr>
        <p:spPr bwMode="auto">
          <a:xfrm rot="5400000">
            <a:off x="1730375" y="46990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87051A-9A7E-52A0-D0BB-1053F99DA8D1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 rot="5400000">
            <a:off x="1514475" y="59055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7E1402-43AF-3AD9-3106-829A87C98DDC}"/>
              </a:ext>
            </a:extLst>
          </p:cNvPr>
          <p:cNvCxnSpPr>
            <a:cxnSpLocks noChangeShapeType="1"/>
            <a:stCxn id="8" idx="7"/>
            <a:endCxn id="12" idx="3"/>
          </p:cNvCxnSpPr>
          <p:nvPr/>
        </p:nvCxnSpPr>
        <p:spPr bwMode="auto">
          <a:xfrm rot="5400000" flipH="1" flipV="1">
            <a:off x="2826544" y="35520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16AFB9-D2A0-8BDB-9896-493A104D5F4D}"/>
              </a:ext>
            </a:extLst>
          </p:cNvPr>
          <p:cNvCxnSpPr>
            <a:cxnSpLocks noChangeShapeType="1"/>
            <a:stCxn id="12" idx="4"/>
            <a:endCxn id="13" idx="0"/>
          </p:cNvCxnSpPr>
          <p:nvPr/>
        </p:nvCxnSpPr>
        <p:spPr bwMode="auto">
          <a:xfrm rot="5400000">
            <a:off x="3272631" y="41902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73881E1-1F8B-06D6-729C-4F4F46D42198}"/>
              </a:ext>
            </a:extLst>
          </p:cNvPr>
          <p:cNvCxnSpPr>
            <a:cxnSpLocks noChangeShapeType="1"/>
            <a:stCxn id="8" idx="5"/>
            <a:endCxn id="13" idx="2"/>
          </p:cNvCxnSpPr>
          <p:nvPr/>
        </p:nvCxnSpPr>
        <p:spPr bwMode="auto">
          <a:xfrm rot="16200000" flipH="1">
            <a:off x="2902743" y="42156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127252E-7B29-05F7-702E-D87945684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34290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C4D436F-047A-4811-E93E-E76FDED97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613" y="4030663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FFE8E7C-2526-E857-0BE8-A7819DDED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4030663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292CC1F-93B8-40AA-1D16-A669B2F5A5D2}"/>
              </a:ext>
            </a:extLst>
          </p:cNvPr>
          <p:cNvCxnSpPr>
            <a:cxnSpLocks noChangeShapeType="1"/>
            <a:stCxn id="34" idx="3"/>
            <a:endCxn id="35" idx="7"/>
          </p:cNvCxnSpPr>
          <p:nvPr/>
        </p:nvCxnSpPr>
        <p:spPr bwMode="auto">
          <a:xfrm rot="5400000">
            <a:off x="6381750" y="3767138"/>
            <a:ext cx="325438" cy="315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353C29-3385-A2B8-E951-3E1BD4B96251}"/>
              </a:ext>
            </a:extLst>
          </p:cNvPr>
          <p:cNvCxnSpPr>
            <a:cxnSpLocks noChangeShapeType="1"/>
            <a:stCxn id="34" idx="5"/>
            <a:endCxn id="36" idx="1"/>
          </p:cNvCxnSpPr>
          <p:nvPr/>
        </p:nvCxnSpPr>
        <p:spPr bwMode="auto">
          <a:xfrm rot="16200000" flipH="1">
            <a:off x="7046119" y="3702844"/>
            <a:ext cx="325438" cy="444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3FE1CEF-F64B-A642-E4B0-312E3F08E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3392488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FF65CB-E749-3B36-46BF-974F72FC4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4041775"/>
            <a:ext cx="36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5C1E7C5-2B2B-DEFD-2ECC-C7EDC604D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526573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9F172D4-93D9-C09C-216A-C7BB165C0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52451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1996816-B87B-E11B-46F9-481A38B4A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738" y="52212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BAB17E5-AA0E-CE87-0465-8E92DC46C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52212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BF0296-7F19-F651-BC06-838980255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8" y="5221288"/>
            <a:ext cx="36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2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0A2F3D2-BAF3-1902-9C8D-7602ED0E73FF}"/>
              </a:ext>
            </a:extLst>
          </p:cNvPr>
          <p:cNvCxnSpPr>
            <a:cxnSpLocks noChangeShapeType="1"/>
            <a:stCxn id="35" idx="3"/>
            <a:endCxn id="43" idx="7"/>
          </p:cNvCxnSpPr>
          <p:nvPr/>
        </p:nvCxnSpPr>
        <p:spPr bwMode="auto">
          <a:xfrm rot="5400000">
            <a:off x="5267325" y="4487863"/>
            <a:ext cx="958850" cy="71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3DA3FE7-C06E-A8D1-01A1-31E78E59A5E9}"/>
              </a:ext>
            </a:extLst>
          </p:cNvPr>
          <p:cNvCxnSpPr>
            <a:cxnSpLocks noChangeShapeType="1"/>
            <a:stCxn id="36" idx="4"/>
            <a:endCxn id="45" idx="0"/>
          </p:cNvCxnSpPr>
          <p:nvPr/>
        </p:nvCxnSpPr>
        <p:spPr bwMode="auto">
          <a:xfrm rot="5400000">
            <a:off x="7071519" y="4720432"/>
            <a:ext cx="800100" cy="2016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4B5F3B1-87B2-ABB2-5E6E-E76BA70692B5}"/>
              </a:ext>
            </a:extLst>
          </p:cNvPr>
          <p:cNvCxnSpPr>
            <a:cxnSpLocks noChangeShapeType="1"/>
            <a:stCxn id="36" idx="4"/>
            <a:endCxn id="46" idx="0"/>
          </p:cNvCxnSpPr>
          <p:nvPr/>
        </p:nvCxnSpPr>
        <p:spPr bwMode="auto">
          <a:xfrm rot="16200000" flipH="1">
            <a:off x="7469982" y="4523581"/>
            <a:ext cx="800100" cy="595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65F2E22-4D27-7B43-114B-ACB33AB41365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 rot="16200000" flipH="1">
            <a:off x="5903120" y="4761706"/>
            <a:ext cx="823912" cy="142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C4EB23F-8B6F-BDF7-5E05-BC97B888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6176963"/>
            <a:ext cx="401638" cy="39211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DD1294-AA86-1433-1014-D39D0F59D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813" y="6176963"/>
            <a:ext cx="363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3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66B466A-8827-BD71-583D-03BDE61862A9}"/>
              </a:ext>
            </a:extLst>
          </p:cNvPr>
          <p:cNvCxnSpPr>
            <a:cxnSpLocks noChangeShapeType="1"/>
            <a:stCxn id="44" idx="4"/>
            <a:endCxn id="56" idx="0"/>
          </p:cNvCxnSpPr>
          <p:nvPr/>
        </p:nvCxnSpPr>
        <p:spPr bwMode="auto">
          <a:xfrm rot="5400000">
            <a:off x="6114256" y="5906294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5A61604-B623-E3DC-55C5-5AF427DBD8AB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066006" y="47236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4" name="Cloud Callout 63">
            <a:extLst>
              <a:ext uri="{FF2B5EF4-FFF2-40B4-BE49-F238E27FC236}">
                <a16:creationId xmlns:a16="http://schemas.microsoft.com/office/drawing/2014/main" id="{E028FB87-AFA1-ECE0-03F5-AFFE759CB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325" y="2008188"/>
            <a:ext cx="1825625" cy="1384300"/>
          </a:xfrm>
          <a:prstGeom prst="cloudCallout">
            <a:avLst>
              <a:gd name="adj1" fmla="val -25176"/>
              <a:gd name="adj2" fmla="val 82097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Add non-tree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1A79F2D-E727-37F4-7F89-3D02E5179A45}"/>
              </a:ext>
            </a:extLst>
          </p:cNvPr>
          <p:cNvCxnSpPr>
            <a:cxnSpLocks noChangeShapeType="1"/>
            <a:stCxn id="35" idx="6"/>
            <a:endCxn id="36" idx="2"/>
          </p:cNvCxnSpPr>
          <p:nvPr/>
        </p:nvCxnSpPr>
        <p:spPr bwMode="auto">
          <a:xfrm>
            <a:off x="6445250" y="4225925"/>
            <a:ext cx="925513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5BD9C81-D4D8-732C-814C-B05B2CA7A461}"/>
              </a:ext>
            </a:extLst>
          </p:cNvPr>
          <p:cNvCxnSpPr>
            <a:cxnSpLocks noChangeShapeType="1"/>
            <a:stCxn id="43" idx="6"/>
            <a:endCxn id="44" idx="2"/>
          </p:cNvCxnSpPr>
          <p:nvPr/>
        </p:nvCxnSpPr>
        <p:spPr bwMode="auto">
          <a:xfrm flipV="1">
            <a:off x="5449888" y="5440363"/>
            <a:ext cx="735012" cy="206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EE7548F-02B2-13F2-A2E0-7DDF7B09EA13}"/>
              </a:ext>
            </a:extLst>
          </p:cNvPr>
          <p:cNvCxnSpPr>
            <a:cxnSpLocks noChangeShapeType="1"/>
            <a:stCxn id="45" idx="6"/>
            <a:endCxn id="46" idx="2"/>
          </p:cNvCxnSpPr>
          <p:nvPr/>
        </p:nvCxnSpPr>
        <p:spPr bwMode="auto">
          <a:xfrm>
            <a:off x="7572375" y="5416550"/>
            <a:ext cx="39528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242EED8-D088-D023-6B4F-954037C03F77}"/>
              </a:ext>
            </a:extLst>
          </p:cNvPr>
          <p:cNvCxnSpPr>
            <a:cxnSpLocks noChangeShapeType="1"/>
            <a:stCxn id="44" idx="7"/>
            <a:endCxn id="36" idx="3"/>
          </p:cNvCxnSpPr>
          <p:nvPr/>
        </p:nvCxnSpPr>
        <p:spPr bwMode="auto">
          <a:xfrm rot="5400000" flipH="1" flipV="1">
            <a:off x="6510338" y="4381500"/>
            <a:ext cx="938212" cy="9032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D1DE373-6B08-CCC2-B50B-EE9A19739069}"/>
              </a:ext>
            </a:extLst>
          </p:cNvPr>
          <p:cNvGrpSpPr>
            <a:grpSpLocks/>
          </p:cNvGrpSpPr>
          <p:nvPr/>
        </p:nvGrpSpPr>
        <p:grpSpPr bwMode="auto">
          <a:xfrm>
            <a:off x="4170363" y="3392488"/>
            <a:ext cx="401637" cy="1520825"/>
            <a:chOff x="3594100" y="3581400"/>
            <a:chExt cx="401638" cy="152082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B599DB8-CD54-E0BD-526E-55395D53E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00" y="3581400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9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525A71-4022-39A6-963B-A4324B875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00" y="4711700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0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288C5C0-E1AE-9614-759E-6DD4B529F6C3}"/>
                </a:ext>
              </a:extLst>
            </p:cNvPr>
            <p:cNvCxnSpPr>
              <a:cxnSpLocks noChangeShapeType="1"/>
              <a:stCxn id="50" idx="4"/>
              <a:endCxn id="52" idx="0"/>
            </p:cNvCxnSpPr>
            <p:nvPr/>
          </p:nvCxnSpPr>
          <p:spPr bwMode="auto">
            <a:xfrm rot="5400000">
              <a:off x="3425032" y="4342606"/>
              <a:ext cx="739775" cy="158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 animBg="1"/>
      <p:bldP spid="35" grpId="0" animBg="1"/>
      <p:bldP spid="36" grpId="0" animBg="1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/>
      <p:bldP spid="56" grpId="0" animBg="1"/>
      <p:bldP spid="57" grpId="0"/>
      <p:bldP spid="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CA57BDF-DDD4-E5E4-1A27-2D9C6B01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Argue on the board…</a:t>
            </a:r>
          </a:p>
        </p:txBody>
      </p:sp>
      <p:pic>
        <p:nvPicPr>
          <p:cNvPr id="37890" name="Picture 4" descr="Jul27-2008 062.JPG">
            <a:extLst>
              <a:ext uri="{FF2B5EF4-FFF2-40B4-BE49-F238E27FC236}">
                <a16:creationId xmlns:a16="http://schemas.microsoft.com/office/drawing/2014/main" id="{36AA9822-F779-D5C0-2350-8D1F28AAA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600D6D1A-3AC5-25B7-468C-C8E78D8F9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you need it, ask for help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660F17B8-D2F7-CB84-3589-D1182CD59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248F7AE4-C3C5-3C14-683A-04AB1FA0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Couple of  clarifications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25150-460D-290D-1B02-67CD105EB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868"/>
            <a:ext cx="9107682" cy="28728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CB6E4-F896-C018-ACB4-13164E18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behind HW 1 Q2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8195D-C990-BB07-84B8-70716D404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7419"/>
            <a:ext cx="9184918" cy="21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E459AE75-4F52-C22D-4B56-19DCB070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Questions/Comments?</a:t>
            </a:r>
          </a:p>
        </p:txBody>
      </p:sp>
      <p:pic>
        <p:nvPicPr>
          <p:cNvPr id="19458" name="Picture 5">
            <a:extLst>
              <a:ext uri="{FF2B5EF4-FFF2-40B4-BE49-F238E27FC236}">
                <a16:creationId xmlns:a16="http://schemas.microsoft.com/office/drawing/2014/main" id="{DCB75C9E-BC98-11FB-2911-171131429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9B98E69-C93F-4024-97D0-EE0820CF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Distance between </a:t>
            </a:r>
            <a:r>
              <a:rPr lang="en-US" altLang="en-US">
                <a:solidFill>
                  <a:srgbClr val="960096"/>
                </a:solidFill>
              </a:rPr>
              <a:t>u</a:t>
            </a:r>
            <a:r>
              <a:rPr lang="en-US" altLang="en-US"/>
              <a:t> and </a:t>
            </a:r>
            <a:r>
              <a:rPr lang="en-US" altLang="en-US">
                <a:solidFill>
                  <a:srgbClr val="960096"/>
                </a:solidFill>
              </a:rPr>
              <a:t>v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C7C18492-C60E-10AB-1C8A-BA2CA1CB0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1639888"/>
            <a:ext cx="7699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Length of the shortest length path between </a:t>
            </a:r>
            <a:r>
              <a:rPr lang="en-US" altLang="en-US" sz="2600">
                <a:solidFill>
                  <a:srgbClr val="960096"/>
                </a:solidFill>
                <a:latin typeface="Arial" panose="020B0604020202020204" pitchFamily="34" charset="0"/>
              </a:rPr>
              <a:t>u</a:t>
            </a:r>
            <a:r>
              <a:rPr lang="en-US" altLang="en-US" sz="2600">
                <a:latin typeface="Arial" panose="020B0604020202020204" pitchFamily="34" charset="0"/>
              </a:rPr>
              <a:t> and </a:t>
            </a:r>
            <a:r>
              <a:rPr lang="en-US" altLang="en-US" sz="2600">
                <a:solidFill>
                  <a:srgbClr val="960096"/>
                </a:solidFill>
                <a:latin typeface="Arial" panose="020B0604020202020204" pitchFamily="34" charset="0"/>
              </a:rPr>
              <a:t>v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5566DD1-6CC4-22A8-82AA-A2DD34B4AD00}"/>
              </a:ext>
            </a:extLst>
          </p:cNvPr>
          <p:cNvGrpSpPr>
            <a:grpSpLocks/>
          </p:cNvGrpSpPr>
          <p:nvPr/>
        </p:nvGrpSpPr>
        <p:grpSpPr bwMode="auto">
          <a:xfrm>
            <a:off x="1951038" y="2703513"/>
            <a:ext cx="5886450" cy="2663825"/>
            <a:chOff x="1042988" y="1951038"/>
            <a:chExt cx="6740525" cy="3406775"/>
          </a:xfrm>
        </p:grpSpPr>
        <p:grpSp>
          <p:nvGrpSpPr>
            <p:cNvPr id="20489" name="Group 25">
              <a:extLst>
                <a:ext uri="{FF2B5EF4-FFF2-40B4-BE49-F238E27FC236}">
                  <a16:creationId xmlns:a16="http://schemas.microsoft.com/office/drawing/2014/main" id="{E4780854-8BB7-9597-9400-15989F248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988" y="1951038"/>
              <a:ext cx="5180013" cy="3406774"/>
              <a:chOff x="335996" y="1955800"/>
              <a:chExt cx="7628492" cy="4759325"/>
            </a:xfrm>
          </p:grpSpPr>
          <p:pic>
            <p:nvPicPr>
              <p:cNvPr id="20494" name="Picture 4">
                <a:extLst>
                  <a:ext uri="{FF2B5EF4-FFF2-40B4-BE49-F238E27FC236}">
                    <a16:creationId xmlns:a16="http://schemas.microsoft.com/office/drawing/2014/main" id="{5A86FFD2-1038-CB14-044C-F4C520B8F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1288" y="1965325"/>
                <a:ext cx="1143000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5" name="Picture 5">
                <a:extLst>
                  <a:ext uri="{FF2B5EF4-FFF2-40B4-BE49-F238E27FC236}">
                    <a16:creationId xmlns:a16="http://schemas.microsoft.com/office/drawing/2014/main" id="{E3FAD57A-8364-900A-79E8-B5FCEDDD5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850" y="4110038"/>
                <a:ext cx="1074738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6" name="Picture 6">
                <a:extLst>
                  <a:ext uri="{FF2B5EF4-FFF2-40B4-BE49-F238E27FC236}">
                    <a16:creationId xmlns:a16="http://schemas.microsoft.com/office/drawing/2014/main" id="{E7EC7F12-E7B4-0B19-CB6A-DA0F62E8E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5362575"/>
                <a:ext cx="1354137" cy="135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7" name="Picture 7">
                <a:extLst>
                  <a:ext uri="{FF2B5EF4-FFF2-40B4-BE49-F238E27FC236}">
                    <a16:creationId xmlns:a16="http://schemas.microsoft.com/office/drawing/2014/main" id="{461DC703-E57E-2032-B417-E0E6F8C9A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2913" y="3898900"/>
                <a:ext cx="1171575" cy="146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8" name="Picture 13">
                <a:extLst>
                  <a:ext uri="{FF2B5EF4-FFF2-40B4-BE49-F238E27FC236}">
                    <a16:creationId xmlns:a16="http://schemas.microsoft.com/office/drawing/2014/main" id="{A9E5661E-D228-F6A5-5219-E77BDC7B4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898900"/>
                <a:ext cx="1230312" cy="100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2E31586-D759-D5D7-87E7-10C27D280BB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3587721" y="3324846"/>
                <a:ext cx="462318" cy="68533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6855EF6-A839-4930-D42C-CF335A316AA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61289" y="3465393"/>
                <a:ext cx="462318" cy="40423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C727B08-E95C-D93B-EB69-3AF1C3A0C3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670412" y="4400699"/>
                <a:ext cx="1491134" cy="4453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34C97E2-102B-1102-9102-D34647BC834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4576982" y="5103017"/>
                <a:ext cx="459482" cy="588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F864617-EC03-C129-45C5-02CA0FB82ED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5390328" y="4400699"/>
                <a:ext cx="1402791" cy="2297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pic>
            <p:nvPicPr>
              <p:cNvPr id="20504" name="Picture 24">
                <a:extLst>
                  <a:ext uri="{FF2B5EF4-FFF2-40B4-BE49-F238E27FC236}">
                    <a16:creationId xmlns:a16="http://schemas.microsoft.com/office/drawing/2014/main" id="{8DB75549-7FE8-8566-CCD3-8A1743BBE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594100"/>
                <a:ext cx="1230312" cy="157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5" name="Picture 20">
                <a:extLst>
                  <a:ext uri="{FF2B5EF4-FFF2-40B4-BE49-F238E27FC236}">
                    <a16:creationId xmlns:a16="http://schemas.microsoft.com/office/drawing/2014/main" id="{6379DCD8-3896-F367-366F-A81EFFCE3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850" y="1955800"/>
                <a:ext cx="1219200" cy="147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6" name="Picture 22">
                <a:extLst>
                  <a:ext uri="{FF2B5EF4-FFF2-40B4-BE49-F238E27FC236}">
                    <a16:creationId xmlns:a16="http://schemas.microsoft.com/office/drawing/2014/main" id="{A5E8051A-84EA-7659-5325-9150AAF3DF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996" y="2428875"/>
                <a:ext cx="1257854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11360AC-BEB7-417E-AEE2-CA9B6EEF248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965110" y="3898671"/>
                <a:ext cx="629115" cy="9473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E014E08-D01C-7F5D-7BA0-3906F5E1CB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55412" y="2693240"/>
                <a:ext cx="1266259" cy="85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0490" name="Group 42">
              <a:extLst>
                <a:ext uri="{FF2B5EF4-FFF2-40B4-BE49-F238E27FC236}">
                  <a16:creationId xmlns:a16="http://schemas.microsoft.com/office/drawing/2014/main" id="{FF3301AE-1887-1345-1908-6EB8A7FE6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7063" y="1951039"/>
              <a:ext cx="806450" cy="2781301"/>
              <a:chOff x="6977395" y="1950586"/>
              <a:chExt cx="806807" cy="2781782"/>
            </a:xfrm>
          </p:grpSpPr>
          <p:pic>
            <p:nvPicPr>
              <p:cNvPr id="20491" name="Picture 30">
                <a:extLst>
                  <a:ext uri="{FF2B5EF4-FFF2-40B4-BE49-F238E27FC236}">
                    <a16:creationId xmlns:a16="http://schemas.microsoft.com/office/drawing/2014/main" id="{28A5B9FA-3575-7D3C-BD7F-C8226CC1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6693" y="1950586"/>
                <a:ext cx="757509" cy="97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2" name="Picture 38">
                <a:extLst>
                  <a:ext uri="{FF2B5EF4-FFF2-40B4-BE49-F238E27FC236}">
                    <a16:creationId xmlns:a16="http://schemas.microsoft.com/office/drawing/2014/main" id="{85C9D121-447C-2304-C41D-EDA3DA739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395" y="3764199"/>
                <a:ext cx="806807" cy="96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2E4B043-F692-2220-CCF1-71C81663AD6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74890" y="3332883"/>
                <a:ext cx="836612" cy="2546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4A348B5-0486-5279-CB3D-C1943A13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5622925"/>
            <a:ext cx="341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Distance between RM and BO?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7883F6-BF32-D077-26FA-DE17694DE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5594350"/>
            <a:ext cx="369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960096"/>
                </a:solidFill>
                <a:latin typeface="Arial" panose="020B0604020202020204" pitchFamily="34" charset="0"/>
              </a:rPr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364FB6-2F0D-9596-7BD4-830D8929247B}"/>
              </a:ext>
            </a:extLst>
          </p:cNvPr>
          <p:cNvGrpSpPr>
            <a:grpSpLocks/>
          </p:cNvGrpSpPr>
          <p:nvPr/>
        </p:nvGrpSpPr>
        <p:grpSpPr bwMode="auto">
          <a:xfrm>
            <a:off x="3770313" y="3271838"/>
            <a:ext cx="1458912" cy="282575"/>
            <a:chOff x="3770575" y="3271285"/>
            <a:chExt cx="1459421" cy="283127"/>
          </a:xfrm>
        </p:grpSpPr>
        <p:sp>
          <p:nvSpPr>
            <p:cNvPr id="20487" name="TextBox 2">
              <a:extLst>
                <a:ext uri="{FF2B5EF4-FFF2-40B4-BE49-F238E27FC236}">
                  <a16:creationId xmlns:a16="http://schemas.microsoft.com/office/drawing/2014/main" id="{CA71FB75-0E4A-02E6-931D-70153C92C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575" y="3271285"/>
              <a:ext cx="4235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FFFF00"/>
                  </a:solidFill>
                </a:rPr>
                <a:t>RM</a:t>
              </a:r>
            </a:p>
          </p:txBody>
        </p:sp>
        <p:sp>
          <p:nvSpPr>
            <p:cNvPr id="20488" name="TextBox 27">
              <a:extLst>
                <a:ext uri="{FF2B5EF4-FFF2-40B4-BE49-F238E27FC236}">
                  <a16:creationId xmlns:a16="http://schemas.microsoft.com/office/drawing/2014/main" id="{F314E8C7-C087-8827-8502-AE319DB81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2512" y="3277413"/>
              <a:ext cx="4074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FFFF00"/>
                  </a:solidFill>
                </a:rPr>
                <a:t>BO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C87EC44F-7D20-1BCF-F0E2-EC1025B4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Tree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34F43769-DD21-7D57-E6D8-1213F3E3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1639888"/>
            <a:ext cx="422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Connected undirected graph with no cycles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B8B7F-D113-B63B-BF49-52289B55F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2239963"/>
            <a:ext cx="7747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CA5367-6E0E-C445-8C6E-240382ADE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775075"/>
            <a:ext cx="7302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0D138D-7DC6-21F8-FBF8-DAFB3F1B1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4672013"/>
            <a:ext cx="9191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83EF24-555F-66AF-89B6-3DD67D134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624263"/>
            <a:ext cx="795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53BEB1-5FF4-D32E-A4FA-AED8385B9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624263"/>
            <a:ext cx="8350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91D4D1-B20E-CB4A-5405-311571313D3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242469" y="3226594"/>
            <a:ext cx="331788" cy="463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590AEC-866A-3C34-E5E3-EE43ADFAE0BF}"/>
              </a:ext>
            </a:extLst>
          </p:cNvPr>
          <p:cNvCxnSpPr>
            <a:cxnSpLocks noChangeShapeType="1"/>
            <a:stCxn id="5" idx="2"/>
          </p:cNvCxnSpPr>
          <p:nvPr/>
        </p:nvCxnSpPr>
        <p:spPr bwMode="auto">
          <a:xfrm rot="5400000">
            <a:off x="4445794" y="3321844"/>
            <a:ext cx="331788" cy="273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3996F9-E851-2279-DD4C-98A9AA465D6A}"/>
              </a:ext>
            </a:extLst>
          </p:cNvPr>
          <p:cNvCxnSpPr>
            <a:cxnSpLocks noChangeShapeType="1"/>
            <a:stCxn id="6" idx="3"/>
            <a:endCxn id="9" idx="1"/>
          </p:cNvCxnSpPr>
          <p:nvPr/>
        </p:nvCxnSpPr>
        <p:spPr bwMode="auto">
          <a:xfrm flipV="1">
            <a:off x="2627313" y="3983038"/>
            <a:ext cx="1012825" cy="317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D0A8FE-F5A0-6BD6-CA69-8249B065DB92}"/>
              </a:ext>
            </a:extLst>
          </p:cNvPr>
          <p:cNvCxnSpPr>
            <a:cxnSpLocks noChangeShapeType="1"/>
            <a:stCxn id="7" idx="0"/>
            <a:endCxn id="9" idx="2"/>
          </p:cNvCxnSpPr>
          <p:nvPr/>
        </p:nvCxnSpPr>
        <p:spPr bwMode="auto">
          <a:xfrm rot="16200000" flipV="1">
            <a:off x="3913981" y="4487069"/>
            <a:ext cx="328613" cy="412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5ACCA-5983-D11F-0FFD-523BEC5C1248}"/>
              </a:ext>
            </a:extLst>
          </p:cNvPr>
          <p:cNvCxnSpPr>
            <a:cxnSpLocks noChangeShapeType="1"/>
            <a:stCxn id="8" idx="1"/>
            <a:endCxn id="9" idx="3"/>
          </p:cNvCxnSpPr>
          <p:nvPr/>
        </p:nvCxnSpPr>
        <p:spPr bwMode="auto">
          <a:xfrm rot="10800000">
            <a:off x="4475163" y="3983038"/>
            <a:ext cx="952500" cy="165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1B37FEA-4AF5-79CF-A61F-D2C9C6EDD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405188"/>
            <a:ext cx="8350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D3786D-71F7-0F0A-DCA7-388A403D9A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2233613"/>
            <a:ext cx="8286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AD96C5-FF0E-862E-AEE0-D00CE296D2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71750"/>
            <a:ext cx="8540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75DF80-FD72-52AE-118E-1AB34314DF00}"/>
              </a:ext>
            </a:extLst>
          </p:cNvPr>
          <p:cNvCxnSpPr>
            <a:cxnSpLocks noChangeShapeType="1"/>
            <a:stCxn id="6" idx="1"/>
            <a:endCxn id="17" idx="2"/>
          </p:cNvCxnSpPr>
          <p:nvPr/>
        </p:nvCxnSpPr>
        <p:spPr bwMode="auto">
          <a:xfrm rot="10800000">
            <a:off x="1470025" y="3624263"/>
            <a:ext cx="427038" cy="676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5A91CD-31F4-7B5D-BFC4-92F6B520BB05}"/>
              </a:ext>
            </a:extLst>
          </p:cNvPr>
          <p:cNvCxnSpPr>
            <a:cxnSpLocks noChangeShapeType="1"/>
            <a:stCxn id="16" idx="3"/>
            <a:endCxn id="5" idx="1"/>
          </p:cNvCxnSpPr>
          <p:nvPr/>
        </p:nvCxnSpPr>
        <p:spPr bwMode="auto">
          <a:xfrm>
            <a:off x="3502025" y="2760663"/>
            <a:ext cx="858838" cy="47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" name="Group 20">
            <a:extLst>
              <a:ext uri="{FF2B5EF4-FFF2-40B4-BE49-F238E27FC236}">
                <a16:creationId xmlns:a16="http://schemas.microsoft.com/office/drawing/2014/main" id="{2DC48F50-DE8D-6195-D964-5D2BF5D2E715}"/>
              </a:ext>
            </a:extLst>
          </p:cNvPr>
          <p:cNvGrpSpPr>
            <a:grpSpLocks/>
          </p:cNvGrpSpPr>
          <p:nvPr/>
        </p:nvGrpSpPr>
        <p:grpSpPr bwMode="auto">
          <a:xfrm>
            <a:off x="6977063" y="2233613"/>
            <a:ext cx="806450" cy="2781300"/>
            <a:chOff x="6977395" y="1950586"/>
            <a:chExt cx="806807" cy="2781782"/>
          </a:xfrm>
        </p:grpSpPr>
        <p:pic>
          <p:nvPicPr>
            <p:cNvPr id="21523" name="Picture 21">
              <a:extLst>
                <a:ext uri="{FF2B5EF4-FFF2-40B4-BE49-F238E27FC236}">
                  <a16:creationId xmlns:a16="http://schemas.microsoft.com/office/drawing/2014/main" id="{B473A9E5-32AA-D8D7-38AF-8894DB5FE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693" y="1950586"/>
              <a:ext cx="757509" cy="97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4" name="Picture 22">
              <a:extLst>
                <a:ext uri="{FF2B5EF4-FFF2-40B4-BE49-F238E27FC236}">
                  <a16:creationId xmlns:a16="http://schemas.microsoft.com/office/drawing/2014/main" id="{ADBFE5DF-9E42-C9F3-D792-EEF60CC9C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395" y="3764199"/>
              <a:ext cx="806807" cy="96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C66236-FF1B-D0CF-CCC8-ADE1D5F013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75125" y="3332741"/>
              <a:ext cx="836758" cy="254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0FF7178-D08F-B31C-7DCB-D1CFA44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Rooted Tree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B39EB-6E27-1FCE-F362-5C5509CA8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79525"/>
            <a:ext cx="762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9CE20D-644C-8B38-52C1-3CF79F29C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" y="1258888"/>
            <a:ext cx="762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9955</TotalTime>
  <Words>357</Words>
  <Application>Microsoft Macintosh PowerPoint</Application>
  <PresentationFormat>On-screen Show (4:3)</PresentationFormat>
  <Paragraphs>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Lecture 11</vt:lpstr>
      <vt:lpstr>Register project groups 1 week!</vt:lpstr>
      <vt:lpstr>If you need it, ask for help</vt:lpstr>
      <vt:lpstr>Couple of  clarifications</vt:lpstr>
      <vt:lpstr>Story behind HW 1 Q2</vt:lpstr>
      <vt:lpstr>Questions/Comments?</vt:lpstr>
      <vt:lpstr>Distance between u and v</vt:lpstr>
      <vt:lpstr>Tree</vt:lpstr>
      <vt:lpstr>Rooted Tree</vt:lpstr>
      <vt:lpstr>A rooted tree</vt:lpstr>
      <vt:lpstr>Every n vertex tree has n-1 edges</vt:lpstr>
      <vt:lpstr>Every n vertex tree has n-1 edges</vt:lpstr>
      <vt:lpstr>Questions/Comments?</vt:lpstr>
      <vt:lpstr>Rest of Today’s agenda</vt:lpstr>
      <vt:lpstr>Checking by inspection</vt:lpstr>
      <vt:lpstr>What about large graphs?</vt:lpstr>
      <vt:lpstr>Brute-force algorithm?</vt:lpstr>
      <vt:lpstr>Algorithm motivation</vt:lpstr>
      <vt:lpstr>Questions/Comments?</vt:lpstr>
      <vt:lpstr>Breadth First Search (BFS)</vt:lpstr>
      <vt:lpstr>Connectivity Problem</vt:lpstr>
      <vt:lpstr>Breadth First Search (BFS)</vt:lpstr>
      <vt:lpstr>BFS Tree</vt:lpstr>
      <vt:lpstr>Argue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</dc:title>
  <dc:creator>Atri</dc:creator>
  <cp:lastModifiedBy>Atri Rudra</cp:lastModifiedBy>
  <cp:revision>54</cp:revision>
  <cp:lastPrinted>2017-09-21T19:36:47Z</cp:lastPrinted>
  <dcterms:created xsi:type="dcterms:W3CDTF">2011-09-23T00:32:02Z</dcterms:created>
  <dcterms:modified xsi:type="dcterms:W3CDTF">2022-09-23T16:34:23Z</dcterms:modified>
</cp:coreProperties>
</file>