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compatMode="1" saveSubsetFonts="1" autoCompressPictures="0">
  <p:sldMasterIdLst>
    <p:sldMasterId id="2147483648" r:id="rId1"/>
  </p:sldMasterIdLst>
  <p:notesMasterIdLst>
    <p:notesMasterId r:id="rId53"/>
  </p:notesMasterIdLst>
  <p:sldIdLst>
    <p:sldId id="256" r:id="rId2"/>
    <p:sldId id="331" r:id="rId3"/>
    <p:sldId id="437" r:id="rId4"/>
    <p:sldId id="388" r:id="rId5"/>
    <p:sldId id="424" r:id="rId6"/>
    <p:sldId id="438" r:id="rId7"/>
    <p:sldId id="383" r:id="rId8"/>
    <p:sldId id="384" r:id="rId9"/>
    <p:sldId id="351" r:id="rId10"/>
    <p:sldId id="425" r:id="rId11"/>
    <p:sldId id="439" r:id="rId12"/>
    <p:sldId id="440" r:id="rId13"/>
    <p:sldId id="419" r:id="rId14"/>
    <p:sldId id="362" r:id="rId15"/>
    <p:sldId id="426" r:id="rId16"/>
    <p:sldId id="333" r:id="rId17"/>
    <p:sldId id="334" r:id="rId18"/>
    <p:sldId id="408" r:id="rId19"/>
    <p:sldId id="409" r:id="rId20"/>
    <p:sldId id="410" r:id="rId21"/>
    <p:sldId id="436" r:id="rId22"/>
    <p:sldId id="349" r:id="rId23"/>
    <p:sldId id="336" r:id="rId24"/>
    <p:sldId id="338" r:id="rId25"/>
    <p:sldId id="411" r:id="rId26"/>
    <p:sldId id="339" r:id="rId27"/>
    <p:sldId id="427" r:id="rId28"/>
    <p:sldId id="341" r:id="rId29"/>
    <p:sldId id="340" r:id="rId30"/>
    <p:sldId id="342" r:id="rId31"/>
    <p:sldId id="345" r:id="rId32"/>
    <p:sldId id="428" r:id="rId33"/>
    <p:sldId id="389" r:id="rId34"/>
    <p:sldId id="390" r:id="rId35"/>
    <p:sldId id="391" r:id="rId36"/>
    <p:sldId id="392" r:id="rId37"/>
    <p:sldId id="393" r:id="rId38"/>
    <p:sldId id="394" r:id="rId39"/>
    <p:sldId id="395" r:id="rId40"/>
    <p:sldId id="398" r:id="rId41"/>
    <p:sldId id="396" r:id="rId42"/>
    <p:sldId id="397" r:id="rId43"/>
    <p:sldId id="429" r:id="rId44"/>
    <p:sldId id="264" r:id="rId45"/>
    <p:sldId id="278" r:id="rId46"/>
    <p:sldId id="430" r:id="rId47"/>
    <p:sldId id="416" r:id="rId48"/>
    <p:sldId id="431" r:id="rId49"/>
    <p:sldId id="432" r:id="rId50"/>
    <p:sldId id="433" r:id="rId51"/>
    <p:sldId id="434" r:id="rId52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>
          <p15:clr>
            <a:srgbClr val="A4A3A4"/>
          </p15:clr>
        </p15:guide>
        <p15:guide id="2" pos="575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73"/>
    <p:restoredTop sz="93053"/>
  </p:normalViewPr>
  <p:slideViewPr>
    <p:cSldViewPr snapToGrid="0" snapToObjects="1">
      <p:cViewPr varScale="1">
        <p:scale>
          <a:sx n="105" d="100"/>
          <a:sy n="105" d="100"/>
        </p:scale>
        <p:origin x="1624" y="184"/>
      </p:cViewPr>
      <p:guideLst>
        <p:guide orient="horz"/>
        <p:guide pos="5759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F6F50AF-92A7-6518-0BCA-829085A663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3C351DB-15FB-B760-A7C7-D9F9206C107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8D46CC63-A096-BA4C-A447-F5B8A5323B7B}" type="datetimeFigureOut">
              <a:rPr lang="en-US"/>
              <a:pPr>
                <a:defRPr/>
              </a:pPr>
              <a:t>8/30/22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BF159294-AC72-DE99-9EE6-64D2792B80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64F5FAC-5A99-6BCE-EE3B-9BD77DB911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21D0B-48E7-F659-7709-4BEF0825A33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4B46BA-756C-B1ED-4680-FC940FAD99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4B7B1A6-8358-5041-A098-C41C0A2740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E9492-7867-B4E8-A983-2F2224C0F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B71691-ED83-5345-8954-B844F361CFA3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0E0C6-6FAB-DA1E-9140-69A5270EE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BA363AB-F035-D8FF-1024-C26175A8F1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E80812-769E-A04D-AD6B-56286DF065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70955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E5C686-7A57-3D84-73D1-56160CFD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1072C1-0F8D-A447-985D-1DD10781447F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2979BA-341E-2FFA-725B-1C57FB325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18518B-0386-A850-4CC3-EAFA47DA83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21BDB9-29CB-2546-A18F-1132A2F2FE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57983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90EF2C-EA73-EB45-1B1C-1D838DAC6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0658A9-39A9-C243-AD2B-D3AB74E352C8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772AF-FD59-9A62-38EE-5BED29CBCF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5C620A-F3F9-97AC-A48F-3E0B18E55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781AFA-BBEA-6345-BDD5-41ECD39252D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011858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52B255-2873-56F3-9102-C8AE72F5E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58DC54-3B9A-8F46-A09A-031454770E34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7C2BAC-0D40-6E6B-D024-DFD18AF255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7A1C06-12FE-D592-6F65-089557C59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E7BADD-355A-234D-B249-F056508644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828531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5BDAF4-897F-B72B-5BA7-20999D0792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C6C2BD-1E64-E246-B790-F288561E667E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E2CD54-CC3F-9EC1-1D31-F2F3734B45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C6E32-BC75-A9D1-BCFA-88FA458669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89D4AD-2B32-0340-9F9A-FBF0EF7FE8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93396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39D6332-2C61-43A4-785E-AC12B32225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EB2D11-6C36-2240-9066-7CAB9921D98D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9A4208A-A8E3-5CDE-9848-531E8CE07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81DBA15-6657-B6A9-85FF-AC8F335F05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D1DD0-9D32-C741-9CE5-CF3527917C7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0816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670C54BB-7741-12C7-531D-EBF9235FC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9D383-1E55-9F44-ADE2-AFD74EB2B5AB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1C65938B-D423-FCF1-4B2B-7E20991DB7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E2DD0F3-C050-3048-3622-352CFF9050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39790D-4C7A-554E-BD22-8024B3B09CB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770019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1DE4906A-34AB-05FF-F0A2-6B12C955E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A50809-BC54-D54A-BF45-B46F78EF2A9D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9EA9DCB5-3927-DE65-4CD5-147F43C0F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97B5993-E9B0-9FCE-B30B-97BAFF29D8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4B92F99-081E-464D-ABB4-309DE16FED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43768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FE09F81-1D57-94D4-896A-561CBDD85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103B8-0FDF-BE4A-92BB-180167F1445C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6D421D4C-06B7-D815-66B0-01F426C91C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EB055432-6AA4-AB2B-64D8-DB9430B05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2E0437-BFE0-8949-A33A-F5CB904BA6B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824646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02FAA67-13A4-A2B8-8709-2DCA176EC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7FF5C-5B46-864D-8C48-326C84C28D91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BDDEA25-9DF4-3543-B819-12194F85B2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F1B6515-DEEB-5EE2-579E-039CC409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17A7F5-EB8B-0145-9654-1E5437C0B5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7855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C306411-45CD-2933-59F8-64DA5A99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216C56-2E1F-7D41-898F-EACEDDCEFD90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DD11963-9692-8E88-9FD3-9A5AF09C8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AB5AEC0-6E47-F353-3FEC-B68C587A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715E83-0A8E-7B48-B48E-6E688C43FD1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7956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92F488A-3ACD-4EA7-B6A0-043B7DA45D60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53B4C663-BCA4-4F8F-730C-40B59E9A00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D2B83D-4203-6C09-E464-375357F9D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77B2C182-2BFA-DF40-929C-CF8BDF542216}" type="datetime1">
              <a:rPr lang="en-US" altLang="en-US"/>
              <a:pPr>
                <a:defRPr/>
              </a:pPr>
              <a:t>8/30/22</a:t>
            </a:fld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BF1441-A0C8-B959-DDBC-DD54898605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FA899F-2094-E2D4-1E8D-C336C0062C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A8A39DB0-1F85-0245-8ED1-55EB1DF1301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  <a:ea typeface="ＭＳ Ｐゴシック" pitchFamily="-111" charset="-128"/>
          <a:cs typeface="ＭＳ Ｐゴシック" pitchFamily="-111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slideLayout" Target="../slideLayouts/slideLayout6.xml"/><Relationship Id="rId1" Type="http://schemas.openxmlformats.org/officeDocument/2006/relationships/video" Target="https://www.youtube.com/embed/oN2_NarcM8c?feature=oembed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4" Type="http://schemas.openxmlformats.org/officeDocument/2006/relationships/image" Target="../media/image5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>
            <a:extLst>
              <a:ext uri="{FF2B5EF4-FFF2-40B4-BE49-F238E27FC236}">
                <a16:creationId xmlns:a16="http://schemas.microsoft.com/office/drawing/2014/main" id="{9B59FAA7-C4A0-B0EB-33A5-152AAC3DE2E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Lecture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18C4CFC-9512-2C71-0809-7C0652A7DAF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CSE 331</a:t>
            </a:r>
          </a:p>
          <a:p>
            <a:pPr eaLnBrk="1" fontAlgn="auto" hangingPunct="1">
              <a:spcAft>
                <a:spcPts val="0"/>
              </a:spcAft>
              <a:buFont typeface="Arial"/>
              <a:buNone/>
              <a:defRPr/>
            </a:pPr>
            <a:r>
              <a:rPr lang="en-US" dirty="0">
                <a:ea typeface="+mn-ea"/>
                <a:cs typeface="+mn-cs"/>
              </a:rPr>
              <a:t>Aug 31, 2022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>
            <a:extLst>
              <a:ext uri="{FF2B5EF4-FFF2-40B4-BE49-F238E27FC236}">
                <a16:creationId xmlns:a16="http://schemas.microsoft.com/office/drawing/2014/main" id="{D9E8DF30-D35C-16F6-45B0-F1755B8BC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Night Office hour as well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C4FFC3-3302-C863-5F1C-4D5B88431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422619"/>
            <a:ext cx="9155393" cy="201526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698BB-6778-FB10-1DD9-E4802AA30D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Special OH for VM setup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22D0646-0254-B481-1FB8-B1574E21AC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21976"/>
            <a:ext cx="8868783" cy="253536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0CFC3F5-8B24-0F14-5E48-9738259539D3}"/>
              </a:ext>
            </a:extLst>
          </p:cNvPr>
          <p:cNvSpPr txBox="1"/>
          <p:nvPr/>
        </p:nvSpPr>
        <p:spPr>
          <a:xfrm>
            <a:off x="2938272" y="4876800"/>
            <a:ext cx="2420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Time finalized tonight!</a:t>
            </a:r>
          </a:p>
        </p:txBody>
      </p:sp>
    </p:spTree>
    <p:extLst>
      <p:ext uri="{BB962C8B-B14F-4D97-AF65-F5344CB8AC3E}">
        <p14:creationId xmlns:p14="http://schemas.microsoft.com/office/powerpoint/2010/main" val="845145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CC17CF-985B-A2EA-7AF2-CAE1303BB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Unix session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A750AD-D7D2-52C7-6C52-2F5C1A9F659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23533"/>
            <a:ext cx="9242052" cy="2841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6202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Questions/Comments?</a:t>
            </a:r>
          </a:p>
        </p:txBody>
      </p:sp>
      <p:pic>
        <p:nvPicPr>
          <p:cNvPr id="49154" name="Picture 4" descr="Picture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9842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3">
            <a:extLst>
              <a:ext uri="{FF2B5EF4-FFF2-40B4-BE49-F238E27FC236}">
                <a16:creationId xmlns:a16="http://schemas.microsoft.com/office/drawing/2014/main" id="{3583B715-166C-C8B7-B624-C35336B72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Why should I care about CSE 331?</a:t>
            </a:r>
          </a:p>
        </p:txBody>
      </p:sp>
      <p:pic>
        <p:nvPicPr>
          <p:cNvPr id="24578" name="Picture 1">
            <a:extLst>
              <a:ext uri="{FF2B5EF4-FFF2-40B4-BE49-F238E27FC236}">
                <a16:creationId xmlns:a16="http://schemas.microsoft.com/office/drawing/2014/main" id="{9830F893-D4A8-835A-50BA-8FFA892EC2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3838" y="1209675"/>
            <a:ext cx="3671887" cy="552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>
            <a:extLst>
              <a:ext uri="{FF2B5EF4-FFF2-40B4-BE49-F238E27FC236}">
                <a16:creationId xmlns:a16="http://schemas.microsoft.com/office/drawing/2014/main" id="{421313C0-AD02-F660-CE9B-8093315FE3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proof is in the performance</a:t>
            </a:r>
          </a:p>
        </p:txBody>
      </p:sp>
      <p:pic>
        <p:nvPicPr>
          <p:cNvPr id="25602" name="Picture 2">
            <a:extLst>
              <a:ext uri="{FF2B5EF4-FFF2-40B4-BE49-F238E27FC236}">
                <a16:creationId xmlns:a16="http://schemas.microsoft.com/office/drawing/2014/main" id="{4BBE50F3-6C86-DC2B-1973-79E3F12B40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0" y="2522538"/>
            <a:ext cx="2833688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8">
            <a:extLst>
              <a:ext uri="{FF2B5EF4-FFF2-40B4-BE49-F238E27FC236}">
                <a16:creationId xmlns:a16="http://schemas.microsoft.com/office/drawing/2014/main" id="{4DACEDC1-2949-EE24-BDC7-5823CB4FB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5663" y="3287713"/>
            <a:ext cx="2308225" cy="84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4" name="Picture 10">
            <a:extLst>
              <a:ext uri="{FF2B5EF4-FFF2-40B4-BE49-F238E27FC236}">
                <a16:creationId xmlns:a16="http://schemas.microsoft.com/office/drawing/2014/main" id="{D3C726C4-7434-6028-580E-42EAB59B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338" y="1717675"/>
            <a:ext cx="1771650" cy="107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11">
            <a:extLst>
              <a:ext uri="{FF2B5EF4-FFF2-40B4-BE49-F238E27FC236}">
                <a16:creationId xmlns:a16="http://schemas.microsoft.com/office/drawing/2014/main" id="{12E0A2BA-436C-A5B9-4712-EA1BE558B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8288" y="5126038"/>
            <a:ext cx="1409700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12">
            <a:extLst>
              <a:ext uri="{FF2B5EF4-FFF2-40B4-BE49-F238E27FC236}">
                <a16:creationId xmlns:a16="http://schemas.microsoft.com/office/drawing/2014/main" id="{4F8ACC48-C2E0-CB6C-69C9-013EC83D1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25" y="4270375"/>
            <a:ext cx="1712913" cy="67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5607" name="Group 15">
            <a:extLst>
              <a:ext uri="{FF2B5EF4-FFF2-40B4-BE49-F238E27FC236}">
                <a16:creationId xmlns:a16="http://schemas.microsoft.com/office/drawing/2014/main" id="{B15E0F3B-AF40-55B7-E227-A6DBD2600CF0}"/>
              </a:ext>
            </a:extLst>
          </p:cNvPr>
          <p:cNvGrpSpPr>
            <a:grpSpLocks/>
          </p:cNvGrpSpPr>
          <p:nvPr/>
        </p:nvGrpSpPr>
        <p:grpSpPr bwMode="auto">
          <a:xfrm>
            <a:off x="4224338" y="1125538"/>
            <a:ext cx="1711325" cy="3770312"/>
            <a:chOff x="4224744" y="1125460"/>
            <a:chExt cx="1711150" cy="3770263"/>
          </a:xfrm>
        </p:grpSpPr>
        <p:sp>
          <p:nvSpPr>
            <p:cNvPr id="25614" name="TextBox 13">
              <a:extLst>
                <a:ext uri="{FF2B5EF4-FFF2-40B4-BE49-F238E27FC236}">
                  <a16:creationId xmlns:a16="http://schemas.microsoft.com/office/drawing/2014/main" id="{B9650DC6-28C4-6189-4C41-C48DD05048C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24744" y="1125460"/>
              <a:ext cx="1711150" cy="37702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3900">
                  <a:solidFill>
                    <a:srgbClr val="008000"/>
                  </a:solidFill>
                  <a:latin typeface="Arial" panose="020B0604020202020204" pitchFamily="34" charset="0"/>
                </a:rPr>
                <a:t>&gt;</a:t>
              </a:r>
            </a:p>
          </p:txBody>
        </p:sp>
        <p:sp>
          <p:nvSpPr>
            <p:cNvPr id="25615" name="TextBox 14">
              <a:extLst>
                <a:ext uri="{FF2B5EF4-FFF2-40B4-BE49-F238E27FC236}">
                  <a16:creationId xmlns:a16="http://schemas.microsoft.com/office/drawing/2014/main" id="{EA06AE60-478A-EEF1-9497-B4B50A7AEB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444772" y="2092012"/>
              <a:ext cx="1134257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b="1">
                  <a:solidFill>
                    <a:srgbClr val="008000"/>
                  </a:solidFill>
                  <a:latin typeface="Arial" panose="020B0604020202020204" pitchFamily="34" charset="0"/>
                </a:rPr>
                <a:t>10x faster</a:t>
              </a: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9EC80D3-8B75-8259-491E-1234E6EFDD09}"/>
              </a:ext>
            </a:extLst>
          </p:cNvPr>
          <p:cNvSpPr/>
          <p:nvPr/>
        </p:nvSpPr>
        <p:spPr>
          <a:xfrm>
            <a:off x="457200" y="5657850"/>
            <a:ext cx="5478463" cy="877888"/>
          </a:xfrm>
          <a:prstGeom prst="rect">
            <a:avLst/>
          </a:prstGeom>
          <a:solidFill>
            <a:srgbClr val="00009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Better algorithm with little hacking will beat a worse algorithm with tons of hacking</a:t>
            </a:r>
          </a:p>
        </p:txBody>
      </p:sp>
      <p:grpSp>
        <p:nvGrpSpPr>
          <p:cNvPr id="25609" name="Group 6">
            <a:extLst>
              <a:ext uri="{FF2B5EF4-FFF2-40B4-BE49-F238E27FC236}">
                <a16:creationId xmlns:a16="http://schemas.microsoft.com/office/drawing/2014/main" id="{D4D36D85-6729-8B5B-DB8B-016655D49480}"/>
              </a:ext>
            </a:extLst>
          </p:cNvPr>
          <p:cNvGrpSpPr>
            <a:grpSpLocks/>
          </p:cNvGrpSpPr>
          <p:nvPr/>
        </p:nvGrpSpPr>
        <p:grpSpPr bwMode="auto">
          <a:xfrm>
            <a:off x="576263" y="4402138"/>
            <a:ext cx="3798887" cy="995362"/>
            <a:chOff x="576916" y="4402140"/>
            <a:chExt cx="3798515" cy="995615"/>
          </a:xfrm>
        </p:grpSpPr>
        <p:pic>
          <p:nvPicPr>
            <p:cNvPr id="25610" name="Picture 3" descr="Screen Shot 2015-03-26 at 1.43.57 PM.png">
              <a:extLst>
                <a:ext uri="{FF2B5EF4-FFF2-40B4-BE49-F238E27FC236}">
                  <a16:creationId xmlns:a16="http://schemas.microsoft.com/office/drawing/2014/main" id="{34078DF2-1197-AA96-562E-D8F55C4E9D0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6916" y="4417080"/>
              <a:ext cx="782886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1" name="Picture 5">
              <a:extLst>
                <a:ext uri="{FF2B5EF4-FFF2-40B4-BE49-F238E27FC236}">
                  <a16:creationId xmlns:a16="http://schemas.microsoft.com/office/drawing/2014/main" id="{52B497B7-D232-ED26-A36C-196C7F319AC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08667" y="4402140"/>
              <a:ext cx="775266" cy="980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2" name="Picture 6" descr="Screen Shot 2014-09-18 at 1.43.50 PM.png">
              <a:extLst>
                <a:ext uri="{FF2B5EF4-FFF2-40B4-BE49-F238E27FC236}">
                  <a16:creationId xmlns:a16="http://schemas.microsoft.com/office/drawing/2014/main" id="{40655E99-B668-B7BC-E938-819C78350F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0717" y="4402140"/>
              <a:ext cx="864714" cy="9806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613" name="Picture 4" descr="Screen Shot 2016-08-29 at 9.23.33 AM.png">
              <a:extLst>
                <a:ext uri="{FF2B5EF4-FFF2-40B4-BE49-F238E27FC236}">
                  <a16:creationId xmlns:a16="http://schemas.microsoft.com/office/drawing/2014/main" id="{D5322B7C-2E69-17EC-E3D4-73B7FA94227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9610" y="4417081"/>
              <a:ext cx="697787" cy="980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If detecting communities is not for you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1417638"/>
            <a:ext cx="2373312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3016250"/>
            <a:ext cx="4632325" cy="111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50" y="342265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3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3575050"/>
            <a:ext cx="12700" cy="1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4421188"/>
            <a:ext cx="1547812" cy="154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From someone who got a Google job</a:t>
            </a: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1970088"/>
            <a:ext cx="8229600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ja-JP" altLang="en-US" sz="3500"/>
              <a:t>“</a:t>
            </a:r>
            <a:r>
              <a:rPr lang="en-US" altLang="ja-JP" sz="3500"/>
              <a:t>You can let your algorithms class know that the phone interviews are essentially like </a:t>
            </a:r>
            <a:r>
              <a:rPr lang="en-US" altLang="ja-JP" sz="3500" b="1"/>
              <a:t>a difficult algorithms test</a:t>
            </a:r>
            <a:r>
              <a:rPr lang="en-US" altLang="ja-JP" sz="3500"/>
              <a:t>. </a:t>
            </a:r>
            <a:endParaRPr lang="en-US" sz="260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33413" y="4108450"/>
            <a:ext cx="7927975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200"/>
              <a:t>Lots of data structures, specifying the algorithm, analyzing the </a:t>
            </a:r>
          </a:p>
          <a:p>
            <a:pPr eaLnBrk="1" hangingPunct="1"/>
            <a:r>
              <a:rPr lang="en-US" sz="2200"/>
              <a:t>run time and space requirements... And all on the phone and </a:t>
            </a:r>
          </a:p>
          <a:p>
            <a:pPr eaLnBrk="1" hangingPunct="1"/>
            <a:r>
              <a:rPr lang="en-US" sz="2200" b="1"/>
              <a:t>you're supposed to talk through your thought process</a:t>
            </a:r>
            <a:r>
              <a:rPr lang="en-US" sz="1800" b="1"/>
              <a:t>.</a:t>
            </a:r>
            <a:r>
              <a:rPr lang="ja-JP" altLang="en-US" sz="1800" b="1"/>
              <a:t>”</a:t>
            </a:r>
            <a:endParaRPr lang="en-US" sz="1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66E308-A2EB-CF40-9418-29178C009A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66218"/>
            <a:ext cx="9144000" cy="5017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2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23103A-4180-714C-A681-55F43868F0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Coding jobs will be done by AI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C70A91-8BA8-8F40-B59F-E02E113011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17638"/>
            <a:ext cx="9144000" cy="571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3095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>
            <a:extLst>
              <a:ext uri="{FF2B5EF4-FFF2-40B4-BE49-F238E27FC236}">
                <a16:creationId xmlns:a16="http://schemas.microsoft.com/office/drawing/2014/main" id="{1BFE472A-5012-C625-392A-9DEA9F998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Enroll on Piazza</a:t>
            </a:r>
          </a:p>
        </p:txBody>
      </p:sp>
      <p:sp>
        <p:nvSpPr>
          <p:cNvPr id="16386" name="TextBox 2">
            <a:extLst>
              <a:ext uri="{FF2B5EF4-FFF2-40B4-BE49-F238E27FC236}">
                <a16:creationId xmlns:a16="http://schemas.microsoft.com/office/drawing/2014/main" id="{A407BD23-A1DC-75B2-16F4-F554D43646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81088" y="6127750"/>
            <a:ext cx="69754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https://</a:t>
            </a:r>
            <a:r>
              <a:rPr lang="en-US" altLang="en-US" sz="2800" dirty="0" err="1">
                <a:solidFill>
                  <a:srgbClr val="FF0000"/>
                </a:solidFill>
                <a:latin typeface="Arial" panose="020B0604020202020204" pitchFamily="34" charset="0"/>
              </a:rPr>
              <a:t>piazza.com</a:t>
            </a:r>
            <a:r>
              <a:rPr lang="en-US" altLang="en-US" sz="2800" dirty="0">
                <a:solidFill>
                  <a:srgbClr val="FF0000"/>
                </a:solidFill>
                <a:latin typeface="Arial" panose="020B0604020202020204" pitchFamily="34" charset="0"/>
              </a:rPr>
              <a:t>/buffalo/fall2022/cse331/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873D3-2C6E-EDAF-D9A6-1EFA2F1D54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68378"/>
            <a:ext cx="9157768" cy="4327750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760A-16C7-014F-8AA9-B86421AC4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 am I doomed?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5E2D47B-BAE1-944D-A3A0-A2A3C2A24817}"/>
              </a:ext>
            </a:extLst>
          </p:cNvPr>
          <p:cNvSpPr txBox="1"/>
          <p:nvPr/>
        </p:nvSpPr>
        <p:spPr>
          <a:xfrm>
            <a:off x="626849" y="1503948"/>
            <a:ext cx="78903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There will still be room for high level </a:t>
            </a:r>
            <a:r>
              <a:rPr lang="en-US" sz="2400" i="1" dirty="0"/>
              <a:t>algorithmic </a:t>
            </a:r>
            <a:r>
              <a:rPr lang="en-US" sz="2400" dirty="0"/>
              <a:t>thinking!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00CBB9-C6BA-4E4D-8EBB-830EDBDC8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51" y="4626143"/>
            <a:ext cx="7696200" cy="21717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DDAF943E-A103-E04A-9064-93A600D862AE}"/>
              </a:ext>
            </a:extLst>
          </p:cNvPr>
          <p:cNvGrpSpPr/>
          <p:nvPr/>
        </p:nvGrpSpPr>
        <p:grpSpPr>
          <a:xfrm>
            <a:off x="820951" y="2114778"/>
            <a:ext cx="8130542" cy="2362200"/>
            <a:chOff x="820951" y="2114778"/>
            <a:chExt cx="8130542" cy="2362200"/>
          </a:xfrm>
        </p:grpSpPr>
        <p:pic>
          <p:nvPicPr>
            <p:cNvPr id="5122" name="Picture 2" descr="Image result for leslie lamport">
              <a:extLst>
                <a:ext uri="{FF2B5EF4-FFF2-40B4-BE49-F238E27FC236}">
                  <a16:creationId xmlns:a16="http://schemas.microsoft.com/office/drawing/2014/main" id="{190A59B5-15B9-6C4B-889B-2C28D06E8C8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951" y="2114778"/>
              <a:ext cx="1854200" cy="2362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8D68C2F6-7DED-3841-A2A2-259F4627AA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983830" y="2231857"/>
              <a:ext cx="5967663" cy="217579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2028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CD113296-6EE0-0D15-ACB8-9162D42C5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Proof Idea vs. Proof Details</a:t>
            </a:r>
          </a:p>
        </p:txBody>
      </p:sp>
      <p:pic>
        <p:nvPicPr>
          <p:cNvPr id="27650" name="Picture 3">
            <a:extLst>
              <a:ext uri="{FF2B5EF4-FFF2-40B4-BE49-F238E27FC236}">
                <a16:creationId xmlns:a16="http://schemas.microsoft.com/office/drawing/2014/main" id="{29935E76-0E70-20EE-FFE4-ACC53B9F82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0275"/>
            <a:ext cx="914400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3">
            <a:extLst>
              <a:ext uri="{FF2B5EF4-FFF2-40B4-BE49-F238E27FC236}">
                <a16:creationId xmlns:a16="http://schemas.microsoft.com/office/drawing/2014/main" id="{60564E51-A5B3-B750-4444-209CB3DF6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28674" name="Picture 4">
            <a:extLst>
              <a:ext uri="{FF2B5EF4-FFF2-40B4-BE49-F238E27FC236}">
                <a16:creationId xmlns:a16="http://schemas.microsoft.com/office/drawing/2014/main" id="{6D853A72-3B28-0CDE-198C-63F4B66B94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494EB-F161-AAC4-3D1F-579DA2223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Bit more about the course</a:t>
            </a: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7A1677EA-06AB-E729-755A-0F76F8A54810}"/>
              </a:ext>
            </a:extLst>
          </p:cNvPr>
          <p:cNvGrpSpPr>
            <a:grpSpLocks/>
          </p:cNvGrpSpPr>
          <p:nvPr/>
        </p:nvGrpSpPr>
        <p:grpSpPr bwMode="auto">
          <a:xfrm>
            <a:off x="2857500" y="1581150"/>
            <a:ext cx="3557588" cy="4845050"/>
            <a:chOff x="1014357" y="1581046"/>
            <a:chExt cx="3557643" cy="4845154"/>
          </a:xfrm>
        </p:grpSpPr>
        <p:pic>
          <p:nvPicPr>
            <p:cNvPr id="29699" name="Picture 2">
              <a:extLst>
                <a:ext uri="{FF2B5EF4-FFF2-40B4-BE49-F238E27FC236}">
                  <a16:creationId xmlns:a16="http://schemas.microsoft.com/office/drawing/2014/main" id="{AAF64CD2-C9F9-E9B8-2270-EB16AB8C30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2907" y="1581046"/>
              <a:ext cx="3449093" cy="48451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350FB4B7-C29C-E744-3544-32196C260D8C}"/>
                </a:ext>
              </a:extLst>
            </p:cNvPr>
            <p:cNvSpPr/>
            <p:nvPr/>
          </p:nvSpPr>
          <p:spPr>
            <a:xfrm>
              <a:off x="1014357" y="5351440"/>
              <a:ext cx="1503386" cy="585800"/>
            </a:xfrm>
            <a:prstGeom prst="ellipse">
              <a:avLst/>
            </a:prstGeom>
            <a:solidFill>
              <a:schemeClr val="tx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2100" b="1" dirty="0">
                  <a:solidFill>
                    <a:schemeClr val="accent6">
                      <a:lumMod val="75000"/>
                    </a:schemeClr>
                  </a:solidFill>
                </a:rPr>
                <a:t>IT’LL BE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93396432-4151-0F80-45ED-38A49370B5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We’ll do loads of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EA9C581D-A15C-6564-74CB-8E321C5291D9}"/>
              </a:ext>
            </a:extLst>
          </p:cNvPr>
          <p:cNvGrpSpPr>
            <a:grpSpLocks/>
          </p:cNvGrpSpPr>
          <p:nvPr/>
        </p:nvGrpSpPr>
        <p:grpSpPr bwMode="auto">
          <a:xfrm>
            <a:off x="3378200" y="1720850"/>
            <a:ext cx="2408238" cy="3646488"/>
            <a:chOff x="3378200" y="1720850"/>
            <a:chExt cx="2408890" cy="3647132"/>
          </a:xfrm>
        </p:grpSpPr>
        <p:grpSp>
          <p:nvGrpSpPr>
            <p:cNvPr id="30724" name="Group 4">
              <a:extLst>
                <a:ext uri="{FF2B5EF4-FFF2-40B4-BE49-F238E27FC236}">
                  <a16:creationId xmlns:a16="http://schemas.microsoft.com/office/drawing/2014/main" id="{6B3DE577-06ED-AA39-FF9C-2E872C68E5FE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378200" y="1720850"/>
              <a:ext cx="2387600" cy="3416300"/>
              <a:chOff x="3378200" y="1720850"/>
              <a:chExt cx="2387600" cy="3416300"/>
            </a:xfrm>
          </p:grpSpPr>
          <p:pic>
            <p:nvPicPr>
              <p:cNvPr id="30726" name="Picture 2">
                <a:extLst>
                  <a:ext uri="{FF2B5EF4-FFF2-40B4-BE49-F238E27FC236}">
                    <a16:creationId xmlns:a16="http://schemas.microsoft.com/office/drawing/2014/main" id="{97596CF2-2CA1-2065-7FC0-86AD2484C5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378200" y="1720850"/>
                <a:ext cx="2387600" cy="34163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727" name="TextBox 3">
                <a:extLst>
                  <a:ext uri="{FF2B5EF4-FFF2-40B4-BE49-F238E27FC236}">
                    <a16:creationId xmlns:a16="http://schemas.microsoft.com/office/drawing/2014/main" id="{7D31552E-468D-DA32-2146-031BADC41FC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344459" y="3884133"/>
                <a:ext cx="300082" cy="3693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32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8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spcBef>
                    <a:spcPct val="20000"/>
                  </a:spcBef>
                  <a:buFont typeface="Arial" panose="020B0604020202020204" pitchFamily="34" charset="0"/>
                  <a:buChar char="–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spcBef>
                    <a:spcPct val="20000"/>
                  </a:spcBef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»"/>
                  <a:defRPr sz="2000">
                    <a:solidFill>
                      <a:schemeClr val="tx1"/>
                    </a:solidFill>
                    <a:latin typeface="Calibri" panose="020F050202020403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en-US" sz="1800">
                    <a:latin typeface="Arial" panose="020B0604020202020204" pitchFamily="34" charset="0"/>
                  </a:rPr>
                  <a:t>s</a:t>
                </a:r>
              </a:p>
            </p:txBody>
          </p:sp>
        </p:grpSp>
        <p:sp>
          <p:nvSpPr>
            <p:cNvPr id="30725" name="Rectangle 5">
              <a:extLst>
                <a:ext uri="{FF2B5EF4-FFF2-40B4-BE49-F238E27FC236}">
                  <a16:creationId xmlns:a16="http://schemas.microsoft.com/office/drawing/2014/main" id="{0DAF903A-030A-2FFE-B181-6135DBC5F8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5765" y="5137150"/>
              <a:ext cx="2391325" cy="230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900">
                  <a:latin typeface="Arial" panose="020B0604020202020204" pitchFamily="34" charset="0"/>
                </a:rPr>
                <a:t>http://www.impawards.com/2005/proof.html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B01D7FA-01A6-CA09-63DE-5B4B0766F9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5" y="5724525"/>
            <a:ext cx="60944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Writing down your thought process formally and precisely!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>
            <a:extLst>
              <a:ext uri="{FF2B5EF4-FFF2-40B4-BE49-F238E27FC236}">
                <a16:creationId xmlns:a16="http://schemas.microsoft.com/office/drawing/2014/main" id="{C56F4B5F-C5A8-CB4B-0194-47C139857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An incorrect “proof”</a:t>
            </a:r>
          </a:p>
        </p:txBody>
      </p:sp>
      <p:pic>
        <p:nvPicPr>
          <p:cNvPr id="5" name="oN2_NarcM8c?feature=oembed" descr="7 times 13 is 28 | 13Ã7=28 | Just for some Fun | Abbott and Costello">
            <a:hlinkClick r:id="" action="ppaction://media"/>
            <a:extLst>
              <a:ext uri="{FF2B5EF4-FFF2-40B4-BE49-F238E27FC236}">
                <a16:creationId xmlns:a16="http://schemas.microsoft.com/office/drawing/2014/main" id="{54AF382E-6C05-DB6E-5598-1F9737F05089}"/>
              </a:ext>
            </a:extLst>
          </p:cNvPr>
          <p:cNvPicPr>
            <a:picLocks noRot="1" noChangeAspect="1" noChangeArrowheads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7350" y="1557338"/>
            <a:ext cx="5829300" cy="436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 nodeType="clickPar">
                      <p:stCondLst>
                        <p:cond delay="0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1E5ADAF6-B55D-AD66-46C2-57AE926B9A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more subtle incorrect “proof”</a:t>
            </a:r>
          </a:p>
        </p:txBody>
      </p:sp>
      <p:sp>
        <p:nvSpPr>
          <p:cNvPr id="32770" name="TextBox 2">
            <a:extLst>
              <a:ext uri="{FF2B5EF4-FFF2-40B4-BE49-F238E27FC236}">
                <a16:creationId xmlns:a16="http://schemas.microsoft.com/office/drawing/2014/main" id="{087868E2-0294-8FB0-16E9-3C835E7ACA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2041525"/>
            <a:ext cx="321468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latin typeface="Arial" panose="020B0604020202020204" pitchFamily="34" charset="0"/>
              </a:rPr>
              <a:t>Brad Pitt had a beard</a:t>
            </a:r>
          </a:p>
        </p:txBody>
      </p:sp>
      <p:pic>
        <p:nvPicPr>
          <p:cNvPr id="32771" name="Picture 3" descr="brad-pitt-beard.jpg">
            <a:extLst>
              <a:ext uri="{FF2B5EF4-FFF2-40B4-BE49-F238E27FC236}">
                <a16:creationId xmlns:a16="http://schemas.microsoft.com/office/drawing/2014/main" id="{181ACF13-7006-6151-DEF2-BD5FADFB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1417638"/>
            <a:ext cx="1593850" cy="163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2" name="TextBox 4">
            <a:extLst>
              <a:ext uri="{FF2B5EF4-FFF2-40B4-BE49-F238E27FC236}">
                <a16:creationId xmlns:a16="http://schemas.microsoft.com/office/drawing/2014/main" id="{D293F354-C063-A131-FEB9-B9B4A21009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163" y="3800475"/>
            <a:ext cx="3500437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500">
                <a:latin typeface="Arial" panose="020B0604020202020204" pitchFamily="34" charset="0"/>
              </a:rPr>
              <a:t>Every goat has a beard </a:t>
            </a:r>
          </a:p>
        </p:txBody>
      </p:sp>
      <p:pic>
        <p:nvPicPr>
          <p:cNvPr id="32773" name="Picture 5" descr="goat-beard.jpg">
            <a:extLst>
              <a:ext uri="{FF2B5EF4-FFF2-40B4-BE49-F238E27FC236}">
                <a16:creationId xmlns:a16="http://schemas.microsoft.com/office/drawing/2014/main" id="{BE3F54A3-2D65-7422-29F9-86C3F481C6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900" y="3544888"/>
            <a:ext cx="1284288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Box 6">
            <a:extLst>
              <a:ext uri="{FF2B5EF4-FFF2-40B4-BE49-F238E27FC236}">
                <a16:creationId xmlns:a16="http://schemas.microsoft.com/office/drawing/2014/main" id="{E678B609-873E-2740-E85D-D83362C36F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40350" y="3051175"/>
            <a:ext cx="858838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Arial" panose="020B0604020202020204" pitchFamily="34" charset="0"/>
              </a:rPr>
              <a:t>waleg.com</a:t>
            </a:r>
          </a:p>
        </p:txBody>
      </p:sp>
      <p:sp>
        <p:nvSpPr>
          <p:cNvPr id="32775" name="TextBox 7">
            <a:extLst>
              <a:ext uri="{FF2B5EF4-FFF2-40B4-BE49-F238E27FC236}">
                <a16:creationId xmlns:a16="http://schemas.microsoft.com/office/drawing/2014/main" id="{2ED6B7F5-AA05-E967-58E1-5432001001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14900" y="5008563"/>
            <a:ext cx="1350963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100">
                <a:latin typeface="Arial" panose="020B0604020202020204" pitchFamily="34" charset="0"/>
              </a:rPr>
              <a:t>animaldiversity.org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F3E8FF-D5AE-0C48-C1AC-30B93BD86404}"/>
              </a:ext>
            </a:extLst>
          </p:cNvPr>
          <p:cNvSpPr/>
          <p:nvPr/>
        </p:nvSpPr>
        <p:spPr>
          <a:xfrm>
            <a:off x="1216025" y="5557838"/>
            <a:ext cx="6989763" cy="7064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 dirty="0"/>
              <a:t>Hence, Brad Pitt is a goat.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 descr="Screen Shot 2017-08-26 at 3.06.37 PM.png">
            <a:extLst>
              <a:ext uri="{FF2B5EF4-FFF2-40B4-BE49-F238E27FC236}">
                <a16:creationId xmlns:a16="http://schemas.microsoft.com/office/drawing/2014/main" id="{B8AC844E-EB9F-0A96-0926-85A90EE79E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28700"/>
            <a:ext cx="9144000" cy="477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TextBox 3">
            <a:extLst>
              <a:ext uri="{FF2B5EF4-FFF2-40B4-BE49-F238E27FC236}">
                <a16:creationId xmlns:a16="http://schemas.microsoft.com/office/drawing/2014/main" id="{0A7196D8-B74A-4048-25FF-816602709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2600" y="6284913"/>
            <a:ext cx="85407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http://www-student.cse.buffalo.edu/~atri/cse331/support/proofs/index.html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258E2F85-66B0-A87C-2CB9-BDC5A6B0D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 common complaint</a:t>
            </a:r>
          </a:p>
        </p:txBody>
      </p:sp>
      <p:sp>
        <p:nvSpPr>
          <p:cNvPr id="34818" name="TextBox 2">
            <a:extLst>
              <a:ext uri="{FF2B5EF4-FFF2-40B4-BE49-F238E27FC236}">
                <a16:creationId xmlns:a16="http://schemas.microsoft.com/office/drawing/2014/main" id="{206E7B77-34FD-869A-D212-C403FBD9AD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073275"/>
            <a:ext cx="64897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00">
                <a:latin typeface="Arial" panose="020B0604020202020204" pitchFamily="34" charset="0"/>
              </a:rPr>
              <a:t>Your examples in class look nothing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100">
                <a:latin typeface="Arial" panose="020B0604020202020204" pitchFamily="34" charset="0"/>
              </a:rPr>
              <a:t>            like HW questions.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B1AC2443-B97B-27B3-12BB-CD121EA0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True because….</a:t>
            </a:r>
          </a:p>
        </p:txBody>
      </p:sp>
      <p:pic>
        <p:nvPicPr>
          <p:cNvPr id="35842" name="Picture 2">
            <a:extLst>
              <a:ext uri="{FF2B5EF4-FFF2-40B4-BE49-F238E27FC236}">
                <a16:creationId xmlns:a16="http://schemas.microsoft.com/office/drawing/2014/main" id="{8EBA4B0D-F5B8-87EA-A92D-0F8BA4BCF6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8275" y="1590675"/>
            <a:ext cx="4092575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TextBox 3">
            <a:extLst>
              <a:ext uri="{FF2B5EF4-FFF2-40B4-BE49-F238E27FC236}">
                <a16:creationId xmlns:a16="http://schemas.microsoft.com/office/drawing/2014/main" id="{F72A66F3-BDA9-2918-76D9-60CC3F6070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5867400"/>
            <a:ext cx="1338262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zazzle.com</a:t>
            </a:r>
          </a:p>
        </p:txBody>
      </p:sp>
      <p:grpSp>
        <p:nvGrpSpPr>
          <p:cNvPr id="2" name="Group 6">
            <a:extLst>
              <a:ext uri="{FF2B5EF4-FFF2-40B4-BE49-F238E27FC236}">
                <a16:creationId xmlns:a16="http://schemas.microsoft.com/office/drawing/2014/main" id="{CA5E3A28-6CBC-8B52-24AD-E38CD4D9AE40}"/>
              </a:ext>
            </a:extLst>
          </p:cNvPr>
          <p:cNvGrpSpPr>
            <a:grpSpLocks/>
          </p:cNvGrpSpPr>
          <p:nvPr/>
        </p:nvGrpSpPr>
        <p:grpSpPr bwMode="auto">
          <a:xfrm>
            <a:off x="2298700" y="3819525"/>
            <a:ext cx="4984750" cy="403225"/>
            <a:chOff x="2299167" y="3819672"/>
            <a:chExt cx="4984753" cy="403374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14D9139-5CDF-B641-7E1D-34B0BB5EE299}"/>
                </a:ext>
              </a:extLst>
            </p:cNvPr>
            <p:cNvSpPr/>
            <p:nvPr/>
          </p:nvSpPr>
          <p:spPr>
            <a:xfrm rot="18143592">
              <a:off x="4651772" y="1590899"/>
              <a:ext cx="389081" cy="4875215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148FB81-8CB0-FFA9-EBDB-84723227C010}"/>
                </a:ext>
              </a:extLst>
            </p:cNvPr>
            <p:cNvSpPr/>
            <p:nvPr/>
          </p:nvSpPr>
          <p:spPr>
            <a:xfrm rot="3089124">
              <a:off x="4542235" y="1576604"/>
              <a:ext cx="389082" cy="4875216"/>
            </a:xfrm>
            <a:prstGeom prst="rect">
              <a:avLst/>
            </a:prstGeom>
            <a:solidFill>
              <a:srgbClr val="FF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18A9E20-03A3-0B77-8CE3-CDCB5DDE58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7772400" cy="4925765"/>
          </a:xfrm>
          <a:prstGeom prst="rect">
            <a:avLst/>
          </a:prstGeom>
        </p:spPr>
      </p:pic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Read the syllabus CAREFULLY!</a:t>
            </a:r>
          </a:p>
        </p:txBody>
      </p:sp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1487241" y="4037845"/>
            <a:ext cx="6983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altLang="ja-JP" sz="1800" dirty="0">
                <a:solidFill>
                  <a:srgbClr val="FF0000"/>
                </a:solidFill>
                <a:latin typeface="Calibri" charset="0"/>
              </a:rPr>
              <a:t>No graded material will be handed back until </a:t>
            </a:r>
            <a:r>
              <a:rPr lang="en-US" sz="1800" dirty="0">
                <a:solidFill>
                  <a:srgbClr val="FF0000"/>
                </a:solidFill>
                <a:latin typeface="Calibri" charset="0"/>
              </a:rPr>
              <a:t>you pass the syllabus quiz!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7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Title 1">
            <a:extLst>
              <a:ext uri="{FF2B5EF4-FFF2-40B4-BE49-F238E27FC236}">
                <a16:creationId xmlns:a16="http://schemas.microsoft.com/office/drawing/2014/main" id="{EAD787D2-7B02-C3A4-8D6E-73FBC7D536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False because…</a:t>
            </a:r>
          </a:p>
        </p:txBody>
      </p:sp>
      <p:sp>
        <p:nvSpPr>
          <p:cNvPr id="36866" name="TextBox 2">
            <a:extLst>
              <a:ext uri="{FF2B5EF4-FFF2-40B4-BE49-F238E27FC236}">
                <a16:creationId xmlns:a16="http://schemas.microsoft.com/office/drawing/2014/main" id="{8888FA5D-A4A8-1BE5-2E92-3A675AC075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5163" y="2290763"/>
            <a:ext cx="7661275" cy="141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>
                <a:latin typeface="Arial" panose="020B0604020202020204" pitchFamily="34" charset="0"/>
              </a:rPr>
              <a:t>HWs and exams will test your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4300" b="1">
                <a:latin typeface="Arial" panose="020B0604020202020204" pitchFamily="34" charset="0"/>
              </a:rPr>
              <a:t>understanding</a:t>
            </a:r>
            <a:r>
              <a:rPr lang="en-US" altLang="en-US" sz="4300">
                <a:latin typeface="Arial" panose="020B0604020202020204" pitchFamily="34" charset="0"/>
              </a:rPr>
              <a:t> of the material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Title 1">
            <a:extLst>
              <a:ext uri="{FF2B5EF4-FFF2-40B4-BE49-F238E27FC236}">
                <a16:creationId xmlns:a16="http://schemas.microsoft.com/office/drawing/2014/main" id="{E77BEE4E-4E1A-99FB-DBAD-E3C6DF1B55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To get an A in the class</a:t>
            </a:r>
          </a:p>
        </p:txBody>
      </p:sp>
      <p:sp>
        <p:nvSpPr>
          <p:cNvPr id="37890" name="TextBox 2">
            <a:extLst>
              <a:ext uri="{FF2B5EF4-FFF2-40B4-BE49-F238E27FC236}">
                <a16:creationId xmlns:a16="http://schemas.microsoft.com/office/drawing/2014/main" id="{19099DA7-C752-3C6D-F889-D345F29D5E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2462213"/>
            <a:ext cx="7089775" cy="44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300">
                <a:latin typeface="Arial" panose="020B0604020202020204" pitchFamily="34" charset="0"/>
              </a:rPr>
              <a:t>Have to get at least 90.0000000000000000000000%</a:t>
            </a:r>
          </a:p>
        </p:txBody>
      </p:sp>
      <p:sp>
        <p:nvSpPr>
          <p:cNvPr id="37891" name="TextBox 3">
            <a:extLst>
              <a:ext uri="{FF2B5EF4-FFF2-40B4-BE49-F238E27FC236}">
                <a16:creationId xmlns:a16="http://schemas.microsoft.com/office/drawing/2014/main" id="{11C112D5-D933-1FB4-00F0-07160E7013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7613" y="3835400"/>
            <a:ext cx="2776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Rest graded on the curve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>
            <a:extLst>
              <a:ext uri="{FF2B5EF4-FFF2-40B4-BE49-F238E27FC236}">
                <a16:creationId xmlns:a16="http://schemas.microsoft.com/office/drawing/2014/main" id="{B9D49BDA-A375-EA45-10BF-41EE8745BE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A cautionary tale…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E82F22-9C50-0282-7E81-11A54B7AE2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When I was an undergrad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Took algorithms as a sophomore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Understood all the lectures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Did not study outside of lectures</a:t>
            </a:r>
          </a:p>
          <a:p>
            <a:pPr lvl="1"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(We had no homeworks)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Did decent on the mid-term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Nearly flunked the finals</a:t>
            </a:r>
          </a:p>
          <a:p>
            <a:pPr eaLnBrk="1" hangingPunct="1">
              <a:lnSpc>
                <a:spcPct val="90000"/>
              </a:lnSpc>
              <a:buFont typeface="Arial" panose="020B0604020202020204" pitchFamily="34" charset="0"/>
              <a:buNone/>
            </a:pPr>
            <a:r>
              <a:rPr lang="en-US" altLang="en-US">
                <a:ea typeface="ＭＳ Ｐゴシック" panose="020B0600070205080204" pitchFamily="34" charset="-128"/>
              </a:rPr>
              <a:t>Got a </a:t>
            </a:r>
            <a:r>
              <a:rPr lang="en-US" altLang="en-US" b="1">
                <a:solidFill>
                  <a:srgbClr val="FF0000"/>
                </a:solidFill>
                <a:ea typeface="ＭＳ Ｐゴシック" panose="020B0600070205080204" pitchFamily="34" charset="-128"/>
              </a:rPr>
              <a:t>C</a:t>
            </a:r>
          </a:p>
          <a:p>
            <a:pPr lvl="1" eaLnBrk="1" hangingPunct="1">
              <a:lnSpc>
                <a:spcPct val="90000"/>
              </a:lnSpc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E84F53-9334-48F7-1A4E-C687E94710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1600200"/>
            <a:ext cx="2627313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3">
            <a:extLst>
              <a:ext uri="{FF2B5EF4-FFF2-40B4-BE49-F238E27FC236}">
                <a16:creationId xmlns:a16="http://schemas.microsoft.com/office/drawing/2014/main" id="{0F07E888-7565-140B-382C-867CFE2BF8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39938" name="Picture 4" descr="Picture 2.png">
            <a:extLst>
              <a:ext uri="{FF2B5EF4-FFF2-40B4-BE49-F238E27FC236}">
                <a16:creationId xmlns:a16="http://schemas.microsoft.com/office/drawing/2014/main" id="{792B0E02-D749-C907-C58A-1991513635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63A6F-32B9-F69A-2225-E1CEEFAE5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How we will make 331</a:t>
            </a:r>
          </a:p>
        </p:txBody>
      </p:sp>
      <p:grpSp>
        <p:nvGrpSpPr>
          <p:cNvPr id="3" name="Group 7">
            <a:extLst>
              <a:ext uri="{FF2B5EF4-FFF2-40B4-BE49-F238E27FC236}">
                <a16:creationId xmlns:a16="http://schemas.microsoft.com/office/drawing/2014/main" id="{320C48DA-0CDA-D797-F3D2-8B0E69D814B1}"/>
              </a:ext>
            </a:extLst>
          </p:cNvPr>
          <p:cNvGrpSpPr>
            <a:grpSpLocks/>
          </p:cNvGrpSpPr>
          <p:nvPr/>
        </p:nvGrpSpPr>
        <p:grpSpPr bwMode="auto">
          <a:xfrm>
            <a:off x="3028950" y="1417638"/>
            <a:ext cx="3289300" cy="5105400"/>
            <a:chOff x="5282981" y="1581046"/>
            <a:chExt cx="3289325" cy="5105979"/>
          </a:xfrm>
        </p:grpSpPr>
        <p:pic>
          <p:nvPicPr>
            <p:cNvPr id="40963" name="Picture 5">
              <a:extLst>
                <a:ext uri="{FF2B5EF4-FFF2-40B4-BE49-F238E27FC236}">
                  <a16:creationId xmlns:a16="http://schemas.microsoft.com/office/drawing/2014/main" id="{679D679B-71A6-C496-01EA-D59E3542A7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2981" y="1581046"/>
              <a:ext cx="3289325" cy="51059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E8EA36B-7BA6-D82A-3F73-165D00215AB2}"/>
                </a:ext>
              </a:extLst>
            </p:cNvPr>
            <p:cNvSpPr/>
            <p:nvPr/>
          </p:nvSpPr>
          <p:spPr>
            <a:xfrm>
              <a:off x="5883422" y="5351791"/>
              <a:ext cx="2496656" cy="814167"/>
            </a:xfrm>
            <a:prstGeom prst="rect">
              <a:avLst/>
            </a:prstGeom>
            <a:solidFill>
              <a:srgbClr val="0000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6200" dirty="0">
                  <a:ln>
                    <a:solidFill>
                      <a:srgbClr val="FF0000"/>
                    </a:solidFill>
                  </a:ln>
                  <a:solidFill>
                    <a:srgbClr val="FF0000"/>
                  </a:solidFill>
                </a:rPr>
                <a:t>RIDING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>
            <a:extLst>
              <a:ext uri="{FF2B5EF4-FFF2-40B4-BE49-F238E27FC236}">
                <a16:creationId xmlns:a16="http://schemas.microsoft.com/office/drawing/2014/main" id="{78C42B5D-81B7-3EEE-CFFD-B57FE990C7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What we’</a:t>
            </a:r>
            <a:r>
              <a:rPr lang="en-US" altLang="ja-JP">
                <a:ea typeface="ＭＳ Ｐゴシック" panose="020B0600070205080204" pitchFamily="34" charset="-128"/>
              </a:rPr>
              <a:t>ll strive to do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1986" name="TextBox 2">
            <a:extLst>
              <a:ext uri="{FF2B5EF4-FFF2-40B4-BE49-F238E27FC236}">
                <a16:creationId xmlns:a16="http://schemas.microsoft.com/office/drawing/2014/main" id="{30560E48-19EC-AC85-97D1-EC12786DC8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400" y="1739900"/>
            <a:ext cx="7075488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/>
              <a:t>Help you with your questions and/or doubts</a:t>
            </a:r>
          </a:p>
        </p:txBody>
      </p:sp>
      <p:sp>
        <p:nvSpPr>
          <p:cNvPr id="41987" name="TextBox 3">
            <a:extLst>
              <a:ext uri="{FF2B5EF4-FFF2-40B4-BE49-F238E27FC236}">
                <a16:creationId xmlns:a16="http://schemas.microsoft.com/office/drawing/2014/main" id="{7D67D5F9-A9F4-E4A4-EFAC-6DF63002F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25400" y="3009900"/>
            <a:ext cx="93535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000"/>
              <a:t>If need be, email us for time outside of regular office hours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Title 1">
            <a:extLst>
              <a:ext uri="{FF2B5EF4-FFF2-40B4-BE49-F238E27FC236}">
                <a16:creationId xmlns:a16="http://schemas.microsoft.com/office/drawing/2014/main" id="{F2941A09-357B-44CC-2BB7-8C5EC63F9A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We’</a:t>
            </a:r>
            <a:r>
              <a:rPr lang="en-US" altLang="ja-JP">
                <a:ea typeface="ＭＳ Ｐゴシック" panose="020B0600070205080204" pitchFamily="34" charset="-128"/>
              </a:rPr>
              <a:t>re not mind readers</a:t>
            </a:r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3010" name="Picture 2">
            <a:extLst>
              <a:ext uri="{FF2B5EF4-FFF2-40B4-BE49-F238E27FC236}">
                <a16:creationId xmlns:a16="http://schemas.microsoft.com/office/drawing/2014/main" id="{05C062B7-1EAF-90DB-C147-01A3780EC7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390650"/>
            <a:ext cx="63500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>
            <a:extLst>
              <a:ext uri="{FF2B5EF4-FFF2-40B4-BE49-F238E27FC236}">
                <a16:creationId xmlns:a16="http://schemas.microsoft.com/office/drawing/2014/main" id="{2497F62F-FFF7-9DD7-5085-87D0FAA00F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If you need it, ask for help</a:t>
            </a:r>
          </a:p>
        </p:txBody>
      </p:sp>
      <p:pic>
        <p:nvPicPr>
          <p:cNvPr id="44034" name="Picture 2">
            <a:extLst>
              <a:ext uri="{FF2B5EF4-FFF2-40B4-BE49-F238E27FC236}">
                <a16:creationId xmlns:a16="http://schemas.microsoft.com/office/drawing/2014/main" id="{C006BD68-8C59-0C5B-2ECE-957ECBF41F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2070100"/>
            <a:ext cx="5080000" cy="340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>
            <a:extLst>
              <a:ext uri="{FF2B5EF4-FFF2-40B4-BE49-F238E27FC236}">
                <a16:creationId xmlns:a16="http://schemas.microsoft.com/office/drawing/2014/main" id="{463B3328-D2E0-D94B-2242-5E1D3FF87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More chances to recover</a:t>
            </a:r>
          </a:p>
        </p:txBody>
      </p:sp>
      <p:sp>
        <p:nvSpPr>
          <p:cNvPr id="45058" name="TextBox 2">
            <a:extLst>
              <a:ext uri="{FF2B5EF4-FFF2-40B4-BE49-F238E27FC236}">
                <a16:creationId xmlns:a16="http://schemas.microsoft.com/office/drawing/2014/main" id="{9A46169A-2617-3FDC-6A9D-A17F46C272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2371725"/>
            <a:ext cx="57759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Lowest two Q1, Q2 and Q3 HW scores will be dropped</a:t>
            </a:r>
          </a:p>
        </p:txBody>
      </p:sp>
      <p:sp>
        <p:nvSpPr>
          <p:cNvPr id="45059" name="TextBox 3">
            <a:extLst>
              <a:ext uri="{FF2B5EF4-FFF2-40B4-BE49-F238E27FC236}">
                <a16:creationId xmlns:a16="http://schemas.microsoft.com/office/drawing/2014/main" id="{A5A5A06C-BC7E-D840-5BA1-FAF174723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5488" y="3679825"/>
            <a:ext cx="611187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If you do better on the final exam than  the mid-term exam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then only final exam score will count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3D57667A-89CC-4B71-923A-94C1E0C6E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Follow the Textbook</a:t>
            </a:r>
          </a:p>
        </p:txBody>
      </p:sp>
      <p:pic>
        <p:nvPicPr>
          <p:cNvPr id="46082" name="Picture 3" descr="DSC_0129.JPG">
            <a:extLst>
              <a:ext uri="{FF2B5EF4-FFF2-40B4-BE49-F238E27FC236}">
                <a16:creationId xmlns:a16="http://schemas.microsoft.com/office/drawing/2014/main" id="{33D333E0-1800-57A9-AF69-402AE8110D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2863" y="1301750"/>
            <a:ext cx="4265612" cy="5049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5EA8EF61-C022-58CF-861E-58F82814C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Autolab FAQ</a:t>
            </a:r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0D803A6E-55DD-1934-9A17-D167B3880D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7638"/>
            <a:ext cx="9144000" cy="4811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>
            <a:extLst>
              <a:ext uri="{FF2B5EF4-FFF2-40B4-BE49-F238E27FC236}">
                <a16:creationId xmlns:a16="http://schemas.microsoft.com/office/drawing/2014/main" id="{A61D3E24-3B83-E4CB-A6F3-0E26A1CDA2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47106" name="Picture 3" descr="Screen Shot 2017-08-26 at 3.09.34 PM.png">
            <a:extLst>
              <a:ext uri="{FF2B5EF4-FFF2-40B4-BE49-F238E27FC236}">
                <a16:creationId xmlns:a16="http://schemas.microsoft.com/office/drawing/2014/main" id="{CC4B9389-8839-7CAB-0612-EF8761D7A1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9500"/>
            <a:ext cx="9144000" cy="469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4">
            <a:extLst>
              <a:ext uri="{FF2B5EF4-FFF2-40B4-BE49-F238E27FC236}">
                <a16:creationId xmlns:a16="http://schemas.microsoft.com/office/drawing/2014/main" id="{5187FC94-95CF-DB58-25D5-482F70FD34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813" y="6124575"/>
            <a:ext cx="775811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>
                <a:solidFill>
                  <a:srgbClr val="FF0000"/>
                </a:solidFill>
                <a:latin typeface="Arial" panose="020B0604020202020204" pitchFamily="34" charset="0"/>
              </a:rPr>
              <a:t>http://www-student.cse.buffalo.edu/~atri/cse331/support/index.html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>
            <a:extLst>
              <a:ext uri="{FF2B5EF4-FFF2-40B4-BE49-F238E27FC236}">
                <a16:creationId xmlns:a16="http://schemas.microsoft.com/office/drawing/2014/main" id="{A872F312-93DB-6B5D-3A47-EB9D2CE14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The cautionary tale has a silver lining…</a:t>
            </a:r>
          </a:p>
        </p:txBody>
      </p:sp>
      <p:sp>
        <p:nvSpPr>
          <p:cNvPr id="48130" name="Content Placeholder 2">
            <a:extLst>
              <a:ext uri="{FF2B5EF4-FFF2-40B4-BE49-F238E27FC236}">
                <a16:creationId xmlns:a16="http://schemas.microsoft.com/office/drawing/2014/main" id="{47FA336F-9312-CDE3-90C0-01D5A40177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77F21190-ABFA-5473-8BF3-B9818171D595}"/>
              </a:ext>
            </a:extLst>
          </p:cNvPr>
          <p:cNvSpPr/>
          <p:nvPr/>
        </p:nvSpPr>
        <p:spPr>
          <a:xfrm>
            <a:off x="3581400" y="3657600"/>
            <a:ext cx="1295400" cy="609600"/>
          </a:xfrm>
          <a:prstGeom prst="rightArrow">
            <a:avLst/>
          </a:prstGeom>
          <a:solidFill>
            <a:schemeClr val="tx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pSp>
        <p:nvGrpSpPr>
          <p:cNvPr id="48132" name="Group 7">
            <a:extLst>
              <a:ext uri="{FF2B5EF4-FFF2-40B4-BE49-F238E27FC236}">
                <a16:creationId xmlns:a16="http://schemas.microsoft.com/office/drawing/2014/main" id="{143C9961-ACCA-C37C-E442-60DE9A82D363}"/>
              </a:ext>
            </a:extLst>
          </p:cNvPr>
          <p:cNvGrpSpPr>
            <a:grpSpLocks/>
          </p:cNvGrpSpPr>
          <p:nvPr/>
        </p:nvGrpSpPr>
        <p:grpSpPr bwMode="auto">
          <a:xfrm>
            <a:off x="609600" y="1524000"/>
            <a:ext cx="2840038" cy="4637088"/>
            <a:chOff x="609600" y="1524000"/>
            <a:chExt cx="2840591" cy="4636532"/>
          </a:xfrm>
        </p:grpSpPr>
        <p:pic>
          <p:nvPicPr>
            <p:cNvPr id="48136" name="Picture 3">
              <a:extLst>
                <a:ext uri="{FF2B5EF4-FFF2-40B4-BE49-F238E27FC236}">
                  <a16:creationId xmlns:a16="http://schemas.microsoft.com/office/drawing/2014/main" id="{8330DFFC-9335-4F0C-821E-17D3E4A432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5800" y="1524000"/>
              <a:ext cx="2628106" cy="41910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7" name="TextBox 6">
              <a:extLst>
                <a:ext uri="{FF2B5EF4-FFF2-40B4-BE49-F238E27FC236}">
                  <a16:creationId xmlns:a16="http://schemas.microsoft.com/office/drawing/2014/main" id="{291BA8BC-696F-50D2-DA35-2E88D6DB78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600" y="5791200"/>
              <a:ext cx="2840591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C in undergrad algorithms</a:t>
              </a: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1B4F91A8-6F2F-6541-B625-15FE3A0FF243}"/>
              </a:ext>
            </a:extLst>
          </p:cNvPr>
          <p:cNvGrpSpPr>
            <a:grpSpLocks/>
          </p:cNvGrpSpPr>
          <p:nvPr/>
        </p:nvGrpSpPr>
        <p:grpSpPr bwMode="auto">
          <a:xfrm>
            <a:off x="4953000" y="2362200"/>
            <a:ext cx="3905250" cy="3189288"/>
            <a:chOff x="4953000" y="2362200"/>
            <a:chExt cx="3904794" cy="3188732"/>
          </a:xfrm>
        </p:grpSpPr>
        <p:pic>
          <p:nvPicPr>
            <p:cNvPr id="48134" name="Picture 7" descr="cwvDm9asA3Lw9bM2Abl5etGLgw">
              <a:extLst>
                <a:ext uri="{FF2B5EF4-FFF2-40B4-BE49-F238E27FC236}">
                  <a16:creationId xmlns:a16="http://schemas.microsoft.com/office/drawing/2014/main" id="{980FCBC8-4E30-7FBF-FE67-408754C2578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3000" y="2362200"/>
              <a:ext cx="3904794" cy="259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8135" name="TextBox 8">
              <a:extLst>
                <a:ext uri="{FF2B5EF4-FFF2-40B4-BE49-F238E27FC236}">
                  <a16:creationId xmlns:a16="http://schemas.microsoft.com/office/drawing/2014/main" id="{9AD823AC-979A-199C-A7FB-D0CE1DB2FA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34000" y="5181600"/>
              <a:ext cx="3289182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  <a:ea typeface="ＭＳ Ｐゴシック" panose="020B0600070205080204" pitchFamily="34" charset="-128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/>
                <a:t>Ph.D. in algorithms/complexity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DEB2F10-9CBF-DCDE-74BE-08B5FC85F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>
                <a:ea typeface="+mj-ea"/>
                <a:cs typeface="+mj-cs"/>
              </a:rPr>
              <a:t>The only way to do well is to work hard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8CA23F-623A-C5AC-7B71-2FEBBEDF1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300" y="1511300"/>
            <a:ext cx="6350000" cy="474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3">
            <a:extLst>
              <a:ext uri="{FF2B5EF4-FFF2-40B4-BE49-F238E27FC236}">
                <a16:creationId xmlns:a16="http://schemas.microsoft.com/office/drawing/2014/main" id="{7B8EA173-5F19-3A58-50E5-360C6853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Questions/Comments?</a:t>
            </a:r>
          </a:p>
        </p:txBody>
      </p:sp>
      <p:pic>
        <p:nvPicPr>
          <p:cNvPr id="50178" name="Picture 4" descr="Picture 2.png">
            <a:extLst>
              <a:ext uri="{FF2B5EF4-FFF2-40B4-BE49-F238E27FC236}">
                <a16:creationId xmlns:a16="http://schemas.microsoft.com/office/drawing/2014/main" id="{8253602D-A36F-F8ED-A605-1E8C419077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58913"/>
            <a:ext cx="3530600" cy="532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2">
            <a:extLst>
              <a:ext uri="{FF2B5EF4-FFF2-40B4-BE49-F238E27FC236}">
                <a16:creationId xmlns:a16="http://schemas.microsoft.com/office/drawing/2014/main" id="{44ECD838-AF53-8468-C1F1-3E2E22814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Let the fun begin!</a:t>
            </a:r>
          </a:p>
        </p:txBody>
      </p:sp>
      <p:sp>
        <p:nvSpPr>
          <p:cNvPr id="51202" name="Rectangle 3">
            <a:extLst>
              <a:ext uri="{FF2B5EF4-FFF2-40B4-BE49-F238E27FC236}">
                <a16:creationId xmlns:a16="http://schemas.microsoft.com/office/drawing/2014/main" id="{380EE51D-33E8-02A9-6CB0-DFC58722995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51203" name="Picture 5">
            <a:extLst>
              <a:ext uri="{FF2B5EF4-FFF2-40B4-BE49-F238E27FC236}">
                <a16:creationId xmlns:a16="http://schemas.microsoft.com/office/drawing/2014/main" id="{5B7ED8E9-A474-DED4-D114-587EC92F2B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752600"/>
            <a:ext cx="6477000" cy="430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Title 1">
            <a:extLst>
              <a:ext uri="{FF2B5EF4-FFF2-40B4-BE49-F238E27FC236}">
                <a16:creationId xmlns:a16="http://schemas.microsoft.com/office/drawing/2014/main" id="{4AA49A9C-9AB5-7C51-7E1F-B79698E70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Remember: Stick with your group</a:t>
            </a:r>
          </a:p>
        </p:txBody>
      </p:sp>
      <p:pic>
        <p:nvPicPr>
          <p:cNvPr id="52226" name="Picture 2">
            <a:extLst>
              <a:ext uri="{FF2B5EF4-FFF2-40B4-BE49-F238E27FC236}">
                <a16:creationId xmlns:a16="http://schemas.microsoft.com/office/drawing/2014/main" id="{AC3FCE35-2738-3E3A-2C15-500AF7D55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1658938"/>
            <a:ext cx="6350000" cy="471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5">
            <a:extLst>
              <a:ext uri="{FF2B5EF4-FFF2-40B4-BE49-F238E27FC236}">
                <a16:creationId xmlns:a16="http://schemas.microsoft.com/office/drawing/2014/main" id="{00CA7B1A-1206-CB3D-B4C2-31003754C5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Common solution: Let’s build an app for that!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3E3ABC-69AF-F9D0-FB41-4A0CECA595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0" y="2125663"/>
            <a:ext cx="6962775" cy="387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7-Point Star 11">
            <a:extLst>
              <a:ext uri="{FF2B5EF4-FFF2-40B4-BE49-F238E27FC236}">
                <a16:creationId xmlns:a16="http://schemas.microsoft.com/office/drawing/2014/main" id="{BFED86E2-81D4-AA07-54DC-25E8BEDE9A1A}"/>
              </a:ext>
            </a:extLst>
          </p:cNvPr>
          <p:cNvSpPr/>
          <p:nvPr/>
        </p:nvSpPr>
        <p:spPr>
          <a:xfrm>
            <a:off x="412750" y="4133850"/>
            <a:ext cx="2189163" cy="1343025"/>
          </a:xfrm>
          <a:prstGeom prst="star7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Potential issues?</a:t>
            </a:r>
          </a:p>
        </p:txBody>
      </p:sp>
    </p:spTree>
    <p:custDataLst>
      <p:tags r:id="rId1"/>
    </p:custDataLst>
  </p:cSld>
  <p:clrMapOvr>
    <a:masterClrMapping/>
  </p:clrMapOvr>
  <p:transition spd="slow" advTm="6089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>
            <a:extLst>
              <a:ext uri="{FF2B5EF4-FFF2-40B4-BE49-F238E27FC236}">
                <a16:creationId xmlns:a16="http://schemas.microsoft.com/office/drawing/2014/main" id="{DBDA9615-11E9-53AE-96F1-B21EAA2DE7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The smartphone blind-spot</a:t>
            </a:r>
          </a:p>
        </p:txBody>
      </p:sp>
      <p:sp>
        <p:nvSpPr>
          <p:cNvPr id="54274" name="TextBox 2">
            <a:extLst>
              <a:ext uri="{FF2B5EF4-FFF2-40B4-BE49-F238E27FC236}">
                <a16:creationId xmlns:a16="http://schemas.microsoft.com/office/drawing/2014/main" id="{F9ECD68A-4CFA-9306-2F54-C9BA8252F8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288" y="2400300"/>
            <a:ext cx="46482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Many of us in CSE assume that “everyone” 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has smartphones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653ABD8-9B92-613E-BFDA-E4557AAA89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500" y="1131888"/>
            <a:ext cx="3276600" cy="482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7-Point Star 3">
            <a:extLst>
              <a:ext uri="{FF2B5EF4-FFF2-40B4-BE49-F238E27FC236}">
                <a16:creationId xmlns:a16="http://schemas.microsoft.com/office/drawing/2014/main" id="{90AB5BAE-AEDD-DACF-1332-03C24FEA36DA}"/>
              </a:ext>
            </a:extLst>
          </p:cNvPr>
          <p:cNvSpPr/>
          <p:nvPr/>
        </p:nvSpPr>
        <p:spPr>
          <a:xfrm>
            <a:off x="1060450" y="3203575"/>
            <a:ext cx="4040188" cy="2143125"/>
          </a:xfrm>
          <a:prstGeom prst="star7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More generally, we assume “everyone” has access to the Internet</a:t>
            </a:r>
          </a:p>
        </p:txBody>
      </p:sp>
    </p:spTree>
    <p:custDataLst>
      <p:tags r:id="rId1"/>
    </p:custDataLst>
  </p:cSld>
  <p:clrMapOvr>
    <a:masterClrMapping/>
  </p:clrMapOvr>
  <p:transition spd="slow" advTm="3664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>
            <a:extLst>
              <a:ext uri="{FF2B5EF4-FFF2-40B4-BE49-F238E27FC236}">
                <a16:creationId xmlns:a16="http://schemas.microsoft.com/office/drawing/2014/main" id="{C011B263-7F82-D41B-6213-0BF5D077A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Broadband access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4D3D54-98CA-33FF-6138-2EAA52A98B9B}"/>
              </a:ext>
            </a:extLst>
          </p:cNvPr>
          <p:cNvGrpSpPr>
            <a:grpSpLocks/>
          </p:cNvGrpSpPr>
          <p:nvPr/>
        </p:nvGrpSpPr>
        <p:grpSpPr bwMode="auto">
          <a:xfrm>
            <a:off x="1143000" y="1920875"/>
            <a:ext cx="6858000" cy="4119563"/>
            <a:chOff x="0" y="1417638"/>
            <a:chExt cx="9144000" cy="5493593"/>
          </a:xfrm>
        </p:grpSpPr>
        <p:pic>
          <p:nvPicPr>
            <p:cNvPr id="55299" name="Picture 2">
              <a:extLst>
                <a:ext uri="{FF2B5EF4-FFF2-40B4-BE49-F238E27FC236}">
                  <a16:creationId xmlns:a16="http://schemas.microsoft.com/office/drawing/2014/main" id="{A7DC9B4E-EBB0-2342-AA63-0FBD3D6528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417638"/>
              <a:ext cx="9144000" cy="514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254EE71-D4F6-19F2-55AE-99E00525AC50}"/>
                </a:ext>
              </a:extLst>
            </p:cNvPr>
            <p:cNvSpPr txBox="1"/>
            <p:nvPr/>
          </p:nvSpPr>
          <p:spPr>
            <a:xfrm>
              <a:off x="1435100" y="6542875"/>
              <a:ext cx="7372351" cy="368356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https://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assets.bwbx.io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/images/users/</a:t>
              </a:r>
              <a:r>
                <a:rPr lang="en-US" sz="12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iqjWHBFdfxIU</a:t>
              </a:r>
              <a:r>
                <a:rPr lang="en-US" sz="12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charset="0"/>
                  <a:ea typeface="ＭＳ Ｐゴシック" charset="0"/>
                  <a:cs typeface="ＭＳ Ｐゴシック" charset="0"/>
                </a:rPr>
                <a:t>/iZSjibxE1KJs/v1/800x-1.jpg</a:t>
              </a:r>
            </a:p>
          </p:txBody>
        </p:sp>
      </p:grpSp>
    </p:spTree>
    <p:custDataLst>
      <p:tags r:id="rId1"/>
    </p:custDataLst>
  </p:cSld>
  <p:clrMapOvr>
    <a:masterClrMapping/>
  </p:clrMapOvr>
  <p:transition spd="slow" advTm="10851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>
            <a:extLst>
              <a:ext uri="{FF2B5EF4-FFF2-40B4-BE49-F238E27FC236}">
                <a16:creationId xmlns:a16="http://schemas.microsoft.com/office/drawing/2014/main" id="{C133FAF4-C95B-568B-C21A-2BF3949D97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Erie county is reasonably good</a:t>
            </a:r>
          </a:p>
        </p:txBody>
      </p:sp>
      <p:pic>
        <p:nvPicPr>
          <p:cNvPr id="56322" name="Picture 2">
            <a:extLst>
              <a:ext uri="{FF2B5EF4-FFF2-40B4-BE49-F238E27FC236}">
                <a16:creationId xmlns:a16="http://schemas.microsoft.com/office/drawing/2014/main" id="{E45D2BAA-62A7-FF93-B44B-7BBF2E2CD2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105025"/>
            <a:ext cx="6858000" cy="344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BE5E85-E7EC-F0AD-1216-0B66503F7EED}"/>
              </a:ext>
            </a:extLst>
          </p:cNvPr>
          <p:cNvSpPr txBox="1"/>
          <p:nvPr/>
        </p:nvSpPr>
        <p:spPr>
          <a:xfrm>
            <a:off x="2165350" y="5646738"/>
            <a:ext cx="4979988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www.governing.com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gov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-data/broadband-speeds-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availability.html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  <p:transition spd="slow" advTm="9699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CA488304-2BDF-4AB0-5564-31CA03017B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Homework 0 is out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E35AD4-9BDD-2648-CCA9-8076EBECF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7576"/>
            <a:ext cx="9159772" cy="2987992"/>
          </a:xfrm>
          <a:prstGeom prst="rect">
            <a:avLst/>
          </a:prstGeo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>
            <a:extLst>
              <a:ext uri="{FF2B5EF4-FFF2-40B4-BE49-F238E27FC236}">
                <a16:creationId xmlns:a16="http://schemas.microsoft.com/office/drawing/2014/main" id="{CA799BA3-56E2-58B1-69AA-1F59F8485C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One county over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B1AEB71-F846-5D32-8EBE-E5934778D508}"/>
              </a:ext>
            </a:extLst>
          </p:cNvPr>
          <p:cNvSpPr txBox="1"/>
          <p:nvPr/>
        </p:nvSpPr>
        <p:spPr>
          <a:xfrm>
            <a:off x="2165350" y="5646738"/>
            <a:ext cx="4979988" cy="2778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http://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www.governing.com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/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gov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-data/broadband-speeds-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charset="0"/>
                <a:ea typeface="ＭＳ Ｐゴシック" charset="0"/>
                <a:cs typeface="ＭＳ Ｐゴシック" charset="0"/>
              </a:rPr>
              <a:t>availability.html</a:t>
            </a:r>
            <a:endParaRPr lang="en-US" sz="1200" dirty="0">
              <a:solidFill>
                <a:schemeClr val="tx1">
                  <a:lumMod val="50000"/>
                  <a:lumOff val="50000"/>
                </a:schemeClr>
              </a:solidFill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7347" name="Picture 4">
            <a:extLst>
              <a:ext uri="{FF2B5EF4-FFF2-40B4-BE49-F238E27FC236}">
                <a16:creationId xmlns:a16="http://schemas.microsoft.com/office/drawing/2014/main" id="{655C0A55-7428-DD7C-4BBD-8A376E3024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078038"/>
            <a:ext cx="6858000" cy="3382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9387"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C930076C-91E8-B27C-6D79-EB8FC104BF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ea typeface="ＭＳ Ｐゴシック" panose="020B0600070205080204" pitchFamily="34" charset="-128"/>
              </a:rPr>
              <a:t>Make broadband more available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B7D42CAE-336A-B77B-3685-9571F5882CE2}"/>
              </a:ext>
            </a:extLst>
          </p:cNvPr>
          <p:cNvSpPr>
            <a:spLocks noChangeArrowheads="1"/>
          </p:cNvSpPr>
          <p:nvPr/>
        </p:nvSpPr>
        <p:spPr bwMode="auto">
          <a:xfrm rot="2182267">
            <a:off x="2297113" y="3614738"/>
            <a:ext cx="4768850" cy="341312"/>
          </a:xfrm>
          <a:prstGeom prst="rightArrow">
            <a:avLst>
              <a:gd name="adj1" fmla="val 50000"/>
              <a:gd name="adj2" fmla="val 50017"/>
            </a:avLst>
          </a:prstGeom>
          <a:gradFill rotWithShape="1">
            <a:gsLst>
              <a:gs pos="0">
                <a:srgbClr val="9BC1FF"/>
              </a:gs>
              <a:gs pos="100000">
                <a:srgbClr val="3F80CD"/>
              </a:gs>
            </a:gsLst>
            <a:lin ang="5400000"/>
          </a:gradFill>
          <a:ln w="9525">
            <a:solidFill>
              <a:srgbClr val="4A7EBB"/>
            </a:solidFill>
            <a:miter lim="800000"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defRPr/>
            </a:pPr>
            <a:endParaRPr lang="en-US" altLang="en-US" sz="135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pic>
        <p:nvPicPr>
          <p:cNvPr id="58371" name="Picture 2">
            <a:extLst>
              <a:ext uri="{FF2B5EF4-FFF2-40B4-BE49-F238E27FC236}">
                <a16:creationId xmlns:a16="http://schemas.microsoft.com/office/drawing/2014/main" id="{AB366945-7D6F-E34D-3BB8-06C83C90B9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7975" y="4329113"/>
            <a:ext cx="1227138" cy="159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4">
            <a:extLst>
              <a:ext uri="{FF2B5EF4-FFF2-40B4-BE49-F238E27FC236}">
                <a16:creationId xmlns:a16="http://schemas.microsoft.com/office/drawing/2014/main" id="{68B7D4DD-084E-0DA6-5260-C3C3473D41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6213" y="1920875"/>
            <a:ext cx="1214437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3014" name="Group 10">
            <a:extLst>
              <a:ext uri="{FF2B5EF4-FFF2-40B4-BE49-F238E27FC236}">
                <a16:creationId xmlns:a16="http://schemas.microsoft.com/office/drawing/2014/main" id="{16B069D1-1C13-C7A7-CAC0-6DA809EBAF21}"/>
              </a:ext>
            </a:extLst>
          </p:cNvPr>
          <p:cNvGrpSpPr>
            <a:grpSpLocks/>
          </p:cNvGrpSpPr>
          <p:nvPr/>
        </p:nvGrpSpPr>
        <p:grpSpPr bwMode="auto">
          <a:xfrm>
            <a:off x="3822700" y="2143125"/>
            <a:ext cx="1041400" cy="2687638"/>
            <a:chOff x="3571303" y="1715178"/>
            <a:chExt cx="1389443" cy="3582337"/>
          </a:xfrm>
        </p:grpSpPr>
        <p:sp>
          <p:nvSpPr>
            <p:cNvPr id="9" name="Freeform 8">
              <a:extLst>
                <a:ext uri="{FF2B5EF4-FFF2-40B4-BE49-F238E27FC236}">
                  <a16:creationId xmlns:a16="http://schemas.microsoft.com/office/drawing/2014/main" id="{E2EDE432-8168-DFA1-1B9E-0A52BB2671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571303" y="1715178"/>
              <a:ext cx="1389443" cy="3212042"/>
            </a:xfrm>
            <a:custGeom>
              <a:avLst/>
              <a:gdLst>
                <a:gd name="T0" fmla="*/ 0 w 1389443"/>
                <a:gd name="T1" fmla="*/ 195341 h 3213246"/>
                <a:gd name="T2" fmla="*/ 303958 w 1389443"/>
                <a:gd name="T3" fmla="*/ 97671 h 3213246"/>
                <a:gd name="T4" fmla="*/ 412515 w 1389443"/>
                <a:gd name="T5" fmla="*/ 54261 h 3213246"/>
                <a:gd name="T6" fmla="*/ 607917 w 1389443"/>
                <a:gd name="T7" fmla="*/ 0 h 3213246"/>
                <a:gd name="T8" fmla="*/ 1074711 w 1389443"/>
                <a:gd name="T9" fmla="*/ 21705 h 3213246"/>
                <a:gd name="T10" fmla="*/ 1107278 w 1389443"/>
                <a:gd name="T11" fmla="*/ 43410 h 3213246"/>
                <a:gd name="T12" fmla="*/ 1139845 w 1389443"/>
                <a:gd name="T13" fmla="*/ 54261 h 3213246"/>
                <a:gd name="T14" fmla="*/ 1204979 w 1389443"/>
                <a:gd name="T15" fmla="*/ 130227 h 3213246"/>
                <a:gd name="T16" fmla="*/ 1248402 w 1389443"/>
                <a:gd name="T17" fmla="*/ 217045 h 3213246"/>
                <a:gd name="T18" fmla="*/ 1259257 w 1389443"/>
                <a:gd name="T19" fmla="*/ 293010 h 3213246"/>
                <a:gd name="T20" fmla="*/ 1270113 w 1389443"/>
                <a:gd name="T21" fmla="*/ 379828 h 3213246"/>
                <a:gd name="T22" fmla="*/ 1389526 w 1389443"/>
                <a:gd name="T23" fmla="*/ 390680 h 3213246"/>
                <a:gd name="T24" fmla="*/ 1367814 w 1389443"/>
                <a:gd name="T25" fmla="*/ 1020108 h 3213246"/>
                <a:gd name="T26" fmla="*/ 1346102 w 1389443"/>
                <a:gd name="T27" fmla="*/ 1096073 h 3213246"/>
                <a:gd name="T28" fmla="*/ 1335247 w 1389443"/>
                <a:gd name="T29" fmla="*/ 1172039 h 3213246"/>
                <a:gd name="T30" fmla="*/ 1313535 w 1389443"/>
                <a:gd name="T31" fmla="*/ 1248004 h 3213246"/>
                <a:gd name="T32" fmla="*/ 1302680 w 1389443"/>
                <a:gd name="T33" fmla="*/ 1313117 h 3213246"/>
                <a:gd name="T34" fmla="*/ 1280969 w 1389443"/>
                <a:gd name="T35" fmla="*/ 1389083 h 3213246"/>
                <a:gd name="T36" fmla="*/ 1259257 w 1389443"/>
                <a:gd name="T37" fmla="*/ 1497605 h 3213246"/>
                <a:gd name="T38" fmla="*/ 1215835 w 1389443"/>
                <a:gd name="T39" fmla="*/ 1573571 h 3213246"/>
                <a:gd name="T40" fmla="*/ 1204979 w 1389443"/>
                <a:gd name="T41" fmla="*/ 1616979 h 3213246"/>
                <a:gd name="T42" fmla="*/ 1161556 w 1389443"/>
                <a:gd name="T43" fmla="*/ 1649536 h 3213246"/>
                <a:gd name="T44" fmla="*/ 1096422 w 1389443"/>
                <a:gd name="T45" fmla="*/ 1703796 h 3213246"/>
                <a:gd name="T46" fmla="*/ 1063856 w 1389443"/>
                <a:gd name="T47" fmla="*/ 1736353 h 3213246"/>
                <a:gd name="T48" fmla="*/ 1031289 w 1389443"/>
                <a:gd name="T49" fmla="*/ 1758058 h 3213246"/>
                <a:gd name="T50" fmla="*/ 998722 w 1389443"/>
                <a:gd name="T51" fmla="*/ 1801466 h 3213246"/>
                <a:gd name="T52" fmla="*/ 933588 w 1389443"/>
                <a:gd name="T53" fmla="*/ 1855727 h 3213246"/>
                <a:gd name="T54" fmla="*/ 868453 w 1389443"/>
                <a:gd name="T55" fmla="*/ 1899136 h 3213246"/>
                <a:gd name="T56" fmla="*/ 846742 w 1389443"/>
                <a:gd name="T57" fmla="*/ 1920841 h 3213246"/>
                <a:gd name="T58" fmla="*/ 770752 w 1389443"/>
                <a:gd name="T59" fmla="*/ 1975101 h 3213246"/>
                <a:gd name="T60" fmla="*/ 716474 w 1389443"/>
                <a:gd name="T61" fmla="*/ 2029363 h 3213246"/>
                <a:gd name="T62" fmla="*/ 673051 w 1389443"/>
                <a:gd name="T63" fmla="*/ 2072771 h 3213246"/>
                <a:gd name="T64" fmla="*/ 662196 w 1389443"/>
                <a:gd name="T65" fmla="*/ 2105328 h 3213246"/>
                <a:gd name="T66" fmla="*/ 629629 w 1389443"/>
                <a:gd name="T67" fmla="*/ 2170441 h 3213246"/>
                <a:gd name="T68" fmla="*/ 597062 w 1389443"/>
                <a:gd name="T69" fmla="*/ 2311520 h 3213246"/>
                <a:gd name="T70" fmla="*/ 586206 w 1389443"/>
                <a:gd name="T71" fmla="*/ 2354929 h 3213246"/>
                <a:gd name="T72" fmla="*/ 564495 w 1389443"/>
                <a:gd name="T73" fmla="*/ 2463451 h 3213246"/>
                <a:gd name="T74" fmla="*/ 575350 w 1389443"/>
                <a:gd name="T75" fmla="*/ 2789017 h 3213246"/>
                <a:gd name="T76" fmla="*/ 597062 w 1389443"/>
                <a:gd name="T77" fmla="*/ 2810722 h 3213246"/>
                <a:gd name="T78" fmla="*/ 629629 w 1389443"/>
                <a:gd name="T79" fmla="*/ 2821574 h 3213246"/>
                <a:gd name="T80" fmla="*/ 629629 w 1389443"/>
                <a:gd name="T81" fmla="*/ 3212253 h 321324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389443" h="3213246">
                  <a:moveTo>
                    <a:pt x="0" y="195401"/>
                  </a:moveTo>
                  <a:cubicBezTo>
                    <a:pt x="101313" y="162834"/>
                    <a:pt x="203251" y="132149"/>
                    <a:pt x="303940" y="97701"/>
                  </a:cubicBezTo>
                  <a:cubicBezTo>
                    <a:pt x="340813" y="85086"/>
                    <a:pt x="375922" y="67751"/>
                    <a:pt x="412490" y="54278"/>
                  </a:cubicBezTo>
                  <a:cubicBezTo>
                    <a:pt x="510781" y="18064"/>
                    <a:pt x="506854" y="22452"/>
                    <a:pt x="607881" y="0"/>
                  </a:cubicBezTo>
                  <a:cubicBezTo>
                    <a:pt x="763470" y="7237"/>
                    <a:pt x="919476" y="8218"/>
                    <a:pt x="1074647" y="21712"/>
                  </a:cubicBezTo>
                  <a:cubicBezTo>
                    <a:pt x="1087644" y="22842"/>
                    <a:pt x="1095543" y="37588"/>
                    <a:pt x="1107212" y="43423"/>
                  </a:cubicBezTo>
                  <a:cubicBezTo>
                    <a:pt x="1117446" y="48540"/>
                    <a:pt x="1128922" y="50660"/>
                    <a:pt x="1139777" y="54278"/>
                  </a:cubicBezTo>
                  <a:cubicBezTo>
                    <a:pt x="1166482" y="80985"/>
                    <a:pt x="1188376" y="97204"/>
                    <a:pt x="1204907" y="130267"/>
                  </a:cubicBezTo>
                  <a:cubicBezTo>
                    <a:pt x="1258020" y="236497"/>
                    <a:pt x="1198027" y="141658"/>
                    <a:pt x="1248327" y="217112"/>
                  </a:cubicBezTo>
                  <a:cubicBezTo>
                    <a:pt x="1251945" y="242442"/>
                    <a:pt x="1255801" y="267739"/>
                    <a:pt x="1259182" y="293101"/>
                  </a:cubicBezTo>
                  <a:cubicBezTo>
                    <a:pt x="1263037" y="322018"/>
                    <a:pt x="1246699" y="362441"/>
                    <a:pt x="1270037" y="379945"/>
                  </a:cubicBezTo>
                  <a:cubicBezTo>
                    <a:pt x="1302009" y="403925"/>
                    <a:pt x="1349641" y="387182"/>
                    <a:pt x="1389443" y="390801"/>
                  </a:cubicBezTo>
                  <a:cubicBezTo>
                    <a:pt x="1382206" y="600675"/>
                    <a:pt x="1380630" y="810821"/>
                    <a:pt x="1367732" y="1020423"/>
                  </a:cubicBezTo>
                  <a:cubicBezTo>
                    <a:pt x="1366114" y="1046716"/>
                    <a:pt x="1351541" y="1070654"/>
                    <a:pt x="1346022" y="1096412"/>
                  </a:cubicBezTo>
                  <a:cubicBezTo>
                    <a:pt x="1340661" y="1121431"/>
                    <a:pt x="1340528" y="1147382"/>
                    <a:pt x="1335167" y="1172401"/>
                  </a:cubicBezTo>
                  <a:cubicBezTo>
                    <a:pt x="1329648" y="1198159"/>
                    <a:pt x="1319380" y="1222721"/>
                    <a:pt x="1313457" y="1248390"/>
                  </a:cubicBezTo>
                  <a:cubicBezTo>
                    <a:pt x="1308508" y="1269837"/>
                    <a:pt x="1307551" y="1292076"/>
                    <a:pt x="1302602" y="1313523"/>
                  </a:cubicBezTo>
                  <a:cubicBezTo>
                    <a:pt x="1296679" y="1339192"/>
                    <a:pt x="1286815" y="1363843"/>
                    <a:pt x="1280892" y="1389512"/>
                  </a:cubicBezTo>
                  <a:cubicBezTo>
                    <a:pt x="1273388" y="1422030"/>
                    <a:pt x="1271441" y="1465375"/>
                    <a:pt x="1259182" y="1498068"/>
                  </a:cubicBezTo>
                  <a:cubicBezTo>
                    <a:pt x="1247378" y="1529548"/>
                    <a:pt x="1233758" y="1547062"/>
                    <a:pt x="1215762" y="1574057"/>
                  </a:cubicBezTo>
                  <a:cubicBezTo>
                    <a:pt x="1212144" y="1588531"/>
                    <a:pt x="1213578" y="1605338"/>
                    <a:pt x="1204907" y="1617479"/>
                  </a:cubicBezTo>
                  <a:cubicBezTo>
                    <a:pt x="1194392" y="1632201"/>
                    <a:pt x="1175614" y="1638744"/>
                    <a:pt x="1161487" y="1650046"/>
                  </a:cubicBezTo>
                  <a:cubicBezTo>
                    <a:pt x="1139420" y="1667701"/>
                    <a:pt x="1117479" y="1685547"/>
                    <a:pt x="1096357" y="1704323"/>
                  </a:cubicBezTo>
                  <a:cubicBezTo>
                    <a:pt x="1084883" y="1714522"/>
                    <a:pt x="1075585" y="1727062"/>
                    <a:pt x="1063792" y="1736890"/>
                  </a:cubicBezTo>
                  <a:cubicBezTo>
                    <a:pt x="1053770" y="1745242"/>
                    <a:pt x="1040452" y="1749376"/>
                    <a:pt x="1031227" y="1758601"/>
                  </a:cubicBezTo>
                  <a:cubicBezTo>
                    <a:pt x="1018434" y="1771394"/>
                    <a:pt x="1010244" y="1788124"/>
                    <a:pt x="998662" y="1802023"/>
                  </a:cubicBezTo>
                  <a:cubicBezTo>
                    <a:pt x="976341" y="1828810"/>
                    <a:pt x="963607" y="1831238"/>
                    <a:pt x="933532" y="1856301"/>
                  </a:cubicBezTo>
                  <a:cubicBezTo>
                    <a:pt x="883804" y="1897742"/>
                    <a:pt x="947182" y="1860331"/>
                    <a:pt x="868401" y="1899723"/>
                  </a:cubicBezTo>
                  <a:cubicBezTo>
                    <a:pt x="861164" y="1906960"/>
                    <a:pt x="854683" y="1915041"/>
                    <a:pt x="846691" y="1921435"/>
                  </a:cubicBezTo>
                  <a:cubicBezTo>
                    <a:pt x="788321" y="1968134"/>
                    <a:pt x="839473" y="1914583"/>
                    <a:pt x="770706" y="1975712"/>
                  </a:cubicBezTo>
                  <a:cubicBezTo>
                    <a:pt x="751583" y="1992711"/>
                    <a:pt x="734523" y="2011897"/>
                    <a:pt x="716431" y="2029990"/>
                  </a:cubicBezTo>
                  <a:lnTo>
                    <a:pt x="673011" y="2073412"/>
                  </a:lnTo>
                  <a:cubicBezTo>
                    <a:pt x="669393" y="2084268"/>
                    <a:pt x="666803" y="2095522"/>
                    <a:pt x="662156" y="2105979"/>
                  </a:cubicBezTo>
                  <a:cubicBezTo>
                    <a:pt x="652298" y="2128161"/>
                    <a:pt x="637755" y="2148253"/>
                    <a:pt x="629591" y="2171112"/>
                  </a:cubicBezTo>
                  <a:cubicBezTo>
                    <a:pt x="613943" y="2214928"/>
                    <a:pt x="607217" y="2266372"/>
                    <a:pt x="597026" y="2312235"/>
                  </a:cubicBezTo>
                  <a:cubicBezTo>
                    <a:pt x="593790" y="2326799"/>
                    <a:pt x="588840" y="2340978"/>
                    <a:pt x="586171" y="2355657"/>
                  </a:cubicBezTo>
                  <a:cubicBezTo>
                    <a:pt x="566214" y="2465427"/>
                    <a:pt x="586754" y="2397330"/>
                    <a:pt x="564461" y="2464213"/>
                  </a:cubicBezTo>
                  <a:cubicBezTo>
                    <a:pt x="568079" y="2572768"/>
                    <a:pt x="565178" y="2681738"/>
                    <a:pt x="575316" y="2789879"/>
                  </a:cubicBezTo>
                  <a:cubicBezTo>
                    <a:pt x="576271" y="2800069"/>
                    <a:pt x="588250" y="2806325"/>
                    <a:pt x="597026" y="2811591"/>
                  </a:cubicBezTo>
                  <a:cubicBezTo>
                    <a:pt x="606837" y="2817478"/>
                    <a:pt x="628666" y="2811041"/>
                    <a:pt x="629591" y="2822446"/>
                  </a:cubicBezTo>
                  <a:cubicBezTo>
                    <a:pt x="640118" y="2952287"/>
                    <a:pt x="629591" y="3082979"/>
                    <a:pt x="629591" y="3213246"/>
                  </a:cubicBezTo>
                </a:path>
              </a:pathLst>
            </a:custGeom>
            <a:noFill/>
            <a:ln w="76200" cap="flat" cmpd="sng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40000" dist="20000" dir="5400000" rotWithShape="0">
                <a:srgbClr val="000000">
                  <a:alpha val="37999"/>
                </a:srgbClr>
              </a:outerShdw>
            </a:effectLst>
          </p:spPr>
          <p:txBody>
            <a:bodyPr anchor="ctr"/>
            <a:lstStyle/>
            <a:p>
              <a:pPr eaLnBrk="1" hangingPunct="1">
                <a:defRPr/>
              </a:pPr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ACFD41C-8CFD-8C2B-0CD0-BC1315C7CE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26233" y="5013975"/>
              <a:ext cx="118611" cy="283540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4A7EBB"/>
              </a:solidFill>
              <a:round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ctr" eaLnBrk="1" hangingPunct="1">
                <a:defRPr/>
              </a:pPr>
              <a:endParaRPr lang="en-US" altLang="en-US" sz="1350">
                <a:solidFill>
                  <a:srgbClr val="FFFFFF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" name="Cloud Callout 5">
            <a:extLst>
              <a:ext uri="{FF2B5EF4-FFF2-40B4-BE49-F238E27FC236}">
                <a16:creationId xmlns:a16="http://schemas.microsoft.com/office/drawing/2014/main" id="{5C46D665-32F8-8904-89CE-02655CDBE5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2050" y="3795713"/>
            <a:ext cx="2922588" cy="1755775"/>
          </a:xfrm>
          <a:prstGeom prst="cloudCallout">
            <a:avLst>
              <a:gd name="adj1" fmla="val -16898"/>
              <a:gd name="adj2" fmla="val 50046"/>
            </a:avLst>
          </a:prstGeom>
          <a:solidFill>
            <a:srgbClr val="0000FF"/>
          </a:solidFill>
          <a:ln w="9525">
            <a:solidFill>
              <a:srgbClr val="4A7EBB"/>
            </a:solidFill>
            <a:round/>
            <a:headEnd/>
            <a:tailEnd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 eaLnBrk="1" hangingPunct="1">
              <a:defRPr/>
            </a:pPr>
            <a:r>
              <a:rPr lang="en-US" dirty="0">
                <a:solidFill>
                  <a:schemeClr val="lt1"/>
                </a:solidFill>
              </a:rPr>
              <a:t>Say you are tasked to come up with the infrastructure</a:t>
            </a:r>
          </a:p>
        </p:txBody>
      </p:sp>
      <p:sp>
        <p:nvSpPr>
          <p:cNvPr id="2" name="Explosion 2 1">
            <a:extLst>
              <a:ext uri="{FF2B5EF4-FFF2-40B4-BE49-F238E27FC236}">
                <a16:creationId xmlns:a16="http://schemas.microsoft.com/office/drawing/2014/main" id="{5AB5E788-976B-BE35-DA1E-D104B8FE8B28}"/>
              </a:ext>
            </a:extLst>
          </p:cNvPr>
          <p:cNvSpPr/>
          <p:nvPr/>
        </p:nvSpPr>
        <p:spPr>
          <a:xfrm>
            <a:off x="4864100" y="1074738"/>
            <a:ext cx="3698875" cy="2720975"/>
          </a:xfrm>
          <a:prstGeom prst="irregularSeal2">
            <a:avLst/>
          </a:prstGeom>
          <a:solidFill>
            <a:srgbClr val="00B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BOTH technical and societal issues</a:t>
            </a:r>
          </a:p>
        </p:txBody>
      </p:sp>
    </p:spTree>
    <p:custDataLst>
      <p:tags r:id="rId1"/>
    </p:custDataLst>
  </p:cSld>
  <p:clrMapOvr>
    <a:masterClrMapping/>
  </p:clrMapOvr>
  <p:transition spd="slow" advTm="7197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E505AF-47D2-28F6-3FBC-4DE63EF88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Recitation notes for this week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B24910-6339-7330-2C35-999A64BAF6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2117256"/>
            <a:ext cx="9150783" cy="2625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080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>
            <a:extLst>
              <a:ext uri="{FF2B5EF4-FFF2-40B4-BE49-F238E27FC236}">
                <a16:creationId xmlns:a16="http://schemas.microsoft.com/office/drawing/2014/main" id="{CCEE4729-8AB0-7A21-EACA-FB6FC238FC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Allowed Sources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6152AE68-32D4-C7BB-F6FD-7C0E12628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9375"/>
            <a:ext cx="9144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>
            <a:extLst>
              <a:ext uri="{FF2B5EF4-FFF2-40B4-BE49-F238E27FC236}">
                <a16:creationId xmlns:a16="http://schemas.microsoft.com/office/drawing/2014/main" id="{A00B595E-805D-5838-CEA7-7602ECE1A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90488"/>
            <a:ext cx="8229600" cy="1143000"/>
          </a:xfrm>
        </p:spPr>
        <p:txBody>
          <a:bodyPr/>
          <a:lstStyle/>
          <a:p>
            <a:r>
              <a:rPr lang="mr-IN" altLang="en-US">
                <a:latin typeface="Mangal" panose="02040503050203030202" pitchFamily="18" charset="0"/>
                <a:ea typeface="ＭＳ Ｐゴシック" panose="020B0600070205080204" pitchFamily="34" charset="-128"/>
              </a:rPr>
              <a:t>…</a:t>
            </a:r>
            <a:r>
              <a:rPr lang="en-US" altLang="en-US">
                <a:ea typeface="ＭＳ Ｐゴシック" panose="020B0600070205080204" pitchFamily="34" charset="-128"/>
              </a:rPr>
              <a:t> even for programming Q</a:t>
            </a:r>
          </a:p>
        </p:txBody>
      </p:sp>
      <p:sp>
        <p:nvSpPr>
          <p:cNvPr id="21506" name="TextBox 3">
            <a:extLst>
              <a:ext uri="{FF2B5EF4-FFF2-40B4-BE49-F238E27FC236}">
                <a16:creationId xmlns:a16="http://schemas.microsoft.com/office/drawing/2014/main" id="{2438D009-CD10-E5FA-0205-23D84EC906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150" y="1023938"/>
            <a:ext cx="7783513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>
                <a:solidFill>
                  <a:srgbClr val="FF0000"/>
                </a:solidFill>
                <a:latin typeface="Arial" panose="020B0604020202020204" pitchFamily="34" charset="0"/>
              </a:rPr>
              <a:t>http://www-student.cse.buffalo.edu/~atri/cse331/fall18/policies/allowed-sources.html</a:t>
            </a:r>
          </a:p>
        </p:txBody>
      </p:sp>
      <p:pic>
        <p:nvPicPr>
          <p:cNvPr id="21507" name="Picture 2">
            <a:extLst>
              <a:ext uri="{FF2B5EF4-FFF2-40B4-BE49-F238E27FC236}">
                <a16:creationId xmlns:a16="http://schemas.microsoft.com/office/drawing/2014/main" id="{FC4D3371-BB8F-9668-9567-DA71B210B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9813"/>
            <a:ext cx="9144000" cy="5738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>
            <a:extLst>
              <a:ext uri="{FF2B5EF4-FFF2-40B4-BE49-F238E27FC236}">
                <a16:creationId xmlns:a16="http://schemas.microsoft.com/office/drawing/2014/main" id="{99F5FE69-ACE9-B78D-D65D-30D8DFB0B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ea typeface="ＭＳ Ｐゴシック" panose="020B0600070205080204" pitchFamily="34" charset="-128"/>
              </a:rPr>
              <a:t>TA Office hours finalized tomorrow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46BCB6-5BEB-9F05-CEF0-98D2C52CC9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648"/>
            <a:ext cx="8973312" cy="5311557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6|25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2|9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|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3970</TotalTime>
  <Words>697</Words>
  <Application>Microsoft Macintosh PowerPoint</Application>
  <PresentationFormat>On-screen Show (4:3)</PresentationFormat>
  <Paragraphs>107</Paragraphs>
  <Slides>51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51</vt:i4>
      </vt:variant>
    </vt:vector>
  </HeadingPairs>
  <TitlesOfParts>
    <vt:vector size="55" baseType="lpstr">
      <vt:lpstr>Arial</vt:lpstr>
      <vt:lpstr>Calibri</vt:lpstr>
      <vt:lpstr>Mangal</vt:lpstr>
      <vt:lpstr>Office Theme</vt:lpstr>
      <vt:lpstr>Lecture 2</vt:lpstr>
      <vt:lpstr>Enroll on Piazza</vt:lpstr>
      <vt:lpstr>Read the syllabus CAREFULLY!</vt:lpstr>
      <vt:lpstr>Autolab FAQ</vt:lpstr>
      <vt:lpstr>Homework 0 is out</vt:lpstr>
      <vt:lpstr>Recitation notes for this week</vt:lpstr>
      <vt:lpstr>Allowed Sources</vt:lpstr>
      <vt:lpstr>… even for programming Q</vt:lpstr>
      <vt:lpstr>TA Office hours finalized tomorrow </vt:lpstr>
      <vt:lpstr>Night Office hour as well</vt:lpstr>
      <vt:lpstr>Special OH for VM setup</vt:lpstr>
      <vt:lpstr>How to Unix session</vt:lpstr>
      <vt:lpstr>Questions/Comments?</vt:lpstr>
      <vt:lpstr>Why should I care about CSE 331?</vt:lpstr>
      <vt:lpstr>The proof is in the performance</vt:lpstr>
      <vt:lpstr>If detecting communities is not for you</vt:lpstr>
      <vt:lpstr>From someone who got a Google job</vt:lpstr>
      <vt:lpstr>Coding jobs will be done by AI</vt:lpstr>
      <vt:lpstr>Coding jobs will be done by AI</vt:lpstr>
      <vt:lpstr>So am I doomed?</vt:lpstr>
      <vt:lpstr>Proof Idea vs. Proof Details</vt:lpstr>
      <vt:lpstr>Questions/Comments?</vt:lpstr>
      <vt:lpstr>Bit more about the course</vt:lpstr>
      <vt:lpstr>We’ll do loads of</vt:lpstr>
      <vt:lpstr>An incorrect “proof”</vt:lpstr>
      <vt:lpstr>A more subtle incorrect “proof”</vt:lpstr>
      <vt:lpstr>PowerPoint Presentation</vt:lpstr>
      <vt:lpstr>A common complaint</vt:lpstr>
      <vt:lpstr>True because….</vt:lpstr>
      <vt:lpstr>False because…</vt:lpstr>
      <vt:lpstr>To get an A in the class</vt:lpstr>
      <vt:lpstr>A cautionary tale…</vt:lpstr>
      <vt:lpstr>Questions/Comments?</vt:lpstr>
      <vt:lpstr>How we will make 331</vt:lpstr>
      <vt:lpstr>What we’ll strive to do</vt:lpstr>
      <vt:lpstr>We’re not mind readers</vt:lpstr>
      <vt:lpstr>If you need it, ask for help</vt:lpstr>
      <vt:lpstr>More chances to recover</vt:lpstr>
      <vt:lpstr>Follow the Textbook</vt:lpstr>
      <vt:lpstr>PowerPoint Presentation</vt:lpstr>
      <vt:lpstr>The cautionary tale has a silver lining…</vt:lpstr>
      <vt:lpstr>The only way to do well is to work hard</vt:lpstr>
      <vt:lpstr>Questions/Comments?</vt:lpstr>
      <vt:lpstr>Let the fun begin!</vt:lpstr>
      <vt:lpstr>Remember: Stick with your group</vt:lpstr>
      <vt:lpstr>Common solution: Let’s build an app for that!</vt:lpstr>
      <vt:lpstr>The smartphone blind-spot</vt:lpstr>
      <vt:lpstr>Broadband access</vt:lpstr>
      <vt:lpstr>Erie county is reasonably good</vt:lpstr>
      <vt:lpstr>One county over</vt:lpstr>
      <vt:lpstr>Make broadband more available</vt:lpstr>
    </vt:vector>
  </TitlesOfParts>
  <Company>UB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Lecture 2</dc:title>
  <dc:creator>Atri</dc:creator>
  <cp:lastModifiedBy>Atri Rudra</cp:lastModifiedBy>
  <cp:revision>42</cp:revision>
  <dcterms:created xsi:type="dcterms:W3CDTF">2011-08-31T00:43:08Z</dcterms:created>
  <dcterms:modified xsi:type="dcterms:W3CDTF">2022-08-31T01:09:26Z</dcterms:modified>
</cp:coreProperties>
</file>