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21" r:id="rId3"/>
    <p:sldId id="437" r:id="rId4"/>
    <p:sldId id="389" r:id="rId5"/>
    <p:sldId id="438" r:id="rId6"/>
    <p:sldId id="322" r:id="rId7"/>
    <p:sldId id="323" r:id="rId8"/>
    <p:sldId id="409" r:id="rId9"/>
    <p:sldId id="271" r:id="rId10"/>
    <p:sldId id="410" r:id="rId11"/>
    <p:sldId id="272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263" r:id="rId20"/>
    <p:sldId id="289" r:id="rId21"/>
    <p:sldId id="290" r:id="rId22"/>
    <p:sldId id="299" r:id="rId23"/>
    <p:sldId id="412" r:id="rId24"/>
    <p:sldId id="300" r:id="rId25"/>
    <p:sldId id="315" r:id="rId26"/>
    <p:sldId id="308" r:id="rId27"/>
    <p:sldId id="309" r:id="rId28"/>
    <p:sldId id="310" r:id="rId29"/>
    <p:sldId id="311" r:id="rId30"/>
    <p:sldId id="418" r:id="rId31"/>
    <p:sldId id="439" r:id="rId3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1"/>
    <p:restoredTop sz="94618"/>
  </p:normalViewPr>
  <p:slideViewPr>
    <p:cSldViewPr snapToGrid="0" snapToObjects="1">
      <p:cViewPr varScale="1">
        <p:scale>
          <a:sx n="104" d="100"/>
          <a:sy n="104" d="100"/>
        </p:scale>
        <p:origin x="164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C3191-D351-1919-3531-24C5D96E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0FB3-C434-1A43-B52A-C0EB7514DA8D}" type="datetime1">
              <a:rPr lang="en-US" altLang="en-US"/>
              <a:pPr>
                <a:defRPr/>
              </a:pPr>
              <a:t>9/1/22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537D3-8C35-FC9A-30FC-3CE4662DD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B33A0-0F4A-45A9-C338-DF7386F8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A3862-49FB-BD44-90E2-5EE9A0F13F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16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7FA0E-9BFB-15D6-7578-8C1B1700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CA5D8-D207-F54A-B9A3-02661ED561D1}" type="datetime1">
              <a:rPr lang="en-US" altLang="en-US"/>
              <a:pPr>
                <a:defRPr/>
              </a:pPr>
              <a:t>9/1/22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B269B-3358-DC6E-8B21-69AB80FD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48072-99EC-A882-77E8-35CD26EF9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5359F-A446-524B-B2BA-6DD6664AD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69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2ED66-3A6E-4047-E14C-5E3373546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8A2CE-6945-B442-AC9A-7C0EE7754152}" type="datetime1">
              <a:rPr lang="en-US" altLang="en-US"/>
              <a:pPr>
                <a:defRPr/>
              </a:pPr>
              <a:t>9/1/22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91CC2-75FF-2FAF-0CC1-8DD7D743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E025F-AD38-9509-FA50-8FDEFAD0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B945-D2A0-7E41-8D3F-257B8048BB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42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181AE-63B5-8244-D0A5-861CF253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01780-4FC0-1B42-9165-814B3EFECFFB}" type="datetime1">
              <a:rPr lang="en-US" altLang="en-US"/>
              <a:pPr>
                <a:defRPr/>
              </a:pPr>
              <a:t>9/1/22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F16EE-269E-236F-A01A-736CF7599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B48E0-FF1B-63FF-9ADF-47E226EE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9325C-9723-1646-ABE5-8A61C772D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14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24FDB-BD6B-40F6-4DCF-01D85366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74DFC-8B43-6145-A627-F95357A06DEE}" type="datetime1">
              <a:rPr lang="en-US" altLang="en-US"/>
              <a:pPr>
                <a:defRPr/>
              </a:pPr>
              <a:t>9/1/22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F3236-B6FB-3560-CA59-AF1D26FBD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856B0-6E78-26A8-A3E7-77E6A0CA8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3CBC1-66CF-394A-A6B0-E39FC0814D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34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5E48E4-C5A8-8DD5-BBDF-A899EE6BB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5FE61-55E9-E149-8F26-98F05621F5CE}" type="datetime1">
              <a:rPr lang="en-US" altLang="en-US"/>
              <a:pPr>
                <a:defRPr/>
              </a:pPr>
              <a:t>9/1/22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AC2FB6-BA3F-9B43-A359-CFAC865D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8FA955-213B-BD0E-75CA-E871FD29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901E-2E3E-3C4C-AB19-23B7689FAD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0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528B40-71F0-759B-6B0B-35D0F8E8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93C33-F30A-434A-8AC2-E808187CB4E1}" type="datetime1">
              <a:rPr lang="en-US" altLang="en-US"/>
              <a:pPr>
                <a:defRPr/>
              </a:pPr>
              <a:t>9/1/22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5B2F24-02AB-7665-6751-93D6DB20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70867B-E0AF-4CC5-3B4B-5C553D17F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6E3CE-1B9D-F34E-B9C9-3D24C3601B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94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6754BF-9CB1-10D3-A591-79BC1A1CC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38AB3-3AAE-A541-B0FE-44CADBE51942}" type="datetime1">
              <a:rPr lang="en-US" altLang="en-US"/>
              <a:pPr>
                <a:defRPr/>
              </a:pPr>
              <a:t>9/1/22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03FB8D9-FCB3-B564-7552-D5C391FB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845F09-4EC5-17DF-B067-ADA07791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4C95C-BD1C-2047-B9B5-799A191E3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6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0EDA5A2-4D4A-C36F-C74E-18929FC5D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23B4-C309-D64E-BD20-1F78484C72C2}" type="datetime1">
              <a:rPr lang="en-US" altLang="en-US"/>
              <a:pPr>
                <a:defRPr/>
              </a:pPr>
              <a:t>9/1/22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2571D7-E0D2-C332-E0B8-2368F8ED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9B07F5-EA6B-1D5C-9470-C98D7662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15FA2-1985-8548-B3E8-B155A6FDEF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07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B2FDDF-BEF6-DBF4-DBA9-88929076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26318-6211-C74F-AA59-0D28938384FE}" type="datetime1">
              <a:rPr lang="en-US" altLang="en-US"/>
              <a:pPr>
                <a:defRPr/>
              </a:pPr>
              <a:t>9/1/22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877F8A-2551-B70E-AFBC-D1A8B351D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EE2A5F-9D4B-5A9C-4E94-26644032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ECBE-CAA6-2843-B7C4-3C7B07A2D3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1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E752B7-7BCC-4237-C8FC-D88F3E779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45A9-AE44-984B-A017-FFC277E20DE9}" type="datetime1">
              <a:rPr lang="en-US" altLang="en-US"/>
              <a:pPr>
                <a:defRPr/>
              </a:pPr>
              <a:t>9/1/22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4FEFB2-1AC3-7137-2A85-924CD611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E628B9-6300-82E8-6D0E-FA63189B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57EB1-1AEE-C043-A3FF-16E36CC5E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36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853AB2C-7755-518A-7A7D-790E47B0D9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26C3556-89A6-959C-B54C-B63EE4D8FF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3B99F-FF5B-70F1-DA8D-5E13AC8F1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6652EC-A833-914A-81BB-5A1450177360}" type="datetime1">
              <a:rPr lang="en-US" altLang="en-US"/>
              <a:pPr>
                <a:defRPr/>
              </a:pPr>
              <a:t>9/1/22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43726-9B99-93B1-61B2-57819EF09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6B58F-F552-6BFF-C2CD-828A5A6A8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A7EDAD-35F6-5B47-9A32-8C581DEE7F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-student.cse.buffalo.edu/~atri/cse331/fall22/schedule.html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75532F22-059A-B3C7-0048-300F3F3EAA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7F053-6F04-17F5-3D89-4BCA70DCB6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2,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03CBB2B-C8DF-E871-EEF2-BDA5C3555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Make broadband more available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92C8ABD3-7147-339C-9C23-7F281D99C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5002213"/>
            <a:ext cx="13477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>
            <a:extLst>
              <a:ext uri="{FF2B5EF4-FFF2-40B4-BE49-F238E27FC236}">
                <a16:creationId xmlns:a16="http://schemas.microsoft.com/office/drawing/2014/main" id="{BF5158AE-A084-A6F1-6C70-5A0E1F7F2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1147763"/>
            <a:ext cx="11318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EF1673-DCBE-4C5A-786D-527D2765A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1778000"/>
            <a:ext cx="3324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Where are the customers located?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228233-6318-BA95-AE3D-01F6CDA31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2168525"/>
            <a:ext cx="3721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What are the bandwidth requirements?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E34A20-CDAD-B39A-BFAC-191799D74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3048000"/>
            <a:ext cx="3297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What objective are we optimizing?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31E6C7-196B-CB88-6056-41BB6B408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3482975"/>
            <a:ext cx="4219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How should the connections be configured?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691E3B-C576-5C28-CE82-490B45CFF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38700"/>
            <a:ext cx="4330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Where should we lay down the physical stuff?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CC1F45-1D05-4ACB-F461-F40FF12DB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6300788"/>
            <a:ext cx="4308475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How should we do testing and maintenance?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FEF3-250C-A10C-2B69-79CC0E856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2538413"/>
            <a:ext cx="2909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How is the input represented?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C0BD9A-A21E-54C9-406E-E09868D0DF63}"/>
              </a:ext>
            </a:extLst>
          </p:cNvPr>
          <p:cNvGrpSpPr>
            <a:grpSpLocks/>
          </p:cNvGrpSpPr>
          <p:nvPr/>
        </p:nvGrpSpPr>
        <p:grpSpPr bwMode="auto">
          <a:xfrm>
            <a:off x="6307138" y="3494088"/>
            <a:ext cx="2841625" cy="1449387"/>
            <a:chOff x="6307138" y="3494077"/>
            <a:chExt cx="2841625" cy="144881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22D440-B210-F2D8-7A67-B747E8E04043}"/>
                </a:ext>
              </a:extLst>
            </p:cNvPr>
            <p:cNvSpPr txBox="1"/>
            <p:nvPr/>
          </p:nvSpPr>
          <p:spPr bwMode="auto">
            <a:xfrm>
              <a:off x="6307138" y="4170085"/>
              <a:ext cx="2841625" cy="338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Get access to physical space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F1D2EE-A887-1774-09E3-0790C301AA1D}"/>
                </a:ext>
              </a:extLst>
            </p:cNvPr>
            <p:cNvSpPr txBox="1"/>
            <p:nvPr/>
          </p:nvSpPr>
          <p:spPr bwMode="auto">
            <a:xfrm>
              <a:off x="6307138" y="3494077"/>
              <a:ext cx="2328862" cy="338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Get regulatory approval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A65799-EEB4-A367-147E-78E43FCF8280}"/>
                </a:ext>
              </a:extLst>
            </p:cNvPr>
            <p:cNvSpPr txBox="1"/>
            <p:nvPr/>
          </p:nvSpPr>
          <p:spPr bwMode="auto">
            <a:xfrm>
              <a:off x="6307138" y="3736868"/>
              <a:ext cx="1230312" cy="3380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Hire people</a:t>
              </a:r>
            </a:p>
          </p:txBody>
        </p:sp>
        <p:sp>
          <p:nvSpPr>
            <p:cNvPr id="23581" name="TextBox 25">
              <a:extLst>
                <a:ext uri="{FF2B5EF4-FFF2-40B4-BE49-F238E27FC236}">
                  <a16:creationId xmlns:a16="http://schemas.microsoft.com/office/drawing/2014/main" id="{D901D913-EA5B-2138-E2A7-492E9DA15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7138" y="4604888"/>
              <a:ext cx="1028700" cy="3380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</a:rPr>
                <a:t>Outreach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5ABB0DA-7F7E-0F33-4B24-D27F7241A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67325"/>
            <a:ext cx="3903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What algorithm should be use to do this?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45831A3-42D6-5169-08B3-AB5410E31340}"/>
              </a:ext>
            </a:extLst>
          </p:cNvPr>
          <p:cNvGrpSpPr>
            <a:grpSpLocks/>
          </p:cNvGrpSpPr>
          <p:nvPr/>
        </p:nvGrpSpPr>
        <p:grpSpPr bwMode="auto">
          <a:xfrm>
            <a:off x="309563" y="1273175"/>
            <a:ext cx="3721100" cy="1655763"/>
            <a:chOff x="309966" y="1178585"/>
            <a:chExt cx="3720890" cy="16554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8E649D-D6A9-3FDD-98F8-15B52006D999}"/>
                </a:ext>
              </a:extLst>
            </p:cNvPr>
            <p:cNvSpPr/>
            <p:nvPr/>
          </p:nvSpPr>
          <p:spPr>
            <a:xfrm>
              <a:off x="309966" y="1527773"/>
              <a:ext cx="3720890" cy="1306279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582" name="TextBox 17">
              <a:extLst>
                <a:ext uri="{FF2B5EF4-FFF2-40B4-BE49-F238E27FC236}">
                  <a16:creationId xmlns:a16="http://schemas.microsoft.com/office/drawing/2014/main" id="{2445E624-756E-ECF7-CE0B-A738E6EF2D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1178585"/>
              <a:ext cx="21082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70C0"/>
                  </a:solidFill>
                  <a:latin typeface="Arial" panose="020B0604020202020204" pitchFamily="34" charset="0"/>
                </a:rPr>
                <a:t>Input requirements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78BCC14-C304-98BB-252F-E576625807DA}"/>
              </a:ext>
            </a:extLst>
          </p:cNvPr>
          <p:cNvGrpSpPr>
            <a:grpSpLocks/>
          </p:cNvGrpSpPr>
          <p:nvPr/>
        </p:nvGrpSpPr>
        <p:grpSpPr bwMode="auto">
          <a:xfrm>
            <a:off x="309563" y="3048000"/>
            <a:ext cx="4051300" cy="1135063"/>
            <a:chOff x="309966" y="2952414"/>
            <a:chExt cx="4050867" cy="113544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F486282-A984-D0C9-6D00-6D0A6A0D2F82}"/>
                </a:ext>
              </a:extLst>
            </p:cNvPr>
            <p:cNvSpPr/>
            <p:nvPr/>
          </p:nvSpPr>
          <p:spPr>
            <a:xfrm>
              <a:off x="309966" y="2952414"/>
              <a:ext cx="4050867" cy="79719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2" name="TextBox 29">
              <a:extLst>
                <a:ext uri="{FF2B5EF4-FFF2-40B4-BE49-F238E27FC236}">
                  <a16:creationId xmlns:a16="http://schemas.microsoft.com/office/drawing/2014/main" id="{F4915725-13BB-C55E-0DBA-CC7B56BE9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125" y="3718530"/>
              <a:ext cx="22878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B050"/>
                  </a:solidFill>
                  <a:latin typeface="Arial" panose="020B0604020202020204" pitchFamily="34" charset="0"/>
                </a:rPr>
                <a:t>Output requirements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47E51A-6ECE-570A-918B-9187F84E662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754563"/>
            <a:ext cx="4330700" cy="1235075"/>
            <a:chOff x="457200" y="4183731"/>
            <a:chExt cx="4331122" cy="123427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351AE7E-CD9A-B31F-0394-79675CC1D2CC}"/>
                </a:ext>
              </a:extLst>
            </p:cNvPr>
            <p:cNvSpPr/>
            <p:nvPr/>
          </p:nvSpPr>
          <p:spPr>
            <a:xfrm>
              <a:off x="457200" y="4183731"/>
              <a:ext cx="4331122" cy="85034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578" name="TextBox 32">
              <a:extLst>
                <a:ext uri="{FF2B5EF4-FFF2-40B4-BE49-F238E27FC236}">
                  <a16:creationId xmlns:a16="http://schemas.microsoft.com/office/drawing/2014/main" id="{8C5EB41C-6F3E-ABAD-7D97-9379DE203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4505" y="5048671"/>
              <a:ext cx="19415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00000"/>
                  </a:solidFill>
                  <a:latin typeface="Arial" panose="020B0604020202020204" pitchFamily="34" charset="0"/>
                </a:rPr>
                <a:t>Algorithm Design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7C62A6B-D826-9A87-266D-5D0FB701839E}"/>
              </a:ext>
            </a:extLst>
          </p:cNvPr>
          <p:cNvGrpSpPr>
            <a:grpSpLocks/>
          </p:cNvGrpSpPr>
          <p:nvPr/>
        </p:nvGrpSpPr>
        <p:grpSpPr bwMode="auto">
          <a:xfrm>
            <a:off x="0" y="1204913"/>
            <a:ext cx="4572000" cy="3479800"/>
            <a:chOff x="0" y="1204440"/>
            <a:chExt cx="4572000" cy="348106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D333611-C4AB-8E4B-246D-62A9F2F0B197}"/>
                </a:ext>
              </a:extLst>
            </p:cNvPr>
            <p:cNvSpPr/>
            <p:nvPr/>
          </p:nvSpPr>
          <p:spPr>
            <a:xfrm>
              <a:off x="0" y="1204440"/>
              <a:ext cx="4572000" cy="3074517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27843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4F5747D-9277-7C93-02BB-698393EE02A8}"/>
                </a:ext>
              </a:extLst>
            </p:cNvPr>
            <p:cNvSpPr txBox="1"/>
            <p:nvPr/>
          </p:nvSpPr>
          <p:spPr>
            <a:xfrm>
              <a:off x="933450" y="4315483"/>
              <a:ext cx="2070100" cy="37002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chemeClr val="accent6"/>
                  </a:solidFill>
                </a:rPr>
                <a:t>Problem Definition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6EC4976-CFCD-6A15-0199-8D656E74DB53}"/>
              </a:ext>
            </a:extLst>
          </p:cNvPr>
          <p:cNvSpPr txBox="1"/>
          <p:nvPr/>
        </p:nvSpPr>
        <p:spPr>
          <a:xfrm>
            <a:off x="3840163" y="5838825"/>
            <a:ext cx="25193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 the scheme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FB92B3-6425-6FCB-74A4-D5C342EDA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538" y="2338388"/>
            <a:ext cx="2441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Where is funding coming</a:t>
            </a:r>
            <a:br>
              <a:rPr lang="en-US" altLang="en-US" sz="1600">
                <a:latin typeface="Arial" panose="020B0604020202020204" pitchFamily="34" charset="0"/>
              </a:rPr>
            </a:br>
            <a:r>
              <a:rPr lang="en-US" altLang="en-US" sz="1600">
                <a:latin typeface="Arial" panose="020B0604020202020204" pitchFamily="34" charset="0"/>
              </a:rPr>
              <a:t>from?</a:t>
            </a:r>
          </a:p>
        </p:txBody>
      </p:sp>
      <p:sp>
        <p:nvSpPr>
          <p:cNvPr id="23579" name="TextBox 1">
            <a:extLst>
              <a:ext uri="{FF2B5EF4-FFF2-40B4-BE49-F238E27FC236}">
                <a16:creationId xmlns:a16="http://schemas.microsoft.com/office/drawing/2014/main" id="{37BE9D73-72A1-2C82-7E85-D7F2F108F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138" y="1235075"/>
            <a:ext cx="184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Is Internet a right?</a:t>
            </a:r>
          </a:p>
        </p:txBody>
      </p:sp>
      <p:sp>
        <p:nvSpPr>
          <p:cNvPr id="23580" name="TextBox 15">
            <a:extLst>
              <a:ext uri="{FF2B5EF4-FFF2-40B4-BE49-F238E27FC236}">
                <a16:creationId xmlns:a16="http://schemas.microsoft.com/office/drawing/2014/main" id="{2D8C1D08-7291-0EF0-C323-A3DE91793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363" y="1620838"/>
            <a:ext cx="2168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Environmental factors</a:t>
            </a:r>
          </a:p>
        </p:txBody>
      </p:sp>
      <p:sp>
        <p:nvSpPr>
          <p:cNvPr id="39" name="TextBox 15">
            <a:extLst>
              <a:ext uri="{FF2B5EF4-FFF2-40B4-BE49-F238E27FC236}">
                <a16:creationId xmlns:a16="http://schemas.microsoft.com/office/drawing/2014/main" id="{CA395E87-C419-356B-BF08-B56968B11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138" y="1984375"/>
            <a:ext cx="1654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Security/Privacy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9D767D-33E9-CD6F-6326-B193E1DF6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0" y="2909888"/>
            <a:ext cx="2054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Income inequality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7" grpId="0"/>
      <p:bldP spid="19" grpId="0"/>
      <p:bldP spid="20" grpId="0"/>
      <p:bldP spid="25" grpId="0"/>
      <p:bldP spid="27" grpId="0"/>
      <p:bldP spid="22" grpId="0"/>
      <p:bldP spid="23579" grpId="0"/>
      <p:bldP spid="23580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24C30C89-F1D1-4363-C9EC-BDCF9F0F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Main Steps in Algorithm Design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D7B361-4160-3B9A-7052-1C70C5ED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EB1D72-F2CD-C351-E956-21031635C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1E150481-76FF-3044-974E-80123F408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581" name="TextBox 11">
            <a:extLst>
              <a:ext uri="{FF2B5EF4-FFF2-40B4-BE49-F238E27FC236}">
                <a16:creationId xmlns:a16="http://schemas.microsoft.com/office/drawing/2014/main" id="{19B551F1-611F-4E95-354A-9F5E83E5A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88" y="1617663"/>
            <a:ext cx="217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Real world problem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32F545-ECB9-FC53-0C80-CADFCD9DA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C4546E52-03B5-44DF-1F30-B3D050D6D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584" name="TextBox 12">
            <a:extLst>
              <a:ext uri="{FF2B5EF4-FFF2-40B4-BE49-F238E27FC236}">
                <a16:creationId xmlns:a16="http://schemas.microsoft.com/office/drawing/2014/main" id="{073F35D6-A193-0F61-C5EF-0B32DD4D3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88" y="2865438"/>
            <a:ext cx="2827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Precise mathematical def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EBBB84-8E65-62CF-C8A8-2E66AE441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Calibri" panose="020F0502020204030204" pitchFamily="34" charset="0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”</a:t>
            </a: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94222BD3-8B6B-0849-75BE-F7C95B3BA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587" name="TextBox 13">
            <a:extLst>
              <a:ext uri="{FF2B5EF4-FFF2-40B4-BE49-F238E27FC236}">
                <a16:creationId xmlns:a16="http://schemas.microsoft.com/office/drawing/2014/main" id="{EEF0D66A-51D6-5349-B9F5-0BA5D2A16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163" y="5178425"/>
            <a:ext cx="178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 Structures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58490A-839C-3C54-DC25-336203A68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AFCC2F78-E341-F268-C860-4ABB1CDC1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590" name="TextBox 14">
            <a:extLst>
              <a:ext uri="{FF2B5EF4-FFF2-40B4-BE49-F238E27FC236}">
                <a16:creationId xmlns:a16="http://schemas.microsoft.com/office/drawing/2014/main" id="{414EB851-FD32-84D4-AB18-31EE8CF98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25" y="6264275"/>
            <a:ext cx="241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Correctness/Run time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03E1D8AE-3804-E630-FEA8-53CB057E7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National Resident Matching </a:t>
            </a:r>
          </a:p>
        </p:txBody>
      </p:sp>
      <p:pic>
        <p:nvPicPr>
          <p:cNvPr id="25602" name="Picture 1">
            <a:extLst>
              <a:ext uri="{FF2B5EF4-FFF2-40B4-BE49-F238E27FC236}">
                <a16:creationId xmlns:a16="http://schemas.microsoft.com/office/drawing/2014/main" id="{7EFC0553-1468-2CF4-EFA6-6FC44B38C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CFD14D5-AC6B-238C-E592-D3AB539E9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17638"/>
            <a:ext cx="19939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le 1">
            <a:extLst>
              <a:ext uri="{FF2B5EF4-FFF2-40B4-BE49-F238E27FC236}">
                <a16:creationId xmlns:a16="http://schemas.microsoft.com/office/drawing/2014/main" id="{35BEE2EE-22A9-D238-A5B1-2648296C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(Screen) Docs are coming to BUF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98BFB-D54A-6FF7-19E7-9D062664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311525"/>
            <a:ext cx="147478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D540C9-4CC8-DC7D-65EA-646EC53CC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52938"/>
            <a:ext cx="157480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0D339F-0F32-1BA6-97E2-066D94BD8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169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822728-8DA1-B2AD-D8C2-E726C7DE4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074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46A09-1E9A-0886-A871-EB89847A3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953000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DE2C02-ED42-FC35-741C-A60979A43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5181600"/>
            <a:ext cx="1092200" cy="312738"/>
          </a:xfrm>
          <a:prstGeom prst="rect">
            <a:avLst/>
          </a:prstGeom>
          <a:solidFill>
            <a:srgbClr val="FF66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600272A8-BC8A-4057-0EB9-FF1F0A14A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3775075"/>
            <a:ext cx="1371600" cy="677863"/>
          </a:xfrm>
          <a:prstGeom prst="leftRight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E7E14F-A127-C563-E80A-828683F3E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6034088"/>
            <a:ext cx="981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JD (Scrubs)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17EF9D-B63C-C90D-FDBE-918F02DE0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0" y="2613025"/>
            <a:ext cx="1312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00"/>
                </a:solidFill>
              </a:rPr>
              <a:t>Buffalo General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16E3CD-3431-88F3-144F-46871B0D4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4367213"/>
            <a:ext cx="2303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00"/>
                </a:solidFill>
              </a:rPr>
              <a:t>Millard Filmore (Gates Circle)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226078-696E-D8E5-1D9D-670625903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6226175"/>
            <a:ext cx="2147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FF00"/>
                </a:solidFill>
              </a:rPr>
              <a:t>Millard Filmore (Suburban)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500F41-032C-0012-A383-55B31FEA3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2782888"/>
            <a:ext cx="18494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chemeClr val="bg1"/>
                </a:solidFill>
              </a:rPr>
              <a:t> Bailey (Grey’s Anatomy)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3" grpId="0"/>
      <p:bldP spid="14" grpId="0"/>
      <p:bldP spid="15" grpId="0"/>
      <p:bldP spid="1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3E387286-4B4E-BA57-607E-5D29FF27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can go wrong?</a:t>
            </a:r>
          </a:p>
        </p:txBody>
      </p:sp>
      <p:pic>
        <p:nvPicPr>
          <p:cNvPr id="27650" name="Picture 3">
            <a:extLst>
              <a:ext uri="{FF2B5EF4-FFF2-40B4-BE49-F238E27FC236}">
                <a16:creationId xmlns:a16="http://schemas.microsoft.com/office/drawing/2014/main" id="{3904F4B0-4C9F-DDAE-F043-3321C437D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311525"/>
            <a:ext cx="147478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>
            <a:extLst>
              <a:ext uri="{FF2B5EF4-FFF2-40B4-BE49-F238E27FC236}">
                <a16:creationId xmlns:a16="http://schemas.microsoft.com/office/drawing/2014/main" id="{2B7F60F6-4242-1129-BA0A-5A2E5B003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52938"/>
            <a:ext cx="157480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>
            <a:extLst>
              <a:ext uri="{FF2B5EF4-FFF2-40B4-BE49-F238E27FC236}">
                <a16:creationId xmlns:a16="http://schemas.microsoft.com/office/drawing/2014/main" id="{D7574229-E521-2820-43DF-8A3322398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169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>
            <a:extLst>
              <a:ext uri="{FF2B5EF4-FFF2-40B4-BE49-F238E27FC236}">
                <a16:creationId xmlns:a16="http://schemas.microsoft.com/office/drawing/2014/main" id="{86F417D4-0136-385C-BAE4-C7CC98003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074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>
            <a:extLst>
              <a:ext uri="{FF2B5EF4-FFF2-40B4-BE49-F238E27FC236}">
                <a16:creationId xmlns:a16="http://schemas.microsoft.com/office/drawing/2014/main" id="{2C97DB8E-A69F-B4D5-94A9-F52F749D0D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953000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88505305-C566-7303-84FE-F7BA45273A43}"/>
              </a:ext>
            </a:extLst>
          </p:cNvPr>
          <p:cNvSpPr>
            <a:spLocks noChangeArrowheads="1"/>
          </p:cNvSpPr>
          <p:nvPr/>
        </p:nvSpPr>
        <p:spPr bwMode="auto">
          <a:xfrm rot="1966587">
            <a:off x="3773488" y="4591050"/>
            <a:ext cx="1971675" cy="723900"/>
          </a:xfrm>
          <a:prstGeom prst="left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C9E6F4DA-E238-3BA1-A9D1-51EDB63FD336}"/>
              </a:ext>
            </a:extLst>
          </p:cNvPr>
          <p:cNvSpPr>
            <a:spLocks noChangeArrowheads="1"/>
          </p:cNvSpPr>
          <p:nvPr/>
        </p:nvSpPr>
        <p:spPr bwMode="auto">
          <a:xfrm rot="-2508618">
            <a:off x="3624263" y="2728913"/>
            <a:ext cx="2197100" cy="368300"/>
          </a:xfrm>
          <a:prstGeom prst="leftArrow">
            <a:avLst>
              <a:gd name="adj1" fmla="val 50000"/>
              <a:gd name="adj2" fmla="val 49989"/>
            </a:avLst>
          </a:prstGeom>
          <a:solidFill>
            <a:srgbClr val="FF66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E456C491-FDD5-8257-7CD2-6A0C4ED30E38}"/>
              </a:ext>
            </a:extLst>
          </p:cNvPr>
          <p:cNvSpPr>
            <a:spLocks noChangeArrowheads="1"/>
          </p:cNvSpPr>
          <p:nvPr/>
        </p:nvSpPr>
        <p:spPr bwMode="auto">
          <a:xfrm rot="-2449327">
            <a:off x="3798888" y="2552700"/>
            <a:ext cx="1865312" cy="522288"/>
          </a:xfrm>
          <a:prstGeom prst="left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C064682F-95E2-2513-96FA-D08CDD34AA17}"/>
              </a:ext>
            </a:extLst>
          </p:cNvPr>
          <p:cNvSpPr>
            <a:spLocks noChangeArrowheads="1"/>
          </p:cNvSpPr>
          <p:nvPr/>
        </p:nvSpPr>
        <p:spPr bwMode="auto">
          <a:xfrm rot="1924732">
            <a:off x="2773363" y="2720975"/>
            <a:ext cx="3049587" cy="558800"/>
          </a:xfrm>
          <a:prstGeom prst="leftRightArrow">
            <a:avLst>
              <a:gd name="adj1" fmla="val 50000"/>
              <a:gd name="adj2" fmla="val 50001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7E5BB27B-65C0-F5A7-18A5-5B2E59AD5FD8}"/>
              </a:ext>
            </a:extLst>
          </p:cNvPr>
          <p:cNvSpPr>
            <a:spLocks noChangeArrowheads="1"/>
          </p:cNvSpPr>
          <p:nvPr/>
        </p:nvSpPr>
        <p:spPr bwMode="auto">
          <a:xfrm rot="2089422">
            <a:off x="2425700" y="3709988"/>
            <a:ext cx="4724400" cy="674687"/>
          </a:xfrm>
          <a:prstGeom prst="leftArrow">
            <a:avLst>
              <a:gd name="adj1" fmla="val 50000"/>
              <a:gd name="adj2" fmla="val 49989"/>
            </a:avLst>
          </a:prstGeom>
          <a:solidFill>
            <a:srgbClr val="FF66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7660" name="Picture 16">
            <a:extLst>
              <a:ext uri="{FF2B5EF4-FFF2-40B4-BE49-F238E27FC236}">
                <a16:creationId xmlns:a16="http://schemas.microsoft.com/office/drawing/2014/main" id="{CAAB4543-B19F-A746-0E5D-7D7294657C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249363"/>
            <a:ext cx="19939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2E89239-E90C-F871-CF50-479C95D8B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situation is unstable!</a:t>
            </a:r>
          </a:p>
        </p:txBody>
      </p:sp>
      <p:pic>
        <p:nvPicPr>
          <p:cNvPr id="28674" name="Picture 3">
            <a:extLst>
              <a:ext uri="{FF2B5EF4-FFF2-40B4-BE49-F238E27FC236}">
                <a16:creationId xmlns:a16="http://schemas.microsoft.com/office/drawing/2014/main" id="{9D2071DA-78DB-3DC0-0DBD-2C891C26A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311525"/>
            <a:ext cx="147478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>
            <a:extLst>
              <a:ext uri="{FF2B5EF4-FFF2-40B4-BE49-F238E27FC236}">
                <a16:creationId xmlns:a16="http://schemas.microsoft.com/office/drawing/2014/main" id="{73EF1B53-2ACC-F6A9-F28A-E9705AF87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52938"/>
            <a:ext cx="157480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>
            <a:extLst>
              <a:ext uri="{FF2B5EF4-FFF2-40B4-BE49-F238E27FC236}">
                <a16:creationId xmlns:a16="http://schemas.microsoft.com/office/drawing/2014/main" id="{C0E20087-5EA4-6987-D54D-787535D09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169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>
            <a:extLst>
              <a:ext uri="{FF2B5EF4-FFF2-40B4-BE49-F238E27FC236}">
                <a16:creationId xmlns:a16="http://schemas.microsoft.com/office/drawing/2014/main" id="{E7758C39-9F5A-2CA8-172D-7E51A8E36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074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>
            <a:extLst>
              <a:ext uri="{FF2B5EF4-FFF2-40B4-BE49-F238E27FC236}">
                <a16:creationId xmlns:a16="http://schemas.microsoft.com/office/drawing/2014/main" id="{A88975D5-FF3A-00B9-6FBC-1B39BF67C6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953000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212C7402-6CCA-56AF-1152-798E68031332}"/>
              </a:ext>
            </a:extLst>
          </p:cNvPr>
          <p:cNvSpPr>
            <a:spLocks noChangeArrowheads="1"/>
          </p:cNvSpPr>
          <p:nvPr/>
        </p:nvSpPr>
        <p:spPr bwMode="auto">
          <a:xfrm rot="1966587">
            <a:off x="3773488" y="4591050"/>
            <a:ext cx="1971675" cy="723900"/>
          </a:xfrm>
          <a:prstGeom prst="left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CE1F13FB-0D8D-3284-66FC-DBEDB7FF52BC}"/>
              </a:ext>
            </a:extLst>
          </p:cNvPr>
          <p:cNvSpPr>
            <a:spLocks noChangeArrowheads="1"/>
          </p:cNvSpPr>
          <p:nvPr/>
        </p:nvSpPr>
        <p:spPr bwMode="auto">
          <a:xfrm rot="-2508618">
            <a:off x="3624263" y="2728913"/>
            <a:ext cx="2197100" cy="368300"/>
          </a:xfrm>
          <a:prstGeom prst="leftArrow">
            <a:avLst>
              <a:gd name="adj1" fmla="val 50000"/>
              <a:gd name="adj2" fmla="val 49989"/>
            </a:avLst>
          </a:prstGeom>
          <a:solidFill>
            <a:srgbClr val="FF66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10A3A0B6-79EA-59D4-E61A-2C3331EF1ADB}"/>
              </a:ext>
            </a:extLst>
          </p:cNvPr>
          <p:cNvSpPr>
            <a:spLocks noChangeArrowheads="1"/>
          </p:cNvSpPr>
          <p:nvPr/>
        </p:nvSpPr>
        <p:spPr bwMode="auto">
          <a:xfrm rot="-2449327">
            <a:off x="3798888" y="2552700"/>
            <a:ext cx="1865312" cy="522288"/>
          </a:xfrm>
          <a:prstGeom prst="left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323141F9-6E7A-122D-C3BF-70B063D8BF73}"/>
              </a:ext>
            </a:extLst>
          </p:cNvPr>
          <p:cNvSpPr>
            <a:spLocks noChangeArrowheads="1"/>
          </p:cNvSpPr>
          <p:nvPr/>
        </p:nvSpPr>
        <p:spPr bwMode="auto">
          <a:xfrm rot="1924732">
            <a:off x="2773363" y="2720975"/>
            <a:ext cx="3049587" cy="558800"/>
          </a:xfrm>
          <a:prstGeom prst="leftRightArrow">
            <a:avLst>
              <a:gd name="adj1" fmla="val 50000"/>
              <a:gd name="adj2" fmla="val 50001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D8551F18-B9D8-B791-CA71-141F53275A87}"/>
              </a:ext>
            </a:extLst>
          </p:cNvPr>
          <p:cNvSpPr>
            <a:spLocks noChangeArrowheads="1"/>
          </p:cNvSpPr>
          <p:nvPr/>
        </p:nvSpPr>
        <p:spPr bwMode="auto">
          <a:xfrm rot="2089422">
            <a:off x="2425700" y="3709988"/>
            <a:ext cx="4724400" cy="674687"/>
          </a:xfrm>
          <a:prstGeom prst="leftArrow">
            <a:avLst>
              <a:gd name="adj1" fmla="val 50000"/>
              <a:gd name="adj2" fmla="val 49989"/>
            </a:avLst>
          </a:prstGeom>
          <a:solidFill>
            <a:srgbClr val="FF66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8684" name="Picture 16">
            <a:extLst>
              <a:ext uri="{FF2B5EF4-FFF2-40B4-BE49-F238E27FC236}">
                <a16:creationId xmlns:a16="http://schemas.microsoft.com/office/drawing/2014/main" id="{832F0483-84E7-0EC1-F74E-35048490D6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249363"/>
            <a:ext cx="19939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0329AE30-72EB-4C39-7EEA-FAC32E07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happens in real life</a:t>
            </a:r>
          </a:p>
        </p:txBody>
      </p:sp>
      <p:pic>
        <p:nvPicPr>
          <p:cNvPr id="29698" name="Picture 3">
            <a:extLst>
              <a:ext uri="{FF2B5EF4-FFF2-40B4-BE49-F238E27FC236}">
                <a16:creationId xmlns:a16="http://schemas.microsoft.com/office/drawing/2014/main" id="{9CDC1E75-F6DF-FDD5-4D0F-58C0A7AE1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417638"/>
            <a:ext cx="8175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>
            <a:extLst>
              <a:ext uri="{FF2B5EF4-FFF2-40B4-BE49-F238E27FC236}">
                <a16:creationId xmlns:a16="http://schemas.microsoft.com/office/drawing/2014/main" id="{427DFA37-6702-F7FF-4F38-6AE1EDF09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474788"/>
            <a:ext cx="873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88A89E0C-29A7-F95B-C7C9-ABED171AC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400" y="1803400"/>
            <a:ext cx="1905000" cy="735013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Preferences</a:t>
            </a:r>
          </a:p>
        </p:txBody>
      </p:sp>
      <p:pic>
        <p:nvPicPr>
          <p:cNvPr id="29701" name="Picture 6">
            <a:extLst>
              <a:ext uri="{FF2B5EF4-FFF2-40B4-BE49-F238E27FC236}">
                <a16:creationId xmlns:a16="http://schemas.microsoft.com/office/drawing/2014/main" id="{514DC609-96F4-969D-4809-926F27A43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1497013"/>
            <a:ext cx="23241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>
            <a:extLst>
              <a:ext uri="{FF2B5EF4-FFF2-40B4-BE49-F238E27FC236}">
                <a16:creationId xmlns:a16="http://schemas.microsoft.com/office/drawing/2014/main" id="{81EBBB3F-5D81-900E-3973-09D125BF8D70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779713"/>
            <a:ext cx="8147050" cy="1130300"/>
            <a:chOff x="838200" y="2780360"/>
            <a:chExt cx="8147050" cy="1130300"/>
          </a:xfrm>
        </p:grpSpPr>
        <p:pic>
          <p:nvPicPr>
            <p:cNvPr id="29710" name="Picture 7">
              <a:extLst>
                <a:ext uri="{FF2B5EF4-FFF2-40B4-BE49-F238E27FC236}">
                  <a16:creationId xmlns:a16="http://schemas.microsoft.com/office/drawing/2014/main" id="{0AB7BFFE-D4E4-1B05-A324-6835EEDD7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07498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8">
              <a:extLst>
                <a:ext uri="{FF2B5EF4-FFF2-40B4-BE49-F238E27FC236}">
                  <a16:creationId xmlns:a16="http://schemas.microsoft.com/office/drawing/2014/main" id="{D07199D2-A545-9115-8ACF-96A41CEA2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500" y="307498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Picture 9">
              <a:extLst>
                <a:ext uri="{FF2B5EF4-FFF2-40B4-BE49-F238E27FC236}">
                  <a16:creationId xmlns:a16="http://schemas.microsoft.com/office/drawing/2014/main" id="{B2E57C0C-5433-E4E7-B384-F0DB56AF6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07498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Picture 10">
              <a:extLst>
                <a:ext uri="{FF2B5EF4-FFF2-40B4-BE49-F238E27FC236}">
                  <a16:creationId xmlns:a16="http://schemas.microsoft.com/office/drawing/2014/main" id="{44511F76-A4ED-B94F-DFF5-F1F5BD678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150" y="2780360"/>
              <a:ext cx="2324100" cy="113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eft Arrow 11">
              <a:extLst>
                <a:ext uri="{FF2B5EF4-FFF2-40B4-BE49-F238E27FC236}">
                  <a16:creationId xmlns:a16="http://schemas.microsoft.com/office/drawing/2014/main" id="{62BE73D8-C94A-4187-9DF6-376EB4D54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0" y="3075635"/>
              <a:ext cx="1828800" cy="658812"/>
            </a:xfrm>
            <a:prstGeom prst="leftArrow">
              <a:avLst>
                <a:gd name="adj1" fmla="val 50000"/>
                <a:gd name="adj2" fmla="val 50005"/>
              </a:avLst>
            </a:prstGeom>
            <a:solidFill>
              <a:srgbClr val="9BBB59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Information</a:t>
              </a:r>
            </a:p>
          </p:txBody>
        </p:sp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E6518E2E-11A4-2D78-DC8A-66A85C7F0AE1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4062413"/>
            <a:ext cx="8096250" cy="1130300"/>
            <a:chOff x="889000" y="4063060"/>
            <a:chExt cx="8096250" cy="1130300"/>
          </a:xfrm>
        </p:grpSpPr>
        <p:pic>
          <p:nvPicPr>
            <p:cNvPr id="29705" name="Picture 12">
              <a:extLst>
                <a:ext uri="{FF2B5EF4-FFF2-40B4-BE49-F238E27FC236}">
                  <a16:creationId xmlns:a16="http://schemas.microsoft.com/office/drawing/2014/main" id="{4CCC05CD-E229-1B20-9E31-E2C8C545C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150" y="4063060"/>
              <a:ext cx="2324100" cy="113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13">
              <a:extLst>
                <a:ext uri="{FF2B5EF4-FFF2-40B4-BE49-F238E27FC236}">
                  <a16:creationId xmlns:a16="http://schemas.microsoft.com/office/drawing/2014/main" id="{9A5A54A0-5395-1A0D-B6C7-D8405D740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0" y="453501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14">
              <a:extLst>
                <a:ext uri="{FF2B5EF4-FFF2-40B4-BE49-F238E27FC236}">
                  <a16:creationId xmlns:a16="http://schemas.microsoft.com/office/drawing/2014/main" id="{A162A069-55CE-AAB1-34A7-B3FAFAEC5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300" y="453501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5">
              <a:extLst>
                <a:ext uri="{FF2B5EF4-FFF2-40B4-BE49-F238E27FC236}">
                  <a16:creationId xmlns:a16="http://schemas.microsoft.com/office/drawing/2014/main" id="{034F8535-4B08-2D2F-AC05-E97F58D22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4535017"/>
              <a:ext cx="86360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76FD9587-24E3-381B-BD0C-0D51DCAA1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400" y="4298010"/>
              <a:ext cx="1905000" cy="735012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Preferences</a:t>
              </a:r>
            </a:p>
          </p:txBody>
        </p:sp>
      </p:grpSp>
      <p:pic>
        <p:nvPicPr>
          <p:cNvPr id="29704" name="Picture 19">
            <a:extLst>
              <a:ext uri="{FF2B5EF4-FFF2-40B4-BE49-F238E27FC236}">
                <a16:creationId xmlns:a16="http://schemas.microsoft.com/office/drawing/2014/main" id="{829F6DBE-0509-686F-2EC9-8ECCF36EE0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308100"/>
            <a:ext cx="14414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B3C2BE40-4AF8-D2AF-A8A4-C453AB945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NRMP plays matchmaker</a:t>
            </a:r>
          </a:p>
        </p:txBody>
      </p:sp>
      <p:pic>
        <p:nvPicPr>
          <p:cNvPr id="30722" name="Picture 3">
            <a:extLst>
              <a:ext uri="{FF2B5EF4-FFF2-40B4-BE49-F238E27FC236}">
                <a16:creationId xmlns:a16="http://schemas.microsoft.com/office/drawing/2014/main" id="{74E769B5-B716-1AF6-FA16-6504BEF28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169988"/>
            <a:ext cx="14732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>
            <a:extLst>
              <a:ext uri="{FF2B5EF4-FFF2-40B4-BE49-F238E27FC236}">
                <a16:creationId xmlns:a16="http://schemas.microsoft.com/office/drawing/2014/main" id="{10A6530E-8D16-7ACC-EBCF-C7599B78F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13063"/>
            <a:ext cx="1574800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>
            <a:extLst>
              <a:ext uri="{FF2B5EF4-FFF2-40B4-BE49-F238E27FC236}">
                <a16:creationId xmlns:a16="http://schemas.microsoft.com/office/drawing/2014/main" id="{772F1C13-B9A3-BEDA-AE5A-941CFDE98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169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>
            <a:extLst>
              <a:ext uri="{FF2B5EF4-FFF2-40B4-BE49-F238E27FC236}">
                <a16:creationId xmlns:a16="http://schemas.microsoft.com/office/drawing/2014/main" id="{78E3416C-70C5-6E23-4BD9-7098739232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074988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>
            <a:extLst>
              <a:ext uri="{FF2B5EF4-FFF2-40B4-BE49-F238E27FC236}">
                <a16:creationId xmlns:a16="http://schemas.microsoft.com/office/drawing/2014/main" id="{1A02FF27-A260-E601-0C28-68BBC2D979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953000"/>
            <a:ext cx="3022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593674A8-408D-F093-3BE8-98870D593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2032000"/>
            <a:ext cx="1066800" cy="431800"/>
          </a:xfrm>
          <a:prstGeom prst="leftRightArrow">
            <a:avLst>
              <a:gd name="adj1" fmla="val 50000"/>
              <a:gd name="adj2" fmla="val 4999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ED6574CC-EDAA-5A28-25EF-4A38995BF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3987800"/>
            <a:ext cx="2616200" cy="393700"/>
          </a:xfrm>
          <a:prstGeom prst="leftRightArrow">
            <a:avLst>
              <a:gd name="adj1" fmla="val 50000"/>
              <a:gd name="adj2" fmla="val 4999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C6C62865-3986-2321-4D48-F75A0CB14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00" y="5727700"/>
            <a:ext cx="2349500" cy="393700"/>
          </a:xfrm>
          <a:prstGeom prst="leftRightArrow">
            <a:avLst>
              <a:gd name="adj1" fmla="val 50000"/>
              <a:gd name="adj2" fmla="val 5000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0730" name="Picture 11">
            <a:extLst>
              <a:ext uri="{FF2B5EF4-FFF2-40B4-BE49-F238E27FC236}">
                <a16:creationId xmlns:a16="http://schemas.microsoft.com/office/drawing/2014/main" id="{231BA04B-AC93-1CE9-2555-AB5497AF7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5008563"/>
            <a:ext cx="19939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68C619B3-9B5E-5C2F-7F54-F8D338516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Stable Matching Problem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649E48EA-A240-490A-99FE-DCDCF5BDD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747963"/>
            <a:ext cx="2960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id="{27B6C04A-0C76-4F9F-263C-DD3341209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616075"/>
            <a:ext cx="227488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4">
            <a:extLst>
              <a:ext uri="{FF2B5EF4-FFF2-40B4-BE49-F238E27FC236}">
                <a16:creationId xmlns:a16="http://schemas.microsoft.com/office/drawing/2014/main" id="{851C97B5-B826-170B-F7BC-FFD01315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5026025"/>
            <a:ext cx="1187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David Gale</a:t>
            </a:r>
          </a:p>
        </p:txBody>
      </p:sp>
      <p:sp>
        <p:nvSpPr>
          <p:cNvPr id="31749" name="TextBox 5">
            <a:extLst>
              <a:ext uri="{FF2B5EF4-FFF2-40B4-BE49-F238E27FC236}">
                <a16:creationId xmlns:a16="http://schemas.microsoft.com/office/drawing/2014/main" id="{144EC24D-5BBF-C051-FBFB-1DD837E3C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25" y="5048250"/>
            <a:ext cx="1460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Lloyd Shapley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>
            <a:extLst>
              <a:ext uri="{FF2B5EF4-FFF2-40B4-BE49-F238E27FC236}">
                <a16:creationId xmlns:a16="http://schemas.microsoft.com/office/drawing/2014/main" id="{1B9BBF16-158B-FFB0-414B-5A30D564E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2770" name="Picture 4">
            <a:extLst>
              <a:ext uri="{FF2B5EF4-FFF2-40B4-BE49-F238E27FC236}">
                <a16:creationId xmlns:a16="http://schemas.microsoft.com/office/drawing/2014/main" id="{3FB6E5B0-D13E-FBF5-B425-5B9C8079A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1BFE472A-5012-C625-392A-9DEA9F998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Participate on Piazza</a:t>
            </a:r>
          </a:p>
        </p:txBody>
      </p:sp>
      <p:sp>
        <p:nvSpPr>
          <p:cNvPr id="16386" name="TextBox 2">
            <a:extLst>
              <a:ext uri="{FF2B5EF4-FFF2-40B4-BE49-F238E27FC236}">
                <a16:creationId xmlns:a16="http://schemas.microsoft.com/office/drawing/2014/main" id="{A407BD23-A1DC-75B2-16F4-F554D436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6127750"/>
            <a:ext cx="6975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https://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piazza.com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/buffalo/fall2022/cse331/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1873D3-2C6E-EDAF-D9A6-1EFA2F1D5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378"/>
            <a:ext cx="9157768" cy="43277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2B1F9622-4605-5AB4-DD56-541B81EA3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Matching Employers &amp; Applicants</a:t>
            </a:r>
          </a:p>
        </p:txBody>
      </p:sp>
      <p:sp>
        <p:nvSpPr>
          <p:cNvPr id="33794" name="TextBox 2">
            <a:extLst>
              <a:ext uri="{FF2B5EF4-FFF2-40B4-BE49-F238E27FC236}">
                <a16:creationId xmlns:a16="http://schemas.microsoft.com/office/drawing/2014/main" id="{A79305D5-6334-795D-6E01-CF6A505E3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2035175"/>
            <a:ext cx="361791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Input: </a:t>
            </a:r>
            <a:r>
              <a:rPr lang="en-US" altLang="en-US" sz="2200">
                <a:latin typeface="Arial" panose="020B0604020202020204" pitchFamily="34" charset="0"/>
              </a:rPr>
              <a:t>Set of employers (</a:t>
            </a:r>
            <a:r>
              <a:rPr lang="en-US" altLang="en-US" sz="2200">
                <a:solidFill>
                  <a:srgbClr val="9D1357"/>
                </a:solidFill>
                <a:latin typeface="Arial" panose="020B0604020202020204" pitchFamily="34" charset="0"/>
              </a:rPr>
              <a:t>E</a:t>
            </a:r>
            <a:r>
              <a:rPr lang="en-US" altLang="en-US" sz="220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           Set of applicants (</a:t>
            </a:r>
            <a:r>
              <a:rPr lang="en-US" altLang="en-US" sz="2200">
                <a:solidFill>
                  <a:srgbClr val="9D1357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20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panose="020B0604020202020204" pitchFamily="34" charset="0"/>
              </a:rPr>
              <a:t>           Preferences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89C9E-B85F-78CE-8904-92A61443C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3602038"/>
            <a:ext cx="8432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Output: </a:t>
            </a:r>
            <a:r>
              <a:rPr lang="en-US" altLang="en-US" sz="2200">
                <a:latin typeface="Arial" panose="020B0604020202020204" pitchFamily="34" charset="0"/>
              </a:rPr>
              <a:t>An assignment of  applicants to employers that is </a:t>
            </a:r>
            <a:r>
              <a:rPr lang="ja-JP" altLang="en-US" sz="2200">
                <a:latin typeface="Arial" panose="020B0604020202020204" pitchFamily="34" charset="0"/>
              </a:rPr>
              <a:t>“</a:t>
            </a:r>
            <a:r>
              <a:rPr lang="en-US" altLang="ja-JP" sz="2200">
                <a:latin typeface="Arial" panose="020B0604020202020204" pitchFamily="34" charset="0"/>
              </a:rPr>
              <a:t>stable</a:t>
            </a:r>
            <a:r>
              <a:rPr lang="ja-JP" altLang="en-US" sz="2200">
                <a:latin typeface="Arial" panose="020B0604020202020204" pitchFamily="34" charset="0"/>
              </a:rPr>
              <a:t>”</a:t>
            </a: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FAD0F-C2F5-4024-7EF1-43CB67EEA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470400"/>
            <a:ext cx="6883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For every </a:t>
            </a:r>
            <a:r>
              <a:rPr lang="en-US" altLang="en-US" sz="1800">
                <a:solidFill>
                  <a:srgbClr val="9D1357"/>
                </a:solidFill>
                <a:latin typeface="Arial" panose="020B0604020202020204" pitchFamily="34" charset="0"/>
              </a:rPr>
              <a:t>x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9D1357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>
                <a:latin typeface="Arial" panose="020B0604020202020204" pitchFamily="34" charset="0"/>
              </a:rPr>
              <a:t> and </a:t>
            </a:r>
            <a:r>
              <a:rPr lang="en-US" altLang="en-US" sz="1800">
                <a:solidFill>
                  <a:srgbClr val="9D1357"/>
                </a:solidFill>
                <a:latin typeface="Arial" panose="020B0604020202020204" pitchFamily="34" charset="0"/>
              </a:rPr>
              <a:t>y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9D1357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800">
                <a:latin typeface="Arial" panose="020B0604020202020204" pitchFamily="34" charset="0"/>
              </a:rPr>
              <a:t> such that </a:t>
            </a:r>
            <a:r>
              <a:rPr lang="en-US" altLang="en-US" sz="1800">
                <a:solidFill>
                  <a:srgbClr val="9D1357"/>
                </a:solidFill>
                <a:latin typeface="Arial" panose="020B0604020202020204" pitchFamily="34" charset="0"/>
              </a:rPr>
              <a:t>x</a:t>
            </a:r>
            <a:r>
              <a:rPr lang="en-US" altLang="en-US" sz="1800">
                <a:latin typeface="Arial" panose="020B0604020202020204" pitchFamily="34" charset="0"/>
              </a:rPr>
              <a:t> is </a:t>
            </a:r>
            <a:r>
              <a:rPr lang="en-US" altLang="en-US" sz="1800" b="1">
                <a:latin typeface="Arial" panose="020B0604020202020204" pitchFamily="34" charset="0"/>
              </a:rPr>
              <a:t>not </a:t>
            </a:r>
            <a:r>
              <a:rPr lang="en-US" altLang="en-US" sz="1800">
                <a:latin typeface="Arial" panose="020B0604020202020204" pitchFamily="34" charset="0"/>
              </a:rPr>
              <a:t>assigned to </a:t>
            </a:r>
            <a:r>
              <a:rPr lang="en-US" altLang="en-US" sz="1800">
                <a:solidFill>
                  <a:srgbClr val="9D1357"/>
                </a:solidFill>
                <a:latin typeface="Arial" panose="020B0604020202020204" pitchFamily="34" charset="0"/>
              </a:rPr>
              <a:t>y</a:t>
            </a:r>
            <a:r>
              <a:rPr lang="en-US" altLang="en-US" sz="1800">
                <a:latin typeface="Arial" panose="020B0604020202020204" pitchFamily="34" charset="0"/>
              </a:rPr>
              <a:t>, either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(i) </a:t>
            </a:r>
            <a:r>
              <a:rPr lang="en-US" altLang="en-US" sz="1800">
                <a:solidFill>
                  <a:srgbClr val="9D1357"/>
                </a:solidFill>
                <a:latin typeface="Arial" panose="020B0604020202020204" pitchFamily="34" charset="0"/>
              </a:rPr>
              <a:t>y</a:t>
            </a:r>
            <a:r>
              <a:rPr lang="en-US" altLang="en-US" sz="1800">
                <a:latin typeface="Arial" panose="020B0604020202020204" pitchFamily="34" charset="0"/>
              </a:rPr>
              <a:t> prefers </a:t>
            </a:r>
            <a:r>
              <a:rPr lang="en-US" altLang="en-US" sz="1800" i="1">
                <a:latin typeface="Arial" panose="020B0604020202020204" pitchFamily="34" charset="0"/>
              </a:rPr>
              <a:t>every</a:t>
            </a:r>
            <a:r>
              <a:rPr lang="en-US" altLang="en-US" sz="1800">
                <a:latin typeface="Arial" panose="020B0604020202020204" pitchFamily="34" charset="0"/>
              </a:rPr>
              <a:t> accepted applicant to </a:t>
            </a:r>
            <a:r>
              <a:rPr lang="en-US" altLang="en-US" sz="1800">
                <a:solidFill>
                  <a:srgbClr val="9D1357"/>
                </a:solidFill>
                <a:latin typeface="Arial" panose="020B0604020202020204" pitchFamily="34" charset="0"/>
              </a:rPr>
              <a:t>x</a:t>
            </a:r>
            <a:r>
              <a:rPr lang="en-US" altLang="en-US" sz="1800">
                <a:latin typeface="Arial" panose="020B0604020202020204" pitchFamily="34" charset="0"/>
              </a:rPr>
              <a:t>; 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(ii) </a:t>
            </a:r>
            <a:r>
              <a:rPr lang="en-US" altLang="en-US" sz="1800">
                <a:solidFill>
                  <a:srgbClr val="9D1357"/>
                </a:solidFill>
                <a:latin typeface="Arial" panose="020B0604020202020204" pitchFamily="34" charset="0"/>
              </a:rPr>
              <a:t>x</a:t>
            </a:r>
            <a:r>
              <a:rPr lang="en-US" altLang="en-US" sz="1800">
                <a:latin typeface="Arial" panose="020B0604020202020204" pitchFamily="34" charset="0"/>
              </a:rPr>
              <a:t> prefers her employer to </a:t>
            </a:r>
            <a:r>
              <a:rPr lang="en-US" altLang="en-US" sz="1800">
                <a:solidFill>
                  <a:srgbClr val="9D1357"/>
                </a:solidFill>
                <a:latin typeface="Arial" panose="020B0604020202020204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EB5E1719-D660-C3F9-D96D-F0627872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Simplicity is good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4A550252-981D-28C9-FEBB-97AABEA8C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1363663"/>
            <a:ext cx="4297362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>
            <a:extLst>
              <a:ext uri="{FF2B5EF4-FFF2-40B4-BE49-F238E27FC236}">
                <a16:creationId xmlns:a16="http://schemas.microsoft.com/office/drawing/2014/main" id="{3418DDBA-5A92-5E1F-00AF-D5E4F1FFA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3475" y="6242050"/>
            <a:ext cx="1792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http://xkcd.com/353/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9015CCBE-C519-8663-E573-7FECF889D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 to think about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36F5E-A767-D910-D24E-3C9C45551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435100"/>
            <a:ext cx="379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1) How do we specify preferences?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840FE-CE38-357B-310A-184C7FC87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116138"/>
            <a:ext cx="3662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2) Ratio of applicant vs employers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03E8F9-4598-3830-228C-9D489BCFA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801938"/>
            <a:ext cx="3816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3) Formally what is an assignment?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8B16B-B6EA-79D7-2F47-6D774345F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514725"/>
            <a:ext cx="509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4) Can an employer get assigned &gt; 1 applicant?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B2A795-0F93-E9D3-CE0F-77A46B4DB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230688"/>
            <a:ext cx="3643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5) Can an applicant have &gt; 1 job?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BB9FB-4E33-6246-E885-578D14682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913313"/>
            <a:ext cx="7870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6) How many employer/applicants in an applicants/employers preferences?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D6C047-3498-2B66-D308-CC08AE409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5556250"/>
            <a:ext cx="5189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7) Can an employer have 0 assigned applicants?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3B5741-8A9B-91B4-F654-63B98203C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6164263"/>
            <a:ext cx="3560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8) Can an applicant have 0 jobs?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839653-7549-0398-450E-CAE277AA7244}"/>
              </a:ext>
            </a:extLst>
          </p:cNvPr>
          <p:cNvGrpSpPr>
            <a:grpSpLocks/>
          </p:cNvGrpSpPr>
          <p:nvPr/>
        </p:nvGrpSpPr>
        <p:grpSpPr bwMode="auto">
          <a:xfrm>
            <a:off x="4257675" y="3514725"/>
            <a:ext cx="2203450" cy="1104900"/>
            <a:chOff x="4441177" y="3551451"/>
            <a:chExt cx="2203985" cy="110488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6075F1-3C1A-51BB-0FA0-3FB7D4011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4698" y="3551451"/>
              <a:ext cx="830464" cy="3698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NO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8D5693-C565-502D-6E96-04AC5357E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177" y="4286453"/>
              <a:ext cx="830465" cy="3698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NO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ED711A-085D-E51B-C5FE-E8B72FD2190B}"/>
              </a:ext>
            </a:extLst>
          </p:cNvPr>
          <p:cNvGrpSpPr>
            <a:grpSpLocks/>
          </p:cNvGrpSpPr>
          <p:nvPr/>
        </p:nvGrpSpPr>
        <p:grpSpPr bwMode="auto">
          <a:xfrm>
            <a:off x="4002088" y="5556250"/>
            <a:ext cx="2459037" cy="977900"/>
            <a:chOff x="4185548" y="5593739"/>
            <a:chExt cx="2459614" cy="97730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570225F-9045-7415-B6DC-4A516EE7F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4705" y="5593739"/>
              <a:ext cx="830457" cy="3696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NO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8510420-46ED-8C64-083E-6362668DF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548" y="6201383"/>
              <a:ext cx="830457" cy="3696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NO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6739F20-268A-2ED1-A316-C9EB3A203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2116138"/>
            <a:ext cx="855663" cy="368300"/>
          </a:xfrm>
          <a:prstGeom prst="rect">
            <a:avLst/>
          </a:prstGeom>
          <a:solidFill>
            <a:srgbClr val="000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1:1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3542CA-2E34-D7F7-6D05-D7DFFF8D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900" y="5227638"/>
            <a:ext cx="1231900" cy="422275"/>
          </a:xfrm>
          <a:prstGeom prst="rect">
            <a:avLst/>
          </a:prstGeom>
          <a:solidFill>
            <a:srgbClr val="000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All of them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DE59D0-34BA-6BDA-334F-F0C69E669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675" y="1435100"/>
            <a:ext cx="2516188" cy="369888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Preference lists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D12146-3D38-ECC7-6120-F34B6E3AF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2806700"/>
            <a:ext cx="2516188" cy="369888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(perfect) matching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197243C-5057-9386-2ABB-101158FB9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9170687" cy="4907259"/>
          </a:xfrm>
          <a:prstGeom prst="rect">
            <a:avLst/>
          </a:prstGeom>
        </p:spPr>
      </p:pic>
      <p:sp>
        <p:nvSpPr>
          <p:cNvPr id="36866" name="Title 1">
            <a:extLst>
              <a:ext uri="{FF2B5EF4-FFF2-40B4-BE49-F238E27FC236}">
                <a16:creationId xmlns:a16="http://schemas.microsoft.com/office/drawing/2014/main" id="{8549E53A-1966-A163-0E76-9E564B368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Lost in Notation….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EBF991-F386-BA1E-D6EB-D915366DF232}"/>
              </a:ext>
            </a:extLst>
          </p:cNvPr>
          <p:cNvGrpSpPr>
            <a:grpSpLocks/>
          </p:cNvGrpSpPr>
          <p:nvPr/>
        </p:nvGrpSpPr>
        <p:grpSpPr bwMode="auto">
          <a:xfrm>
            <a:off x="3415228" y="5318940"/>
            <a:ext cx="1643062" cy="558800"/>
            <a:chOff x="2464231" y="5393410"/>
            <a:chExt cx="1642820" cy="55793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D9EC5F-AC0E-ECCF-EA49-79606C8DFFF9}"/>
                </a:ext>
              </a:extLst>
            </p:cNvPr>
            <p:cNvSpPr/>
            <p:nvPr/>
          </p:nvSpPr>
          <p:spPr>
            <a:xfrm>
              <a:off x="2464231" y="5750047"/>
              <a:ext cx="231741" cy="20130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ACB5185-F792-D534-8D3F-EFE2F3F58ECA}"/>
                </a:ext>
              </a:extLst>
            </p:cNvPr>
            <p:cNvCxnSpPr/>
            <p:nvPr/>
          </p:nvCxnSpPr>
          <p:spPr>
            <a:xfrm flipH="1">
              <a:off x="2695972" y="5393410"/>
              <a:ext cx="1411079" cy="35663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3">
            <a:extLst>
              <a:ext uri="{FF2B5EF4-FFF2-40B4-BE49-F238E27FC236}">
                <a16:creationId xmlns:a16="http://schemas.microsoft.com/office/drawing/2014/main" id="{D5D21C8F-5FBA-F2EA-7037-2153813C1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7890" name="Picture 4">
            <a:extLst>
              <a:ext uri="{FF2B5EF4-FFF2-40B4-BE49-F238E27FC236}">
                <a16:creationId xmlns:a16="http://schemas.microsoft.com/office/drawing/2014/main" id="{CF43506D-DC35-0D7F-7284-932DDA1BA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E0C78E08-C0E6-E225-50BA-AE10D40B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Non-feminist reformulation</a:t>
            </a:r>
          </a:p>
        </p:txBody>
      </p:sp>
      <p:sp>
        <p:nvSpPr>
          <p:cNvPr id="38914" name="TextBox 2">
            <a:extLst>
              <a:ext uri="{FF2B5EF4-FFF2-40B4-BE49-F238E27FC236}">
                <a16:creationId xmlns:a16="http://schemas.microsoft.com/office/drawing/2014/main" id="{6DA88B11-FFBE-9FC0-FD37-5EEDB52A3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2116138"/>
            <a:ext cx="1182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9D135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800">
                <a:latin typeface="Arial" panose="020B0604020202020204" pitchFamily="34" charset="0"/>
              </a:rPr>
              <a:t> men</a:t>
            </a:r>
          </a:p>
        </p:txBody>
      </p:sp>
      <p:sp>
        <p:nvSpPr>
          <p:cNvPr id="38915" name="TextBox 3">
            <a:extLst>
              <a:ext uri="{FF2B5EF4-FFF2-40B4-BE49-F238E27FC236}">
                <a16:creationId xmlns:a16="http://schemas.microsoft.com/office/drawing/2014/main" id="{562BDB95-A1F5-1A4B-E2A8-9A3B6A16B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2922588"/>
            <a:ext cx="164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9D135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800">
                <a:latin typeface="Arial" panose="020B0604020202020204" pitchFamily="34" charset="0"/>
              </a:rPr>
              <a:t> women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98434-8CAE-1A81-32D5-394EC6476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554288"/>
            <a:ext cx="2892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Each with a preference list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A8BA2F-C035-C19A-8782-1C3841947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4060825"/>
            <a:ext cx="5846762" cy="1128713"/>
          </a:xfrm>
          <a:prstGeom prst="rect">
            <a:avLst/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Match/marry them in a “stable”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3">
            <a:extLst>
              <a:ext uri="{FF2B5EF4-FFF2-40B4-BE49-F238E27FC236}">
                <a16:creationId xmlns:a16="http://schemas.microsoft.com/office/drawing/2014/main" id="{DDA7AE39-AB2E-EC15-CC5E-C7EDAD2F1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On matchings</a:t>
            </a:r>
          </a:p>
        </p:txBody>
      </p:sp>
      <p:pic>
        <p:nvPicPr>
          <p:cNvPr id="39938" name="Picture 4">
            <a:extLst>
              <a:ext uri="{FF2B5EF4-FFF2-40B4-BE49-F238E27FC236}">
                <a16:creationId xmlns:a16="http://schemas.microsoft.com/office/drawing/2014/main" id="{0B9D5D51-66AD-6793-3369-044990815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252538"/>
            <a:ext cx="1374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>
            <a:extLst>
              <a:ext uri="{FF2B5EF4-FFF2-40B4-BE49-F238E27FC236}">
                <a16:creationId xmlns:a16="http://schemas.microsoft.com/office/drawing/2014/main" id="{C41C5E59-DA5A-129D-6421-44A516562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>
            <a:extLst>
              <a:ext uri="{FF2B5EF4-FFF2-40B4-BE49-F238E27FC236}">
                <a16:creationId xmlns:a16="http://schemas.microsoft.com/office/drawing/2014/main" id="{77107399-AFA8-90EC-50BD-F2EB3F4A8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062538"/>
            <a:ext cx="13350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>
            <a:extLst>
              <a:ext uri="{FF2B5EF4-FFF2-40B4-BE49-F238E27FC236}">
                <a16:creationId xmlns:a16="http://schemas.microsoft.com/office/drawing/2014/main" id="{54367143-842D-5152-3E61-781F5A340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>
            <a:extLst>
              <a:ext uri="{FF2B5EF4-FFF2-40B4-BE49-F238E27FC236}">
                <a16:creationId xmlns:a16="http://schemas.microsoft.com/office/drawing/2014/main" id="{040F81BE-677C-0AA0-9212-EAB6CF5D6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187700"/>
            <a:ext cx="13858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9">
            <a:extLst>
              <a:ext uri="{FF2B5EF4-FFF2-40B4-BE49-F238E27FC236}">
                <a16:creationId xmlns:a16="http://schemas.microsoft.com/office/drawing/2014/main" id="{9B09394E-036E-0FF3-9135-5C9A2AC5D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>
            <a:extLst>
              <a:ext uri="{FF2B5EF4-FFF2-40B4-BE49-F238E27FC236}">
                <a16:creationId xmlns:a16="http://schemas.microsoft.com/office/drawing/2014/main" id="{04AA9F2D-7B6C-96CB-4081-CD48F783AED0}"/>
              </a:ext>
            </a:extLst>
          </p:cNvPr>
          <p:cNvGrpSpPr>
            <a:grpSpLocks/>
          </p:cNvGrpSpPr>
          <p:nvPr/>
        </p:nvGrpSpPr>
        <p:grpSpPr bwMode="auto">
          <a:xfrm>
            <a:off x="558800" y="1936750"/>
            <a:ext cx="7729538" cy="4102100"/>
            <a:chOff x="559192" y="1936234"/>
            <a:chExt cx="7728599" cy="4103132"/>
          </a:xfrm>
        </p:grpSpPr>
        <p:grpSp>
          <p:nvGrpSpPr>
            <p:cNvPr id="39945" name="Group 17">
              <a:extLst>
                <a:ext uri="{FF2B5EF4-FFF2-40B4-BE49-F238E27FC236}">
                  <a16:creationId xmlns:a16="http://schemas.microsoft.com/office/drawing/2014/main" id="{31B636DE-F0FE-CF3E-3671-E2A739DA7F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192" y="1936234"/>
              <a:ext cx="771102" cy="4103132"/>
              <a:chOff x="1454848" y="1936234"/>
              <a:chExt cx="771102" cy="4103132"/>
            </a:xfrm>
          </p:grpSpPr>
          <p:sp>
            <p:nvSpPr>
              <p:cNvPr id="39951" name="TextBox 10">
                <a:extLst>
                  <a:ext uri="{FF2B5EF4-FFF2-40B4-BE49-F238E27FC236}">
                    <a16:creationId xmlns:a16="http://schemas.microsoft.com/office/drawing/2014/main" id="{2438D9FA-8DE1-738C-6A3B-1D1F5E0E6B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3433" y="1936234"/>
                <a:ext cx="54556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Mal</a:t>
                </a:r>
              </a:p>
            </p:txBody>
          </p:sp>
          <p:sp>
            <p:nvSpPr>
              <p:cNvPr id="39952" name="TextBox 11">
                <a:extLst>
                  <a:ext uri="{FF2B5EF4-FFF2-40B4-BE49-F238E27FC236}">
                    <a16:creationId xmlns:a16="http://schemas.microsoft.com/office/drawing/2014/main" id="{E817ABAA-B4DE-6BD4-A58D-4C6D1639CF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4848" y="3853934"/>
                <a:ext cx="7041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Wash</a:t>
                </a:r>
              </a:p>
            </p:txBody>
          </p:sp>
          <p:sp>
            <p:nvSpPr>
              <p:cNvPr id="39953" name="TextBox 12">
                <a:extLst>
                  <a:ext uri="{FF2B5EF4-FFF2-40B4-BE49-F238E27FC236}">
                    <a16:creationId xmlns:a16="http://schemas.microsoft.com/office/drawing/2014/main" id="{DEA5C3CC-C01E-6819-A9B9-65E38DFDB3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4848" y="5670034"/>
                <a:ext cx="7711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Simon</a:t>
                </a:r>
              </a:p>
            </p:txBody>
          </p:sp>
        </p:grpSp>
        <p:grpSp>
          <p:nvGrpSpPr>
            <p:cNvPr id="39946" name="Group 16">
              <a:extLst>
                <a:ext uri="{FF2B5EF4-FFF2-40B4-BE49-F238E27FC236}">
                  <a16:creationId xmlns:a16="http://schemas.microsoft.com/office/drawing/2014/main" id="{90658195-616F-527F-8EE7-E596CB3526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60378" y="1936234"/>
              <a:ext cx="1027413" cy="4103132"/>
              <a:chOff x="6599395" y="1936234"/>
              <a:chExt cx="1027413" cy="4103132"/>
            </a:xfrm>
          </p:grpSpPr>
          <p:sp>
            <p:nvSpPr>
              <p:cNvPr id="39948" name="TextBox 13">
                <a:extLst>
                  <a:ext uri="{FF2B5EF4-FFF2-40B4-BE49-F238E27FC236}">
                    <a16:creationId xmlns:a16="http://schemas.microsoft.com/office/drawing/2014/main" id="{E3166F46-FCFD-C44E-BF1B-8020E71A1F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99395" y="1936234"/>
                <a:ext cx="66098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Inara</a:t>
                </a:r>
              </a:p>
            </p:txBody>
          </p:sp>
          <p:sp>
            <p:nvSpPr>
              <p:cNvPr id="39949" name="TextBox 14">
                <a:extLst>
                  <a:ext uri="{FF2B5EF4-FFF2-40B4-BE49-F238E27FC236}">
                    <a16:creationId xmlns:a16="http://schemas.microsoft.com/office/drawing/2014/main" id="{94E5DEC2-D2FB-4210-D822-CB94CEA615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71813" y="3866634"/>
                <a:ext cx="5260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Zoe</a:t>
                </a:r>
              </a:p>
            </p:txBody>
          </p:sp>
          <p:sp>
            <p:nvSpPr>
              <p:cNvPr id="39950" name="TextBox 15">
                <a:extLst>
                  <a:ext uri="{FF2B5EF4-FFF2-40B4-BE49-F238E27FC236}">
                    <a16:creationId xmlns:a16="http://schemas.microsoft.com/office/drawing/2014/main" id="{2D915167-D850-1622-C8B3-6010A7AEF8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2600" y="5670034"/>
                <a:ext cx="79420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Kaylee</a:t>
                </a:r>
              </a:p>
            </p:txBody>
          </p:sp>
        </p:grpSp>
        <p:pic>
          <p:nvPicPr>
            <p:cNvPr id="39947" name="Picture 18">
              <a:extLst>
                <a:ext uri="{FF2B5EF4-FFF2-40B4-BE49-F238E27FC236}">
                  <a16:creationId xmlns:a16="http://schemas.microsoft.com/office/drawing/2014/main" id="{3D7F3402-7829-101B-AF00-0A6DF2CCE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549" y="1936234"/>
              <a:ext cx="2680349" cy="3704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>
            <a:extLst>
              <a:ext uri="{FF2B5EF4-FFF2-40B4-BE49-F238E27FC236}">
                <a16:creationId xmlns:a16="http://schemas.microsoft.com/office/drawing/2014/main" id="{310D2AC2-D2C4-3E09-219E-EFE8F38D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Is this a valid matching?</a:t>
            </a:r>
          </a:p>
        </p:txBody>
      </p:sp>
      <p:grpSp>
        <p:nvGrpSpPr>
          <p:cNvPr id="40962" name="Group 1">
            <a:extLst>
              <a:ext uri="{FF2B5EF4-FFF2-40B4-BE49-F238E27FC236}">
                <a16:creationId xmlns:a16="http://schemas.microsoft.com/office/drawing/2014/main" id="{8C195826-5B00-8CB3-409A-B25B28C7A8DB}"/>
              </a:ext>
            </a:extLst>
          </p:cNvPr>
          <p:cNvGrpSpPr>
            <a:grpSpLocks/>
          </p:cNvGrpSpPr>
          <p:nvPr/>
        </p:nvGrpSpPr>
        <p:grpSpPr bwMode="auto">
          <a:xfrm>
            <a:off x="1471613" y="1252538"/>
            <a:ext cx="5861050" cy="5513387"/>
            <a:chOff x="1471613" y="1252538"/>
            <a:chExt cx="5861050" cy="5513387"/>
          </a:xfrm>
        </p:grpSpPr>
        <p:pic>
          <p:nvPicPr>
            <p:cNvPr id="40963" name="Picture 4">
              <a:extLst>
                <a:ext uri="{FF2B5EF4-FFF2-40B4-BE49-F238E27FC236}">
                  <a16:creationId xmlns:a16="http://schemas.microsoft.com/office/drawing/2014/main" id="{5775F12E-9A61-42F1-0887-3CCFD78B0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3" y="1252538"/>
              <a:ext cx="13747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4" name="Picture 5">
              <a:extLst>
                <a:ext uri="{FF2B5EF4-FFF2-40B4-BE49-F238E27FC236}">
                  <a16:creationId xmlns:a16="http://schemas.microsoft.com/office/drawing/2014/main" id="{D00F4574-F18B-F98D-48DD-C518CBE75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3" y="3187700"/>
              <a:ext cx="1346200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5" name="Picture 6">
              <a:extLst>
                <a:ext uri="{FF2B5EF4-FFF2-40B4-BE49-F238E27FC236}">
                  <a16:creationId xmlns:a16="http://schemas.microsoft.com/office/drawing/2014/main" id="{B1974D64-F473-4F77-7ECD-CEA2BBA71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5062538"/>
              <a:ext cx="1335088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7">
              <a:extLst>
                <a:ext uri="{FF2B5EF4-FFF2-40B4-BE49-F238E27FC236}">
                  <a16:creationId xmlns:a16="http://schemas.microsoft.com/office/drawing/2014/main" id="{5DB064CD-A8D1-ADB2-C8A5-6201B62A3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0" y="1252538"/>
              <a:ext cx="12350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8">
              <a:extLst>
                <a:ext uri="{FF2B5EF4-FFF2-40B4-BE49-F238E27FC236}">
                  <a16:creationId xmlns:a16="http://schemas.microsoft.com/office/drawing/2014/main" id="{D83B662A-2023-1B1A-F0CE-0C96C635F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0" y="3187700"/>
              <a:ext cx="1385888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8" name="Picture 9">
              <a:extLst>
                <a:ext uri="{FF2B5EF4-FFF2-40B4-BE49-F238E27FC236}">
                  <a16:creationId xmlns:a16="http://schemas.microsoft.com/office/drawing/2014/main" id="{75E027AE-04B6-219C-E9EA-024FAEA4A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838" y="5062538"/>
              <a:ext cx="139382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Left-Right Arrow 18">
              <a:extLst>
                <a:ext uri="{FF2B5EF4-FFF2-40B4-BE49-F238E27FC236}">
                  <a16:creationId xmlns:a16="http://schemas.microsoft.com/office/drawing/2014/main" id="{6B61C2EA-CE9A-564E-C7AC-C635D7E89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813" y="1943100"/>
              <a:ext cx="3121025" cy="293688"/>
            </a:xfrm>
            <a:prstGeom prst="leftRightArrow">
              <a:avLst>
                <a:gd name="adj1" fmla="val 50000"/>
                <a:gd name="adj2" fmla="val 49986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Left-Right Arrow 19">
              <a:extLst>
                <a:ext uri="{FF2B5EF4-FFF2-40B4-BE49-F238E27FC236}">
                  <a16:creationId xmlns:a16="http://schemas.microsoft.com/office/drawing/2014/main" id="{E36BB778-59E5-4E5F-81E6-84E765144A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99720">
              <a:off x="2322513" y="4714875"/>
              <a:ext cx="4102100" cy="325438"/>
            </a:xfrm>
            <a:prstGeom prst="leftRightArrow">
              <a:avLst>
                <a:gd name="adj1" fmla="val 50000"/>
                <a:gd name="adj2" fmla="val 50011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0971" name="Group 23">
              <a:extLst>
                <a:ext uri="{FF2B5EF4-FFF2-40B4-BE49-F238E27FC236}">
                  <a16:creationId xmlns:a16="http://schemas.microsoft.com/office/drawing/2014/main" id="{8C8E162E-6B51-DC25-7F02-11654FB6BA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7988" y="2514600"/>
              <a:ext cx="5248275" cy="4251325"/>
              <a:chOff x="1677988" y="2513844"/>
              <a:chExt cx="5247629" cy="4251805"/>
            </a:xfrm>
          </p:grpSpPr>
          <p:sp>
            <p:nvSpPr>
              <p:cNvPr id="40972" name="TextBox 13">
                <a:extLst>
                  <a:ext uri="{FF2B5EF4-FFF2-40B4-BE49-F238E27FC236}">
                    <a16:creationId xmlns:a16="http://schemas.microsoft.com/office/drawing/2014/main" id="{2F7EC834-8BA2-7671-7B2A-A551B0D7ED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7518" y="2513844"/>
                <a:ext cx="5566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Mal</a:t>
                </a:r>
              </a:p>
            </p:txBody>
          </p:sp>
          <p:sp>
            <p:nvSpPr>
              <p:cNvPr id="40973" name="TextBox 14">
                <a:extLst>
                  <a:ext uri="{FF2B5EF4-FFF2-40B4-BE49-F238E27FC236}">
                    <a16:creationId xmlns:a16="http://schemas.microsoft.com/office/drawing/2014/main" id="{F3EE72BD-C4AA-0C1E-6C8A-DC8C1E23AA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7988" y="4439228"/>
                <a:ext cx="7661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Wash</a:t>
                </a:r>
              </a:p>
            </p:txBody>
          </p:sp>
          <p:sp>
            <p:nvSpPr>
              <p:cNvPr id="40974" name="TextBox 15">
                <a:extLst>
                  <a:ext uri="{FF2B5EF4-FFF2-40B4-BE49-F238E27FC236}">
                    <a16:creationId xmlns:a16="http://schemas.microsoft.com/office/drawing/2014/main" id="{8673ECC6-40A0-60D9-75DF-CAD758919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7988" y="6242429"/>
                <a:ext cx="76625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FFFF"/>
                    </a:solidFill>
                    <a:latin typeface="Arial" panose="020B0604020202020204" pitchFamily="34" charset="0"/>
                  </a:rPr>
                  <a:t>Simon</a:t>
                </a:r>
              </a:p>
            </p:txBody>
          </p:sp>
          <p:sp>
            <p:nvSpPr>
              <p:cNvPr id="40975" name="TextBox 20">
                <a:extLst>
                  <a:ext uri="{FF2B5EF4-FFF2-40B4-BE49-F238E27FC236}">
                    <a16:creationId xmlns:a16="http://schemas.microsoft.com/office/drawing/2014/main" id="{F5CA7828-743C-BB9F-63C1-C19C61D759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6016" y="2513844"/>
                <a:ext cx="7108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Inara</a:t>
                </a:r>
              </a:p>
            </p:txBody>
          </p:sp>
          <p:sp>
            <p:nvSpPr>
              <p:cNvPr id="40976" name="TextBox 21">
                <a:extLst>
                  <a:ext uri="{FF2B5EF4-FFF2-40B4-BE49-F238E27FC236}">
                    <a16:creationId xmlns:a16="http://schemas.microsoft.com/office/drawing/2014/main" id="{DCEB4529-3520-B27E-AF4D-83C4CC67C5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5154" y="4439228"/>
                <a:ext cx="5824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Zoe</a:t>
                </a:r>
              </a:p>
            </p:txBody>
          </p:sp>
          <p:sp>
            <p:nvSpPr>
              <p:cNvPr id="40977" name="TextBox 22">
                <a:extLst>
                  <a:ext uri="{FF2B5EF4-FFF2-40B4-BE49-F238E27FC236}">
                    <a16:creationId xmlns:a16="http://schemas.microsoft.com/office/drawing/2014/main" id="{B07F0D83-D735-8E77-D9E2-CA85A8AB71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5154" y="6396317"/>
                <a:ext cx="8904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Kaylee</a:t>
                </a:r>
              </a:p>
            </p:txBody>
          </p: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3">
            <a:extLst>
              <a:ext uri="{FF2B5EF4-FFF2-40B4-BE49-F238E27FC236}">
                <a16:creationId xmlns:a16="http://schemas.microsoft.com/office/drawing/2014/main" id="{7E16B2B2-A069-6D1A-5A1D-EF013758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Is this a valid matching?</a:t>
            </a:r>
          </a:p>
        </p:txBody>
      </p:sp>
      <p:pic>
        <p:nvPicPr>
          <p:cNvPr id="41986" name="Picture 4">
            <a:extLst>
              <a:ext uri="{FF2B5EF4-FFF2-40B4-BE49-F238E27FC236}">
                <a16:creationId xmlns:a16="http://schemas.microsoft.com/office/drawing/2014/main" id="{F01DB8C9-4919-A4FB-9B89-FDF24F55E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252538"/>
            <a:ext cx="1374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">
            <a:extLst>
              <a:ext uri="{FF2B5EF4-FFF2-40B4-BE49-F238E27FC236}">
                <a16:creationId xmlns:a16="http://schemas.microsoft.com/office/drawing/2014/main" id="{86D77359-5D71-F34D-702A-1FEDC314D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>
            <a:extLst>
              <a:ext uri="{FF2B5EF4-FFF2-40B4-BE49-F238E27FC236}">
                <a16:creationId xmlns:a16="http://schemas.microsoft.com/office/drawing/2014/main" id="{C2D1A783-E044-D667-A417-2A16D125B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062538"/>
            <a:ext cx="13350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>
            <a:extLst>
              <a:ext uri="{FF2B5EF4-FFF2-40B4-BE49-F238E27FC236}">
                <a16:creationId xmlns:a16="http://schemas.microsoft.com/office/drawing/2014/main" id="{45723EC1-9508-04F8-DAC0-6B0E3F8285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8">
            <a:extLst>
              <a:ext uri="{FF2B5EF4-FFF2-40B4-BE49-F238E27FC236}">
                <a16:creationId xmlns:a16="http://schemas.microsoft.com/office/drawing/2014/main" id="{D2655A4E-6C07-CDCD-3F53-33E5AD55D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187700"/>
            <a:ext cx="13858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9">
            <a:extLst>
              <a:ext uri="{FF2B5EF4-FFF2-40B4-BE49-F238E27FC236}">
                <a16:creationId xmlns:a16="http://schemas.microsoft.com/office/drawing/2014/main" id="{CE39A011-22E5-4379-8F07-71F3B88B59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9C45225A-7588-E626-1F88-5C6D2F718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8" y="1943100"/>
            <a:ext cx="3430587" cy="293688"/>
          </a:xfrm>
          <a:prstGeom prst="leftRightArrow">
            <a:avLst>
              <a:gd name="adj1" fmla="val 50000"/>
              <a:gd name="adj2" fmla="val 5002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5A25EDC1-9DC7-AFCD-8E26-10C6AA17A572}"/>
              </a:ext>
            </a:extLst>
          </p:cNvPr>
          <p:cNvSpPr>
            <a:spLocks noChangeArrowheads="1"/>
          </p:cNvSpPr>
          <p:nvPr/>
        </p:nvSpPr>
        <p:spPr bwMode="auto">
          <a:xfrm rot="2826854">
            <a:off x="2019301" y="3975100"/>
            <a:ext cx="4887912" cy="325437"/>
          </a:xfrm>
          <a:prstGeom prst="leftRigh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41994" name="Group 10">
            <a:extLst>
              <a:ext uri="{FF2B5EF4-FFF2-40B4-BE49-F238E27FC236}">
                <a16:creationId xmlns:a16="http://schemas.microsoft.com/office/drawing/2014/main" id="{63276A76-5C17-7C23-9330-2C59889DAAA2}"/>
              </a:ext>
            </a:extLst>
          </p:cNvPr>
          <p:cNvGrpSpPr>
            <a:grpSpLocks/>
          </p:cNvGrpSpPr>
          <p:nvPr/>
        </p:nvGrpSpPr>
        <p:grpSpPr bwMode="auto">
          <a:xfrm>
            <a:off x="1677988" y="2514600"/>
            <a:ext cx="5248275" cy="4251325"/>
            <a:chOff x="1677988" y="2513844"/>
            <a:chExt cx="5247629" cy="4251805"/>
          </a:xfrm>
        </p:grpSpPr>
        <p:sp>
          <p:nvSpPr>
            <p:cNvPr id="41996" name="TextBox 11">
              <a:extLst>
                <a:ext uri="{FF2B5EF4-FFF2-40B4-BE49-F238E27FC236}">
                  <a16:creationId xmlns:a16="http://schemas.microsoft.com/office/drawing/2014/main" id="{D05579C0-6386-E174-1747-B73B3DA43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41997" name="TextBox 12">
              <a:extLst>
                <a:ext uri="{FF2B5EF4-FFF2-40B4-BE49-F238E27FC236}">
                  <a16:creationId xmlns:a16="http://schemas.microsoft.com/office/drawing/2014/main" id="{C67E1E12-5684-BD30-F79E-9EA196CF3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41998" name="TextBox 13">
              <a:extLst>
                <a:ext uri="{FF2B5EF4-FFF2-40B4-BE49-F238E27FC236}">
                  <a16:creationId xmlns:a16="http://schemas.microsoft.com/office/drawing/2014/main" id="{1F6B3D50-01B7-2979-C11E-7D3BAE050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41999" name="TextBox 14">
              <a:extLst>
                <a:ext uri="{FF2B5EF4-FFF2-40B4-BE49-F238E27FC236}">
                  <a16:creationId xmlns:a16="http://schemas.microsoft.com/office/drawing/2014/main" id="{1B73263D-9DE8-3621-432F-B0CB857403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42000" name="TextBox 15">
              <a:extLst>
                <a:ext uri="{FF2B5EF4-FFF2-40B4-BE49-F238E27FC236}">
                  <a16:creationId xmlns:a16="http://schemas.microsoft.com/office/drawing/2014/main" id="{B5D287E9-C38E-F403-C65F-153C7FC54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42001" name="TextBox 16">
              <a:extLst>
                <a:ext uri="{FF2B5EF4-FFF2-40B4-BE49-F238E27FC236}">
                  <a16:creationId xmlns:a16="http://schemas.microsoft.com/office/drawing/2014/main" id="{28B5E984-8EB4-09DF-0F18-BE2DB75F9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  <p:sp>
        <p:nvSpPr>
          <p:cNvPr id="2" name="Multiply 1">
            <a:extLst>
              <a:ext uri="{FF2B5EF4-FFF2-40B4-BE49-F238E27FC236}">
                <a16:creationId xmlns:a16="http://schemas.microsoft.com/office/drawing/2014/main" id="{874E6DBB-BBB8-1038-F8A9-C106FB147E34}"/>
              </a:ext>
            </a:extLst>
          </p:cNvPr>
          <p:cNvSpPr/>
          <p:nvPr/>
        </p:nvSpPr>
        <p:spPr>
          <a:xfrm>
            <a:off x="2444750" y="1943100"/>
            <a:ext cx="1141413" cy="941388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3">
            <a:extLst>
              <a:ext uri="{FF2B5EF4-FFF2-40B4-BE49-F238E27FC236}">
                <a16:creationId xmlns:a16="http://schemas.microsoft.com/office/drawing/2014/main" id="{00880C02-A996-5716-952C-B9EA99F35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Is this a valid matching?</a:t>
            </a:r>
          </a:p>
        </p:txBody>
      </p:sp>
      <p:grpSp>
        <p:nvGrpSpPr>
          <p:cNvPr id="43010" name="Group 1">
            <a:extLst>
              <a:ext uri="{FF2B5EF4-FFF2-40B4-BE49-F238E27FC236}">
                <a16:creationId xmlns:a16="http://schemas.microsoft.com/office/drawing/2014/main" id="{7CDE7A23-55DB-95B1-1260-6CDA89857F05}"/>
              </a:ext>
            </a:extLst>
          </p:cNvPr>
          <p:cNvGrpSpPr>
            <a:grpSpLocks/>
          </p:cNvGrpSpPr>
          <p:nvPr/>
        </p:nvGrpSpPr>
        <p:grpSpPr bwMode="auto">
          <a:xfrm>
            <a:off x="1471613" y="1252538"/>
            <a:ext cx="5861050" cy="5503862"/>
            <a:chOff x="1471613" y="1252538"/>
            <a:chExt cx="5861050" cy="5503862"/>
          </a:xfrm>
        </p:grpSpPr>
        <p:pic>
          <p:nvPicPr>
            <p:cNvPr id="43018" name="Picture 4">
              <a:extLst>
                <a:ext uri="{FF2B5EF4-FFF2-40B4-BE49-F238E27FC236}">
                  <a16:creationId xmlns:a16="http://schemas.microsoft.com/office/drawing/2014/main" id="{F7E1403F-A8BD-8ED8-5966-21FB2E979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3" y="1252538"/>
              <a:ext cx="13747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9" name="Picture 5">
              <a:extLst>
                <a:ext uri="{FF2B5EF4-FFF2-40B4-BE49-F238E27FC236}">
                  <a16:creationId xmlns:a16="http://schemas.microsoft.com/office/drawing/2014/main" id="{004484E3-86AE-E14F-8EDE-33F687F48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3" y="3187700"/>
              <a:ext cx="1346200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0" name="Picture 6">
              <a:extLst>
                <a:ext uri="{FF2B5EF4-FFF2-40B4-BE49-F238E27FC236}">
                  <a16:creationId xmlns:a16="http://schemas.microsoft.com/office/drawing/2014/main" id="{E9E45A4C-2827-B1C9-3D32-0E881B822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5062538"/>
              <a:ext cx="1335088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1" name="Picture 7">
              <a:extLst>
                <a:ext uri="{FF2B5EF4-FFF2-40B4-BE49-F238E27FC236}">
                  <a16:creationId xmlns:a16="http://schemas.microsoft.com/office/drawing/2014/main" id="{F7A459DC-43BC-8563-AE88-EC656ADA7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0" y="1252538"/>
              <a:ext cx="12350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2" name="Picture 8">
              <a:extLst>
                <a:ext uri="{FF2B5EF4-FFF2-40B4-BE49-F238E27FC236}">
                  <a16:creationId xmlns:a16="http://schemas.microsoft.com/office/drawing/2014/main" id="{B3E333C2-C098-12ED-6591-D27A58838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0" y="3187700"/>
              <a:ext cx="1385888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3" name="Picture 9">
              <a:extLst>
                <a:ext uri="{FF2B5EF4-FFF2-40B4-BE49-F238E27FC236}">
                  <a16:creationId xmlns:a16="http://schemas.microsoft.com/office/drawing/2014/main" id="{F41A1CE6-A34F-58E2-C44F-BFE781E5B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838" y="5062538"/>
              <a:ext cx="139382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Left-Right Arrow 18">
              <a:extLst>
                <a:ext uri="{FF2B5EF4-FFF2-40B4-BE49-F238E27FC236}">
                  <a16:creationId xmlns:a16="http://schemas.microsoft.com/office/drawing/2014/main" id="{37705E7B-F76B-D66B-C08C-1598734E6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9063" y="1943100"/>
              <a:ext cx="3279775" cy="293688"/>
            </a:xfrm>
            <a:prstGeom prst="leftRightArrow">
              <a:avLst>
                <a:gd name="adj1" fmla="val 50000"/>
                <a:gd name="adj2" fmla="val 49995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Left-Right Arrow 19">
              <a:extLst>
                <a:ext uri="{FF2B5EF4-FFF2-40B4-BE49-F238E27FC236}">
                  <a16:creationId xmlns:a16="http://schemas.microsoft.com/office/drawing/2014/main" id="{A8E1449A-E138-E18D-4299-AB9FFD76CE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99720">
              <a:off x="2309813" y="4776788"/>
              <a:ext cx="4295775" cy="325437"/>
            </a:xfrm>
            <a:prstGeom prst="leftRightArrow">
              <a:avLst>
                <a:gd name="adj1" fmla="val 50000"/>
                <a:gd name="adj2" fmla="val 49989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Left-Right Arrow 10">
              <a:extLst>
                <a:ext uri="{FF2B5EF4-FFF2-40B4-BE49-F238E27FC236}">
                  <a16:creationId xmlns:a16="http://schemas.microsoft.com/office/drawing/2014/main" id="{8D7BE435-3A19-3CF0-5B88-DD577A1466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884059">
              <a:off x="2347913" y="4711700"/>
              <a:ext cx="4051300" cy="355600"/>
            </a:xfrm>
            <a:prstGeom prst="leftRightArrow">
              <a:avLst>
                <a:gd name="adj1" fmla="val 50000"/>
                <a:gd name="adj2" fmla="val 50002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3011" name="Group 11">
            <a:extLst>
              <a:ext uri="{FF2B5EF4-FFF2-40B4-BE49-F238E27FC236}">
                <a16:creationId xmlns:a16="http://schemas.microsoft.com/office/drawing/2014/main" id="{549AF451-161E-3A18-FEF3-16F749F4A07B}"/>
              </a:ext>
            </a:extLst>
          </p:cNvPr>
          <p:cNvGrpSpPr>
            <a:grpSpLocks/>
          </p:cNvGrpSpPr>
          <p:nvPr/>
        </p:nvGrpSpPr>
        <p:grpSpPr bwMode="auto">
          <a:xfrm>
            <a:off x="1677988" y="2514600"/>
            <a:ext cx="5248275" cy="4251325"/>
            <a:chOff x="1677988" y="2513844"/>
            <a:chExt cx="5247629" cy="4251805"/>
          </a:xfrm>
        </p:grpSpPr>
        <p:sp>
          <p:nvSpPr>
            <p:cNvPr id="43012" name="TextBox 12">
              <a:extLst>
                <a:ext uri="{FF2B5EF4-FFF2-40B4-BE49-F238E27FC236}">
                  <a16:creationId xmlns:a16="http://schemas.microsoft.com/office/drawing/2014/main" id="{95FFB2BF-EA71-8595-DC01-727854CF8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43013" name="TextBox 13">
              <a:extLst>
                <a:ext uri="{FF2B5EF4-FFF2-40B4-BE49-F238E27FC236}">
                  <a16:creationId xmlns:a16="http://schemas.microsoft.com/office/drawing/2014/main" id="{2A6C04CF-7179-56FE-AB96-3FC415E97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43014" name="TextBox 14">
              <a:extLst>
                <a:ext uri="{FF2B5EF4-FFF2-40B4-BE49-F238E27FC236}">
                  <a16:creationId xmlns:a16="http://schemas.microsoft.com/office/drawing/2014/main" id="{ED1C0A55-172B-2DA7-D9C8-E1B6C1B9D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43015" name="TextBox 15">
              <a:extLst>
                <a:ext uri="{FF2B5EF4-FFF2-40B4-BE49-F238E27FC236}">
                  <a16:creationId xmlns:a16="http://schemas.microsoft.com/office/drawing/2014/main" id="{FA3C4E7F-5177-787E-51F5-829972488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43016" name="TextBox 16">
              <a:extLst>
                <a:ext uri="{FF2B5EF4-FFF2-40B4-BE49-F238E27FC236}">
                  <a16:creationId xmlns:a16="http://schemas.microsoft.com/office/drawing/2014/main" id="{32B71526-C44E-DBCF-8B34-6CB313BCE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43017" name="TextBox 17">
              <a:extLst>
                <a:ext uri="{FF2B5EF4-FFF2-40B4-BE49-F238E27FC236}">
                  <a16:creationId xmlns:a16="http://schemas.microsoft.com/office/drawing/2014/main" id="{49A1885F-6EC8-C88E-F00C-9CA77132D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8A9E20-03A3-0B77-8CE3-CDCB5DDE5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772400" cy="4925765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Read the syllabus CAREFULLY!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1487241" y="4037845"/>
            <a:ext cx="6983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FF0000"/>
                </a:solidFill>
                <a:latin typeface="Calibri" charset="0"/>
              </a:rPr>
              <a:t>No graded material will be handed back until </a:t>
            </a:r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you pass the syllabus quiz!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7E3A143C-C45B-EB29-DAA9-568295BC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Which one is a perfect matching?</a:t>
            </a:r>
          </a:p>
        </p:txBody>
      </p:sp>
      <p:grpSp>
        <p:nvGrpSpPr>
          <p:cNvPr id="44034" name="Group 2">
            <a:extLst>
              <a:ext uri="{FF2B5EF4-FFF2-40B4-BE49-F238E27FC236}">
                <a16:creationId xmlns:a16="http://schemas.microsoft.com/office/drawing/2014/main" id="{B960DB54-9F00-017F-0335-708D3D8DA7C0}"/>
              </a:ext>
            </a:extLst>
          </p:cNvPr>
          <p:cNvGrpSpPr>
            <a:grpSpLocks/>
          </p:cNvGrpSpPr>
          <p:nvPr/>
        </p:nvGrpSpPr>
        <p:grpSpPr bwMode="auto">
          <a:xfrm>
            <a:off x="554038" y="1760538"/>
            <a:ext cx="3649662" cy="3336925"/>
            <a:chOff x="1471613" y="1252538"/>
            <a:chExt cx="5861050" cy="5513387"/>
          </a:xfrm>
        </p:grpSpPr>
        <p:pic>
          <p:nvPicPr>
            <p:cNvPr id="44046" name="Picture 4">
              <a:extLst>
                <a:ext uri="{FF2B5EF4-FFF2-40B4-BE49-F238E27FC236}">
                  <a16:creationId xmlns:a16="http://schemas.microsoft.com/office/drawing/2014/main" id="{A8ACED06-EC6E-849F-E5A7-218F4B873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3" y="1252538"/>
              <a:ext cx="13747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7" name="Picture 5">
              <a:extLst>
                <a:ext uri="{FF2B5EF4-FFF2-40B4-BE49-F238E27FC236}">
                  <a16:creationId xmlns:a16="http://schemas.microsoft.com/office/drawing/2014/main" id="{03BF73B7-3697-4E77-45A3-8A639E0AB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3" y="3187700"/>
              <a:ext cx="1346200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6">
              <a:extLst>
                <a:ext uri="{FF2B5EF4-FFF2-40B4-BE49-F238E27FC236}">
                  <a16:creationId xmlns:a16="http://schemas.microsoft.com/office/drawing/2014/main" id="{2DC80E16-3C4D-5D84-993C-2D049517A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5062538"/>
              <a:ext cx="1335088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7">
              <a:extLst>
                <a:ext uri="{FF2B5EF4-FFF2-40B4-BE49-F238E27FC236}">
                  <a16:creationId xmlns:a16="http://schemas.microsoft.com/office/drawing/2014/main" id="{97E05F43-82AB-4224-A96C-61A131B34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0" y="1252538"/>
              <a:ext cx="12350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8">
              <a:extLst>
                <a:ext uri="{FF2B5EF4-FFF2-40B4-BE49-F238E27FC236}">
                  <a16:creationId xmlns:a16="http://schemas.microsoft.com/office/drawing/2014/main" id="{47324C42-C221-5C61-7D2D-358339946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0" y="3187700"/>
              <a:ext cx="1385888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9">
              <a:extLst>
                <a:ext uri="{FF2B5EF4-FFF2-40B4-BE49-F238E27FC236}">
                  <a16:creationId xmlns:a16="http://schemas.microsoft.com/office/drawing/2014/main" id="{52D68782-015E-B788-D252-3681C824D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838" y="5062538"/>
              <a:ext cx="139382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Left-Right Arrow 9">
              <a:extLst>
                <a:ext uri="{FF2B5EF4-FFF2-40B4-BE49-F238E27FC236}">
                  <a16:creationId xmlns:a16="http://schemas.microsoft.com/office/drawing/2014/main" id="{8B4EA971-9364-4FDD-2C49-13C65EE24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692" y="1942366"/>
              <a:ext cx="3120455" cy="293768"/>
            </a:xfrm>
            <a:prstGeom prst="leftRightArrow">
              <a:avLst>
                <a:gd name="adj1" fmla="val 50000"/>
                <a:gd name="adj2" fmla="val 49986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Left-Right Arrow 10">
              <a:extLst>
                <a:ext uri="{FF2B5EF4-FFF2-40B4-BE49-F238E27FC236}">
                  <a16:creationId xmlns:a16="http://schemas.microsoft.com/office/drawing/2014/main" id="{C205FED6-2745-4AAB-A144-A39136AD2F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99720">
              <a:off x="2323110" y="4714798"/>
              <a:ext cx="4101970" cy="325243"/>
            </a:xfrm>
            <a:prstGeom prst="leftRightArrow">
              <a:avLst>
                <a:gd name="adj1" fmla="val 50000"/>
                <a:gd name="adj2" fmla="val 50011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4054" name="Group 23">
              <a:extLst>
                <a:ext uri="{FF2B5EF4-FFF2-40B4-BE49-F238E27FC236}">
                  <a16:creationId xmlns:a16="http://schemas.microsoft.com/office/drawing/2014/main" id="{C629CD67-166F-0B47-EA88-9C24E5970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7988" y="2514600"/>
              <a:ext cx="5248275" cy="4251325"/>
              <a:chOff x="1677988" y="2513844"/>
              <a:chExt cx="5247629" cy="4251805"/>
            </a:xfrm>
          </p:grpSpPr>
          <p:sp>
            <p:nvSpPr>
              <p:cNvPr id="44055" name="TextBox 13">
                <a:extLst>
                  <a:ext uri="{FF2B5EF4-FFF2-40B4-BE49-F238E27FC236}">
                    <a16:creationId xmlns:a16="http://schemas.microsoft.com/office/drawing/2014/main" id="{C32D71BF-163D-25EF-2004-DE9DFF8571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7518" y="2513844"/>
                <a:ext cx="5566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Mal</a:t>
                </a:r>
              </a:p>
            </p:txBody>
          </p:sp>
          <p:sp>
            <p:nvSpPr>
              <p:cNvPr id="44056" name="TextBox 14">
                <a:extLst>
                  <a:ext uri="{FF2B5EF4-FFF2-40B4-BE49-F238E27FC236}">
                    <a16:creationId xmlns:a16="http://schemas.microsoft.com/office/drawing/2014/main" id="{CCE00229-6384-2762-FA9B-865F849409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7988" y="4439228"/>
                <a:ext cx="7661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Wash</a:t>
                </a:r>
              </a:p>
            </p:txBody>
          </p:sp>
          <p:sp>
            <p:nvSpPr>
              <p:cNvPr id="44057" name="TextBox 15">
                <a:extLst>
                  <a:ext uri="{FF2B5EF4-FFF2-40B4-BE49-F238E27FC236}">
                    <a16:creationId xmlns:a16="http://schemas.microsoft.com/office/drawing/2014/main" id="{390C3F86-F79E-E2E2-9E21-0E0EE4E78A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7988" y="6242429"/>
                <a:ext cx="76625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FFFF"/>
                    </a:solidFill>
                    <a:latin typeface="Arial" panose="020B0604020202020204" pitchFamily="34" charset="0"/>
                  </a:rPr>
                  <a:t>Simon</a:t>
                </a:r>
              </a:p>
            </p:txBody>
          </p:sp>
          <p:sp>
            <p:nvSpPr>
              <p:cNvPr id="44058" name="TextBox 20">
                <a:extLst>
                  <a:ext uri="{FF2B5EF4-FFF2-40B4-BE49-F238E27FC236}">
                    <a16:creationId xmlns:a16="http://schemas.microsoft.com/office/drawing/2014/main" id="{2C76D6A6-5CA6-997C-F80A-A362FA29DE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6016" y="2513844"/>
                <a:ext cx="7108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Inara</a:t>
                </a:r>
              </a:p>
            </p:txBody>
          </p:sp>
          <p:sp>
            <p:nvSpPr>
              <p:cNvPr id="44059" name="TextBox 21">
                <a:extLst>
                  <a:ext uri="{FF2B5EF4-FFF2-40B4-BE49-F238E27FC236}">
                    <a16:creationId xmlns:a16="http://schemas.microsoft.com/office/drawing/2014/main" id="{28A9A01A-A345-E2DB-37D2-B23EAED8E1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5154" y="4439228"/>
                <a:ext cx="5824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Zoe</a:t>
                </a:r>
              </a:p>
            </p:txBody>
          </p:sp>
          <p:sp>
            <p:nvSpPr>
              <p:cNvPr id="44060" name="TextBox 22">
                <a:extLst>
                  <a:ext uri="{FF2B5EF4-FFF2-40B4-BE49-F238E27FC236}">
                    <a16:creationId xmlns:a16="http://schemas.microsoft.com/office/drawing/2014/main" id="{A86DC2CD-BDC6-692E-0C02-E98068471B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5154" y="6396317"/>
                <a:ext cx="8904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latin typeface="Arial" panose="020B0604020202020204" pitchFamily="34" charset="0"/>
                  </a:rPr>
                  <a:t>Kaylee</a:t>
                </a:r>
              </a:p>
            </p:txBody>
          </p:sp>
        </p:grpSp>
      </p:grpSp>
      <p:grpSp>
        <p:nvGrpSpPr>
          <p:cNvPr id="44035" name="Group 18">
            <a:extLst>
              <a:ext uri="{FF2B5EF4-FFF2-40B4-BE49-F238E27FC236}">
                <a16:creationId xmlns:a16="http://schemas.microsoft.com/office/drawing/2014/main" id="{D3AB7CD5-12C6-4E16-BA77-880C50BCB9C2}"/>
              </a:ext>
            </a:extLst>
          </p:cNvPr>
          <p:cNvGrpSpPr>
            <a:grpSpLocks/>
          </p:cNvGrpSpPr>
          <p:nvPr/>
        </p:nvGrpSpPr>
        <p:grpSpPr bwMode="auto">
          <a:xfrm>
            <a:off x="4940300" y="1554163"/>
            <a:ext cx="3624263" cy="3727450"/>
            <a:chOff x="1471613" y="1252538"/>
            <a:chExt cx="5861050" cy="5503862"/>
          </a:xfrm>
        </p:grpSpPr>
        <p:pic>
          <p:nvPicPr>
            <p:cNvPr id="44037" name="Picture 4">
              <a:extLst>
                <a:ext uri="{FF2B5EF4-FFF2-40B4-BE49-F238E27FC236}">
                  <a16:creationId xmlns:a16="http://schemas.microsoft.com/office/drawing/2014/main" id="{ABBC89CD-39F7-7B7A-878B-0E099BD7F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3" y="1252538"/>
              <a:ext cx="13747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8" name="Picture 5">
              <a:extLst>
                <a:ext uri="{FF2B5EF4-FFF2-40B4-BE49-F238E27FC236}">
                  <a16:creationId xmlns:a16="http://schemas.microsoft.com/office/drawing/2014/main" id="{9A507053-05AA-8C3B-686B-875F3385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3" y="3187700"/>
              <a:ext cx="1346200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Picture 6">
              <a:extLst>
                <a:ext uri="{FF2B5EF4-FFF2-40B4-BE49-F238E27FC236}">
                  <a16:creationId xmlns:a16="http://schemas.microsoft.com/office/drawing/2014/main" id="{73CCBC05-F470-10FA-2E3B-5FF9D5A1B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5062538"/>
              <a:ext cx="1335088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7">
              <a:extLst>
                <a:ext uri="{FF2B5EF4-FFF2-40B4-BE49-F238E27FC236}">
                  <a16:creationId xmlns:a16="http://schemas.microsoft.com/office/drawing/2014/main" id="{C3B282EA-0F18-0911-9525-86846AF19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0" y="1252538"/>
              <a:ext cx="12350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Picture 8">
              <a:extLst>
                <a:ext uri="{FF2B5EF4-FFF2-40B4-BE49-F238E27FC236}">
                  <a16:creationId xmlns:a16="http://schemas.microsoft.com/office/drawing/2014/main" id="{F8119625-1AD5-3CB2-121E-D1F7782E8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0" y="3187700"/>
              <a:ext cx="1385888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9">
              <a:extLst>
                <a:ext uri="{FF2B5EF4-FFF2-40B4-BE49-F238E27FC236}">
                  <a16:creationId xmlns:a16="http://schemas.microsoft.com/office/drawing/2014/main" id="{19A980D1-01C2-C800-536F-98DC82A2C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838" y="5062538"/>
              <a:ext cx="139382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eft-Right Arrow 25">
              <a:extLst>
                <a:ext uri="{FF2B5EF4-FFF2-40B4-BE49-F238E27FC236}">
                  <a16:creationId xmlns:a16="http://schemas.microsoft.com/office/drawing/2014/main" id="{443C6106-EB1F-1E4B-FBBF-15148F190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254" y="1944036"/>
              <a:ext cx="3278387" cy="293009"/>
            </a:xfrm>
            <a:prstGeom prst="leftRightArrow">
              <a:avLst>
                <a:gd name="adj1" fmla="val 50000"/>
                <a:gd name="adj2" fmla="val 49995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Left-Right Arrow 26">
              <a:extLst>
                <a:ext uri="{FF2B5EF4-FFF2-40B4-BE49-F238E27FC236}">
                  <a16:creationId xmlns:a16="http://schemas.microsoft.com/office/drawing/2014/main" id="{B5E31AD5-2324-20AE-2885-E5FBA63C34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99720">
              <a:off x="2308539" y="4775665"/>
              <a:ext cx="4297589" cy="325826"/>
            </a:xfrm>
            <a:prstGeom prst="leftRightArrow">
              <a:avLst>
                <a:gd name="adj1" fmla="val 50000"/>
                <a:gd name="adj2" fmla="val 49989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Left-Right Arrow 27">
              <a:extLst>
                <a:ext uri="{FF2B5EF4-FFF2-40B4-BE49-F238E27FC236}">
                  <a16:creationId xmlns:a16="http://schemas.microsoft.com/office/drawing/2014/main" id="{2DF3F562-E9E6-5AA2-478D-EDE287932E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884059">
              <a:off x="2347049" y="4712376"/>
              <a:ext cx="4051133" cy="353953"/>
            </a:xfrm>
            <a:prstGeom prst="leftRightArrow">
              <a:avLst>
                <a:gd name="adj1" fmla="val 50000"/>
                <a:gd name="adj2" fmla="val 50002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67EFD50-7204-AACF-633B-C0978F883A5C}"/>
              </a:ext>
            </a:extLst>
          </p:cNvPr>
          <p:cNvSpPr/>
          <p:nvPr/>
        </p:nvSpPr>
        <p:spPr>
          <a:xfrm>
            <a:off x="4572000" y="1417638"/>
            <a:ext cx="4246563" cy="40449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F13584D6-A974-A2D3-1AF9-76A017FED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 to the board…</a:t>
            </a:r>
          </a:p>
        </p:txBody>
      </p:sp>
      <p:pic>
        <p:nvPicPr>
          <p:cNvPr id="39938" name="Picture 4" descr="Jul27-2008 062.JPG">
            <a:extLst>
              <a:ext uri="{FF2B5EF4-FFF2-40B4-BE49-F238E27FC236}">
                <a16:creationId xmlns:a16="http://schemas.microsoft.com/office/drawing/2014/main" id="{2D0884E8-C9AE-A9AA-7094-435C9419F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587500"/>
            <a:ext cx="26670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FF7165EB-BBAE-ADB4-7970-986CD323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do keep on asking Qs!</a:t>
            </a:r>
          </a:p>
        </p:txBody>
      </p:sp>
      <p:sp>
        <p:nvSpPr>
          <p:cNvPr id="17410" name="TextBox 1">
            <a:extLst>
              <a:ext uri="{FF2B5EF4-FFF2-40B4-BE49-F238E27FC236}">
                <a16:creationId xmlns:a16="http://schemas.microsoft.com/office/drawing/2014/main" id="{D4562731-7330-67DF-BE63-4CCEF2B77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2208213"/>
            <a:ext cx="820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The only bad question is the one that is not asked!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499DC-BECE-58BF-7C5B-D0C421A5C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 setup OH today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5393B-E36A-8DBE-FE15-7CF1769F6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3080"/>
            <a:ext cx="9188622" cy="33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5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DBEE10D9-E694-9F98-30ED-A43639FE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TA office hours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DF39D8A8-8100-EEC5-7708-B00086374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75" y="2659063"/>
            <a:ext cx="3487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Finalized by today</a:t>
            </a:r>
          </a:p>
        </p:txBody>
      </p:sp>
      <p:sp>
        <p:nvSpPr>
          <p:cNvPr id="18435" name="TextBox 1">
            <a:extLst>
              <a:ext uri="{FF2B5EF4-FFF2-40B4-BE49-F238E27FC236}">
                <a16:creationId xmlns:a16="http://schemas.microsoft.com/office/drawing/2014/main" id="{A6C02AB9-1347-768A-01BE-86B380E40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75" y="3506788"/>
            <a:ext cx="340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Details will be posted on piazza</a:t>
            </a:r>
          </a:p>
        </p:txBody>
      </p:sp>
      <p:sp>
        <p:nvSpPr>
          <p:cNvPr id="2" name="Explosion 1 1">
            <a:extLst>
              <a:ext uri="{FF2B5EF4-FFF2-40B4-BE49-F238E27FC236}">
                <a16:creationId xmlns:a16="http://schemas.microsoft.com/office/drawing/2014/main" id="{A61AD316-18E0-5A95-5D7D-B59C64E3309E}"/>
              </a:ext>
            </a:extLst>
          </p:cNvPr>
          <p:cNvSpPr/>
          <p:nvPr/>
        </p:nvSpPr>
        <p:spPr>
          <a:xfrm>
            <a:off x="3271838" y="3983038"/>
            <a:ext cx="3573462" cy="2381250"/>
          </a:xfrm>
          <a:prstGeom prst="irregularSeal1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OH next week dedicated to help with proofs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BFE702A7-5A88-15B4-4541-98095E3B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Two comments on Programming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FB3C1-EC83-1447-6C74-00A82ABF6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16125"/>
            <a:ext cx="846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Programming is worth about 16% of your final grade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6D7E7-DCA4-E596-65F3-479F91954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98788"/>
            <a:ext cx="6792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Algorithm design/proofs  are worth about 80% of your final grade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8C2E2A-8745-F6CA-E3E5-3D514C9C7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48150"/>
            <a:ext cx="37957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Invest your time wisely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>
            <a:extLst>
              <a:ext uri="{FF2B5EF4-FFF2-40B4-BE49-F238E27FC236}">
                <a16:creationId xmlns:a16="http://schemas.microsoft.com/office/drawing/2014/main" id="{4A385355-6A35-A23C-54AC-8A6C461E6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1506" name="Picture 4">
            <a:extLst>
              <a:ext uri="{FF2B5EF4-FFF2-40B4-BE49-F238E27FC236}">
                <a16:creationId xmlns:a16="http://schemas.microsoft.com/office/drawing/2014/main" id="{90E66FAC-34FA-9D60-C548-661CF0A3B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1D085E02-6769-D5F1-67C5-5B927599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Make broadband more available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9C48BB2-8C49-81C6-EDD6-463234F148DE}"/>
              </a:ext>
            </a:extLst>
          </p:cNvPr>
          <p:cNvSpPr>
            <a:spLocks noChangeArrowheads="1"/>
          </p:cNvSpPr>
          <p:nvPr/>
        </p:nvSpPr>
        <p:spPr bwMode="auto">
          <a:xfrm rot="2182267">
            <a:off x="1538288" y="3676650"/>
            <a:ext cx="6359525" cy="455613"/>
          </a:xfrm>
          <a:prstGeom prst="rightArrow">
            <a:avLst>
              <a:gd name="adj1" fmla="val 50000"/>
              <a:gd name="adj2" fmla="val 5001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86F4D917-D831-5FF2-8D8E-EDAA3BDB4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4629150"/>
            <a:ext cx="163512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250D43EF-71AD-730A-2B4E-56EF37C4A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417638"/>
            <a:ext cx="16192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2A3560C-9A46-B5CB-5615-328D45B7D9D5}"/>
              </a:ext>
            </a:extLst>
          </p:cNvPr>
          <p:cNvGrpSpPr>
            <a:grpSpLocks/>
          </p:cNvGrpSpPr>
          <p:nvPr/>
        </p:nvGrpSpPr>
        <p:grpSpPr bwMode="auto">
          <a:xfrm>
            <a:off x="644525" y="1714500"/>
            <a:ext cx="4316413" cy="4543425"/>
            <a:chOff x="644268" y="1714500"/>
            <a:chExt cx="4316670" cy="4543052"/>
          </a:xfrm>
        </p:grpSpPr>
        <p:grpSp>
          <p:nvGrpSpPr>
            <p:cNvPr id="22534" name="Group 10">
              <a:extLst>
                <a:ext uri="{FF2B5EF4-FFF2-40B4-BE49-F238E27FC236}">
                  <a16:creationId xmlns:a16="http://schemas.microsoft.com/office/drawing/2014/main" id="{FA13946F-52E7-D91D-80D8-AA112F5400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1875" y="1714500"/>
              <a:ext cx="1389063" cy="3582988"/>
              <a:chOff x="3571303" y="1715178"/>
              <a:chExt cx="1389443" cy="3582337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23DFCFFE-80E8-1250-C958-78B9EAC9E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220" y="1715178"/>
                <a:ext cx="1389526" cy="3212253"/>
              </a:xfrm>
              <a:custGeom>
                <a:avLst/>
                <a:gdLst>
                  <a:gd name="T0" fmla="*/ 0 w 1389443"/>
                  <a:gd name="T1" fmla="*/ 195341 h 3213246"/>
                  <a:gd name="T2" fmla="*/ 303958 w 1389443"/>
                  <a:gd name="T3" fmla="*/ 97671 h 3213246"/>
                  <a:gd name="T4" fmla="*/ 412515 w 1389443"/>
                  <a:gd name="T5" fmla="*/ 54261 h 3213246"/>
                  <a:gd name="T6" fmla="*/ 607917 w 1389443"/>
                  <a:gd name="T7" fmla="*/ 0 h 3213246"/>
                  <a:gd name="T8" fmla="*/ 1074711 w 1389443"/>
                  <a:gd name="T9" fmla="*/ 21705 h 3213246"/>
                  <a:gd name="T10" fmla="*/ 1107278 w 1389443"/>
                  <a:gd name="T11" fmla="*/ 43410 h 3213246"/>
                  <a:gd name="T12" fmla="*/ 1139845 w 1389443"/>
                  <a:gd name="T13" fmla="*/ 54261 h 3213246"/>
                  <a:gd name="T14" fmla="*/ 1204979 w 1389443"/>
                  <a:gd name="T15" fmla="*/ 130227 h 3213246"/>
                  <a:gd name="T16" fmla="*/ 1248402 w 1389443"/>
                  <a:gd name="T17" fmla="*/ 217045 h 3213246"/>
                  <a:gd name="T18" fmla="*/ 1259257 w 1389443"/>
                  <a:gd name="T19" fmla="*/ 293010 h 3213246"/>
                  <a:gd name="T20" fmla="*/ 1270113 w 1389443"/>
                  <a:gd name="T21" fmla="*/ 379828 h 3213246"/>
                  <a:gd name="T22" fmla="*/ 1389526 w 1389443"/>
                  <a:gd name="T23" fmla="*/ 390680 h 3213246"/>
                  <a:gd name="T24" fmla="*/ 1367814 w 1389443"/>
                  <a:gd name="T25" fmla="*/ 1020108 h 3213246"/>
                  <a:gd name="T26" fmla="*/ 1346102 w 1389443"/>
                  <a:gd name="T27" fmla="*/ 1096073 h 3213246"/>
                  <a:gd name="T28" fmla="*/ 1335247 w 1389443"/>
                  <a:gd name="T29" fmla="*/ 1172039 h 3213246"/>
                  <a:gd name="T30" fmla="*/ 1313535 w 1389443"/>
                  <a:gd name="T31" fmla="*/ 1248004 h 3213246"/>
                  <a:gd name="T32" fmla="*/ 1302680 w 1389443"/>
                  <a:gd name="T33" fmla="*/ 1313117 h 3213246"/>
                  <a:gd name="T34" fmla="*/ 1280969 w 1389443"/>
                  <a:gd name="T35" fmla="*/ 1389083 h 3213246"/>
                  <a:gd name="T36" fmla="*/ 1259257 w 1389443"/>
                  <a:gd name="T37" fmla="*/ 1497605 h 3213246"/>
                  <a:gd name="T38" fmla="*/ 1215835 w 1389443"/>
                  <a:gd name="T39" fmla="*/ 1573571 h 3213246"/>
                  <a:gd name="T40" fmla="*/ 1204979 w 1389443"/>
                  <a:gd name="T41" fmla="*/ 1616979 h 3213246"/>
                  <a:gd name="T42" fmla="*/ 1161556 w 1389443"/>
                  <a:gd name="T43" fmla="*/ 1649536 h 3213246"/>
                  <a:gd name="T44" fmla="*/ 1096422 w 1389443"/>
                  <a:gd name="T45" fmla="*/ 1703796 h 3213246"/>
                  <a:gd name="T46" fmla="*/ 1063856 w 1389443"/>
                  <a:gd name="T47" fmla="*/ 1736353 h 3213246"/>
                  <a:gd name="T48" fmla="*/ 1031289 w 1389443"/>
                  <a:gd name="T49" fmla="*/ 1758058 h 3213246"/>
                  <a:gd name="T50" fmla="*/ 998722 w 1389443"/>
                  <a:gd name="T51" fmla="*/ 1801466 h 3213246"/>
                  <a:gd name="T52" fmla="*/ 933588 w 1389443"/>
                  <a:gd name="T53" fmla="*/ 1855727 h 3213246"/>
                  <a:gd name="T54" fmla="*/ 868453 w 1389443"/>
                  <a:gd name="T55" fmla="*/ 1899136 h 3213246"/>
                  <a:gd name="T56" fmla="*/ 846742 w 1389443"/>
                  <a:gd name="T57" fmla="*/ 1920841 h 3213246"/>
                  <a:gd name="T58" fmla="*/ 770752 w 1389443"/>
                  <a:gd name="T59" fmla="*/ 1975101 h 3213246"/>
                  <a:gd name="T60" fmla="*/ 716474 w 1389443"/>
                  <a:gd name="T61" fmla="*/ 2029363 h 3213246"/>
                  <a:gd name="T62" fmla="*/ 673051 w 1389443"/>
                  <a:gd name="T63" fmla="*/ 2072771 h 3213246"/>
                  <a:gd name="T64" fmla="*/ 662196 w 1389443"/>
                  <a:gd name="T65" fmla="*/ 2105328 h 3213246"/>
                  <a:gd name="T66" fmla="*/ 629629 w 1389443"/>
                  <a:gd name="T67" fmla="*/ 2170441 h 3213246"/>
                  <a:gd name="T68" fmla="*/ 597062 w 1389443"/>
                  <a:gd name="T69" fmla="*/ 2311520 h 3213246"/>
                  <a:gd name="T70" fmla="*/ 586206 w 1389443"/>
                  <a:gd name="T71" fmla="*/ 2354929 h 3213246"/>
                  <a:gd name="T72" fmla="*/ 564495 w 1389443"/>
                  <a:gd name="T73" fmla="*/ 2463451 h 3213246"/>
                  <a:gd name="T74" fmla="*/ 575350 w 1389443"/>
                  <a:gd name="T75" fmla="*/ 2789017 h 3213246"/>
                  <a:gd name="T76" fmla="*/ 597062 w 1389443"/>
                  <a:gd name="T77" fmla="*/ 2810722 h 3213246"/>
                  <a:gd name="T78" fmla="*/ 629629 w 1389443"/>
                  <a:gd name="T79" fmla="*/ 2821574 h 3213246"/>
                  <a:gd name="T80" fmla="*/ 629629 w 1389443"/>
                  <a:gd name="T81" fmla="*/ 3212253 h 32132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89443" h="3213246">
                    <a:moveTo>
                      <a:pt x="0" y="195401"/>
                    </a:moveTo>
                    <a:cubicBezTo>
                      <a:pt x="101313" y="162834"/>
                      <a:pt x="203251" y="132149"/>
                      <a:pt x="303940" y="97701"/>
                    </a:cubicBezTo>
                    <a:cubicBezTo>
                      <a:pt x="340813" y="85086"/>
                      <a:pt x="375922" y="67751"/>
                      <a:pt x="412490" y="54278"/>
                    </a:cubicBezTo>
                    <a:cubicBezTo>
                      <a:pt x="510781" y="18064"/>
                      <a:pt x="506854" y="22452"/>
                      <a:pt x="607881" y="0"/>
                    </a:cubicBezTo>
                    <a:cubicBezTo>
                      <a:pt x="763470" y="7237"/>
                      <a:pt x="919476" y="8218"/>
                      <a:pt x="1074647" y="21712"/>
                    </a:cubicBezTo>
                    <a:cubicBezTo>
                      <a:pt x="1087644" y="22842"/>
                      <a:pt x="1095543" y="37588"/>
                      <a:pt x="1107212" y="43423"/>
                    </a:cubicBezTo>
                    <a:cubicBezTo>
                      <a:pt x="1117446" y="48540"/>
                      <a:pt x="1128922" y="50660"/>
                      <a:pt x="1139777" y="54278"/>
                    </a:cubicBezTo>
                    <a:cubicBezTo>
                      <a:pt x="1166482" y="80985"/>
                      <a:pt x="1188376" y="97204"/>
                      <a:pt x="1204907" y="130267"/>
                    </a:cubicBezTo>
                    <a:cubicBezTo>
                      <a:pt x="1258020" y="236497"/>
                      <a:pt x="1198027" y="141658"/>
                      <a:pt x="1248327" y="217112"/>
                    </a:cubicBezTo>
                    <a:cubicBezTo>
                      <a:pt x="1251945" y="242442"/>
                      <a:pt x="1255801" y="267739"/>
                      <a:pt x="1259182" y="293101"/>
                    </a:cubicBezTo>
                    <a:cubicBezTo>
                      <a:pt x="1263037" y="322018"/>
                      <a:pt x="1246699" y="362441"/>
                      <a:pt x="1270037" y="379945"/>
                    </a:cubicBezTo>
                    <a:cubicBezTo>
                      <a:pt x="1302009" y="403925"/>
                      <a:pt x="1349641" y="387182"/>
                      <a:pt x="1389443" y="390801"/>
                    </a:cubicBezTo>
                    <a:cubicBezTo>
                      <a:pt x="1382206" y="600675"/>
                      <a:pt x="1380630" y="810821"/>
                      <a:pt x="1367732" y="1020423"/>
                    </a:cubicBezTo>
                    <a:cubicBezTo>
                      <a:pt x="1366114" y="1046716"/>
                      <a:pt x="1351541" y="1070654"/>
                      <a:pt x="1346022" y="1096412"/>
                    </a:cubicBezTo>
                    <a:cubicBezTo>
                      <a:pt x="1340661" y="1121431"/>
                      <a:pt x="1340528" y="1147382"/>
                      <a:pt x="1335167" y="1172401"/>
                    </a:cubicBezTo>
                    <a:cubicBezTo>
                      <a:pt x="1329648" y="1198159"/>
                      <a:pt x="1319380" y="1222721"/>
                      <a:pt x="1313457" y="1248390"/>
                    </a:cubicBezTo>
                    <a:cubicBezTo>
                      <a:pt x="1308508" y="1269837"/>
                      <a:pt x="1307551" y="1292076"/>
                      <a:pt x="1302602" y="1313523"/>
                    </a:cubicBezTo>
                    <a:cubicBezTo>
                      <a:pt x="1296679" y="1339192"/>
                      <a:pt x="1286815" y="1363843"/>
                      <a:pt x="1280892" y="1389512"/>
                    </a:cubicBezTo>
                    <a:cubicBezTo>
                      <a:pt x="1273388" y="1422030"/>
                      <a:pt x="1271441" y="1465375"/>
                      <a:pt x="1259182" y="1498068"/>
                    </a:cubicBezTo>
                    <a:cubicBezTo>
                      <a:pt x="1247378" y="1529548"/>
                      <a:pt x="1233758" y="1547062"/>
                      <a:pt x="1215762" y="1574057"/>
                    </a:cubicBezTo>
                    <a:cubicBezTo>
                      <a:pt x="1212144" y="1588531"/>
                      <a:pt x="1213578" y="1605338"/>
                      <a:pt x="1204907" y="1617479"/>
                    </a:cubicBezTo>
                    <a:cubicBezTo>
                      <a:pt x="1194392" y="1632201"/>
                      <a:pt x="1175614" y="1638744"/>
                      <a:pt x="1161487" y="1650046"/>
                    </a:cubicBezTo>
                    <a:cubicBezTo>
                      <a:pt x="1139420" y="1667701"/>
                      <a:pt x="1117479" y="1685547"/>
                      <a:pt x="1096357" y="1704323"/>
                    </a:cubicBezTo>
                    <a:cubicBezTo>
                      <a:pt x="1084883" y="1714522"/>
                      <a:pt x="1075585" y="1727062"/>
                      <a:pt x="1063792" y="1736890"/>
                    </a:cubicBezTo>
                    <a:cubicBezTo>
                      <a:pt x="1053770" y="1745242"/>
                      <a:pt x="1040452" y="1749376"/>
                      <a:pt x="1031227" y="1758601"/>
                    </a:cubicBezTo>
                    <a:cubicBezTo>
                      <a:pt x="1018434" y="1771394"/>
                      <a:pt x="1010244" y="1788124"/>
                      <a:pt x="998662" y="1802023"/>
                    </a:cubicBezTo>
                    <a:cubicBezTo>
                      <a:pt x="976341" y="1828810"/>
                      <a:pt x="963607" y="1831238"/>
                      <a:pt x="933532" y="1856301"/>
                    </a:cubicBezTo>
                    <a:cubicBezTo>
                      <a:pt x="883804" y="1897742"/>
                      <a:pt x="947182" y="1860331"/>
                      <a:pt x="868401" y="1899723"/>
                    </a:cubicBezTo>
                    <a:cubicBezTo>
                      <a:pt x="861164" y="1906960"/>
                      <a:pt x="854683" y="1915041"/>
                      <a:pt x="846691" y="1921435"/>
                    </a:cubicBezTo>
                    <a:cubicBezTo>
                      <a:pt x="788321" y="1968134"/>
                      <a:pt x="839473" y="1914583"/>
                      <a:pt x="770706" y="1975712"/>
                    </a:cubicBezTo>
                    <a:cubicBezTo>
                      <a:pt x="751583" y="1992711"/>
                      <a:pt x="734523" y="2011897"/>
                      <a:pt x="716431" y="2029990"/>
                    </a:cubicBezTo>
                    <a:lnTo>
                      <a:pt x="673011" y="2073412"/>
                    </a:lnTo>
                    <a:cubicBezTo>
                      <a:pt x="669393" y="2084268"/>
                      <a:pt x="666803" y="2095522"/>
                      <a:pt x="662156" y="2105979"/>
                    </a:cubicBezTo>
                    <a:cubicBezTo>
                      <a:pt x="652298" y="2128161"/>
                      <a:pt x="637755" y="2148253"/>
                      <a:pt x="629591" y="2171112"/>
                    </a:cubicBezTo>
                    <a:cubicBezTo>
                      <a:pt x="613943" y="2214928"/>
                      <a:pt x="607217" y="2266372"/>
                      <a:pt x="597026" y="2312235"/>
                    </a:cubicBezTo>
                    <a:cubicBezTo>
                      <a:pt x="593790" y="2326799"/>
                      <a:pt x="588840" y="2340978"/>
                      <a:pt x="586171" y="2355657"/>
                    </a:cubicBezTo>
                    <a:cubicBezTo>
                      <a:pt x="566214" y="2465427"/>
                      <a:pt x="586754" y="2397330"/>
                      <a:pt x="564461" y="2464213"/>
                    </a:cubicBezTo>
                    <a:cubicBezTo>
                      <a:pt x="568079" y="2572768"/>
                      <a:pt x="565178" y="2681738"/>
                      <a:pt x="575316" y="2789879"/>
                    </a:cubicBezTo>
                    <a:cubicBezTo>
                      <a:pt x="576271" y="2800069"/>
                      <a:pt x="588250" y="2806325"/>
                      <a:pt x="597026" y="2811591"/>
                    </a:cubicBezTo>
                    <a:cubicBezTo>
                      <a:pt x="606837" y="2817478"/>
                      <a:pt x="628666" y="2811041"/>
                      <a:pt x="629591" y="2822446"/>
                    </a:cubicBezTo>
                    <a:cubicBezTo>
                      <a:pt x="640118" y="2952287"/>
                      <a:pt x="629591" y="3082979"/>
                      <a:pt x="629591" y="3213246"/>
                    </a:cubicBezTo>
                  </a:path>
                </a:pathLst>
              </a:custGeom>
              <a:noFill/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55F0F44-73F7-05CE-37CD-4C1CE82DF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5443" y="5014721"/>
                <a:ext cx="119102" cy="2825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" name="Cloud Callout 5">
              <a:extLst>
                <a:ext uri="{FF2B5EF4-FFF2-40B4-BE49-F238E27FC236}">
                  <a16:creationId xmlns:a16="http://schemas.microsoft.com/office/drawing/2014/main" id="{86DFF923-1917-680D-DD70-122C278B8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268" y="4287627"/>
              <a:ext cx="3276795" cy="1969925"/>
            </a:xfrm>
            <a:prstGeom prst="cloudCallout">
              <a:avLst>
                <a:gd name="adj1" fmla="val -16898"/>
                <a:gd name="adj2" fmla="val 50046"/>
              </a:avLst>
            </a:prstGeom>
            <a:solidFill>
              <a:srgbClr val="0000F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Say you are tasked to come up with the infrastructure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11731</TotalTime>
  <Words>604</Words>
  <Application>Microsoft Macintosh PowerPoint</Application>
  <PresentationFormat>On-screen Show (4:3)</PresentationFormat>
  <Paragraphs>145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Lecture 3</vt:lpstr>
      <vt:lpstr>Participate on Piazza</vt:lpstr>
      <vt:lpstr>Read the syllabus CAREFULLY!</vt:lpstr>
      <vt:lpstr>Please do keep on asking Qs!</vt:lpstr>
      <vt:lpstr>VM setup OH today</vt:lpstr>
      <vt:lpstr>TA office hours</vt:lpstr>
      <vt:lpstr>Two comments on Programming</vt:lpstr>
      <vt:lpstr>Questions/Comments?</vt:lpstr>
      <vt:lpstr>Make broadband more available</vt:lpstr>
      <vt:lpstr>Make broadband more available</vt:lpstr>
      <vt:lpstr>Main Steps in Algorithm Design</vt:lpstr>
      <vt:lpstr>National Resident Matching </vt:lpstr>
      <vt:lpstr>(Screen) Docs are coming to BUF</vt:lpstr>
      <vt:lpstr>What can go wrong?</vt:lpstr>
      <vt:lpstr>The situation is unstable!</vt:lpstr>
      <vt:lpstr>What happens in real life</vt:lpstr>
      <vt:lpstr>NRMP plays matchmaker</vt:lpstr>
      <vt:lpstr>Stable Matching Problem</vt:lpstr>
      <vt:lpstr>Questions/Comments?</vt:lpstr>
      <vt:lpstr>Matching Employers &amp; Applicants</vt:lpstr>
      <vt:lpstr>Simplicity is good</vt:lpstr>
      <vt:lpstr>Questions to think about</vt:lpstr>
      <vt:lpstr>Lost in Notation….</vt:lpstr>
      <vt:lpstr>Questions/Comments?</vt:lpstr>
      <vt:lpstr>Non-feminist reformulation</vt:lpstr>
      <vt:lpstr>On matchings</vt:lpstr>
      <vt:lpstr>Is this a valid matching?</vt:lpstr>
      <vt:lpstr>Is this a valid matching?</vt:lpstr>
      <vt:lpstr>Is this a valid matching?</vt:lpstr>
      <vt:lpstr>Which one is a perfect matching?</vt:lpstr>
      <vt:lpstr>On to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Atri</dc:creator>
  <cp:lastModifiedBy>Atri Rudra</cp:lastModifiedBy>
  <cp:revision>51</cp:revision>
  <dcterms:created xsi:type="dcterms:W3CDTF">2011-09-01T20:19:06Z</dcterms:created>
  <dcterms:modified xsi:type="dcterms:W3CDTF">2022-09-02T17:38:06Z</dcterms:modified>
</cp:coreProperties>
</file>