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468" r:id="rId3"/>
    <p:sldId id="469" r:id="rId4"/>
    <p:sldId id="471" r:id="rId5"/>
    <p:sldId id="472" r:id="rId6"/>
    <p:sldId id="473" r:id="rId7"/>
    <p:sldId id="470" r:id="rId8"/>
    <p:sldId id="467" r:id="rId9"/>
    <p:sldId id="363" r:id="rId10"/>
    <p:sldId id="338" r:id="rId11"/>
    <p:sldId id="261" r:id="rId12"/>
    <p:sldId id="265" r:id="rId13"/>
    <p:sldId id="351" r:id="rId14"/>
    <p:sldId id="362" r:id="rId15"/>
    <p:sldId id="352" r:id="rId16"/>
    <p:sldId id="339" r:id="rId17"/>
    <p:sldId id="340" r:id="rId18"/>
    <p:sldId id="341" r:id="rId19"/>
    <p:sldId id="342" r:id="rId20"/>
    <p:sldId id="328" r:id="rId21"/>
    <p:sldId id="329" r:id="rId22"/>
    <p:sldId id="330" r:id="rId23"/>
    <p:sldId id="331" r:id="rId24"/>
    <p:sldId id="371" r:id="rId25"/>
    <p:sldId id="364" r:id="rId26"/>
    <p:sldId id="365" r:id="rId27"/>
    <p:sldId id="366" r:id="rId28"/>
    <p:sldId id="367" r:id="rId29"/>
    <p:sldId id="368" r:id="rId30"/>
    <p:sldId id="369" r:id="rId31"/>
    <p:sldId id="370" r:id="rId32"/>
    <p:sldId id="372" r:id="rId33"/>
    <p:sldId id="373" r:id="rId34"/>
    <p:sldId id="374" r:id="rId35"/>
    <p:sldId id="375" r:id="rId36"/>
    <p:sldId id="376" r:id="rId37"/>
    <p:sldId id="377" r:id="rId38"/>
    <p:sldId id="378" r:id="rId39"/>
    <p:sldId id="379" r:id="rId40"/>
    <p:sldId id="380" r:id="rId41"/>
    <p:sldId id="381" r:id="rId42"/>
    <p:sldId id="382" r:id="rId4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3"/>
    <p:restoredTop sz="93058"/>
  </p:normalViewPr>
  <p:slideViewPr>
    <p:cSldViewPr snapToGrid="0" snapToObjects="1">
      <p:cViewPr varScale="1">
        <p:scale>
          <a:sx n="102" d="100"/>
          <a:sy n="102" d="100"/>
        </p:scale>
        <p:origin x="9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D83779-8817-6845-A918-EA99DD9347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3227EF-A077-6E40-B25E-31D0125111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C564C2C-2378-254E-A589-DB2A9035351D}" type="datetimeFigureOut">
              <a:rPr lang="en-US"/>
              <a:pPr>
                <a:defRPr/>
              </a:pPr>
              <a:t>11/27/22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58D8C-80BC-9D42-955D-D562128ED5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0C063-E755-E342-A9E6-2846A197D9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5E6F4A0-AEA0-6146-9396-57C6983690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70B5D6-F60E-0A4F-86B5-3CD8EA495E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83FA6-F896-034C-BD70-A2E283F6F0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8EDC69F-82EB-2C4A-8C4E-357E4A4FEB40}" type="datetimeFigureOut">
              <a:rPr lang="en-US" altLang="en-US"/>
              <a:pPr>
                <a:defRPr/>
              </a:pPr>
              <a:t>11/27/22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F79C277-9A47-5047-ACB8-4831C19EFB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9957BA-117E-A94B-BDE7-AD77C2D8D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F6667-6E41-DA4F-A30F-F7B8A14F2A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7B8A2-91AE-EF4A-A70A-AD7D6475D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4EECEBB-A77F-B94B-A230-6387BFBEAF2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E17A5-928E-0448-B2F5-164B4A57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FE111-3546-664B-950E-AC4C1A0B930E}" type="datetime1">
              <a:rPr lang="en-US" altLang="en-US"/>
              <a:pPr>
                <a:defRPr/>
              </a:pPr>
              <a:t>11/27/22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2E67B-DB4F-8B4F-9811-04CFCC316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C37DF-B53B-8041-9C10-B7EA36482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0B511-D71C-184B-989A-C4C2DF5668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54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B017D-B40E-B14F-91CB-E3CBAAAD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05398-F44B-0541-9C15-890CA20F2CA4}" type="datetime1">
              <a:rPr lang="en-US" altLang="en-US"/>
              <a:pPr>
                <a:defRPr/>
              </a:pPr>
              <a:t>11/27/22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DA4E1-622A-C546-B4C2-72E7CA589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B29FC-E6BF-7F43-BE75-48EA42BE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C13B1-59DD-9E48-9B51-D21D850993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7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0B900-369D-B844-B5C9-236F7862A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CA5B3-D92B-4549-9C7A-C0E8D7429A4D}" type="datetime1">
              <a:rPr lang="en-US" altLang="en-US"/>
              <a:pPr>
                <a:defRPr/>
              </a:pPr>
              <a:t>11/27/22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A28D8-C57F-2C4A-B047-31C4619A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14EC0-FB6E-A342-8620-1A86AD72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29579-2AF7-CC4A-9DA6-CF35CE866E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964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55EA2-89BE-0443-B2E0-D6EE22609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6AC7-F92D-5049-BD11-3AB076029A6C}" type="datetime1">
              <a:rPr lang="en-US" altLang="en-US"/>
              <a:pPr>
                <a:defRPr/>
              </a:pPr>
              <a:t>11/27/22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8E944-62BF-8248-8782-34DE43286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3C268-ED43-5847-8998-CA9613776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16E8C-06DB-C340-96B3-706E71D4FC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95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CF593-12DE-F044-9FC2-51A37F14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466E0-B57C-6149-AD00-A066667FAF34}" type="datetime1">
              <a:rPr lang="en-US" altLang="en-US"/>
              <a:pPr>
                <a:defRPr/>
              </a:pPr>
              <a:t>11/27/22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9B891-2D5F-594F-9BDD-386AD88F6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33C19-7AF8-B149-BF48-D9D835D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9A895-B361-7148-91D6-CAF7D1F3A4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1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97C4BC-6F41-E84A-90B1-0AA29E1C7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B48D6-1385-5A4A-BB72-B63812E8B5CF}" type="datetime1">
              <a:rPr lang="en-US" altLang="en-US"/>
              <a:pPr>
                <a:defRPr/>
              </a:pPr>
              <a:t>11/27/22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3AB084-3F40-7A43-B98D-55D00A159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04C413-941B-264F-9677-B20E64549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77A4A-7A09-8E49-9195-4F32A108AA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17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352C717-0DDB-A54B-A1F6-5FB2D89BF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945D6-E477-3046-BEB1-AC2EA9A9D605}" type="datetime1">
              <a:rPr lang="en-US" altLang="en-US"/>
              <a:pPr>
                <a:defRPr/>
              </a:pPr>
              <a:t>11/27/22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E19CB92-B5F7-EC47-B838-1B2A8A4B4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CDEA63-4192-4747-A345-20CCECA26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D4947-27BA-CF45-8797-4D9E38A2D3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64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9F0C548-D502-AF45-81CC-CF111839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E2D8E-2180-FD42-B343-BDB6EC812670}" type="datetime1">
              <a:rPr lang="en-US" altLang="en-US"/>
              <a:pPr>
                <a:defRPr/>
              </a:pPr>
              <a:t>11/27/22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C567875-27F9-6443-B92C-C86BDB15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F55EF2-64F2-C347-B569-131DFE479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23954-3D25-FD4E-B404-DF9433F2DB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94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1E3106F-7298-DD43-A769-5821775A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393C7-209F-8F43-8253-9521405B7884}" type="datetime1">
              <a:rPr lang="en-US" altLang="en-US"/>
              <a:pPr>
                <a:defRPr/>
              </a:pPr>
              <a:t>11/27/22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AC96FA2-4DC1-EB41-9588-9C96960D8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6B3911-4519-714A-B733-FB0D8E274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469E9-5BB0-AE42-BFA8-EB5B9BF419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05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332026-2F50-5D45-A019-DA161A4FA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004F4-CF9F-AB40-83F8-D6D13E232B00}" type="datetime1">
              <a:rPr lang="en-US" altLang="en-US"/>
              <a:pPr>
                <a:defRPr/>
              </a:pPr>
              <a:t>11/27/22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F00352-6CB7-6E4D-98F4-75D1B647F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33F66C-0680-4D4F-A53B-9EC2397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BD730-45E5-3344-9C1C-EFD9179D17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20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041966-9C7E-A34D-8405-446F5AF26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4D4E7-A618-D64E-87CF-996A6CA568AE}" type="datetime1">
              <a:rPr lang="en-US" altLang="en-US"/>
              <a:pPr>
                <a:defRPr/>
              </a:pPr>
              <a:t>11/27/22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66E5E6-9D46-6741-BC30-199032A6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19EA49-F737-A24E-AFFA-D82731D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EB44E-8FC7-7D44-A882-B096094B5B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74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05F5DF3-EE2B-C344-A6E4-EDB8782061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D37B826-BFF3-9D47-8DB7-28228EDB6E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8502-9EEE-FE4F-8B9D-9EF223BE7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FB5C4074-A4FE-5240-94CE-B486FBCF7865}" type="datetime1">
              <a:rPr lang="en-US" altLang="en-US"/>
              <a:pPr>
                <a:defRPr/>
              </a:pPr>
              <a:t>11/27/22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8B46E-F95D-D24D-8BAB-637F6C3FA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FDC75-7A7D-C14A-AE2A-E0C99F7F5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CBB05EE-C1C4-BE4B-8B39-ED55BB6FD9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2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6.png"/><Relationship Id="rId5" Type="http://schemas.openxmlformats.org/officeDocument/2006/relationships/image" Target="../media/image29.png"/><Relationship Id="rId10" Type="http://schemas.openxmlformats.org/officeDocument/2006/relationships/image" Target="../media/image35.png"/><Relationship Id="rId4" Type="http://schemas.openxmlformats.org/officeDocument/2006/relationships/image" Target="../media/image28.png"/><Relationship Id="rId9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6.png"/><Relationship Id="rId5" Type="http://schemas.openxmlformats.org/officeDocument/2006/relationships/image" Target="../media/image29.png"/><Relationship Id="rId10" Type="http://schemas.openxmlformats.org/officeDocument/2006/relationships/image" Target="../media/image35.png"/><Relationship Id="rId4" Type="http://schemas.openxmlformats.org/officeDocument/2006/relationships/image" Target="../media/image28.png"/><Relationship Id="rId9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7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5.png"/><Relationship Id="rId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image" Target="../media/image27.png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A430705-AF63-404B-8117-DC44AEB3B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34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52B2C-28D5-7543-9C62-2285F37672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28,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EB21A8AB-58AA-2343-BB4F-47022684D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Shortest Path Problem</a:t>
            </a:r>
          </a:p>
        </p:txBody>
      </p:sp>
      <p:sp>
        <p:nvSpPr>
          <p:cNvPr id="17410" name="TextBox 2">
            <a:extLst>
              <a:ext uri="{FF2B5EF4-FFF2-40B4-BE49-F238E27FC236}">
                <a16:creationId xmlns:a16="http://schemas.microsoft.com/office/drawing/2014/main" id="{1CC737DE-9A75-9543-8A9D-C6C07CAF7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2171700"/>
            <a:ext cx="7356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(Directed) Graph </a:t>
            </a:r>
            <a:r>
              <a:rPr lang="en-US" altLang="en-US" sz="1800">
                <a:solidFill>
                  <a:srgbClr val="B100B1"/>
                </a:solidFill>
              </a:rPr>
              <a:t>G=(V,E)</a:t>
            </a:r>
            <a:r>
              <a:rPr lang="en-US" altLang="en-US" sz="1800"/>
              <a:t> and for every edge </a:t>
            </a:r>
            <a:r>
              <a:rPr lang="en-US" altLang="en-US" sz="1800">
                <a:solidFill>
                  <a:srgbClr val="B100B1"/>
                </a:solidFill>
              </a:rPr>
              <a:t>e</a:t>
            </a:r>
            <a:r>
              <a:rPr lang="en-US" altLang="en-US" sz="1800"/>
              <a:t> has a cost </a:t>
            </a:r>
            <a:r>
              <a:rPr lang="en-US" altLang="en-US" sz="1800">
                <a:solidFill>
                  <a:srgbClr val="B100B1"/>
                </a:solidFill>
              </a:rPr>
              <a:t>c</a:t>
            </a:r>
            <a:r>
              <a:rPr lang="en-US" altLang="en-US" sz="1800" baseline="-25000">
                <a:solidFill>
                  <a:srgbClr val="B100B1"/>
                </a:solidFill>
              </a:rPr>
              <a:t>e</a:t>
            </a:r>
            <a:r>
              <a:rPr lang="en-US" altLang="en-US" sz="1800"/>
              <a:t> (can be </a:t>
            </a:r>
            <a:r>
              <a:rPr lang="en-US" altLang="en-US" sz="1800">
                <a:solidFill>
                  <a:srgbClr val="B100B1"/>
                </a:solidFill>
              </a:rPr>
              <a:t>&lt;0</a:t>
            </a:r>
            <a:r>
              <a:rPr lang="en-US" altLang="en-US" sz="1800"/>
              <a:t>)</a:t>
            </a:r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04E611E3-EF2F-C248-8D28-ED6773E0C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2757488"/>
            <a:ext cx="67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100B1"/>
                </a:solidFill>
              </a:rPr>
              <a:t>t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B100B1"/>
                </a:solidFill>
              </a:rPr>
              <a:t>V</a:t>
            </a: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AE06E3B2-AE80-0A41-A4B7-D7391DBCB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3549650"/>
            <a:ext cx="3829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Output: Shortest path from every </a:t>
            </a:r>
            <a:r>
              <a:rPr lang="en-US" altLang="en-US" sz="1800">
                <a:solidFill>
                  <a:srgbClr val="B100B1"/>
                </a:solidFill>
              </a:rPr>
              <a:t>s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B100B1"/>
                </a:solidFill>
              </a:rPr>
              <a:t>t</a:t>
            </a:r>
          </a:p>
        </p:txBody>
      </p:sp>
      <p:grpSp>
        <p:nvGrpSpPr>
          <p:cNvPr id="17413" name="Group 27">
            <a:extLst>
              <a:ext uri="{FF2B5EF4-FFF2-40B4-BE49-F238E27FC236}">
                <a16:creationId xmlns:a16="http://schemas.microsoft.com/office/drawing/2014/main" id="{3285DA92-618E-4842-99F6-03E000FF7887}"/>
              </a:ext>
            </a:extLst>
          </p:cNvPr>
          <p:cNvGrpSpPr>
            <a:grpSpLocks/>
          </p:cNvGrpSpPr>
          <p:nvPr/>
        </p:nvGrpSpPr>
        <p:grpSpPr bwMode="auto">
          <a:xfrm>
            <a:off x="1960563" y="4200525"/>
            <a:ext cx="3357562" cy="2171700"/>
            <a:chOff x="1961187" y="4200859"/>
            <a:chExt cx="3357387" cy="217147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9B71160-893B-EF41-A92C-B2D639B2B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810" y="4570709"/>
              <a:ext cx="119057" cy="1301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3266551-EAD6-3C4A-8B80-35EE0D7E6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716" y="4570709"/>
              <a:ext cx="120644" cy="1301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BF3D750-23B2-284C-A596-9E26B1314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2678" y="4570709"/>
              <a:ext cx="119056" cy="1301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F3BE918-1D3D-6949-B1A0-A85772680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5004" y="5861213"/>
              <a:ext cx="119057" cy="131749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238FD88-AD4E-B64B-B1CF-58D909186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987" y="5796132"/>
              <a:ext cx="119056" cy="131748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3069B17-2D42-A042-953B-9210688D4591}"/>
                </a:ext>
              </a:extLst>
            </p:cNvPr>
            <p:cNvCxnSpPr>
              <a:cxnSpLocks noChangeShapeType="1"/>
              <a:stCxn id="6" idx="5"/>
              <a:endCxn id="7" idx="2"/>
            </p:cNvCxnSpPr>
            <p:nvPr/>
          </p:nvCxnSpPr>
          <p:spPr bwMode="auto">
            <a:xfrm rot="5400000" flipH="1" flipV="1">
              <a:off x="2925544" y="4047650"/>
              <a:ext cx="46033" cy="122231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3724635-0792-FF4E-A444-9EF7C84A8283}"/>
                </a:ext>
              </a:extLst>
            </p:cNvPr>
            <p:cNvCxnSpPr>
              <a:cxnSpLocks noChangeShapeType="1"/>
              <a:stCxn id="7" idx="6"/>
              <a:endCxn id="8" idx="2"/>
            </p:cNvCxnSpPr>
            <p:nvPr/>
          </p:nvCxnSpPr>
          <p:spPr bwMode="auto">
            <a:xfrm>
              <a:off x="3680359" y="4635789"/>
              <a:ext cx="1322319" cy="158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5FC811B-2704-8647-A140-0ABE9DA23000}"/>
                </a:ext>
              </a:extLst>
            </p:cNvPr>
            <p:cNvCxnSpPr>
              <a:cxnSpLocks noChangeShapeType="1"/>
              <a:stCxn id="7" idx="5"/>
              <a:endCxn id="9" idx="1"/>
            </p:cNvCxnSpPr>
            <p:nvPr/>
          </p:nvCxnSpPr>
          <p:spPr bwMode="auto">
            <a:xfrm rot="16200000" flipH="1">
              <a:off x="3367669" y="4977051"/>
              <a:ext cx="1200026" cy="60956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813B7AB-C14D-214D-8E08-CD065D1DA4AC}"/>
                </a:ext>
              </a:extLst>
            </p:cNvPr>
            <p:cNvCxnSpPr>
              <a:cxnSpLocks noChangeShapeType="1"/>
              <a:stCxn id="9" idx="2"/>
              <a:endCxn id="10" idx="5"/>
            </p:cNvCxnSpPr>
            <p:nvPr/>
          </p:nvCxnSpPr>
          <p:spPr bwMode="auto">
            <a:xfrm rot="10800000">
              <a:off x="3021582" y="5908833"/>
              <a:ext cx="1233423" cy="1904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F830318-A697-F64C-AA54-0372CE421514}"/>
                </a:ext>
              </a:extLst>
            </p:cNvPr>
            <p:cNvCxnSpPr>
              <a:cxnSpLocks noChangeShapeType="1"/>
              <a:stCxn id="10" idx="1"/>
              <a:endCxn id="7" idx="3"/>
            </p:cNvCxnSpPr>
            <p:nvPr/>
          </p:nvCxnSpPr>
          <p:spPr bwMode="auto">
            <a:xfrm rot="5400000" flipH="1" flipV="1">
              <a:off x="2690634" y="4928637"/>
              <a:ext cx="1133358" cy="63973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26" name="TextBox 20">
              <a:extLst>
                <a:ext uri="{FF2B5EF4-FFF2-40B4-BE49-F238E27FC236}">
                  <a16:creationId xmlns:a16="http://schemas.microsoft.com/office/drawing/2014/main" id="{64AD47DA-4AAE-BC4D-A8B3-115AF025A7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6657" y="420085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1</a:t>
              </a:r>
            </a:p>
          </p:txBody>
        </p:sp>
        <p:sp>
          <p:nvSpPr>
            <p:cNvPr id="17427" name="TextBox 21">
              <a:extLst>
                <a:ext uri="{FF2B5EF4-FFF2-40B4-BE49-F238E27FC236}">
                  <a16:creationId xmlns:a16="http://schemas.microsoft.com/office/drawing/2014/main" id="{B37ABA6F-7915-424A-B3CD-175B612D7D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1825" y="4265992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1</a:t>
              </a:r>
            </a:p>
          </p:txBody>
        </p:sp>
        <p:sp>
          <p:nvSpPr>
            <p:cNvPr id="17428" name="TextBox 22">
              <a:extLst>
                <a:ext uri="{FF2B5EF4-FFF2-40B4-BE49-F238E27FC236}">
                  <a16:creationId xmlns:a16="http://schemas.microsoft.com/office/drawing/2014/main" id="{DD7BBECA-44B8-924B-B18F-C9CC14CC8C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7346" y="4993436"/>
              <a:ext cx="535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100</a:t>
              </a:r>
            </a:p>
          </p:txBody>
        </p:sp>
        <p:sp>
          <p:nvSpPr>
            <p:cNvPr id="17429" name="TextBox 23">
              <a:extLst>
                <a:ext uri="{FF2B5EF4-FFF2-40B4-BE49-F238E27FC236}">
                  <a16:creationId xmlns:a16="http://schemas.microsoft.com/office/drawing/2014/main" id="{7F8FA97A-3323-1D42-88C0-E3E007CF4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0711" y="6003003"/>
              <a:ext cx="7233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-1000</a:t>
              </a:r>
            </a:p>
          </p:txBody>
        </p:sp>
        <p:sp>
          <p:nvSpPr>
            <p:cNvPr id="17430" name="TextBox 24">
              <a:extLst>
                <a:ext uri="{FF2B5EF4-FFF2-40B4-BE49-F238E27FC236}">
                  <a16:creationId xmlns:a16="http://schemas.microsoft.com/office/drawing/2014/main" id="{4F01FBFB-A430-A044-92A4-2A16B618A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9663" y="4993436"/>
              <a:ext cx="535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899</a:t>
              </a:r>
            </a:p>
          </p:txBody>
        </p:sp>
        <p:sp>
          <p:nvSpPr>
            <p:cNvPr id="17431" name="TextBox 25">
              <a:extLst>
                <a:ext uri="{FF2B5EF4-FFF2-40B4-BE49-F238E27FC236}">
                  <a16:creationId xmlns:a16="http://schemas.microsoft.com/office/drawing/2014/main" id="{CE725C98-4B00-854E-A477-BFDBE47DE3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1187" y="4452246"/>
              <a:ext cx="2749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8000"/>
                  </a:solidFill>
                </a:rPr>
                <a:t>s</a:t>
              </a:r>
            </a:p>
          </p:txBody>
        </p:sp>
        <p:sp>
          <p:nvSpPr>
            <p:cNvPr id="17432" name="TextBox 26">
              <a:extLst>
                <a:ext uri="{FF2B5EF4-FFF2-40B4-BE49-F238E27FC236}">
                  <a16:creationId xmlns:a16="http://schemas.microsoft.com/office/drawing/2014/main" id="{C62E3487-294B-F24C-BE65-7338444721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6588" y="4419678"/>
              <a:ext cx="2619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t</a:t>
              </a:r>
            </a:p>
          </p:txBody>
        </p:sp>
      </p:grp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8CF3A5F4-524A-1E4F-8465-4B199FEAE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4821238"/>
            <a:ext cx="1933575" cy="1060450"/>
          </a:xfrm>
          <a:prstGeom prst="wedgeRoundRectCallout">
            <a:avLst>
              <a:gd name="adj1" fmla="val 112315"/>
              <a:gd name="adj2" fmla="val 45083"/>
              <a:gd name="adj3" fmla="val 16667"/>
            </a:avLst>
          </a:prstGeom>
          <a:solidFill>
            <a:srgbClr val="E46C0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Shortest path has cost negative infinity</a:t>
            </a:r>
          </a:p>
        </p:txBody>
      </p:sp>
      <p:sp>
        <p:nvSpPr>
          <p:cNvPr id="30" name="Cloud Callout 29">
            <a:extLst>
              <a:ext uri="{FF2B5EF4-FFF2-40B4-BE49-F238E27FC236}">
                <a16:creationId xmlns:a16="http://schemas.microsoft.com/office/drawing/2014/main" id="{147E5D8F-B720-0647-A4CA-61C1C7474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438" y="3919538"/>
            <a:ext cx="2900362" cy="1897062"/>
          </a:xfrm>
          <a:prstGeom prst="cloudCallout">
            <a:avLst>
              <a:gd name="adj1" fmla="val -9981"/>
              <a:gd name="adj2" fmla="val 40181"/>
            </a:avLst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Assume that </a:t>
            </a:r>
            <a:r>
              <a:rPr lang="en-US" dirty="0">
                <a:solidFill>
                  <a:srgbClr val="B100B1"/>
                </a:solidFill>
                <a:latin typeface="+mn-lt"/>
                <a:ea typeface="+mn-ea"/>
              </a:rPr>
              <a:t>G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has no negative cycle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7D1D7C3A-FB8B-9C4C-AED3-5488CE581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recurrence</a:t>
            </a:r>
          </a:p>
        </p:txBody>
      </p:sp>
      <p:sp>
        <p:nvSpPr>
          <p:cNvPr id="18434" name="TextBox 2">
            <a:extLst>
              <a:ext uri="{FF2B5EF4-FFF2-40B4-BE49-F238E27FC236}">
                <a16:creationId xmlns:a16="http://schemas.microsoft.com/office/drawing/2014/main" id="{D5ABD7CE-3D6C-4E4A-9791-9A6E005B9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2052638"/>
            <a:ext cx="5421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200B2"/>
                </a:solidFill>
              </a:rPr>
              <a:t>OPT(u,i) </a:t>
            </a:r>
            <a:r>
              <a:rPr lang="en-US" altLang="en-US" sz="1800"/>
              <a:t>= shortest path from </a:t>
            </a:r>
            <a:r>
              <a:rPr lang="en-US" altLang="en-US" sz="1800">
                <a:solidFill>
                  <a:srgbClr val="B200B2"/>
                </a:solidFill>
              </a:rPr>
              <a:t>u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B200B2"/>
                </a:solidFill>
              </a:rPr>
              <a:t>t</a:t>
            </a:r>
            <a:r>
              <a:rPr lang="en-US" altLang="en-US" sz="1800"/>
              <a:t> with at most </a:t>
            </a:r>
            <a:r>
              <a:rPr lang="en-US" altLang="en-US" sz="1800">
                <a:solidFill>
                  <a:srgbClr val="B200B2"/>
                </a:solidFill>
              </a:rPr>
              <a:t>i</a:t>
            </a:r>
            <a:r>
              <a:rPr lang="en-US" altLang="en-US" sz="1800"/>
              <a:t> edges</a:t>
            </a:r>
          </a:p>
        </p:txBody>
      </p:sp>
      <p:sp>
        <p:nvSpPr>
          <p:cNvPr id="18435" name="TextBox 3">
            <a:extLst>
              <a:ext uri="{FF2B5EF4-FFF2-40B4-BE49-F238E27FC236}">
                <a16:creationId xmlns:a16="http://schemas.microsoft.com/office/drawing/2014/main" id="{8237A7D2-C5EC-6D4E-BEAF-247558757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3236913"/>
            <a:ext cx="8512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B200B2"/>
                </a:solidFill>
              </a:rPr>
              <a:t>OPT(u,i)</a:t>
            </a:r>
            <a:r>
              <a:rPr lang="en-US" altLang="en-US" sz="2700"/>
              <a:t> = min </a:t>
            </a:r>
            <a:r>
              <a:rPr lang="en-US" altLang="en-US" sz="4000">
                <a:solidFill>
                  <a:srgbClr val="0000FF"/>
                </a:solidFill>
              </a:rPr>
              <a:t>{</a:t>
            </a:r>
            <a:r>
              <a:rPr lang="en-US" altLang="en-US" sz="2700"/>
              <a:t> </a:t>
            </a:r>
            <a:r>
              <a:rPr lang="en-US" altLang="en-US" sz="2700">
                <a:solidFill>
                  <a:srgbClr val="B200B2"/>
                </a:solidFill>
              </a:rPr>
              <a:t>OPT(u,i-1)</a:t>
            </a:r>
            <a:r>
              <a:rPr lang="en-US" altLang="en-US" sz="2700"/>
              <a:t>, min</a:t>
            </a:r>
            <a:r>
              <a:rPr lang="en-US" altLang="en-US" sz="2700" baseline="-25000">
                <a:solidFill>
                  <a:srgbClr val="B200B2"/>
                </a:solidFill>
              </a:rPr>
              <a:t>(u,w) in E</a:t>
            </a:r>
            <a:r>
              <a:rPr lang="en-US" altLang="en-US" sz="2700" baseline="-25000"/>
              <a:t> </a:t>
            </a:r>
            <a:r>
              <a:rPr lang="en-US" altLang="en-US" sz="3000" b="1">
                <a:solidFill>
                  <a:srgbClr val="008000"/>
                </a:solidFill>
              </a:rPr>
              <a:t>{</a:t>
            </a:r>
            <a:r>
              <a:rPr lang="en-US" altLang="en-US" sz="2700"/>
              <a:t> </a:t>
            </a:r>
            <a:r>
              <a:rPr lang="en-US" altLang="en-US" sz="2700">
                <a:solidFill>
                  <a:srgbClr val="B200B2"/>
                </a:solidFill>
              </a:rPr>
              <a:t>c</a:t>
            </a:r>
            <a:r>
              <a:rPr lang="en-US" altLang="en-US" sz="2700" baseline="-25000">
                <a:solidFill>
                  <a:srgbClr val="B200B2"/>
                </a:solidFill>
              </a:rPr>
              <a:t>u,w</a:t>
            </a:r>
            <a:r>
              <a:rPr lang="en-US" altLang="en-US" sz="2700">
                <a:solidFill>
                  <a:srgbClr val="B200B2"/>
                </a:solidFill>
              </a:rPr>
              <a:t> + OPT(w, i-1)</a:t>
            </a:r>
            <a:r>
              <a:rPr lang="en-US" altLang="en-US" sz="3000" b="1">
                <a:solidFill>
                  <a:srgbClr val="008000"/>
                </a:solidFill>
              </a:rPr>
              <a:t>}</a:t>
            </a:r>
            <a:r>
              <a:rPr lang="en-US" altLang="en-US" sz="2700"/>
              <a:t> </a:t>
            </a:r>
            <a:r>
              <a:rPr lang="en-US" altLang="en-US" sz="4000">
                <a:solidFill>
                  <a:srgbClr val="0000FF"/>
                </a:solidFill>
              </a:rPr>
              <a:t>}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487BA17D-FCE4-C44B-A032-866EFA820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consequences</a:t>
            </a: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B7AD3D0E-88BF-BB47-AC28-A533CEEEB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1417638"/>
            <a:ext cx="6034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200B2"/>
                </a:solidFill>
              </a:rPr>
              <a:t>OPT(u,i) </a:t>
            </a:r>
            <a:r>
              <a:rPr lang="en-US" altLang="en-US" sz="1800"/>
              <a:t>= cost of shortest path from </a:t>
            </a:r>
            <a:r>
              <a:rPr lang="en-US" altLang="en-US" sz="1800">
                <a:solidFill>
                  <a:srgbClr val="B200B2"/>
                </a:solidFill>
              </a:rPr>
              <a:t>u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B200B2"/>
                </a:solidFill>
              </a:rPr>
              <a:t>t</a:t>
            </a:r>
            <a:r>
              <a:rPr lang="en-US" altLang="en-US" sz="1800"/>
              <a:t> with at most </a:t>
            </a:r>
            <a:r>
              <a:rPr lang="en-US" altLang="en-US" sz="1800">
                <a:solidFill>
                  <a:srgbClr val="B200B2"/>
                </a:solidFill>
              </a:rPr>
              <a:t>i</a:t>
            </a:r>
            <a:r>
              <a:rPr lang="en-US" altLang="en-US" sz="1800"/>
              <a:t> edges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C8B6E1CE-7A38-3D4C-8D8B-633E85644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2062163"/>
            <a:ext cx="8512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B200B2"/>
                </a:solidFill>
              </a:rPr>
              <a:t>OPT(u,i)</a:t>
            </a:r>
            <a:r>
              <a:rPr lang="en-US" altLang="en-US" sz="2700"/>
              <a:t> = min </a:t>
            </a:r>
            <a:r>
              <a:rPr lang="en-US" altLang="en-US" sz="4000">
                <a:solidFill>
                  <a:srgbClr val="0000FF"/>
                </a:solidFill>
              </a:rPr>
              <a:t>{</a:t>
            </a:r>
            <a:r>
              <a:rPr lang="en-US" altLang="en-US" sz="2700"/>
              <a:t> </a:t>
            </a:r>
            <a:r>
              <a:rPr lang="en-US" altLang="en-US" sz="2700">
                <a:solidFill>
                  <a:srgbClr val="B200B2"/>
                </a:solidFill>
              </a:rPr>
              <a:t>OPT(u, i-1)</a:t>
            </a:r>
            <a:r>
              <a:rPr lang="en-US" altLang="en-US" sz="2700"/>
              <a:t>, min</a:t>
            </a:r>
            <a:r>
              <a:rPr lang="en-US" altLang="en-US" sz="2700" baseline="-25000">
                <a:solidFill>
                  <a:srgbClr val="B200B2"/>
                </a:solidFill>
              </a:rPr>
              <a:t>(u,w) in E</a:t>
            </a:r>
            <a:r>
              <a:rPr lang="en-US" altLang="en-US" sz="2700" baseline="-25000"/>
              <a:t> </a:t>
            </a:r>
            <a:r>
              <a:rPr lang="en-US" altLang="en-US" sz="3000" b="1">
                <a:solidFill>
                  <a:srgbClr val="008000"/>
                </a:solidFill>
              </a:rPr>
              <a:t>{</a:t>
            </a:r>
            <a:r>
              <a:rPr lang="en-US" altLang="en-US" sz="2700"/>
              <a:t> </a:t>
            </a:r>
            <a:r>
              <a:rPr lang="en-US" altLang="en-US" sz="2700">
                <a:solidFill>
                  <a:srgbClr val="B200B2"/>
                </a:solidFill>
              </a:rPr>
              <a:t>c</a:t>
            </a:r>
            <a:r>
              <a:rPr lang="en-US" altLang="en-US" sz="2700" baseline="-25000">
                <a:solidFill>
                  <a:srgbClr val="B200B2"/>
                </a:solidFill>
              </a:rPr>
              <a:t>u,w</a:t>
            </a:r>
            <a:r>
              <a:rPr lang="en-US" altLang="en-US" sz="2700">
                <a:solidFill>
                  <a:srgbClr val="B200B2"/>
                </a:solidFill>
              </a:rPr>
              <a:t> + OPT(w,i-1)</a:t>
            </a:r>
            <a:r>
              <a:rPr lang="en-US" altLang="en-US" sz="3000" b="1">
                <a:solidFill>
                  <a:srgbClr val="008000"/>
                </a:solidFill>
              </a:rPr>
              <a:t>}</a:t>
            </a:r>
            <a:r>
              <a:rPr lang="en-US" altLang="en-US" sz="2700"/>
              <a:t> </a:t>
            </a:r>
            <a:r>
              <a:rPr lang="en-US" altLang="en-US" sz="4000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0958EA-45A7-D44A-B0EE-5F2324C15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313" y="3213100"/>
            <a:ext cx="4694237" cy="576263"/>
          </a:xfrm>
          <a:prstGeom prst="rect">
            <a:avLst/>
          </a:prstGeom>
          <a:solidFill>
            <a:srgbClr val="E46C0A">
              <a:alpha val="72156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OPT(u,n-1) </a:t>
            </a:r>
            <a:r>
              <a: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is shortest path cost between </a:t>
            </a:r>
            <a:r>
              <a:rPr lang="en-US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u</a:t>
            </a:r>
            <a:r>
              <a: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7EA4C32E-87D5-A54B-BE74-BAEB549F5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688" y="4200525"/>
            <a:ext cx="6924675" cy="2117725"/>
          </a:xfrm>
          <a:prstGeom prst="cloudCallout">
            <a:avLst>
              <a:gd name="adj1" fmla="val -18014"/>
              <a:gd name="adj2" fmla="val 51218"/>
            </a:avLst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7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Can compute the shortest path between </a:t>
            </a:r>
            <a:r>
              <a:rPr lang="en-US" sz="2700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7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700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7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given all </a:t>
            </a:r>
            <a:r>
              <a:rPr lang="en-US" sz="2700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OPT(</a:t>
            </a:r>
            <a:r>
              <a:rPr lang="en-US" sz="2700" dirty="0" err="1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u,i</a:t>
            </a:r>
            <a:r>
              <a:rPr lang="en-US" sz="2700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7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03D416BB-6F6A-6244-B05B-B08519CB0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Bellman-Ford Algorithm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4D06BD9F-9EB1-0C47-9861-A72A3F36C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713" y="1657350"/>
            <a:ext cx="3952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Runs in 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O(n(m+n)) </a:t>
            </a:r>
            <a:r>
              <a:rPr lang="en-US" altLang="en-US" sz="2800"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BC623A8E-0FD8-4541-B702-50011F754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925" y="2557463"/>
            <a:ext cx="552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Only needs 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O(n) </a:t>
            </a:r>
            <a:r>
              <a:rPr lang="en-US" altLang="en-US" sz="2800">
                <a:latin typeface="Arial" panose="020B0604020202020204" pitchFamily="34" charset="0"/>
              </a:rPr>
              <a:t>additional space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>
            <a:extLst>
              <a:ext uri="{FF2B5EF4-FFF2-40B4-BE49-F238E27FC236}">
                <a16:creationId xmlns:a16="http://schemas.microsoft.com/office/drawing/2014/main" id="{99B5A37E-6503-2948-AB23-13C566D66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21506" name="Picture 1">
            <a:extLst>
              <a:ext uri="{FF2B5EF4-FFF2-40B4-BE49-F238E27FC236}">
                <a16:creationId xmlns:a16="http://schemas.microsoft.com/office/drawing/2014/main" id="{FFC0E78F-7EDD-F64C-85D7-58F07BC30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C40D7B57-7BF5-9345-9AE4-C6F6FACE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Reading Assignment</a:t>
            </a:r>
          </a:p>
        </p:txBody>
      </p:sp>
      <p:sp>
        <p:nvSpPr>
          <p:cNvPr id="22530" name="Title 1">
            <a:extLst>
              <a:ext uri="{FF2B5EF4-FFF2-40B4-BE49-F238E27FC236}">
                <a16:creationId xmlns:a16="http://schemas.microsoft.com/office/drawing/2014/main" id="{3B91EFFC-4E58-D848-95E2-A7D0F374F6F3}"/>
              </a:ext>
            </a:extLst>
          </p:cNvPr>
          <p:cNvSpPr txBox="1">
            <a:spLocks/>
          </p:cNvSpPr>
          <p:nvPr/>
        </p:nvSpPr>
        <p:spPr bwMode="auto">
          <a:xfrm>
            <a:off x="457200" y="736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22531" name="TextBox 2">
            <a:extLst>
              <a:ext uri="{FF2B5EF4-FFF2-40B4-BE49-F238E27FC236}">
                <a16:creationId xmlns:a16="http://schemas.microsoft.com/office/drawing/2014/main" id="{B86E4DEA-4D4C-FF4F-A88E-EAB3126A3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863" y="1417638"/>
            <a:ext cx="1960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Sec 6.8 of [KT]</a:t>
            </a:r>
          </a:p>
        </p:txBody>
      </p:sp>
      <p:pic>
        <p:nvPicPr>
          <p:cNvPr id="22532" name="Picture 4" descr="Picture 1.png">
            <a:extLst>
              <a:ext uri="{FF2B5EF4-FFF2-40B4-BE49-F238E27FC236}">
                <a16:creationId xmlns:a16="http://schemas.microsoft.com/office/drawing/2014/main" id="{11473392-FA67-5B49-ACEF-42B954867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1933575"/>
            <a:ext cx="316547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30BBBB93-975F-3348-BACA-8244EECF5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Longest path problem</a:t>
            </a:r>
          </a:p>
        </p:txBody>
      </p:sp>
      <p:sp>
        <p:nvSpPr>
          <p:cNvPr id="23554" name="TextBox 2">
            <a:extLst>
              <a:ext uri="{FF2B5EF4-FFF2-40B4-BE49-F238E27FC236}">
                <a16:creationId xmlns:a16="http://schemas.microsoft.com/office/drawing/2014/main" id="{8AC659A4-6DFD-D341-A1A3-A6B27096B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288" y="2557463"/>
            <a:ext cx="576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Given G, does there exist a simple path of length </a:t>
            </a:r>
            <a:r>
              <a:rPr lang="en-US" altLang="en-US" sz="1800">
                <a:solidFill>
                  <a:srgbClr val="B500B5"/>
                </a:solidFill>
                <a:latin typeface="Arial" panose="020B0604020202020204" pitchFamily="34" charset="0"/>
              </a:rPr>
              <a:t>n-1 </a:t>
            </a:r>
            <a:r>
              <a:rPr lang="en-US" altLang="en-US" sz="1800">
                <a:latin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A2996077-D518-854F-9052-A56AD1AF3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Longest vs Shortest Paths</a:t>
            </a: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840116D5-480A-4C43-A124-0B1FDEFA2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460500"/>
            <a:ext cx="53975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D331541A-4193-D543-A617-BDA3A98F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Two sides of the “</a:t>
            </a:r>
            <a:r>
              <a:rPr lang="en-US" altLang="ja-JP">
                <a:ea typeface="ＭＳ Ｐゴシック" panose="020B0600070205080204" pitchFamily="34" charset="-128"/>
              </a:rPr>
              <a:t>same” coin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5602" name="TextBox 2">
            <a:extLst>
              <a:ext uri="{FF2B5EF4-FFF2-40B4-BE49-F238E27FC236}">
                <a16:creationId xmlns:a16="http://schemas.microsoft.com/office/drawing/2014/main" id="{B491923C-6343-7344-B267-B03241BBC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1889125"/>
            <a:ext cx="2989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Shortest Path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0CB779-F9F1-C94D-A54F-ED6498FE3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2811463"/>
            <a:ext cx="4460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Can be solved by a polynomial time algorithm</a:t>
            </a:r>
          </a:p>
        </p:txBody>
      </p:sp>
      <p:sp>
        <p:nvSpPr>
          <p:cNvPr id="25604" name="TextBox 4">
            <a:extLst>
              <a:ext uri="{FF2B5EF4-FFF2-40B4-BE49-F238E27FC236}">
                <a16:creationId xmlns:a16="http://schemas.microsoft.com/office/drawing/2014/main" id="{3126F802-7164-7847-AF97-3B4B5876E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3832225"/>
            <a:ext cx="4729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Is there a longest path of length </a:t>
            </a:r>
            <a:r>
              <a:rPr lang="en-US" altLang="en-US" sz="2400">
                <a:solidFill>
                  <a:srgbClr val="B500B5"/>
                </a:solidFill>
              </a:rPr>
              <a:t>n-1</a:t>
            </a:r>
            <a:r>
              <a:rPr lang="en-US" altLang="en-US" sz="2400"/>
              <a:t>?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E8AD255C-F5E2-2A42-BD50-52A8E7D94B5C}"/>
              </a:ext>
            </a:extLst>
          </p:cNvPr>
          <p:cNvGrpSpPr>
            <a:grpSpLocks/>
          </p:cNvGrpSpPr>
          <p:nvPr/>
        </p:nvGrpSpPr>
        <p:grpSpPr bwMode="auto">
          <a:xfrm>
            <a:off x="1001713" y="4467225"/>
            <a:ext cx="7689850" cy="1978025"/>
            <a:chOff x="1001926" y="4466632"/>
            <a:chExt cx="7689016" cy="1978617"/>
          </a:xfrm>
        </p:grpSpPr>
        <p:pic>
          <p:nvPicPr>
            <p:cNvPr id="25606" name="Picture 5">
              <a:extLst>
                <a:ext uri="{FF2B5EF4-FFF2-40B4-BE49-F238E27FC236}">
                  <a16:creationId xmlns:a16="http://schemas.microsoft.com/office/drawing/2014/main" id="{EEB9B8C5-9EE9-F741-84B5-826189E46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926" y="4466632"/>
              <a:ext cx="1382949" cy="1978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7" name="TextBox 6">
              <a:extLst>
                <a:ext uri="{FF2B5EF4-FFF2-40B4-BE49-F238E27FC236}">
                  <a16:creationId xmlns:a16="http://schemas.microsoft.com/office/drawing/2014/main" id="{2C8FF15F-99D3-7A4F-A5B1-70C9796AD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466" y="5297513"/>
              <a:ext cx="59554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Given a path can verify in polynomial time if the answer is yes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D822AE2-4CBD-4340-A0EF-E11D52305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Poly time algo for longest path?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E3CDB98D-20C2-9046-8C79-92AE4B5F78A5}"/>
              </a:ext>
            </a:extLst>
          </p:cNvPr>
          <p:cNvGrpSpPr>
            <a:grpSpLocks/>
          </p:cNvGrpSpPr>
          <p:nvPr/>
        </p:nvGrpSpPr>
        <p:grpSpPr bwMode="auto">
          <a:xfrm>
            <a:off x="30163" y="1198563"/>
            <a:ext cx="9144000" cy="7135812"/>
            <a:chOff x="30956" y="1198563"/>
            <a:chExt cx="9144000" cy="7135374"/>
          </a:xfrm>
        </p:grpSpPr>
        <p:pic>
          <p:nvPicPr>
            <p:cNvPr id="26628" name="Picture 2">
              <a:extLst>
                <a:ext uri="{FF2B5EF4-FFF2-40B4-BE49-F238E27FC236}">
                  <a16:creationId xmlns:a16="http://schemas.microsoft.com/office/drawing/2014/main" id="{A477A3CE-A9BD-2E45-BCB8-39201C66E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2000" y="1198563"/>
              <a:ext cx="5080000" cy="3810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29" name="Picture 7" descr="Picture 3.png">
              <a:extLst>
                <a:ext uri="{FF2B5EF4-FFF2-40B4-BE49-F238E27FC236}">
                  <a16:creationId xmlns:a16="http://schemas.microsoft.com/office/drawing/2014/main" id="{2A570B0C-A022-9E4A-AA04-8CD476D4B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56" y="4151043"/>
              <a:ext cx="9144000" cy="4182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AF490330-91F6-E04D-B410-BC1C94515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9388" y="6267450"/>
            <a:ext cx="976312" cy="27146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581F25-3ED8-E896-B52B-306E9C198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48512"/>
            <a:ext cx="8658033" cy="47821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723A28-F8AC-B841-9488-4AE947C0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7 reminders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3869F0-31EF-9445-A03F-281524AB142E}"/>
              </a:ext>
            </a:extLst>
          </p:cNvPr>
          <p:cNvSpPr/>
          <p:nvPr/>
        </p:nvSpPr>
        <p:spPr>
          <a:xfrm>
            <a:off x="457200" y="1729946"/>
            <a:ext cx="3842951" cy="4077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35209A-67F9-7648-8FE7-C297DF1CE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05563"/>
            <a:ext cx="9144000" cy="123590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5496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DFD91B69-882C-054D-BEB4-5BBC72F2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 vs NP question</a:t>
            </a:r>
          </a:p>
        </p:txBody>
      </p:sp>
      <p:sp>
        <p:nvSpPr>
          <p:cNvPr id="27650" name="TextBox 2">
            <a:extLst>
              <a:ext uri="{FF2B5EF4-FFF2-40B4-BE49-F238E27FC236}">
                <a16:creationId xmlns:a16="http://schemas.microsoft.com/office/drawing/2014/main" id="{1DAF6466-E148-3848-A15D-578FE6E5B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2149475"/>
            <a:ext cx="54308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/>
              <a:t>P</a:t>
            </a:r>
            <a:r>
              <a:rPr lang="en-US" altLang="en-US" sz="1800"/>
              <a:t>: problems that can be solved by poly time algorithms</a:t>
            </a:r>
          </a:p>
        </p:txBody>
      </p:sp>
      <p:sp>
        <p:nvSpPr>
          <p:cNvPr id="27651" name="TextBox 3">
            <a:extLst>
              <a:ext uri="{FF2B5EF4-FFF2-40B4-BE49-F238E27FC236}">
                <a16:creationId xmlns:a16="http://schemas.microsoft.com/office/drawing/2014/main" id="{BB9FAB1F-BA57-8D4A-AE30-86D07C24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4211638"/>
            <a:ext cx="77184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/>
              <a:t>NP</a:t>
            </a:r>
            <a:r>
              <a:rPr lang="en-US" altLang="en-US" sz="1800"/>
              <a:t>: problems that have polynomial time verifiable witness to optimal solution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53F90A0F-03DC-FB41-86BD-04CF84303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63" y="3136900"/>
            <a:ext cx="3170237" cy="1074738"/>
          </a:xfrm>
          <a:prstGeom prst="cloudCallout">
            <a:avLst>
              <a:gd name="adj1" fmla="val -13639"/>
              <a:gd name="adj2" fmla="val 4431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chemeClr val="lt1"/>
                </a:solidFill>
                <a:latin typeface="+mn-lt"/>
                <a:ea typeface="+mn-ea"/>
              </a:rPr>
              <a:t>Is P=NP?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2949FB-3014-D541-8DBF-7B15F6B15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5221288"/>
            <a:ext cx="5102225" cy="868362"/>
          </a:xfrm>
          <a:prstGeom prst="rect">
            <a:avLst/>
          </a:prstGeom>
          <a:solidFill>
            <a:srgbClr val="E46C0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Alternate NP definition: Guess witness and verify!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33946FF8-0263-2744-9D04-0E43969B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Proving P ≠ NP</a:t>
            </a:r>
          </a:p>
        </p:txBody>
      </p:sp>
      <p:sp>
        <p:nvSpPr>
          <p:cNvPr id="28674" name="TextBox 2">
            <a:extLst>
              <a:ext uri="{FF2B5EF4-FFF2-40B4-BE49-F238E27FC236}">
                <a16:creationId xmlns:a16="http://schemas.microsoft.com/office/drawing/2014/main" id="{A8A97248-CF62-2E49-944F-45FDC163E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138" y="2582863"/>
            <a:ext cx="6684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Pick any one problem in NP and show it cannot be solved in poly time</a:t>
            </a:r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FC9B7D30-8DCB-1F40-86FC-87D397F93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3863975"/>
            <a:ext cx="5645150" cy="2214563"/>
          </a:xfrm>
          <a:prstGeom prst="cloudCallout">
            <a:avLst>
              <a:gd name="adj1" fmla="val -9569"/>
              <a:gd name="adj2" fmla="val 47593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chemeClr val="lt1"/>
                </a:solidFill>
                <a:latin typeface="+mn-lt"/>
                <a:ea typeface="+mn-ea"/>
              </a:rPr>
              <a:t>Pretty much all known proof techniques </a:t>
            </a:r>
            <a:r>
              <a:rPr lang="en-US" sz="2600" i="1" dirty="0">
                <a:solidFill>
                  <a:schemeClr val="lt1"/>
                </a:solidFill>
                <a:latin typeface="+mn-lt"/>
                <a:ea typeface="+mn-ea"/>
              </a:rPr>
              <a:t>provably </a:t>
            </a:r>
            <a:r>
              <a:rPr lang="en-US" sz="2600" dirty="0">
                <a:solidFill>
                  <a:schemeClr val="lt1"/>
                </a:solidFill>
                <a:latin typeface="+mn-lt"/>
                <a:ea typeface="+mn-ea"/>
              </a:rPr>
              <a:t>will not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CEE40CE7-CEEE-474D-B8C3-20D2A65E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Proving P = NP</a:t>
            </a:r>
          </a:p>
        </p:txBody>
      </p:sp>
      <p:sp>
        <p:nvSpPr>
          <p:cNvPr id="29698" name="TextBox 2">
            <a:extLst>
              <a:ext uri="{FF2B5EF4-FFF2-40B4-BE49-F238E27FC236}">
                <a16:creationId xmlns:a16="http://schemas.microsoft.com/office/drawing/2014/main" id="{68D6893C-6A80-B94D-B0F2-133021414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0" y="2008188"/>
            <a:ext cx="3209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Will make cryptography collapse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99D94172-5557-FD40-8B87-9F1F2D71C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313" y="2582863"/>
            <a:ext cx="2084387" cy="846137"/>
          </a:xfrm>
          <a:prstGeom prst="wedgeRoundRectCallout">
            <a:avLst>
              <a:gd name="adj1" fmla="val -79685"/>
              <a:gd name="adj2" fmla="val -77468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Compute the encryption key!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B1A3D3-42AC-E048-AA13-A50A1ED69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238" y="3702050"/>
            <a:ext cx="7134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Prove that all problems in NP can be solved by polynomial time algorithms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FFF65949-2A19-B84C-9801-B4014345047B}"/>
              </a:ext>
            </a:extLst>
          </p:cNvPr>
          <p:cNvGrpSpPr>
            <a:grpSpLocks/>
          </p:cNvGrpSpPr>
          <p:nvPr/>
        </p:nvGrpSpPr>
        <p:grpSpPr bwMode="auto">
          <a:xfrm>
            <a:off x="2952750" y="4352925"/>
            <a:ext cx="4124325" cy="2160588"/>
            <a:chOff x="2952566" y="4353080"/>
            <a:chExt cx="4124909" cy="216025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9E578B5-D2F2-C54D-A728-FBBD9406E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566" y="4353080"/>
              <a:ext cx="4124909" cy="2160256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9705" name="TextBox 6">
              <a:extLst>
                <a:ext uri="{FF2B5EF4-FFF2-40B4-BE49-F238E27FC236}">
                  <a16:creationId xmlns:a16="http://schemas.microsoft.com/office/drawing/2014/main" id="{1150795A-778F-3547-9854-F5B6036CCA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9105" y="4667769"/>
              <a:ext cx="4539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NP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CE53CD56-7005-B847-8C79-35822E4E5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5037138"/>
            <a:ext cx="2974975" cy="1216025"/>
          </a:xfrm>
          <a:prstGeom prst="ellipse">
            <a:avLst/>
          </a:prstGeom>
          <a:solidFill>
            <a:srgbClr val="604A7B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NP-complete problems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3C46F51C-F92A-1D48-81FB-E39AA4A32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4667250"/>
            <a:ext cx="2279650" cy="1585913"/>
          </a:xfrm>
          <a:prstGeom prst="wedgeRoundRectCallout">
            <a:avLst>
              <a:gd name="adj1" fmla="val 112023"/>
              <a:gd name="adj2" fmla="val 23463"/>
              <a:gd name="adj3" fmla="val 16667"/>
            </a:avLst>
          </a:prstGeom>
          <a:solidFill>
            <a:srgbClr val="E46C0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Solving any ONE problem in here in poly time will prove P=NP!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DD2BC884-6C9C-1240-A5A2-958B336A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book on P vs. NP</a:t>
            </a:r>
          </a:p>
        </p:txBody>
      </p:sp>
      <p:pic>
        <p:nvPicPr>
          <p:cNvPr id="30722" name="Picture 1">
            <a:extLst>
              <a:ext uri="{FF2B5EF4-FFF2-40B4-BE49-F238E27FC236}">
                <a16:creationId xmlns:a16="http://schemas.microsoft.com/office/drawing/2014/main" id="{20E1973E-82D9-6C42-AB04-513701934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1484313"/>
            <a:ext cx="3394075" cy="512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3">
            <a:extLst>
              <a:ext uri="{FF2B5EF4-FFF2-40B4-BE49-F238E27FC236}">
                <a16:creationId xmlns:a16="http://schemas.microsoft.com/office/drawing/2014/main" id="{68CEB3DA-2A2E-E041-999C-E6F84AF32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31746" name="Picture 1">
            <a:extLst>
              <a:ext uri="{FF2B5EF4-FFF2-40B4-BE49-F238E27FC236}">
                <a16:creationId xmlns:a16="http://schemas.microsoft.com/office/drawing/2014/main" id="{942B4153-0618-1247-912C-E3932F5A8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DCE76E91-E16A-9248-9742-ED81F4E66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course so far…</a:t>
            </a:r>
          </a:p>
        </p:txBody>
      </p:sp>
      <p:pic>
        <p:nvPicPr>
          <p:cNvPr id="32770" name="Picture 2" descr="Image result for yes we can obama">
            <a:extLst>
              <a:ext uri="{FF2B5EF4-FFF2-40B4-BE49-F238E27FC236}">
                <a16:creationId xmlns:a16="http://schemas.microsoft.com/office/drawing/2014/main" id="{87D5D55C-0ECE-2443-8363-DB2664955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290638"/>
            <a:ext cx="4762500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46CB2A-B8C5-944C-AEED-E8837E4C7D56}"/>
              </a:ext>
            </a:extLst>
          </p:cNvPr>
          <p:cNvSpPr txBox="1"/>
          <p:nvPr/>
        </p:nvSpPr>
        <p:spPr>
          <a:xfrm>
            <a:off x="2744788" y="6054725"/>
            <a:ext cx="4427537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www.teepublic.com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/sticker/1100935-obama-yes-we-can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B55E64C7-87D1-4A43-BEA5-0C3913CC3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rest of the course…</a:t>
            </a:r>
          </a:p>
        </p:txBody>
      </p:sp>
      <p:pic>
        <p:nvPicPr>
          <p:cNvPr id="33794" name="Picture 2" descr="Image result for no you can't">
            <a:extLst>
              <a:ext uri="{FF2B5EF4-FFF2-40B4-BE49-F238E27FC236}">
                <a16:creationId xmlns:a16="http://schemas.microsoft.com/office/drawing/2014/main" id="{2C0823C1-A52F-BF49-9396-FECDA2ED2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1233488"/>
            <a:ext cx="3605213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F247CB-1906-B146-821F-0E0E816E7E1A}"/>
              </a:ext>
            </a:extLst>
          </p:cNvPr>
          <p:cNvSpPr txBox="1"/>
          <p:nvPr/>
        </p:nvSpPr>
        <p:spPr>
          <a:xfrm>
            <a:off x="3373438" y="4337050"/>
            <a:ext cx="29924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Under certain assumptions,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9AD2A0-94DE-6349-8BE2-E9EF7B6D779A}"/>
              </a:ext>
            </a:extLst>
          </p:cNvPr>
          <p:cNvSpPr txBox="1"/>
          <p:nvPr/>
        </p:nvSpPr>
        <p:spPr>
          <a:xfrm>
            <a:off x="2236788" y="6191250"/>
            <a:ext cx="57943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www.madduckposters.com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/products/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megamind-no-you-cant?variant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=13565168320556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4A414DCC-0B60-6645-AC71-C9D6B035B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No, you can’t– what does it mean?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6BD43-FD32-834F-8857-6A46926DE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1816100"/>
            <a:ext cx="7032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</a:rPr>
              <a:t>NO</a:t>
            </a:r>
            <a:r>
              <a:rPr lang="en-US" altLang="en-US"/>
              <a:t> algorithm will be able to solve a problem in polynomial time</a:t>
            </a:r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F4E74FBB-D6A4-AA4F-B43A-0FDC9F275A44}"/>
              </a:ext>
            </a:extLst>
          </p:cNvPr>
          <p:cNvSpPr/>
          <p:nvPr/>
        </p:nvSpPr>
        <p:spPr>
          <a:xfrm>
            <a:off x="2384425" y="3125788"/>
            <a:ext cx="4881563" cy="1928812"/>
          </a:xfrm>
          <a:prstGeom prst="cloudCallout">
            <a:avLst>
              <a:gd name="adj1" fmla="val -15517"/>
              <a:gd name="adj2" fmla="val 39423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Still for worst-case runtime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93B7EC6F-AD79-7E48-B2AF-5DD0A0358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No, you can’t take- 1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3AC62C-9161-1149-BB75-0A0C00D32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5138"/>
            <a:ext cx="914400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5D02BB90-D8E1-834D-BDD4-F74AB09553FB}"/>
              </a:ext>
            </a:extLst>
          </p:cNvPr>
          <p:cNvSpPr/>
          <p:nvPr/>
        </p:nvSpPr>
        <p:spPr>
          <a:xfrm>
            <a:off x="777875" y="4876800"/>
            <a:ext cx="6945313" cy="919163"/>
          </a:xfrm>
          <a:prstGeom prst="wedgeRectCallout">
            <a:avLst>
              <a:gd name="adj1" fmla="val -5353"/>
              <a:gd name="adj2" fmla="val -82738"/>
            </a:avLst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What is the best lower bound you can prove?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162879-813F-A345-8AAB-A10A7718AA57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89637" y="5977881"/>
            <a:ext cx="1322173" cy="6054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53384C93-0DAE-1C44-B940-9EBA9944B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No, you can’t take- 2</a:t>
            </a:r>
          </a:p>
        </p:txBody>
      </p:sp>
      <p:sp>
        <p:nvSpPr>
          <p:cNvPr id="50178" name="TextBox 2">
            <a:extLst>
              <a:ext uri="{FF2B5EF4-FFF2-40B4-BE49-F238E27FC236}">
                <a16:creationId xmlns:a16="http://schemas.microsoft.com/office/drawing/2014/main" id="{88C37073-9088-4E48-8413-7D940C60E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425" y="1417638"/>
            <a:ext cx="3827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Lower bounds based on output size</a:t>
            </a:r>
          </a:p>
        </p:txBody>
      </p:sp>
      <p:pic>
        <p:nvPicPr>
          <p:cNvPr id="50179" name="Picture 7">
            <a:extLst>
              <a:ext uri="{FF2B5EF4-FFF2-40B4-BE49-F238E27FC236}">
                <a16:creationId xmlns:a16="http://schemas.microsoft.com/office/drawing/2014/main" id="{F1674734-9478-5944-9D07-F0C352A16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3275"/>
            <a:ext cx="91440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3AFE27-C659-5346-8797-BDFC6ED44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7675"/>
            <a:ext cx="91440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BC6A22-C147-F14B-A235-89B0F9C25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4370388"/>
            <a:ext cx="5956300" cy="787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Callout 12">
            <a:extLst>
              <a:ext uri="{FF2B5EF4-FFF2-40B4-BE49-F238E27FC236}">
                <a16:creationId xmlns:a16="http://schemas.microsoft.com/office/drawing/2014/main" id="{2EDB2B91-EE3D-DE47-9DE4-9CA962AD92E6}"/>
              </a:ext>
            </a:extLst>
          </p:cNvPr>
          <p:cNvSpPr/>
          <p:nvPr/>
        </p:nvSpPr>
        <p:spPr>
          <a:xfrm>
            <a:off x="2743200" y="5313363"/>
            <a:ext cx="2941638" cy="1074737"/>
          </a:xfrm>
          <a:prstGeom prst="cloudCallout">
            <a:avLst>
              <a:gd name="adj1" fmla="val -15371"/>
              <a:gd name="adj2" fmla="val 40661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Exists graphs with m</a:t>
            </a:r>
            <a:r>
              <a:rPr lang="en-US" baseline="30000" dirty="0"/>
              <a:t>3/2</a:t>
            </a:r>
            <a:r>
              <a:rPr lang="en-US" dirty="0"/>
              <a:t> triangles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7256D-5BB0-6F2F-8C8E-93978BDC1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final exam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B2D305-F73B-0E48-7690-9A01DB9EF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30814"/>
            <a:ext cx="9206725" cy="26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103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FC887517-7920-014F-8BCA-15DB04C50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No, you can’t take- 2</a:t>
            </a:r>
          </a:p>
        </p:txBody>
      </p:sp>
      <p:sp>
        <p:nvSpPr>
          <p:cNvPr id="51202" name="TextBox 2">
            <a:extLst>
              <a:ext uri="{FF2B5EF4-FFF2-40B4-BE49-F238E27FC236}">
                <a16:creationId xmlns:a16="http://schemas.microsoft.com/office/drawing/2014/main" id="{2ADBE7DC-9A48-DA4C-91D7-B486BF115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425" y="1417638"/>
            <a:ext cx="3827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Lower bounds based on output size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0418F7-41F2-AE40-A0C9-2124E747B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675" y="2098675"/>
            <a:ext cx="4592638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On input </a:t>
            </a:r>
            <a:r>
              <a:rPr lang="en-US" altLang="en-US" sz="2400">
                <a:solidFill>
                  <a:srgbClr val="7030A0"/>
                </a:solidFill>
              </a:rPr>
              <a:t>n</a:t>
            </a:r>
            <a:r>
              <a:rPr lang="en-US" altLang="en-US" sz="2400"/>
              <a:t>, output </a:t>
            </a:r>
            <a:r>
              <a:rPr lang="en-US" altLang="en-US" sz="2400">
                <a:solidFill>
                  <a:srgbClr val="7030A0"/>
                </a:solidFill>
              </a:rPr>
              <a:t>2</a:t>
            </a:r>
            <a:r>
              <a:rPr lang="en-US" altLang="en-US" sz="2400" baseline="30000">
                <a:solidFill>
                  <a:srgbClr val="7030A0"/>
                </a:solidFill>
              </a:rPr>
              <a:t>n</a:t>
            </a:r>
            <a:r>
              <a:rPr lang="en-US" altLang="en-US" sz="2400"/>
              <a:t> many ones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1C93128B-0FDC-A54F-85AD-0A8C97E5AD21}"/>
              </a:ext>
            </a:extLst>
          </p:cNvPr>
          <p:cNvSpPr/>
          <p:nvPr/>
        </p:nvSpPr>
        <p:spPr>
          <a:xfrm>
            <a:off x="1927225" y="2930525"/>
            <a:ext cx="5313363" cy="1062038"/>
          </a:xfrm>
          <a:prstGeom prst="wedgeRoundRectCallout">
            <a:avLst>
              <a:gd name="adj1" fmla="val -10653"/>
              <a:gd name="adj2" fmla="val -81686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Every </a:t>
            </a:r>
            <a:r>
              <a:rPr lang="en-US" sz="2000" dirty="0" err="1"/>
              <a:t>algo</a:t>
            </a:r>
            <a:r>
              <a:rPr lang="en-US" sz="2000" dirty="0"/>
              <a:t> takes (doubly) exponential time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E7876523-1517-C44E-91DC-5CFEE759E739}"/>
              </a:ext>
            </a:extLst>
          </p:cNvPr>
          <p:cNvSpPr/>
          <p:nvPr/>
        </p:nvSpPr>
        <p:spPr>
          <a:xfrm>
            <a:off x="3089275" y="4300538"/>
            <a:ext cx="3122613" cy="1049337"/>
          </a:xfrm>
          <a:prstGeom prst="cloudCallout">
            <a:avLst>
              <a:gd name="adj1" fmla="val -16084"/>
              <a:gd name="adj2" fmla="val 3779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But at heart problem is “trivial”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AFA03CA-DF3C-494C-BC5B-69B162106F45}"/>
              </a:ext>
            </a:extLst>
          </p:cNvPr>
          <p:cNvSpPr/>
          <p:nvPr/>
        </p:nvSpPr>
        <p:spPr>
          <a:xfrm>
            <a:off x="535781" y="5505450"/>
            <a:ext cx="8229599" cy="938213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From now on, output size is always O(N) and could even be binary.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66F73970-8E39-FF49-9EEE-B1C37623D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No, you can’t take -3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AC3B0-7A21-244B-A8CE-54AA42EAC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5" y="1952625"/>
            <a:ext cx="6105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Argue that a given problem is </a:t>
            </a:r>
            <a:r>
              <a:rPr lang="en-US" altLang="en-US" sz="2400">
                <a:solidFill>
                  <a:srgbClr val="FF0000"/>
                </a:solidFill>
              </a:rPr>
              <a:t>AS HARD 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85531-AC2E-2945-B1C5-6C5E4B165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638" y="2595563"/>
            <a:ext cx="3440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/>
              <a:t>a “known” hard problem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A65D28A1-AE36-0948-BD9A-A9416381F07C}"/>
              </a:ext>
            </a:extLst>
          </p:cNvPr>
          <p:cNvSpPr/>
          <p:nvPr/>
        </p:nvSpPr>
        <p:spPr>
          <a:xfrm>
            <a:off x="1903413" y="3275013"/>
            <a:ext cx="5449887" cy="1754187"/>
          </a:xfrm>
          <a:prstGeom prst="cloudCallout">
            <a:avLst>
              <a:gd name="adj1" fmla="val -16299"/>
              <a:gd name="adj2" fmla="val 38556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How can we argue something like this?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06257D-56B1-B84B-B0D6-C361A09DD3A6}"/>
              </a:ext>
            </a:extLst>
          </p:cNvPr>
          <p:cNvSpPr/>
          <p:nvPr/>
        </p:nvSpPr>
        <p:spPr>
          <a:xfrm>
            <a:off x="2841625" y="5362575"/>
            <a:ext cx="3670300" cy="741363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Reductions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A89317BD-1A09-8E4A-A2D4-0908FD1F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 far: “Yes, we can” reductions</a:t>
            </a:r>
          </a:p>
        </p:txBody>
      </p:sp>
      <p:pic>
        <p:nvPicPr>
          <p:cNvPr id="34818" name="Picture 2" descr="Image result for yes we can obama">
            <a:extLst>
              <a:ext uri="{FF2B5EF4-FFF2-40B4-BE49-F238E27FC236}">
                <a16:creationId xmlns:a16="http://schemas.microsoft.com/office/drawing/2014/main" id="{05373640-D8E7-A54A-B3CC-4DA37CE74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290638"/>
            <a:ext cx="4762500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46CB2A-B8C5-944C-AEED-E8837E4C7D56}"/>
              </a:ext>
            </a:extLst>
          </p:cNvPr>
          <p:cNvSpPr txBox="1"/>
          <p:nvPr/>
        </p:nvSpPr>
        <p:spPr>
          <a:xfrm>
            <a:off x="2744788" y="6054725"/>
            <a:ext cx="4427537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www.teepublic.com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/sticker/1100935-obama-yes-we-can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F8850EB5-9DC1-0341-B933-F6E2D952D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Reduce Y to X where X is “easy”</a:t>
            </a:r>
          </a:p>
        </p:txBody>
      </p:sp>
      <p:pic>
        <p:nvPicPr>
          <p:cNvPr id="53250" name="Picture 3">
            <a:extLst>
              <a:ext uri="{FF2B5EF4-FFF2-40B4-BE49-F238E27FC236}">
                <a16:creationId xmlns:a16="http://schemas.microsoft.com/office/drawing/2014/main" id="{5BAABD99-3BFE-5442-83C0-BBB1922FC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8288"/>
            <a:ext cx="91440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299A35ED-D9FC-3842-95E0-9BFF5A5C9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“Yes, we can” reductions (Example)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BF93FB-F40F-C7DD-E77E-6A2A115EC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037"/>
            <a:ext cx="9144000" cy="533532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79A859B8-E9CA-1645-8C5C-E3202D3B1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Overview of the reduction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92ED3A96-9530-0A4F-B6E9-37921F91E7CA}"/>
              </a:ext>
            </a:extLst>
          </p:cNvPr>
          <p:cNvSpPr/>
          <p:nvPr/>
        </p:nvSpPr>
        <p:spPr>
          <a:xfrm>
            <a:off x="2051050" y="2846388"/>
            <a:ext cx="260350" cy="811212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B8A9D97B-F348-2041-829B-F03BA842E375}"/>
              </a:ext>
            </a:extLst>
          </p:cNvPr>
          <p:cNvSpPr/>
          <p:nvPr/>
        </p:nvSpPr>
        <p:spPr>
          <a:xfrm rot="17893056">
            <a:off x="2592388" y="4467225"/>
            <a:ext cx="212725" cy="175577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FC4E6C2D-A8AF-1845-B3F0-83988F12D582}"/>
              </a:ext>
            </a:extLst>
          </p:cNvPr>
          <p:cNvSpPr/>
          <p:nvPr/>
        </p:nvSpPr>
        <p:spPr>
          <a:xfrm rot="20275686">
            <a:off x="5756275" y="5165725"/>
            <a:ext cx="1957388" cy="2921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0AFF913-3FDF-2D4F-B7B2-175ECEC1A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1230313"/>
            <a:ext cx="1606550" cy="739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Up Arrow 42">
            <a:extLst>
              <a:ext uri="{FF2B5EF4-FFF2-40B4-BE49-F238E27FC236}">
                <a16:creationId xmlns:a16="http://schemas.microsoft.com/office/drawing/2014/main" id="{826454AD-FE84-324D-AE76-DCDE0E41C12D}"/>
              </a:ext>
            </a:extLst>
          </p:cNvPr>
          <p:cNvSpPr/>
          <p:nvPr/>
        </p:nvSpPr>
        <p:spPr>
          <a:xfrm>
            <a:off x="7340600" y="2822575"/>
            <a:ext cx="184150" cy="7112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9CE95FF-67A1-2C46-AC56-5FE8B0A08903}"/>
              </a:ext>
            </a:extLst>
          </p:cNvPr>
          <p:cNvGrpSpPr>
            <a:grpSpLocks/>
          </p:cNvGrpSpPr>
          <p:nvPr/>
        </p:nvGrpSpPr>
        <p:grpSpPr bwMode="auto">
          <a:xfrm>
            <a:off x="1223963" y="3657600"/>
            <a:ext cx="1890712" cy="1247775"/>
            <a:chOff x="1223319" y="3657600"/>
            <a:chExt cx="1890584" cy="1247281"/>
          </a:xfrm>
        </p:grpSpPr>
        <p:pic>
          <p:nvPicPr>
            <p:cNvPr id="35858" name="Picture 4">
              <a:extLst>
                <a:ext uri="{FF2B5EF4-FFF2-40B4-BE49-F238E27FC236}">
                  <a16:creationId xmlns:a16="http://schemas.microsoft.com/office/drawing/2014/main" id="{A3344E62-5E2A-6F40-911A-67541A990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3708120"/>
              <a:ext cx="275273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59" name="Picture 5">
              <a:extLst>
                <a:ext uri="{FF2B5EF4-FFF2-40B4-BE49-F238E27FC236}">
                  <a16:creationId xmlns:a16="http://schemas.microsoft.com/office/drawing/2014/main" id="{42251DE1-D2A0-F044-BEA2-B19ADAA36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4094929"/>
              <a:ext cx="269240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0" name="Picture 6">
              <a:extLst>
                <a:ext uri="{FF2B5EF4-FFF2-40B4-BE49-F238E27FC236}">
                  <a16:creationId xmlns:a16="http://schemas.microsoft.com/office/drawing/2014/main" id="{27DB3CA4-00A1-1E46-82E1-03321ACE7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376" y="4469680"/>
              <a:ext cx="26733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1" name="Picture 7">
              <a:extLst>
                <a:ext uri="{FF2B5EF4-FFF2-40B4-BE49-F238E27FC236}">
                  <a16:creationId xmlns:a16="http://schemas.microsoft.com/office/drawing/2014/main" id="{7D1C9D3D-720A-D845-82F6-1159967ED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3708120"/>
              <a:ext cx="24701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2" name="Picture 8">
              <a:extLst>
                <a:ext uri="{FF2B5EF4-FFF2-40B4-BE49-F238E27FC236}">
                  <a16:creationId xmlns:a16="http://schemas.microsoft.com/office/drawing/2014/main" id="{1D1B55D5-4D4D-C34E-8F99-6E5CBF7C3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4094929"/>
              <a:ext cx="27749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3" name="Picture 9">
              <a:extLst>
                <a:ext uri="{FF2B5EF4-FFF2-40B4-BE49-F238E27FC236}">
                  <a16:creationId xmlns:a16="http://schemas.microsoft.com/office/drawing/2014/main" id="{DC0BA94A-6549-3847-811D-8F09C5335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168" y="4469680"/>
              <a:ext cx="27876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4" name="Picture 19">
              <a:extLst>
                <a:ext uri="{FF2B5EF4-FFF2-40B4-BE49-F238E27FC236}">
                  <a16:creationId xmlns:a16="http://schemas.microsoft.com/office/drawing/2014/main" id="{E36A7EBB-A8BE-6842-8D0E-DA9D6BEAC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3781737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5" name="Picture 20">
              <a:extLst>
                <a:ext uri="{FF2B5EF4-FFF2-40B4-BE49-F238E27FC236}">
                  <a16:creationId xmlns:a16="http://schemas.microsoft.com/office/drawing/2014/main" id="{0B3C0C1F-1ABE-F741-A7E7-14C91EF6F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3781737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6" name="Picture 21">
              <a:extLst>
                <a:ext uri="{FF2B5EF4-FFF2-40B4-BE49-F238E27FC236}">
                  <a16:creationId xmlns:a16="http://schemas.microsoft.com/office/drawing/2014/main" id="{D8EB74D8-3F7E-B74D-B1F3-CEE27F72B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766" y="3781737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7" name="Picture 22">
              <a:extLst>
                <a:ext uri="{FF2B5EF4-FFF2-40B4-BE49-F238E27FC236}">
                  <a16:creationId xmlns:a16="http://schemas.microsoft.com/office/drawing/2014/main" id="{BE896DEB-3306-B441-9B66-833F4505D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4177749"/>
              <a:ext cx="106045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8" name="Picture 23">
              <a:extLst>
                <a:ext uri="{FF2B5EF4-FFF2-40B4-BE49-F238E27FC236}">
                  <a16:creationId xmlns:a16="http://schemas.microsoft.com/office/drawing/2014/main" id="{DB589532-0809-9C4D-8006-1EA252911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177749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9" name="Picture 24">
              <a:extLst>
                <a:ext uri="{FF2B5EF4-FFF2-40B4-BE49-F238E27FC236}">
                  <a16:creationId xmlns:a16="http://schemas.microsoft.com/office/drawing/2014/main" id="{B3E29FDD-B0CA-224F-B7F6-18E725F5E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401" y="4177749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0" name="Picture 25">
              <a:extLst>
                <a:ext uri="{FF2B5EF4-FFF2-40B4-BE49-F238E27FC236}">
                  <a16:creationId xmlns:a16="http://schemas.microsoft.com/office/drawing/2014/main" id="{D9F5D6EC-6E40-E047-9A7A-C7134D299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718" y="4530605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1" name="Picture 26">
              <a:extLst>
                <a:ext uri="{FF2B5EF4-FFF2-40B4-BE49-F238E27FC236}">
                  <a16:creationId xmlns:a16="http://schemas.microsoft.com/office/drawing/2014/main" id="{F723786B-2DCE-624E-9FE8-2BE0568D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7926" y="4530605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2" name="Picture 27">
              <a:extLst>
                <a:ext uri="{FF2B5EF4-FFF2-40B4-BE49-F238E27FC236}">
                  <a16:creationId xmlns:a16="http://schemas.microsoft.com/office/drawing/2014/main" id="{802B570E-98E6-D34D-97EB-854A036C0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530288"/>
              <a:ext cx="120333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3" name="Picture 28">
              <a:extLst>
                <a:ext uri="{FF2B5EF4-FFF2-40B4-BE49-F238E27FC236}">
                  <a16:creationId xmlns:a16="http://schemas.microsoft.com/office/drawing/2014/main" id="{78A98C97-7AD1-414B-AA66-704A2439F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3781737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4" name="Picture 29">
              <a:extLst>
                <a:ext uri="{FF2B5EF4-FFF2-40B4-BE49-F238E27FC236}">
                  <a16:creationId xmlns:a16="http://schemas.microsoft.com/office/drawing/2014/main" id="{D8CF9A9B-3F4C-794F-B634-7AABD91ED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3781737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5" name="Picture 30">
              <a:extLst>
                <a:ext uri="{FF2B5EF4-FFF2-40B4-BE49-F238E27FC236}">
                  <a16:creationId xmlns:a16="http://schemas.microsoft.com/office/drawing/2014/main" id="{3B6864BB-CDAC-0644-BEB7-182200F1D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3781737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6" name="Picture 31">
              <a:extLst>
                <a:ext uri="{FF2B5EF4-FFF2-40B4-BE49-F238E27FC236}">
                  <a16:creationId xmlns:a16="http://schemas.microsoft.com/office/drawing/2014/main" id="{CE97380F-8CFC-E04B-B03F-F18D585DA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177749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7" name="Picture 32">
              <a:extLst>
                <a:ext uri="{FF2B5EF4-FFF2-40B4-BE49-F238E27FC236}">
                  <a16:creationId xmlns:a16="http://schemas.microsoft.com/office/drawing/2014/main" id="{81089E85-C949-8E42-AE02-3FF7D39DB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177749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8" name="Picture 33">
              <a:extLst>
                <a:ext uri="{FF2B5EF4-FFF2-40B4-BE49-F238E27FC236}">
                  <a16:creationId xmlns:a16="http://schemas.microsoft.com/office/drawing/2014/main" id="{2ED5AE79-16CD-9E4A-9D6A-B41837344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177749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9" name="Picture 34">
              <a:extLst>
                <a:ext uri="{FF2B5EF4-FFF2-40B4-BE49-F238E27FC236}">
                  <a16:creationId xmlns:a16="http://schemas.microsoft.com/office/drawing/2014/main" id="{628294D2-EB8B-2B44-A8D0-F4C8575DD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533461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80" name="Picture 35">
              <a:extLst>
                <a:ext uri="{FF2B5EF4-FFF2-40B4-BE49-F238E27FC236}">
                  <a16:creationId xmlns:a16="http://schemas.microsoft.com/office/drawing/2014/main" id="{4DCFC8DF-372E-7549-BD25-905FBA6B9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533461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81" name="Picture 36">
              <a:extLst>
                <a:ext uri="{FF2B5EF4-FFF2-40B4-BE49-F238E27FC236}">
                  <a16:creationId xmlns:a16="http://schemas.microsoft.com/office/drawing/2014/main" id="{018FB863-6F0D-584A-AFF8-34E2EB580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533461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F545C92-1F7A-6843-A0A3-1129A3915A8A}"/>
                </a:ext>
              </a:extLst>
            </p:cNvPr>
            <p:cNvSpPr/>
            <p:nvPr/>
          </p:nvSpPr>
          <p:spPr>
            <a:xfrm>
              <a:off x="1223319" y="3657600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45DEC3E-528C-DB46-B02A-47492F8750C6}"/>
              </a:ext>
            </a:extLst>
          </p:cNvPr>
          <p:cNvGrpSpPr>
            <a:grpSpLocks/>
          </p:cNvGrpSpPr>
          <p:nvPr/>
        </p:nvGrpSpPr>
        <p:grpSpPr bwMode="auto">
          <a:xfrm>
            <a:off x="3500438" y="4986338"/>
            <a:ext cx="2273300" cy="1270000"/>
            <a:chOff x="3499921" y="4986730"/>
            <a:chExt cx="2273257" cy="1269744"/>
          </a:xfrm>
        </p:grpSpPr>
        <p:pic>
          <p:nvPicPr>
            <p:cNvPr id="35855" name="Picture 2">
              <a:extLst>
                <a:ext uri="{FF2B5EF4-FFF2-40B4-BE49-F238E27FC236}">
                  <a16:creationId xmlns:a16="http://schemas.microsoft.com/office/drawing/2014/main" id="{31DB2A1C-39B7-A841-A90B-4F36A4A97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590" y="5176623"/>
              <a:ext cx="1240852" cy="867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6" name="Picture 3">
              <a:extLst>
                <a:ext uri="{FF2B5EF4-FFF2-40B4-BE49-F238E27FC236}">
                  <a16:creationId xmlns:a16="http://schemas.microsoft.com/office/drawing/2014/main" id="{62EDF62F-7AB6-8944-8A70-703380358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981" y="5176623"/>
              <a:ext cx="657796" cy="92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EBAEA8B-4E9D-3944-980A-AB46C0CA65AE}"/>
                </a:ext>
              </a:extLst>
            </p:cNvPr>
            <p:cNvSpPr/>
            <p:nvPr/>
          </p:nvSpPr>
          <p:spPr>
            <a:xfrm>
              <a:off x="3499921" y="4986730"/>
              <a:ext cx="2273257" cy="12697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8206B69-0533-5742-94A6-F74A9DB5EE54}"/>
              </a:ext>
            </a:extLst>
          </p:cNvPr>
          <p:cNvGrpSpPr>
            <a:grpSpLocks/>
          </p:cNvGrpSpPr>
          <p:nvPr/>
        </p:nvGrpSpPr>
        <p:grpSpPr bwMode="auto">
          <a:xfrm>
            <a:off x="6511925" y="3633788"/>
            <a:ext cx="1890713" cy="1246187"/>
            <a:chOff x="6512405" y="3633431"/>
            <a:chExt cx="1890584" cy="1247281"/>
          </a:xfrm>
        </p:grpSpPr>
        <p:pic>
          <p:nvPicPr>
            <p:cNvPr id="35853" name="Picture 37">
              <a:extLst>
                <a:ext uri="{FF2B5EF4-FFF2-40B4-BE49-F238E27FC236}">
                  <a16:creationId xmlns:a16="http://schemas.microsoft.com/office/drawing/2014/main" id="{0147566D-F3A5-D743-8460-EF92DA40E0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698" y="3658692"/>
              <a:ext cx="1446408" cy="119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03F3F32-5D52-3A49-A925-5E99F39DC809}"/>
                </a:ext>
              </a:extLst>
            </p:cNvPr>
            <p:cNvSpPr/>
            <p:nvPr/>
          </p:nvSpPr>
          <p:spPr>
            <a:xfrm>
              <a:off x="6512405" y="3633431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37AF7E7-E58A-4571-DAA3-E5E459843D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1544" y="1433428"/>
            <a:ext cx="3779002" cy="42871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BDF2AA-8F3A-70C9-C2A8-67B80A0B83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5388" y="2374465"/>
            <a:ext cx="4151313" cy="47947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E30E97-63FE-59E8-BAD2-4BC11D8E2C6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0" y="2294518"/>
            <a:ext cx="4600576" cy="533594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 animBg="1"/>
      <p:bldP spid="39" grpId="0" animBg="1"/>
      <p:bldP spid="4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6D73F240-1A62-2D47-9C4A-D4410307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Nothing special about GS algo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92ED3A96-9530-0A4F-B6E9-37921F91E7CA}"/>
              </a:ext>
            </a:extLst>
          </p:cNvPr>
          <p:cNvSpPr/>
          <p:nvPr/>
        </p:nvSpPr>
        <p:spPr>
          <a:xfrm>
            <a:off x="2051050" y="2846388"/>
            <a:ext cx="260350" cy="811212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B8A9D97B-F348-2041-829B-F03BA842E375}"/>
              </a:ext>
            </a:extLst>
          </p:cNvPr>
          <p:cNvSpPr/>
          <p:nvPr/>
        </p:nvSpPr>
        <p:spPr>
          <a:xfrm rot="17893056">
            <a:off x="2592388" y="4467225"/>
            <a:ext cx="212725" cy="175577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FC4E6C2D-A8AF-1845-B3F0-83988F12D582}"/>
              </a:ext>
            </a:extLst>
          </p:cNvPr>
          <p:cNvSpPr/>
          <p:nvPr/>
        </p:nvSpPr>
        <p:spPr>
          <a:xfrm rot="20275686">
            <a:off x="5756275" y="5165725"/>
            <a:ext cx="1957388" cy="2921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Up Arrow 42">
            <a:extLst>
              <a:ext uri="{FF2B5EF4-FFF2-40B4-BE49-F238E27FC236}">
                <a16:creationId xmlns:a16="http://schemas.microsoft.com/office/drawing/2014/main" id="{826454AD-FE84-324D-AE76-DCDE0E41C12D}"/>
              </a:ext>
            </a:extLst>
          </p:cNvPr>
          <p:cNvSpPr/>
          <p:nvPr/>
        </p:nvSpPr>
        <p:spPr>
          <a:xfrm>
            <a:off x="7340600" y="2822575"/>
            <a:ext cx="184150" cy="7112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6874" name="Group 46">
            <a:extLst>
              <a:ext uri="{FF2B5EF4-FFF2-40B4-BE49-F238E27FC236}">
                <a16:creationId xmlns:a16="http://schemas.microsoft.com/office/drawing/2014/main" id="{8CDFC4FD-24F5-4747-89CB-215B3D6A6CC7}"/>
              </a:ext>
            </a:extLst>
          </p:cNvPr>
          <p:cNvGrpSpPr>
            <a:grpSpLocks/>
          </p:cNvGrpSpPr>
          <p:nvPr/>
        </p:nvGrpSpPr>
        <p:grpSpPr bwMode="auto">
          <a:xfrm>
            <a:off x="1223963" y="3657600"/>
            <a:ext cx="1890712" cy="1247775"/>
            <a:chOff x="1223319" y="3657600"/>
            <a:chExt cx="1890584" cy="1247281"/>
          </a:xfrm>
        </p:grpSpPr>
        <p:pic>
          <p:nvPicPr>
            <p:cNvPr id="36883" name="Picture 4">
              <a:extLst>
                <a:ext uri="{FF2B5EF4-FFF2-40B4-BE49-F238E27FC236}">
                  <a16:creationId xmlns:a16="http://schemas.microsoft.com/office/drawing/2014/main" id="{D9F2E1B7-BE84-C04D-A87B-137C2EB9B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3708120"/>
              <a:ext cx="275273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4" name="Picture 5">
              <a:extLst>
                <a:ext uri="{FF2B5EF4-FFF2-40B4-BE49-F238E27FC236}">
                  <a16:creationId xmlns:a16="http://schemas.microsoft.com/office/drawing/2014/main" id="{11BADCE8-C470-BC4B-8246-93128052E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4094929"/>
              <a:ext cx="269240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5" name="Picture 6">
              <a:extLst>
                <a:ext uri="{FF2B5EF4-FFF2-40B4-BE49-F238E27FC236}">
                  <a16:creationId xmlns:a16="http://schemas.microsoft.com/office/drawing/2014/main" id="{CC341C95-D558-8B45-895A-C8B4514E9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376" y="4469680"/>
              <a:ext cx="26733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6" name="Picture 7">
              <a:extLst>
                <a:ext uri="{FF2B5EF4-FFF2-40B4-BE49-F238E27FC236}">
                  <a16:creationId xmlns:a16="http://schemas.microsoft.com/office/drawing/2014/main" id="{5EF481DC-8702-2D4F-803B-9992296AD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3708120"/>
              <a:ext cx="24701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7" name="Picture 8">
              <a:extLst>
                <a:ext uri="{FF2B5EF4-FFF2-40B4-BE49-F238E27FC236}">
                  <a16:creationId xmlns:a16="http://schemas.microsoft.com/office/drawing/2014/main" id="{766CC0BF-4BBF-1E48-833F-1AF59B092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4094929"/>
              <a:ext cx="27749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8" name="Picture 9">
              <a:extLst>
                <a:ext uri="{FF2B5EF4-FFF2-40B4-BE49-F238E27FC236}">
                  <a16:creationId xmlns:a16="http://schemas.microsoft.com/office/drawing/2014/main" id="{C562B8BA-CED7-974B-A609-A1D91D846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168" y="4469680"/>
              <a:ext cx="27876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9" name="Picture 19">
              <a:extLst>
                <a:ext uri="{FF2B5EF4-FFF2-40B4-BE49-F238E27FC236}">
                  <a16:creationId xmlns:a16="http://schemas.microsoft.com/office/drawing/2014/main" id="{7EA2F56E-DC16-9A47-B86B-114462967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3781737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0" name="Picture 20">
              <a:extLst>
                <a:ext uri="{FF2B5EF4-FFF2-40B4-BE49-F238E27FC236}">
                  <a16:creationId xmlns:a16="http://schemas.microsoft.com/office/drawing/2014/main" id="{5A56BA9F-27F4-EF4C-BD93-34E2D3B93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3781737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1" name="Picture 21">
              <a:extLst>
                <a:ext uri="{FF2B5EF4-FFF2-40B4-BE49-F238E27FC236}">
                  <a16:creationId xmlns:a16="http://schemas.microsoft.com/office/drawing/2014/main" id="{6B6C5530-687C-2C4E-9D19-AA7BE6836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766" y="3781737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2" name="Picture 22">
              <a:extLst>
                <a:ext uri="{FF2B5EF4-FFF2-40B4-BE49-F238E27FC236}">
                  <a16:creationId xmlns:a16="http://schemas.microsoft.com/office/drawing/2014/main" id="{559B80EC-BDE0-2B4D-8F8F-A341097CC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4177749"/>
              <a:ext cx="106045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3" name="Picture 23">
              <a:extLst>
                <a:ext uri="{FF2B5EF4-FFF2-40B4-BE49-F238E27FC236}">
                  <a16:creationId xmlns:a16="http://schemas.microsoft.com/office/drawing/2014/main" id="{993F91AF-2432-D149-9D79-7C162C73C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177749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4" name="Picture 24">
              <a:extLst>
                <a:ext uri="{FF2B5EF4-FFF2-40B4-BE49-F238E27FC236}">
                  <a16:creationId xmlns:a16="http://schemas.microsoft.com/office/drawing/2014/main" id="{E17F196D-4D4E-114C-ADB7-60CE496C1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401" y="4177749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5" name="Picture 25">
              <a:extLst>
                <a:ext uri="{FF2B5EF4-FFF2-40B4-BE49-F238E27FC236}">
                  <a16:creationId xmlns:a16="http://schemas.microsoft.com/office/drawing/2014/main" id="{B91B327D-9E0D-3543-ADE5-6AC547EDE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718" y="4530605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6" name="Picture 26">
              <a:extLst>
                <a:ext uri="{FF2B5EF4-FFF2-40B4-BE49-F238E27FC236}">
                  <a16:creationId xmlns:a16="http://schemas.microsoft.com/office/drawing/2014/main" id="{F2426B82-C7E6-2347-8D90-266BE987D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7926" y="4530605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7" name="Picture 27">
              <a:extLst>
                <a:ext uri="{FF2B5EF4-FFF2-40B4-BE49-F238E27FC236}">
                  <a16:creationId xmlns:a16="http://schemas.microsoft.com/office/drawing/2014/main" id="{852374B1-0111-6247-9E9A-8958F0B24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530288"/>
              <a:ext cx="120333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8" name="Picture 28">
              <a:extLst>
                <a:ext uri="{FF2B5EF4-FFF2-40B4-BE49-F238E27FC236}">
                  <a16:creationId xmlns:a16="http://schemas.microsoft.com/office/drawing/2014/main" id="{667AB765-1A22-D04D-A6FC-242AED15F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3781737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9" name="Picture 29">
              <a:extLst>
                <a:ext uri="{FF2B5EF4-FFF2-40B4-BE49-F238E27FC236}">
                  <a16:creationId xmlns:a16="http://schemas.microsoft.com/office/drawing/2014/main" id="{2FEFE2A3-9D3A-5040-A26B-197C13827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3781737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0" name="Picture 30">
              <a:extLst>
                <a:ext uri="{FF2B5EF4-FFF2-40B4-BE49-F238E27FC236}">
                  <a16:creationId xmlns:a16="http://schemas.microsoft.com/office/drawing/2014/main" id="{E7F24FEA-8465-1B45-BD84-C8B8AED7B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3781737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1" name="Picture 31">
              <a:extLst>
                <a:ext uri="{FF2B5EF4-FFF2-40B4-BE49-F238E27FC236}">
                  <a16:creationId xmlns:a16="http://schemas.microsoft.com/office/drawing/2014/main" id="{4D246704-9D65-874D-B44B-CE72460B3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177749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2" name="Picture 32">
              <a:extLst>
                <a:ext uri="{FF2B5EF4-FFF2-40B4-BE49-F238E27FC236}">
                  <a16:creationId xmlns:a16="http://schemas.microsoft.com/office/drawing/2014/main" id="{9E9AF469-DB54-5940-9CBF-A1C98FA49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177749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3" name="Picture 33">
              <a:extLst>
                <a:ext uri="{FF2B5EF4-FFF2-40B4-BE49-F238E27FC236}">
                  <a16:creationId xmlns:a16="http://schemas.microsoft.com/office/drawing/2014/main" id="{A12B90FB-69C6-0940-8DCD-E65F3CBE6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177749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4" name="Picture 34">
              <a:extLst>
                <a:ext uri="{FF2B5EF4-FFF2-40B4-BE49-F238E27FC236}">
                  <a16:creationId xmlns:a16="http://schemas.microsoft.com/office/drawing/2014/main" id="{4F95EC87-FC2F-E148-BDFA-379315D0C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533461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5" name="Picture 35">
              <a:extLst>
                <a:ext uri="{FF2B5EF4-FFF2-40B4-BE49-F238E27FC236}">
                  <a16:creationId xmlns:a16="http://schemas.microsoft.com/office/drawing/2014/main" id="{505E7C17-B0A9-7540-B4F5-31E8C33AD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533461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6" name="Picture 36">
              <a:extLst>
                <a:ext uri="{FF2B5EF4-FFF2-40B4-BE49-F238E27FC236}">
                  <a16:creationId xmlns:a16="http://schemas.microsoft.com/office/drawing/2014/main" id="{B52507DA-B908-894C-8389-97B0463FD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533461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F545C92-1F7A-6843-A0A3-1129A3915A8A}"/>
                </a:ext>
              </a:extLst>
            </p:cNvPr>
            <p:cNvSpPr/>
            <p:nvPr/>
          </p:nvSpPr>
          <p:spPr>
            <a:xfrm>
              <a:off x="1223319" y="3657600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8876E85-C8FE-F740-B648-32F95A2C84E7}"/>
              </a:ext>
            </a:extLst>
          </p:cNvPr>
          <p:cNvGrpSpPr>
            <a:grpSpLocks/>
          </p:cNvGrpSpPr>
          <p:nvPr/>
        </p:nvGrpSpPr>
        <p:grpSpPr bwMode="auto">
          <a:xfrm>
            <a:off x="3500438" y="4986338"/>
            <a:ext cx="2273300" cy="1270000"/>
            <a:chOff x="3499921" y="4986730"/>
            <a:chExt cx="2273257" cy="1269744"/>
          </a:xfrm>
        </p:grpSpPr>
        <p:pic>
          <p:nvPicPr>
            <p:cNvPr id="36880" name="Picture 2">
              <a:extLst>
                <a:ext uri="{FF2B5EF4-FFF2-40B4-BE49-F238E27FC236}">
                  <a16:creationId xmlns:a16="http://schemas.microsoft.com/office/drawing/2014/main" id="{B6D6A9CA-481E-684A-AC9A-64E050874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590" y="5176623"/>
              <a:ext cx="1240852" cy="867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1" name="Picture 3">
              <a:extLst>
                <a:ext uri="{FF2B5EF4-FFF2-40B4-BE49-F238E27FC236}">
                  <a16:creationId xmlns:a16="http://schemas.microsoft.com/office/drawing/2014/main" id="{0F503FED-1502-B246-A372-C9EB3C829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981" y="5176623"/>
              <a:ext cx="657796" cy="92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EBAEA8B-4E9D-3944-980A-AB46C0CA65AE}"/>
                </a:ext>
              </a:extLst>
            </p:cNvPr>
            <p:cNvSpPr/>
            <p:nvPr/>
          </p:nvSpPr>
          <p:spPr>
            <a:xfrm>
              <a:off x="3499921" y="4986730"/>
              <a:ext cx="2273257" cy="12697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6876" name="Group 48">
            <a:extLst>
              <a:ext uri="{FF2B5EF4-FFF2-40B4-BE49-F238E27FC236}">
                <a16:creationId xmlns:a16="http://schemas.microsoft.com/office/drawing/2014/main" id="{6AC3B871-E757-894E-BEAD-968D3CC97845}"/>
              </a:ext>
            </a:extLst>
          </p:cNvPr>
          <p:cNvGrpSpPr>
            <a:grpSpLocks/>
          </p:cNvGrpSpPr>
          <p:nvPr/>
        </p:nvGrpSpPr>
        <p:grpSpPr bwMode="auto">
          <a:xfrm>
            <a:off x="6511925" y="3633788"/>
            <a:ext cx="1890713" cy="1246187"/>
            <a:chOff x="6512405" y="3633431"/>
            <a:chExt cx="1890584" cy="1247281"/>
          </a:xfrm>
        </p:grpSpPr>
        <p:pic>
          <p:nvPicPr>
            <p:cNvPr id="36878" name="Picture 37">
              <a:extLst>
                <a:ext uri="{FF2B5EF4-FFF2-40B4-BE49-F238E27FC236}">
                  <a16:creationId xmlns:a16="http://schemas.microsoft.com/office/drawing/2014/main" id="{592ECB32-5018-7E45-9C2C-8218311E2F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698" y="3658692"/>
              <a:ext cx="1446408" cy="119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03F3F32-5D52-3A49-A925-5E99F39DC809}"/>
                </a:ext>
              </a:extLst>
            </p:cNvPr>
            <p:cNvSpPr/>
            <p:nvPr/>
          </p:nvSpPr>
          <p:spPr>
            <a:xfrm>
              <a:off x="6512405" y="3633431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7C88AAA-2150-9141-A7DC-E1DBA30A9543}"/>
              </a:ext>
            </a:extLst>
          </p:cNvPr>
          <p:cNvSpPr/>
          <p:nvPr/>
        </p:nvSpPr>
        <p:spPr>
          <a:xfrm>
            <a:off x="3524250" y="4986338"/>
            <a:ext cx="2244725" cy="127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ANY </a:t>
            </a:r>
            <a:r>
              <a:rPr lang="en-US" dirty="0" err="1"/>
              <a:t>algo</a:t>
            </a:r>
            <a:r>
              <a:rPr lang="en-US" dirty="0"/>
              <a:t> for stable matching problem works!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AA9D374-5E13-C285-B979-6247978A2352}"/>
              </a:ext>
            </a:extLst>
          </p:cNvPr>
          <p:cNvGrpSpPr/>
          <p:nvPr/>
        </p:nvGrpSpPr>
        <p:grpSpPr>
          <a:xfrm>
            <a:off x="265388" y="1230313"/>
            <a:ext cx="8907188" cy="1623622"/>
            <a:chOff x="265388" y="1230313"/>
            <a:chExt cx="8907188" cy="16236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A8B215C-E1A9-96B8-2DB6-C0882CBE2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325" y="1230313"/>
              <a:ext cx="1606550" cy="7397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67E1E18-5BB4-905D-70D2-2B13875A8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1544" y="1433428"/>
              <a:ext cx="3779002" cy="42871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00805E1-AB1F-DD7D-9B2F-A84574B28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65388" y="2374465"/>
              <a:ext cx="4151313" cy="47947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58D0369-E32C-9F29-71EE-FDAAAC1A9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72000" y="2294518"/>
              <a:ext cx="4600576" cy="533594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8DC8F2A6-3A0B-214F-ADB4-683EFE82A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Another observation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92ED3A96-9530-0A4F-B6E9-37921F91E7CA}"/>
              </a:ext>
            </a:extLst>
          </p:cNvPr>
          <p:cNvSpPr/>
          <p:nvPr/>
        </p:nvSpPr>
        <p:spPr>
          <a:xfrm>
            <a:off x="2051050" y="2846388"/>
            <a:ext cx="260350" cy="811212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B8A9D97B-F348-2041-829B-F03BA842E375}"/>
              </a:ext>
            </a:extLst>
          </p:cNvPr>
          <p:cNvSpPr/>
          <p:nvPr/>
        </p:nvSpPr>
        <p:spPr>
          <a:xfrm rot="17893056">
            <a:off x="2592388" y="4467225"/>
            <a:ext cx="212725" cy="175577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FC4E6C2D-A8AF-1845-B3F0-83988F12D582}"/>
              </a:ext>
            </a:extLst>
          </p:cNvPr>
          <p:cNvSpPr/>
          <p:nvPr/>
        </p:nvSpPr>
        <p:spPr>
          <a:xfrm rot="20275686">
            <a:off x="5756275" y="5165725"/>
            <a:ext cx="1957388" cy="2921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Up Arrow 42">
            <a:extLst>
              <a:ext uri="{FF2B5EF4-FFF2-40B4-BE49-F238E27FC236}">
                <a16:creationId xmlns:a16="http://schemas.microsoft.com/office/drawing/2014/main" id="{826454AD-FE84-324D-AE76-DCDE0E41C12D}"/>
              </a:ext>
            </a:extLst>
          </p:cNvPr>
          <p:cNvSpPr/>
          <p:nvPr/>
        </p:nvSpPr>
        <p:spPr>
          <a:xfrm>
            <a:off x="7340600" y="2822575"/>
            <a:ext cx="184150" cy="7112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7898" name="Group 46">
            <a:extLst>
              <a:ext uri="{FF2B5EF4-FFF2-40B4-BE49-F238E27FC236}">
                <a16:creationId xmlns:a16="http://schemas.microsoft.com/office/drawing/2014/main" id="{4879EBDF-1F8C-DD46-BDB4-45B62C07ADA0}"/>
              </a:ext>
            </a:extLst>
          </p:cNvPr>
          <p:cNvGrpSpPr>
            <a:grpSpLocks/>
          </p:cNvGrpSpPr>
          <p:nvPr/>
        </p:nvGrpSpPr>
        <p:grpSpPr bwMode="auto">
          <a:xfrm>
            <a:off x="1223963" y="3657600"/>
            <a:ext cx="1890712" cy="1247775"/>
            <a:chOff x="1223319" y="3657600"/>
            <a:chExt cx="1890584" cy="1247281"/>
          </a:xfrm>
        </p:grpSpPr>
        <p:pic>
          <p:nvPicPr>
            <p:cNvPr id="37907" name="Picture 4">
              <a:extLst>
                <a:ext uri="{FF2B5EF4-FFF2-40B4-BE49-F238E27FC236}">
                  <a16:creationId xmlns:a16="http://schemas.microsoft.com/office/drawing/2014/main" id="{591ACEA9-2C18-5947-A81D-DF1E25B8F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3708120"/>
              <a:ext cx="275273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08" name="Picture 5">
              <a:extLst>
                <a:ext uri="{FF2B5EF4-FFF2-40B4-BE49-F238E27FC236}">
                  <a16:creationId xmlns:a16="http://schemas.microsoft.com/office/drawing/2014/main" id="{7924DED6-EF1B-D941-B555-95D963168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4094929"/>
              <a:ext cx="269240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09" name="Picture 6">
              <a:extLst>
                <a:ext uri="{FF2B5EF4-FFF2-40B4-BE49-F238E27FC236}">
                  <a16:creationId xmlns:a16="http://schemas.microsoft.com/office/drawing/2014/main" id="{067DD3C7-39EE-B943-AC51-63D600479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376" y="4469680"/>
              <a:ext cx="26733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0" name="Picture 7">
              <a:extLst>
                <a:ext uri="{FF2B5EF4-FFF2-40B4-BE49-F238E27FC236}">
                  <a16:creationId xmlns:a16="http://schemas.microsoft.com/office/drawing/2014/main" id="{AEDAEBEA-9CB3-EB49-BC9D-328438E58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3708120"/>
              <a:ext cx="24701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1" name="Picture 8">
              <a:extLst>
                <a:ext uri="{FF2B5EF4-FFF2-40B4-BE49-F238E27FC236}">
                  <a16:creationId xmlns:a16="http://schemas.microsoft.com/office/drawing/2014/main" id="{1F4A98D6-FC60-EB48-89D4-CC021F278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4094929"/>
              <a:ext cx="27749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2" name="Picture 9">
              <a:extLst>
                <a:ext uri="{FF2B5EF4-FFF2-40B4-BE49-F238E27FC236}">
                  <a16:creationId xmlns:a16="http://schemas.microsoft.com/office/drawing/2014/main" id="{5A88774D-5A02-C246-94F0-8015883A6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168" y="4469680"/>
              <a:ext cx="27876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3" name="Picture 19">
              <a:extLst>
                <a:ext uri="{FF2B5EF4-FFF2-40B4-BE49-F238E27FC236}">
                  <a16:creationId xmlns:a16="http://schemas.microsoft.com/office/drawing/2014/main" id="{60D43749-478F-9245-8988-029C41E06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3781737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4" name="Picture 20">
              <a:extLst>
                <a:ext uri="{FF2B5EF4-FFF2-40B4-BE49-F238E27FC236}">
                  <a16:creationId xmlns:a16="http://schemas.microsoft.com/office/drawing/2014/main" id="{012C8257-5E52-7644-8D55-E33609C7E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3781737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5" name="Picture 21">
              <a:extLst>
                <a:ext uri="{FF2B5EF4-FFF2-40B4-BE49-F238E27FC236}">
                  <a16:creationId xmlns:a16="http://schemas.microsoft.com/office/drawing/2014/main" id="{4C78681B-5C04-594B-ACB8-BE16CE10D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766" y="3781737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6" name="Picture 22">
              <a:extLst>
                <a:ext uri="{FF2B5EF4-FFF2-40B4-BE49-F238E27FC236}">
                  <a16:creationId xmlns:a16="http://schemas.microsoft.com/office/drawing/2014/main" id="{AAF026A1-4426-B34D-B338-6527F3089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4177749"/>
              <a:ext cx="106045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7" name="Picture 23">
              <a:extLst>
                <a:ext uri="{FF2B5EF4-FFF2-40B4-BE49-F238E27FC236}">
                  <a16:creationId xmlns:a16="http://schemas.microsoft.com/office/drawing/2014/main" id="{DE887C69-4F2A-844E-9DCD-054FE44F6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177749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8" name="Picture 24">
              <a:extLst>
                <a:ext uri="{FF2B5EF4-FFF2-40B4-BE49-F238E27FC236}">
                  <a16:creationId xmlns:a16="http://schemas.microsoft.com/office/drawing/2014/main" id="{9DB88840-D6C1-6549-8826-4DC0BB271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401" y="4177749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9" name="Picture 25">
              <a:extLst>
                <a:ext uri="{FF2B5EF4-FFF2-40B4-BE49-F238E27FC236}">
                  <a16:creationId xmlns:a16="http://schemas.microsoft.com/office/drawing/2014/main" id="{3DAB469C-0E42-A743-AD0F-AAFDB51DC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718" y="4530605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0" name="Picture 26">
              <a:extLst>
                <a:ext uri="{FF2B5EF4-FFF2-40B4-BE49-F238E27FC236}">
                  <a16:creationId xmlns:a16="http://schemas.microsoft.com/office/drawing/2014/main" id="{65348951-889D-8E4D-A882-27A10E126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7926" y="4530605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1" name="Picture 27">
              <a:extLst>
                <a:ext uri="{FF2B5EF4-FFF2-40B4-BE49-F238E27FC236}">
                  <a16:creationId xmlns:a16="http://schemas.microsoft.com/office/drawing/2014/main" id="{8117CFB0-ABBA-0F43-A4E4-5219BBC26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530288"/>
              <a:ext cx="120333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2" name="Picture 28">
              <a:extLst>
                <a:ext uri="{FF2B5EF4-FFF2-40B4-BE49-F238E27FC236}">
                  <a16:creationId xmlns:a16="http://schemas.microsoft.com/office/drawing/2014/main" id="{C331DF7D-15BA-EF47-BE4B-3AF551E91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3781737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3" name="Picture 29">
              <a:extLst>
                <a:ext uri="{FF2B5EF4-FFF2-40B4-BE49-F238E27FC236}">
                  <a16:creationId xmlns:a16="http://schemas.microsoft.com/office/drawing/2014/main" id="{2159AB1F-B2D6-2F41-A6C6-1B408CF69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3781737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4" name="Picture 30">
              <a:extLst>
                <a:ext uri="{FF2B5EF4-FFF2-40B4-BE49-F238E27FC236}">
                  <a16:creationId xmlns:a16="http://schemas.microsoft.com/office/drawing/2014/main" id="{4B96E102-7C1C-6D46-99CB-8160EA9AC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3781737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5" name="Picture 31">
              <a:extLst>
                <a:ext uri="{FF2B5EF4-FFF2-40B4-BE49-F238E27FC236}">
                  <a16:creationId xmlns:a16="http://schemas.microsoft.com/office/drawing/2014/main" id="{80A803E1-71FF-A846-97B4-AE602DF54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177749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6" name="Picture 32">
              <a:extLst>
                <a:ext uri="{FF2B5EF4-FFF2-40B4-BE49-F238E27FC236}">
                  <a16:creationId xmlns:a16="http://schemas.microsoft.com/office/drawing/2014/main" id="{50774460-5B90-694A-BC49-D65EE46CF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177749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7" name="Picture 33">
              <a:extLst>
                <a:ext uri="{FF2B5EF4-FFF2-40B4-BE49-F238E27FC236}">
                  <a16:creationId xmlns:a16="http://schemas.microsoft.com/office/drawing/2014/main" id="{AB6E23CF-B332-BC4D-BFD9-402C36B1B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177749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8" name="Picture 34">
              <a:extLst>
                <a:ext uri="{FF2B5EF4-FFF2-40B4-BE49-F238E27FC236}">
                  <a16:creationId xmlns:a16="http://schemas.microsoft.com/office/drawing/2014/main" id="{0FBF73D5-435C-F248-8FD4-3C3B66980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533461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9" name="Picture 35">
              <a:extLst>
                <a:ext uri="{FF2B5EF4-FFF2-40B4-BE49-F238E27FC236}">
                  <a16:creationId xmlns:a16="http://schemas.microsoft.com/office/drawing/2014/main" id="{11D595D5-0E56-B742-9257-58D21FC4B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533461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30" name="Picture 36">
              <a:extLst>
                <a:ext uri="{FF2B5EF4-FFF2-40B4-BE49-F238E27FC236}">
                  <a16:creationId xmlns:a16="http://schemas.microsoft.com/office/drawing/2014/main" id="{403F1B72-C189-D444-9ECA-E39E082B2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533461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F545C92-1F7A-6843-A0A3-1129A3915A8A}"/>
                </a:ext>
              </a:extLst>
            </p:cNvPr>
            <p:cNvSpPr/>
            <p:nvPr/>
          </p:nvSpPr>
          <p:spPr>
            <a:xfrm>
              <a:off x="1223319" y="3657600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7899" name="Group 48">
            <a:extLst>
              <a:ext uri="{FF2B5EF4-FFF2-40B4-BE49-F238E27FC236}">
                <a16:creationId xmlns:a16="http://schemas.microsoft.com/office/drawing/2014/main" id="{3CCE4835-F651-494F-B0B8-A7491CD07449}"/>
              </a:ext>
            </a:extLst>
          </p:cNvPr>
          <p:cNvGrpSpPr>
            <a:grpSpLocks/>
          </p:cNvGrpSpPr>
          <p:nvPr/>
        </p:nvGrpSpPr>
        <p:grpSpPr bwMode="auto">
          <a:xfrm>
            <a:off x="6511925" y="3633788"/>
            <a:ext cx="1890713" cy="1246187"/>
            <a:chOff x="6512405" y="3633431"/>
            <a:chExt cx="1890584" cy="1247281"/>
          </a:xfrm>
        </p:grpSpPr>
        <p:pic>
          <p:nvPicPr>
            <p:cNvPr id="37905" name="Picture 37">
              <a:extLst>
                <a:ext uri="{FF2B5EF4-FFF2-40B4-BE49-F238E27FC236}">
                  <a16:creationId xmlns:a16="http://schemas.microsoft.com/office/drawing/2014/main" id="{0F45229F-367F-EC43-A31C-92AF05B19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698" y="3658692"/>
              <a:ext cx="1446408" cy="119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03F3F32-5D52-3A49-A925-5E99F39DC809}"/>
                </a:ext>
              </a:extLst>
            </p:cNvPr>
            <p:cNvSpPr/>
            <p:nvPr/>
          </p:nvSpPr>
          <p:spPr>
            <a:xfrm>
              <a:off x="6512405" y="3633431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7C88AAA-2150-9141-A7DC-E1DBA30A9543}"/>
              </a:ext>
            </a:extLst>
          </p:cNvPr>
          <p:cNvSpPr/>
          <p:nvPr/>
        </p:nvSpPr>
        <p:spPr>
          <a:xfrm>
            <a:off x="3529013" y="5095875"/>
            <a:ext cx="2244725" cy="127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ANY </a:t>
            </a:r>
            <a:r>
              <a:rPr lang="en-US" dirty="0" err="1"/>
              <a:t>algo</a:t>
            </a:r>
            <a:r>
              <a:rPr lang="en-US" dirty="0"/>
              <a:t> for stable matching problem works!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4C25111-358A-D241-821C-517074B1F8D0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052763"/>
            <a:ext cx="5048250" cy="823912"/>
            <a:chOff x="2310713" y="3052119"/>
            <a:chExt cx="5048727" cy="8252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46D7016-3E62-9642-8421-7A13B4C2B6A5}"/>
                </a:ext>
              </a:extLst>
            </p:cNvPr>
            <p:cNvSpPr/>
            <p:nvPr/>
          </p:nvSpPr>
          <p:spPr>
            <a:xfrm>
              <a:off x="3522090" y="3052119"/>
              <a:ext cx="2348134" cy="825289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Poly time steps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3E3C854-F4D4-034A-9AC4-6075EB9CC68C}"/>
                </a:ext>
              </a:extLst>
            </p:cNvPr>
            <p:cNvCxnSpPr/>
            <p:nvPr/>
          </p:nvCxnSpPr>
          <p:spPr>
            <a:xfrm flipV="1">
              <a:off x="5889276" y="3179331"/>
              <a:ext cx="1470164" cy="119261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F6CE7CF-28D0-C841-B424-580DFB44300C}"/>
                </a:ext>
              </a:extLst>
            </p:cNvPr>
            <p:cNvCxnSpPr/>
            <p:nvPr/>
          </p:nvCxnSpPr>
          <p:spPr>
            <a:xfrm flipH="1" flipV="1">
              <a:off x="2310713" y="3179331"/>
              <a:ext cx="1211377" cy="71556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C4ED990-165B-48E5-9AAB-6AEC860107DA}"/>
              </a:ext>
            </a:extLst>
          </p:cNvPr>
          <p:cNvGrpSpPr/>
          <p:nvPr/>
        </p:nvGrpSpPr>
        <p:grpSpPr>
          <a:xfrm>
            <a:off x="265388" y="1230313"/>
            <a:ext cx="8907188" cy="1623622"/>
            <a:chOff x="265388" y="1230313"/>
            <a:chExt cx="8907188" cy="16236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B60FC1F-90A5-81CC-9449-982891D51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325" y="1230313"/>
              <a:ext cx="1606550" cy="7397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85690CB-359C-9668-9C03-BF3AF6043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1544" y="1433428"/>
              <a:ext cx="3779002" cy="42871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BD39967-D5EF-0ED1-4600-FF7FEE9DD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5388" y="2374465"/>
              <a:ext cx="4151313" cy="47947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6BE8C43-5F36-26E6-CB43-658DDFF7D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72000" y="2294518"/>
              <a:ext cx="4600576" cy="533594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6270A199-1EA1-C049-A1EF-7DFA7D793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Poly time reductions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92ED3A96-9530-0A4F-B6E9-37921F91E7CA}"/>
              </a:ext>
            </a:extLst>
          </p:cNvPr>
          <p:cNvSpPr/>
          <p:nvPr/>
        </p:nvSpPr>
        <p:spPr>
          <a:xfrm>
            <a:off x="2051050" y="2846388"/>
            <a:ext cx="260350" cy="811212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B8A9D97B-F348-2041-829B-F03BA842E375}"/>
              </a:ext>
            </a:extLst>
          </p:cNvPr>
          <p:cNvSpPr/>
          <p:nvPr/>
        </p:nvSpPr>
        <p:spPr>
          <a:xfrm rot="17893056">
            <a:off x="2592388" y="4467225"/>
            <a:ext cx="212725" cy="175577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FC4E6C2D-A8AF-1845-B3F0-83988F12D582}"/>
              </a:ext>
            </a:extLst>
          </p:cNvPr>
          <p:cNvSpPr/>
          <p:nvPr/>
        </p:nvSpPr>
        <p:spPr>
          <a:xfrm rot="20275686">
            <a:off x="5756275" y="5165725"/>
            <a:ext cx="1957388" cy="2921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Up Arrow 42">
            <a:extLst>
              <a:ext uri="{FF2B5EF4-FFF2-40B4-BE49-F238E27FC236}">
                <a16:creationId xmlns:a16="http://schemas.microsoft.com/office/drawing/2014/main" id="{826454AD-FE84-324D-AE76-DCDE0E41C12D}"/>
              </a:ext>
            </a:extLst>
          </p:cNvPr>
          <p:cNvSpPr/>
          <p:nvPr/>
        </p:nvSpPr>
        <p:spPr>
          <a:xfrm>
            <a:off x="7340600" y="2822575"/>
            <a:ext cx="184150" cy="7112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8922" name="Group 46">
            <a:extLst>
              <a:ext uri="{FF2B5EF4-FFF2-40B4-BE49-F238E27FC236}">
                <a16:creationId xmlns:a16="http://schemas.microsoft.com/office/drawing/2014/main" id="{06C2878E-1E01-2843-8F9D-CC33DDDB17CC}"/>
              </a:ext>
            </a:extLst>
          </p:cNvPr>
          <p:cNvGrpSpPr>
            <a:grpSpLocks/>
          </p:cNvGrpSpPr>
          <p:nvPr/>
        </p:nvGrpSpPr>
        <p:grpSpPr bwMode="auto">
          <a:xfrm>
            <a:off x="1223963" y="3657600"/>
            <a:ext cx="1890712" cy="1247775"/>
            <a:chOff x="1223319" y="3657600"/>
            <a:chExt cx="1890584" cy="1247281"/>
          </a:xfrm>
        </p:grpSpPr>
        <p:pic>
          <p:nvPicPr>
            <p:cNvPr id="38932" name="Picture 4">
              <a:extLst>
                <a:ext uri="{FF2B5EF4-FFF2-40B4-BE49-F238E27FC236}">
                  <a16:creationId xmlns:a16="http://schemas.microsoft.com/office/drawing/2014/main" id="{F55BEB21-2269-D14A-B1FB-40CB97382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3708120"/>
              <a:ext cx="275273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3" name="Picture 5">
              <a:extLst>
                <a:ext uri="{FF2B5EF4-FFF2-40B4-BE49-F238E27FC236}">
                  <a16:creationId xmlns:a16="http://schemas.microsoft.com/office/drawing/2014/main" id="{EED52358-3238-B746-B975-CA0CB91C0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4094929"/>
              <a:ext cx="269240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4" name="Picture 6">
              <a:extLst>
                <a:ext uri="{FF2B5EF4-FFF2-40B4-BE49-F238E27FC236}">
                  <a16:creationId xmlns:a16="http://schemas.microsoft.com/office/drawing/2014/main" id="{80ED1622-A0BD-8549-B280-C71FF7F14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376" y="4469680"/>
              <a:ext cx="26733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5" name="Picture 7">
              <a:extLst>
                <a:ext uri="{FF2B5EF4-FFF2-40B4-BE49-F238E27FC236}">
                  <a16:creationId xmlns:a16="http://schemas.microsoft.com/office/drawing/2014/main" id="{E591F168-62A4-7F4B-932E-DFC0269EF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3708120"/>
              <a:ext cx="24701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6" name="Picture 8">
              <a:extLst>
                <a:ext uri="{FF2B5EF4-FFF2-40B4-BE49-F238E27FC236}">
                  <a16:creationId xmlns:a16="http://schemas.microsoft.com/office/drawing/2014/main" id="{74FDDE66-E3DC-1E48-9689-50A98F4A8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4094929"/>
              <a:ext cx="27749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7" name="Picture 9">
              <a:extLst>
                <a:ext uri="{FF2B5EF4-FFF2-40B4-BE49-F238E27FC236}">
                  <a16:creationId xmlns:a16="http://schemas.microsoft.com/office/drawing/2014/main" id="{2B9153A6-850D-E24E-900F-F80757500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168" y="4469680"/>
              <a:ext cx="27876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8" name="Picture 19">
              <a:extLst>
                <a:ext uri="{FF2B5EF4-FFF2-40B4-BE49-F238E27FC236}">
                  <a16:creationId xmlns:a16="http://schemas.microsoft.com/office/drawing/2014/main" id="{D5DDBC38-3A39-0F49-B4EC-C92BBC2E5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3781737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9" name="Picture 20">
              <a:extLst>
                <a:ext uri="{FF2B5EF4-FFF2-40B4-BE49-F238E27FC236}">
                  <a16:creationId xmlns:a16="http://schemas.microsoft.com/office/drawing/2014/main" id="{8107C13A-FC8D-794B-AD5F-E49F58BB2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3781737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0" name="Picture 21">
              <a:extLst>
                <a:ext uri="{FF2B5EF4-FFF2-40B4-BE49-F238E27FC236}">
                  <a16:creationId xmlns:a16="http://schemas.microsoft.com/office/drawing/2014/main" id="{7DC464CA-55AA-6143-84B8-CB5BCE231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766" y="3781737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1" name="Picture 22">
              <a:extLst>
                <a:ext uri="{FF2B5EF4-FFF2-40B4-BE49-F238E27FC236}">
                  <a16:creationId xmlns:a16="http://schemas.microsoft.com/office/drawing/2014/main" id="{CB8C407D-CAD9-4D44-8C88-E27E20511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4177749"/>
              <a:ext cx="106045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2" name="Picture 23">
              <a:extLst>
                <a:ext uri="{FF2B5EF4-FFF2-40B4-BE49-F238E27FC236}">
                  <a16:creationId xmlns:a16="http://schemas.microsoft.com/office/drawing/2014/main" id="{0940719B-2E93-2A46-AE19-35D445EEA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177749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3" name="Picture 24">
              <a:extLst>
                <a:ext uri="{FF2B5EF4-FFF2-40B4-BE49-F238E27FC236}">
                  <a16:creationId xmlns:a16="http://schemas.microsoft.com/office/drawing/2014/main" id="{4B0F5866-8436-EF49-A4E6-6B0C50E75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401" y="4177749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4" name="Picture 25">
              <a:extLst>
                <a:ext uri="{FF2B5EF4-FFF2-40B4-BE49-F238E27FC236}">
                  <a16:creationId xmlns:a16="http://schemas.microsoft.com/office/drawing/2014/main" id="{EE25F75A-8C5F-644D-9B08-AAB1B9F42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718" y="4530605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5" name="Picture 26">
              <a:extLst>
                <a:ext uri="{FF2B5EF4-FFF2-40B4-BE49-F238E27FC236}">
                  <a16:creationId xmlns:a16="http://schemas.microsoft.com/office/drawing/2014/main" id="{1A8F47E0-823A-7841-B934-4EFCDA89F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7926" y="4530605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6" name="Picture 27">
              <a:extLst>
                <a:ext uri="{FF2B5EF4-FFF2-40B4-BE49-F238E27FC236}">
                  <a16:creationId xmlns:a16="http://schemas.microsoft.com/office/drawing/2014/main" id="{8AA689BA-0AF8-D64D-8297-08F17AE37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530288"/>
              <a:ext cx="120333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7" name="Picture 28">
              <a:extLst>
                <a:ext uri="{FF2B5EF4-FFF2-40B4-BE49-F238E27FC236}">
                  <a16:creationId xmlns:a16="http://schemas.microsoft.com/office/drawing/2014/main" id="{7DAC90CF-8D62-2947-9253-05401E608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3781737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8" name="Picture 29">
              <a:extLst>
                <a:ext uri="{FF2B5EF4-FFF2-40B4-BE49-F238E27FC236}">
                  <a16:creationId xmlns:a16="http://schemas.microsoft.com/office/drawing/2014/main" id="{4974FAFD-51DC-B540-85D0-E3388FADB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3781737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9" name="Picture 30">
              <a:extLst>
                <a:ext uri="{FF2B5EF4-FFF2-40B4-BE49-F238E27FC236}">
                  <a16:creationId xmlns:a16="http://schemas.microsoft.com/office/drawing/2014/main" id="{3C16ABC7-4013-FB46-B0CA-B1F2ABF07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3781737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50" name="Picture 31">
              <a:extLst>
                <a:ext uri="{FF2B5EF4-FFF2-40B4-BE49-F238E27FC236}">
                  <a16:creationId xmlns:a16="http://schemas.microsoft.com/office/drawing/2014/main" id="{B445B53E-422D-FE4A-BFA9-3B2659E6D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177749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51" name="Picture 32">
              <a:extLst>
                <a:ext uri="{FF2B5EF4-FFF2-40B4-BE49-F238E27FC236}">
                  <a16:creationId xmlns:a16="http://schemas.microsoft.com/office/drawing/2014/main" id="{9A55D38E-1F1C-184F-B2D0-1521F9E1D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177749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52" name="Picture 33">
              <a:extLst>
                <a:ext uri="{FF2B5EF4-FFF2-40B4-BE49-F238E27FC236}">
                  <a16:creationId xmlns:a16="http://schemas.microsoft.com/office/drawing/2014/main" id="{29C778AB-FF76-5C4F-A088-30E6E6D8F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177749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53" name="Picture 34">
              <a:extLst>
                <a:ext uri="{FF2B5EF4-FFF2-40B4-BE49-F238E27FC236}">
                  <a16:creationId xmlns:a16="http://schemas.microsoft.com/office/drawing/2014/main" id="{BC7FDD49-74E5-0B4F-9C08-F4DB4735E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533461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54" name="Picture 35">
              <a:extLst>
                <a:ext uri="{FF2B5EF4-FFF2-40B4-BE49-F238E27FC236}">
                  <a16:creationId xmlns:a16="http://schemas.microsoft.com/office/drawing/2014/main" id="{FFA1F92F-A757-DD4D-92D7-F3E7F3B84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533461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55" name="Picture 36">
              <a:extLst>
                <a:ext uri="{FF2B5EF4-FFF2-40B4-BE49-F238E27FC236}">
                  <a16:creationId xmlns:a16="http://schemas.microsoft.com/office/drawing/2014/main" id="{F3CEF857-E0B7-FD4B-BE99-05F3153FA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533461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F545C92-1F7A-6843-A0A3-1129A3915A8A}"/>
                </a:ext>
              </a:extLst>
            </p:cNvPr>
            <p:cNvSpPr/>
            <p:nvPr/>
          </p:nvSpPr>
          <p:spPr>
            <a:xfrm>
              <a:off x="1223319" y="3657600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8923" name="Group 48">
            <a:extLst>
              <a:ext uri="{FF2B5EF4-FFF2-40B4-BE49-F238E27FC236}">
                <a16:creationId xmlns:a16="http://schemas.microsoft.com/office/drawing/2014/main" id="{A5C5A57F-2FCA-8141-870A-D8C51C04B55E}"/>
              </a:ext>
            </a:extLst>
          </p:cNvPr>
          <p:cNvGrpSpPr>
            <a:grpSpLocks/>
          </p:cNvGrpSpPr>
          <p:nvPr/>
        </p:nvGrpSpPr>
        <p:grpSpPr bwMode="auto">
          <a:xfrm>
            <a:off x="6511925" y="3633788"/>
            <a:ext cx="1890713" cy="1246187"/>
            <a:chOff x="6512405" y="3633431"/>
            <a:chExt cx="1890584" cy="1247281"/>
          </a:xfrm>
        </p:grpSpPr>
        <p:pic>
          <p:nvPicPr>
            <p:cNvPr id="38930" name="Picture 37">
              <a:extLst>
                <a:ext uri="{FF2B5EF4-FFF2-40B4-BE49-F238E27FC236}">
                  <a16:creationId xmlns:a16="http://schemas.microsoft.com/office/drawing/2014/main" id="{617EEBF7-1C24-054A-9BFB-17C907F702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698" y="3658692"/>
              <a:ext cx="1446408" cy="119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03F3F32-5D52-3A49-A925-5E99F39DC809}"/>
                </a:ext>
              </a:extLst>
            </p:cNvPr>
            <p:cNvSpPr/>
            <p:nvPr/>
          </p:nvSpPr>
          <p:spPr>
            <a:xfrm>
              <a:off x="6512405" y="3633431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7C88AAA-2150-9141-A7DC-E1DBA30A9543}"/>
              </a:ext>
            </a:extLst>
          </p:cNvPr>
          <p:cNvSpPr/>
          <p:nvPr/>
        </p:nvSpPr>
        <p:spPr>
          <a:xfrm>
            <a:off x="3529013" y="5095875"/>
            <a:ext cx="2244725" cy="127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ANY </a:t>
            </a:r>
            <a:r>
              <a:rPr lang="en-US" dirty="0" err="1"/>
              <a:t>algo</a:t>
            </a:r>
            <a:r>
              <a:rPr lang="en-US" dirty="0"/>
              <a:t> for stable matching problem works!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04455A2-4E69-2846-B4CD-E05076048469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052763"/>
            <a:ext cx="5048250" cy="823912"/>
            <a:chOff x="2310713" y="3052119"/>
            <a:chExt cx="5048727" cy="8252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46D7016-3E62-9642-8421-7A13B4C2B6A5}"/>
                </a:ext>
              </a:extLst>
            </p:cNvPr>
            <p:cNvSpPr/>
            <p:nvPr/>
          </p:nvSpPr>
          <p:spPr>
            <a:xfrm>
              <a:off x="3522090" y="3052119"/>
              <a:ext cx="2348134" cy="825289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Poly time steps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3E3C854-F4D4-034A-9AC4-6075EB9CC68C}"/>
                </a:ext>
              </a:extLst>
            </p:cNvPr>
            <p:cNvCxnSpPr/>
            <p:nvPr/>
          </p:nvCxnSpPr>
          <p:spPr>
            <a:xfrm flipV="1">
              <a:off x="5889276" y="3179331"/>
              <a:ext cx="1470164" cy="119261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F6CE7CF-28D0-C841-B424-580DFB44300C}"/>
                </a:ext>
              </a:extLst>
            </p:cNvPr>
            <p:cNvCxnSpPr/>
            <p:nvPr/>
          </p:nvCxnSpPr>
          <p:spPr>
            <a:xfrm flipH="1" flipV="1">
              <a:off x="2310713" y="3179331"/>
              <a:ext cx="1211377" cy="71556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C959C9B-DCA8-411E-1DC7-437080DDA16F}"/>
              </a:ext>
            </a:extLst>
          </p:cNvPr>
          <p:cNvGrpSpPr/>
          <p:nvPr/>
        </p:nvGrpSpPr>
        <p:grpSpPr>
          <a:xfrm>
            <a:off x="265388" y="1230313"/>
            <a:ext cx="8907188" cy="1623622"/>
            <a:chOff x="265388" y="1230313"/>
            <a:chExt cx="8907188" cy="16236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17B3571-5028-F5EA-AE36-49C14A086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325" y="1230313"/>
              <a:ext cx="1606550" cy="7397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D92EB84-B923-77A5-B832-0A4B7FCCC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1544" y="1433428"/>
              <a:ext cx="3779002" cy="42871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C273A9-D626-8DFF-BB46-4F43F6959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5388" y="2374465"/>
              <a:ext cx="4151313" cy="47947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FE29AB6-ED8A-9581-C723-0880CD221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72000" y="2294518"/>
              <a:ext cx="4600576" cy="533594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-1816443" y="214692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D6F4E86-D66A-2B48-B06C-35EC412CE20C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E76DF0B-7E7D-0B44-8BB4-616678B6C2D7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8E2E1E6-D2F7-C74E-A1B5-8F1675E88E6E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D27EAC-2D86-19B9-AAC6-77EEAAFD5563}"/>
              </a:ext>
            </a:extLst>
          </p:cNvPr>
          <p:cNvGrpSpPr/>
          <p:nvPr/>
        </p:nvGrpSpPr>
        <p:grpSpPr>
          <a:xfrm>
            <a:off x="5044966" y="75543"/>
            <a:ext cx="4176995" cy="2699896"/>
            <a:chOff x="265388" y="1230313"/>
            <a:chExt cx="8907188" cy="5135562"/>
          </a:xfrm>
        </p:grpSpPr>
        <p:sp>
          <p:nvSpPr>
            <p:cNvPr id="4" name="Down Arrow 3">
              <a:extLst>
                <a:ext uri="{FF2B5EF4-FFF2-40B4-BE49-F238E27FC236}">
                  <a16:creationId xmlns:a16="http://schemas.microsoft.com/office/drawing/2014/main" id="{4F3E902E-53C6-6710-3A23-45CE0BDED80B}"/>
                </a:ext>
              </a:extLst>
            </p:cNvPr>
            <p:cNvSpPr/>
            <p:nvPr/>
          </p:nvSpPr>
          <p:spPr>
            <a:xfrm>
              <a:off x="2051050" y="2846388"/>
              <a:ext cx="260350" cy="811212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Down Arrow 4">
              <a:extLst>
                <a:ext uri="{FF2B5EF4-FFF2-40B4-BE49-F238E27FC236}">
                  <a16:creationId xmlns:a16="http://schemas.microsoft.com/office/drawing/2014/main" id="{1874F39E-8FC9-18CD-8EE6-0695C27889D0}"/>
                </a:ext>
              </a:extLst>
            </p:cNvPr>
            <p:cNvSpPr/>
            <p:nvPr/>
          </p:nvSpPr>
          <p:spPr>
            <a:xfrm rot="17893056">
              <a:off x="2592388" y="4467225"/>
              <a:ext cx="212725" cy="1755775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45B65403-B3A5-E463-4F5C-487BB19CB65E}"/>
                </a:ext>
              </a:extLst>
            </p:cNvPr>
            <p:cNvSpPr/>
            <p:nvPr/>
          </p:nvSpPr>
          <p:spPr>
            <a:xfrm rot="20275686">
              <a:off x="5756275" y="5165725"/>
              <a:ext cx="1957388" cy="2921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Up Arrow 9">
              <a:extLst>
                <a:ext uri="{FF2B5EF4-FFF2-40B4-BE49-F238E27FC236}">
                  <a16:creationId xmlns:a16="http://schemas.microsoft.com/office/drawing/2014/main" id="{40AC90FC-D1CA-3781-EA28-B1F4FD4ACCF6}"/>
                </a:ext>
              </a:extLst>
            </p:cNvPr>
            <p:cNvSpPr/>
            <p:nvPr/>
          </p:nvSpPr>
          <p:spPr>
            <a:xfrm>
              <a:off x="7340600" y="2822575"/>
              <a:ext cx="184150" cy="711200"/>
            </a:xfrm>
            <a:prstGeom prst="up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1" name="Group 46">
              <a:extLst>
                <a:ext uri="{FF2B5EF4-FFF2-40B4-BE49-F238E27FC236}">
                  <a16:creationId xmlns:a16="http://schemas.microsoft.com/office/drawing/2014/main" id="{3F84598C-AD4E-49D1-3C06-D60C9DA114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3963" y="3657600"/>
              <a:ext cx="1890712" cy="1247775"/>
              <a:chOff x="1223319" y="3657600"/>
              <a:chExt cx="1890584" cy="1247281"/>
            </a:xfrm>
          </p:grpSpPr>
          <p:pic>
            <p:nvPicPr>
              <p:cNvPr id="26" name="Picture 4">
                <a:extLst>
                  <a:ext uri="{FF2B5EF4-FFF2-40B4-BE49-F238E27FC236}">
                    <a16:creationId xmlns:a16="http://schemas.microsoft.com/office/drawing/2014/main" id="{1B680284-F8A2-78ED-030B-C4ED77B602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3708120"/>
                <a:ext cx="275273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5">
                <a:extLst>
                  <a:ext uri="{FF2B5EF4-FFF2-40B4-BE49-F238E27FC236}">
                    <a16:creationId xmlns:a16="http://schemas.microsoft.com/office/drawing/2014/main" id="{61C35365-87E8-8FBB-E4A0-047256B233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4094929"/>
                <a:ext cx="269240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6">
                <a:extLst>
                  <a:ext uri="{FF2B5EF4-FFF2-40B4-BE49-F238E27FC236}">
                    <a16:creationId xmlns:a16="http://schemas.microsoft.com/office/drawing/2014/main" id="{CC68AFFF-6087-579F-B884-9F241AA6BC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376" y="4469680"/>
                <a:ext cx="26733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7">
                <a:extLst>
                  <a:ext uri="{FF2B5EF4-FFF2-40B4-BE49-F238E27FC236}">
                    <a16:creationId xmlns:a16="http://schemas.microsoft.com/office/drawing/2014/main" id="{32BB84BD-C7F0-E10A-B513-082DCA7390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3708120"/>
                <a:ext cx="24701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8">
                <a:extLst>
                  <a:ext uri="{FF2B5EF4-FFF2-40B4-BE49-F238E27FC236}">
                    <a16:creationId xmlns:a16="http://schemas.microsoft.com/office/drawing/2014/main" id="{C20389A7-7EA4-62F3-6499-61BD741046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4094929"/>
                <a:ext cx="27749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9">
                <a:extLst>
                  <a:ext uri="{FF2B5EF4-FFF2-40B4-BE49-F238E27FC236}">
                    <a16:creationId xmlns:a16="http://schemas.microsoft.com/office/drawing/2014/main" id="{E43F2046-C346-9A03-2E7A-8DA881F168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7168" y="4469680"/>
                <a:ext cx="27876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19">
                <a:extLst>
                  <a:ext uri="{FF2B5EF4-FFF2-40B4-BE49-F238E27FC236}">
                    <a16:creationId xmlns:a16="http://schemas.microsoft.com/office/drawing/2014/main" id="{4BE06ACB-D0C4-9EB0-8579-9ECBCA809E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3781737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0">
                <a:extLst>
                  <a:ext uri="{FF2B5EF4-FFF2-40B4-BE49-F238E27FC236}">
                    <a16:creationId xmlns:a16="http://schemas.microsoft.com/office/drawing/2014/main" id="{CC21E70E-19F0-6A61-01C2-67A5421D5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3781737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1">
                <a:extLst>
                  <a:ext uri="{FF2B5EF4-FFF2-40B4-BE49-F238E27FC236}">
                    <a16:creationId xmlns:a16="http://schemas.microsoft.com/office/drawing/2014/main" id="{2D9F4D3A-4DEF-6DD1-AADD-60A9B9EFC0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766" y="3781737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2">
                <a:extLst>
                  <a:ext uri="{FF2B5EF4-FFF2-40B4-BE49-F238E27FC236}">
                    <a16:creationId xmlns:a16="http://schemas.microsoft.com/office/drawing/2014/main" id="{2C139C21-8F37-209D-5139-D1E6A07796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4177749"/>
                <a:ext cx="106045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3">
                <a:extLst>
                  <a:ext uri="{FF2B5EF4-FFF2-40B4-BE49-F238E27FC236}">
                    <a16:creationId xmlns:a16="http://schemas.microsoft.com/office/drawing/2014/main" id="{20967832-D6F7-6A8C-EEF2-271B44376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177749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4">
                <a:extLst>
                  <a:ext uri="{FF2B5EF4-FFF2-40B4-BE49-F238E27FC236}">
                    <a16:creationId xmlns:a16="http://schemas.microsoft.com/office/drawing/2014/main" id="{34103A95-9275-140A-A717-6069CB934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8401" y="4177749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5">
                <a:extLst>
                  <a:ext uri="{FF2B5EF4-FFF2-40B4-BE49-F238E27FC236}">
                    <a16:creationId xmlns:a16="http://schemas.microsoft.com/office/drawing/2014/main" id="{6B727D32-BB9C-B282-EDBF-2C1F42BAEF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1718" y="4530605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6">
                <a:extLst>
                  <a:ext uri="{FF2B5EF4-FFF2-40B4-BE49-F238E27FC236}">
                    <a16:creationId xmlns:a16="http://schemas.microsoft.com/office/drawing/2014/main" id="{507E1E5C-4212-16AF-7E27-EF575882A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7926" y="4530605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7">
                <a:extLst>
                  <a:ext uri="{FF2B5EF4-FFF2-40B4-BE49-F238E27FC236}">
                    <a16:creationId xmlns:a16="http://schemas.microsoft.com/office/drawing/2014/main" id="{61C1EE5A-1B98-BFFE-EC10-BBCEA59DF7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530288"/>
                <a:ext cx="120333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8">
                <a:extLst>
                  <a:ext uri="{FF2B5EF4-FFF2-40B4-BE49-F238E27FC236}">
                    <a16:creationId xmlns:a16="http://schemas.microsoft.com/office/drawing/2014/main" id="{FC11B290-A448-A46B-C376-0221D3D34F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3781737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6" name="Picture 29">
                <a:extLst>
                  <a:ext uri="{FF2B5EF4-FFF2-40B4-BE49-F238E27FC236}">
                    <a16:creationId xmlns:a16="http://schemas.microsoft.com/office/drawing/2014/main" id="{772B3CC2-24DA-902E-51DE-A45CC1601D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3781737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7" name="Picture 30">
                <a:extLst>
                  <a:ext uri="{FF2B5EF4-FFF2-40B4-BE49-F238E27FC236}">
                    <a16:creationId xmlns:a16="http://schemas.microsoft.com/office/drawing/2014/main" id="{7A1B88AD-5B7D-5630-3B60-B8FC98C479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3781737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9" name="Picture 31">
                <a:extLst>
                  <a:ext uri="{FF2B5EF4-FFF2-40B4-BE49-F238E27FC236}">
                    <a16:creationId xmlns:a16="http://schemas.microsoft.com/office/drawing/2014/main" id="{218442F5-EBF8-6E15-8207-41D24DB18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177749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0" name="Picture 32">
                <a:extLst>
                  <a:ext uri="{FF2B5EF4-FFF2-40B4-BE49-F238E27FC236}">
                    <a16:creationId xmlns:a16="http://schemas.microsoft.com/office/drawing/2014/main" id="{DE2924E1-1BD4-3E88-A95D-5A20440584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177749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1" name="Picture 33">
                <a:extLst>
                  <a:ext uri="{FF2B5EF4-FFF2-40B4-BE49-F238E27FC236}">
                    <a16:creationId xmlns:a16="http://schemas.microsoft.com/office/drawing/2014/main" id="{34701F0C-599A-2F9C-D80F-200A91968A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177749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2" name="Picture 34">
                <a:extLst>
                  <a:ext uri="{FF2B5EF4-FFF2-40B4-BE49-F238E27FC236}">
                    <a16:creationId xmlns:a16="http://schemas.microsoft.com/office/drawing/2014/main" id="{3815B5DC-02B4-A8C1-9C55-50657C1F2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533461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3" name="Picture 35">
                <a:extLst>
                  <a:ext uri="{FF2B5EF4-FFF2-40B4-BE49-F238E27FC236}">
                    <a16:creationId xmlns:a16="http://schemas.microsoft.com/office/drawing/2014/main" id="{D6770AAE-5407-2C84-026C-F63840B4AE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533461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4" name="Picture 36">
                <a:extLst>
                  <a:ext uri="{FF2B5EF4-FFF2-40B4-BE49-F238E27FC236}">
                    <a16:creationId xmlns:a16="http://schemas.microsoft.com/office/drawing/2014/main" id="{411BCC67-4ED8-B78F-41B5-9C64B84BD3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533461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945" name="Rectangle 39944">
                <a:extLst>
                  <a:ext uri="{FF2B5EF4-FFF2-40B4-BE49-F238E27FC236}">
                    <a16:creationId xmlns:a16="http://schemas.microsoft.com/office/drawing/2014/main" id="{AAB5F453-A5D2-899E-83F6-35E67A58EEE8}"/>
                  </a:ext>
                </a:extLst>
              </p:cNvPr>
              <p:cNvSpPr/>
              <p:nvPr/>
            </p:nvSpPr>
            <p:spPr>
              <a:xfrm>
                <a:off x="1223319" y="3657600"/>
                <a:ext cx="1890584" cy="124728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" name="Group 48">
              <a:extLst>
                <a:ext uri="{FF2B5EF4-FFF2-40B4-BE49-F238E27FC236}">
                  <a16:creationId xmlns:a16="http://schemas.microsoft.com/office/drawing/2014/main" id="{9DB2C9B7-432C-07BF-5604-7BBD51AA42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1925" y="3633788"/>
              <a:ext cx="1890713" cy="1246187"/>
              <a:chOff x="6512405" y="3633431"/>
              <a:chExt cx="1890584" cy="1247281"/>
            </a:xfrm>
          </p:grpSpPr>
          <p:pic>
            <p:nvPicPr>
              <p:cNvPr id="24" name="Picture 37">
                <a:extLst>
                  <a:ext uri="{FF2B5EF4-FFF2-40B4-BE49-F238E27FC236}">
                    <a16:creationId xmlns:a16="http://schemas.microsoft.com/office/drawing/2014/main" id="{395FC870-6AC5-CB67-CC00-F1E13BA2DD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6698" y="3658692"/>
                <a:ext cx="1446408" cy="1196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22B7BF2-5583-7AA0-1D10-D4E0048019FB}"/>
                  </a:ext>
                </a:extLst>
              </p:cNvPr>
              <p:cNvSpPr/>
              <p:nvPr/>
            </p:nvSpPr>
            <p:spPr>
              <a:xfrm>
                <a:off x="6512405" y="3633431"/>
                <a:ext cx="1890584" cy="124728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37D8FB-74D4-1779-27EC-22268D2D6565}"/>
                </a:ext>
              </a:extLst>
            </p:cNvPr>
            <p:cNvSpPr/>
            <p:nvPr/>
          </p:nvSpPr>
          <p:spPr>
            <a:xfrm>
              <a:off x="3529013" y="5095875"/>
              <a:ext cx="2244725" cy="1270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/>
                <a:t>ANY </a:t>
              </a:r>
              <a:r>
                <a:rPr lang="en-US" sz="1100" dirty="0" err="1"/>
                <a:t>algo</a:t>
              </a:r>
              <a:r>
                <a:rPr lang="en-US" sz="1100" dirty="0"/>
                <a:t> </a:t>
              </a:r>
              <a:r>
                <a:rPr lang="en-US" sz="1050" dirty="0"/>
                <a:t>for stable matching problem works!</a:t>
              </a:r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092FD29-8D87-265A-0C33-1B86A8E0A6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1400" y="3052763"/>
              <a:ext cx="5048250" cy="823912"/>
              <a:chOff x="2310713" y="3052119"/>
              <a:chExt cx="5048727" cy="82528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C0CBD1B-E46C-1870-36B5-632081420DA0}"/>
                  </a:ext>
                </a:extLst>
              </p:cNvPr>
              <p:cNvSpPr/>
              <p:nvPr/>
            </p:nvSpPr>
            <p:spPr>
              <a:xfrm>
                <a:off x="3522090" y="3052119"/>
                <a:ext cx="2348134" cy="82528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100" dirty="0"/>
                  <a:t>Poly time steps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C0D46C88-CE93-836F-6CD2-B57A60C59261}"/>
                  </a:ext>
                </a:extLst>
              </p:cNvPr>
              <p:cNvCxnSpPr/>
              <p:nvPr/>
            </p:nvCxnSpPr>
            <p:spPr>
              <a:xfrm flipV="1">
                <a:off x="5889276" y="3179331"/>
                <a:ext cx="1470164" cy="119261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6A7CBAE5-18BC-44B2-88A9-F299B77EEBB4}"/>
                  </a:ext>
                </a:extLst>
              </p:cNvPr>
              <p:cNvCxnSpPr/>
              <p:nvPr/>
            </p:nvCxnSpPr>
            <p:spPr>
              <a:xfrm flipH="1" flipV="1">
                <a:off x="2310713" y="3179331"/>
                <a:ext cx="1211377" cy="71556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E8B8622-717A-C3F4-11D9-A988D90D66D3}"/>
                </a:ext>
              </a:extLst>
            </p:cNvPr>
            <p:cNvGrpSpPr/>
            <p:nvPr/>
          </p:nvGrpSpPr>
          <p:grpSpPr>
            <a:xfrm>
              <a:off x="265388" y="1230313"/>
              <a:ext cx="8907188" cy="1623622"/>
              <a:chOff x="265388" y="1230313"/>
              <a:chExt cx="8907188" cy="1623622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3C76CFE-292A-EA8F-70C4-9DF37DB0C1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7325" y="1230313"/>
                <a:ext cx="1606550" cy="73977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E5466D1-86AF-D42F-ED48-6055AF7739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1544" y="1433428"/>
                <a:ext cx="3779002" cy="428710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44B40DF-C1B2-F552-0451-1912A70CC0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5388" y="2374465"/>
                <a:ext cx="4151313" cy="479470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07F31FF-9213-F947-FF9C-05D4763F0F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72000" y="2294518"/>
                <a:ext cx="4600576" cy="533594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7" grpId="0" animBg="1"/>
      <p:bldP spid="60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334E6-594B-044A-82EF-829EFD16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post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866969-3EFB-C79A-09D7-FFC601811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72618"/>
            <a:ext cx="9179267" cy="4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107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1734" y="247135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40963" name="Group 54">
            <a:extLst>
              <a:ext uri="{FF2B5EF4-FFF2-40B4-BE49-F238E27FC236}">
                <a16:creationId xmlns:a16="http://schemas.microsoft.com/office/drawing/2014/main" id="{5625B175-DB61-0B4E-A4E9-83EC87A48F2C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0964" name="Group 57">
            <a:extLst>
              <a:ext uri="{FF2B5EF4-FFF2-40B4-BE49-F238E27FC236}">
                <a16:creationId xmlns:a16="http://schemas.microsoft.com/office/drawing/2014/main" id="{1F0EADE4-FA2E-8345-9564-FF8F053D8B95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0966" name="Group 60">
            <a:extLst>
              <a:ext uri="{FF2B5EF4-FFF2-40B4-BE49-F238E27FC236}">
                <a16:creationId xmlns:a16="http://schemas.microsoft.com/office/drawing/2014/main" id="{40C5B7EE-683B-014B-A8C0-D6949A0DBAC8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0AF017-B362-924E-B1C3-6E500CA06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13" y="1531938"/>
            <a:ext cx="2184400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Poly time algo for </a:t>
            </a:r>
            <a:r>
              <a:rPr lang="en-US" altLang="en-US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FCC2594-4DA6-254F-86BA-024F4A123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138" y="2360613"/>
            <a:ext cx="2179637" cy="3683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Poly time algo for </a:t>
            </a:r>
            <a:r>
              <a:rPr lang="en-US" altLang="en-US">
                <a:solidFill>
                  <a:srgbClr val="7030A0"/>
                </a:solidFill>
              </a:rPr>
              <a:t>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BFD82B-6F4E-4947-B6FC-7B024628C8C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94848" y="1980855"/>
            <a:ext cx="521297" cy="36933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F3153-1362-7849-B090-41D697B1B4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2BF45D-8BB8-064F-A499-E4075F9E2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63750"/>
            <a:ext cx="2436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/>
              <a:t>!</a:t>
            </a:r>
            <a:r>
              <a:rPr lang="en-US" altLang="en-US" sz="4000">
                <a:solidFill>
                  <a:srgbClr val="7030A0"/>
                </a:solidFill>
              </a:rPr>
              <a:t>B</a:t>
            </a:r>
            <a:r>
              <a:rPr lang="en-US" altLang="en-US" sz="4000"/>
              <a:t>         !</a:t>
            </a:r>
            <a:r>
              <a:rPr lang="en-US" altLang="en-US" sz="400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B2A3C4-9EC7-9C47-9D98-B88D35ACCCE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58048" y="2038865"/>
            <a:ext cx="931665" cy="70788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1734" y="247135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41987" name="Group 54">
            <a:extLst>
              <a:ext uri="{FF2B5EF4-FFF2-40B4-BE49-F238E27FC236}">
                <a16:creationId xmlns:a16="http://schemas.microsoft.com/office/drawing/2014/main" id="{6751DCC7-F5D4-0040-AE4A-E5216E16EC98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1988" name="Group 57">
            <a:extLst>
              <a:ext uri="{FF2B5EF4-FFF2-40B4-BE49-F238E27FC236}">
                <a16:creationId xmlns:a16="http://schemas.microsoft.com/office/drawing/2014/main" id="{58A4F0D8-81C2-6348-A404-D8D4716F76D1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1990" name="Group 60">
            <a:extLst>
              <a:ext uri="{FF2B5EF4-FFF2-40B4-BE49-F238E27FC236}">
                <a16:creationId xmlns:a16="http://schemas.microsoft.com/office/drawing/2014/main" id="{E876788D-ADA4-424B-BB1F-41A33662ABED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CFC69C-66DF-8341-8B60-41A7C5E69764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31938"/>
            <a:ext cx="2887662" cy="1196975"/>
            <a:chOff x="5090984" y="1532238"/>
            <a:chExt cx="2888569" cy="1196990"/>
          </a:xfrm>
        </p:grpSpPr>
        <p:sp>
          <p:nvSpPr>
            <p:cNvPr id="41999" name="TextBox 2">
              <a:extLst>
                <a:ext uri="{FF2B5EF4-FFF2-40B4-BE49-F238E27FC236}">
                  <a16:creationId xmlns:a16="http://schemas.microsoft.com/office/drawing/2014/main" id="{1C4726B0-B347-C742-A6F9-D4EB7F93A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2185214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Poly time algo for </a:t>
              </a:r>
              <a:r>
                <a:rPr lang="en-US" altLang="en-US">
                  <a:solidFill>
                    <a:srgbClr val="7030A0"/>
                  </a:solidFill>
                </a:rPr>
                <a:t>X</a:t>
              </a:r>
            </a:p>
          </p:txBody>
        </p:sp>
        <p:sp>
          <p:nvSpPr>
            <p:cNvPr id="42000" name="TextBox 63">
              <a:extLst>
                <a:ext uri="{FF2B5EF4-FFF2-40B4-BE49-F238E27FC236}">
                  <a16:creationId xmlns:a16="http://schemas.microsoft.com/office/drawing/2014/main" id="{E270419C-24E9-FE49-B2A6-9E1F62802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2181046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Poly time algo for </a:t>
              </a:r>
              <a:r>
                <a:rPr lang="en-US" altLang="en-US">
                  <a:solidFill>
                    <a:srgbClr val="7030A0"/>
                  </a:solidFill>
                </a:rPr>
                <a:t>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BFD82B-6F4E-4947-B6FC-7B024628C8C6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584653-A16D-4844-9563-F22EDB09D8B3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25588"/>
            <a:ext cx="3225800" cy="1196975"/>
            <a:chOff x="5090984" y="1532238"/>
            <a:chExt cx="3226161" cy="1196990"/>
          </a:xfrm>
        </p:grpSpPr>
        <p:sp>
          <p:nvSpPr>
            <p:cNvPr id="41996" name="TextBox 22">
              <a:extLst>
                <a:ext uri="{FF2B5EF4-FFF2-40B4-BE49-F238E27FC236}">
                  <a16:creationId xmlns:a16="http://schemas.microsoft.com/office/drawing/2014/main" id="{62F9FC31-8677-2740-9556-FF0C0C2B4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2514471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No poly time algo for </a:t>
              </a:r>
              <a:r>
                <a:rPr lang="en-US" altLang="en-US">
                  <a:solidFill>
                    <a:srgbClr val="7030A0"/>
                  </a:solidFill>
                </a:rPr>
                <a:t>Y</a:t>
              </a:r>
            </a:p>
          </p:txBody>
        </p:sp>
        <p:sp>
          <p:nvSpPr>
            <p:cNvPr id="41997" name="TextBox 23">
              <a:extLst>
                <a:ext uri="{FF2B5EF4-FFF2-40B4-BE49-F238E27FC236}">
                  <a16:creationId xmlns:a16="http://schemas.microsoft.com/office/drawing/2014/main" id="{04DB90C2-B726-9D41-9E2C-77B2865EBF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2518638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No poly time algo for </a:t>
              </a:r>
              <a:r>
                <a:rPr lang="en-US" altLang="en-US">
                  <a:solidFill>
                    <a:srgbClr val="7030A0"/>
                  </a:solidFill>
                </a:rPr>
                <a:t>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6575ED-179B-554A-B071-654B1F52B5A1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B445B-EB7E-5741-A9FE-5A565AC6F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your UB card to final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6B7142-B6CD-0CAD-F519-1553E9DFE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166"/>
            <a:ext cx="9135996" cy="216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3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4B19F-7115-8D4D-96C1-C60157AD3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r>
              <a:rPr lang="en-US" dirty="0"/>
              <a:t>Incentive to complete course evals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F906E5-4917-22E6-736A-F7C3149F7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37430" cy="365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69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E2C10-0D12-7298-0261-39D3787D6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 331 UTA positions for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6AE97F-55BE-F30B-30A4-F1557C98B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102"/>
            <a:ext cx="9149871" cy="347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15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66D4-AC5F-6A4E-88D2-E41FC8B5F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two weeks are brutal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625695-DB2F-9BC5-381A-B656B98CD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5904"/>
            <a:ext cx="9139055" cy="43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24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>
            <a:extLst>
              <a:ext uri="{FF2B5EF4-FFF2-40B4-BE49-F238E27FC236}">
                <a16:creationId xmlns:a16="http://schemas.microsoft.com/office/drawing/2014/main" id="{9A181E57-9D4F-3E40-B513-581E17EC0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6386" name="Picture 1">
            <a:extLst>
              <a:ext uri="{FF2B5EF4-FFF2-40B4-BE49-F238E27FC236}">
                <a16:creationId xmlns:a16="http://schemas.microsoft.com/office/drawing/2014/main" id="{5752794A-5E81-EE4B-B041-31CD76385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9213</TotalTime>
  <Words>856</Words>
  <Application>Microsoft Macintosh PowerPoint</Application>
  <PresentationFormat>On-screen Show (4:3)</PresentationFormat>
  <Paragraphs>140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 Theme</vt:lpstr>
      <vt:lpstr>Lecture 34</vt:lpstr>
      <vt:lpstr>HW 7 reminders</vt:lpstr>
      <vt:lpstr>Sample final exam</vt:lpstr>
      <vt:lpstr>Final exam post</vt:lpstr>
      <vt:lpstr>Bring your UB card to final</vt:lpstr>
      <vt:lpstr>Incentive to complete course evals</vt:lpstr>
      <vt:lpstr>CSE 331 UTA positions for 2023</vt:lpstr>
      <vt:lpstr>Next two weeks are brutal</vt:lpstr>
      <vt:lpstr>Questions?</vt:lpstr>
      <vt:lpstr>Shortest Path Problem</vt:lpstr>
      <vt:lpstr>The recurrence</vt:lpstr>
      <vt:lpstr>Some consequences</vt:lpstr>
      <vt:lpstr>Bellman-Ford Algorithm</vt:lpstr>
      <vt:lpstr>Questions?</vt:lpstr>
      <vt:lpstr>Reading Assignment</vt:lpstr>
      <vt:lpstr>Longest path problem</vt:lpstr>
      <vt:lpstr>Longest vs Shortest Paths</vt:lpstr>
      <vt:lpstr>Two sides of the “same” coin</vt:lpstr>
      <vt:lpstr>Poly time algo for longest path?</vt:lpstr>
      <vt:lpstr>P vs NP question</vt:lpstr>
      <vt:lpstr>Proving P ≠ NP</vt:lpstr>
      <vt:lpstr>Proving P = NP</vt:lpstr>
      <vt:lpstr>A book on P vs. NP</vt:lpstr>
      <vt:lpstr>Questions?</vt:lpstr>
      <vt:lpstr>The course so far…</vt:lpstr>
      <vt:lpstr>The rest of the course…</vt:lpstr>
      <vt:lpstr>No, you can’t– what does it mean?</vt:lpstr>
      <vt:lpstr>No, you can’t take- 1</vt:lpstr>
      <vt:lpstr>No, you can’t take- 2</vt:lpstr>
      <vt:lpstr>No, you can’t take- 2</vt:lpstr>
      <vt:lpstr>No, you can’t take -3</vt:lpstr>
      <vt:lpstr>So far: “Yes, we can” reductions</vt:lpstr>
      <vt:lpstr>Reduce Y to X where X is “easy”</vt:lpstr>
      <vt:lpstr>“Yes, we can” reductions (Example)</vt:lpstr>
      <vt:lpstr>Overview of the reduction</vt:lpstr>
      <vt:lpstr>Nothing special about GS algo</vt:lpstr>
      <vt:lpstr>Another observation</vt:lpstr>
      <vt:lpstr>Poly time reductions</vt:lpstr>
      <vt:lpstr> </vt:lpstr>
      <vt:lpstr> </vt:lpstr>
      <vt:lpstr> </vt:lpstr>
      <vt:lpstr> 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39</dc:title>
  <dc:creator>Atri</dc:creator>
  <cp:lastModifiedBy>Atri Rudra</cp:lastModifiedBy>
  <cp:revision>57</cp:revision>
  <cp:lastPrinted>2017-12-03T22:18:27Z</cp:lastPrinted>
  <dcterms:created xsi:type="dcterms:W3CDTF">2011-12-02T03:04:14Z</dcterms:created>
  <dcterms:modified xsi:type="dcterms:W3CDTF">2022-11-28T18:55:13Z</dcterms:modified>
</cp:coreProperties>
</file>