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3" r:id="rId3"/>
    <p:sldId id="474" r:id="rId4"/>
    <p:sldId id="475" r:id="rId5"/>
    <p:sldId id="477" r:id="rId6"/>
    <p:sldId id="472" r:id="rId7"/>
    <p:sldId id="363" r:id="rId8"/>
    <p:sldId id="479" r:id="rId9"/>
    <p:sldId id="481" r:id="rId10"/>
    <p:sldId id="328" r:id="rId11"/>
    <p:sldId id="482" r:id="rId12"/>
    <p:sldId id="483" r:id="rId13"/>
    <p:sldId id="484" r:id="rId14"/>
    <p:sldId id="485" r:id="rId15"/>
    <p:sldId id="486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/>
    <p:restoredTop sz="93058"/>
  </p:normalViewPr>
  <p:slideViewPr>
    <p:cSldViewPr snapToGrid="0" snapToObjects="1">
      <p:cViewPr varScale="1">
        <p:scale>
          <a:sx n="102" d="100"/>
          <a:sy n="102" d="100"/>
        </p:scale>
        <p:origin x="2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AE14D4-4155-874D-869E-7BBEB1A5EAE5}" type="datetimeFigureOut">
              <a:rPr lang="en-US"/>
              <a:pPr>
                <a:defRPr/>
              </a:pPr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8311EBC-05E9-CB40-A57C-5E463FA73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64BCB90-C156-EF43-8542-AD34B3BCCE93}" type="datetimeFigureOut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64DAD9-A07D-3B4D-B495-5EA3DC16F0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744C2-D96D-8B45-9B28-50C177EF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F47C-97C0-2147-9C03-EE9733BE8855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18ABC-0078-5047-990B-810C5740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47FA-40AD-5940-BDDF-8D9703FA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C76D1-1E6A-8749-A935-D1436A5F4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5E9B-0F20-BD4F-9F30-E86F9C23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C99F-80EC-3F44-B208-1000C5C50B88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8217-388E-9A40-A1E1-DF2D6914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F209-A5D2-7C4B-B3B9-8A4965C5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2D52D-DE6B-6A43-92CF-2F9BA3A02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71023-4440-7948-80E4-CBEAF505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067F-1713-914C-9719-E0C89B65982E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FF0B-8A07-3F49-8E65-04C1B5FA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182A1-F37F-1643-81D0-34655F7C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90B22-3AFF-854E-BA98-1EBF13DE0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7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740C5-09CA-D745-B1EE-5BE181CF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8911-78A7-1649-9767-4180541251A9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98F24-9C6C-664E-9405-55822B41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3DBD0-52B4-0943-AFC3-F44F86F9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3B3BA-CCF9-824F-B5DC-457069597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8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E0EC2-EEB3-C846-B9C6-8A76F07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FA39-84DE-2841-BC59-E9480527BC83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822D-7C6F-0D4D-AF96-5601C37F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1AEEF-1348-7745-AD29-ABBAD5F7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3C057-BB20-7C48-9C78-651F51A71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87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B9BB57-5FF9-7C48-B587-80F3EE88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4B620-3E7A-C443-A10E-C0BF4280A665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A211F5-D851-1D4F-A746-130F1A0A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7DE67-8E3C-4A4E-BC00-4F0F6B49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5918-3617-8043-A9C5-13FD77352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522FD4-DDB5-A84A-9BA0-A3299798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0E78-E294-594A-984C-4DD1CB822D31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D610A1-FD95-F64D-B2FF-5FA7B134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39090C-6029-BE43-AE6D-ABFA950A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AFE2A-6280-6A43-ACB3-81927A6EB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3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251524-6D57-8C4E-88D7-F3DA22BE1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8303-B625-0243-8A38-A72F402801E4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68DCBB-F08D-C449-900A-F59FCD12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CEB572-0ABB-4D47-B402-512AF5FE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2B371-4E30-F740-80CF-0D8192992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60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057CD1-B673-1844-9C7C-9E4515C95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002B-1318-1D41-B1C5-494F824A9DE8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2D1E63-CD6C-834C-B605-52465410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1A41FE-D897-D744-8EA3-2F99C91E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ED04-5306-3848-9A19-B4E56F5DD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29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0BE404-752C-2848-8A96-76FE61BD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69EE-3559-9C46-B5E4-C35CF7775BFB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89F268-4F3D-2648-B78C-177277AF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E469B2-7EB1-FC48-8351-850C274D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10AB2-DD11-BD45-A853-1551D14BB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34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7BCAEF-318D-B044-9515-4901A2AB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B5D-38B1-0742-9779-FCCF4B8DA0E8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36E20-E000-2A43-A89C-53EBB96E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C815A0-4DA4-9E4C-BCD3-23960C0B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D0D6A-4D1A-C34E-A7A8-FBE959194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67E24F-E3A5-AC4C-B1FE-DC7CBE0E69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A33409-0506-4244-8367-05610FFD0E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84216DD-E093-A34C-856F-624A545EA8A0}" type="datetime1">
              <a:rPr lang="en-US" altLang="en-US"/>
              <a:pPr>
                <a:defRPr/>
              </a:pPr>
              <a:t>12/1/22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500631-FEA4-7643-8A44-D61BC1C08D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FCE914D-88CA-DC49-9244-87D64B5FA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2,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D56743F-59AB-5445-A03A-5C846F4B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908BCA3-C4BC-C94F-A081-A63C3F01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594B0FDA-90BF-AD42-A048-D95452EB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7718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NP</a:t>
            </a:r>
            <a:r>
              <a:rPr lang="en-US" altLang="en-US" sz="1800"/>
              <a:t>: problems that have polynomial time verifiable witness to optimal solution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5E6E-C856-56C1-6278-27A895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934BA-8501-A18C-D371-40718A52C904}"/>
              </a:ext>
            </a:extLst>
          </p:cNvPr>
          <p:cNvSpPr txBox="1"/>
          <p:nvPr/>
        </p:nvSpPr>
        <p:spPr>
          <a:xfrm>
            <a:off x="1072055" y="1954924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consider Boolean output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3F08E-B695-2597-5E68-0B3DA4823A8B}"/>
              </a:ext>
            </a:extLst>
          </p:cNvPr>
          <p:cNvSpPr txBox="1"/>
          <p:nvPr/>
        </p:nvSpPr>
        <p:spPr>
          <a:xfrm>
            <a:off x="1072055" y="2676876"/>
            <a:ext cx="585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problem </a:t>
            </a:r>
            <a:r>
              <a:rPr lang="en-US" dirty="0">
                <a:solidFill>
                  <a:srgbClr val="7030A0"/>
                </a:solidFill>
              </a:rPr>
              <a:t>Y</a:t>
            </a:r>
            <a:r>
              <a:rPr lang="en-US" dirty="0"/>
              <a:t> is a subset of possible input (with output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77A87-CE7C-CE4D-2D1B-2BA6AE4267F9}"/>
              </a:ext>
            </a:extLst>
          </p:cNvPr>
          <p:cNvSpPr txBox="1"/>
          <p:nvPr/>
        </p:nvSpPr>
        <p:spPr>
          <a:xfrm>
            <a:off x="1079391" y="3442461"/>
            <a:ext cx="431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A(w) </a:t>
            </a:r>
            <a:r>
              <a:rPr lang="en-US" dirty="0"/>
              <a:t>denotes output of algo </a:t>
            </a: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/>
              <a:t> on input </a:t>
            </a:r>
            <a:r>
              <a:rPr lang="en-US" dirty="0">
                <a:solidFill>
                  <a:srgbClr val="7030A0"/>
                </a:solidFill>
              </a:rPr>
              <a:t>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93AC-CFC1-63E0-C6CA-7C3BFB0FBD50}"/>
                  </a:ext>
                </a:extLst>
              </p:cNvPr>
              <p:cNvSpPr txBox="1"/>
              <p:nvPr/>
            </p:nvSpPr>
            <p:spPr>
              <a:xfrm>
                <a:off x="1079391" y="4208046"/>
                <a:ext cx="3277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/>
                  <a:t> solves </a:t>
                </a:r>
                <a:r>
                  <a:rPr lang="en-US" dirty="0">
                    <a:solidFill>
                      <a:srgbClr val="7030A0"/>
                    </a:solidFill>
                  </a:rPr>
                  <a:t>Y</a:t>
                </a:r>
                <a:r>
                  <a:rPr lang="en-US" dirty="0"/>
                  <a:t> if </a:t>
                </a:r>
                <a:r>
                  <a:rPr lang="en-US" dirty="0">
                    <a:solidFill>
                      <a:srgbClr val="7030A0"/>
                    </a:solidFill>
                  </a:rPr>
                  <a:t>A(w) = 1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Y</a:t>
                </a: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93AC-CFC1-63E0-C6CA-7C3BFB0F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91" y="4208046"/>
                <a:ext cx="3277949" cy="369332"/>
              </a:xfrm>
              <a:prstGeom prst="rect">
                <a:avLst/>
              </a:prstGeom>
              <a:blipFill>
                <a:blip r:embed="rId2"/>
                <a:stretch>
                  <a:fillRect l="-115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AE1C1E-59FB-2238-5A61-FDBAA5A915AF}"/>
                  </a:ext>
                </a:extLst>
              </p:cNvPr>
              <p:cNvSpPr txBox="1"/>
              <p:nvPr/>
            </p:nvSpPr>
            <p:spPr>
              <a:xfrm>
                <a:off x="1079391" y="4973631"/>
                <a:ext cx="4920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P </a:t>
                </a:r>
                <a:r>
                  <a:rPr lang="en-US" dirty="0"/>
                  <a:t>if there exists a poly time </a:t>
                </a:r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/>
                  <a:t> that solves </a:t>
                </a:r>
                <a:r>
                  <a:rPr lang="en-US" dirty="0">
                    <a:solidFill>
                      <a:srgbClr val="7030A0"/>
                    </a:solidFill>
                  </a:rPr>
                  <a:t>Y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AE1C1E-59FB-2238-5A61-FDBAA5A91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91" y="4973631"/>
                <a:ext cx="4920386" cy="369332"/>
              </a:xfrm>
              <a:prstGeom prst="rect">
                <a:avLst/>
              </a:prstGeom>
              <a:blipFill>
                <a:blip r:embed="rId3"/>
                <a:stretch>
                  <a:fillRect l="-77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0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925ADA-F6A3-AE72-DA3F-B1DC2F537F59}"/>
              </a:ext>
            </a:extLst>
          </p:cNvPr>
          <p:cNvSpPr txBox="1"/>
          <p:nvPr/>
        </p:nvSpPr>
        <p:spPr>
          <a:xfrm>
            <a:off x="630621" y="1986455"/>
            <a:ext cx="408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7030A0"/>
                </a:solidFill>
              </a:rPr>
              <a:t>G = (V,E) </a:t>
            </a:r>
            <a:r>
              <a:rPr lang="en-US" dirty="0"/>
              <a:t>and number </a:t>
            </a:r>
            <a:r>
              <a:rPr lang="en-US" dirty="0">
                <a:solidFill>
                  <a:srgbClr val="7030A0"/>
                </a:solidFill>
              </a:rPr>
              <a:t>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4034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Output: </a:t>
                </a:r>
                <a:r>
                  <a:rPr lang="en-US" dirty="0"/>
                  <a:t>Yes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G</a:t>
                </a:r>
                <a:r>
                  <a:rPr lang="en-US" dirty="0"/>
                  <a:t> has an IS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k</a:t>
                </a:r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4034438" cy="369332"/>
              </a:xfrm>
              <a:prstGeom prst="rect">
                <a:avLst/>
              </a:prstGeom>
              <a:blipFill>
                <a:blip r:embed="rId2"/>
                <a:stretch>
                  <a:fillRect l="-1258" t="-6667" r="-6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(VC)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4B6C22-8AA7-4B95-4AE5-83FBA31A300C}"/>
              </a:ext>
            </a:extLst>
          </p:cNvPr>
          <p:cNvSpPr txBox="1"/>
          <p:nvPr/>
        </p:nvSpPr>
        <p:spPr>
          <a:xfrm>
            <a:off x="630621" y="1986455"/>
            <a:ext cx="408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7030A0"/>
                </a:solidFill>
              </a:rPr>
              <a:t>G = (V,E) </a:t>
            </a:r>
            <a:r>
              <a:rPr lang="en-US" dirty="0"/>
              <a:t>and number </a:t>
            </a:r>
            <a:r>
              <a:rPr lang="en-US" dirty="0">
                <a:solidFill>
                  <a:srgbClr val="7030A0"/>
                </a:solidFill>
              </a:rPr>
              <a:t>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FE01-0D48-CF51-A44B-D06FDA312232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4008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Output: </a:t>
                </a:r>
                <a:r>
                  <a:rPr lang="en-US" dirty="0"/>
                  <a:t>Yes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G</a:t>
                </a:r>
                <a:r>
                  <a:rPr lang="en-US" dirty="0"/>
                  <a:t> has a VC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k</a:t>
                </a:r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FE01-0D48-CF51-A44B-D06FDA312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4008790" cy="369332"/>
              </a:xfrm>
              <a:prstGeom prst="rect">
                <a:avLst/>
              </a:prstGeom>
              <a:blipFill>
                <a:blip r:embed="rId2"/>
                <a:stretch>
                  <a:fillRect l="-1266" t="-6667" r="-6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7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62B279A2-A7F2-1A4F-A1F2-1F1BFCEA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7CBEBBE2-4DA4-5246-8B65-5AB0C949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6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39A6-0943-194B-4632-CD088750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80D57-32B0-9B52-F4F9-C1BD0D0C8BEC}"/>
              </a:ext>
            </a:extLst>
          </p:cNvPr>
          <p:cNvSpPr txBox="1"/>
          <p:nvPr/>
        </p:nvSpPr>
        <p:spPr>
          <a:xfrm>
            <a:off x="1135117" y="176573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Finish defining NP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8103D-A698-D3DD-AFDC-D40051127A23}"/>
              </a:ext>
            </a:extLst>
          </p:cNvPr>
          <p:cNvSpPr txBox="1"/>
          <p:nvPr/>
        </p:nvSpPr>
        <p:spPr>
          <a:xfrm>
            <a:off x="1135116" y="248317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 NP-completeness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93AA1-A619-A333-92C4-BD5E7288A4B6}"/>
                  </a:ext>
                </a:extLst>
              </p:cNvPr>
              <p:cNvSpPr txBox="1"/>
              <p:nvPr/>
            </p:nvSpPr>
            <p:spPr>
              <a:xfrm>
                <a:off x="1135116" y="3244334"/>
                <a:ext cx="11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-25000" dirty="0">
                    <a:solidFill>
                      <a:srgbClr val="7030A0"/>
                    </a:solidFill>
                  </a:rPr>
                  <a:t>P</a:t>
                </a:r>
                <a:r>
                  <a:rPr lang="en-US" dirty="0"/>
                  <a:t>VC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693AA1-A619-A333-92C4-BD5E7288A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16" y="3244334"/>
                <a:ext cx="1178528" cy="369332"/>
              </a:xfrm>
              <a:prstGeom prst="rect">
                <a:avLst/>
              </a:prstGeom>
              <a:blipFill>
                <a:blip r:embed="rId2"/>
                <a:stretch>
                  <a:fillRect l="-4255" t="-6667" r="-31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E49131-236F-C8E3-9D33-645E751CE265}"/>
              </a:ext>
            </a:extLst>
          </p:cNvPr>
          <p:cNvSpPr txBox="1"/>
          <p:nvPr/>
        </p:nvSpPr>
        <p:spPr>
          <a:xfrm>
            <a:off x="1135116" y="3820832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Introduce SAT (?)</a:t>
            </a:r>
          </a:p>
        </p:txBody>
      </p:sp>
    </p:spTree>
    <p:extLst>
      <p:ext uri="{BB962C8B-B14F-4D97-AF65-F5344CB8AC3E}">
        <p14:creationId xmlns:p14="http://schemas.microsoft.com/office/powerpoint/2010/main" val="123078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256D-5BB0-6F2F-8C8E-93978BDC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final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2D305-F73B-0E48-7690-9A01DB9E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30814"/>
            <a:ext cx="9206725" cy="26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1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34E6-594B-044A-82EF-829EFD16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66969-3EFB-C79A-09D7-FFC60181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2618"/>
            <a:ext cx="9179267" cy="43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8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445B-EB7E-5741-A9FE-5A565AC6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your UB card to final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B7142-B6CD-0CAD-F519-1553E9DFE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166"/>
            <a:ext cx="9135996" cy="21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3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C10-0D12-7298-0261-39D3787D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331 UTA positions for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AE97F-55BE-F30B-30A4-F1557C98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102"/>
            <a:ext cx="9149871" cy="34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439F-6EBC-D74C-BAB4-4324D5FF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 on Monday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F73EB-15BA-A543-D570-A98F2F47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67757"/>
            <a:ext cx="9133985" cy="21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9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62B279A2-A7F2-1A4F-A1F2-1F1BFCEA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7CBEBBE2-4DA4-5246-8B65-5AB0C949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11556</TotalTime>
  <Words>278</Words>
  <Application>Microsoft Macintosh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Lecture 36</vt:lpstr>
      <vt:lpstr>Sample final exam</vt:lpstr>
      <vt:lpstr>Final exam post</vt:lpstr>
      <vt:lpstr>Bring your UB card to final</vt:lpstr>
      <vt:lpstr>CSE 331 UTA positions for 2023</vt:lpstr>
      <vt:lpstr>Quiz 2 on Monday</vt:lpstr>
      <vt:lpstr>Questions?</vt:lpstr>
      <vt:lpstr> </vt:lpstr>
      <vt:lpstr> </vt:lpstr>
      <vt:lpstr>P vs NP question</vt:lpstr>
      <vt:lpstr>More on P</vt:lpstr>
      <vt:lpstr>Independent Set (IS)</vt:lpstr>
      <vt:lpstr>Vertex Cover (VC)</vt:lpstr>
      <vt:lpstr>Questions?</vt:lpstr>
      <vt:lpstr>Plan for today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63</cp:revision>
  <cp:lastPrinted>2017-12-03T22:18:27Z</cp:lastPrinted>
  <dcterms:created xsi:type="dcterms:W3CDTF">2011-12-02T03:04:14Z</dcterms:created>
  <dcterms:modified xsi:type="dcterms:W3CDTF">2022-12-02T18:05:58Z</dcterms:modified>
</cp:coreProperties>
</file>