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95" r:id="rId3"/>
    <p:sldId id="392" r:id="rId4"/>
    <p:sldId id="400" r:id="rId5"/>
    <p:sldId id="416" r:id="rId6"/>
    <p:sldId id="294" r:id="rId7"/>
    <p:sldId id="316" r:id="rId8"/>
    <p:sldId id="424" r:id="rId9"/>
    <p:sldId id="417" r:id="rId10"/>
    <p:sldId id="288" r:id="rId11"/>
    <p:sldId id="421" r:id="rId12"/>
    <p:sldId id="423" r:id="rId13"/>
    <p:sldId id="422" r:id="rId14"/>
    <p:sldId id="393" r:id="rId15"/>
    <p:sldId id="396" r:id="rId16"/>
    <p:sldId id="398" r:id="rId17"/>
    <p:sldId id="397" r:id="rId18"/>
    <p:sldId id="399" r:id="rId19"/>
    <p:sldId id="299" r:id="rId20"/>
    <p:sldId id="309" r:id="rId21"/>
    <p:sldId id="266" r:id="rId22"/>
    <p:sldId id="268" r:id="rId23"/>
    <p:sldId id="270" r:id="rId24"/>
    <p:sldId id="418" r:id="rId25"/>
    <p:sldId id="265" r:id="rId26"/>
    <p:sldId id="267" r:id="rId27"/>
    <p:sldId id="419" r:id="rId2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75"/>
    <p:restoredTop sz="94656"/>
  </p:normalViewPr>
  <p:slideViewPr>
    <p:cSldViewPr snapToGrid="0" snapToObjects="1">
      <p:cViewPr varScale="1">
        <p:scale>
          <a:sx n="107" d="100"/>
          <a:sy n="107" d="100"/>
        </p:scale>
        <p:origin x="1056" y="168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E960F-463F-3E34-609C-78EBE5E5E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A2B7D-CA4C-B349-BD17-8F73EB630A7F}" type="datetime1">
              <a:rPr lang="en-US" altLang="en-US"/>
              <a:pPr>
                <a:defRPr/>
              </a:pPr>
              <a:t>9/7/22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FC70C-B7A0-AE8D-A3F9-10D32152A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7EF6C-BA66-D768-6ADC-A4E4E50FC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4A580-A5A8-384B-98FE-3B377F0660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35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AFE59-A5F3-DF8D-C74A-B35A30FC8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5B3FF-FD37-6442-AAA8-4B9E5CD07378}" type="datetime1">
              <a:rPr lang="en-US" altLang="en-US"/>
              <a:pPr>
                <a:defRPr/>
              </a:pPr>
              <a:t>9/7/22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8689C-F762-0CF7-83C9-D38A02F67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29612-1EF2-8A1A-0CA2-2D45E15A2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C140B-6900-114D-8941-31AE59881E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87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2A699-445E-11D0-04F7-00FBA38E1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50CF8-9F0F-6547-B8DE-2FA3992AF747}" type="datetime1">
              <a:rPr lang="en-US" altLang="en-US"/>
              <a:pPr>
                <a:defRPr/>
              </a:pPr>
              <a:t>9/7/22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45CAF-B0E9-1FE3-7A5B-11EE0018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2B6FF-7B2C-2BDF-5528-37712C0F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A96F7-2510-634B-A3F8-E36C86E411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03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5EC69-141E-ACF3-9C56-FE57FEDE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10D45-8E72-FD4E-8996-2CA247730501}" type="datetime1">
              <a:rPr lang="en-US" altLang="en-US"/>
              <a:pPr>
                <a:defRPr/>
              </a:pPr>
              <a:t>9/7/22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5E656-5975-CC1B-90AA-1ACA3B7D0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D8419-0209-B17B-14F1-338B3133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4F2B9-1414-EA49-A89F-DB780CA1C8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90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C0EAB-1168-BDB3-C858-FB2CF1835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ABA5A-3203-F348-8C3A-709D0A2BEA91}" type="datetime1">
              <a:rPr lang="en-US" altLang="en-US"/>
              <a:pPr>
                <a:defRPr/>
              </a:pPr>
              <a:t>9/7/22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05FC3-0333-7CAC-2CB5-0DD6A3A8F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AFC6B-EF99-17C0-2573-8E30199D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473F3-09AD-C94A-A3BD-DF4A0B4DE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93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207F01-9ADD-23A0-CC2A-7FE89EEE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E2D52-CBE2-DE45-8AF5-422AF1A17085}" type="datetime1">
              <a:rPr lang="en-US" altLang="en-US"/>
              <a:pPr>
                <a:defRPr/>
              </a:pPr>
              <a:t>9/7/22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496AA7-E59B-3DEA-5AD0-FD79E914A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CA2E53-6830-5EB5-15A6-94CEFDF57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0274C-BDA0-1041-8DC2-30572D122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77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5656A18-DDA9-67D8-AF74-F8C2EFDCB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FADD9-104B-B344-97F7-F6E64D4A1122}" type="datetime1">
              <a:rPr lang="en-US" altLang="en-US"/>
              <a:pPr>
                <a:defRPr/>
              </a:pPr>
              <a:t>9/7/22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640040F-6760-5405-1AB2-D21A42F4C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8E62B9B-6818-52F9-E355-1B5829736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9C838-5250-E14E-AEFA-D5D12DD083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76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8AB53C8-BB98-96A7-34F7-657B89E2A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B16F8-F2F4-044A-9D24-6BDE2AE93CA3}" type="datetime1">
              <a:rPr lang="en-US" altLang="en-US"/>
              <a:pPr>
                <a:defRPr/>
              </a:pPr>
              <a:t>9/7/22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A23947D-4C38-D01B-B5B9-DC46623C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AEA3C22-882B-0118-5E05-DDDCBD731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5530D-698C-DD4F-95AE-A0F6D4A284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88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06FF869-D705-19A5-575D-3340A8A78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F0CC9-A3A4-E943-9681-B521603C4B41}" type="datetime1">
              <a:rPr lang="en-US" altLang="en-US"/>
              <a:pPr>
                <a:defRPr/>
              </a:pPr>
              <a:t>9/7/22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E26852-01ED-12C3-7621-9EE0453CE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E6C847-F7B8-972C-9431-25364D99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94574-0076-A442-A09E-DF528AC52C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03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2BBA01-AF1F-21CB-A4C9-C3042A837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93116-8F0A-E547-A256-72FAD4401F32}" type="datetime1">
              <a:rPr lang="en-US" altLang="en-US"/>
              <a:pPr>
                <a:defRPr/>
              </a:pPr>
              <a:t>9/7/22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713F82-8BAA-77A5-DE8E-91FE79A6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4337E0-14AB-E7B4-3F0B-4B3C0BB7D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6A06A-F62D-7942-A6FC-5429ACDA9F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12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84B1B8-03EF-B927-5B14-CB69585AF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AF10F-E691-F64C-846D-D6D16AE1771E}" type="datetime1">
              <a:rPr lang="en-US" altLang="en-US"/>
              <a:pPr>
                <a:defRPr/>
              </a:pPr>
              <a:t>9/7/22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58B89A-AD20-5D1D-4E09-1991C27F9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A72AE7-2ECE-CFCB-FBF9-CC439FA28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6338B-58AE-8F49-B8D6-9CD4039262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17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AA2AE0-4151-5B32-116F-8B28AA020C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8739725-92B5-9F8E-7832-9DC6E34930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35548-7860-0BAF-717D-886FE60E9D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0E2C27D-E04B-3541-91D7-16C46143ABC3}" type="datetime1">
              <a:rPr lang="en-US" altLang="en-US"/>
              <a:pPr>
                <a:defRPr/>
              </a:pPr>
              <a:t>9/7/22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68CF8-C555-AEEA-02E4-19BDD7DDE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2DD5A-EA0F-3071-4891-F4E71F5EB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B6AAC4-C475-264E-9DBB-3E32A91431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120D13D0-254E-6F29-690D-05C4A6BE9C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59F55-000D-3A5F-FED6-335C46B4D0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Sep 7,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5DF1FF8-EB96-377A-BE2D-6B0FA1D8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Register your project groups</a:t>
            </a:r>
          </a:p>
        </p:txBody>
      </p:sp>
      <p:sp>
        <p:nvSpPr>
          <p:cNvPr id="22530" name="TextBox 1">
            <a:extLst>
              <a:ext uri="{FF2B5EF4-FFF2-40B4-BE49-F238E27FC236}">
                <a16:creationId xmlns:a16="http://schemas.microsoft.com/office/drawing/2014/main" id="{CB720799-6E52-9F86-BB91-33D939EFA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1187450"/>
            <a:ext cx="5205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Deadline: Friday, Sep 30, 11:59pm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13A62-AE6D-995D-77B2-F8E4A88BF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08" y="1649115"/>
            <a:ext cx="7893383" cy="51174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C53DA947-5717-0C63-ACD3-1F0F86BE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Update on VM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558B82-71AB-3699-7CC1-79C448A27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625" y="1117885"/>
            <a:ext cx="7202184" cy="56249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D6D7A-2A09-B917-EC27-BBE3CC712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Piazza Response policy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698116-8E0F-D964-C01A-B74425138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575193"/>
            <a:ext cx="9125719" cy="170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16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1FCBA213-9CB0-BB1F-82C2-4B68A6E0A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Solutions to HW 0 out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BED82-EA13-D1D2-01E7-E41366DC7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1380"/>
            <a:ext cx="9136622" cy="27969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>
            <a:extLst>
              <a:ext uri="{FF2B5EF4-FFF2-40B4-BE49-F238E27FC236}">
                <a16:creationId xmlns:a16="http://schemas.microsoft.com/office/drawing/2014/main" id="{F891D3BA-52D7-EA23-87AD-7E2D05D5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5602" name="Picture 4">
            <a:extLst>
              <a:ext uri="{FF2B5EF4-FFF2-40B4-BE49-F238E27FC236}">
                <a16:creationId xmlns:a16="http://schemas.microsoft.com/office/drawing/2014/main" id="{61B75E23-8E04-AC06-E043-DC06AC4AC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E3D7BDBD-2B70-5E9F-0C62-DA2B0600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Incorrect Proof Details: Q1(b) on HW0</a:t>
            </a:r>
          </a:p>
        </p:txBody>
      </p:sp>
      <p:sp>
        <p:nvSpPr>
          <p:cNvPr id="27650" name="TextBox 4">
            <a:extLst>
              <a:ext uri="{FF2B5EF4-FFF2-40B4-BE49-F238E27FC236}">
                <a16:creationId xmlns:a16="http://schemas.microsoft.com/office/drawing/2014/main" id="{92449DFE-5E04-D657-A21B-6AAC28359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1706563"/>
            <a:ext cx="7327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Let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P(n) </a:t>
            </a:r>
            <a:r>
              <a:rPr lang="en-US" altLang="en-US" sz="1800">
                <a:latin typeface="Arial" panose="020B0604020202020204" pitchFamily="34" charset="0"/>
              </a:rPr>
              <a:t>be the number of perfect matchings with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 n </a:t>
            </a:r>
            <a:r>
              <a:rPr lang="en-US" altLang="en-US" sz="1800">
                <a:latin typeface="Arial" panose="020B0604020202020204" pitchFamily="34" charset="0"/>
              </a:rPr>
              <a:t>men and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1800">
                <a:latin typeface="Arial" panose="020B0604020202020204" pitchFamily="34" charset="0"/>
              </a:rPr>
              <a:t> women</a:t>
            </a:r>
          </a:p>
        </p:txBody>
      </p:sp>
      <p:sp>
        <p:nvSpPr>
          <p:cNvPr id="27651" name="TextBox 5">
            <a:extLst>
              <a:ext uri="{FF2B5EF4-FFF2-40B4-BE49-F238E27FC236}">
                <a16:creationId xmlns:a16="http://schemas.microsoft.com/office/drawing/2014/main" id="{01427825-9891-6CCD-7F9F-C2569E199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3" y="2684463"/>
            <a:ext cx="272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Base case</a:t>
            </a:r>
            <a:r>
              <a:rPr lang="en-US" altLang="en-US" sz="1800">
                <a:latin typeface="Arial" panose="020B0604020202020204" pitchFamily="34" charset="0"/>
              </a:rPr>
              <a:t>: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P(1)</a:t>
            </a:r>
            <a:r>
              <a:rPr lang="en-US" altLang="en-US" sz="1800">
                <a:latin typeface="Arial" panose="020B0604020202020204" pitchFamily="34" charset="0"/>
              </a:rPr>
              <a:t> =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1!</a:t>
            </a:r>
            <a:r>
              <a:rPr lang="en-US" altLang="en-US" sz="1800">
                <a:latin typeface="Arial" panose="020B0604020202020204" pitchFamily="34" charset="0"/>
              </a:rPr>
              <a:t> =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7652" name="TextBox 6">
            <a:extLst>
              <a:ext uri="{FF2B5EF4-FFF2-40B4-BE49-F238E27FC236}">
                <a16:creationId xmlns:a16="http://schemas.microsoft.com/office/drawing/2014/main" id="{8CA680D0-A489-A163-F5C1-C3C0E612D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3438525"/>
            <a:ext cx="5475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Inductive hypothesis: </a:t>
            </a:r>
            <a:r>
              <a:rPr lang="en-US" altLang="en-US" sz="1800">
                <a:latin typeface="Arial" panose="020B0604020202020204" pitchFamily="34" charset="0"/>
              </a:rPr>
              <a:t> Assume that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P(n-1) </a:t>
            </a:r>
            <a:r>
              <a:rPr lang="en-US" altLang="en-US" sz="1800">
                <a:latin typeface="Arial" panose="020B0604020202020204" pitchFamily="34" charset="0"/>
              </a:rPr>
              <a:t>=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(n-1)!</a:t>
            </a:r>
            <a:endParaRPr lang="en-US" altLang="en-US" sz="1800" b="1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27653" name="TextBox 7">
            <a:extLst>
              <a:ext uri="{FF2B5EF4-FFF2-40B4-BE49-F238E27FC236}">
                <a16:creationId xmlns:a16="http://schemas.microsoft.com/office/drawing/2014/main" id="{1A7C3542-B939-2321-A469-8F408DE93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4173538"/>
            <a:ext cx="5988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Inductive step: </a:t>
            </a:r>
            <a:r>
              <a:rPr lang="en-US" altLang="en-US" sz="1800">
                <a:latin typeface="Arial" panose="020B0604020202020204" pitchFamily="34" charset="0"/>
              </a:rPr>
              <a:t> Note that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P(n)</a:t>
            </a:r>
            <a:r>
              <a:rPr lang="en-US" altLang="en-US" sz="1800">
                <a:latin typeface="Arial" panose="020B0604020202020204" pitchFamily="34" charset="0"/>
              </a:rPr>
              <a:t> =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n*P(n-1) </a:t>
            </a:r>
            <a:r>
              <a:rPr lang="en-US" altLang="en-US" sz="1800">
                <a:latin typeface="Arial" panose="020B0604020202020204" pitchFamily="34" charset="0"/>
              </a:rPr>
              <a:t>=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n*(n-1)! </a:t>
            </a:r>
            <a:r>
              <a:rPr lang="en-US" altLang="en-US" sz="1800">
                <a:latin typeface="Arial" panose="020B0604020202020204" pitchFamily="34" charset="0"/>
              </a:rPr>
              <a:t>=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n!</a:t>
            </a:r>
            <a:endParaRPr lang="en-US" altLang="en-US" sz="1800" b="1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FCB895-3BCA-9A87-49EA-372F9C4F43D2}"/>
              </a:ext>
            </a:extLst>
          </p:cNvPr>
          <p:cNvSpPr/>
          <p:nvPr/>
        </p:nvSpPr>
        <p:spPr>
          <a:xfrm>
            <a:off x="1520825" y="5118100"/>
            <a:ext cx="6269038" cy="10922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What are the issues with the above “proof”?</a:t>
            </a: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A3EF55B1-169B-B713-A74F-E6ADD43DBCC6}"/>
              </a:ext>
            </a:extLst>
          </p:cNvPr>
          <p:cNvSpPr/>
          <p:nvPr/>
        </p:nvSpPr>
        <p:spPr>
          <a:xfrm>
            <a:off x="5794375" y="2565400"/>
            <a:ext cx="2994025" cy="854075"/>
          </a:xfrm>
          <a:prstGeom prst="wedgeRectCallout">
            <a:avLst>
              <a:gd name="adj1" fmla="val -119638"/>
              <a:gd name="adj2" fmla="val -10781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This assumes number of perfect matchings only depends on n</a:t>
            </a: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D98E2F00-B9BF-D9AC-4B98-478B61C7381E}"/>
              </a:ext>
            </a:extLst>
          </p:cNvPr>
          <p:cNvSpPr/>
          <p:nvPr/>
        </p:nvSpPr>
        <p:spPr>
          <a:xfrm>
            <a:off x="6854825" y="847725"/>
            <a:ext cx="1831975" cy="1143000"/>
          </a:xfrm>
          <a:prstGeom prst="cloudCallout">
            <a:avLst>
              <a:gd name="adj1" fmla="val 29717"/>
              <a:gd name="adj2" fmla="val 95227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Follows from part (a) 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AE375163-E80B-58B9-9E74-D083115EE0DA}"/>
              </a:ext>
            </a:extLst>
          </p:cNvPr>
          <p:cNvSpPr/>
          <p:nvPr/>
        </p:nvSpPr>
        <p:spPr>
          <a:xfrm>
            <a:off x="261938" y="847725"/>
            <a:ext cx="3300412" cy="1717675"/>
          </a:xfrm>
          <a:prstGeom prst="cloudCallout">
            <a:avLst>
              <a:gd name="adj1" fmla="val -17955"/>
              <a:gd name="adj2" fmla="val 4867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Argument does not use ANYTHING about the problem statement!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3A8F55A6-2E0B-3AD6-8F3B-37426591A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Incorrect Proof Details: Q1(b) on HW0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70DBAD-716B-22B3-0258-49939183C25C}"/>
              </a:ext>
            </a:extLst>
          </p:cNvPr>
          <p:cNvSpPr/>
          <p:nvPr/>
        </p:nvSpPr>
        <p:spPr>
          <a:xfrm>
            <a:off x="1520825" y="5118100"/>
            <a:ext cx="6269038" cy="10922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What are the issues with the above proof?</a:t>
            </a:r>
          </a:p>
        </p:txBody>
      </p:sp>
      <p:sp>
        <p:nvSpPr>
          <p:cNvPr id="28675" name="TextBox 2">
            <a:extLst>
              <a:ext uri="{FF2B5EF4-FFF2-40B4-BE49-F238E27FC236}">
                <a16:creationId xmlns:a16="http://schemas.microsoft.com/office/drawing/2014/main" id="{AEA37D18-356D-E58A-D80B-5740EE3E6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935163"/>
            <a:ext cx="7243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Claim 1</a:t>
            </a:r>
            <a:r>
              <a:rPr lang="en-US" altLang="en-US" sz="1800">
                <a:latin typeface="Arial" panose="020B0604020202020204" pitchFamily="34" charset="0"/>
              </a:rPr>
              <a:t>: Number of perfect matchings is = number of permutations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			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1…n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8676" name="TextBox 12">
            <a:extLst>
              <a:ext uri="{FF2B5EF4-FFF2-40B4-BE49-F238E27FC236}">
                <a16:creationId xmlns:a16="http://schemas.microsoft.com/office/drawing/2014/main" id="{1E74846B-E762-1ACB-D467-19E73A8E6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2776538"/>
            <a:ext cx="4903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Claim 2</a:t>
            </a:r>
            <a:r>
              <a:rPr lang="en-US" altLang="en-US" sz="1800">
                <a:latin typeface="Arial" panose="020B0604020202020204" pitchFamily="34" charset="0"/>
              </a:rPr>
              <a:t>: Number of permutations of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1…n</a:t>
            </a:r>
            <a:r>
              <a:rPr lang="en-US" altLang="en-US" sz="1800">
                <a:latin typeface="Arial" panose="020B0604020202020204" pitchFamily="34" charset="0"/>
              </a:rPr>
              <a:t> is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n!</a:t>
            </a:r>
          </a:p>
        </p:txBody>
      </p:sp>
      <p:sp>
        <p:nvSpPr>
          <p:cNvPr id="28677" name="TextBox 13">
            <a:extLst>
              <a:ext uri="{FF2B5EF4-FFF2-40B4-BE49-F238E27FC236}">
                <a16:creationId xmlns:a16="http://schemas.microsoft.com/office/drawing/2014/main" id="{6072CFEE-1DE5-EAAF-39DB-54806D685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3665538"/>
            <a:ext cx="3178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Claims 1 + 2 </a:t>
            </a:r>
            <a:r>
              <a:rPr lang="en-US" altLang="en-US" sz="1800">
                <a:latin typeface="Arial" panose="020B0604020202020204" pitchFamily="34" charset="0"/>
              </a:rPr>
              <a:t>prove the result</a:t>
            </a: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41FBDD29-D985-F21F-D702-E5A3A096376B}"/>
              </a:ext>
            </a:extLst>
          </p:cNvPr>
          <p:cNvSpPr/>
          <p:nvPr/>
        </p:nvSpPr>
        <p:spPr>
          <a:xfrm>
            <a:off x="5165725" y="3278188"/>
            <a:ext cx="3349625" cy="757237"/>
          </a:xfrm>
          <a:prstGeom prst="wedgeRectCallout">
            <a:avLst>
              <a:gd name="adj1" fmla="val -90691"/>
              <a:gd name="adj2" fmla="val -6923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Needs justification</a:t>
            </a:r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B0D4C258-8618-FA7C-43CE-1EB2430FA317}"/>
              </a:ext>
            </a:extLst>
          </p:cNvPr>
          <p:cNvSpPr/>
          <p:nvPr/>
        </p:nvSpPr>
        <p:spPr>
          <a:xfrm>
            <a:off x="5673725" y="1033463"/>
            <a:ext cx="3349625" cy="757237"/>
          </a:xfrm>
          <a:prstGeom prst="wedgeRectCallout">
            <a:avLst>
              <a:gd name="adj1" fmla="val -172251"/>
              <a:gd name="adj2" fmla="val 82888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Needs justification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733F4ED3-00D6-29C9-6A47-B88ADF26722E}"/>
              </a:ext>
            </a:extLst>
          </p:cNvPr>
          <p:cNvSpPr/>
          <p:nvPr/>
        </p:nvSpPr>
        <p:spPr>
          <a:xfrm>
            <a:off x="5521325" y="4441825"/>
            <a:ext cx="3349625" cy="522288"/>
          </a:xfrm>
          <a:prstGeom prst="cloudCallout">
            <a:avLst>
              <a:gd name="adj1" fmla="val -32492"/>
              <a:gd name="adj2" fmla="val -114772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Follow from 191 (?)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8135C55A-2341-E488-7C03-533D0C88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Proof by contradiction for Q1(a)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B1AED4-6708-B2A1-7A88-A4C843044B53}"/>
              </a:ext>
            </a:extLst>
          </p:cNvPr>
          <p:cNvSpPr/>
          <p:nvPr/>
        </p:nvSpPr>
        <p:spPr>
          <a:xfrm>
            <a:off x="1520825" y="5118100"/>
            <a:ext cx="6269038" cy="10922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What are the issues with the above proof?</a:t>
            </a:r>
          </a:p>
        </p:txBody>
      </p:sp>
      <p:sp>
        <p:nvSpPr>
          <p:cNvPr id="29699" name="TextBox 3">
            <a:extLst>
              <a:ext uri="{FF2B5EF4-FFF2-40B4-BE49-F238E27FC236}">
                <a16:creationId xmlns:a16="http://schemas.microsoft.com/office/drawing/2014/main" id="{19619653-F51E-C66A-6782-41E450F2E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1555750"/>
            <a:ext cx="749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Assume for contradiction  there is an example where number of perfect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matchings depends on the identities of the men and women.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AC1BF0-C9BB-6361-A9FE-06F83F466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163" y="2411413"/>
            <a:ext cx="35004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Let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1800">
                <a:latin typeface="Arial" panose="020B0604020202020204" pitchFamily="34" charset="0"/>
              </a:rPr>
              <a:t> =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1 </a:t>
            </a:r>
            <a:r>
              <a:rPr lang="en-US" altLang="en-US" sz="1800">
                <a:latin typeface="Arial" panose="020B0604020202020204" pitchFamily="34" charset="0"/>
              </a:rPr>
              <a:t>and consider two cases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(1)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>
                <a:latin typeface="Arial" panose="020B0604020202020204" pitchFamily="34" charset="0"/>
              </a:rPr>
              <a:t> = {BP} and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W</a:t>
            </a:r>
            <a:r>
              <a:rPr lang="en-US" altLang="en-US" sz="1800">
                <a:latin typeface="Arial" panose="020B0604020202020204" pitchFamily="34" charset="0"/>
              </a:rPr>
              <a:t> = {JA}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(2)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>
                <a:latin typeface="Arial" panose="020B0604020202020204" pitchFamily="34" charset="0"/>
              </a:rPr>
              <a:t> = {BBT} and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W</a:t>
            </a:r>
            <a:r>
              <a:rPr lang="en-US" altLang="en-US" sz="1800">
                <a:latin typeface="Arial" panose="020B0604020202020204" pitchFamily="34" charset="0"/>
              </a:rPr>
              <a:t> = {AJ}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42BA4D-A3E2-00F3-52A5-E48546A46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163" y="3646488"/>
            <a:ext cx="5808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 both cases the number of perfect matchings is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800">
                <a:latin typeface="Arial" panose="020B0604020202020204" pitchFamily="34" charset="0"/>
              </a:rPr>
              <a:t> =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1!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C5725-74F7-B55C-ABD3-AEC0630A1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163" y="4357688"/>
            <a:ext cx="2287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Hence contradiction.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C613F7DB-8789-B4BE-60E9-AB9A7961156B}"/>
              </a:ext>
            </a:extLst>
          </p:cNvPr>
          <p:cNvSpPr/>
          <p:nvPr/>
        </p:nvSpPr>
        <p:spPr>
          <a:xfrm>
            <a:off x="4738688" y="4168775"/>
            <a:ext cx="3525837" cy="700088"/>
          </a:xfrm>
          <a:prstGeom prst="wedgeRectCallout">
            <a:avLst>
              <a:gd name="adj1" fmla="val -67971"/>
              <a:gd name="adj2" fmla="val 148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There is NO contradiction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5B1DDDBB-C79F-F6E5-F9EE-2AF96FD23429}"/>
              </a:ext>
            </a:extLst>
          </p:cNvPr>
          <p:cNvSpPr/>
          <p:nvPr/>
        </p:nvSpPr>
        <p:spPr>
          <a:xfrm>
            <a:off x="5640388" y="2316163"/>
            <a:ext cx="2814637" cy="1112837"/>
          </a:xfrm>
          <a:prstGeom prst="wedgeRoundRectCallout">
            <a:avLst>
              <a:gd name="adj1" fmla="val -50369"/>
              <a:gd name="adj2" fmla="val -93233"/>
              <a:gd name="adj3" fmla="val 16667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You can only assume things about the example directly implied by it being a counter-example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>
            <a:extLst>
              <a:ext uri="{FF2B5EF4-FFF2-40B4-BE49-F238E27FC236}">
                <a16:creationId xmlns:a16="http://schemas.microsoft.com/office/drawing/2014/main" id="{DFC5495B-B232-7D8B-0DE1-F235D52D8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30722" name="Picture 4">
            <a:extLst>
              <a:ext uri="{FF2B5EF4-FFF2-40B4-BE49-F238E27FC236}">
                <a16:creationId xmlns:a16="http://schemas.microsoft.com/office/drawing/2014/main" id="{55F371AB-1AD8-2032-9C88-265B089DA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004578DE-41E0-3629-DE2D-71ADE5D00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 to think about</a:t>
            </a:r>
          </a:p>
        </p:txBody>
      </p:sp>
      <p:sp>
        <p:nvSpPr>
          <p:cNvPr id="31746" name="TextBox 2">
            <a:extLst>
              <a:ext uri="{FF2B5EF4-FFF2-40B4-BE49-F238E27FC236}">
                <a16:creationId xmlns:a16="http://schemas.microsoft.com/office/drawing/2014/main" id="{29B4EDD8-8616-9A1F-7F7D-7EA1EEB8F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435100"/>
            <a:ext cx="379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1) How do we specify preferences?</a:t>
            </a:r>
          </a:p>
        </p:txBody>
      </p:sp>
      <p:sp>
        <p:nvSpPr>
          <p:cNvPr id="31747" name="TextBox 3">
            <a:extLst>
              <a:ext uri="{FF2B5EF4-FFF2-40B4-BE49-F238E27FC236}">
                <a16:creationId xmlns:a16="http://schemas.microsoft.com/office/drawing/2014/main" id="{38D571E0-134E-12C5-5735-3EEB2F3BA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2116138"/>
            <a:ext cx="3662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2) Ratio of applicant vs employers</a:t>
            </a:r>
          </a:p>
        </p:txBody>
      </p:sp>
      <p:sp>
        <p:nvSpPr>
          <p:cNvPr id="31748" name="TextBox 4">
            <a:extLst>
              <a:ext uri="{FF2B5EF4-FFF2-40B4-BE49-F238E27FC236}">
                <a16:creationId xmlns:a16="http://schemas.microsoft.com/office/drawing/2014/main" id="{948E1E8E-AEC5-92D0-1424-655BDD0F7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2801938"/>
            <a:ext cx="3816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3) Formally what is an assignment?</a:t>
            </a:r>
          </a:p>
        </p:txBody>
      </p:sp>
      <p:sp>
        <p:nvSpPr>
          <p:cNvPr id="31749" name="TextBox 5">
            <a:extLst>
              <a:ext uri="{FF2B5EF4-FFF2-40B4-BE49-F238E27FC236}">
                <a16:creationId xmlns:a16="http://schemas.microsoft.com/office/drawing/2014/main" id="{4AD4692B-2267-D650-2D4A-A772060C2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514725"/>
            <a:ext cx="509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4) Can an employer get assigned &gt; 1 applicant?</a:t>
            </a:r>
          </a:p>
        </p:txBody>
      </p:sp>
      <p:sp>
        <p:nvSpPr>
          <p:cNvPr id="31750" name="TextBox 6">
            <a:extLst>
              <a:ext uri="{FF2B5EF4-FFF2-40B4-BE49-F238E27FC236}">
                <a16:creationId xmlns:a16="http://schemas.microsoft.com/office/drawing/2014/main" id="{F9D7ABEE-6E90-6FB1-F9AF-27C7DC510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4230688"/>
            <a:ext cx="3643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5) Can an applicant have &gt; 1 job?</a:t>
            </a:r>
          </a:p>
        </p:txBody>
      </p:sp>
      <p:sp>
        <p:nvSpPr>
          <p:cNvPr id="31751" name="TextBox 7">
            <a:extLst>
              <a:ext uri="{FF2B5EF4-FFF2-40B4-BE49-F238E27FC236}">
                <a16:creationId xmlns:a16="http://schemas.microsoft.com/office/drawing/2014/main" id="{F779614F-BB94-58B3-706E-2FE383242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4913313"/>
            <a:ext cx="7870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6) How many employer/applicants in an applicants/employers preferences?</a:t>
            </a:r>
          </a:p>
        </p:txBody>
      </p:sp>
      <p:sp>
        <p:nvSpPr>
          <p:cNvPr id="31752" name="TextBox 8">
            <a:extLst>
              <a:ext uri="{FF2B5EF4-FFF2-40B4-BE49-F238E27FC236}">
                <a16:creationId xmlns:a16="http://schemas.microsoft.com/office/drawing/2014/main" id="{9078B03B-8C75-EE44-5992-383DBB766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5556250"/>
            <a:ext cx="5189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7) Can an employer have 0 assigned applicants?</a:t>
            </a:r>
          </a:p>
        </p:txBody>
      </p:sp>
      <p:sp>
        <p:nvSpPr>
          <p:cNvPr id="31753" name="TextBox 9">
            <a:extLst>
              <a:ext uri="{FF2B5EF4-FFF2-40B4-BE49-F238E27FC236}">
                <a16:creationId xmlns:a16="http://schemas.microsoft.com/office/drawing/2014/main" id="{8AA0EEB4-D9C5-9557-F7B9-244C08829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6164263"/>
            <a:ext cx="3560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8) Can an applicant have 0 jobs?</a:t>
            </a:r>
          </a:p>
        </p:txBody>
      </p:sp>
      <p:grpSp>
        <p:nvGrpSpPr>
          <p:cNvPr id="31754" name="Group 12">
            <a:extLst>
              <a:ext uri="{FF2B5EF4-FFF2-40B4-BE49-F238E27FC236}">
                <a16:creationId xmlns:a16="http://schemas.microsoft.com/office/drawing/2014/main" id="{A2A88224-4284-C06E-4DDF-C6484C79C42B}"/>
              </a:ext>
            </a:extLst>
          </p:cNvPr>
          <p:cNvGrpSpPr>
            <a:grpSpLocks/>
          </p:cNvGrpSpPr>
          <p:nvPr/>
        </p:nvGrpSpPr>
        <p:grpSpPr bwMode="auto">
          <a:xfrm>
            <a:off x="4257675" y="3514725"/>
            <a:ext cx="2203450" cy="1104900"/>
            <a:chOff x="4441177" y="3551451"/>
            <a:chExt cx="2203985" cy="110488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2A4883-83BD-8B57-B1E5-8B889155E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4698" y="3551451"/>
              <a:ext cx="830464" cy="3698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NO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8E0CC9-A5BD-EF3A-D4A4-F085933C6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177" y="4286453"/>
              <a:ext cx="830465" cy="36988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NO</a:t>
              </a:r>
            </a:p>
          </p:txBody>
        </p:sp>
      </p:grpSp>
      <p:grpSp>
        <p:nvGrpSpPr>
          <p:cNvPr id="31755" name="Group 16">
            <a:extLst>
              <a:ext uri="{FF2B5EF4-FFF2-40B4-BE49-F238E27FC236}">
                <a16:creationId xmlns:a16="http://schemas.microsoft.com/office/drawing/2014/main" id="{403B472C-C9D1-4009-3754-CCE943184CDD}"/>
              </a:ext>
            </a:extLst>
          </p:cNvPr>
          <p:cNvGrpSpPr>
            <a:grpSpLocks/>
          </p:cNvGrpSpPr>
          <p:nvPr/>
        </p:nvGrpSpPr>
        <p:grpSpPr bwMode="auto">
          <a:xfrm>
            <a:off x="4002088" y="5556250"/>
            <a:ext cx="2459037" cy="977900"/>
            <a:chOff x="4185548" y="5593739"/>
            <a:chExt cx="2459614" cy="97730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64034B-613D-82EE-B5CC-1D2D0AD34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4705" y="5593739"/>
              <a:ext cx="830457" cy="3696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NO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3FE4B6A-3F61-325B-D948-09D81F383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5548" y="6201383"/>
              <a:ext cx="830457" cy="3696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NO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2FF7A66-80C7-7E1D-6FA2-3D249984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275" y="2116138"/>
            <a:ext cx="855663" cy="368300"/>
          </a:xfrm>
          <a:prstGeom prst="rect">
            <a:avLst/>
          </a:prstGeom>
          <a:solidFill>
            <a:srgbClr val="000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1:1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DD8008-96BA-381E-4C1B-56288D870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4900" y="5227638"/>
            <a:ext cx="1231900" cy="422275"/>
          </a:xfrm>
          <a:prstGeom prst="rect">
            <a:avLst/>
          </a:prstGeom>
          <a:solidFill>
            <a:srgbClr val="000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All of them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DD7EA3-E520-735D-9A2A-D1C800699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675" y="1435100"/>
            <a:ext cx="2516188" cy="369888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Preference lists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78DE0E-81B1-F1BE-279C-078B4A507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075" y="2806700"/>
            <a:ext cx="2516188" cy="369888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(perfect) matching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6BC33D6D-B3C0-4AE6-C149-8E395EC8E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Please do keep on asking Qs!</a:t>
            </a:r>
          </a:p>
        </p:txBody>
      </p:sp>
      <p:sp>
        <p:nvSpPr>
          <p:cNvPr id="15362" name="TextBox 1">
            <a:extLst>
              <a:ext uri="{FF2B5EF4-FFF2-40B4-BE49-F238E27FC236}">
                <a16:creationId xmlns:a16="http://schemas.microsoft.com/office/drawing/2014/main" id="{739DCC54-BDD5-3487-96D3-845D36ACF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2208213"/>
            <a:ext cx="820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The only bad question is the one that is not asked!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EE964D-BFA2-5287-0E99-C5B259C037E9}"/>
              </a:ext>
            </a:extLst>
          </p:cNvPr>
          <p:cNvSpPr txBox="1"/>
          <p:nvPr/>
        </p:nvSpPr>
        <p:spPr>
          <a:xfrm>
            <a:off x="500063" y="3602038"/>
            <a:ext cx="85963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Not just technical Qs but also on how the class is run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3">
            <a:extLst>
              <a:ext uri="{FF2B5EF4-FFF2-40B4-BE49-F238E27FC236}">
                <a16:creationId xmlns:a16="http://schemas.microsoft.com/office/drawing/2014/main" id="{8E855880-B547-D18D-C186-19E7C987C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On matchings</a:t>
            </a:r>
          </a:p>
        </p:txBody>
      </p:sp>
      <p:pic>
        <p:nvPicPr>
          <p:cNvPr id="32770" name="Picture 4">
            <a:extLst>
              <a:ext uri="{FF2B5EF4-FFF2-40B4-BE49-F238E27FC236}">
                <a16:creationId xmlns:a16="http://schemas.microsoft.com/office/drawing/2014/main" id="{44A39027-6052-4AB7-11FD-5F82418F1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252538"/>
            <a:ext cx="13747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5">
            <a:extLst>
              <a:ext uri="{FF2B5EF4-FFF2-40B4-BE49-F238E27FC236}">
                <a16:creationId xmlns:a16="http://schemas.microsoft.com/office/drawing/2014/main" id="{6DF0A82E-1355-B94A-66F6-F6AB48EA6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3187700"/>
            <a:ext cx="1346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6">
            <a:extLst>
              <a:ext uri="{FF2B5EF4-FFF2-40B4-BE49-F238E27FC236}">
                <a16:creationId xmlns:a16="http://schemas.microsoft.com/office/drawing/2014/main" id="{0D6882CD-C3CC-866C-2997-0BC9141B0F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062538"/>
            <a:ext cx="13350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>
            <a:extLst>
              <a:ext uri="{FF2B5EF4-FFF2-40B4-BE49-F238E27FC236}">
                <a16:creationId xmlns:a16="http://schemas.microsoft.com/office/drawing/2014/main" id="{9B15939F-4F9B-6B31-518D-1380D8D8D4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1252538"/>
            <a:ext cx="12350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>
            <a:extLst>
              <a:ext uri="{FF2B5EF4-FFF2-40B4-BE49-F238E27FC236}">
                <a16:creationId xmlns:a16="http://schemas.microsoft.com/office/drawing/2014/main" id="{4D8CC4EB-1DD4-CE4F-2A2E-13A046A4EF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3187700"/>
            <a:ext cx="138588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9">
            <a:extLst>
              <a:ext uri="{FF2B5EF4-FFF2-40B4-BE49-F238E27FC236}">
                <a16:creationId xmlns:a16="http://schemas.microsoft.com/office/drawing/2014/main" id="{FBA3FE07-DADC-2099-AA13-22DD524E58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5062538"/>
            <a:ext cx="1393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9">
            <a:extLst>
              <a:ext uri="{FF2B5EF4-FFF2-40B4-BE49-F238E27FC236}">
                <a16:creationId xmlns:a16="http://schemas.microsoft.com/office/drawing/2014/main" id="{367D6A3D-CDE0-20E5-4CB8-FDCCA5DF05CA}"/>
              </a:ext>
            </a:extLst>
          </p:cNvPr>
          <p:cNvGrpSpPr>
            <a:grpSpLocks/>
          </p:cNvGrpSpPr>
          <p:nvPr/>
        </p:nvGrpSpPr>
        <p:grpSpPr bwMode="auto">
          <a:xfrm>
            <a:off x="558800" y="1936750"/>
            <a:ext cx="7729538" cy="4102100"/>
            <a:chOff x="559192" y="1936234"/>
            <a:chExt cx="7728599" cy="4103132"/>
          </a:xfrm>
        </p:grpSpPr>
        <p:grpSp>
          <p:nvGrpSpPr>
            <p:cNvPr id="32777" name="Group 17">
              <a:extLst>
                <a:ext uri="{FF2B5EF4-FFF2-40B4-BE49-F238E27FC236}">
                  <a16:creationId xmlns:a16="http://schemas.microsoft.com/office/drawing/2014/main" id="{9B0BCB00-774B-0B93-3F35-988F9C33D7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192" y="1936234"/>
              <a:ext cx="771102" cy="4103132"/>
              <a:chOff x="1454848" y="1936234"/>
              <a:chExt cx="771102" cy="4103132"/>
            </a:xfrm>
          </p:grpSpPr>
          <p:sp>
            <p:nvSpPr>
              <p:cNvPr id="32783" name="TextBox 10">
                <a:extLst>
                  <a:ext uri="{FF2B5EF4-FFF2-40B4-BE49-F238E27FC236}">
                    <a16:creationId xmlns:a16="http://schemas.microsoft.com/office/drawing/2014/main" id="{43B09ED4-27EB-20A6-2EC9-D4F525CEF8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3433" y="1936234"/>
                <a:ext cx="54556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Mal</a:t>
                </a:r>
              </a:p>
            </p:txBody>
          </p:sp>
          <p:sp>
            <p:nvSpPr>
              <p:cNvPr id="32784" name="TextBox 11">
                <a:extLst>
                  <a:ext uri="{FF2B5EF4-FFF2-40B4-BE49-F238E27FC236}">
                    <a16:creationId xmlns:a16="http://schemas.microsoft.com/office/drawing/2014/main" id="{96A5D717-18B0-1A64-27D4-BB9199F091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4848" y="3853934"/>
                <a:ext cx="7041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Wash</a:t>
                </a:r>
              </a:p>
            </p:txBody>
          </p:sp>
          <p:sp>
            <p:nvSpPr>
              <p:cNvPr id="32785" name="TextBox 12">
                <a:extLst>
                  <a:ext uri="{FF2B5EF4-FFF2-40B4-BE49-F238E27FC236}">
                    <a16:creationId xmlns:a16="http://schemas.microsoft.com/office/drawing/2014/main" id="{E0E9AD19-010B-E083-E023-29A087210F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4848" y="5670034"/>
                <a:ext cx="77110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Simon</a:t>
                </a:r>
              </a:p>
            </p:txBody>
          </p:sp>
        </p:grpSp>
        <p:grpSp>
          <p:nvGrpSpPr>
            <p:cNvPr id="32778" name="Group 16">
              <a:extLst>
                <a:ext uri="{FF2B5EF4-FFF2-40B4-BE49-F238E27FC236}">
                  <a16:creationId xmlns:a16="http://schemas.microsoft.com/office/drawing/2014/main" id="{690778C8-3D53-81A2-9282-FD55B7656D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60378" y="1936234"/>
              <a:ext cx="1027413" cy="4103132"/>
              <a:chOff x="6599395" y="1936234"/>
              <a:chExt cx="1027413" cy="4103132"/>
            </a:xfrm>
          </p:grpSpPr>
          <p:sp>
            <p:nvSpPr>
              <p:cNvPr id="32780" name="TextBox 13">
                <a:extLst>
                  <a:ext uri="{FF2B5EF4-FFF2-40B4-BE49-F238E27FC236}">
                    <a16:creationId xmlns:a16="http://schemas.microsoft.com/office/drawing/2014/main" id="{C67DAD21-2B6C-D86F-58C2-BA4C21588D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99395" y="1936234"/>
                <a:ext cx="66098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Inara</a:t>
                </a:r>
              </a:p>
            </p:txBody>
          </p:sp>
          <p:sp>
            <p:nvSpPr>
              <p:cNvPr id="32781" name="TextBox 14">
                <a:extLst>
                  <a:ext uri="{FF2B5EF4-FFF2-40B4-BE49-F238E27FC236}">
                    <a16:creationId xmlns:a16="http://schemas.microsoft.com/office/drawing/2014/main" id="{3C2EA12E-507A-AEC8-2EF9-BC32C5A478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71813" y="3866634"/>
                <a:ext cx="5260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Zoe</a:t>
                </a:r>
              </a:p>
            </p:txBody>
          </p:sp>
          <p:sp>
            <p:nvSpPr>
              <p:cNvPr id="32782" name="TextBox 15">
                <a:extLst>
                  <a:ext uri="{FF2B5EF4-FFF2-40B4-BE49-F238E27FC236}">
                    <a16:creationId xmlns:a16="http://schemas.microsoft.com/office/drawing/2014/main" id="{C8D41205-9ABB-26BA-2595-1F1A022CDE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2600" y="5670034"/>
                <a:ext cx="79420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Kaylee</a:t>
                </a:r>
              </a:p>
            </p:txBody>
          </p:sp>
        </p:grpSp>
        <p:pic>
          <p:nvPicPr>
            <p:cNvPr id="32779" name="Picture 18">
              <a:extLst>
                <a:ext uri="{FF2B5EF4-FFF2-40B4-BE49-F238E27FC236}">
                  <a16:creationId xmlns:a16="http://schemas.microsoft.com/office/drawing/2014/main" id="{9A951004-C7CA-AF2C-313C-B172E676D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549" y="1936234"/>
              <a:ext cx="2680349" cy="3704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3">
            <a:extLst>
              <a:ext uri="{FF2B5EF4-FFF2-40B4-BE49-F238E27FC236}">
                <a16:creationId xmlns:a16="http://schemas.microsoft.com/office/drawing/2014/main" id="{3A02A0DD-1CF4-C90D-1648-4A846BF8B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valid matching</a:t>
            </a:r>
          </a:p>
        </p:txBody>
      </p:sp>
      <p:pic>
        <p:nvPicPr>
          <p:cNvPr id="33794" name="Picture 4">
            <a:extLst>
              <a:ext uri="{FF2B5EF4-FFF2-40B4-BE49-F238E27FC236}">
                <a16:creationId xmlns:a16="http://schemas.microsoft.com/office/drawing/2014/main" id="{F25F945B-F807-E440-D7A2-07A5184AA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252538"/>
            <a:ext cx="13747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>
            <a:extLst>
              <a:ext uri="{FF2B5EF4-FFF2-40B4-BE49-F238E27FC236}">
                <a16:creationId xmlns:a16="http://schemas.microsoft.com/office/drawing/2014/main" id="{99FE8A64-D7E1-BA97-57D8-263F62C50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3187700"/>
            <a:ext cx="1346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>
            <a:extLst>
              <a:ext uri="{FF2B5EF4-FFF2-40B4-BE49-F238E27FC236}">
                <a16:creationId xmlns:a16="http://schemas.microsoft.com/office/drawing/2014/main" id="{97DA654A-7E07-7759-9792-F0FC145A4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062538"/>
            <a:ext cx="13350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>
            <a:extLst>
              <a:ext uri="{FF2B5EF4-FFF2-40B4-BE49-F238E27FC236}">
                <a16:creationId xmlns:a16="http://schemas.microsoft.com/office/drawing/2014/main" id="{6A4B0B86-0615-3D71-D59D-D9FC538045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1252538"/>
            <a:ext cx="12350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>
            <a:extLst>
              <a:ext uri="{FF2B5EF4-FFF2-40B4-BE49-F238E27FC236}">
                <a16:creationId xmlns:a16="http://schemas.microsoft.com/office/drawing/2014/main" id="{87429543-8F7E-133E-2315-92BFE3100F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3187700"/>
            <a:ext cx="138588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9">
            <a:extLst>
              <a:ext uri="{FF2B5EF4-FFF2-40B4-BE49-F238E27FC236}">
                <a16:creationId xmlns:a16="http://schemas.microsoft.com/office/drawing/2014/main" id="{75C63491-0387-47E6-4315-252C655F5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5062538"/>
            <a:ext cx="1393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081F38D4-2311-9D36-9E7E-D2EBA667D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813" y="1943100"/>
            <a:ext cx="3121025" cy="293688"/>
          </a:xfrm>
          <a:prstGeom prst="leftRightArrow">
            <a:avLst>
              <a:gd name="adj1" fmla="val 50000"/>
              <a:gd name="adj2" fmla="val 4998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Left-Right Arrow 19">
            <a:extLst>
              <a:ext uri="{FF2B5EF4-FFF2-40B4-BE49-F238E27FC236}">
                <a16:creationId xmlns:a16="http://schemas.microsoft.com/office/drawing/2014/main" id="{DF8A88B8-04B0-0F67-0F2D-C05897F61CB1}"/>
              </a:ext>
            </a:extLst>
          </p:cNvPr>
          <p:cNvSpPr>
            <a:spLocks noChangeArrowheads="1"/>
          </p:cNvSpPr>
          <p:nvPr/>
        </p:nvSpPr>
        <p:spPr bwMode="auto">
          <a:xfrm rot="2199720">
            <a:off x="2322513" y="4714875"/>
            <a:ext cx="4102100" cy="325438"/>
          </a:xfrm>
          <a:prstGeom prst="leftRightArrow">
            <a:avLst>
              <a:gd name="adj1" fmla="val 50000"/>
              <a:gd name="adj2" fmla="val 50011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33802" name="Group 23">
            <a:extLst>
              <a:ext uri="{FF2B5EF4-FFF2-40B4-BE49-F238E27FC236}">
                <a16:creationId xmlns:a16="http://schemas.microsoft.com/office/drawing/2014/main" id="{F5E7FF09-DD4B-B623-0D64-1DB03D33A86D}"/>
              </a:ext>
            </a:extLst>
          </p:cNvPr>
          <p:cNvGrpSpPr>
            <a:grpSpLocks/>
          </p:cNvGrpSpPr>
          <p:nvPr/>
        </p:nvGrpSpPr>
        <p:grpSpPr bwMode="auto">
          <a:xfrm>
            <a:off x="1677988" y="2514600"/>
            <a:ext cx="5248275" cy="4251325"/>
            <a:chOff x="1677988" y="2513844"/>
            <a:chExt cx="5247629" cy="4251805"/>
          </a:xfrm>
        </p:grpSpPr>
        <p:sp>
          <p:nvSpPr>
            <p:cNvPr id="33803" name="TextBox 13">
              <a:extLst>
                <a:ext uri="{FF2B5EF4-FFF2-40B4-BE49-F238E27FC236}">
                  <a16:creationId xmlns:a16="http://schemas.microsoft.com/office/drawing/2014/main" id="{68BE689E-3177-BC73-F47E-7DC456462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518" y="2513844"/>
              <a:ext cx="55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Mal</a:t>
              </a:r>
            </a:p>
          </p:txBody>
        </p:sp>
        <p:sp>
          <p:nvSpPr>
            <p:cNvPr id="33804" name="TextBox 14">
              <a:extLst>
                <a:ext uri="{FF2B5EF4-FFF2-40B4-BE49-F238E27FC236}">
                  <a16:creationId xmlns:a16="http://schemas.microsoft.com/office/drawing/2014/main" id="{21DDB8BE-B27D-CD72-601C-AA70F4B5B4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4439228"/>
              <a:ext cx="7661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Wash</a:t>
              </a:r>
            </a:p>
          </p:txBody>
        </p:sp>
        <p:sp>
          <p:nvSpPr>
            <p:cNvPr id="33805" name="TextBox 15">
              <a:extLst>
                <a:ext uri="{FF2B5EF4-FFF2-40B4-BE49-F238E27FC236}">
                  <a16:creationId xmlns:a16="http://schemas.microsoft.com/office/drawing/2014/main" id="{8A41D265-07A2-6CEF-176D-5E5AC7681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6242429"/>
              <a:ext cx="7662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latin typeface="Arial" panose="020B0604020202020204" pitchFamily="34" charset="0"/>
                </a:rPr>
                <a:t>Simon</a:t>
              </a:r>
            </a:p>
          </p:txBody>
        </p:sp>
        <p:sp>
          <p:nvSpPr>
            <p:cNvPr id="33806" name="TextBox 20">
              <a:extLst>
                <a:ext uri="{FF2B5EF4-FFF2-40B4-BE49-F238E27FC236}">
                  <a16:creationId xmlns:a16="http://schemas.microsoft.com/office/drawing/2014/main" id="{7AAAE29F-60D1-BD00-CA8C-6E26EC0C8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016" y="2513844"/>
              <a:ext cx="7108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Inara</a:t>
              </a:r>
            </a:p>
          </p:txBody>
        </p:sp>
        <p:sp>
          <p:nvSpPr>
            <p:cNvPr id="33807" name="TextBox 21">
              <a:extLst>
                <a:ext uri="{FF2B5EF4-FFF2-40B4-BE49-F238E27FC236}">
                  <a16:creationId xmlns:a16="http://schemas.microsoft.com/office/drawing/2014/main" id="{9AB3E9DB-CA0E-57EC-1650-F11D0DED4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4439228"/>
              <a:ext cx="582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Zoe</a:t>
              </a:r>
            </a:p>
          </p:txBody>
        </p:sp>
        <p:sp>
          <p:nvSpPr>
            <p:cNvPr id="33808" name="TextBox 22">
              <a:extLst>
                <a:ext uri="{FF2B5EF4-FFF2-40B4-BE49-F238E27FC236}">
                  <a16:creationId xmlns:a16="http://schemas.microsoft.com/office/drawing/2014/main" id="{D5A5395E-C706-ADCD-9F79-B85ABB85F2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6396317"/>
              <a:ext cx="8904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Kaylee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3">
            <a:extLst>
              <a:ext uri="{FF2B5EF4-FFF2-40B4-BE49-F238E27FC236}">
                <a16:creationId xmlns:a16="http://schemas.microsoft.com/office/drawing/2014/main" id="{FEDAF1BB-CD49-1DA1-D73C-0EA16623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Not a matching</a:t>
            </a:r>
          </a:p>
        </p:txBody>
      </p:sp>
      <p:pic>
        <p:nvPicPr>
          <p:cNvPr id="34818" name="Picture 4">
            <a:extLst>
              <a:ext uri="{FF2B5EF4-FFF2-40B4-BE49-F238E27FC236}">
                <a16:creationId xmlns:a16="http://schemas.microsoft.com/office/drawing/2014/main" id="{E826590B-DFB6-14F2-B536-394020A5A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252538"/>
            <a:ext cx="13747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5">
            <a:extLst>
              <a:ext uri="{FF2B5EF4-FFF2-40B4-BE49-F238E27FC236}">
                <a16:creationId xmlns:a16="http://schemas.microsoft.com/office/drawing/2014/main" id="{910C41E9-F5D0-ABAB-C92E-A22F62722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3187700"/>
            <a:ext cx="1346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>
            <a:extLst>
              <a:ext uri="{FF2B5EF4-FFF2-40B4-BE49-F238E27FC236}">
                <a16:creationId xmlns:a16="http://schemas.microsoft.com/office/drawing/2014/main" id="{5A085E38-B4B4-7324-DCDE-CC50ABD35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062538"/>
            <a:ext cx="13350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>
            <a:extLst>
              <a:ext uri="{FF2B5EF4-FFF2-40B4-BE49-F238E27FC236}">
                <a16:creationId xmlns:a16="http://schemas.microsoft.com/office/drawing/2014/main" id="{6AFEEED1-6115-D378-C031-6D8989545D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1252538"/>
            <a:ext cx="12350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8">
            <a:extLst>
              <a:ext uri="{FF2B5EF4-FFF2-40B4-BE49-F238E27FC236}">
                <a16:creationId xmlns:a16="http://schemas.microsoft.com/office/drawing/2014/main" id="{4470418C-7646-DBD6-3AFE-A0C7AE7D20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3187700"/>
            <a:ext cx="138588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9">
            <a:extLst>
              <a:ext uri="{FF2B5EF4-FFF2-40B4-BE49-F238E27FC236}">
                <a16:creationId xmlns:a16="http://schemas.microsoft.com/office/drawing/2014/main" id="{53DBEF8F-B951-F7A2-8D59-F2768EE86E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5062538"/>
            <a:ext cx="1393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673DF938-5946-A82C-4A89-EDD03E636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288" y="1943100"/>
            <a:ext cx="3430587" cy="293688"/>
          </a:xfrm>
          <a:prstGeom prst="leftRightArrow">
            <a:avLst>
              <a:gd name="adj1" fmla="val 50000"/>
              <a:gd name="adj2" fmla="val 5002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Left-Right Arrow 19">
            <a:extLst>
              <a:ext uri="{FF2B5EF4-FFF2-40B4-BE49-F238E27FC236}">
                <a16:creationId xmlns:a16="http://schemas.microsoft.com/office/drawing/2014/main" id="{2BC14C6F-836C-9494-B581-70B792F508B8}"/>
              </a:ext>
            </a:extLst>
          </p:cNvPr>
          <p:cNvSpPr>
            <a:spLocks noChangeArrowheads="1"/>
          </p:cNvSpPr>
          <p:nvPr/>
        </p:nvSpPr>
        <p:spPr bwMode="auto">
          <a:xfrm rot="2826854">
            <a:off x="2019301" y="3975100"/>
            <a:ext cx="4887912" cy="325437"/>
          </a:xfrm>
          <a:prstGeom prst="leftRightArrow">
            <a:avLst>
              <a:gd name="adj1" fmla="val 50000"/>
              <a:gd name="adj2" fmla="val 4999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34826" name="Group 10">
            <a:extLst>
              <a:ext uri="{FF2B5EF4-FFF2-40B4-BE49-F238E27FC236}">
                <a16:creationId xmlns:a16="http://schemas.microsoft.com/office/drawing/2014/main" id="{3E6FD111-E03F-CB28-D372-47D429ACC79D}"/>
              </a:ext>
            </a:extLst>
          </p:cNvPr>
          <p:cNvGrpSpPr>
            <a:grpSpLocks/>
          </p:cNvGrpSpPr>
          <p:nvPr/>
        </p:nvGrpSpPr>
        <p:grpSpPr bwMode="auto">
          <a:xfrm>
            <a:off x="1677988" y="2514600"/>
            <a:ext cx="5248275" cy="4251325"/>
            <a:chOff x="1677988" y="2513844"/>
            <a:chExt cx="5247629" cy="4251805"/>
          </a:xfrm>
        </p:grpSpPr>
        <p:sp>
          <p:nvSpPr>
            <p:cNvPr id="34827" name="TextBox 11">
              <a:extLst>
                <a:ext uri="{FF2B5EF4-FFF2-40B4-BE49-F238E27FC236}">
                  <a16:creationId xmlns:a16="http://schemas.microsoft.com/office/drawing/2014/main" id="{B065D7A9-E35C-CF54-E7C3-9FE4762FDB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518" y="2513844"/>
              <a:ext cx="55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Mal</a:t>
              </a:r>
            </a:p>
          </p:txBody>
        </p:sp>
        <p:sp>
          <p:nvSpPr>
            <p:cNvPr id="34828" name="TextBox 12">
              <a:extLst>
                <a:ext uri="{FF2B5EF4-FFF2-40B4-BE49-F238E27FC236}">
                  <a16:creationId xmlns:a16="http://schemas.microsoft.com/office/drawing/2014/main" id="{0BE96293-03DF-C8F6-4AA1-BBDA21C319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4439228"/>
              <a:ext cx="7661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Wash</a:t>
              </a:r>
            </a:p>
          </p:txBody>
        </p:sp>
        <p:sp>
          <p:nvSpPr>
            <p:cNvPr id="34829" name="TextBox 13">
              <a:extLst>
                <a:ext uri="{FF2B5EF4-FFF2-40B4-BE49-F238E27FC236}">
                  <a16:creationId xmlns:a16="http://schemas.microsoft.com/office/drawing/2014/main" id="{CF55527F-718C-B7D8-0ED9-D90B230423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6242429"/>
              <a:ext cx="7662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latin typeface="Arial" panose="020B0604020202020204" pitchFamily="34" charset="0"/>
                </a:rPr>
                <a:t>Simon</a:t>
              </a:r>
            </a:p>
          </p:txBody>
        </p:sp>
        <p:sp>
          <p:nvSpPr>
            <p:cNvPr id="34830" name="TextBox 14">
              <a:extLst>
                <a:ext uri="{FF2B5EF4-FFF2-40B4-BE49-F238E27FC236}">
                  <a16:creationId xmlns:a16="http://schemas.microsoft.com/office/drawing/2014/main" id="{5254B009-6491-6378-271C-1C5A684B4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016" y="2513844"/>
              <a:ext cx="7108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Inara</a:t>
              </a:r>
            </a:p>
          </p:txBody>
        </p:sp>
        <p:sp>
          <p:nvSpPr>
            <p:cNvPr id="34831" name="TextBox 15">
              <a:extLst>
                <a:ext uri="{FF2B5EF4-FFF2-40B4-BE49-F238E27FC236}">
                  <a16:creationId xmlns:a16="http://schemas.microsoft.com/office/drawing/2014/main" id="{B466C08F-5DFE-93F4-8791-9ACDC8098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4439228"/>
              <a:ext cx="582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Zoe</a:t>
              </a:r>
            </a:p>
          </p:txBody>
        </p:sp>
        <p:sp>
          <p:nvSpPr>
            <p:cNvPr id="34832" name="TextBox 16">
              <a:extLst>
                <a:ext uri="{FF2B5EF4-FFF2-40B4-BE49-F238E27FC236}">
                  <a16:creationId xmlns:a16="http://schemas.microsoft.com/office/drawing/2014/main" id="{D9E106BD-521E-0D8A-55E6-33CFFDD1BB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6396317"/>
              <a:ext cx="8904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Kaylee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3">
            <a:extLst>
              <a:ext uri="{FF2B5EF4-FFF2-40B4-BE49-F238E27FC236}">
                <a16:creationId xmlns:a16="http://schemas.microsoft.com/office/drawing/2014/main" id="{05340AA4-AC69-4587-6040-050483E00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Perfect Matching</a:t>
            </a:r>
          </a:p>
        </p:txBody>
      </p:sp>
      <p:pic>
        <p:nvPicPr>
          <p:cNvPr id="35842" name="Picture 4">
            <a:extLst>
              <a:ext uri="{FF2B5EF4-FFF2-40B4-BE49-F238E27FC236}">
                <a16:creationId xmlns:a16="http://schemas.microsoft.com/office/drawing/2014/main" id="{D47B67AF-AA6D-9611-2C60-127131CFD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252538"/>
            <a:ext cx="13747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5">
            <a:extLst>
              <a:ext uri="{FF2B5EF4-FFF2-40B4-BE49-F238E27FC236}">
                <a16:creationId xmlns:a16="http://schemas.microsoft.com/office/drawing/2014/main" id="{1DF8A8B7-7936-728E-D9C8-58FCA7022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3187700"/>
            <a:ext cx="1346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6">
            <a:extLst>
              <a:ext uri="{FF2B5EF4-FFF2-40B4-BE49-F238E27FC236}">
                <a16:creationId xmlns:a16="http://schemas.microsoft.com/office/drawing/2014/main" id="{BC69CEBD-A23C-94AB-E849-70ED2FA9A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062538"/>
            <a:ext cx="13350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>
            <a:extLst>
              <a:ext uri="{FF2B5EF4-FFF2-40B4-BE49-F238E27FC236}">
                <a16:creationId xmlns:a16="http://schemas.microsoft.com/office/drawing/2014/main" id="{5009389E-5A24-5AA3-CE1F-8017ED548C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1252538"/>
            <a:ext cx="12350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8">
            <a:extLst>
              <a:ext uri="{FF2B5EF4-FFF2-40B4-BE49-F238E27FC236}">
                <a16:creationId xmlns:a16="http://schemas.microsoft.com/office/drawing/2014/main" id="{772EF1C5-835F-0260-8781-9F8B9CCABB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3187700"/>
            <a:ext cx="138588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9">
            <a:extLst>
              <a:ext uri="{FF2B5EF4-FFF2-40B4-BE49-F238E27FC236}">
                <a16:creationId xmlns:a16="http://schemas.microsoft.com/office/drawing/2014/main" id="{9BAF0F2C-721F-4703-D273-3E268B480E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5062538"/>
            <a:ext cx="1393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6F93E0A4-F0EF-A6AB-73EE-97BEE570D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1943100"/>
            <a:ext cx="3279775" cy="293688"/>
          </a:xfrm>
          <a:prstGeom prst="leftRightArrow">
            <a:avLst>
              <a:gd name="adj1" fmla="val 50000"/>
              <a:gd name="adj2" fmla="val 49995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Left-Right Arrow 19">
            <a:extLst>
              <a:ext uri="{FF2B5EF4-FFF2-40B4-BE49-F238E27FC236}">
                <a16:creationId xmlns:a16="http://schemas.microsoft.com/office/drawing/2014/main" id="{CED40F21-30AF-D1E5-B5A0-331DB3690F38}"/>
              </a:ext>
            </a:extLst>
          </p:cNvPr>
          <p:cNvSpPr>
            <a:spLocks noChangeArrowheads="1"/>
          </p:cNvSpPr>
          <p:nvPr/>
        </p:nvSpPr>
        <p:spPr bwMode="auto">
          <a:xfrm rot="2199720">
            <a:off x="2309813" y="4776788"/>
            <a:ext cx="4295775" cy="325437"/>
          </a:xfrm>
          <a:prstGeom prst="leftRightArrow">
            <a:avLst>
              <a:gd name="adj1" fmla="val 50000"/>
              <a:gd name="adj2" fmla="val 4998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AA23B8DC-E507-A251-5129-88B6C8703425}"/>
              </a:ext>
            </a:extLst>
          </p:cNvPr>
          <p:cNvSpPr>
            <a:spLocks noChangeArrowheads="1"/>
          </p:cNvSpPr>
          <p:nvPr/>
        </p:nvSpPr>
        <p:spPr bwMode="auto">
          <a:xfrm rot="8884059">
            <a:off x="2347913" y="4711700"/>
            <a:ext cx="4051300" cy="355600"/>
          </a:xfrm>
          <a:prstGeom prst="leftRight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35851" name="Group 11">
            <a:extLst>
              <a:ext uri="{FF2B5EF4-FFF2-40B4-BE49-F238E27FC236}">
                <a16:creationId xmlns:a16="http://schemas.microsoft.com/office/drawing/2014/main" id="{2B25FFFB-9783-8F9E-4587-E54B6552963F}"/>
              </a:ext>
            </a:extLst>
          </p:cNvPr>
          <p:cNvGrpSpPr>
            <a:grpSpLocks/>
          </p:cNvGrpSpPr>
          <p:nvPr/>
        </p:nvGrpSpPr>
        <p:grpSpPr bwMode="auto">
          <a:xfrm>
            <a:off x="1677988" y="2514600"/>
            <a:ext cx="5248275" cy="4251325"/>
            <a:chOff x="1677988" y="2513844"/>
            <a:chExt cx="5247629" cy="4251805"/>
          </a:xfrm>
        </p:grpSpPr>
        <p:sp>
          <p:nvSpPr>
            <p:cNvPr id="35852" name="TextBox 12">
              <a:extLst>
                <a:ext uri="{FF2B5EF4-FFF2-40B4-BE49-F238E27FC236}">
                  <a16:creationId xmlns:a16="http://schemas.microsoft.com/office/drawing/2014/main" id="{E68C2775-5298-B25B-4076-C6470873FA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518" y="2513844"/>
              <a:ext cx="55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Mal</a:t>
              </a:r>
            </a:p>
          </p:txBody>
        </p:sp>
        <p:sp>
          <p:nvSpPr>
            <p:cNvPr id="35853" name="TextBox 13">
              <a:extLst>
                <a:ext uri="{FF2B5EF4-FFF2-40B4-BE49-F238E27FC236}">
                  <a16:creationId xmlns:a16="http://schemas.microsoft.com/office/drawing/2014/main" id="{7E917B07-F1A8-9C6A-CF0A-129FC0B0C5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4439228"/>
              <a:ext cx="7661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Wash</a:t>
              </a:r>
            </a:p>
          </p:txBody>
        </p:sp>
        <p:sp>
          <p:nvSpPr>
            <p:cNvPr id="35854" name="TextBox 14">
              <a:extLst>
                <a:ext uri="{FF2B5EF4-FFF2-40B4-BE49-F238E27FC236}">
                  <a16:creationId xmlns:a16="http://schemas.microsoft.com/office/drawing/2014/main" id="{684CFDA2-9721-E4BC-E5FB-6CF3AE23A3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6242429"/>
              <a:ext cx="7662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latin typeface="Arial" panose="020B0604020202020204" pitchFamily="34" charset="0"/>
                </a:rPr>
                <a:t>Simon</a:t>
              </a:r>
            </a:p>
          </p:txBody>
        </p:sp>
        <p:sp>
          <p:nvSpPr>
            <p:cNvPr id="35855" name="TextBox 15">
              <a:extLst>
                <a:ext uri="{FF2B5EF4-FFF2-40B4-BE49-F238E27FC236}">
                  <a16:creationId xmlns:a16="http://schemas.microsoft.com/office/drawing/2014/main" id="{F49E2987-A320-BA1D-9129-9F1FC1DAC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016" y="2513844"/>
              <a:ext cx="7108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Inara</a:t>
              </a:r>
            </a:p>
          </p:txBody>
        </p:sp>
        <p:sp>
          <p:nvSpPr>
            <p:cNvPr id="35856" name="TextBox 16">
              <a:extLst>
                <a:ext uri="{FF2B5EF4-FFF2-40B4-BE49-F238E27FC236}">
                  <a16:creationId xmlns:a16="http://schemas.microsoft.com/office/drawing/2014/main" id="{3D992127-4918-7D3A-C60F-AABD1AE6B7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4439228"/>
              <a:ext cx="582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Zoe</a:t>
              </a:r>
            </a:p>
          </p:txBody>
        </p:sp>
        <p:sp>
          <p:nvSpPr>
            <p:cNvPr id="35857" name="TextBox 17">
              <a:extLst>
                <a:ext uri="{FF2B5EF4-FFF2-40B4-BE49-F238E27FC236}">
                  <a16:creationId xmlns:a16="http://schemas.microsoft.com/office/drawing/2014/main" id="{6BC38B69-379C-136A-A0AF-151816FBF1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6396317"/>
              <a:ext cx="8904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Kaylee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1C027CAC-A013-7A5A-23CC-8E79217E6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36866" name="Picture 5">
            <a:extLst>
              <a:ext uri="{FF2B5EF4-FFF2-40B4-BE49-F238E27FC236}">
                <a16:creationId xmlns:a16="http://schemas.microsoft.com/office/drawing/2014/main" id="{778E247A-BB7A-F5D9-500C-048BD53A3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3">
            <a:extLst>
              <a:ext uri="{FF2B5EF4-FFF2-40B4-BE49-F238E27FC236}">
                <a16:creationId xmlns:a16="http://schemas.microsoft.com/office/drawing/2014/main" id="{22294DB6-2DFA-1497-268F-355D7FA2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Preferences</a:t>
            </a:r>
          </a:p>
        </p:txBody>
      </p:sp>
      <p:pic>
        <p:nvPicPr>
          <p:cNvPr id="37890" name="Picture 4">
            <a:extLst>
              <a:ext uri="{FF2B5EF4-FFF2-40B4-BE49-F238E27FC236}">
                <a16:creationId xmlns:a16="http://schemas.microsoft.com/office/drawing/2014/main" id="{4B3CC60D-AAB5-0181-6DAD-5E5979404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2538"/>
            <a:ext cx="1376363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5">
            <a:extLst>
              <a:ext uri="{FF2B5EF4-FFF2-40B4-BE49-F238E27FC236}">
                <a16:creationId xmlns:a16="http://schemas.microsoft.com/office/drawing/2014/main" id="{76E5725A-3644-5F27-BD3D-0901FB802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87700"/>
            <a:ext cx="1346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>
            <a:extLst>
              <a:ext uri="{FF2B5EF4-FFF2-40B4-BE49-F238E27FC236}">
                <a16:creationId xmlns:a16="http://schemas.microsoft.com/office/drawing/2014/main" id="{4EFDA5C5-E6AC-4A47-81BA-E1A254406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5062538"/>
            <a:ext cx="13366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7">
            <a:extLst>
              <a:ext uri="{FF2B5EF4-FFF2-40B4-BE49-F238E27FC236}">
                <a16:creationId xmlns:a16="http://schemas.microsoft.com/office/drawing/2014/main" id="{F77C4D3E-4CDC-019A-EEEE-6BFAA932F9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1252538"/>
            <a:ext cx="12350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8">
            <a:extLst>
              <a:ext uri="{FF2B5EF4-FFF2-40B4-BE49-F238E27FC236}">
                <a16:creationId xmlns:a16="http://schemas.microsoft.com/office/drawing/2014/main" id="{F4FBB16A-BCE2-A909-3D58-613F21E3D4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3187700"/>
            <a:ext cx="138747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9">
            <a:extLst>
              <a:ext uri="{FF2B5EF4-FFF2-40B4-BE49-F238E27FC236}">
                <a16:creationId xmlns:a16="http://schemas.microsoft.com/office/drawing/2014/main" id="{B3F8E3AD-1144-1899-A5DB-D8AC8849E0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5062538"/>
            <a:ext cx="1393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19">
            <a:extLst>
              <a:ext uri="{FF2B5EF4-FFF2-40B4-BE49-F238E27FC236}">
                <a16:creationId xmlns:a16="http://schemas.microsoft.com/office/drawing/2014/main" id="{77836CB1-1D37-76AC-982F-D2E2FB7933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620838"/>
            <a:ext cx="53181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20">
            <a:extLst>
              <a:ext uri="{FF2B5EF4-FFF2-40B4-BE49-F238E27FC236}">
                <a16:creationId xmlns:a16="http://schemas.microsoft.com/office/drawing/2014/main" id="{D4273E57-D556-B61D-D01E-8BEE823E99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1620838"/>
            <a:ext cx="596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21">
            <a:extLst>
              <a:ext uri="{FF2B5EF4-FFF2-40B4-BE49-F238E27FC236}">
                <a16:creationId xmlns:a16="http://schemas.microsoft.com/office/drawing/2014/main" id="{F742291C-E443-FAAC-ACF6-4657BF2BB8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1620838"/>
            <a:ext cx="60166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22">
            <a:extLst>
              <a:ext uri="{FF2B5EF4-FFF2-40B4-BE49-F238E27FC236}">
                <a16:creationId xmlns:a16="http://schemas.microsoft.com/office/drawing/2014/main" id="{F689CDDA-46DC-485D-D184-CB5E3B2D19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3602038"/>
            <a:ext cx="5302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23">
            <a:extLst>
              <a:ext uri="{FF2B5EF4-FFF2-40B4-BE49-F238E27FC236}">
                <a16:creationId xmlns:a16="http://schemas.microsoft.com/office/drawing/2014/main" id="{616066BB-BCF1-0C6F-11D6-2B5CC3EE9D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3602038"/>
            <a:ext cx="596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24">
            <a:extLst>
              <a:ext uri="{FF2B5EF4-FFF2-40B4-BE49-F238E27FC236}">
                <a16:creationId xmlns:a16="http://schemas.microsoft.com/office/drawing/2014/main" id="{68DE2DFC-270A-C36B-AEF0-E896522FC6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3602038"/>
            <a:ext cx="60166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25">
            <a:extLst>
              <a:ext uri="{FF2B5EF4-FFF2-40B4-BE49-F238E27FC236}">
                <a16:creationId xmlns:a16="http://schemas.microsoft.com/office/drawing/2014/main" id="{CADDB87E-2C2E-7257-6259-DA56DD99C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67338"/>
            <a:ext cx="53181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26">
            <a:extLst>
              <a:ext uri="{FF2B5EF4-FFF2-40B4-BE49-F238E27FC236}">
                <a16:creationId xmlns:a16="http://schemas.microsoft.com/office/drawing/2014/main" id="{4057BA12-0F37-04C6-CFAE-F7EB5C610E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5367338"/>
            <a:ext cx="596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27">
            <a:extLst>
              <a:ext uri="{FF2B5EF4-FFF2-40B4-BE49-F238E27FC236}">
                <a16:creationId xmlns:a16="http://schemas.microsoft.com/office/drawing/2014/main" id="{D8108A76-ECFA-CC48-E8AA-9BEDB65489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5365750"/>
            <a:ext cx="6016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28">
            <a:extLst>
              <a:ext uri="{FF2B5EF4-FFF2-40B4-BE49-F238E27FC236}">
                <a16:creationId xmlns:a16="http://schemas.microsoft.com/office/drawing/2014/main" id="{7871D90B-B70A-AA3E-28BC-308A499D7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620838"/>
            <a:ext cx="619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6" name="Picture 29">
            <a:extLst>
              <a:ext uri="{FF2B5EF4-FFF2-40B4-BE49-F238E27FC236}">
                <a16:creationId xmlns:a16="http://schemas.microsoft.com/office/drawing/2014/main" id="{5E89FD10-6FAD-8409-0972-9244F99E9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20838"/>
            <a:ext cx="604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7" name="Picture 30">
            <a:extLst>
              <a:ext uri="{FF2B5EF4-FFF2-40B4-BE49-F238E27FC236}">
                <a16:creationId xmlns:a16="http://schemas.microsoft.com/office/drawing/2014/main" id="{F00DA3B4-D95F-48A5-880E-D71C04FB8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1620838"/>
            <a:ext cx="61118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8" name="Picture 31">
            <a:extLst>
              <a:ext uri="{FF2B5EF4-FFF2-40B4-BE49-F238E27FC236}">
                <a16:creationId xmlns:a16="http://schemas.microsoft.com/office/drawing/2014/main" id="{62AD3024-A6A8-C823-09BD-838C28D7F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3602038"/>
            <a:ext cx="619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9" name="Picture 32">
            <a:extLst>
              <a:ext uri="{FF2B5EF4-FFF2-40B4-BE49-F238E27FC236}">
                <a16:creationId xmlns:a16="http://schemas.microsoft.com/office/drawing/2014/main" id="{C3774468-061E-E0B4-E219-C82B2F218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602038"/>
            <a:ext cx="604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0" name="Picture 33">
            <a:extLst>
              <a:ext uri="{FF2B5EF4-FFF2-40B4-BE49-F238E27FC236}">
                <a16:creationId xmlns:a16="http://schemas.microsoft.com/office/drawing/2014/main" id="{6FFE8C5F-7863-4756-FE27-C92A8F3131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3602038"/>
            <a:ext cx="61118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1" name="Picture 34">
            <a:extLst>
              <a:ext uri="{FF2B5EF4-FFF2-40B4-BE49-F238E27FC236}">
                <a16:creationId xmlns:a16="http://schemas.microsoft.com/office/drawing/2014/main" id="{E8B2A111-111C-36E5-B5F7-0B5FF223A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5381625"/>
            <a:ext cx="619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2" name="Picture 35">
            <a:extLst>
              <a:ext uri="{FF2B5EF4-FFF2-40B4-BE49-F238E27FC236}">
                <a16:creationId xmlns:a16="http://schemas.microsoft.com/office/drawing/2014/main" id="{98AFD4A6-6ADA-A4BD-B005-25C84ECE0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81625"/>
            <a:ext cx="604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3" name="Picture 36">
            <a:extLst>
              <a:ext uri="{FF2B5EF4-FFF2-40B4-BE49-F238E27FC236}">
                <a16:creationId xmlns:a16="http://schemas.microsoft.com/office/drawing/2014/main" id="{C92C6D66-9573-7E9C-79CB-AE498BAEE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5381625"/>
            <a:ext cx="6111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914" name="Group 26">
            <a:extLst>
              <a:ext uri="{FF2B5EF4-FFF2-40B4-BE49-F238E27FC236}">
                <a16:creationId xmlns:a16="http://schemas.microsoft.com/office/drawing/2014/main" id="{366F257D-2FDC-DD86-5FB3-B4924D06E03E}"/>
              </a:ext>
            </a:extLst>
          </p:cNvPr>
          <p:cNvGrpSpPr>
            <a:grpSpLocks/>
          </p:cNvGrpSpPr>
          <p:nvPr/>
        </p:nvGrpSpPr>
        <p:grpSpPr bwMode="auto">
          <a:xfrm>
            <a:off x="601663" y="2514600"/>
            <a:ext cx="5248275" cy="4251325"/>
            <a:chOff x="1677988" y="2513844"/>
            <a:chExt cx="5247629" cy="4251805"/>
          </a:xfrm>
        </p:grpSpPr>
        <p:sp>
          <p:nvSpPr>
            <p:cNvPr id="37915" name="TextBox 27">
              <a:extLst>
                <a:ext uri="{FF2B5EF4-FFF2-40B4-BE49-F238E27FC236}">
                  <a16:creationId xmlns:a16="http://schemas.microsoft.com/office/drawing/2014/main" id="{7926B243-5128-39DF-D6B6-9B6E161AAA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518" y="2513844"/>
              <a:ext cx="55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Mal</a:t>
              </a:r>
            </a:p>
          </p:txBody>
        </p:sp>
        <p:sp>
          <p:nvSpPr>
            <p:cNvPr id="37916" name="TextBox 28">
              <a:extLst>
                <a:ext uri="{FF2B5EF4-FFF2-40B4-BE49-F238E27FC236}">
                  <a16:creationId xmlns:a16="http://schemas.microsoft.com/office/drawing/2014/main" id="{5A7B9FE3-8AD8-B092-A677-27D132AC6F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4439228"/>
              <a:ext cx="7661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Wash</a:t>
              </a:r>
            </a:p>
          </p:txBody>
        </p:sp>
        <p:sp>
          <p:nvSpPr>
            <p:cNvPr id="37917" name="TextBox 29">
              <a:extLst>
                <a:ext uri="{FF2B5EF4-FFF2-40B4-BE49-F238E27FC236}">
                  <a16:creationId xmlns:a16="http://schemas.microsoft.com/office/drawing/2014/main" id="{4B37FC6D-099E-A31E-C949-09617D37F7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6242429"/>
              <a:ext cx="7662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latin typeface="Arial" panose="020B0604020202020204" pitchFamily="34" charset="0"/>
                </a:rPr>
                <a:t>Simon</a:t>
              </a:r>
            </a:p>
          </p:txBody>
        </p:sp>
        <p:sp>
          <p:nvSpPr>
            <p:cNvPr id="37918" name="TextBox 30">
              <a:extLst>
                <a:ext uri="{FF2B5EF4-FFF2-40B4-BE49-F238E27FC236}">
                  <a16:creationId xmlns:a16="http://schemas.microsoft.com/office/drawing/2014/main" id="{38704F75-B700-DDB1-8579-EED4092FA8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016" y="2513844"/>
              <a:ext cx="7108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Inara</a:t>
              </a:r>
            </a:p>
          </p:txBody>
        </p:sp>
        <p:sp>
          <p:nvSpPr>
            <p:cNvPr id="37919" name="TextBox 31">
              <a:extLst>
                <a:ext uri="{FF2B5EF4-FFF2-40B4-BE49-F238E27FC236}">
                  <a16:creationId xmlns:a16="http://schemas.microsoft.com/office/drawing/2014/main" id="{0AE751A7-8795-C02B-3162-63D198BBA9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4439228"/>
              <a:ext cx="582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Zoe</a:t>
              </a:r>
            </a:p>
          </p:txBody>
        </p:sp>
        <p:sp>
          <p:nvSpPr>
            <p:cNvPr id="37920" name="TextBox 32">
              <a:extLst>
                <a:ext uri="{FF2B5EF4-FFF2-40B4-BE49-F238E27FC236}">
                  <a16:creationId xmlns:a16="http://schemas.microsoft.com/office/drawing/2014/main" id="{476E053F-56F3-D917-601B-DCFB517F27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6396317"/>
              <a:ext cx="8904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Kaylee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3">
            <a:extLst>
              <a:ext uri="{FF2B5EF4-FFF2-40B4-BE49-F238E27FC236}">
                <a16:creationId xmlns:a16="http://schemas.microsoft.com/office/drawing/2014/main" id="{02DCD738-8F8C-A7FC-B6A4-0C710E0A1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Instability</a:t>
            </a:r>
          </a:p>
        </p:txBody>
      </p:sp>
      <p:pic>
        <p:nvPicPr>
          <p:cNvPr id="38914" name="Picture 4">
            <a:extLst>
              <a:ext uri="{FF2B5EF4-FFF2-40B4-BE49-F238E27FC236}">
                <a16:creationId xmlns:a16="http://schemas.microsoft.com/office/drawing/2014/main" id="{9BB6058E-F8E0-2E27-C51A-4E9175A55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096963"/>
            <a:ext cx="13747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5">
            <a:extLst>
              <a:ext uri="{FF2B5EF4-FFF2-40B4-BE49-F238E27FC236}">
                <a16:creationId xmlns:a16="http://schemas.microsoft.com/office/drawing/2014/main" id="{56D4F32E-4E92-FBBE-257B-B1C0F11DD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032125"/>
            <a:ext cx="1346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6">
            <a:extLst>
              <a:ext uri="{FF2B5EF4-FFF2-40B4-BE49-F238E27FC236}">
                <a16:creationId xmlns:a16="http://schemas.microsoft.com/office/drawing/2014/main" id="{970E3777-8B06-E85C-EBC7-017185A34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906963"/>
            <a:ext cx="13350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7">
            <a:extLst>
              <a:ext uri="{FF2B5EF4-FFF2-40B4-BE49-F238E27FC236}">
                <a16:creationId xmlns:a16="http://schemas.microsoft.com/office/drawing/2014/main" id="{E580FE67-A83F-01B9-50FA-0D14160B9D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096963"/>
            <a:ext cx="12350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8">
            <a:extLst>
              <a:ext uri="{FF2B5EF4-FFF2-40B4-BE49-F238E27FC236}">
                <a16:creationId xmlns:a16="http://schemas.microsoft.com/office/drawing/2014/main" id="{19FCA639-DDFE-B772-F04D-705F734A8C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3032125"/>
            <a:ext cx="138588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9">
            <a:extLst>
              <a:ext uri="{FF2B5EF4-FFF2-40B4-BE49-F238E27FC236}">
                <a16:creationId xmlns:a16="http://schemas.microsoft.com/office/drawing/2014/main" id="{6E2A609A-A78E-0E37-ACC6-D6C562F358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4906963"/>
            <a:ext cx="1393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28F58E4C-8811-EC1B-EC49-52AA3C30F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8" y="1787525"/>
            <a:ext cx="3279775" cy="292100"/>
          </a:xfrm>
          <a:prstGeom prst="leftRightArrow">
            <a:avLst>
              <a:gd name="adj1" fmla="val 50000"/>
              <a:gd name="adj2" fmla="val 5000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Left-Right Arrow 19">
            <a:extLst>
              <a:ext uri="{FF2B5EF4-FFF2-40B4-BE49-F238E27FC236}">
                <a16:creationId xmlns:a16="http://schemas.microsoft.com/office/drawing/2014/main" id="{2B2561A4-DEC9-B301-D68B-9E5C4887814B}"/>
              </a:ext>
            </a:extLst>
          </p:cNvPr>
          <p:cNvSpPr>
            <a:spLocks noChangeArrowheads="1"/>
          </p:cNvSpPr>
          <p:nvPr/>
        </p:nvSpPr>
        <p:spPr bwMode="auto">
          <a:xfrm rot="2199720">
            <a:off x="1074738" y="4621213"/>
            <a:ext cx="4295775" cy="325437"/>
          </a:xfrm>
          <a:prstGeom prst="leftRightArrow">
            <a:avLst>
              <a:gd name="adj1" fmla="val 50000"/>
              <a:gd name="adj2" fmla="val 4998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EDB9FD17-3089-116B-B4AC-BB4ED06AFF29}"/>
              </a:ext>
            </a:extLst>
          </p:cNvPr>
          <p:cNvSpPr>
            <a:spLocks noChangeArrowheads="1"/>
          </p:cNvSpPr>
          <p:nvPr/>
        </p:nvSpPr>
        <p:spPr bwMode="auto">
          <a:xfrm rot="8884059">
            <a:off x="1112838" y="4556125"/>
            <a:ext cx="4051300" cy="354013"/>
          </a:xfrm>
          <a:prstGeom prst="leftRightArrow">
            <a:avLst>
              <a:gd name="adj1" fmla="val 50000"/>
              <a:gd name="adj2" fmla="val 50014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38923" name="Group 37">
            <a:extLst>
              <a:ext uri="{FF2B5EF4-FFF2-40B4-BE49-F238E27FC236}">
                <a16:creationId xmlns:a16="http://schemas.microsoft.com/office/drawing/2014/main" id="{83394DB4-AD19-96CD-B73D-5702CBC582F0}"/>
              </a:ext>
            </a:extLst>
          </p:cNvPr>
          <p:cNvGrpSpPr>
            <a:grpSpLocks/>
          </p:cNvGrpSpPr>
          <p:nvPr/>
        </p:nvGrpSpPr>
        <p:grpSpPr bwMode="auto">
          <a:xfrm>
            <a:off x="6378575" y="3032125"/>
            <a:ext cx="2397125" cy="1417638"/>
            <a:chOff x="457200" y="1252538"/>
            <a:chExt cx="8064500" cy="5503862"/>
          </a:xfrm>
        </p:grpSpPr>
        <p:pic>
          <p:nvPicPr>
            <p:cNvPr id="38932" name="Picture 4">
              <a:extLst>
                <a:ext uri="{FF2B5EF4-FFF2-40B4-BE49-F238E27FC236}">
                  <a16:creationId xmlns:a16="http://schemas.microsoft.com/office/drawing/2014/main" id="{944598BD-FC1C-9DA2-465A-D56F5CBE6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252538"/>
              <a:ext cx="137626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3" name="Picture 5">
              <a:extLst>
                <a:ext uri="{FF2B5EF4-FFF2-40B4-BE49-F238E27FC236}">
                  <a16:creationId xmlns:a16="http://schemas.microsoft.com/office/drawing/2014/main" id="{BF12EEDD-70F3-C8B6-99D8-BC252C686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187700"/>
              <a:ext cx="134640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4" name="Picture 6">
              <a:extLst>
                <a:ext uri="{FF2B5EF4-FFF2-40B4-BE49-F238E27FC236}">
                  <a16:creationId xmlns:a16="http://schemas.microsoft.com/office/drawing/2014/main" id="{BA30C9AB-06D6-CE3D-79B5-C257013B9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10" y="5062538"/>
              <a:ext cx="133585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5" name="Picture 7">
              <a:extLst>
                <a:ext uri="{FF2B5EF4-FFF2-40B4-BE49-F238E27FC236}">
                  <a16:creationId xmlns:a16="http://schemas.microsoft.com/office/drawing/2014/main" id="{32581BD7-B500-BAA3-2A22-115B6B61B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146" y="1252538"/>
              <a:ext cx="1234637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6" name="Picture 8">
              <a:extLst>
                <a:ext uri="{FF2B5EF4-FFF2-40B4-BE49-F238E27FC236}">
                  <a16:creationId xmlns:a16="http://schemas.microsoft.com/office/drawing/2014/main" id="{677F1622-DDFE-B3E6-DF14-69EB28EC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146" y="3187700"/>
              <a:ext cx="1386921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7" name="Picture 9">
              <a:extLst>
                <a:ext uri="{FF2B5EF4-FFF2-40B4-BE49-F238E27FC236}">
                  <a16:creationId xmlns:a16="http://schemas.microsoft.com/office/drawing/2014/main" id="{255465B2-2678-B8C8-4CDC-5C400361C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872" y="5062538"/>
              <a:ext cx="139461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8" name="Picture 19">
              <a:extLst>
                <a:ext uri="{FF2B5EF4-FFF2-40B4-BE49-F238E27FC236}">
                  <a16:creationId xmlns:a16="http://schemas.microsoft.com/office/drawing/2014/main" id="{51B8E1DB-8913-1E35-97E9-9CF12D3B2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564" y="1620838"/>
              <a:ext cx="531114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9" name="Picture 20">
              <a:extLst>
                <a:ext uri="{FF2B5EF4-FFF2-40B4-BE49-F238E27FC236}">
                  <a16:creationId xmlns:a16="http://schemas.microsoft.com/office/drawing/2014/main" id="{FDC445B6-11BF-0A8A-E5FE-E9789C928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946" y="1620838"/>
              <a:ext cx="59662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40" name="Picture 21">
              <a:extLst>
                <a:ext uri="{FF2B5EF4-FFF2-40B4-BE49-F238E27FC236}">
                  <a16:creationId xmlns:a16="http://schemas.microsoft.com/office/drawing/2014/main" id="{7E14E255-9804-71A4-1DAE-C668C02D1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659" y="1620838"/>
              <a:ext cx="601441" cy="73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41" name="Picture 22">
              <a:extLst>
                <a:ext uri="{FF2B5EF4-FFF2-40B4-BE49-F238E27FC236}">
                  <a16:creationId xmlns:a16="http://schemas.microsoft.com/office/drawing/2014/main" id="{6E6DFE1E-5289-882A-56E4-ED683B013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946" y="3602038"/>
              <a:ext cx="531114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42" name="Picture 23">
              <a:extLst>
                <a:ext uri="{FF2B5EF4-FFF2-40B4-BE49-F238E27FC236}">
                  <a16:creationId xmlns:a16="http://schemas.microsoft.com/office/drawing/2014/main" id="{53769C61-40A9-0973-62E9-B1A2D04C6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564" y="3602038"/>
              <a:ext cx="59662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43" name="Picture 24">
              <a:extLst>
                <a:ext uri="{FF2B5EF4-FFF2-40B4-BE49-F238E27FC236}">
                  <a16:creationId xmlns:a16="http://schemas.microsoft.com/office/drawing/2014/main" id="{F3942A33-DB65-3EA3-7D88-18D53CD30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791" y="3602038"/>
              <a:ext cx="601441" cy="73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44" name="Picture 25">
              <a:extLst>
                <a:ext uri="{FF2B5EF4-FFF2-40B4-BE49-F238E27FC236}">
                  <a16:creationId xmlns:a16="http://schemas.microsoft.com/office/drawing/2014/main" id="{EC0C1521-9EAD-9652-AE98-C6BC99475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596" y="5367338"/>
              <a:ext cx="531114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45" name="Picture 26">
              <a:extLst>
                <a:ext uri="{FF2B5EF4-FFF2-40B4-BE49-F238E27FC236}">
                  <a16:creationId xmlns:a16="http://schemas.microsoft.com/office/drawing/2014/main" id="{A17F5B4E-6932-71F9-BBC1-B44ED2794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3978" y="5367338"/>
              <a:ext cx="59662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46" name="Picture 27">
              <a:extLst>
                <a:ext uri="{FF2B5EF4-FFF2-40B4-BE49-F238E27FC236}">
                  <a16:creationId xmlns:a16="http://schemas.microsoft.com/office/drawing/2014/main" id="{0FBA1351-B1AF-5E77-489D-8D668295A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564" y="5365505"/>
              <a:ext cx="601441" cy="73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47" name="Picture 28">
              <a:extLst>
                <a:ext uri="{FF2B5EF4-FFF2-40B4-BE49-F238E27FC236}">
                  <a16:creationId xmlns:a16="http://schemas.microsoft.com/office/drawing/2014/main" id="{96E00FAE-7D9A-DC5C-FA91-CA613436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685" y="1620838"/>
              <a:ext cx="618915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48" name="Picture 29">
              <a:extLst>
                <a:ext uri="{FF2B5EF4-FFF2-40B4-BE49-F238E27FC236}">
                  <a16:creationId xmlns:a16="http://schemas.microsoft.com/office/drawing/2014/main" id="{D04780E3-C0E9-4D96-F879-D3EEF6460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1" y="1620838"/>
              <a:ext cx="605486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49" name="Picture 30">
              <a:extLst>
                <a:ext uri="{FF2B5EF4-FFF2-40B4-BE49-F238E27FC236}">
                  <a16:creationId xmlns:a16="http://schemas.microsoft.com/office/drawing/2014/main" id="{EB5AF2B9-951C-F6B5-0FD1-D1A510EE7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747" y="1620838"/>
              <a:ext cx="611953" cy="775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50" name="Picture 31">
              <a:extLst>
                <a:ext uri="{FF2B5EF4-FFF2-40B4-BE49-F238E27FC236}">
                  <a16:creationId xmlns:a16="http://schemas.microsoft.com/office/drawing/2014/main" id="{698D16D6-56DF-8451-071F-18B216868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685" y="3602038"/>
              <a:ext cx="618915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51" name="Picture 32">
              <a:extLst>
                <a:ext uri="{FF2B5EF4-FFF2-40B4-BE49-F238E27FC236}">
                  <a16:creationId xmlns:a16="http://schemas.microsoft.com/office/drawing/2014/main" id="{305E4A53-85D3-191B-E795-7E0072C16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1" y="3602038"/>
              <a:ext cx="605486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52" name="Picture 33">
              <a:extLst>
                <a:ext uri="{FF2B5EF4-FFF2-40B4-BE49-F238E27FC236}">
                  <a16:creationId xmlns:a16="http://schemas.microsoft.com/office/drawing/2014/main" id="{AC500A39-D8AB-1256-46C3-18CAEC745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747" y="3602038"/>
              <a:ext cx="611953" cy="775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53" name="Picture 34">
              <a:extLst>
                <a:ext uri="{FF2B5EF4-FFF2-40B4-BE49-F238E27FC236}">
                  <a16:creationId xmlns:a16="http://schemas.microsoft.com/office/drawing/2014/main" id="{93A963AF-90A4-E4D7-5BA2-137F16E74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685" y="5381554"/>
              <a:ext cx="618915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54" name="Picture 35">
              <a:extLst>
                <a:ext uri="{FF2B5EF4-FFF2-40B4-BE49-F238E27FC236}">
                  <a16:creationId xmlns:a16="http://schemas.microsoft.com/office/drawing/2014/main" id="{5D2502AE-FD25-5C69-3DB0-73C4970E1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1" y="5381554"/>
              <a:ext cx="605486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55" name="Picture 36">
              <a:extLst>
                <a:ext uri="{FF2B5EF4-FFF2-40B4-BE49-F238E27FC236}">
                  <a16:creationId xmlns:a16="http://schemas.microsoft.com/office/drawing/2014/main" id="{5C1C8534-2103-9121-5672-CD41A13B4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747" y="5381554"/>
              <a:ext cx="611953" cy="775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Left-Right Arrow 38">
            <a:extLst>
              <a:ext uri="{FF2B5EF4-FFF2-40B4-BE49-F238E27FC236}">
                <a16:creationId xmlns:a16="http://schemas.microsoft.com/office/drawing/2014/main" id="{7CC6A698-887B-DA02-2305-041D56B43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3636963"/>
            <a:ext cx="3548063" cy="642937"/>
          </a:xfrm>
          <a:prstGeom prst="leftRightArrow">
            <a:avLst>
              <a:gd name="adj1" fmla="val 50000"/>
              <a:gd name="adj2" fmla="val 49999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38925" name="Group 37">
            <a:extLst>
              <a:ext uri="{FF2B5EF4-FFF2-40B4-BE49-F238E27FC236}">
                <a16:creationId xmlns:a16="http://schemas.microsoft.com/office/drawing/2014/main" id="{C905ADF3-E2CD-9453-D065-49686AAAC719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349500"/>
            <a:ext cx="5248275" cy="4251325"/>
            <a:chOff x="1677988" y="2513844"/>
            <a:chExt cx="5247629" cy="4251805"/>
          </a:xfrm>
        </p:grpSpPr>
        <p:sp>
          <p:nvSpPr>
            <p:cNvPr id="38926" name="TextBox 39">
              <a:extLst>
                <a:ext uri="{FF2B5EF4-FFF2-40B4-BE49-F238E27FC236}">
                  <a16:creationId xmlns:a16="http://schemas.microsoft.com/office/drawing/2014/main" id="{DF891225-BD12-A303-5BA3-21807CD91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518" y="2513844"/>
              <a:ext cx="55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Mal</a:t>
              </a:r>
            </a:p>
          </p:txBody>
        </p:sp>
        <p:sp>
          <p:nvSpPr>
            <p:cNvPr id="38927" name="TextBox 40">
              <a:extLst>
                <a:ext uri="{FF2B5EF4-FFF2-40B4-BE49-F238E27FC236}">
                  <a16:creationId xmlns:a16="http://schemas.microsoft.com/office/drawing/2014/main" id="{D0B2CE69-F501-CBD1-A18E-7333CC5B7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4439228"/>
              <a:ext cx="7661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Wash</a:t>
              </a:r>
            </a:p>
          </p:txBody>
        </p:sp>
        <p:sp>
          <p:nvSpPr>
            <p:cNvPr id="38928" name="TextBox 41">
              <a:extLst>
                <a:ext uri="{FF2B5EF4-FFF2-40B4-BE49-F238E27FC236}">
                  <a16:creationId xmlns:a16="http://schemas.microsoft.com/office/drawing/2014/main" id="{FAE19F81-ABC7-75B2-A5D9-FE91EBCFA5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6242429"/>
              <a:ext cx="7662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latin typeface="Arial" panose="020B0604020202020204" pitchFamily="34" charset="0"/>
                </a:rPr>
                <a:t>Simon</a:t>
              </a:r>
            </a:p>
          </p:txBody>
        </p:sp>
        <p:sp>
          <p:nvSpPr>
            <p:cNvPr id="38929" name="TextBox 42">
              <a:extLst>
                <a:ext uri="{FF2B5EF4-FFF2-40B4-BE49-F238E27FC236}">
                  <a16:creationId xmlns:a16="http://schemas.microsoft.com/office/drawing/2014/main" id="{FC0B148F-1513-D5F6-686F-4F46958EBB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016" y="2513844"/>
              <a:ext cx="7108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Inara</a:t>
              </a:r>
            </a:p>
          </p:txBody>
        </p:sp>
        <p:sp>
          <p:nvSpPr>
            <p:cNvPr id="38930" name="TextBox 43">
              <a:extLst>
                <a:ext uri="{FF2B5EF4-FFF2-40B4-BE49-F238E27FC236}">
                  <a16:creationId xmlns:a16="http://schemas.microsoft.com/office/drawing/2014/main" id="{609874AA-C327-3496-36F5-4DC892F63A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4439228"/>
              <a:ext cx="582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Zoe</a:t>
              </a:r>
            </a:p>
          </p:txBody>
        </p:sp>
        <p:sp>
          <p:nvSpPr>
            <p:cNvPr id="38931" name="TextBox 44">
              <a:extLst>
                <a:ext uri="{FF2B5EF4-FFF2-40B4-BE49-F238E27FC236}">
                  <a16:creationId xmlns:a16="http://schemas.microsoft.com/office/drawing/2014/main" id="{92EBD419-5251-89BF-2DB3-B39BE6622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6396317"/>
              <a:ext cx="8904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Kaylee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BE352E35-D30C-E821-413C-35C79C58A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Back to the board…</a:t>
            </a:r>
          </a:p>
        </p:txBody>
      </p:sp>
      <p:pic>
        <p:nvPicPr>
          <p:cNvPr id="39938" name="Picture 4" descr="Jul27-2008 062.JPG">
            <a:extLst>
              <a:ext uri="{FF2B5EF4-FFF2-40B4-BE49-F238E27FC236}">
                <a16:creationId xmlns:a16="http://schemas.microsoft.com/office/drawing/2014/main" id="{BA6C5B68-3899-3662-C3BD-93BCAADC0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1587500"/>
            <a:ext cx="266700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A2E110C2-896B-DE8D-D6E3-00E26F85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We’</a:t>
            </a:r>
            <a:r>
              <a:rPr lang="en-US" altLang="ja-JP">
                <a:ea typeface="ＭＳ Ｐゴシック" panose="020B0600070205080204" pitchFamily="34" charset="-128"/>
              </a:rPr>
              <a:t>re not mind readers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CE93AB17-D61B-E32E-0296-11B1FD341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390650"/>
            <a:ext cx="635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B5BBC9CA-BDF3-3407-9477-8C45B3865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If you need it, ask for help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9C28FAEC-75B3-4646-B54B-7BDD0D0B7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070100"/>
            <a:ext cx="5080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D08B34A3-DBB9-1CBF-A50B-4F6E1BAED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Syllabus Quiz (and sections)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C020D2-6AF0-62D4-62C4-54212DA2D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54955"/>
            <a:ext cx="9190797" cy="35362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34274DCA-939F-A858-D368-FE7DB595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Separate Proof idea/proof details</a:t>
            </a:r>
          </a:p>
        </p:txBody>
      </p:sp>
      <p:pic>
        <p:nvPicPr>
          <p:cNvPr id="19458" name="Picture 1">
            <a:extLst>
              <a:ext uri="{FF2B5EF4-FFF2-40B4-BE49-F238E27FC236}">
                <a16:creationId xmlns:a16="http://schemas.microsoft.com/office/drawing/2014/main" id="{B070FB99-731B-0C5B-1815-3304997ED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2400"/>
            <a:ext cx="91440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B5328F-324C-8005-0AFA-C217EE9D7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5311"/>
            <a:ext cx="9200720" cy="2901897"/>
          </a:xfrm>
          <a:prstGeom prst="rect">
            <a:avLst/>
          </a:prstGeom>
        </p:spPr>
      </p:pic>
      <p:sp>
        <p:nvSpPr>
          <p:cNvPr id="20481" name="Title 1">
            <a:extLst>
              <a:ext uri="{FF2B5EF4-FFF2-40B4-BE49-F238E27FC236}">
                <a16:creationId xmlns:a16="http://schemas.microsoft.com/office/drawing/2014/main" id="{E67206C1-DCAA-A188-6F0E-4B784F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Office hours finalized</a:t>
            </a:r>
          </a:p>
        </p:txBody>
      </p:sp>
      <p:sp>
        <p:nvSpPr>
          <p:cNvPr id="4" name="Explosion 2 3">
            <a:extLst>
              <a:ext uri="{FF2B5EF4-FFF2-40B4-BE49-F238E27FC236}">
                <a16:creationId xmlns:a16="http://schemas.microsoft.com/office/drawing/2014/main" id="{DF0F5EDF-BC76-A35B-4D60-0D2264A8C551}"/>
              </a:ext>
            </a:extLst>
          </p:cNvPr>
          <p:cNvSpPr/>
          <p:nvPr/>
        </p:nvSpPr>
        <p:spPr>
          <a:xfrm>
            <a:off x="2378075" y="3913188"/>
            <a:ext cx="6448425" cy="2463800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Come ask your proof related Questions!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E9390-A885-37FD-B2AE-FD194D17D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388849" cy="1143000"/>
          </a:xfrm>
        </p:spPr>
        <p:txBody>
          <a:bodyPr/>
          <a:lstStyle/>
          <a:p>
            <a:r>
              <a:rPr lang="en-US" dirty="0"/>
              <a:t>Late night office hour starts tonight!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26BA6-B349-0CB4-7280-624B2090C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3277"/>
            <a:ext cx="9179536" cy="26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8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3B4B6BFF-CF16-F95B-0D1B-52135D4A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1</a:t>
            </a:r>
            <a:r>
              <a:rPr lang="en-US" altLang="en-US" baseline="30000">
                <a:ea typeface="ＭＳ Ｐゴシック" panose="020B0600070205080204" pitchFamily="34" charset="-128"/>
              </a:rPr>
              <a:t>st</a:t>
            </a:r>
            <a:r>
              <a:rPr lang="en-US" altLang="en-US">
                <a:ea typeface="ＭＳ Ｐゴシック" panose="020B0600070205080204" pitchFamily="34" charset="-128"/>
              </a:rPr>
              <a:t> True/False poll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B7579A-7C01-F5AD-6465-53530D568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52520" cy="44489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8325</TotalTime>
  <Words>558</Words>
  <Application>Microsoft Macintosh PowerPoint</Application>
  <PresentationFormat>On-screen Show (4:3)</PresentationFormat>
  <Paragraphs>111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Lecture 4</vt:lpstr>
      <vt:lpstr>Please do keep on asking Qs!</vt:lpstr>
      <vt:lpstr>We’re not mind readers</vt:lpstr>
      <vt:lpstr>If you need it, ask for help</vt:lpstr>
      <vt:lpstr>Syllabus Quiz (and sections)</vt:lpstr>
      <vt:lpstr>Separate Proof idea/proof details</vt:lpstr>
      <vt:lpstr>Office hours finalized</vt:lpstr>
      <vt:lpstr>Late night office hour starts tonight!</vt:lpstr>
      <vt:lpstr>1st True/False poll</vt:lpstr>
      <vt:lpstr>Register your project groups</vt:lpstr>
      <vt:lpstr>Update on VM </vt:lpstr>
      <vt:lpstr>Piazza Response policy</vt:lpstr>
      <vt:lpstr>Solutions to HW 0 out</vt:lpstr>
      <vt:lpstr>Questions/Comments?</vt:lpstr>
      <vt:lpstr>Incorrect Proof Details: Q1(b) on HW0</vt:lpstr>
      <vt:lpstr>Incorrect Proof Details: Q1(b) on HW0</vt:lpstr>
      <vt:lpstr>Proof by contradiction for Q1(a)</vt:lpstr>
      <vt:lpstr>Questions/Comments?</vt:lpstr>
      <vt:lpstr>Questions to think about</vt:lpstr>
      <vt:lpstr>On matchings</vt:lpstr>
      <vt:lpstr>A valid matching</vt:lpstr>
      <vt:lpstr>Not a matching</vt:lpstr>
      <vt:lpstr>Perfect Matching</vt:lpstr>
      <vt:lpstr>Questions/Comments?</vt:lpstr>
      <vt:lpstr>Preferences</vt:lpstr>
      <vt:lpstr>Instability</vt:lpstr>
      <vt:lpstr>Back to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</dc:title>
  <dc:creator>Atri</dc:creator>
  <cp:lastModifiedBy>Atri Rudra</cp:lastModifiedBy>
  <cp:revision>70</cp:revision>
  <dcterms:created xsi:type="dcterms:W3CDTF">2011-09-07T02:47:43Z</dcterms:created>
  <dcterms:modified xsi:type="dcterms:W3CDTF">2022-09-07T16:52:50Z</dcterms:modified>
</cp:coreProperties>
</file>