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17" r:id="rId3"/>
    <p:sldId id="444" r:id="rId4"/>
    <p:sldId id="438" r:id="rId5"/>
    <p:sldId id="445" r:id="rId6"/>
    <p:sldId id="446" r:id="rId7"/>
    <p:sldId id="326" r:id="rId8"/>
    <p:sldId id="449" r:id="rId9"/>
    <p:sldId id="432" r:id="rId10"/>
    <p:sldId id="398" r:id="rId11"/>
    <p:sldId id="433" r:id="rId12"/>
    <p:sldId id="434" r:id="rId13"/>
    <p:sldId id="311" r:id="rId14"/>
    <p:sldId id="439" r:id="rId15"/>
    <p:sldId id="440" r:id="rId16"/>
    <p:sldId id="257" r:id="rId17"/>
    <p:sldId id="258" r:id="rId18"/>
    <p:sldId id="260" r:id="rId19"/>
    <p:sldId id="261" r:id="rId20"/>
    <p:sldId id="262" r:id="rId21"/>
    <p:sldId id="263" r:id="rId22"/>
    <p:sldId id="264" r:id="rId23"/>
    <p:sldId id="271" r:id="rId24"/>
    <p:sldId id="272" r:id="rId25"/>
    <p:sldId id="273" r:id="rId26"/>
    <p:sldId id="274" r:id="rId27"/>
    <p:sldId id="266" r:id="rId28"/>
    <p:sldId id="443" r:id="rId29"/>
    <p:sldId id="267" r:id="rId30"/>
    <p:sldId id="268" r:id="rId31"/>
    <p:sldId id="269" r:id="rId32"/>
    <p:sldId id="270" r:id="rId33"/>
    <p:sldId id="277" r:id="rId34"/>
    <p:sldId id="435" r:id="rId35"/>
    <p:sldId id="436" r:id="rId36"/>
    <p:sldId id="437" r:id="rId37"/>
    <p:sldId id="442" r:id="rId38"/>
    <p:sldId id="300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3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CA064-8949-87B7-5348-02414ECCC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49B19-3853-A9A5-2622-284F04980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18E336F-EA76-A24B-AAEF-6186AF09636A}" type="datetimeFigureOut">
              <a:rPr lang="en-US"/>
              <a:pPr>
                <a:defRPr/>
              </a:pPr>
              <a:t>9/15/22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FFB61-9EF5-9769-6AD1-C7729E62ED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A9D6C-53E4-DDDC-8DC0-568E32FCA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120DB3-7CEA-8847-B98A-915593D38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C3DEA4-1FD0-E2A4-3952-0DF7B67CE4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4156F-7489-EF6C-2AF7-E2322F28C6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424591-1CAE-EA4D-BCD5-8019156B05A9}" type="datetimeFigureOut">
              <a:rPr lang="en-US"/>
              <a:pPr>
                <a:defRPr/>
              </a:pPr>
              <a:t>9/15/22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7064A6-8E48-2B62-10D4-6A33C3572B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159FA3-2558-5889-E178-F6ABACA4B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954E6-1903-7E18-33DA-7A67A29988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35052-52E2-41DA-6F62-349DA093B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6EDA4A-D333-FF44-B2A1-BB31AFE51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E099-B184-8E8B-DB95-9AAD9B4E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069F-4960-8447-9065-251CD6395530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779F-9ED2-0B20-8336-3144593D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15BA-22BD-A1EB-0024-D7605EF8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F2A3-3EEC-F349-89E5-046D8F49A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B892-A097-3CEE-A084-0A0229F2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23FB-94A9-094B-88E7-43EE85EBDAFE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B22A-F7E5-C9D5-D85A-191D383C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02F5-4246-CAE2-7484-AB754D90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811C-8390-9B46-AC06-0974B118E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2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E740-EA84-55E8-7150-3B2B29E6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29BD-B981-6B42-9007-6C97BD9D607D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895D-F50D-0ABC-6C77-29CC1BB8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4D64-87C9-E160-F7EC-20FA3023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15EE-7D75-9544-A7AA-AAD6C5CC4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36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14E6-2A54-3D9A-52F0-9B9C2F4D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B7E9-D32A-E84A-8E10-5A3EA5518401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DE2E-EB1B-F922-7F7C-E4374CA1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D635-F859-7AFD-614B-71DA460E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14DC-4480-974E-9F20-5577F7E4F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8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7E28C-B3A8-A9AE-B946-5A29E4AF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99F6-DA1C-2748-9CC9-CC762DB59406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F06A-7EB1-2E82-61CC-B017C77B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9D71-9F9E-F1AC-FA1E-DF35CD20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B79D-C6A3-8A4B-BD35-B7EFD6929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9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DC474-603D-BF68-9231-0FB66E0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F99-7B20-0147-A9A7-8BAF1FB9F274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67D2A1-EDFF-3B5D-E210-324114D2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56108-8BA4-8907-2650-2435C772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0BCA-0719-E64E-A73E-0DF9D45D8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B7660C-E05C-A8AA-7AE3-D86B284B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2A0D-39AB-C04E-AB85-3024780BC428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9701EF-F627-C9CB-063E-0AFFA0C7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4F02DB-C53B-2738-A4DB-08FEE1F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490D-FE6D-264C-817C-9A15DDFAA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1E40ED-ABF1-BBFC-8107-C36D6A04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485C-332D-8641-9A26-7729265A14C8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AC38A1-A283-67C3-D9BF-9F59C0E5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FE95A4-F8BE-A9F7-C874-74E35858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EB72-0563-574C-9169-D623F7737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71EAF1-742A-9687-CFD7-EC78F41E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7AC1-B72D-0B44-8C6A-EE14232E2A7B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EF1484-0D8F-2CE1-A6CA-102B6F4B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522CE-67D8-D1AA-0F94-E8848B07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346E-D688-4940-B253-703A2388F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CF5DFA-BA08-7E2E-0A83-93BD1D4E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4E3E-0661-0147-AC8A-1524A31FF6F0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6E0449-1F45-A934-3734-B7CC1B53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F75FFB-177C-4AC3-AC36-9D108078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67BD-989B-3643-8CBA-884A88FD5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3D0450-052A-BEB6-2282-ACA3E08E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D78F-077B-144A-B854-2A2A813E6E83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99F71E-67C9-25C7-4073-9915AEA3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565B8D-F2D7-5ADA-8860-AD6B963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7942-6F31-DC4C-AC1D-D72ADFDAE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35E56-A4E0-2360-4422-C9017442D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CB2810-C0E9-AAC7-5AF6-54047D28C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1C85-4471-6985-455C-ECBF62A97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993C128-4922-8646-9A28-B899A9DCF128}" type="datetime1">
              <a:rPr lang="en-US" altLang="en-US"/>
              <a:pPr>
                <a:defRPr/>
              </a:pPr>
              <a:t>9/15/22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CC250-4CD3-DAA0-A723-6DB819D2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30FF-9AE0-0092-D3FA-8DE682E8E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862B28-4471-2042-A745-A2F3B2368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EA2C4AB-C85D-0806-99B4-56D05993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BEE13-A1F2-2078-DFC8-C6A171AAA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16,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70735-8CF4-7424-9CA9-19D46122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C2542D24-0794-304B-FE57-8CA1D808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0F05063B-70D5-8AC6-81F4-87031D2C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1802E427-7AC2-7ADE-1F26-194BE8770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A61AC9B8-48F9-F593-444B-2AAA9EAC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80341F70-677D-B134-F986-FB67FDE4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3EDA2EE2-39CE-8EF1-C94C-860BAC32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0488" name="TextBox 7">
            <a:extLst>
              <a:ext uri="{FF2B5EF4-FFF2-40B4-BE49-F238E27FC236}">
                <a16:creationId xmlns:a16="http://schemas.microsoft.com/office/drawing/2014/main" id="{85B380FB-4C16-0C8D-6761-9B207EBA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0489" name="TextBox 8">
            <a:extLst>
              <a:ext uri="{FF2B5EF4-FFF2-40B4-BE49-F238E27FC236}">
                <a16:creationId xmlns:a16="http://schemas.microsoft.com/office/drawing/2014/main" id="{199364AE-07E8-F3A7-88DE-9E03FEA6B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0490" name="TextBox 9">
            <a:extLst>
              <a:ext uri="{FF2B5EF4-FFF2-40B4-BE49-F238E27FC236}">
                <a16:creationId xmlns:a16="http://schemas.microsoft.com/office/drawing/2014/main" id="{FC2A6E04-49AE-00F4-0CBC-783589082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0491" name="TextBox 10">
            <a:extLst>
              <a:ext uri="{FF2B5EF4-FFF2-40B4-BE49-F238E27FC236}">
                <a16:creationId xmlns:a16="http://schemas.microsoft.com/office/drawing/2014/main" id="{13608BAC-F6F7-5E1E-3493-27A99FF0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0492" name="TextBox 11">
            <a:extLst>
              <a:ext uri="{FF2B5EF4-FFF2-40B4-BE49-F238E27FC236}">
                <a16:creationId xmlns:a16="http://schemas.microsoft.com/office/drawing/2014/main" id="{35FB83C9-8AAF-8EF7-73FB-1B3590C06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0493" name="TextBox 12">
            <a:extLst>
              <a:ext uri="{FF2B5EF4-FFF2-40B4-BE49-F238E27FC236}">
                <a16:creationId xmlns:a16="http://schemas.microsoft.com/office/drawing/2014/main" id="{5ED9A663-F92B-47B1-C16D-8FE0B6015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0494" name="TextBox 13">
            <a:extLst>
              <a:ext uri="{FF2B5EF4-FFF2-40B4-BE49-F238E27FC236}">
                <a16:creationId xmlns:a16="http://schemas.microsoft.com/office/drawing/2014/main" id="{E276A63C-4045-FEB2-1B67-1D1E095E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728282D-340D-E34E-1093-9802B9D7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Lemmas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0A1F7BAE-0A3B-3FAC-2AC9-BF32E0C5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62163"/>
            <a:ext cx="6218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Lemma 1: The GS algorithm has at most </a:t>
            </a:r>
            <a:r>
              <a:rPr lang="en-US" altLang="en-US" sz="2000">
                <a:solidFill>
                  <a:srgbClr val="AD2ACD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aseline="30000">
                <a:solidFill>
                  <a:srgbClr val="AD2ACD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 iterations 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B052A8C2-EDFF-3A40-9849-C35DFE75D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3316288"/>
            <a:ext cx="400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Lemma 2: </a:t>
            </a:r>
            <a:r>
              <a:rPr lang="en-US" altLang="en-US" sz="2000">
                <a:solidFill>
                  <a:srgbClr val="AD2ACD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>
                <a:latin typeface="Arial" panose="020B0604020202020204" pitchFamily="34" charset="0"/>
              </a:rPr>
              <a:t> is a perfect matching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96A3EE96-176E-AF21-FA44-3C63DBA6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4424363"/>
            <a:ext cx="353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Lemma 3: </a:t>
            </a:r>
            <a:r>
              <a:rPr lang="en-US" altLang="en-US" sz="2000">
                <a:solidFill>
                  <a:srgbClr val="AD2ACD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>
                <a:latin typeface="Arial" panose="020B0604020202020204" pitchFamily="34" charset="0"/>
              </a:rPr>
              <a:t>has no instability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90D1CC4-E554-1B3D-2809-29E7CA8D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Details of Lemma 1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BE9BF40-70AF-38E9-16EC-F7550527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36B379FE-0441-021D-85A6-19699536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9C3A8BDC-AE34-8F5D-2AFB-EE7F295C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BACB647-E955-D2F1-73DD-35E09C46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technique de jour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644790A3-F5D9-261D-F6BA-1573EB53CE5C}"/>
              </a:ext>
            </a:extLst>
          </p:cNvPr>
          <p:cNvGrpSpPr>
            <a:grpSpLocks/>
          </p:cNvGrpSpPr>
          <p:nvPr/>
        </p:nvGrpSpPr>
        <p:grpSpPr bwMode="auto">
          <a:xfrm>
            <a:off x="2943225" y="4224338"/>
            <a:ext cx="4006850" cy="2633662"/>
            <a:chOff x="3554175" y="5265065"/>
            <a:chExt cx="2157912" cy="1479366"/>
          </a:xfrm>
        </p:grpSpPr>
        <p:pic>
          <p:nvPicPr>
            <p:cNvPr id="24582" name="Picture 10">
              <a:extLst>
                <a:ext uri="{FF2B5EF4-FFF2-40B4-BE49-F238E27FC236}">
                  <a16:creationId xmlns:a16="http://schemas.microsoft.com/office/drawing/2014/main" id="{FEA2C84F-3BE6-41B2-BB54-C7DDAB110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Box 38">
              <a:extLst>
                <a:ext uri="{FF2B5EF4-FFF2-40B4-BE49-F238E27FC236}">
                  <a16:creationId xmlns:a16="http://schemas.microsoft.com/office/drawing/2014/main" id="{D887D7D0-7C9E-F34D-E5C9-EBD287E8F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6"/>
              <a:ext cx="2157912" cy="14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Source: 4simpsons.wordpress.com</a:t>
              </a:r>
            </a:p>
          </p:txBody>
        </p:sp>
      </p:grpSp>
      <p:sp>
        <p:nvSpPr>
          <p:cNvPr id="24579" name="TextBox 5">
            <a:extLst>
              <a:ext uri="{FF2B5EF4-FFF2-40B4-BE49-F238E27FC236}">
                <a16:creationId xmlns:a16="http://schemas.microsoft.com/office/drawing/2014/main" id="{2ABCADA7-C663-C2ED-7887-2F23E5F5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1417638"/>
            <a:ext cx="3905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Proof by contradiction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D413E1-E0FA-2F3E-9EED-43FDFBECE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2236788"/>
            <a:ext cx="6208712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the negation of what you want to prove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B173E42-79D3-D120-2229-2E34F2FD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703513"/>
            <a:ext cx="2722562" cy="1520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After some 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9BB78E3-0BE8-A1C2-832C-C46028A5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obervations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A821F726-7C38-3B1B-C0D8-48B59269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49475"/>
            <a:ext cx="79422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Arial" panose="020B0604020202020204" pitchFamily="34" charset="0"/>
              </a:rPr>
              <a:t>Obs 1</a:t>
            </a:r>
            <a:r>
              <a:rPr lang="en-US" altLang="en-US" sz="3000">
                <a:latin typeface="Arial" panose="020B0604020202020204" pitchFamily="34" charset="0"/>
              </a:rPr>
              <a:t>: Once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3000">
                <a:latin typeface="Arial" panose="020B0604020202020204" pitchFamily="34" charset="0"/>
              </a:rPr>
              <a:t> is engaged he keeps getting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          engaged to </a:t>
            </a:r>
            <a:r>
              <a:rPr lang="ja-JP" altLang="en-US" sz="3000">
                <a:latin typeface="Arial" panose="020B0604020202020204" pitchFamily="34" charset="0"/>
              </a:rPr>
              <a:t>“</a:t>
            </a:r>
            <a:r>
              <a:rPr lang="en-US" altLang="ja-JP" sz="3000">
                <a:latin typeface="Arial" panose="020B0604020202020204" pitchFamily="34" charset="0"/>
              </a:rPr>
              <a:t>better</a:t>
            </a:r>
            <a:r>
              <a:rPr lang="ja-JP" altLang="en-US" sz="3000">
                <a:latin typeface="Arial" panose="020B0604020202020204" pitchFamily="34" charset="0"/>
              </a:rPr>
              <a:t>”</a:t>
            </a:r>
            <a:r>
              <a:rPr lang="en-US" altLang="ja-JP" sz="3000">
                <a:latin typeface="Arial" panose="020B0604020202020204" pitchFamily="34" charset="0"/>
              </a:rPr>
              <a:t> women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433F2221-C166-00A7-0917-FF3003B4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06875"/>
            <a:ext cx="7975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Arial" panose="020B0604020202020204" pitchFamily="34" charset="0"/>
              </a:rPr>
              <a:t>Obs 2</a:t>
            </a:r>
            <a:r>
              <a:rPr lang="en-US" altLang="en-US" sz="3000">
                <a:latin typeface="Arial" panose="020B0604020202020204" pitchFamily="34" charset="0"/>
              </a:rPr>
              <a:t>: If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3000">
                <a:latin typeface="Arial" panose="020B0604020202020204" pitchFamily="34" charset="0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m’</a:t>
            </a:r>
            <a:r>
              <a:rPr lang="en-US" altLang="ja-JP" sz="3000">
                <a:latin typeface="Arial" panose="020B0604020202020204" pitchFamily="34" charset="0"/>
              </a:rPr>
              <a:t>  first and then to </a:t>
            </a:r>
            <a:r>
              <a:rPr lang="en-US" altLang="ja-JP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           (or never proposes to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3000">
                <a:latin typeface="Arial" panose="020B0604020202020204" pitchFamily="34" charset="0"/>
              </a:rPr>
              <a:t>) then she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           prefers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m’</a:t>
            </a:r>
            <a:r>
              <a:rPr lang="en-US" altLang="ja-JP" sz="3000">
                <a:latin typeface="Arial" panose="020B0604020202020204" pitchFamily="34" charset="0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  <a:endParaRPr lang="en-US" altLang="en-US" sz="3000">
              <a:solidFill>
                <a:srgbClr val="A10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>
            <a:extLst>
              <a:ext uri="{FF2B5EF4-FFF2-40B4-BE49-F238E27FC236}">
                <a16:creationId xmlns:a16="http://schemas.microsoft.com/office/drawing/2014/main" id="{6A02A1CE-1513-5C75-00DE-1C7B6311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Proof of Lemma 3</a:t>
            </a:r>
          </a:p>
        </p:txBody>
      </p:sp>
      <p:sp>
        <p:nvSpPr>
          <p:cNvPr id="26626" name="TextBox 4">
            <a:extLst>
              <a:ext uri="{FF2B5EF4-FFF2-40B4-BE49-F238E27FC236}">
                <a16:creationId xmlns:a16="http://schemas.microsoft.com/office/drawing/2014/main" id="{25B3451D-2BC3-CDE6-1B4F-4BDD592F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171700"/>
            <a:ext cx="26400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/>
              <a:t>By contradiction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BFA24A-82F3-D963-81F7-4EA3252B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4310063"/>
            <a:ext cx="509587" cy="531812"/>
          </a:xfrm>
          <a:prstGeom prst="ellipse">
            <a:avLst/>
          </a:prstGeom>
          <a:solidFill>
            <a:schemeClr val="accent2">
              <a:alpha val="59999"/>
            </a:scheme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887F5-112A-7389-5D1A-63C5BC21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5308600"/>
            <a:ext cx="509587" cy="531813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33DE03-D5EF-A6DB-4FDD-92C556BD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5308600"/>
            <a:ext cx="509588" cy="531813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75E67C-1E2A-3FDE-AB15-30EFDA6D7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310063"/>
            <a:ext cx="509588" cy="531812"/>
          </a:xfrm>
          <a:prstGeom prst="ellipse">
            <a:avLst/>
          </a:prstGeom>
          <a:solidFill>
            <a:srgbClr val="C95BCD"/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w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77081BA-E850-0797-D426-71192A0D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5351463"/>
            <a:ext cx="42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</a:t>
            </a:r>
            <a:r>
              <a:rPr lang="ja-JP" altLang="en-US" sz="1800">
                <a:solidFill>
                  <a:schemeClr val="bg1"/>
                </a:solidFill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646BBE1-3449-FD3C-22DF-236914E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5351463"/>
            <a:ext cx="41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</a:t>
            </a:r>
            <a:r>
              <a:rPr lang="ja-JP" altLang="en-US" sz="1800">
                <a:solidFill>
                  <a:schemeClr val="bg1"/>
                </a:solidFill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726C80-AFB5-3CA1-B6E1-E23EC0BB33B3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5937250" y="4575175"/>
            <a:ext cx="1238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73BCC2-2BC4-ADFD-C4D0-B46D9867A6C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5937250" y="5575300"/>
            <a:ext cx="1238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FB2561-40D9-71E5-E1EE-690D815E452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253163" y="4346575"/>
            <a:ext cx="622300" cy="1387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4948A7-D3B4-745E-9EEA-5731FCE8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429000"/>
            <a:ext cx="5091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Assume there is an instability </a:t>
            </a:r>
            <a:r>
              <a:rPr lang="en-US" altLang="en-US" sz="2600">
                <a:solidFill>
                  <a:srgbClr val="660066"/>
                </a:solidFill>
              </a:rPr>
              <a:t>(m,w’</a:t>
            </a:r>
            <a:r>
              <a:rPr lang="en-US" altLang="ja-JP" sz="2600">
                <a:solidFill>
                  <a:srgbClr val="660066"/>
                </a:solidFill>
              </a:rPr>
              <a:t>)</a:t>
            </a:r>
            <a:endParaRPr lang="en-US" altLang="en-US" sz="2600">
              <a:solidFill>
                <a:srgbClr val="66006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751F7-6129-3D1A-B5CB-06A4F70E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4391025"/>
            <a:ext cx="2282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660066"/>
                </a:solidFill>
              </a:rPr>
              <a:t>m</a:t>
            </a:r>
            <a:r>
              <a:rPr lang="en-US" altLang="en-US" sz="2300"/>
              <a:t> prefers </a:t>
            </a:r>
            <a:r>
              <a:rPr lang="en-US" altLang="en-US" sz="2300">
                <a:solidFill>
                  <a:srgbClr val="660066"/>
                </a:solidFill>
              </a:rPr>
              <a:t>w’</a:t>
            </a:r>
            <a:r>
              <a:rPr lang="en-US" altLang="ja-JP" sz="2300"/>
              <a:t> to </a:t>
            </a:r>
            <a:r>
              <a:rPr lang="en-US" altLang="ja-JP" sz="2300">
                <a:solidFill>
                  <a:srgbClr val="660066"/>
                </a:solidFill>
              </a:rPr>
              <a:t>w</a:t>
            </a:r>
            <a:endParaRPr lang="en-US" altLang="en-US" sz="2300">
              <a:solidFill>
                <a:srgbClr val="6600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01524-345F-8497-A997-149D0BB3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133975"/>
            <a:ext cx="22907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660066"/>
                </a:solidFill>
              </a:rPr>
              <a:t>w’</a:t>
            </a:r>
            <a:r>
              <a:rPr lang="en-US" altLang="ja-JP" sz="2200"/>
              <a:t> prefers </a:t>
            </a:r>
            <a:r>
              <a:rPr lang="en-US" altLang="ja-JP" sz="2200">
                <a:solidFill>
                  <a:srgbClr val="660066"/>
                </a:solidFill>
              </a:rPr>
              <a:t>m</a:t>
            </a:r>
            <a:r>
              <a:rPr lang="en-US" altLang="ja-JP" sz="2200"/>
              <a:t> to </a:t>
            </a:r>
            <a:r>
              <a:rPr lang="en-US" altLang="ja-JP" sz="2200">
                <a:solidFill>
                  <a:srgbClr val="660066"/>
                </a:solidFill>
              </a:rPr>
              <a:t>m’</a:t>
            </a:r>
            <a:endParaRPr lang="en-US" altLang="en-US" sz="2200">
              <a:solidFill>
                <a:srgbClr val="660066"/>
              </a:solidFill>
            </a:endParaRPr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5A732D2C-4739-06B7-256F-D7DE274CA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2709863"/>
            <a:ext cx="2554287" cy="1470025"/>
          </a:xfrm>
          <a:prstGeom prst="cloudCallout">
            <a:avLst>
              <a:gd name="adj1" fmla="val -55264"/>
              <a:gd name="adj2" fmla="val 2778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>
                <a:solidFill>
                  <a:srgbClr val="660066"/>
                </a:solidFill>
                <a:latin typeface="Calibri" panose="020F0502020204030204" pitchFamily="34" charset="0"/>
              </a:rPr>
              <a:t>w’</a:t>
            </a:r>
            <a:r>
              <a:rPr lang="en-US" altLang="ja-JP" sz="1800" dirty="0">
                <a:solidFill>
                  <a:srgbClr val="FFFFFF"/>
                </a:solidFill>
                <a:latin typeface="Calibri" panose="020F0502020204030204" pitchFamily="34" charset="0"/>
              </a:rPr>
              <a:t> last proposed to </a:t>
            </a:r>
            <a:r>
              <a:rPr lang="en-US" altLang="ja-JP" sz="1800" dirty="0">
                <a:solidFill>
                  <a:srgbClr val="660066"/>
                </a:solidFill>
                <a:latin typeface="Calibri" panose="020F0502020204030204" pitchFamily="34" charset="0"/>
              </a:rPr>
              <a:t>m’</a:t>
            </a:r>
            <a:endParaRPr lang="en-US" altLang="en-US" sz="1800" dirty="0">
              <a:solidFill>
                <a:srgbClr val="66006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33DE82-7156-7650-62CA-1B1373D3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4391025"/>
            <a:ext cx="2606675" cy="1330325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4E811E0-2B90-3149-F7CD-A95CE901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Contradiction by Case Analysis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A4AC8974-31CF-CC83-0194-CD9FC1FD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008188"/>
            <a:ext cx="7262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Depending on whether </a:t>
            </a:r>
            <a:r>
              <a:rPr lang="en-US" altLang="en-US" sz="2600">
                <a:solidFill>
                  <a:srgbClr val="660066"/>
                </a:solidFill>
              </a:rPr>
              <a:t>w’</a:t>
            </a:r>
            <a:r>
              <a:rPr lang="en-US" altLang="ja-JP" sz="2600"/>
              <a:t> had proposed to </a:t>
            </a:r>
            <a:r>
              <a:rPr lang="en-US" altLang="ja-JP" sz="2600">
                <a:solidFill>
                  <a:srgbClr val="660066"/>
                </a:solidFill>
              </a:rPr>
              <a:t>m</a:t>
            </a:r>
            <a:r>
              <a:rPr lang="en-US" altLang="ja-JP" sz="2600"/>
              <a:t> or not</a:t>
            </a:r>
            <a:endParaRPr lang="en-US" altLang="en-US" sz="2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8DA0E-84FD-1810-52AD-9118A6D5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429000"/>
            <a:ext cx="4464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4F6228"/>
                </a:solidFill>
              </a:rPr>
              <a:t>Case 1</a:t>
            </a:r>
            <a:r>
              <a:rPr lang="en-US" altLang="en-US" sz="2600"/>
              <a:t>: </a:t>
            </a:r>
            <a:r>
              <a:rPr lang="en-US" altLang="en-US" sz="2600">
                <a:solidFill>
                  <a:srgbClr val="660066"/>
                </a:solidFill>
              </a:rPr>
              <a:t>w’</a:t>
            </a:r>
            <a:r>
              <a:rPr lang="en-US" altLang="ja-JP" sz="2600"/>
              <a:t> never proposed to </a:t>
            </a:r>
            <a:r>
              <a:rPr lang="en-US" altLang="ja-JP" sz="2600">
                <a:solidFill>
                  <a:srgbClr val="660066"/>
                </a:solidFill>
              </a:rPr>
              <a:t>m</a:t>
            </a:r>
            <a:endParaRPr lang="en-US" altLang="en-US" sz="2600">
              <a:solidFill>
                <a:srgbClr val="660066"/>
              </a:solidFill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9B97594-3FE0-F43F-9767-3D9AE11D747B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3706813"/>
            <a:ext cx="3187700" cy="1693862"/>
            <a:chOff x="5528961" y="3707225"/>
            <a:chExt cx="3187351" cy="1693862"/>
          </a:xfrm>
        </p:grpSpPr>
        <p:pic>
          <p:nvPicPr>
            <p:cNvPr id="27664" name="Picture 4">
              <a:extLst>
                <a:ext uri="{FF2B5EF4-FFF2-40B4-BE49-F238E27FC236}">
                  <a16:creationId xmlns:a16="http://schemas.microsoft.com/office/drawing/2014/main" id="{4A7A0AF2-0DF0-028E-D572-9B5ED71F0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237" y="3707225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5">
              <a:extLst>
                <a:ext uri="{FF2B5EF4-FFF2-40B4-BE49-F238E27FC236}">
                  <a16:creationId xmlns:a16="http://schemas.microsoft.com/office/drawing/2014/main" id="{23C6AE03-E464-23F2-672D-AEB976B39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961" y="3707225"/>
              <a:ext cx="133508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TextBox 6">
              <a:extLst>
                <a:ext uri="{FF2B5EF4-FFF2-40B4-BE49-F238E27FC236}">
                  <a16:creationId xmlns:a16="http://schemas.microsoft.com/office/drawing/2014/main" id="{58D78947-6077-F623-E80B-1D706939F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767" y="4982581"/>
              <a:ext cx="41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w’</a:t>
              </a:r>
            </a:p>
          </p:txBody>
        </p:sp>
        <p:sp>
          <p:nvSpPr>
            <p:cNvPr id="27667" name="TextBox 7">
              <a:extLst>
                <a:ext uri="{FF2B5EF4-FFF2-40B4-BE49-F238E27FC236}">
                  <a16:creationId xmlns:a16="http://schemas.microsoft.com/office/drawing/2014/main" id="{48C445E4-BA16-5386-E60F-45889CA87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961" y="4396496"/>
              <a:ext cx="369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CC12F16-E461-BE3A-35E9-DA06C979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211638"/>
            <a:ext cx="190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w’</a:t>
            </a:r>
            <a:r>
              <a:rPr lang="en-US" altLang="ja-JP" sz="1800"/>
              <a:t> prefers </a:t>
            </a:r>
            <a:r>
              <a:rPr lang="en-US" altLang="ja-JP" sz="1800">
                <a:solidFill>
                  <a:srgbClr val="660066"/>
                </a:solidFill>
              </a:rPr>
              <a:t>m’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660066"/>
                </a:solidFill>
              </a:rPr>
              <a:t>m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01416-9C4D-86BD-F1CF-720E4F97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797425"/>
            <a:ext cx="286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Assumed </a:t>
            </a:r>
            <a:r>
              <a:rPr lang="en-US" altLang="en-US" sz="1800">
                <a:solidFill>
                  <a:srgbClr val="660066"/>
                </a:solidFill>
              </a:rPr>
              <a:t>w’</a:t>
            </a:r>
            <a:r>
              <a:rPr lang="en-US" altLang="ja-JP" sz="1800"/>
              <a:t> prefers </a:t>
            </a:r>
            <a:r>
              <a:rPr lang="en-US" altLang="ja-JP" sz="1800">
                <a:solidFill>
                  <a:srgbClr val="660066"/>
                </a:solidFill>
              </a:rPr>
              <a:t>m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660066"/>
                </a:solidFill>
              </a:rPr>
              <a:t>m’</a:t>
            </a:r>
            <a:endParaRPr lang="en-US" altLang="en-US" sz="1800">
              <a:solidFill>
                <a:srgbClr val="660066"/>
              </a:solidFill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7F525D4F-5C40-5D7F-AC42-0B6CCE981722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5729288"/>
            <a:ext cx="1530350" cy="673100"/>
            <a:chOff x="2246020" y="1252538"/>
            <a:chExt cx="1529055" cy="673245"/>
          </a:xfrm>
        </p:grpSpPr>
        <p:pic>
          <p:nvPicPr>
            <p:cNvPr id="27660" name="Picture 7">
              <a:extLst>
                <a:ext uri="{FF2B5EF4-FFF2-40B4-BE49-F238E27FC236}">
                  <a16:creationId xmlns:a16="http://schemas.microsoft.com/office/drawing/2014/main" id="{B8C1DD33-49FD-3C79-55AF-2E844B65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020" y="1252538"/>
              <a:ext cx="507951" cy="67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28">
              <a:extLst>
                <a:ext uri="{FF2B5EF4-FFF2-40B4-BE49-F238E27FC236}">
                  <a16:creationId xmlns:a16="http://schemas.microsoft.com/office/drawing/2014/main" id="{CDB5FC23-169F-217B-BD96-9F023936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18" y="1398923"/>
              <a:ext cx="254632" cy="30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29">
              <a:extLst>
                <a:ext uri="{FF2B5EF4-FFF2-40B4-BE49-F238E27FC236}">
                  <a16:creationId xmlns:a16="http://schemas.microsoft.com/office/drawing/2014/main" id="{4F7FFE38-1929-8339-A19B-9CBC8A69D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350" y="1398923"/>
              <a:ext cx="249107" cy="30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30">
              <a:extLst>
                <a:ext uri="{FF2B5EF4-FFF2-40B4-BE49-F238E27FC236}">
                  <a16:creationId xmlns:a16="http://schemas.microsoft.com/office/drawing/2014/main" id="{788A7E0E-4538-84F0-1AE6-E93236A1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307" y="1398923"/>
              <a:ext cx="251768" cy="30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E4985805-7012-B03F-D44A-359C82C5C4CC}"/>
              </a:ext>
            </a:extLst>
          </p:cNvPr>
          <p:cNvGrpSpPr>
            <a:grpSpLocks/>
          </p:cNvGrpSpPr>
          <p:nvPr/>
        </p:nvGrpSpPr>
        <p:grpSpPr bwMode="auto">
          <a:xfrm>
            <a:off x="3554413" y="5265738"/>
            <a:ext cx="2157412" cy="1593850"/>
            <a:chOff x="3554175" y="5265065"/>
            <a:chExt cx="2157912" cy="1594001"/>
          </a:xfrm>
        </p:grpSpPr>
        <p:pic>
          <p:nvPicPr>
            <p:cNvPr id="27658" name="Picture 10">
              <a:extLst>
                <a:ext uri="{FF2B5EF4-FFF2-40B4-BE49-F238E27FC236}">
                  <a16:creationId xmlns:a16="http://schemas.microsoft.com/office/drawing/2014/main" id="{FED6BE64-D8D2-41CA-61DF-C8EE969D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Box 38">
              <a:extLst>
                <a:ext uri="{FF2B5EF4-FFF2-40B4-BE49-F238E27FC236}">
                  <a16:creationId xmlns:a16="http://schemas.microsoft.com/office/drawing/2014/main" id="{516BBE8B-74A3-3BEF-E800-FD29665A5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6"/>
              <a:ext cx="2157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Source: 4simpsons.wordpress.com</a:t>
              </a:r>
            </a:p>
          </p:txBody>
        </p:sp>
      </p:grp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DF4C224E-8709-8A9F-E7D1-BFE6A2E1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103688"/>
            <a:ext cx="1671637" cy="585787"/>
          </a:xfrm>
          <a:prstGeom prst="wedgeEllipseCallout">
            <a:avLst>
              <a:gd name="adj1" fmla="val -85769"/>
              <a:gd name="adj2" fmla="val 1434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>
            <a:extLst>
              <a:ext uri="{FF2B5EF4-FFF2-40B4-BE49-F238E27FC236}">
                <a16:creationId xmlns:a16="http://schemas.microsoft.com/office/drawing/2014/main" id="{5B04FD7C-12FE-A34B-313A-FFEF3A73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3375025"/>
            <a:ext cx="1463675" cy="525463"/>
          </a:xfrm>
          <a:prstGeom prst="wedgeEllipseCallout">
            <a:avLst>
              <a:gd name="adj1" fmla="val -18606"/>
              <a:gd name="adj2" fmla="val -21571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1</a:t>
            </a: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8EC4BFF-7825-5A50-4C6D-E3ECDE5A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F6228"/>
                </a:solidFill>
                <a:ea typeface="ＭＳ Ｐゴシック" panose="020B0600070205080204" pitchFamily="34" charset="-128"/>
              </a:rPr>
              <a:t>Case 2: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w’</a:t>
            </a:r>
            <a:r>
              <a:rPr lang="en-US" altLang="ja-JP">
                <a:ea typeface="ＭＳ Ｐゴシック" panose="020B0600070205080204" pitchFamily="34" charset="-128"/>
              </a:rPr>
              <a:t> had proposed to </a:t>
            </a:r>
            <a:r>
              <a:rPr lang="en-US" altLang="ja-JP">
                <a:solidFill>
                  <a:srgbClr val="660066"/>
                </a:solidFill>
                <a:ea typeface="ＭＳ Ｐゴシック" panose="020B0600070205080204" pitchFamily="34" charset="-128"/>
              </a:rPr>
              <a:t>m</a:t>
            </a:r>
            <a:endParaRPr lang="en-US" altLang="en-US">
              <a:solidFill>
                <a:srgbClr val="6600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6ACA4-4063-DF06-B4CC-35F568C0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1638"/>
            <a:ext cx="51038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00"/>
                </a:solidFill>
              </a:rPr>
              <a:t>Case 2.1</a:t>
            </a:r>
            <a:r>
              <a:rPr lang="en-US" altLang="en-US" sz="2500"/>
              <a:t>: </a:t>
            </a:r>
            <a:r>
              <a:rPr lang="en-US" altLang="en-US" sz="2500">
                <a:solidFill>
                  <a:srgbClr val="660066"/>
                </a:solidFill>
              </a:rPr>
              <a:t>m</a:t>
            </a:r>
            <a:r>
              <a:rPr lang="en-US" altLang="en-US" sz="2500"/>
              <a:t> had accepted </a:t>
            </a:r>
            <a:r>
              <a:rPr lang="en-US" altLang="en-US" sz="2500">
                <a:solidFill>
                  <a:srgbClr val="660066"/>
                </a:solidFill>
              </a:rPr>
              <a:t>w’</a:t>
            </a:r>
            <a:r>
              <a:rPr lang="en-US" altLang="ja-JP" sz="2500"/>
              <a:t> proposal</a:t>
            </a:r>
            <a:endParaRPr lang="en-US" altLang="en-US" sz="2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0137D-2FD3-013C-2FE2-6C3FD0C47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36788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is finally engaged to 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3A33D-444A-BCCA-CF3E-9DC08450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822575"/>
            <a:ext cx="236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Thus, </a:t>
            </a: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w’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02E841-D2EC-7857-C6D7-E0814D277D71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389188"/>
            <a:ext cx="1528763" cy="1039812"/>
            <a:chOff x="3554175" y="5265065"/>
            <a:chExt cx="2157912" cy="1680607"/>
          </a:xfrm>
        </p:grpSpPr>
        <p:pic>
          <p:nvPicPr>
            <p:cNvPr id="28698" name="Picture 6">
              <a:extLst>
                <a:ext uri="{FF2B5EF4-FFF2-40B4-BE49-F238E27FC236}">
                  <a16:creationId xmlns:a16="http://schemas.microsoft.com/office/drawing/2014/main" id="{A8E8D3A0-47A9-F759-AA30-B7CFAF69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Box 7">
              <a:extLst>
                <a:ext uri="{FF2B5EF4-FFF2-40B4-BE49-F238E27FC236}">
                  <a16:creationId xmlns:a16="http://schemas.microsoft.com/office/drawing/2014/main" id="{E23348DC-F201-8D04-3BF6-CBD3C5FFD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D1CF2AAA-032D-7EF1-C34B-13440D63E567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1252538"/>
            <a:ext cx="3440112" cy="1693862"/>
            <a:chOff x="5560298" y="1252538"/>
            <a:chExt cx="3440655" cy="1693862"/>
          </a:xfrm>
        </p:grpSpPr>
        <p:pic>
          <p:nvPicPr>
            <p:cNvPr id="28694" name="Picture 8">
              <a:extLst>
                <a:ext uri="{FF2B5EF4-FFF2-40B4-BE49-F238E27FC236}">
                  <a16:creationId xmlns:a16="http://schemas.microsoft.com/office/drawing/2014/main" id="{13288938-55DF-8CD5-2E96-5F385D364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298" y="1252538"/>
              <a:ext cx="1376362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9">
              <a:extLst>
                <a:ext uri="{FF2B5EF4-FFF2-40B4-BE49-F238E27FC236}">
                  <a16:creationId xmlns:a16="http://schemas.microsoft.com/office/drawing/2014/main" id="{51379C3E-E882-C6CE-9423-24EC479A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28" y="125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Box 10">
              <a:extLst>
                <a:ext uri="{FF2B5EF4-FFF2-40B4-BE49-F238E27FC236}">
                  <a16:creationId xmlns:a16="http://schemas.microsoft.com/office/drawing/2014/main" id="{FA4B47BC-95B0-433B-A450-670FAC60A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218" y="2572515"/>
              <a:ext cx="369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8697" name="TextBox 11">
              <a:extLst>
                <a:ext uri="{FF2B5EF4-FFF2-40B4-BE49-F238E27FC236}">
                  <a16:creationId xmlns:a16="http://schemas.microsoft.com/office/drawing/2014/main" id="{D46268CA-C1EE-A622-B8A1-A86D11F56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7128" y="1417638"/>
              <a:ext cx="4142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w’</a:t>
              </a:r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5BD0FDA0-1A35-6406-71EA-162E2FF9B2A5}"/>
              </a:ext>
            </a:extLst>
          </p:cNvPr>
          <p:cNvGrpSpPr>
            <a:grpSpLocks/>
          </p:cNvGrpSpPr>
          <p:nvPr/>
        </p:nvGrpSpPr>
        <p:grpSpPr bwMode="auto">
          <a:xfrm>
            <a:off x="6197600" y="3201988"/>
            <a:ext cx="1447800" cy="673100"/>
            <a:chOff x="6198218" y="3202077"/>
            <a:chExt cx="1447325" cy="673245"/>
          </a:xfrm>
        </p:grpSpPr>
        <p:pic>
          <p:nvPicPr>
            <p:cNvPr id="28690" name="Picture 4">
              <a:extLst>
                <a:ext uri="{FF2B5EF4-FFF2-40B4-BE49-F238E27FC236}">
                  <a16:creationId xmlns:a16="http://schemas.microsoft.com/office/drawing/2014/main" id="{DC541FED-0D32-3CF5-A66E-FB3633619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218" y="3202077"/>
              <a:ext cx="566218" cy="67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9">
              <a:extLst>
                <a:ext uri="{FF2B5EF4-FFF2-40B4-BE49-F238E27FC236}">
                  <a16:creationId xmlns:a16="http://schemas.microsoft.com/office/drawing/2014/main" id="{FC92277A-0A85-6694-CA6C-B44DC944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767" y="3348462"/>
              <a:ext cx="218510" cy="28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20">
              <a:extLst>
                <a:ext uri="{FF2B5EF4-FFF2-40B4-BE49-F238E27FC236}">
                  <a16:creationId xmlns:a16="http://schemas.microsoft.com/office/drawing/2014/main" id="{A67E36ED-1977-E9AB-E933-9001E496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688" y="3348462"/>
              <a:ext cx="245461" cy="28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21">
              <a:extLst>
                <a:ext uri="{FF2B5EF4-FFF2-40B4-BE49-F238E27FC236}">
                  <a16:creationId xmlns:a16="http://schemas.microsoft.com/office/drawing/2014/main" id="{BDE207BA-96A9-B082-A1E1-E93044FC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100" y="3348462"/>
              <a:ext cx="247443" cy="29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83DF96C-F45A-65ED-2415-900720CF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3875088"/>
            <a:ext cx="49911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00"/>
                </a:solidFill>
              </a:rPr>
              <a:t>Case 2.2</a:t>
            </a:r>
            <a:r>
              <a:rPr lang="en-US" altLang="en-US" sz="2500"/>
              <a:t>: </a:t>
            </a:r>
            <a:r>
              <a:rPr lang="en-US" altLang="en-US" sz="2500">
                <a:solidFill>
                  <a:srgbClr val="660066"/>
                </a:solidFill>
              </a:rPr>
              <a:t>m</a:t>
            </a:r>
            <a:r>
              <a:rPr lang="en-US" altLang="en-US" sz="2500"/>
              <a:t> had rejected </a:t>
            </a:r>
            <a:r>
              <a:rPr lang="en-US" altLang="en-US" sz="2500">
                <a:solidFill>
                  <a:srgbClr val="660066"/>
                </a:solidFill>
              </a:rPr>
              <a:t>w’</a:t>
            </a:r>
            <a:r>
              <a:rPr lang="en-US" altLang="ja-JP" sz="2500"/>
              <a:t> proposal</a:t>
            </a:r>
            <a:endParaRPr lang="en-US" altLang="en-US" sz="25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8C4AB8-0BF2-6AFE-AFE1-688C41D5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6613"/>
            <a:ext cx="404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was engaged to  </a:t>
            </a:r>
            <a:r>
              <a:rPr lang="en-US" altLang="en-US" sz="1800">
                <a:solidFill>
                  <a:srgbClr val="660066"/>
                </a:solidFill>
              </a:rPr>
              <a:t>w’’</a:t>
            </a:r>
            <a:r>
              <a:rPr lang="en-US" altLang="ja-JP" sz="1800">
                <a:solidFill>
                  <a:srgbClr val="660066"/>
                </a:solidFill>
              </a:rPr>
              <a:t> </a:t>
            </a:r>
            <a:r>
              <a:rPr lang="en-US" altLang="ja-JP" sz="1800"/>
              <a:t>(prefers </a:t>
            </a:r>
            <a:r>
              <a:rPr lang="en-US" altLang="ja-JP" sz="1800">
                <a:solidFill>
                  <a:srgbClr val="660066"/>
                </a:solidFill>
              </a:rPr>
              <a:t>w’’ </a:t>
            </a:r>
            <a:r>
              <a:rPr lang="en-US" altLang="ja-JP" sz="1800">
                <a:solidFill>
                  <a:srgbClr val="000000"/>
                </a:solidFill>
              </a:rPr>
              <a:t>to</a:t>
            </a:r>
            <a:r>
              <a:rPr lang="en-US" altLang="ja-JP" sz="1800">
                <a:solidFill>
                  <a:srgbClr val="660066"/>
                </a:solidFill>
              </a:rPr>
              <a:t> w’</a:t>
            </a:r>
            <a:r>
              <a:rPr lang="en-US" altLang="ja-JP" sz="1800"/>
              <a:t>)</a:t>
            </a:r>
            <a:endParaRPr lang="en-US" altLang="en-US" sz="18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14BA0E-17F2-7868-D875-62499C09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421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is finally engaged to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 (prefers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w’’</a:t>
            </a:r>
            <a:r>
              <a:rPr lang="en-US" altLang="en-US" sz="1800"/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1A5BC5-3CED-4A46-87B0-FEA782A4B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5699125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>
                <a:solidFill>
                  <a:srgbClr val="800000"/>
                </a:solidFill>
              </a:rPr>
              <a:t>’</a:t>
            </a:r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B3CA4DC9-4D2B-B2F1-425E-0886151BAA0A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5699125"/>
            <a:ext cx="1528763" cy="1039813"/>
            <a:chOff x="3554175" y="5265065"/>
            <a:chExt cx="2157912" cy="1680607"/>
          </a:xfrm>
        </p:grpSpPr>
        <p:pic>
          <p:nvPicPr>
            <p:cNvPr id="28688" name="Picture 44">
              <a:extLst>
                <a:ext uri="{FF2B5EF4-FFF2-40B4-BE49-F238E27FC236}">
                  <a16:creationId xmlns:a16="http://schemas.microsoft.com/office/drawing/2014/main" id="{EA98066C-E712-F8A4-BC92-D86E0B7B9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Box 45">
              <a:extLst>
                <a:ext uri="{FF2B5EF4-FFF2-40B4-BE49-F238E27FC236}">
                  <a16:creationId xmlns:a16="http://schemas.microsoft.com/office/drawing/2014/main" id="{FD718443-3A6C-A4FC-B4C8-660DA2333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E64A0B3-5575-4630-E26A-3E2860AC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4646613"/>
            <a:ext cx="2106612" cy="369887"/>
          </a:xfrm>
          <a:prstGeom prst="wedgeEllipseCallout">
            <a:avLst>
              <a:gd name="adj1" fmla="val -127486"/>
              <a:gd name="adj2" fmla="val 2141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Algo def</a:t>
            </a:r>
          </a:p>
        </p:txBody>
      </p:sp>
      <p:sp>
        <p:nvSpPr>
          <p:cNvPr id="28" name="Oval Callout 27">
            <a:extLst>
              <a:ext uri="{FF2B5EF4-FFF2-40B4-BE49-F238E27FC236}">
                <a16:creationId xmlns:a16="http://schemas.microsoft.com/office/drawing/2014/main" id="{5B679ADF-BBEC-780E-0594-BC5E0C25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353050"/>
            <a:ext cx="1557337" cy="369888"/>
          </a:xfrm>
          <a:prstGeom prst="wedgeEllipseCallout">
            <a:avLst>
              <a:gd name="adj1" fmla="val -124000"/>
              <a:gd name="adj2" fmla="val -1674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4" grpId="0"/>
      <p:bldP spid="5" grpId="0"/>
      <p:bldP spid="40" grpId="0"/>
      <p:bldP spid="41" grpId="0"/>
      <p:bldP spid="42" grpId="0"/>
      <p:bldP spid="43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33E6D72-7D3D-19BA-B234-C5E911B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Overall structure of case analysis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CAA93A-BA4D-F35A-9D5D-64BC405B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1855788"/>
            <a:ext cx="3201987" cy="7715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Did </a:t>
            </a:r>
            <a:r>
              <a:rPr lang="en-US" altLang="en-US" sz="1800">
                <a:solidFill>
                  <a:srgbClr val="660066"/>
                </a:solidFill>
                <a:latin typeface="Calibri" panose="020F0502020204030204" pitchFamily="34" charset="0"/>
              </a:rPr>
              <a:t>w’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 propose to </a:t>
            </a:r>
            <a:r>
              <a:rPr lang="en-US" altLang="ja-JP" sz="1800">
                <a:solidFill>
                  <a:srgbClr val="660066"/>
                </a:solidFill>
                <a:latin typeface="Calibri" panose="020F0502020204030204" pitchFamily="34" charset="0"/>
              </a:rPr>
              <a:t>m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?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73926C-6363-565E-AB43-44F0F8E3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75063"/>
            <a:ext cx="3201988" cy="76993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Did </a:t>
            </a:r>
            <a:r>
              <a:rPr lang="en-US" altLang="en-US" sz="1800">
                <a:solidFill>
                  <a:srgbClr val="660066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 accept </a:t>
            </a:r>
            <a:r>
              <a:rPr lang="en-US" altLang="en-US" sz="1800">
                <a:solidFill>
                  <a:srgbClr val="660066"/>
                </a:solidFill>
                <a:latin typeface="Calibri" panose="020F0502020204030204" pitchFamily="34" charset="0"/>
              </a:rPr>
              <a:t>w’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 proposal?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CA025054-C733-85FE-A410-BCBABCF99FBB}"/>
              </a:ext>
            </a:extLst>
          </p:cNvPr>
          <p:cNvSpPr>
            <a:spLocks noChangeArrowheads="1"/>
          </p:cNvSpPr>
          <p:nvPr/>
        </p:nvSpPr>
        <p:spPr bwMode="auto">
          <a:xfrm rot="-2316197">
            <a:off x="5232400" y="2344738"/>
            <a:ext cx="433388" cy="1433512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9B90BDF-F45D-8EE8-E90C-1D89EAF4CC4D}"/>
              </a:ext>
            </a:extLst>
          </p:cNvPr>
          <p:cNvSpPr>
            <a:spLocks noChangeArrowheads="1"/>
          </p:cNvSpPr>
          <p:nvPr/>
        </p:nvSpPr>
        <p:spPr bwMode="auto">
          <a:xfrm rot="1994466">
            <a:off x="2909888" y="2366963"/>
            <a:ext cx="434975" cy="143351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88E4906-1AF7-CFB6-E4E4-F139036D8B7E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3757613"/>
            <a:ext cx="1528763" cy="1039812"/>
            <a:chOff x="3554175" y="5265065"/>
            <a:chExt cx="2157912" cy="1680607"/>
          </a:xfrm>
        </p:grpSpPr>
        <p:pic>
          <p:nvPicPr>
            <p:cNvPr id="29712" name="Picture 7">
              <a:extLst>
                <a:ext uri="{FF2B5EF4-FFF2-40B4-BE49-F238E27FC236}">
                  <a16:creationId xmlns:a16="http://schemas.microsoft.com/office/drawing/2014/main" id="{5DC0FE12-006A-F1CD-1709-EA65D647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Box 8">
              <a:extLst>
                <a:ext uri="{FF2B5EF4-FFF2-40B4-BE49-F238E27FC236}">
                  <a16:creationId xmlns:a16="http://schemas.microsoft.com/office/drawing/2014/main" id="{B2EEB88D-0F9B-4558-A7CB-1DBEB608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sp>
        <p:nvSpPr>
          <p:cNvPr id="10" name="Down Arrow 9">
            <a:extLst>
              <a:ext uri="{FF2B5EF4-FFF2-40B4-BE49-F238E27FC236}">
                <a16:creationId xmlns:a16="http://schemas.microsoft.com/office/drawing/2014/main" id="{28850224-C49C-C6CE-0A3B-A4E75A0E4873}"/>
              </a:ext>
            </a:extLst>
          </p:cNvPr>
          <p:cNvSpPr>
            <a:spLocks noChangeArrowheads="1"/>
          </p:cNvSpPr>
          <p:nvPr/>
        </p:nvSpPr>
        <p:spPr bwMode="auto">
          <a:xfrm rot="-2316197">
            <a:off x="6964363" y="4283075"/>
            <a:ext cx="434975" cy="992188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528D35D-8287-E949-959B-E110932A4375}"/>
              </a:ext>
            </a:extLst>
          </p:cNvPr>
          <p:cNvSpPr>
            <a:spLocks noChangeArrowheads="1"/>
          </p:cNvSpPr>
          <p:nvPr/>
        </p:nvSpPr>
        <p:spPr bwMode="auto">
          <a:xfrm rot="1994466">
            <a:off x="5045075" y="4292600"/>
            <a:ext cx="433388" cy="101282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EE22F99-E34C-7EDB-0CDC-9D814E8B5EE7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5302250"/>
            <a:ext cx="1528762" cy="1039813"/>
            <a:chOff x="3554175" y="5265065"/>
            <a:chExt cx="2157912" cy="1680607"/>
          </a:xfrm>
        </p:grpSpPr>
        <p:pic>
          <p:nvPicPr>
            <p:cNvPr id="29710" name="Picture 12">
              <a:extLst>
                <a:ext uri="{FF2B5EF4-FFF2-40B4-BE49-F238E27FC236}">
                  <a16:creationId xmlns:a16="http://schemas.microsoft.com/office/drawing/2014/main" id="{A9DBE513-BF04-BE23-6E65-33AC75913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Box 13">
              <a:extLst>
                <a:ext uri="{FF2B5EF4-FFF2-40B4-BE49-F238E27FC236}">
                  <a16:creationId xmlns:a16="http://schemas.microsoft.com/office/drawing/2014/main" id="{23FD8BD3-6EFF-964B-C3F0-69EF3BDBB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554BB170-69D0-6114-763E-2F66A266FBEC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5238750"/>
            <a:ext cx="1528763" cy="1039813"/>
            <a:chOff x="3554175" y="5265065"/>
            <a:chExt cx="2157912" cy="1680607"/>
          </a:xfrm>
        </p:grpSpPr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21A8F07F-8617-D8E1-2F98-F2CC61E4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Box 16">
              <a:extLst>
                <a:ext uri="{FF2B5EF4-FFF2-40B4-BE49-F238E27FC236}">
                  <a16:creationId xmlns:a16="http://schemas.microsoft.com/office/drawing/2014/main" id="{78B4C3EE-D4EE-18F0-3BD1-11544D328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9EB8ACE6-F279-D670-0D02-87DBD52DB5CC}"/>
              </a:ext>
            </a:extLst>
          </p:cNvPr>
          <p:cNvSpPr>
            <a:spLocks/>
          </p:cNvSpPr>
          <p:nvPr/>
        </p:nvSpPr>
        <p:spPr bwMode="auto">
          <a:xfrm>
            <a:off x="1649413" y="3159125"/>
            <a:ext cx="6959600" cy="3408363"/>
          </a:xfrm>
          <a:custGeom>
            <a:avLst/>
            <a:gdLst/>
            <a:ahLst/>
            <a:cxnLst/>
            <a:rect l="0" t="0" r="r" b="b"/>
            <a:pathLst>
              <a:path w="6959741" h="3408646">
                <a:moveTo>
                  <a:pt x="325651" y="282245"/>
                </a:moveTo>
                <a:cubicBezTo>
                  <a:pt x="314796" y="293101"/>
                  <a:pt x="293408" y="300585"/>
                  <a:pt x="282231" y="314811"/>
                </a:cubicBezTo>
                <a:cubicBezTo>
                  <a:pt x="127504" y="511747"/>
                  <a:pt x="100953" y="530834"/>
                  <a:pt x="32566" y="716467"/>
                </a:cubicBezTo>
                <a:cubicBezTo>
                  <a:pt x="23459" y="741186"/>
                  <a:pt x="18093" y="767126"/>
                  <a:pt x="10856" y="792456"/>
                </a:cubicBezTo>
                <a:cubicBezTo>
                  <a:pt x="7237" y="821404"/>
                  <a:pt x="0" y="850127"/>
                  <a:pt x="0" y="879300"/>
                </a:cubicBezTo>
                <a:cubicBezTo>
                  <a:pt x="0" y="1147095"/>
                  <a:pt x="4163" y="1414901"/>
                  <a:pt x="10856" y="1682612"/>
                </a:cubicBezTo>
                <a:cubicBezTo>
                  <a:pt x="11406" y="1704616"/>
                  <a:pt x="15920" y="1726510"/>
                  <a:pt x="21711" y="1747745"/>
                </a:cubicBezTo>
                <a:cubicBezTo>
                  <a:pt x="26838" y="1766545"/>
                  <a:pt x="35181" y="1784365"/>
                  <a:pt x="43421" y="1802023"/>
                </a:cubicBezTo>
                <a:cubicBezTo>
                  <a:pt x="105195" y="1934402"/>
                  <a:pt x="73688" y="1874795"/>
                  <a:pt x="130261" y="1954001"/>
                </a:cubicBezTo>
                <a:cubicBezTo>
                  <a:pt x="165784" y="2003736"/>
                  <a:pt x="150318" y="1997058"/>
                  <a:pt x="217101" y="2051701"/>
                </a:cubicBezTo>
                <a:cubicBezTo>
                  <a:pt x="281439" y="2104344"/>
                  <a:pt x="261730" y="2068589"/>
                  <a:pt x="336506" y="2105979"/>
                </a:cubicBezTo>
                <a:lnTo>
                  <a:pt x="379926" y="2127690"/>
                </a:lnTo>
                <a:cubicBezTo>
                  <a:pt x="499331" y="2124071"/>
                  <a:pt x="619073" y="2126489"/>
                  <a:pt x="738142" y="2116834"/>
                </a:cubicBezTo>
                <a:cubicBezTo>
                  <a:pt x="754271" y="2115526"/>
                  <a:pt x="765950" y="2099381"/>
                  <a:pt x="781562" y="2095123"/>
                </a:cubicBezTo>
                <a:cubicBezTo>
                  <a:pt x="806246" y="2088391"/>
                  <a:pt x="832219" y="2087886"/>
                  <a:pt x="857547" y="2084267"/>
                </a:cubicBezTo>
                <a:cubicBezTo>
                  <a:pt x="879257" y="2073412"/>
                  <a:pt x="899338" y="2058369"/>
                  <a:pt x="922677" y="2051701"/>
                </a:cubicBezTo>
                <a:cubicBezTo>
                  <a:pt x="950727" y="2043686"/>
                  <a:pt x="980743" y="2045641"/>
                  <a:pt x="1009518" y="2040845"/>
                </a:cubicBezTo>
                <a:cubicBezTo>
                  <a:pt x="1024234" y="2038392"/>
                  <a:pt x="1038309" y="2032916"/>
                  <a:pt x="1052938" y="2029990"/>
                </a:cubicBezTo>
                <a:cubicBezTo>
                  <a:pt x="1074520" y="2025673"/>
                  <a:pt x="1096280" y="2022247"/>
                  <a:pt x="1118068" y="2019134"/>
                </a:cubicBezTo>
                <a:cubicBezTo>
                  <a:pt x="1146947" y="2015008"/>
                  <a:pt x="1176075" y="2012715"/>
                  <a:pt x="1204908" y="2008279"/>
                </a:cubicBezTo>
                <a:cubicBezTo>
                  <a:pt x="1240735" y="2002767"/>
                  <a:pt x="1268030" y="1995211"/>
                  <a:pt x="1302603" y="1986567"/>
                </a:cubicBezTo>
                <a:cubicBezTo>
                  <a:pt x="1393062" y="1990186"/>
                  <a:pt x="1483897" y="1988414"/>
                  <a:pt x="1573979" y="1997423"/>
                </a:cubicBezTo>
                <a:cubicBezTo>
                  <a:pt x="1593368" y="1999362"/>
                  <a:pt x="1610009" y="2012292"/>
                  <a:pt x="1628254" y="2019134"/>
                </a:cubicBezTo>
                <a:cubicBezTo>
                  <a:pt x="1638968" y="2023152"/>
                  <a:pt x="1650585" y="2024873"/>
                  <a:pt x="1660819" y="2029990"/>
                </a:cubicBezTo>
                <a:cubicBezTo>
                  <a:pt x="1689859" y="2044511"/>
                  <a:pt x="1723692" y="2079145"/>
                  <a:pt x="1747659" y="2095123"/>
                </a:cubicBezTo>
                <a:cubicBezTo>
                  <a:pt x="1761123" y="2104099"/>
                  <a:pt x="1776606" y="2109597"/>
                  <a:pt x="1791079" y="2116834"/>
                </a:cubicBezTo>
                <a:cubicBezTo>
                  <a:pt x="1834498" y="2181967"/>
                  <a:pt x="1787461" y="2120454"/>
                  <a:pt x="1845354" y="2171112"/>
                </a:cubicBezTo>
                <a:cubicBezTo>
                  <a:pt x="1864609" y="2187961"/>
                  <a:pt x="1881538" y="2207297"/>
                  <a:pt x="1899630" y="2225390"/>
                </a:cubicBezTo>
                <a:cubicBezTo>
                  <a:pt x="1910485" y="2247101"/>
                  <a:pt x="1919707" y="2269708"/>
                  <a:pt x="1932195" y="2290523"/>
                </a:cubicBezTo>
                <a:cubicBezTo>
                  <a:pt x="1941503" y="2306037"/>
                  <a:pt x="1955974" y="2318129"/>
                  <a:pt x="1964760" y="2333945"/>
                </a:cubicBezTo>
                <a:cubicBezTo>
                  <a:pt x="1974223" y="2350979"/>
                  <a:pt x="1978556" y="2370416"/>
                  <a:pt x="1986470" y="2388223"/>
                </a:cubicBezTo>
                <a:cubicBezTo>
                  <a:pt x="2008143" y="2436989"/>
                  <a:pt x="2007559" y="2430816"/>
                  <a:pt x="2040745" y="2475068"/>
                </a:cubicBezTo>
                <a:cubicBezTo>
                  <a:pt x="2047982" y="2496779"/>
                  <a:pt x="2056434" y="2518122"/>
                  <a:pt x="2062455" y="2540201"/>
                </a:cubicBezTo>
                <a:cubicBezTo>
                  <a:pt x="2071186" y="2572217"/>
                  <a:pt x="2077959" y="2628583"/>
                  <a:pt x="2084165" y="2659612"/>
                </a:cubicBezTo>
                <a:cubicBezTo>
                  <a:pt x="2087091" y="2674242"/>
                  <a:pt x="2092351" y="2688355"/>
                  <a:pt x="2095020" y="2703034"/>
                </a:cubicBezTo>
                <a:cubicBezTo>
                  <a:pt x="2106115" y="2764062"/>
                  <a:pt x="2104140" y="2785399"/>
                  <a:pt x="2116730" y="2844157"/>
                </a:cubicBezTo>
                <a:cubicBezTo>
                  <a:pt x="2122982" y="2873334"/>
                  <a:pt x="2125936" y="2903908"/>
                  <a:pt x="2138440" y="2931001"/>
                </a:cubicBezTo>
                <a:cubicBezTo>
                  <a:pt x="2148149" y="2952038"/>
                  <a:pt x="2167959" y="2966743"/>
                  <a:pt x="2181860" y="2985279"/>
                </a:cubicBezTo>
                <a:cubicBezTo>
                  <a:pt x="2199807" y="3009210"/>
                  <a:pt x="2253755" y="3089745"/>
                  <a:pt x="2279555" y="3115546"/>
                </a:cubicBezTo>
                <a:cubicBezTo>
                  <a:pt x="2295938" y="3131929"/>
                  <a:pt x="2316239" y="3143889"/>
                  <a:pt x="2333830" y="3158968"/>
                </a:cubicBezTo>
                <a:cubicBezTo>
                  <a:pt x="2366912" y="3187325"/>
                  <a:pt x="2399673" y="3216082"/>
                  <a:pt x="2431526" y="3245812"/>
                </a:cubicBezTo>
                <a:cubicBezTo>
                  <a:pt x="2453971" y="3266762"/>
                  <a:pt x="2472893" y="3291503"/>
                  <a:pt x="2496656" y="3310946"/>
                </a:cubicBezTo>
                <a:cubicBezTo>
                  <a:pt x="2549069" y="3353832"/>
                  <a:pt x="2540825" y="3336525"/>
                  <a:pt x="2594351" y="3354368"/>
                </a:cubicBezTo>
                <a:cubicBezTo>
                  <a:pt x="2612836" y="3360530"/>
                  <a:pt x="2630534" y="3368842"/>
                  <a:pt x="2648626" y="3376079"/>
                </a:cubicBezTo>
                <a:cubicBezTo>
                  <a:pt x="2684809" y="3361605"/>
                  <a:pt x="2718309" y="3335501"/>
                  <a:pt x="2757176" y="3332657"/>
                </a:cubicBezTo>
                <a:cubicBezTo>
                  <a:pt x="3146425" y="3304174"/>
                  <a:pt x="2976389" y="3336796"/>
                  <a:pt x="3169667" y="3354368"/>
                </a:cubicBezTo>
                <a:cubicBezTo>
                  <a:pt x="3223839" y="3359293"/>
                  <a:pt x="3278218" y="3361605"/>
                  <a:pt x="3332493" y="3365224"/>
                </a:cubicBezTo>
                <a:cubicBezTo>
                  <a:pt x="3484463" y="3361605"/>
                  <a:pt x="3636962" y="3367538"/>
                  <a:pt x="3788404" y="3354368"/>
                </a:cubicBezTo>
                <a:cubicBezTo>
                  <a:pt x="3806428" y="3352801"/>
                  <a:pt x="3818088" y="3333575"/>
                  <a:pt x="3831824" y="3321801"/>
                </a:cubicBezTo>
                <a:cubicBezTo>
                  <a:pt x="3856971" y="3300245"/>
                  <a:pt x="3870018" y="3284811"/>
                  <a:pt x="3886099" y="3256668"/>
                </a:cubicBezTo>
                <a:cubicBezTo>
                  <a:pt x="3899749" y="3232779"/>
                  <a:pt x="3922295" y="3177048"/>
                  <a:pt x="3940374" y="3158968"/>
                </a:cubicBezTo>
                <a:cubicBezTo>
                  <a:pt x="3962383" y="3136958"/>
                  <a:pt x="3992054" y="3124135"/>
                  <a:pt x="4016359" y="3104690"/>
                </a:cubicBezTo>
                <a:cubicBezTo>
                  <a:pt x="4028346" y="3095099"/>
                  <a:pt x="4035906" y="3080260"/>
                  <a:pt x="4048924" y="3072123"/>
                </a:cubicBezTo>
                <a:cubicBezTo>
                  <a:pt x="4065447" y="3061795"/>
                  <a:pt x="4085460" y="3058475"/>
                  <a:pt x="4103199" y="3050412"/>
                </a:cubicBezTo>
                <a:cubicBezTo>
                  <a:pt x="4125296" y="3040368"/>
                  <a:pt x="4146232" y="3027891"/>
                  <a:pt x="4168329" y="3017846"/>
                </a:cubicBezTo>
                <a:cubicBezTo>
                  <a:pt x="4186068" y="3009782"/>
                  <a:pt x="4204798" y="3004048"/>
                  <a:pt x="4222604" y="2996134"/>
                </a:cubicBezTo>
                <a:cubicBezTo>
                  <a:pt x="4237391" y="2989561"/>
                  <a:pt x="4250673" y="2979540"/>
                  <a:pt x="4266025" y="2974423"/>
                </a:cubicBezTo>
                <a:cubicBezTo>
                  <a:pt x="4283528" y="2968589"/>
                  <a:pt x="4302289" y="2967571"/>
                  <a:pt x="4320300" y="2963568"/>
                </a:cubicBezTo>
                <a:cubicBezTo>
                  <a:pt x="4458268" y="2932907"/>
                  <a:pt x="4254300" y="2974596"/>
                  <a:pt x="4417995" y="2941857"/>
                </a:cubicBezTo>
                <a:cubicBezTo>
                  <a:pt x="4512072" y="2945475"/>
                  <a:pt x="4607231" y="2938028"/>
                  <a:pt x="4700225" y="2952712"/>
                </a:cubicBezTo>
                <a:cubicBezTo>
                  <a:pt x="4746688" y="2960049"/>
                  <a:pt x="4785861" y="2992114"/>
                  <a:pt x="4830486" y="3006990"/>
                </a:cubicBezTo>
                <a:cubicBezTo>
                  <a:pt x="4841341" y="3010609"/>
                  <a:pt x="4852662" y="3013051"/>
                  <a:pt x="4863051" y="3017846"/>
                </a:cubicBezTo>
                <a:cubicBezTo>
                  <a:pt x="4899782" y="3034799"/>
                  <a:pt x="4932355" y="3062310"/>
                  <a:pt x="4971601" y="3072123"/>
                </a:cubicBezTo>
                <a:cubicBezTo>
                  <a:pt x="5000548" y="3079360"/>
                  <a:pt x="5030135" y="3084399"/>
                  <a:pt x="5058441" y="3093835"/>
                </a:cubicBezTo>
                <a:cubicBezTo>
                  <a:pt x="5137724" y="3120264"/>
                  <a:pt x="5101370" y="3109996"/>
                  <a:pt x="5166991" y="3126401"/>
                </a:cubicBezTo>
                <a:cubicBezTo>
                  <a:pt x="5221449" y="3167247"/>
                  <a:pt x="5330635" y="3251649"/>
                  <a:pt x="5384092" y="3278379"/>
                </a:cubicBezTo>
                <a:cubicBezTo>
                  <a:pt x="5398565" y="3285616"/>
                  <a:pt x="5413367" y="3292231"/>
                  <a:pt x="5427512" y="3300090"/>
                </a:cubicBezTo>
                <a:cubicBezTo>
                  <a:pt x="5445955" y="3310337"/>
                  <a:pt x="5462507" y="3324088"/>
                  <a:pt x="5481787" y="3332657"/>
                </a:cubicBezTo>
                <a:cubicBezTo>
                  <a:pt x="5495420" y="3338716"/>
                  <a:pt x="5511054" y="3338794"/>
                  <a:pt x="5525207" y="3343512"/>
                </a:cubicBezTo>
                <a:cubicBezTo>
                  <a:pt x="5531740" y="3345690"/>
                  <a:pt x="5595269" y="3373028"/>
                  <a:pt x="5612047" y="3376079"/>
                </a:cubicBezTo>
                <a:cubicBezTo>
                  <a:pt x="5640749" y="3381298"/>
                  <a:pt x="5669941" y="3383316"/>
                  <a:pt x="5698888" y="3386935"/>
                </a:cubicBezTo>
                <a:cubicBezTo>
                  <a:pt x="5709743" y="3390553"/>
                  <a:pt x="5720011" y="3397790"/>
                  <a:pt x="5731453" y="3397790"/>
                </a:cubicBezTo>
                <a:cubicBezTo>
                  <a:pt x="5892833" y="3397790"/>
                  <a:pt x="5863954" y="3404281"/>
                  <a:pt x="5948553" y="3376079"/>
                </a:cubicBezTo>
                <a:cubicBezTo>
                  <a:pt x="5995591" y="3379698"/>
                  <a:pt x="6042725" y="3382240"/>
                  <a:pt x="6089668" y="3386935"/>
                </a:cubicBezTo>
                <a:cubicBezTo>
                  <a:pt x="6115127" y="3389481"/>
                  <a:pt x="6140266" y="3394616"/>
                  <a:pt x="6165654" y="3397790"/>
                </a:cubicBezTo>
                <a:cubicBezTo>
                  <a:pt x="6198166" y="3401854"/>
                  <a:pt x="6230784" y="3405027"/>
                  <a:pt x="6263349" y="3408646"/>
                </a:cubicBezTo>
                <a:cubicBezTo>
                  <a:pt x="6371899" y="3401409"/>
                  <a:pt x="6480999" y="3400027"/>
                  <a:pt x="6588999" y="3386935"/>
                </a:cubicBezTo>
                <a:cubicBezTo>
                  <a:pt x="6601951" y="3385365"/>
                  <a:pt x="6609896" y="3371059"/>
                  <a:pt x="6621565" y="3365224"/>
                </a:cubicBezTo>
                <a:cubicBezTo>
                  <a:pt x="6631799" y="3360107"/>
                  <a:pt x="6643613" y="3358876"/>
                  <a:pt x="6654130" y="3354368"/>
                </a:cubicBezTo>
                <a:cubicBezTo>
                  <a:pt x="6669003" y="3347993"/>
                  <a:pt x="6683077" y="3339894"/>
                  <a:pt x="6697550" y="3332657"/>
                </a:cubicBezTo>
                <a:cubicBezTo>
                  <a:pt x="6776728" y="3200686"/>
                  <a:pt x="6680191" y="3351643"/>
                  <a:pt x="6773535" y="3234957"/>
                </a:cubicBezTo>
                <a:cubicBezTo>
                  <a:pt x="6789835" y="3214581"/>
                  <a:pt x="6816955" y="3169823"/>
                  <a:pt x="6816955" y="3169823"/>
                </a:cubicBezTo>
                <a:cubicBezTo>
                  <a:pt x="6818216" y="3160993"/>
                  <a:pt x="6828429" y="3070885"/>
                  <a:pt x="6838665" y="3050412"/>
                </a:cubicBezTo>
                <a:cubicBezTo>
                  <a:pt x="6846756" y="3034230"/>
                  <a:pt x="6860375" y="3021464"/>
                  <a:pt x="6871230" y="3006990"/>
                </a:cubicBezTo>
                <a:cubicBezTo>
                  <a:pt x="6878467" y="2985279"/>
                  <a:pt x="6886653" y="2963862"/>
                  <a:pt x="6892940" y="2941857"/>
                </a:cubicBezTo>
                <a:cubicBezTo>
                  <a:pt x="6901137" y="2913166"/>
                  <a:pt x="6906962" y="2883844"/>
                  <a:pt x="6914650" y="2855012"/>
                </a:cubicBezTo>
                <a:cubicBezTo>
                  <a:pt x="6921437" y="2829558"/>
                  <a:pt x="6929123" y="2804353"/>
                  <a:pt x="6936360" y="2779023"/>
                </a:cubicBezTo>
                <a:cubicBezTo>
                  <a:pt x="6941980" y="2728440"/>
                  <a:pt x="6959741" y="2578636"/>
                  <a:pt x="6958070" y="2540201"/>
                </a:cubicBezTo>
                <a:cubicBezTo>
                  <a:pt x="6952862" y="2420410"/>
                  <a:pt x="6940752" y="2300897"/>
                  <a:pt x="6925505" y="2181967"/>
                </a:cubicBezTo>
                <a:cubicBezTo>
                  <a:pt x="6922595" y="2159267"/>
                  <a:pt x="6911032" y="2138545"/>
                  <a:pt x="6903795" y="2116834"/>
                </a:cubicBezTo>
                <a:cubicBezTo>
                  <a:pt x="6903794" y="2116832"/>
                  <a:pt x="6882086" y="2051704"/>
                  <a:pt x="6882085" y="2051701"/>
                </a:cubicBezTo>
                <a:lnTo>
                  <a:pt x="6860375" y="2008279"/>
                </a:lnTo>
                <a:cubicBezTo>
                  <a:pt x="6833900" y="1902371"/>
                  <a:pt x="6866229" y="2034623"/>
                  <a:pt x="6838665" y="1910578"/>
                </a:cubicBezTo>
                <a:cubicBezTo>
                  <a:pt x="6835882" y="1898056"/>
                  <a:pt x="6824208" y="1849097"/>
                  <a:pt x="6816955" y="1834590"/>
                </a:cubicBezTo>
                <a:cubicBezTo>
                  <a:pt x="6811121" y="1822921"/>
                  <a:pt x="6801079" y="1813692"/>
                  <a:pt x="6795245" y="1802023"/>
                </a:cubicBezTo>
                <a:cubicBezTo>
                  <a:pt x="6790128" y="1791788"/>
                  <a:pt x="6789507" y="1779691"/>
                  <a:pt x="6784390" y="1769456"/>
                </a:cubicBezTo>
                <a:cubicBezTo>
                  <a:pt x="6778556" y="1757787"/>
                  <a:pt x="6769153" y="1748218"/>
                  <a:pt x="6762680" y="1736890"/>
                </a:cubicBezTo>
                <a:cubicBezTo>
                  <a:pt x="6754652" y="1722839"/>
                  <a:pt x="6749546" y="1707190"/>
                  <a:pt x="6740970" y="1693467"/>
                </a:cubicBezTo>
                <a:cubicBezTo>
                  <a:pt x="6716849" y="1654871"/>
                  <a:pt x="6703580" y="1641601"/>
                  <a:pt x="6664985" y="1617478"/>
                </a:cubicBezTo>
                <a:cubicBezTo>
                  <a:pt x="6616834" y="1587382"/>
                  <a:pt x="6624012" y="1599093"/>
                  <a:pt x="6567289" y="1584912"/>
                </a:cubicBezTo>
                <a:cubicBezTo>
                  <a:pt x="6515410" y="1571942"/>
                  <a:pt x="6487825" y="1558695"/>
                  <a:pt x="6437029" y="1552345"/>
                </a:cubicBezTo>
                <a:cubicBezTo>
                  <a:pt x="6397372" y="1547387"/>
                  <a:pt x="6357426" y="1545108"/>
                  <a:pt x="6317624" y="1541489"/>
                </a:cubicBezTo>
                <a:cubicBezTo>
                  <a:pt x="6299532" y="1537871"/>
                  <a:pt x="6281637" y="1533073"/>
                  <a:pt x="6263349" y="1530634"/>
                </a:cubicBezTo>
                <a:cubicBezTo>
                  <a:pt x="6002426" y="1495843"/>
                  <a:pt x="6269639" y="1538918"/>
                  <a:pt x="6089668" y="1508923"/>
                </a:cubicBezTo>
                <a:cubicBezTo>
                  <a:pt x="6013060" y="1483385"/>
                  <a:pt x="6089903" y="1506239"/>
                  <a:pt x="5937698" y="1487212"/>
                </a:cubicBezTo>
                <a:cubicBezTo>
                  <a:pt x="5919390" y="1484923"/>
                  <a:pt x="5901711" y="1478795"/>
                  <a:pt x="5883423" y="1476356"/>
                </a:cubicBezTo>
                <a:cubicBezTo>
                  <a:pt x="5847378" y="1471550"/>
                  <a:pt x="5811056" y="1469119"/>
                  <a:pt x="5774873" y="1465501"/>
                </a:cubicBezTo>
                <a:cubicBezTo>
                  <a:pt x="5628551" y="1416723"/>
                  <a:pt x="5716940" y="1441383"/>
                  <a:pt x="5373237" y="1487212"/>
                </a:cubicBezTo>
                <a:cubicBezTo>
                  <a:pt x="5332343" y="1492665"/>
                  <a:pt x="5294105" y="1510828"/>
                  <a:pt x="5253832" y="1519778"/>
                </a:cubicBezTo>
                <a:cubicBezTo>
                  <a:pt x="5228855" y="1525329"/>
                  <a:pt x="5202864" y="1525273"/>
                  <a:pt x="5177846" y="1530634"/>
                </a:cubicBezTo>
                <a:cubicBezTo>
                  <a:pt x="5152089" y="1536154"/>
                  <a:pt x="5127528" y="1546421"/>
                  <a:pt x="5101861" y="1552345"/>
                </a:cubicBezTo>
                <a:cubicBezTo>
                  <a:pt x="4976103" y="1581368"/>
                  <a:pt x="5093881" y="1546199"/>
                  <a:pt x="4982456" y="1574056"/>
                </a:cubicBezTo>
                <a:cubicBezTo>
                  <a:pt x="4971355" y="1576831"/>
                  <a:pt x="4960893" y="1581768"/>
                  <a:pt x="4949891" y="1584912"/>
                </a:cubicBezTo>
                <a:cubicBezTo>
                  <a:pt x="4935546" y="1589011"/>
                  <a:pt x="4920944" y="1592149"/>
                  <a:pt x="4906471" y="1595767"/>
                </a:cubicBezTo>
                <a:cubicBezTo>
                  <a:pt x="4895616" y="1603004"/>
                  <a:pt x="4884457" y="1609804"/>
                  <a:pt x="4873906" y="1617478"/>
                </a:cubicBezTo>
                <a:cubicBezTo>
                  <a:pt x="4844643" y="1638761"/>
                  <a:pt x="4821393" y="1671170"/>
                  <a:pt x="4787066" y="1682612"/>
                </a:cubicBezTo>
                <a:lnTo>
                  <a:pt x="4754501" y="1693467"/>
                </a:lnTo>
                <a:cubicBezTo>
                  <a:pt x="4743646" y="1704323"/>
                  <a:pt x="4731764" y="1714240"/>
                  <a:pt x="4721936" y="1726034"/>
                </a:cubicBezTo>
                <a:cubicBezTo>
                  <a:pt x="4713584" y="1736057"/>
                  <a:pt x="4710413" y="1750451"/>
                  <a:pt x="4700225" y="1758601"/>
                </a:cubicBezTo>
                <a:cubicBezTo>
                  <a:pt x="4691290" y="1765749"/>
                  <a:pt x="4678515" y="1765838"/>
                  <a:pt x="4667660" y="1769456"/>
                </a:cubicBezTo>
                <a:cubicBezTo>
                  <a:pt x="4656805" y="1780312"/>
                  <a:pt x="4648424" y="1794406"/>
                  <a:pt x="4635095" y="1802023"/>
                </a:cubicBezTo>
                <a:cubicBezTo>
                  <a:pt x="4622142" y="1809425"/>
                  <a:pt x="4606020" y="1808779"/>
                  <a:pt x="4591675" y="1812878"/>
                </a:cubicBezTo>
                <a:cubicBezTo>
                  <a:pt x="4580673" y="1816022"/>
                  <a:pt x="4569965" y="1820115"/>
                  <a:pt x="4559110" y="1823734"/>
                </a:cubicBezTo>
                <a:cubicBezTo>
                  <a:pt x="4530163" y="1845445"/>
                  <a:pt x="4507751" y="1881770"/>
                  <a:pt x="4472270" y="1888867"/>
                </a:cubicBezTo>
                <a:cubicBezTo>
                  <a:pt x="4406775" y="1901967"/>
                  <a:pt x="4435498" y="1893889"/>
                  <a:pt x="4385430" y="1910578"/>
                </a:cubicBezTo>
                <a:cubicBezTo>
                  <a:pt x="4273261" y="1903341"/>
                  <a:pt x="4160599" y="1901630"/>
                  <a:pt x="4048924" y="1888867"/>
                </a:cubicBezTo>
                <a:cubicBezTo>
                  <a:pt x="4012143" y="1884663"/>
                  <a:pt x="3997621" y="1855476"/>
                  <a:pt x="3972939" y="1834590"/>
                </a:cubicBezTo>
                <a:cubicBezTo>
                  <a:pt x="3937566" y="1804657"/>
                  <a:pt x="3897154" y="1780512"/>
                  <a:pt x="3864389" y="1747745"/>
                </a:cubicBezTo>
                <a:cubicBezTo>
                  <a:pt x="3853534" y="1736889"/>
                  <a:pt x="3843480" y="1725169"/>
                  <a:pt x="3831824" y="1715178"/>
                </a:cubicBezTo>
                <a:cubicBezTo>
                  <a:pt x="3818088" y="1703404"/>
                  <a:pt x="3803126" y="1693128"/>
                  <a:pt x="3788404" y="1682612"/>
                </a:cubicBezTo>
                <a:cubicBezTo>
                  <a:pt x="3761154" y="1663147"/>
                  <a:pt x="3744213" y="1652816"/>
                  <a:pt x="3712418" y="1639189"/>
                </a:cubicBezTo>
                <a:cubicBezTo>
                  <a:pt x="3680103" y="1625339"/>
                  <a:pt x="3650494" y="1622588"/>
                  <a:pt x="3614723" y="1617478"/>
                </a:cubicBezTo>
                <a:cubicBezTo>
                  <a:pt x="3585844" y="1613352"/>
                  <a:pt x="3556787" y="1610565"/>
                  <a:pt x="3527883" y="1606623"/>
                </a:cubicBezTo>
                <a:cubicBezTo>
                  <a:pt x="3477181" y="1599709"/>
                  <a:pt x="3425556" y="1597324"/>
                  <a:pt x="3375913" y="1584912"/>
                </a:cubicBezTo>
                <a:cubicBezTo>
                  <a:pt x="3361440" y="1581293"/>
                  <a:pt x="3347321" y="1575704"/>
                  <a:pt x="3332493" y="1574056"/>
                </a:cubicBezTo>
                <a:cubicBezTo>
                  <a:pt x="3282018" y="1568447"/>
                  <a:pt x="3231179" y="1566819"/>
                  <a:pt x="3180522" y="1563201"/>
                </a:cubicBezTo>
                <a:cubicBezTo>
                  <a:pt x="3075590" y="1566819"/>
                  <a:pt x="2970517" y="1567506"/>
                  <a:pt x="2865727" y="1574056"/>
                </a:cubicBezTo>
                <a:cubicBezTo>
                  <a:pt x="2854307" y="1574770"/>
                  <a:pt x="2844163" y="1581768"/>
                  <a:pt x="2833161" y="1584912"/>
                </a:cubicBezTo>
                <a:cubicBezTo>
                  <a:pt x="2818816" y="1589011"/>
                  <a:pt x="2804214" y="1592149"/>
                  <a:pt x="2789741" y="1595767"/>
                </a:cubicBezTo>
                <a:cubicBezTo>
                  <a:pt x="2782504" y="1606623"/>
                  <a:pt x="2779094" y="1621419"/>
                  <a:pt x="2768031" y="1628334"/>
                </a:cubicBezTo>
                <a:cubicBezTo>
                  <a:pt x="2748625" y="1640463"/>
                  <a:pt x="2702901" y="1650045"/>
                  <a:pt x="2702901" y="1650045"/>
                </a:cubicBezTo>
                <a:cubicBezTo>
                  <a:pt x="2666537" y="1677320"/>
                  <a:pt x="2647083" y="1694238"/>
                  <a:pt x="2605206" y="1715178"/>
                </a:cubicBezTo>
                <a:cubicBezTo>
                  <a:pt x="2594972" y="1720295"/>
                  <a:pt x="2583496" y="1722415"/>
                  <a:pt x="2572641" y="1726034"/>
                </a:cubicBezTo>
                <a:cubicBezTo>
                  <a:pt x="2554549" y="1740508"/>
                  <a:pt x="2538619" y="1758204"/>
                  <a:pt x="2518366" y="1769456"/>
                </a:cubicBezTo>
                <a:cubicBezTo>
                  <a:pt x="2505325" y="1776702"/>
                  <a:pt x="2489291" y="1776213"/>
                  <a:pt x="2474946" y="1780312"/>
                </a:cubicBezTo>
                <a:cubicBezTo>
                  <a:pt x="2463944" y="1783456"/>
                  <a:pt x="2452898" y="1786660"/>
                  <a:pt x="2442381" y="1791167"/>
                </a:cubicBezTo>
                <a:cubicBezTo>
                  <a:pt x="2348473" y="1831414"/>
                  <a:pt x="2442776" y="1798272"/>
                  <a:pt x="2366396" y="1823734"/>
                </a:cubicBezTo>
                <a:cubicBezTo>
                  <a:pt x="2308502" y="1816497"/>
                  <a:pt x="2250414" y="1810678"/>
                  <a:pt x="2192715" y="1802023"/>
                </a:cubicBezTo>
                <a:cubicBezTo>
                  <a:pt x="2177961" y="1799810"/>
                  <a:pt x="2163066" y="1796905"/>
                  <a:pt x="2149295" y="1791167"/>
                </a:cubicBezTo>
                <a:cubicBezTo>
                  <a:pt x="2119421" y="1778719"/>
                  <a:pt x="2062455" y="1747745"/>
                  <a:pt x="2062455" y="1747745"/>
                </a:cubicBezTo>
                <a:cubicBezTo>
                  <a:pt x="2011440" y="1696727"/>
                  <a:pt x="2038405" y="1727951"/>
                  <a:pt x="1986470" y="1650045"/>
                </a:cubicBezTo>
                <a:lnTo>
                  <a:pt x="1964760" y="1617478"/>
                </a:lnTo>
                <a:cubicBezTo>
                  <a:pt x="1957523" y="1606623"/>
                  <a:pt x="1948884" y="1596581"/>
                  <a:pt x="1943050" y="1584912"/>
                </a:cubicBezTo>
                <a:cubicBezTo>
                  <a:pt x="1935813" y="1570438"/>
                  <a:pt x="1927714" y="1556363"/>
                  <a:pt x="1921340" y="1541489"/>
                </a:cubicBezTo>
                <a:cubicBezTo>
                  <a:pt x="1916833" y="1530972"/>
                  <a:pt x="1915602" y="1519158"/>
                  <a:pt x="1910485" y="1508923"/>
                </a:cubicBezTo>
                <a:cubicBezTo>
                  <a:pt x="1904650" y="1497254"/>
                  <a:pt x="1896011" y="1487212"/>
                  <a:pt x="1888774" y="1476356"/>
                </a:cubicBezTo>
                <a:cubicBezTo>
                  <a:pt x="1862301" y="1370459"/>
                  <a:pt x="1894626" y="1502689"/>
                  <a:pt x="1867064" y="1378656"/>
                </a:cubicBezTo>
                <a:cubicBezTo>
                  <a:pt x="1863828" y="1364092"/>
                  <a:pt x="1859827" y="1349708"/>
                  <a:pt x="1856209" y="1335234"/>
                </a:cubicBezTo>
                <a:cubicBezTo>
                  <a:pt x="1859827" y="1277338"/>
                  <a:pt x="1861292" y="1219266"/>
                  <a:pt x="1867064" y="1161545"/>
                </a:cubicBezTo>
                <a:cubicBezTo>
                  <a:pt x="1868548" y="1146700"/>
                  <a:pt x="1874993" y="1132753"/>
                  <a:pt x="1877919" y="1118123"/>
                </a:cubicBezTo>
                <a:cubicBezTo>
                  <a:pt x="1897022" y="1022602"/>
                  <a:pt x="1878503" y="1083800"/>
                  <a:pt x="1899630" y="1020423"/>
                </a:cubicBezTo>
                <a:cubicBezTo>
                  <a:pt x="1903248" y="955290"/>
                  <a:pt x="1906285" y="890121"/>
                  <a:pt x="1910485" y="825023"/>
                </a:cubicBezTo>
                <a:cubicBezTo>
                  <a:pt x="1913522" y="777941"/>
                  <a:pt x="1921340" y="731080"/>
                  <a:pt x="1921340" y="683900"/>
                </a:cubicBezTo>
                <a:cubicBezTo>
                  <a:pt x="1921340" y="586133"/>
                  <a:pt x="1919610" y="488140"/>
                  <a:pt x="1910485" y="390800"/>
                </a:cubicBezTo>
                <a:cubicBezTo>
                  <a:pt x="1908666" y="371399"/>
                  <a:pt x="1897488" y="353951"/>
                  <a:pt x="1888774" y="336522"/>
                </a:cubicBezTo>
                <a:cubicBezTo>
                  <a:pt x="1881903" y="322779"/>
                  <a:pt x="1840396" y="267413"/>
                  <a:pt x="1834499" y="260533"/>
                </a:cubicBezTo>
                <a:cubicBezTo>
                  <a:pt x="1824509" y="248877"/>
                  <a:pt x="1814707" y="236483"/>
                  <a:pt x="1801934" y="227967"/>
                </a:cubicBezTo>
                <a:cubicBezTo>
                  <a:pt x="1792414" y="221620"/>
                  <a:pt x="1780224" y="220730"/>
                  <a:pt x="1769369" y="217111"/>
                </a:cubicBezTo>
                <a:cubicBezTo>
                  <a:pt x="1758514" y="206255"/>
                  <a:pt x="1748597" y="194372"/>
                  <a:pt x="1736804" y="184544"/>
                </a:cubicBezTo>
                <a:cubicBezTo>
                  <a:pt x="1726782" y="176192"/>
                  <a:pt x="1713464" y="172058"/>
                  <a:pt x="1704239" y="162833"/>
                </a:cubicBezTo>
                <a:cubicBezTo>
                  <a:pt x="1695014" y="153608"/>
                  <a:pt x="1691754" y="139492"/>
                  <a:pt x="1682529" y="130267"/>
                </a:cubicBezTo>
                <a:cubicBezTo>
                  <a:pt x="1677611" y="125349"/>
                  <a:pt x="1618872" y="82154"/>
                  <a:pt x="1606544" y="75989"/>
                </a:cubicBezTo>
                <a:cubicBezTo>
                  <a:pt x="1596310" y="70872"/>
                  <a:pt x="1584496" y="69641"/>
                  <a:pt x="1573979" y="65133"/>
                </a:cubicBezTo>
                <a:cubicBezTo>
                  <a:pt x="1559106" y="58758"/>
                  <a:pt x="1546118" y="47868"/>
                  <a:pt x="1530559" y="43422"/>
                </a:cubicBezTo>
                <a:cubicBezTo>
                  <a:pt x="1495079" y="33284"/>
                  <a:pt x="1458192" y="28948"/>
                  <a:pt x="1422009" y="21711"/>
                </a:cubicBezTo>
                <a:cubicBezTo>
                  <a:pt x="1353092" y="7927"/>
                  <a:pt x="1385642" y="15334"/>
                  <a:pt x="1324313" y="0"/>
                </a:cubicBezTo>
                <a:cubicBezTo>
                  <a:pt x="1099976" y="3619"/>
                  <a:pt x="875430" y="511"/>
                  <a:pt x="651302" y="10856"/>
                </a:cubicBezTo>
                <a:cubicBezTo>
                  <a:pt x="610672" y="12731"/>
                  <a:pt x="623183" y="48785"/>
                  <a:pt x="597027" y="65133"/>
                </a:cubicBezTo>
                <a:cubicBezTo>
                  <a:pt x="577621" y="77262"/>
                  <a:pt x="531897" y="86844"/>
                  <a:pt x="531897" y="86844"/>
                </a:cubicBezTo>
                <a:cubicBezTo>
                  <a:pt x="479469" y="139277"/>
                  <a:pt x="543262" y="72639"/>
                  <a:pt x="488477" y="141122"/>
                </a:cubicBezTo>
                <a:cubicBezTo>
                  <a:pt x="465179" y="170245"/>
                  <a:pt x="465545" y="159467"/>
                  <a:pt x="434201" y="184544"/>
                </a:cubicBezTo>
                <a:cubicBezTo>
                  <a:pt x="426209" y="190938"/>
                  <a:pt x="420679" y="200115"/>
                  <a:pt x="412491" y="206256"/>
                </a:cubicBezTo>
                <a:cubicBezTo>
                  <a:pt x="391617" y="221912"/>
                  <a:pt x="347361" y="249678"/>
                  <a:pt x="347361" y="249678"/>
                </a:cubicBezTo>
                <a:cubicBezTo>
                  <a:pt x="334218" y="289110"/>
                  <a:pt x="336506" y="271390"/>
                  <a:pt x="325651" y="282245"/>
                </a:cubicBezTo>
                <a:close/>
              </a:path>
            </a:pathLst>
          </a:custGeom>
          <a:solidFill>
            <a:srgbClr val="FAC090">
              <a:alpha val="21960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2F2EAF9-7E2D-389A-32AF-9C77E6DF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D5D1643-7450-2A7A-C0FA-313975CD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84403CF-B8B4-6741-F0A4-B34E916E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08210EEC-323E-2B14-8578-44C81683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4C8B29-0CEB-1FD9-A8F5-37B9A818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Extensions </a:t>
            </a: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D53F2E26-022A-FD74-D5F6-45C21B64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019300"/>
            <a:ext cx="5081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Fairness of the GS algorithm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487F8CE0-5188-327D-36A9-206C0BD5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22688"/>
            <a:ext cx="69992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Different executions of the GS algorithm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EAFB4CF-475C-7CC7-44AA-6BBA95B3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5BB74-06E7-2BEA-2D67-824019F9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BCB4F-8585-F6F4-3069-204048F3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CB401E8-DD73-A2CF-2278-5416ABE4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BFD34-2FCD-0638-49BD-0BC43CC8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B532571-ED63-D24D-5599-4BE16231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BC7F9-7D73-A0E0-9996-81414E8F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704EB8B-2BF3-FEA7-E946-8C8C3A61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FA6F9-692D-3EFB-95AB-B78C1371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DC5E299-E075-1BEE-4039-F0CB7B30F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1E614-ACF3-9885-AF84-3F3F8C12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160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6A6F1FF2-CF9F-B3A3-9088-7494851B5C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7438" y="2401888"/>
            <a:ext cx="1612900" cy="1100137"/>
            <a:chOff x="457200" y="1252538"/>
            <a:chExt cx="8064500" cy="5503862"/>
          </a:xfrm>
        </p:grpSpPr>
        <p:pic>
          <p:nvPicPr>
            <p:cNvPr id="32789" name="Picture 4">
              <a:extLst>
                <a:ext uri="{FF2B5EF4-FFF2-40B4-BE49-F238E27FC236}">
                  <a16:creationId xmlns:a16="http://schemas.microsoft.com/office/drawing/2014/main" id="{13642ED0-DC5E-1B1E-E6CD-CEFF8A23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3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5">
              <a:extLst>
                <a:ext uri="{FF2B5EF4-FFF2-40B4-BE49-F238E27FC236}">
                  <a16:creationId xmlns:a16="http://schemas.microsoft.com/office/drawing/2014/main" id="{87EB482C-0E1A-7769-FAC5-8641C271C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1" name="Picture 6">
              <a:extLst>
                <a:ext uri="{FF2B5EF4-FFF2-40B4-BE49-F238E27FC236}">
                  <a16:creationId xmlns:a16="http://schemas.microsoft.com/office/drawing/2014/main" id="{5E77FDCE-ECA5-B873-0E3F-5B70C170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5062538"/>
              <a:ext cx="13366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Picture 7">
              <a:extLst>
                <a:ext uri="{FF2B5EF4-FFF2-40B4-BE49-F238E27FC236}">
                  <a16:creationId xmlns:a16="http://schemas.microsoft.com/office/drawing/2014/main" id="{F52E147C-2D3C-F0DE-D3B3-D6B1AEC8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Picture 8">
              <a:extLst>
                <a:ext uri="{FF2B5EF4-FFF2-40B4-BE49-F238E27FC236}">
                  <a16:creationId xmlns:a16="http://schemas.microsoft.com/office/drawing/2014/main" id="{F38A51FB-4899-6ECB-489D-370C3821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3187700"/>
              <a:ext cx="1387475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9">
              <a:extLst>
                <a:ext uri="{FF2B5EF4-FFF2-40B4-BE49-F238E27FC236}">
                  <a16:creationId xmlns:a16="http://schemas.microsoft.com/office/drawing/2014/main" id="{0708FDB1-7EC1-CA09-3257-3BF36B9DE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19">
              <a:extLst>
                <a:ext uri="{FF2B5EF4-FFF2-40B4-BE49-F238E27FC236}">
                  <a16:creationId xmlns:a16="http://schemas.microsoft.com/office/drawing/2014/main" id="{B54748C5-E33E-375E-A99B-7288031C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16208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6" name="Picture 20">
              <a:extLst>
                <a:ext uri="{FF2B5EF4-FFF2-40B4-BE49-F238E27FC236}">
                  <a16:creationId xmlns:a16="http://schemas.microsoft.com/office/drawing/2014/main" id="{96C1C293-B2A3-5FAF-E415-ED0E1D51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16208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7" name="Picture 21">
              <a:extLst>
                <a:ext uri="{FF2B5EF4-FFF2-40B4-BE49-F238E27FC236}">
                  <a16:creationId xmlns:a16="http://schemas.microsoft.com/office/drawing/2014/main" id="{4327C811-232F-F5A9-46D7-BF97A7BD0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38" y="16208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Picture 22">
              <a:extLst>
                <a:ext uri="{FF2B5EF4-FFF2-40B4-BE49-F238E27FC236}">
                  <a16:creationId xmlns:a16="http://schemas.microsoft.com/office/drawing/2014/main" id="{E65C9813-8003-8AFB-0462-68836620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602038"/>
              <a:ext cx="530225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9" name="Picture 23">
              <a:extLst>
                <a:ext uri="{FF2B5EF4-FFF2-40B4-BE49-F238E27FC236}">
                  <a16:creationId xmlns:a16="http://schemas.microsoft.com/office/drawing/2014/main" id="{BAF5E382-70BA-A7D8-A633-581BA529D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6020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0" name="Picture 24">
              <a:extLst>
                <a:ext uri="{FF2B5EF4-FFF2-40B4-BE49-F238E27FC236}">
                  <a16:creationId xmlns:a16="http://schemas.microsoft.com/office/drawing/2014/main" id="{0E9862BA-E5FE-23E9-87EF-326973EFC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36020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1" name="Picture 25">
              <a:extLst>
                <a:ext uri="{FF2B5EF4-FFF2-40B4-BE49-F238E27FC236}">
                  <a16:creationId xmlns:a16="http://schemas.microsoft.com/office/drawing/2014/main" id="{1621FCF5-BF16-9DE8-4E17-B48796FC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673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2" name="Picture 26">
              <a:extLst>
                <a:ext uri="{FF2B5EF4-FFF2-40B4-BE49-F238E27FC236}">
                  <a16:creationId xmlns:a16="http://schemas.microsoft.com/office/drawing/2014/main" id="{E87EC991-CC99-4E76-7064-438D29355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53673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3" name="Picture 27">
              <a:extLst>
                <a:ext uri="{FF2B5EF4-FFF2-40B4-BE49-F238E27FC236}">
                  <a16:creationId xmlns:a16="http://schemas.microsoft.com/office/drawing/2014/main" id="{BA1BB424-E860-4A08-E06F-3B7344E4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5365750"/>
              <a:ext cx="601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4" name="Picture 28">
              <a:extLst>
                <a:ext uri="{FF2B5EF4-FFF2-40B4-BE49-F238E27FC236}">
                  <a16:creationId xmlns:a16="http://schemas.microsoft.com/office/drawing/2014/main" id="{70B66BE5-04A8-FEDE-B370-BDE5E836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6208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5" name="Picture 29">
              <a:extLst>
                <a:ext uri="{FF2B5EF4-FFF2-40B4-BE49-F238E27FC236}">
                  <a16:creationId xmlns:a16="http://schemas.microsoft.com/office/drawing/2014/main" id="{A02C3C83-AFA2-23B5-E53A-C7C08089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208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6" name="Picture 30">
              <a:extLst>
                <a:ext uri="{FF2B5EF4-FFF2-40B4-BE49-F238E27FC236}">
                  <a16:creationId xmlns:a16="http://schemas.microsoft.com/office/drawing/2014/main" id="{A41E8F1E-C8F6-EADA-A98B-7E553755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16208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7" name="Picture 31">
              <a:extLst>
                <a:ext uri="{FF2B5EF4-FFF2-40B4-BE49-F238E27FC236}">
                  <a16:creationId xmlns:a16="http://schemas.microsoft.com/office/drawing/2014/main" id="{0DCC54B8-04C0-2692-22A0-E8F6DA75C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6020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8" name="Picture 32">
              <a:extLst>
                <a:ext uri="{FF2B5EF4-FFF2-40B4-BE49-F238E27FC236}">
                  <a16:creationId xmlns:a16="http://schemas.microsoft.com/office/drawing/2014/main" id="{C6CF8150-753D-8851-D4DC-58138F73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020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9" name="Picture 33">
              <a:extLst>
                <a:ext uri="{FF2B5EF4-FFF2-40B4-BE49-F238E27FC236}">
                  <a16:creationId xmlns:a16="http://schemas.microsoft.com/office/drawing/2014/main" id="{9F46E2D6-68EC-5ABA-B078-71D8228D7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36020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0" name="Picture 34">
              <a:extLst>
                <a:ext uri="{FF2B5EF4-FFF2-40B4-BE49-F238E27FC236}">
                  <a16:creationId xmlns:a16="http://schemas.microsoft.com/office/drawing/2014/main" id="{D94CBF82-FAC2-EFF6-8EDA-244E916D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5381625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1" name="Picture 35">
              <a:extLst>
                <a:ext uri="{FF2B5EF4-FFF2-40B4-BE49-F238E27FC236}">
                  <a16:creationId xmlns:a16="http://schemas.microsoft.com/office/drawing/2014/main" id="{ED84A449-95DD-95AC-F07F-6F4C84F56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81625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2" name="Picture 36">
              <a:extLst>
                <a:ext uri="{FF2B5EF4-FFF2-40B4-BE49-F238E27FC236}">
                  <a16:creationId xmlns:a16="http://schemas.microsoft.com/office/drawing/2014/main" id="{B2F79C62-AADC-0434-325F-24946455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5381625"/>
              <a:ext cx="61118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6DEDF5E0-1575-BEB6-AFC7-F332B9364807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854450"/>
            <a:ext cx="2135187" cy="925513"/>
            <a:chOff x="6167492" y="3854450"/>
            <a:chExt cx="2135096" cy="926291"/>
          </a:xfrm>
        </p:grpSpPr>
        <p:pic>
          <p:nvPicPr>
            <p:cNvPr id="32787" name="Picture 2">
              <a:extLst>
                <a:ext uri="{FF2B5EF4-FFF2-40B4-BE49-F238E27FC236}">
                  <a16:creationId xmlns:a16="http://schemas.microsoft.com/office/drawing/2014/main" id="{AC0B4FCC-A64B-AB9C-910A-331060D9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92" y="3854450"/>
              <a:ext cx="1240799" cy="8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3">
              <a:extLst>
                <a:ext uri="{FF2B5EF4-FFF2-40B4-BE49-F238E27FC236}">
                  <a16:creationId xmlns:a16="http://schemas.microsoft.com/office/drawing/2014/main" id="{C0AC0EB6-13B0-FD91-EBDA-EC79C763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20" y="3854450"/>
              <a:ext cx="657768" cy="92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EA2A02F1-2A00-554B-6D54-A6A83D414A43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656013"/>
            <a:ext cx="1163638" cy="1166812"/>
            <a:chOff x="1291748" y="3656110"/>
            <a:chExt cx="1164812" cy="1166779"/>
          </a:xfrm>
        </p:grpSpPr>
        <p:pic>
          <p:nvPicPr>
            <p:cNvPr id="32785" name="Picture 41">
              <a:extLst>
                <a:ext uri="{FF2B5EF4-FFF2-40B4-BE49-F238E27FC236}">
                  <a16:creationId xmlns:a16="http://schemas.microsoft.com/office/drawing/2014/main" id="{3F735748-654E-01EC-A03B-B856721A5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TextBox 44">
              <a:extLst>
                <a:ext uri="{FF2B5EF4-FFF2-40B4-BE49-F238E27FC236}">
                  <a16:creationId xmlns:a16="http://schemas.microsoft.com/office/drawing/2014/main" id="{F844B5FE-C2C4-6B2C-9F49-37ABBA39E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C321C6F7-1992-DA59-103C-2FEA06FF64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373688"/>
            <a:ext cx="217328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845E948-5E61-F1AF-DEC7-349BDBC0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6289675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Correctness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4DA9067-5D9B-B3B0-4FF2-AFCEC12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 of Efficiency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07E37EB0-4F5B-7D0F-713D-4E98BCC7B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8950"/>
            <a:ext cx="816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 algorithm is efficient if, when implemented, it runs quickly on real instances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CB2CD-E197-AC9B-5DA2-B2DBDFDA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41638"/>
            <a:ext cx="3298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Implemented where?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38828-C3BB-D20A-D02E-68A2EE74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538413"/>
            <a:ext cx="8858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0507B-AC3A-8833-7981-8283B123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538413"/>
            <a:ext cx="162401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45C24-1852-53FA-5C6F-4CE59DBC3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538413"/>
            <a:ext cx="2400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3A8486-074A-B573-6A0B-C6036A26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2941638"/>
            <a:ext cx="4730750" cy="492125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ea typeface="+mn-ea"/>
              </a:rPr>
              <a:t>Platform independent definition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EAE31-5670-C933-0F71-C90407B29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21213"/>
            <a:ext cx="38719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What are real instances?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F6DBE1-F79E-A76E-067C-F3A4A85C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78363"/>
            <a:ext cx="4046538" cy="492125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+mn-ea"/>
              </a:rPr>
              <a:t>Worst-case Inputs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59D85-EB88-A9DC-9534-86351118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37250"/>
            <a:ext cx="39957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Efficient in terms of what?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49FD0-89FD-3874-09D5-244F89AAD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937250"/>
            <a:ext cx="4046538" cy="493713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+mn-ea"/>
              </a:rPr>
              <a:t>Input size 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15835FF0-64B8-1A73-9C0E-27B8C706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5308600"/>
            <a:ext cx="2984500" cy="628650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N = 2n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for SMP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6E48F44-8B07-C387-239F-E18D4B20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Definition-II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BF5EB73B-C88E-91C7-8AB6-602389A8EBDE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1417638"/>
            <a:ext cx="3279775" cy="2857500"/>
            <a:chOff x="1291748" y="3656110"/>
            <a:chExt cx="1164812" cy="1166779"/>
          </a:xfrm>
        </p:grpSpPr>
        <p:pic>
          <p:nvPicPr>
            <p:cNvPr id="34821" name="Picture 41">
              <a:extLst>
                <a:ext uri="{FF2B5EF4-FFF2-40B4-BE49-F238E27FC236}">
                  <a16:creationId xmlns:a16="http://schemas.microsoft.com/office/drawing/2014/main" id="{09249B93-B04E-5F7C-5F4F-2B5416217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Box 44">
              <a:extLst>
                <a:ext uri="{FF2B5EF4-FFF2-40B4-BE49-F238E27FC236}">
                  <a16:creationId xmlns:a16="http://schemas.microsoft.com/office/drawing/2014/main" id="{29BAB55F-FDD2-DC82-52BB-FAA8774B5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25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sp>
        <p:nvSpPr>
          <p:cNvPr id="34819" name="TextBox 5">
            <a:extLst>
              <a:ext uri="{FF2B5EF4-FFF2-40B4-BE49-F238E27FC236}">
                <a16:creationId xmlns:a16="http://schemas.microsoft.com/office/drawing/2014/main" id="{E9948D54-EAD8-0793-0D37-3C68F6C8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63" y="2519363"/>
            <a:ext cx="46561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Arial" panose="020B0604020202020204" pitchFamily="34" charset="0"/>
              </a:rPr>
              <a:t>Analytically better than brute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DA844-4DA5-157A-663A-6117EC024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5091113"/>
            <a:ext cx="6013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>
                <a:latin typeface="Arial" panose="020B0604020202020204" pitchFamily="34" charset="0"/>
              </a:rPr>
              <a:t>How much better? By a factor of 2?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4D484455-7E9C-E550-4AF3-E8A7492C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Definition-III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02755-A073-41E3-B5A8-E44C0871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417638"/>
            <a:ext cx="30845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>
            <a:extLst>
              <a:ext uri="{FF2B5EF4-FFF2-40B4-BE49-F238E27FC236}">
                <a16:creationId xmlns:a16="http://schemas.microsoft.com/office/drawing/2014/main" id="{B72F9030-E31C-072B-9DF9-3A768496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9588"/>
            <a:ext cx="302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Should scale with input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4B8CB-FA44-4118-3339-A81C5982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57488"/>
            <a:ext cx="372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increases by a constant factor,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so should the measure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D636A-CFD9-36EE-461D-541870FD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00488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Polynomial running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A00E6-9EAC-1590-F371-30F55399C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3900488"/>
            <a:ext cx="4754563" cy="4921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c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.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d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steps (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c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&gt;0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d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&gt;0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absolute constants)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F9DF1-52EA-CD94-53BE-BA05C363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4700588"/>
            <a:ext cx="380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Step: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primitive computational step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5E7F870-7105-A27E-F02B-FC467A3E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on polynomial time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79BF9E8F-F951-2D06-BD76-EF645119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312988"/>
            <a:ext cx="439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Problem centric tractability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2C8DB-5FD6-D077-17A5-E4427D21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429000"/>
            <a:ext cx="483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Can talk about problems that are not efficient!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EB5AA37-32DA-6239-FAA2-5504CA7B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Asymptotic Analysis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909CB8C2-ED20-5DB3-73E5-15CBC2BA6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84350"/>
            <a:ext cx="8128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AFFDCA75-39B8-9E65-B5DC-AEAF575A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5937250"/>
            <a:ext cx="240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(http://xkcd.com/399/)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45F7B8F5-95E7-38CD-DEFD-2C0C4CC7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5492750"/>
            <a:ext cx="45259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Travelling Salesman Problem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23BB23C-326A-8CD5-EE21-726AF6A0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Reading Assignment for today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74A63D77-B4F4-EE46-595A-1601F1C19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475"/>
            <a:ext cx="91440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D565151-5015-CE56-4C30-B70018F6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Which one is better?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F9216EF1-2681-B895-7013-645B8D167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376363"/>
            <a:ext cx="680085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Sep 30, 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15ECD22-CA7B-F32C-C426-09006B39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Now?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BA350742-94EC-C344-3558-12797C4B9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417638"/>
            <a:ext cx="694213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8D2F5A7E-D475-492C-AEA3-347DAA8D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And now?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9F80B707-63D5-9ADA-6023-FFF7EE54E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7638"/>
            <a:ext cx="6659563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625E314-7777-4B8A-611D-9BE17EFA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actual run times</a:t>
            </a:r>
          </a:p>
        </p:txBody>
      </p:sp>
      <p:pic>
        <p:nvPicPr>
          <p:cNvPr id="43010" name="Picture 5">
            <a:extLst>
              <a:ext uri="{FF2B5EF4-FFF2-40B4-BE49-F238E27FC236}">
                <a16:creationId xmlns:a16="http://schemas.microsoft.com/office/drawing/2014/main" id="{4C57DF41-B039-1F24-A209-33EDE99E7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754188"/>
            <a:ext cx="56467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4F7F5CA8-F372-9BE4-03F8-8FF7A9F2997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68538"/>
            <a:ext cx="1414463" cy="369887"/>
            <a:chOff x="457200" y="2268691"/>
            <a:chExt cx="1413917" cy="36933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472406D-0A3A-2F0E-E88C-48B68F55D0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2454149"/>
              <a:ext cx="975936" cy="95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020" name="TextBox 7">
              <a:extLst>
                <a:ext uri="{FF2B5EF4-FFF2-40B4-BE49-F238E27FC236}">
                  <a16:creationId xmlns:a16="http://schemas.microsoft.com/office/drawing/2014/main" id="{C1FA058B-3A50-0088-B8C7-928CE95A0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3940" y="2268691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F4844C9-CE36-E33E-076D-2EDEB3F0C38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735263"/>
            <a:ext cx="1758950" cy="369887"/>
            <a:chOff x="457630" y="2735914"/>
            <a:chExt cx="1758996" cy="36933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8084479-BF91-3D34-31C9-FAADA499FA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30" y="2910277"/>
              <a:ext cx="976339" cy="1109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018" name="TextBox 9">
              <a:extLst>
                <a:ext uri="{FF2B5EF4-FFF2-40B4-BE49-F238E27FC236}">
                  <a16:creationId xmlns:a16="http://schemas.microsoft.com/office/drawing/2014/main" id="{DF10AA8B-6DA2-25F3-C989-64CD922BB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863" y="2735914"/>
              <a:ext cx="7837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Arial" panose="020B0604020202020204" pitchFamily="34" charset="0"/>
                </a:rPr>
                <a:t>100n</a:t>
              </a:r>
              <a:r>
                <a:rPr lang="en-US" altLang="en-US" sz="1800" baseline="30000">
                  <a:solidFill>
                    <a:srgbClr val="660066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752CB1BB-2A6C-D258-C055-7BF00FEF3C8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170238"/>
            <a:ext cx="1406525" cy="369887"/>
            <a:chOff x="468915" y="3170570"/>
            <a:chExt cx="1405998" cy="36933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E244E9-AFF1-39D2-A856-ACE20A578B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915" y="3376635"/>
              <a:ext cx="975946" cy="1109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3016" name="TextBox 11">
              <a:extLst>
                <a:ext uri="{FF2B5EF4-FFF2-40B4-BE49-F238E27FC236}">
                  <a16:creationId xmlns:a16="http://schemas.microsoft.com/office/drawing/2014/main" id="{778C1E01-1605-D8FA-B0E4-3EBD0C3D3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284" y="3170570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 baseline="30000">
                  <a:solidFill>
                    <a:srgbClr val="660066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55CB7595-96B5-D637-4ABF-4A144EE8B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21000"/>
            <a:ext cx="4200525" cy="1562100"/>
          </a:xfrm>
          <a:prstGeom prst="cloudCallout">
            <a:avLst>
              <a:gd name="adj1" fmla="val -15630"/>
              <a:gd name="adj2" fmla="val 4305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Asymptotic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531870AD-50B4-CDA1-8533-1B28B5F9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Asymptotic Notation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3900E-8863-474D-7126-CD890BA44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182813"/>
            <a:ext cx="456088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C81404-F689-944E-9917-E45BAA00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2508250"/>
            <a:ext cx="3479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660066"/>
                </a:solidFill>
              </a:rPr>
              <a:t>≤</a:t>
            </a:r>
            <a:r>
              <a:rPr lang="en-US" altLang="en-US" sz="3500"/>
              <a:t> is </a:t>
            </a:r>
            <a:r>
              <a:rPr lang="en-US" altLang="en-US" sz="3500">
                <a:solidFill>
                  <a:srgbClr val="660066"/>
                </a:solidFill>
              </a:rPr>
              <a:t>O</a:t>
            </a:r>
            <a:r>
              <a:rPr lang="en-US" altLang="en-US" sz="3500"/>
              <a:t> with glasses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92D4F-8258-0E4D-4689-A3A84DC7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3333750"/>
            <a:ext cx="3479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660066"/>
                </a:solidFill>
              </a:rPr>
              <a:t>≥</a:t>
            </a:r>
            <a:r>
              <a:rPr lang="en-US" altLang="en-US" sz="3500"/>
              <a:t> is </a:t>
            </a:r>
            <a:r>
              <a:rPr lang="en-US" altLang="en-US" sz="3500">
                <a:solidFill>
                  <a:srgbClr val="660066"/>
                </a:solidFill>
              </a:rPr>
              <a:t>Ω</a:t>
            </a:r>
            <a:r>
              <a:rPr lang="en-US" altLang="en-US" sz="3500"/>
              <a:t> with glasses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502D9-66B9-94A5-AC4C-4CD5F768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4243388"/>
            <a:ext cx="34798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solidFill>
                  <a:srgbClr val="660066"/>
                </a:solidFill>
              </a:rPr>
              <a:t>=</a:t>
            </a:r>
            <a:r>
              <a:rPr lang="en-US" altLang="en-US" sz="3500"/>
              <a:t> is </a:t>
            </a:r>
            <a:r>
              <a:rPr lang="en-US" altLang="en-US" sz="3500">
                <a:solidFill>
                  <a:srgbClr val="660066"/>
                </a:solidFill>
              </a:rPr>
              <a:t>Θ</a:t>
            </a:r>
            <a:r>
              <a:rPr lang="en-US" altLang="en-US" sz="3500"/>
              <a:t> with glasses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8EB9828-B8F9-317D-D458-6D79FD25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view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4113202F-F9AD-63CA-5208-1A85CFB02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68600"/>
            <a:ext cx="6350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3">
            <a:extLst>
              <a:ext uri="{FF2B5EF4-FFF2-40B4-BE49-F238E27FC236}">
                <a16:creationId xmlns:a16="http://schemas.microsoft.com/office/drawing/2014/main" id="{1AFC9576-D935-6BF3-FC4F-197E99C1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4213225"/>
            <a:ext cx="3556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© Aleksandra Patrzalek, 2012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ED08560-7DF2-A3FC-B842-4705D347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g(n) </a:t>
            </a:r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O(f(n))</a:t>
            </a:r>
          </a:p>
        </p:txBody>
      </p:sp>
      <p:grpSp>
        <p:nvGrpSpPr>
          <p:cNvPr id="46082" name="Group 6">
            <a:extLst>
              <a:ext uri="{FF2B5EF4-FFF2-40B4-BE49-F238E27FC236}">
                <a16:creationId xmlns:a16="http://schemas.microsoft.com/office/drawing/2014/main" id="{6766F386-E9F8-DA4B-D5B5-6716CB734172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2117725"/>
            <a:ext cx="5389562" cy="3752850"/>
            <a:chOff x="1347707" y="1417639"/>
            <a:chExt cx="5390830" cy="3752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AB6D386-4AA2-B9B7-B3E5-3DDD8A573D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95098" y="3287582"/>
              <a:ext cx="3752588" cy="127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646BC6-3177-E140-EC68-37AC90B5B9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47707" y="4898784"/>
              <a:ext cx="5390830" cy="253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8C69BE27-B647-9239-02FC-7DCB6017BDFA}"/>
              </a:ext>
            </a:extLst>
          </p:cNvPr>
          <p:cNvSpPr>
            <a:spLocks/>
          </p:cNvSpPr>
          <p:nvPr/>
        </p:nvSpPr>
        <p:spPr bwMode="auto">
          <a:xfrm>
            <a:off x="2241550" y="2605088"/>
            <a:ext cx="4743450" cy="2979737"/>
          </a:xfrm>
          <a:custGeom>
            <a:avLst/>
            <a:gdLst>
              <a:gd name="T0" fmla="*/ 0 w 4742894"/>
              <a:gd name="T1" fmla="*/ 2979737 h 2980330"/>
              <a:gd name="T2" fmla="*/ 1620031 w 4742894"/>
              <a:gd name="T3" fmla="*/ 2707674 h 2980330"/>
              <a:gd name="T4" fmla="*/ 1620031 w 4742894"/>
              <a:gd name="T5" fmla="*/ 2707674 h 2980330"/>
              <a:gd name="T6" fmla="*/ 2980856 w 4742894"/>
              <a:gd name="T7" fmla="*/ 2085816 h 2980330"/>
              <a:gd name="T8" fmla="*/ 4238000 w 4742894"/>
              <a:gd name="T9" fmla="*/ 868010 h 2980330"/>
              <a:gd name="T10" fmla="*/ 4743450 w 4742894"/>
              <a:gd name="T11" fmla="*/ 0 h 2980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42894" h="2980330">
                <a:moveTo>
                  <a:pt x="0" y="2980330"/>
                </a:moveTo>
                <a:lnTo>
                  <a:pt x="1619841" y="2708213"/>
                </a:lnTo>
                <a:cubicBezTo>
                  <a:pt x="1846619" y="2604549"/>
                  <a:pt x="2544230" y="2392903"/>
                  <a:pt x="2980507" y="2086231"/>
                </a:cubicBezTo>
                <a:cubicBezTo>
                  <a:pt x="3416784" y="1779559"/>
                  <a:pt x="3943772" y="1215888"/>
                  <a:pt x="4237503" y="868183"/>
                </a:cubicBezTo>
                <a:cubicBezTo>
                  <a:pt x="4531234" y="520478"/>
                  <a:pt x="4742894" y="0"/>
                  <a:pt x="474289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6084" name="TextBox 8">
            <a:extLst>
              <a:ext uri="{FF2B5EF4-FFF2-40B4-BE49-F238E27FC236}">
                <a16:creationId xmlns:a16="http://schemas.microsoft.com/office/drawing/2014/main" id="{4B7E324E-FD86-ED48-5D5D-BE46BCC3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1177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32756"/>
                </a:solidFill>
                <a:latin typeface="Arial" panose="020B0604020202020204" pitchFamily="34" charset="0"/>
              </a:rPr>
              <a:t>g(n)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922F5142-BDCA-6AC9-AC9C-82838D329B2B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5481638"/>
            <a:ext cx="398462" cy="576262"/>
            <a:chOff x="3723294" y="5482009"/>
            <a:chExt cx="398629" cy="576660"/>
          </a:xfrm>
        </p:grpSpPr>
        <p:sp>
          <p:nvSpPr>
            <p:cNvPr id="46091" name="TextBox 9">
              <a:extLst>
                <a:ext uri="{FF2B5EF4-FFF2-40B4-BE49-F238E27FC236}">
                  <a16:creationId xmlns:a16="http://schemas.microsoft.com/office/drawing/2014/main" id="{FB124FA4-D739-3E5A-A460-2B6426CAA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294" y="5689337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E5E980-8BD1-4315-ADD5-52B1C6E6DC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55019" y="5623394"/>
              <a:ext cx="284358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7" name="Group 17">
            <a:extLst>
              <a:ext uri="{FF2B5EF4-FFF2-40B4-BE49-F238E27FC236}">
                <a16:creationId xmlns:a16="http://schemas.microsoft.com/office/drawing/2014/main" id="{F5D7DF17-21BF-9620-C819-4E925B9D85BA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1376363"/>
            <a:ext cx="6470650" cy="4208462"/>
            <a:chOff x="2215942" y="1376433"/>
            <a:chExt cx="6470858" cy="420844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2DF025-01C3-C806-A589-4CA4F13C97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605854" y="5188800"/>
              <a:ext cx="584198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07B634-C3C3-22F8-494E-99BAE9FB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942" y="1746319"/>
              <a:ext cx="4756303" cy="3838561"/>
            </a:xfrm>
            <a:custGeom>
              <a:avLst/>
              <a:gdLst/>
              <a:ahLst/>
              <a:cxnLst/>
              <a:rect l="0" t="0" r="r" b="b"/>
              <a:pathLst>
                <a:path w="4755852" h="3839115">
                  <a:moveTo>
                    <a:pt x="0" y="3618830"/>
                  </a:moveTo>
                  <a:cubicBezTo>
                    <a:pt x="27605" y="3577425"/>
                    <a:pt x="24881" y="3576004"/>
                    <a:pt x="64794" y="3541082"/>
                  </a:cubicBezTo>
                  <a:cubicBezTo>
                    <a:pt x="85609" y="3522870"/>
                    <a:pt x="110029" y="3508807"/>
                    <a:pt x="129587" y="3489251"/>
                  </a:cubicBezTo>
                  <a:cubicBezTo>
                    <a:pt x="200759" y="3418083"/>
                    <a:pt x="92726" y="3475488"/>
                    <a:pt x="220298" y="3424461"/>
                  </a:cubicBezTo>
                  <a:cubicBezTo>
                    <a:pt x="254077" y="3390684"/>
                    <a:pt x="281108" y="3355184"/>
                    <a:pt x="323968" y="3333755"/>
                  </a:cubicBezTo>
                  <a:cubicBezTo>
                    <a:pt x="336186" y="3327647"/>
                    <a:pt x="349885" y="3325116"/>
                    <a:pt x="362844" y="3320797"/>
                  </a:cubicBezTo>
                  <a:cubicBezTo>
                    <a:pt x="375803" y="3325116"/>
                    <a:pt x="394943" y="3321895"/>
                    <a:pt x="401720" y="3333755"/>
                  </a:cubicBezTo>
                  <a:cubicBezTo>
                    <a:pt x="414756" y="3356566"/>
                    <a:pt x="406370" y="3386578"/>
                    <a:pt x="414679" y="3411503"/>
                  </a:cubicBezTo>
                  <a:cubicBezTo>
                    <a:pt x="419604" y="3426278"/>
                    <a:pt x="431958" y="3437419"/>
                    <a:pt x="440597" y="3450377"/>
                  </a:cubicBezTo>
                  <a:lnTo>
                    <a:pt x="466514" y="3528124"/>
                  </a:lnTo>
                  <a:cubicBezTo>
                    <a:pt x="470834" y="3541082"/>
                    <a:pt x="473364" y="3554781"/>
                    <a:pt x="479473" y="3566998"/>
                  </a:cubicBezTo>
                  <a:cubicBezTo>
                    <a:pt x="488112" y="3584275"/>
                    <a:pt x="497780" y="3601075"/>
                    <a:pt x="505390" y="3618830"/>
                  </a:cubicBezTo>
                  <a:cubicBezTo>
                    <a:pt x="510771" y="3631385"/>
                    <a:pt x="512240" y="3645487"/>
                    <a:pt x="518349" y="3657704"/>
                  </a:cubicBezTo>
                  <a:cubicBezTo>
                    <a:pt x="525314" y="3671633"/>
                    <a:pt x="537941" y="3682347"/>
                    <a:pt x="544266" y="3696578"/>
                  </a:cubicBezTo>
                  <a:cubicBezTo>
                    <a:pt x="555361" y="3721541"/>
                    <a:pt x="561545" y="3748410"/>
                    <a:pt x="570184" y="3774326"/>
                  </a:cubicBezTo>
                  <a:cubicBezTo>
                    <a:pt x="574504" y="3787284"/>
                    <a:pt x="573483" y="3803542"/>
                    <a:pt x="583142" y="3813200"/>
                  </a:cubicBezTo>
                  <a:lnTo>
                    <a:pt x="609060" y="3839115"/>
                  </a:lnTo>
                  <a:cubicBezTo>
                    <a:pt x="634977" y="3826157"/>
                    <a:pt x="667561" y="3821898"/>
                    <a:pt x="686812" y="3800242"/>
                  </a:cubicBezTo>
                  <a:cubicBezTo>
                    <a:pt x="704962" y="3779825"/>
                    <a:pt x="702584" y="3747858"/>
                    <a:pt x="712730" y="3722494"/>
                  </a:cubicBezTo>
                  <a:cubicBezTo>
                    <a:pt x="719904" y="3704559"/>
                    <a:pt x="730008" y="3687939"/>
                    <a:pt x="738647" y="3670662"/>
                  </a:cubicBezTo>
                  <a:cubicBezTo>
                    <a:pt x="751632" y="3579772"/>
                    <a:pt x="753403" y="3571167"/>
                    <a:pt x="764565" y="3476293"/>
                  </a:cubicBezTo>
                  <a:cubicBezTo>
                    <a:pt x="769135" y="3437448"/>
                    <a:pt x="771575" y="3398329"/>
                    <a:pt x="777523" y="3359671"/>
                  </a:cubicBezTo>
                  <a:cubicBezTo>
                    <a:pt x="780231" y="3342069"/>
                    <a:pt x="786989" y="3325302"/>
                    <a:pt x="790482" y="3307839"/>
                  </a:cubicBezTo>
                  <a:cubicBezTo>
                    <a:pt x="795635" y="3282076"/>
                    <a:pt x="793683" y="3254485"/>
                    <a:pt x="803441" y="3230091"/>
                  </a:cubicBezTo>
                  <a:cubicBezTo>
                    <a:pt x="824751" y="3176819"/>
                    <a:pt x="843753" y="3182294"/>
                    <a:pt x="881193" y="3152344"/>
                  </a:cubicBezTo>
                  <a:cubicBezTo>
                    <a:pt x="890733" y="3144712"/>
                    <a:pt x="898472" y="3135067"/>
                    <a:pt x="907111" y="3126428"/>
                  </a:cubicBezTo>
                  <a:cubicBezTo>
                    <a:pt x="915750" y="3139386"/>
                    <a:pt x="926063" y="3151373"/>
                    <a:pt x="933028" y="3165302"/>
                  </a:cubicBezTo>
                  <a:cubicBezTo>
                    <a:pt x="939137" y="3177519"/>
                    <a:pt x="940606" y="3191621"/>
                    <a:pt x="945987" y="3204175"/>
                  </a:cubicBezTo>
                  <a:cubicBezTo>
                    <a:pt x="953597" y="3221930"/>
                    <a:pt x="963265" y="3238730"/>
                    <a:pt x="971904" y="3256007"/>
                  </a:cubicBezTo>
                  <a:cubicBezTo>
                    <a:pt x="980813" y="3300549"/>
                    <a:pt x="985620" y="3329924"/>
                    <a:pt x="997822" y="3372629"/>
                  </a:cubicBezTo>
                  <a:cubicBezTo>
                    <a:pt x="1001575" y="3385762"/>
                    <a:pt x="1005399" y="3398949"/>
                    <a:pt x="1010780" y="3411503"/>
                  </a:cubicBezTo>
                  <a:cubicBezTo>
                    <a:pt x="1030508" y="3457532"/>
                    <a:pt x="1036589" y="3463171"/>
                    <a:pt x="1062615" y="3502209"/>
                  </a:cubicBezTo>
                  <a:cubicBezTo>
                    <a:pt x="1089585" y="3610080"/>
                    <a:pt x="1056746" y="3503428"/>
                    <a:pt x="1101491" y="3592914"/>
                  </a:cubicBezTo>
                  <a:cubicBezTo>
                    <a:pt x="1155138" y="3700203"/>
                    <a:pt x="1066096" y="3559263"/>
                    <a:pt x="1140368" y="3670662"/>
                  </a:cubicBezTo>
                  <a:cubicBezTo>
                    <a:pt x="1165594" y="3746341"/>
                    <a:pt x="1133588" y="3676840"/>
                    <a:pt x="1192203" y="3735452"/>
                  </a:cubicBezTo>
                  <a:cubicBezTo>
                    <a:pt x="1203216" y="3746464"/>
                    <a:pt x="1204913" y="3766072"/>
                    <a:pt x="1218120" y="3774326"/>
                  </a:cubicBezTo>
                  <a:cubicBezTo>
                    <a:pt x="1241287" y="3788805"/>
                    <a:pt x="1295872" y="3800242"/>
                    <a:pt x="1295872" y="3800242"/>
                  </a:cubicBezTo>
                  <a:cubicBezTo>
                    <a:pt x="1343387" y="3795923"/>
                    <a:pt x="1391766" y="3797280"/>
                    <a:pt x="1438418" y="3787284"/>
                  </a:cubicBezTo>
                  <a:cubicBezTo>
                    <a:pt x="1482398" y="3777860"/>
                    <a:pt x="1476509" y="3749196"/>
                    <a:pt x="1503212" y="3722494"/>
                  </a:cubicBezTo>
                  <a:cubicBezTo>
                    <a:pt x="1514225" y="3711482"/>
                    <a:pt x="1529926" y="3706307"/>
                    <a:pt x="1542088" y="3696578"/>
                  </a:cubicBezTo>
                  <a:cubicBezTo>
                    <a:pt x="1551628" y="3688946"/>
                    <a:pt x="1560374" y="3680202"/>
                    <a:pt x="1568006" y="3670662"/>
                  </a:cubicBezTo>
                  <a:cubicBezTo>
                    <a:pt x="1577735" y="3658501"/>
                    <a:pt x="1582202" y="3642043"/>
                    <a:pt x="1593923" y="3631788"/>
                  </a:cubicBezTo>
                  <a:cubicBezTo>
                    <a:pt x="1617365" y="3611277"/>
                    <a:pt x="1649649" y="3601980"/>
                    <a:pt x="1671675" y="3579956"/>
                  </a:cubicBezTo>
                  <a:cubicBezTo>
                    <a:pt x="1734255" y="3517381"/>
                    <a:pt x="1658120" y="3596898"/>
                    <a:pt x="1723510" y="3515167"/>
                  </a:cubicBezTo>
                  <a:cubicBezTo>
                    <a:pt x="1797364" y="3422856"/>
                    <a:pt x="1695584" y="3570015"/>
                    <a:pt x="1775345" y="3450377"/>
                  </a:cubicBezTo>
                  <a:cubicBezTo>
                    <a:pt x="1794929" y="3372046"/>
                    <a:pt x="1782673" y="3415435"/>
                    <a:pt x="1814221" y="3320797"/>
                  </a:cubicBezTo>
                  <a:lnTo>
                    <a:pt x="1827180" y="3281923"/>
                  </a:lnTo>
                  <a:cubicBezTo>
                    <a:pt x="1847570" y="3139209"/>
                    <a:pt x="1835120" y="3221328"/>
                    <a:pt x="1866056" y="3035722"/>
                  </a:cubicBezTo>
                  <a:cubicBezTo>
                    <a:pt x="1871034" y="3005858"/>
                    <a:pt x="1876023" y="2951001"/>
                    <a:pt x="1891974" y="2919100"/>
                  </a:cubicBezTo>
                  <a:cubicBezTo>
                    <a:pt x="1898939" y="2905171"/>
                    <a:pt x="1904684" y="2888480"/>
                    <a:pt x="1917891" y="2880226"/>
                  </a:cubicBezTo>
                  <a:cubicBezTo>
                    <a:pt x="1941058" y="2865748"/>
                    <a:pt x="1995643" y="2854311"/>
                    <a:pt x="1995643" y="2854311"/>
                  </a:cubicBezTo>
                  <a:cubicBezTo>
                    <a:pt x="2030200" y="2862949"/>
                    <a:pt x="2063693" y="2880226"/>
                    <a:pt x="2099313" y="2880226"/>
                  </a:cubicBezTo>
                  <a:cubicBezTo>
                    <a:pt x="2183806" y="2880226"/>
                    <a:pt x="2226925" y="2863608"/>
                    <a:pt x="2293694" y="2841353"/>
                  </a:cubicBezTo>
                  <a:cubicBezTo>
                    <a:pt x="2289374" y="2798160"/>
                    <a:pt x="2277130" y="2755032"/>
                    <a:pt x="2280735" y="2711773"/>
                  </a:cubicBezTo>
                  <a:cubicBezTo>
                    <a:pt x="2281750" y="2699598"/>
                    <a:pt x="2294478" y="2686872"/>
                    <a:pt x="2306653" y="2685857"/>
                  </a:cubicBezTo>
                  <a:cubicBezTo>
                    <a:pt x="2453074" y="2673656"/>
                    <a:pt x="2600384" y="2677218"/>
                    <a:pt x="2747249" y="2672899"/>
                  </a:cubicBezTo>
                  <a:cubicBezTo>
                    <a:pt x="2768847" y="2651302"/>
                    <a:pt x="2798383" y="2635427"/>
                    <a:pt x="2812043" y="2608109"/>
                  </a:cubicBezTo>
                  <a:cubicBezTo>
                    <a:pt x="2820682" y="2590832"/>
                    <a:pt x="2830787" y="2574213"/>
                    <a:pt x="2837961" y="2556278"/>
                  </a:cubicBezTo>
                  <a:cubicBezTo>
                    <a:pt x="2848107" y="2530914"/>
                    <a:pt x="2855239" y="2504446"/>
                    <a:pt x="2863878" y="2478530"/>
                  </a:cubicBezTo>
                  <a:cubicBezTo>
                    <a:pt x="2887813" y="2406729"/>
                    <a:pt x="2883686" y="2424475"/>
                    <a:pt x="2902754" y="2310076"/>
                  </a:cubicBezTo>
                  <a:cubicBezTo>
                    <a:pt x="2907074" y="2284160"/>
                    <a:pt x="2912240" y="2258372"/>
                    <a:pt x="2915713" y="2232329"/>
                  </a:cubicBezTo>
                  <a:cubicBezTo>
                    <a:pt x="2920883" y="2193559"/>
                    <a:pt x="2923820" y="2154518"/>
                    <a:pt x="2928672" y="2115707"/>
                  </a:cubicBezTo>
                  <a:cubicBezTo>
                    <a:pt x="2932460" y="2085401"/>
                    <a:pt x="2936322" y="2055079"/>
                    <a:pt x="2941630" y="2025001"/>
                  </a:cubicBezTo>
                  <a:cubicBezTo>
                    <a:pt x="2949285" y="1981623"/>
                    <a:pt x="2967548" y="1895422"/>
                    <a:pt x="2967548" y="1895422"/>
                  </a:cubicBezTo>
                  <a:cubicBezTo>
                    <a:pt x="3019383" y="1908380"/>
                    <a:pt x="3085271" y="1896515"/>
                    <a:pt x="3123053" y="1934295"/>
                  </a:cubicBezTo>
                  <a:cubicBezTo>
                    <a:pt x="3136012" y="1947253"/>
                    <a:pt x="3146681" y="1963004"/>
                    <a:pt x="3161929" y="1973169"/>
                  </a:cubicBezTo>
                  <a:cubicBezTo>
                    <a:pt x="3173295" y="1980746"/>
                    <a:pt x="3188587" y="1980019"/>
                    <a:pt x="3200805" y="1986127"/>
                  </a:cubicBezTo>
                  <a:cubicBezTo>
                    <a:pt x="3214735" y="1993092"/>
                    <a:pt x="3226722" y="2003404"/>
                    <a:pt x="3239681" y="2012043"/>
                  </a:cubicBezTo>
                  <a:cubicBezTo>
                    <a:pt x="3355127" y="1935083"/>
                    <a:pt x="3205284" y="2049227"/>
                    <a:pt x="3304475" y="1765842"/>
                  </a:cubicBezTo>
                  <a:cubicBezTo>
                    <a:pt x="3318540" y="1725659"/>
                    <a:pt x="3420849" y="1718372"/>
                    <a:pt x="3447021" y="1714010"/>
                  </a:cubicBezTo>
                  <a:cubicBezTo>
                    <a:pt x="3468619" y="1705371"/>
                    <a:pt x="3489534" y="1694778"/>
                    <a:pt x="3511814" y="1688094"/>
                  </a:cubicBezTo>
                  <a:cubicBezTo>
                    <a:pt x="3534452" y="1681303"/>
                    <a:pt x="3635905" y="1665254"/>
                    <a:pt x="3654360" y="1662178"/>
                  </a:cubicBezTo>
                  <a:cubicBezTo>
                    <a:pt x="3708565" y="1526679"/>
                    <a:pt x="3648387" y="1671909"/>
                    <a:pt x="3745071" y="1467809"/>
                  </a:cubicBezTo>
                  <a:cubicBezTo>
                    <a:pt x="3763283" y="1429364"/>
                    <a:pt x="3777880" y="1389236"/>
                    <a:pt x="3796906" y="1351187"/>
                  </a:cubicBezTo>
                  <a:cubicBezTo>
                    <a:pt x="3808170" y="1328660"/>
                    <a:pt x="3825359" y="1309325"/>
                    <a:pt x="3835782" y="1286397"/>
                  </a:cubicBezTo>
                  <a:cubicBezTo>
                    <a:pt x="3853311" y="1247836"/>
                    <a:pt x="3864215" y="1198591"/>
                    <a:pt x="3874659" y="1156818"/>
                  </a:cubicBezTo>
                  <a:cubicBezTo>
                    <a:pt x="3872070" y="1138697"/>
                    <a:pt x="3865857" y="1056579"/>
                    <a:pt x="3848741" y="1027238"/>
                  </a:cubicBezTo>
                  <a:cubicBezTo>
                    <a:pt x="3825198" y="986882"/>
                    <a:pt x="3796906" y="949491"/>
                    <a:pt x="3770989" y="910617"/>
                  </a:cubicBezTo>
                  <a:cubicBezTo>
                    <a:pt x="3760273" y="894545"/>
                    <a:pt x="3754655" y="875557"/>
                    <a:pt x="3745071" y="858785"/>
                  </a:cubicBezTo>
                  <a:cubicBezTo>
                    <a:pt x="3737344" y="845263"/>
                    <a:pt x="3726119" y="833840"/>
                    <a:pt x="3719154" y="819911"/>
                  </a:cubicBezTo>
                  <a:cubicBezTo>
                    <a:pt x="3701921" y="785447"/>
                    <a:pt x="3701055" y="714962"/>
                    <a:pt x="3654360" y="703289"/>
                  </a:cubicBezTo>
                  <a:cubicBezTo>
                    <a:pt x="3637082" y="698970"/>
                    <a:pt x="3619940" y="694063"/>
                    <a:pt x="3602525" y="690331"/>
                  </a:cubicBezTo>
                  <a:cubicBezTo>
                    <a:pt x="3559452" y="681102"/>
                    <a:pt x="3514729" y="678345"/>
                    <a:pt x="3472938" y="664415"/>
                  </a:cubicBezTo>
                  <a:cubicBezTo>
                    <a:pt x="3409135" y="643149"/>
                    <a:pt x="3447536" y="653702"/>
                    <a:pt x="3356310" y="638500"/>
                  </a:cubicBezTo>
                  <a:cubicBezTo>
                    <a:pt x="3373588" y="634181"/>
                    <a:pt x="3391468" y="631795"/>
                    <a:pt x="3408144" y="625542"/>
                  </a:cubicBezTo>
                  <a:cubicBezTo>
                    <a:pt x="3426232" y="618759"/>
                    <a:pt x="3441238" y="604311"/>
                    <a:pt x="3459979" y="599626"/>
                  </a:cubicBezTo>
                  <a:cubicBezTo>
                    <a:pt x="3493765" y="591180"/>
                    <a:pt x="3529228" y="591963"/>
                    <a:pt x="3563649" y="586668"/>
                  </a:cubicBezTo>
                  <a:cubicBezTo>
                    <a:pt x="3760133" y="556442"/>
                    <a:pt x="3405945" y="588542"/>
                    <a:pt x="3822824" y="560752"/>
                  </a:cubicBezTo>
                  <a:cubicBezTo>
                    <a:pt x="3846480" y="543011"/>
                    <a:pt x="3933267" y="476427"/>
                    <a:pt x="3952411" y="470046"/>
                  </a:cubicBezTo>
                  <a:lnTo>
                    <a:pt x="3991287" y="457088"/>
                  </a:lnTo>
                  <a:cubicBezTo>
                    <a:pt x="4008565" y="444130"/>
                    <a:pt x="4026724" y="432269"/>
                    <a:pt x="4043122" y="418214"/>
                  </a:cubicBezTo>
                  <a:cubicBezTo>
                    <a:pt x="4057036" y="406288"/>
                    <a:pt x="4064612" y="385135"/>
                    <a:pt x="4081998" y="379340"/>
                  </a:cubicBezTo>
                  <a:cubicBezTo>
                    <a:pt x="4226764" y="331087"/>
                    <a:pt x="4247745" y="351376"/>
                    <a:pt x="4367090" y="327509"/>
                  </a:cubicBezTo>
                  <a:cubicBezTo>
                    <a:pt x="4448446" y="311239"/>
                    <a:pt x="4474408" y="300377"/>
                    <a:pt x="4548512" y="275677"/>
                  </a:cubicBezTo>
                  <a:lnTo>
                    <a:pt x="4587388" y="262719"/>
                  </a:lnTo>
                  <a:cubicBezTo>
                    <a:pt x="4596027" y="210887"/>
                    <a:pt x="4596688" y="157073"/>
                    <a:pt x="4613306" y="107223"/>
                  </a:cubicBezTo>
                  <a:cubicBezTo>
                    <a:pt x="4631145" y="53709"/>
                    <a:pt x="4665011" y="18406"/>
                    <a:pt x="4716976" y="3560"/>
                  </a:cubicBezTo>
                  <a:cubicBezTo>
                    <a:pt x="4729436" y="0"/>
                    <a:pt x="4742893" y="3560"/>
                    <a:pt x="4755852" y="3560"/>
                  </a:cubicBezTo>
                </a:path>
              </a:pathLst>
            </a:cu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90" name="TextBox 16">
              <a:extLst>
                <a:ext uri="{FF2B5EF4-FFF2-40B4-BE49-F238E27FC236}">
                  <a16:creationId xmlns:a16="http://schemas.microsoft.com/office/drawing/2014/main" id="{54CC6EC6-652A-E17B-F6B6-BE6DADA22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807" y="1376433"/>
              <a:ext cx="21409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c*f(n) </a:t>
              </a:r>
              <a:r>
                <a:rPr lang="en-US" altLang="en-US" sz="1800">
                  <a:latin typeface="Arial" panose="020B0604020202020204" pitchFamily="34" charset="0"/>
                </a:rPr>
                <a:t>for some </a:t>
              </a: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c&gt;0</a:t>
              </a:r>
            </a:p>
          </p:txBody>
        </p:sp>
      </p:grpSp>
      <p:sp>
        <p:nvSpPr>
          <p:cNvPr id="46087" name="TextBox 18">
            <a:extLst>
              <a:ext uri="{FF2B5EF4-FFF2-40B4-BE49-F238E27FC236}">
                <a16:creationId xmlns:a16="http://schemas.microsoft.com/office/drawing/2014/main" id="{34216833-8348-46AC-30BA-FCCA1126A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400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E772FA4C-B947-9025-1BEB-9C5ACAF1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g(n) </a:t>
            </a:r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Ω(f(n))</a:t>
            </a:r>
          </a:p>
        </p:txBody>
      </p:sp>
      <p:grpSp>
        <p:nvGrpSpPr>
          <p:cNvPr id="47106" name="Group 6">
            <a:extLst>
              <a:ext uri="{FF2B5EF4-FFF2-40B4-BE49-F238E27FC236}">
                <a16:creationId xmlns:a16="http://schemas.microsoft.com/office/drawing/2014/main" id="{5E97DBA3-796A-AD8D-2272-AE279F6856D6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2117725"/>
            <a:ext cx="5389562" cy="3752850"/>
            <a:chOff x="1347707" y="1417639"/>
            <a:chExt cx="5390830" cy="3752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1987EBA-572C-30C3-3EE5-94B68FA9D6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95098" y="3287582"/>
              <a:ext cx="3752588" cy="127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5C4483D-DE92-2DC8-525B-555CA7C3E6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47707" y="4898784"/>
              <a:ext cx="5390830" cy="253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0E35CE8A-2BB8-D6F0-8435-A1886370407E}"/>
              </a:ext>
            </a:extLst>
          </p:cNvPr>
          <p:cNvSpPr>
            <a:spLocks/>
          </p:cNvSpPr>
          <p:nvPr/>
        </p:nvSpPr>
        <p:spPr bwMode="auto">
          <a:xfrm>
            <a:off x="2241550" y="2605088"/>
            <a:ext cx="4743450" cy="2979737"/>
          </a:xfrm>
          <a:custGeom>
            <a:avLst/>
            <a:gdLst>
              <a:gd name="T0" fmla="*/ 0 w 4742894"/>
              <a:gd name="T1" fmla="*/ 2979737 h 2980330"/>
              <a:gd name="T2" fmla="*/ 1620031 w 4742894"/>
              <a:gd name="T3" fmla="*/ 2707674 h 2980330"/>
              <a:gd name="T4" fmla="*/ 1620031 w 4742894"/>
              <a:gd name="T5" fmla="*/ 2707674 h 2980330"/>
              <a:gd name="T6" fmla="*/ 2980856 w 4742894"/>
              <a:gd name="T7" fmla="*/ 2085816 h 2980330"/>
              <a:gd name="T8" fmla="*/ 4238000 w 4742894"/>
              <a:gd name="T9" fmla="*/ 868010 h 2980330"/>
              <a:gd name="T10" fmla="*/ 4743450 w 4742894"/>
              <a:gd name="T11" fmla="*/ 0 h 2980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42894" h="2980330">
                <a:moveTo>
                  <a:pt x="0" y="2980330"/>
                </a:moveTo>
                <a:lnTo>
                  <a:pt x="1619841" y="2708213"/>
                </a:lnTo>
                <a:cubicBezTo>
                  <a:pt x="1846619" y="2604549"/>
                  <a:pt x="2544230" y="2392903"/>
                  <a:pt x="2980507" y="2086231"/>
                </a:cubicBezTo>
                <a:cubicBezTo>
                  <a:pt x="3416784" y="1779559"/>
                  <a:pt x="3943772" y="1215888"/>
                  <a:pt x="4237503" y="868183"/>
                </a:cubicBezTo>
                <a:cubicBezTo>
                  <a:pt x="4531234" y="520478"/>
                  <a:pt x="4742894" y="0"/>
                  <a:pt x="474289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7108" name="TextBox 8">
            <a:extLst>
              <a:ext uri="{FF2B5EF4-FFF2-40B4-BE49-F238E27FC236}">
                <a16:creationId xmlns:a16="http://schemas.microsoft.com/office/drawing/2014/main" id="{14163ED6-D1C4-012B-1D58-4C400D4D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1177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32756"/>
                </a:solidFill>
                <a:latin typeface="Arial" panose="020B0604020202020204" pitchFamily="34" charset="0"/>
              </a:rPr>
              <a:t>g(n)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73D2630E-7B3B-F8D7-51E5-6C49FABA44DB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5481638"/>
            <a:ext cx="398462" cy="576262"/>
            <a:chOff x="3723294" y="5482009"/>
            <a:chExt cx="398629" cy="576660"/>
          </a:xfrm>
        </p:grpSpPr>
        <p:sp>
          <p:nvSpPr>
            <p:cNvPr id="47115" name="TextBox 9">
              <a:extLst>
                <a:ext uri="{FF2B5EF4-FFF2-40B4-BE49-F238E27FC236}">
                  <a16:creationId xmlns:a16="http://schemas.microsoft.com/office/drawing/2014/main" id="{04EE8AB3-2818-8F0E-470A-7CB44C3FC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294" y="5689337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2AFCB8-A326-83B2-E180-EC813AE87A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55019" y="5623394"/>
              <a:ext cx="284358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7110" name="TextBox 18">
            <a:extLst>
              <a:ext uri="{FF2B5EF4-FFF2-40B4-BE49-F238E27FC236}">
                <a16:creationId xmlns:a16="http://schemas.microsoft.com/office/drawing/2014/main" id="{F0EB85B8-5099-4370-91A3-4ACA9E43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400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B5110F2E-5D0E-442E-2E27-E7D776D2F9DF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3433763"/>
            <a:ext cx="6819900" cy="2163762"/>
            <a:chOff x="2228901" y="3434044"/>
            <a:chExt cx="6819091" cy="21637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474AD12-7B8C-F233-13C1-51888600E0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605856" y="5189051"/>
              <a:ext cx="584209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7113" name="TextBox 16">
              <a:extLst>
                <a:ext uri="{FF2B5EF4-FFF2-40B4-BE49-F238E27FC236}">
                  <a16:creationId xmlns:a16="http://schemas.microsoft.com/office/drawing/2014/main" id="{5EED54EF-62A8-A106-8185-B244FE9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6999" y="3446816"/>
              <a:ext cx="21409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ε*f(n) </a:t>
              </a:r>
              <a:r>
                <a:rPr lang="en-US" altLang="en-US" sz="1800">
                  <a:latin typeface="Arial" panose="020B0604020202020204" pitchFamily="34" charset="0"/>
                </a:rPr>
                <a:t>for some </a:t>
              </a: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ε&gt;0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BA7F5E6-7059-020F-8B9B-FDF005ED7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901" y="3434044"/>
              <a:ext cx="4800031" cy="2163794"/>
            </a:xfrm>
            <a:custGeom>
              <a:avLst/>
              <a:gdLst/>
              <a:ahLst/>
              <a:cxnLst/>
              <a:rect l="0" t="0" r="r" b="b"/>
              <a:pathLst>
                <a:path w="4799911" h="2163794">
                  <a:moveTo>
                    <a:pt x="0" y="2163794"/>
                  </a:moveTo>
                  <a:cubicBezTo>
                    <a:pt x="4319" y="1973744"/>
                    <a:pt x="6406" y="1783630"/>
                    <a:pt x="12958" y="1593644"/>
                  </a:cubicBezTo>
                  <a:cubicBezTo>
                    <a:pt x="15047" y="1533056"/>
                    <a:pt x="22554" y="1472764"/>
                    <a:pt x="25917" y="1412233"/>
                  </a:cubicBezTo>
                  <a:cubicBezTo>
                    <a:pt x="31194" y="1317256"/>
                    <a:pt x="35355" y="1222216"/>
                    <a:pt x="38876" y="1127158"/>
                  </a:cubicBezTo>
                  <a:cubicBezTo>
                    <a:pt x="46999" y="907850"/>
                    <a:pt x="15167" y="793900"/>
                    <a:pt x="77752" y="621797"/>
                  </a:cubicBezTo>
                  <a:cubicBezTo>
                    <a:pt x="84354" y="603643"/>
                    <a:pt x="92441" y="585683"/>
                    <a:pt x="103669" y="569965"/>
                  </a:cubicBezTo>
                  <a:cubicBezTo>
                    <a:pt x="114321" y="555053"/>
                    <a:pt x="129587" y="544050"/>
                    <a:pt x="142546" y="531092"/>
                  </a:cubicBezTo>
                  <a:cubicBezTo>
                    <a:pt x="172783" y="544050"/>
                    <a:pt x="209995" y="546704"/>
                    <a:pt x="233257" y="569965"/>
                  </a:cubicBezTo>
                  <a:cubicBezTo>
                    <a:pt x="272586" y="609291"/>
                    <a:pt x="290357" y="699748"/>
                    <a:pt x="311009" y="751377"/>
                  </a:cubicBezTo>
                  <a:cubicBezTo>
                    <a:pt x="318183" y="769312"/>
                    <a:pt x="328287" y="785932"/>
                    <a:pt x="336926" y="803209"/>
                  </a:cubicBezTo>
                  <a:cubicBezTo>
                    <a:pt x="341246" y="829125"/>
                    <a:pt x="342972" y="855609"/>
                    <a:pt x="349885" y="880956"/>
                  </a:cubicBezTo>
                  <a:cubicBezTo>
                    <a:pt x="356006" y="903397"/>
                    <a:pt x="371011" y="922984"/>
                    <a:pt x="375803" y="945746"/>
                  </a:cubicBezTo>
                  <a:cubicBezTo>
                    <a:pt x="388388" y="1005520"/>
                    <a:pt x="401720" y="1127158"/>
                    <a:pt x="401720" y="1127158"/>
                  </a:cubicBezTo>
                  <a:cubicBezTo>
                    <a:pt x="406040" y="1209225"/>
                    <a:pt x="410575" y="1291281"/>
                    <a:pt x="414679" y="1373359"/>
                  </a:cubicBezTo>
                  <a:cubicBezTo>
                    <a:pt x="419214" y="1464054"/>
                    <a:pt x="401543" y="1558498"/>
                    <a:pt x="427638" y="1645476"/>
                  </a:cubicBezTo>
                  <a:cubicBezTo>
                    <a:pt x="441515" y="1691731"/>
                    <a:pt x="446478" y="1550709"/>
                    <a:pt x="453555" y="1502939"/>
                  </a:cubicBezTo>
                  <a:cubicBezTo>
                    <a:pt x="463762" y="1434044"/>
                    <a:pt x="467538" y="1364228"/>
                    <a:pt x="479472" y="1295611"/>
                  </a:cubicBezTo>
                  <a:cubicBezTo>
                    <a:pt x="502115" y="1165419"/>
                    <a:pt x="525173" y="1035072"/>
                    <a:pt x="557225" y="906872"/>
                  </a:cubicBezTo>
                  <a:lnTo>
                    <a:pt x="596101" y="751377"/>
                  </a:lnTo>
                  <a:cubicBezTo>
                    <a:pt x="626338" y="755696"/>
                    <a:pt x="659492" y="750676"/>
                    <a:pt x="686812" y="764335"/>
                  </a:cubicBezTo>
                  <a:cubicBezTo>
                    <a:pt x="706129" y="773993"/>
                    <a:pt x="711466" y="799914"/>
                    <a:pt x="725688" y="816167"/>
                  </a:cubicBezTo>
                  <a:cubicBezTo>
                    <a:pt x="819603" y="923493"/>
                    <a:pt x="744127" y="813072"/>
                    <a:pt x="803441" y="919830"/>
                  </a:cubicBezTo>
                  <a:cubicBezTo>
                    <a:pt x="854762" y="1012201"/>
                    <a:pt x="832522" y="954183"/>
                    <a:pt x="868234" y="1049410"/>
                  </a:cubicBezTo>
                  <a:cubicBezTo>
                    <a:pt x="886403" y="1097858"/>
                    <a:pt x="893667" y="1138179"/>
                    <a:pt x="907110" y="1191947"/>
                  </a:cubicBezTo>
                  <a:lnTo>
                    <a:pt x="920069" y="1243779"/>
                  </a:lnTo>
                  <a:cubicBezTo>
                    <a:pt x="924389" y="1261056"/>
                    <a:pt x="927396" y="1278716"/>
                    <a:pt x="933028" y="1295611"/>
                  </a:cubicBezTo>
                  <a:lnTo>
                    <a:pt x="945987" y="1334485"/>
                  </a:lnTo>
                  <a:cubicBezTo>
                    <a:pt x="950306" y="1364720"/>
                    <a:pt x="957097" y="1394705"/>
                    <a:pt x="958945" y="1425191"/>
                  </a:cubicBezTo>
                  <a:cubicBezTo>
                    <a:pt x="965744" y="1537371"/>
                    <a:pt x="964171" y="1649979"/>
                    <a:pt x="971904" y="1762098"/>
                  </a:cubicBezTo>
                  <a:cubicBezTo>
                    <a:pt x="972844" y="1775725"/>
                    <a:pt x="981110" y="1787839"/>
                    <a:pt x="984863" y="1800972"/>
                  </a:cubicBezTo>
                  <a:cubicBezTo>
                    <a:pt x="988812" y="1814792"/>
                    <a:pt x="1001640" y="1875226"/>
                    <a:pt x="1010780" y="1891677"/>
                  </a:cubicBezTo>
                  <a:cubicBezTo>
                    <a:pt x="1025907" y="1918905"/>
                    <a:pt x="1045337" y="1943509"/>
                    <a:pt x="1062615" y="1969425"/>
                  </a:cubicBezTo>
                  <a:cubicBezTo>
                    <a:pt x="1062616" y="1969426"/>
                    <a:pt x="1114448" y="2047172"/>
                    <a:pt x="1114450" y="2047173"/>
                  </a:cubicBezTo>
                  <a:lnTo>
                    <a:pt x="1153326" y="2060131"/>
                  </a:lnTo>
                  <a:cubicBezTo>
                    <a:pt x="1239749" y="2031325"/>
                    <a:pt x="1197907" y="2058506"/>
                    <a:pt x="1205161" y="1891677"/>
                  </a:cubicBezTo>
                  <a:cubicBezTo>
                    <a:pt x="1211543" y="1744896"/>
                    <a:pt x="1213800" y="1597964"/>
                    <a:pt x="1218120" y="1451107"/>
                  </a:cubicBezTo>
                  <a:cubicBezTo>
                    <a:pt x="1239718" y="1455426"/>
                    <a:pt x="1262290" y="1456332"/>
                    <a:pt x="1282913" y="1464065"/>
                  </a:cubicBezTo>
                  <a:cubicBezTo>
                    <a:pt x="1297496" y="1469533"/>
                    <a:pt x="1307860" y="1483016"/>
                    <a:pt x="1321790" y="1489981"/>
                  </a:cubicBezTo>
                  <a:cubicBezTo>
                    <a:pt x="1429096" y="1543630"/>
                    <a:pt x="1288126" y="1454583"/>
                    <a:pt x="1399542" y="1528854"/>
                  </a:cubicBezTo>
                  <a:cubicBezTo>
                    <a:pt x="1408181" y="1541812"/>
                    <a:pt x="1415730" y="1555567"/>
                    <a:pt x="1425459" y="1567728"/>
                  </a:cubicBezTo>
                  <a:cubicBezTo>
                    <a:pt x="1433091" y="1577268"/>
                    <a:pt x="1445091" y="1583168"/>
                    <a:pt x="1451377" y="1593644"/>
                  </a:cubicBezTo>
                  <a:cubicBezTo>
                    <a:pt x="1458405" y="1605356"/>
                    <a:pt x="1457307" y="1620806"/>
                    <a:pt x="1464335" y="1632518"/>
                  </a:cubicBezTo>
                  <a:cubicBezTo>
                    <a:pt x="1470621" y="1642994"/>
                    <a:pt x="1482621" y="1648894"/>
                    <a:pt x="1490253" y="1658434"/>
                  </a:cubicBezTo>
                  <a:cubicBezTo>
                    <a:pt x="1499982" y="1670595"/>
                    <a:pt x="1509205" y="1683379"/>
                    <a:pt x="1516170" y="1697308"/>
                  </a:cubicBezTo>
                  <a:cubicBezTo>
                    <a:pt x="1522279" y="1709525"/>
                    <a:pt x="1522101" y="1724470"/>
                    <a:pt x="1529129" y="1736182"/>
                  </a:cubicBezTo>
                  <a:cubicBezTo>
                    <a:pt x="1535415" y="1746658"/>
                    <a:pt x="1547716" y="1752324"/>
                    <a:pt x="1555047" y="1762098"/>
                  </a:cubicBezTo>
                  <a:cubicBezTo>
                    <a:pt x="1573736" y="1787015"/>
                    <a:pt x="1577332" y="1829996"/>
                    <a:pt x="1606881" y="1839845"/>
                  </a:cubicBezTo>
                  <a:lnTo>
                    <a:pt x="1645758" y="1852803"/>
                  </a:lnTo>
                  <a:cubicBezTo>
                    <a:pt x="1732714" y="1910771"/>
                    <a:pt x="1653080" y="1866737"/>
                    <a:pt x="1840139" y="1891677"/>
                  </a:cubicBezTo>
                  <a:cubicBezTo>
                    <a:pt x="1853679" y="1893482"/>
                    <a:pt x="1865881" y="1900883"/>
                    <a:pt x="1879015" y="1904635"/>
                  </a:cubicBezTo>
                  <a:cubicBezTo>
                    <a:pt x="1896140" y="1909528"/>
                    <a:pt x="1913464" y="1913730"/>
                    <a:pt x="1930850" y="1917593"/>
                  </a:cubicBezTo>
                  <a:cubicBezTo>
                    <a:pt x="2024674" y="1938442"/>
                    <a:pt x="1965050" y="1920354"/>
                    <a:pt x="2034519" y="1943509"/>
                  </a:cubicBezTo>
                  <a:cubicBezTo>
                    <a:pt x="2051128" y="1939357"/>
                    <a:pt x="2106639" y="1926888"/>
                    <a:pt x="2125230" y="1917593"/>
                  </a:cubicBezTo>
                  <a:cubicBezTo>
                    <a:pt x="2225714" y="1867354"/>
                    <a:pt x="2105267" y="1911289"/>
                    <a:pt x="2202983" y="1878719"/>
                  </a:cubicBezTo>
                  <a:cubicBezTo>
                    <a:pt x="2213091" y="1848396"/>
                    <a:pt x="2213443" y="1820825"/>
                    <a:pt x="2254818" y="1813930"/>
                  </a:cubicBezTo>
                  <a:cubicBezTo>
                    <a:pt x="2268292" y="1811685"/>
                    <a:pt x="2280735" y="1822569"/>
                    <a:pt x="2293694" y="1826888"/>
                  </a:cubicBezTo>
                  <a:cubicBezTo>
                    <a:pt x="2306653" y="1844165"/>
                    <a:pt x="2317298" y="1863448"/>
                    <a:pt x="2332570" y="1878719"/>
                  </a:cubicBezTo>
                  <a:cubicBezTo>
                    <a:pt x="2363485" y="1909632"/>
                    <a:pt x="2382388" y="1906441"/>
                    <a:pt x="2423281" y="1917593"/>
                  </a:cubicBezTo>
                  <a:cubicBezTo>
                    <a:pt x="2453620" y="1925867"/>
                    <a:pt x="2483755" y="1934870"/>
                    <a:pt x="2513992" y="1943509"/>
                  </a:cubicBezTo>
                  <a:cubicBezTo>
                    <a:pt x="2565827" y="1939190"/>
                    <a:pt x="2619850" y="1946065"/>
                    <a:pt x="2669497" y="1930551"/>
                  </a:cubicBezTo>
                  <a:cubicBezTo>
                    <a:pt x="2714539" y="1916476"/>
                    <a:pt x="2719127" y="1867966"/>
                    <a:pt x="2747249" y="1839845"/>
                  </a:cubicBezTo>
                  <a:cubicBezTo>
                    <a:pt x="2772369" y="1814727"/>
                    <a:pt x="2793385" y="1811510"/>
                    <a:pt x="2825002" y="1800972"/>
                  </a:cubicBezTo>
                  <a:cubicBezTo>
                    <a:pt x="2837961" y="1805291"/>
                    <a:pt x="2853211" y="1805397"/>
                    <a:pt x="2863878" y="1813930"/>
                  </a:cubicBezTo>
                  <a:cubicBezTo>
                    <a:pt x="2876039" y="1823658"/>
                    <a:pt x="2878783" y="1841791"/>
                    <a:pt x="2889795" y="1852803"/>
                  </a:cubicBezTo>
                  <a:cubicBezTo>
                    <a:pt x="2900808" y="1863815"/>
                    <a:pt x="2915712" y="1870080"/>
                    <a:pt x="2928671" y="1878719"/>
                  </a:cubicBezTo>
                  <a:cubicBezTo>
                    <a:pt x="2937310" y="1870080"/>
                    <a:pt x="2944113" y="1859089"/>
                    <a:pt x="2954589" y="1852803"/>
                  </a:cubicBezTo>
                  <a:cubicBezTo>
                    <a:pt x="2996200" y="1827838"/>
                    <a:pt x="3022678" y="1844714"/>
                    <a:pt x="3071217" y="1852803"/>
                  </a:cubicBezTo>
                  <a:cubicBezTo>
                    <a:pt x="3105774" y="1848484"/>
                    <a:pt x="3142552" y="1852778"/>
                    <a:pt x="3174887" y="1839845"/>
                  </a:cubicBezTo>
                  <a:cubicBezTo>
                    <a:pt x="3189347" y="1834061"/>
                    <a:pt x="3193347" y="1814644"/>
                    <a:pt x="3200805" y="1800972"/>
                  </a:cubicBezTo>
                  <a:cubicBezTo>
                    <a:pt x="3269565" y="1674919"/>
                    <a:pt x="3221695" y="1728249"/>
                    <a:pt x="3278557" y="1671392"/>
                  </a:cubicBezTo>
                  <a:cubicBezTo>
                    <a:pt x="3282877" y="1649795"/>
                    <a:pt x="3285721" y="1627850"/>
                    <a:pt x="3291516" y="1606602"/>
                  </a:cubicBezTo>
                  <a:cubicBezTo>
                    <a:pt x="3298704" y="1580247"/>
                    <a:pt x="3312075" y="1555641"/>
                    <a:pt x="3317433" y="1528854"/>
                  </a:cubicBezTo>
                  <a:cubicBezTo>
                    <a:pt x="3321753" y="1507258"/>
                    <a:pt x="3322658" y="1484687"/>
                    <a:pt x="3330392" y="1464065"/>
                  </a:cubicBezTo>
                  <a:cubicBezTo>
                    <a:pt x="3335861" y="1449483"/>
                    <a:pt x="3349344" y="1439120"/>
                    <a:pt x="3356309" y="1425191"/>
                  </a:cubicBezTo>
                  <a:cubicBezTo>
                    <a:pt x="3362418" y="1412974"/>
                    <a:pt x="3363887" y="1398872"/>
                    <a:pt x="3369268" y="1386317"/>
                  </a:cubicBezTo>
                  <a:cubicBezTo>
                    <a:pt x="3376878" y="1368562"/>
                    <a:pt x="3386546" y="1351762"/>
                    <a:pt x="3395185" y="1334485"/>
                  </a:cubicBezTo>
                  <a:cubicBezTo>
                    <a:pt x="3404092" y="1289952"/>
                    <a:pt x="3408903" y="1260561"/>
                    <a:pt x="3421103" y="1217863"/>
                  </a:cubicBezTo>
                  <a:cubicBezTo>
                    <a:pt x="3424856" y="1204730"/>
                    <a:pt x="3427953" y="1191207"/>
                    <a:pt x="3434062" y="1178990"/>
                  </a:cubicBezTo>
                  <a:cubicBezTo>
                    <a:pt x="3441027" y="1165061"/>
                    <a:pt x="3451340" y="1153074"/>
                    <a:pt x="3459979" y="1140116"/>
                  </a:cubicBezTo>
                  <a:cubicBezTo>
                    <a:pt x="3464299" y="1122839"/>
                    <a:pt x="3467820" y="1105342"/>
                    <a:pt x="3472938" y="1088284"/>
                  </a:cubicBezTo>
                  <a:cubicBezTo>
                    <a:pt x="3480788" y="1062118"/>
                    <a:pt x="3498855" y="1010536"/>
                    <a:pt x="3498855" y="1010536"/>
                  </a:cubicBezTo>
                  <a:cubicBezTo>
                    <a:pt x="3494536" y="1053729"/>
                    <a:pt x="3485897" y="1096707"/>
                    <a:pt x="3485897" y="1140116"/>
                  </a:cubicBezTo>
                  <a:cubicBezTo>
                    <a:pt x="3485897" y="1810221"/>
                    <a:pt x="3290653" y="1731575"/>
                    <a:pt x="3537731" y="1813930"/>
                  </a:cubicBezTo>
                  <a:cubicBezTo>
                    <a:pt x="3546370" y="1805291"/>
                    <a:pt x="3557363" y="1798490"/>
                    <a:pt x="3563649" y="1788014"/>
                  </a:cubicBezTo>
                  <a:cubicBezTo>
                    <a:pt x="3570677" y="1776302"/>
                    <a:pt x="3575012" y="1762705"/>
                    <a:pt x="3576608" y="1749140"/>
                  </a:cubicBezTo>
                  <a:cubicBezTo>
                    <a:pt x="3583692" y="1688931"/>
                    <a:pt x="3584314" y="1628125"/>
                    <a:pt x="3589566" y="1567728"/>
                  </a:cubicBezTo>
                  <a:cubicBezTo>
                    <a:pt x="3604128" y="1400274"/>
                    <a:pt x="3598376" y="1505817"/>
                    <a:pt x="3615484" y="1360401"/>
                  </a:cubicBezTo>
                  <a:cubicBezTo>
                    <a:pt x="3633707" y="1205514"/>
                    <a:pt x="3613485" y="1275688"/>
                    <a:pt x="3641401" y="1191947"/>
                  </a:cubicBezTo>
                  <a:cubicBezTo>
                    <a:pt x="3645721" y="1161712"/>
                    <a:pt x="3647492" y="1131002"/>
                    <a:pt x="3654360" y="1101242"/>
                  </a:cubicBezTo>
                  <a:cubicBezTo>
                    <a:pt x="3660503" y="1074624"/>
                    <a:pt x="3671638" y="1049410"/>
                    <a:pt x="3680277" y="1023494"/>
                  </a:cubicBezTo>
                  <a:lnTo>
                    <a:pt x="3706195" y="945746"/>
                  </a:lnTo>
                  <a:cubicBezTo>
                    <a:pt x="3710515" y="932788"/>
                    <a:pt x="3714081" y="919554"/>
                    <a:pt x="3719154" y="906872"/>
                  </a:cubicBezTo>
                  <a:cubicBezTo>
                    <a:pt x="3729386" y="881295"/>
                    <a:pt x="3749905" y="833676"/>
                    <a:pt x="3758030" y="803209"/>
                  </a:cubicBezTo>
                  <a:cubicBezTo>
                    <a:pt x="3771797" y="751586"/>
                    <a:pt x="3767269" y="692167"/>
                    <a:pt x="3796906" y="647713"/>
                  </a:cubicBezTo>
                  <a:cubicBezTo>
                    <a:pt x="3830400" y="597474"/>
                    <a:pt x="3817898" y="623613"/>
                    <a:pt x="3835782" y="569965"/>
                  </a:cubicBezTo>
                  <a:cubicBezTo>
                    <a:pt x="3863574" y="736706"/>
                    <a:pt x="3850506" y="583527"/>
                    <a:pt x="3835782" y="686587"/>
                  </a:cubicBezTo>
                  <a:cubicBezTo>
                    <a:pt x="3829034" y="733816"/>
                    <a:pt x="3827818" y="781679"/>
                    <a:pt x="3822823" y="829125"/>
                  </a:cubicBezTo>
                  <a:cubicBezTo>
                    <a:pt x="3813555" y="917171"/>
                    <a:pt x="3810348" y="929891"/>
                    <a:pt x="3796906" y="1010536"/>
                  </a:cubicBezTo>
                  <a:cubicBezTo>
                    <a:pt x="3804072" y="1118017"/>
                    <a:pt x="3748784" y="1217863"/>
                    <a:pt x="3861700" y="1217863"/>
                  </a:cubicBezTo>
                  <a:cubicBezTo>
                    <a:pt x="3879510" y="1217863"/>
                    <a:pt x="3896256" y="1209224"/>
                    <a:pt x="3913534" y="1204905"/>
                  </a:cubicBezTo>
                  <a:cubicBezTo>
                    <a:pt x="3917854" y="1191947"/>
                    <a:pt x="3923814" y="1179425"/>
                    <a:pt x="3926493" y="1166032"/>
                  </a:cubicBezTo>
                  <a:cubicBezTo>
                    <a:pt x="3936799" y="1114506"/>
                    <a:pt x="3939666" y="1061514"/>
                    <a:pt x="3952411" y="1010536"/>
                  </a:cubicBezTo>
                  <a:cubicBezTo>
                    <a:pt x="3956730" y="993259"/>
                    <a:pt x="3961876" y="976167"/>
                    <a:pt x="3965369" y="958704"/>
                  </a:cubicBezTo>
                  <a:cubicBezTo>
                    <a:pt x="3970522" y="932941"/>
                    <a:pt x="3972420" y="906557"/>
                    <a:pt x="3978328" y="880956"/>
                  </a:cubicBezTo>
                  <a:cubicBezTo>
                    <a:pt x="3985399" y="850316"/>
                    <a:pt x="3995210" y="820370"/>
                    <a:pt x="4004246" y="790251"/>
                  </a:cubicBezTo>
                  <a:cubicBezTo>
                    <a:pt x="4008171" y="777168"/>
                    <a:pt x="4013451" y="764510"/>
                    <a:pt x="4017204" y="751377"/>
                  </a:cubicBezTo>
                  <a:cubicBezTo>
                    <a:pt x="4022097" y="734253"/>
                    <a:pt x="4023147" y="715914"/>
                    <a:pt x="4030163" y="699545"/>
                  </a:cubicBezTo>
                  <a:cubicBezTo>
                    <a:pt x="4036298" y="685231"/>
                    <a:pt x="4047441" y="673629"/>
                    <a:pt x="4056080" y="660671"/>
                  </a:cubicBezTo>
                  <a:cubicBezTo>
                    <a:pt x="4101839" y="729305"/>
                    <a:pt x="4074111" y="675601"/>
                    <a:pt x="4094957" y="790251"/>
                  </a:cubicBezTo>
                  <a:cubicBezTo>
                    <a:pt x="4098143" y="807773"/>
                    <a:pt x="4096790" y="828177"/>
                    <a:pt x="4107915" y="842083"/>
                  </a:cubicBezTo>
                  <a:cubicBezTo>
                    <a:pt x="4116448" y="852749"/>
                    <a:pt x="4133832" y="850722"/>
                    <a:pt x="4146791" y="855041"/>
                  </a:cubicBezTo>
                  <a:cubicBezTo>
                    <a:pt x="4159750" y="816167"/>
                    <a:pt x="4167342" y="775070"/>
                    <a:pt x="4185668" y="738419"/>
                  </a:cubicBezTo>
                  <a:cubicBezTo>
                    <a:pt x="4208245" y="693267"/>
                    <a:pt x="4220959" y="671426"/>
                    <a:pt x="4237503" y="621797"/>
                  </a:cubicBezTo>
                  <a:cubicBezTo>
                    <a:pt x="4243135" y="604902"/>
                    <a:pt x="4244207" y="586640"/>
                    <a:pt x="4250461" y="569965"/>
                  </a:cubicBezTo>
                  <a:cubicBezTo>
                    <a:pt x="4278282" y="495780"/>
                    <a:pt x="4273244" y="543628"/>
                    <a:pt x="4289337" y="479260"/>
                  </a:cubicBezTo>
                  <a:cubicBezTo>
                    <a:pt x="4294679" y="457893"/>
                    <a:pt x="4297518" y="435970"/>
                    <a:pt x="4302296" y="414470"/>
                  </a:cubicBezTo>
                  <a:cubicBezTo>
                    <a:pt x="4306160" y="397085"/>
                    <a:pt x="4304129" y="376544"/>
                    <a:pt x="4315255" y="362638"/>
                  </a:cubicBezTo>
                  <a:cubicBezTo>
                    <a:pt x="4323788" y="351972"/>
                    <a:pt x="4341172" y="353999"/>
                    <a:pt x="4354131" y="349680"/>
                  </a:cubicBezTo>
                  <a:cubicBezTo>
                    <a:pt x="4371409" y="353999"/>
                    <a:pt x="4391147" y="352759"/>
                    <a:pt x="4405966" y="362638"/>
                  </a:cubicBezTo>
                  <a:cubicBezTo>
                    <a:pt x="4478067" y="410703"/>
                    <a:pt x="4393097" y="388644"/>
                    <a:pt x="4444842" y="440386"/>
                  </a:cubicBezTo>
                  <a:cubicBezTo>
                    <a:pt x="4454501" y="450044"/>
                    <a:pt x="4470759" y="449025"/>
                    <a:pt x="4483718" y="453344"/>
                  </a:cubicBezTo>
                  <a:cubicBezTo>
                    <a:pt x="4500996" y="444705"/>
                    <a:pt x="4523962" y="442882"/>
                    <a:pt x="4535553" y="427428"/>
                  </a:cubicBezTo>
                  <a:cubicBezTo>
                    <a:pt x="4535558" y="427421"/>
                    <a:pt x="4567948" y="330247"/>
                    <a:pt x="4574429" y="310806"/>
                  </a:cubicBezTo>
                  <a:cubicBezTo>
                    <a:pt x="4574430" y="310804"/>
                    <a:pt x="4600346" y="233062"/>
                    <a:pt x="4600347" y="233059"/>
                  </a:cubicBezTo>
                  <a:cubicBezTo>
                    <a:pt x="4608986" y="215782"/>
                    <a:pt x="4618654" y="198982"/>
                    <a:pt x="4626264" y="181227"/>
                  </a:cubicBezTo>
                  <a:cubicBezTo>
                    <a:pt x="4631645" y="168672"/>
                    <a:pt x="4633114" y="154570"/>
                    <a:pt x="4639223" y="142353"/>
                  </a:cubicBezTo>
                  <a:cubicBezTo>
                    <a:pt x="4655571" y="109658"/>
                    <a:pt x="4666950" y="101669"/>
                    <a:pt x="4691058" y="77563"/>
                  </a:cubicBezTo>
                  <a:cubicBezTo>
                    <a:pt x="4699697" y="60286"/>
                    <a:pt x="4703316" y="39390"/>
                    <a:pt x="4716975" y="25731"/>
                  </a:cubicBezTo>
                  <a:cubicBezTo>
                    <a:pt x="4742707" y="0"/>
                    <a:pt x="4776318" y="14144"/>
                    <a:pt x="4794728" y="38689"/>
                  </a:cubicBezTo>
                  <a:cubicBezTo>
                    <a:pt x="4799911" y="45600"/>
                    <a:pt x="4794728" y="55966"/>
                    <a:pt x="4794728" y="64605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90359631-3E68-8BBB-4423-7B686398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g(n) </a:t>
            </a:r>
            <a:r>
              <a:rPr lang="en-US" altLang="en-US">
                <a:ea typeface="ＭＳ Ｐゴシック" panose="020B0600070205080204" pitchFamily="34" charset="-128"/>
              </a:rPr>
              <a:t>is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Θ(f(n))</a:t>
            </a:r>
          </a:p>
        </p:txBody>
      </p:sp>
      <p:grpSp>
        <p:nvGrpSpPr>
          <p:cNvPr id="48130" name="Group 6">
            <a:extLst>
              <a:ext uri="{FF2B5EF4-FFF2-40B4-BE49-F238E27FC236}">
                <a16:creationId xmlns:a16="http://schemas.microsoft.com/office/drawing/2014/main" id="{C575F2EB-0474-389B-401E-220528A80AD2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2117725"/>
            <a:ext cx="5389562" cy="3752850"/>
            <a:chOff x="1347707" y="1417639"/>
            <a:chExt cx="5390830" cy="375258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E7B206A-1C4A-E83B-7E0E-33479E8064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95098" y="3287582"/>
              <a:ext cx="3752588" cy="1270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0F70DA4-1E59-E26A-FBF0-5AA5984603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47707" y="4898784"/>
              <a:ext cx="5390830" cy="2539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09128D75-72A5-B382-DAC9-AD70F9AEFB99}"/>
              </a:ext>
            </a:extLst>
          </p:cNvPr>
          <p:cNvSpPr>
            <a:spLocks/>
          </p:cNvSpPr>
          <p:nvPr/>
        </p:nvSpPr>
        <p:spPr bwMode="auto">
          <a:xfrm>
            <a:off x="2241550" y="2605088"/>
            <a:ext cx="4743450" cy="2979737"/>
          </a:xfrm>
          <a:custGeom>
            <a:avLst/>
            <a:gdLst>
              <a:gd name="T0" fmla="*/ 0 w 4742894"/>
              <a:gd name="T1" fmla="*/ 2979737 h 2980330"/>
              <a:gd name="T2" fmla="*/ 1620031 w 4742894"/>
              <a:gd name="T3" fmla="*/ 2707674 h 2980330"/>
              <a:gd name="T4" fmla="*/ 1620031 w 4742894"/>
              <a:gd name="T5" fmla="*/ 2707674 h 2980330"/>
              <a:gd name="T6" fmla="*/ 2980856 w 4742894"/>
              <a:gd name="T7" fmla="*/ 2085816 h 2980330"/>
              <a:gd name="T8" fmla="*/ 4238000 w 4742894"/>
              <a:gd name="T9" fmla="*/ 868010 h 2980330"/>
              <a:gd name="T10" fmla="*/ 4743450 w 4742894"/>
              <a:gd name="T11" fmla="*/ 0 h 2980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42894" h="2980330">
                <a:moveTo>
                  <a:pt x="0" y="2980330"/>
                </a:moveTo>
                <a:lnTo>
                  <a:pt x="1619841" y="2708213"/>
                </a:lnTo>
                <a:cubicBezTo>
                  <a:pt x="1846619" y="2604549"/>
                  <a:pt x="2544230" y="2392903"/>
                  <a:pt x="2980507" y="2086231"/>
                </a:cubicBezTo>
                <a:cubicBezTo>
                  <a:pt x="3416784" y="1779559"/>
                  <a:pt x="3943772" y="1215888"/>
                  <a:pt x="4237503" y="868183"/>
                </a:cubicBezTo>
                <a:cubicBezTo>
                  <a:pt x="4531234" y="520478"/>
                  <a:pt x="4742894" y="0"/>
                  <a:pt x="474289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132" name="TextBox 8">
            <a:extLst>
              <a:ext uri="{FF2B5EF4-FFF2-40B4-BE49-F238E27FC236}">
                <a16:creationId xmlns:a16="http://schemas.microsoft.com/office/drawing/2014/main" id="{F1B01AA5-14DA-D062-E9A9-D0938267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21177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32756"/>
                </a:solidFill>
                <a:latin typeface="Arial" panose="020B0604020202020204" pitchFamily="34" charset="0"/>
              </a:rPr>
              <a:t>g(n)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9595E567-4B22-6C8E-F903-B4060390971D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5481638"/>
            <a:ext cx="398462" cy="576262"/>
            <a:chOff x="3723294" y="5482009"/>
            <a:chExt cx="398629" cy="576660"/>
          </a:xfrm>
        </p:grpSpPr>
        <p:sp>
          <p:nvSpPr>
            <p:cNvPr id="48140" name="TextBox 9">
              <a:extLst>
                <a:ext uri="{FF2B5EF4-FFF2-40B4-BE49-F238E27FC236}">
                  <a16:creationId xmlns:a16="http://schemas.microsoft.com/office/drawing/2014/main" id="{1CC60BF5-AF06-5D38-C31C-77FC9D834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3294" y="5689337"/>
              <a:ext cx="39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n</a:t>
              </a:r>
              <a:r>
                <a:rPr lang="en-US" altLang="en-US" sz="1800" baseline="-25000">
                  <a:latin typeface="Arial" panose="020B0604020202020204" pitchFamily="34" charset="0"/>
                </a:rPr>
                <a:t>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3666A5-0E87-53CD-B79E-B8E3F9E137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55019" y="5623394"/>
              <a:ext cx="284358" cy="1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48134" name="TextBox 18">
            <a:extLst>
              <a:ext uri="{FF2B5EF4-FFF2-40B4-BE49-F238E27FC236}">
                <a16:creationId xmlns:a16="http://schemas.microsoft.com/office/drawing/2014/main" id="{E6547F76-D089-6DBD-B91B-66EFC3BB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288" y="5400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</a:t>
            </a: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3433EE66-217D-50A1-F27B-25820BDD83B9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3433763"/>
            <a:ext cx="6819900" cy="2163762"/>
            <a:chOff x="2228901" y="3434044"/>
            <a:chExt cx="6819091" cy="21637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0BF6FFC-64AB-C8B2-C218-1329A6F468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605856" y="5189051"/>
              <a:ext cx="584209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8138" name="TextBox 16">
              <a:extLst>
                <a:ext uri="{FF2B5EF4-FFF2-40B4-BE49-F238E27FC236}">
                  <a16:creationId xmlns:a16="http://schemas.microsoft.com/office/drawing/2014/main" id="{0F85978D-E640-6F63-5B69-6617023D9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6999" y="3446816"/>
              <a:ext cx="21409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ε*f(n) </a:t>
              </a:r>
              <a:r>
                <a:rPr lang="en-US" altLang="en-US" sz="1800">
                  <a:latin typeface="Arial" panose="020B0604020202020204" pitchFamily="34" charset="0"/>
                </a:rPr>
                <a:t>for some </a:t>
              </a:r>
              <a:r>
                <a:rPr lang="en-US" altLang="en-US" sz="1800">
                  <a:solidFill>
                    <a:srgbClr val="932756"/>
                  </a:solidFill>
                  <a:latin typeface="Arial" panose="020B0604020202020204" pitchFamily="34" charset="0"/>
                </a:rPr>
                <a:t>ε&gt;0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9CA7E3E-F74A-58FD-1FD4-B6EBE97A2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901" y="3434044"/>
              <a:ext cx="4800031" cy="2163794"/>
            </a:xfrm>
            <a:custGeom>
              <a:avLst/>
              <a:gdLst/>
              <a:ahLst/>
              <a:cxnLst/>
              <a:rect l="0" t="0" r="r" b="b"/>
              <a:pathLst>
                <a:path w="4799911" h="2163794">
                  <a:moveTo>
                    <a:pt x="0" y="2163794"/>
                  </a:moveTo>
                  <a:cubicBezTo>
                    <a:pt x="4319" y="1973744"/>
                    <a:pt x="6406" y="1783630"/>
                    <a:pt x="12958" y="1593644"/>
                  </a:cubicBezTo>
                  <a:cubicBezTo>
                    <a:pt x="15047" y="1533056"/>
                    <a:pt x="22554" y="1472764"/>
                    <a:pt x="25917" y="1412233"/>
                  </a:cubicBezTo>
                  <a:cubicBezTo>
                    <a:pt x="31194" y="1317256"/>
                    <a:pt x="35355" y="1222216"/>
                    <a:pt x="38876" y="1127158"/>
                  </a:cubicBezTo>
                  <a:cubicBezTo>
                    <a:pt x="46999" y="907850"/>
                    <a:pt x="15167" y="793900"/>
                    <a:pt x="77752" y="621797"/>
                  </a:cubicBezTo>
                  <a:cubicBezTo>
                    <a:pt x="84354" y="603643"/>
                    <a:pt x="92441" y="585683"/>
                    <a:pt x="103669" y="569965"/>
                  </a:cubicBezTo>
                  <a:cubicBezTo>
                    <a:pt x="114321" y="555053"/>
                    <a:pt x="129587" y="544050"/>
                    <a:pt x="142546" y="531092"/>
                  </a:cubicBezTo>
                  <a:cubicBezTo>
                    <a:pt x="172783" y="544050"/>
                    <a:pt x="209995" y="546704"/>
                    <a:pt x="233257" y="569965"/>
                  </a:cubicBezTo>
                  <a:cubicBezTo>
                    <a:pt x="272586" y="609291"/>
                    <a:pt x="290357" y="699748"/>
                    <a:pt x="311009" y="751377"/>
                  </a:cubicBezTo>
                  <a:cubicBezTo>
                    <a:pt x="318183" y="769312"/>
                    <a:pt x="328287" y="785932"/>
                    <a:pt x="336926" y="803209"/>
                  </a:cubicBezTo>
                  <a:cubicBezTo>
                    <a:pt x="341246" y="829125"/>
                    <a:pt x="342972" y="855609"/>
                    <a:pt x="349885" y="880956"/>
                  </a:cubicBezTo>
                  <a:cubicBezTo>
                    <a:pt x="356006" y="903397"/>
                    <a:pt x="371011" y="922984"/>
                    <a:pt x="375803" y="945746"/>
                  </a:cubicBezTo>
                  <a:cubicBezTo>
                    <a:pt x="388388" y="1005520"/>
                    <a:pt x="401720" y="1127158"/>
                    <a:pt x="401720" y="1127158"/>
                  </a:cubicBezTo>
                  <a:cubicBezTo>
                    <a:pt x="406040" y="1209225"/>
                    <a:pt x="410575" y="1291281"/>
                    <a:pt x="414679" y="1373359"/>
                  </a:cubicBezTo>
                  <a:cubicBezTo>
                    <a:pt x="419214" y="1464054"/>
                    <a:pt x="401543" y="1558498"/>
                    <a:pt x="427638" y="1645476"/>
                  </a:cubicBezTo>
                  <a:cubicBezTo>
                    <a:pt x="441515" y="1691731"/>
                    <a:pt x="446478" y="1550709"/>
                    <a:pt x="453555" y="1502939"/>
                  </a:cubicBezTo>
                  <a:cubicBezTo>
                    <a:pt x="463762" y="1434044"/>
                    <a:pt x="467538" y="1364228"/>
                    <a:pt x="479472" y="1295611"/>
                  </a:cubicBezTo>
                  <a:cubicBezTo>
                    <a:pt x="502115" y="1165419"/>
                    <a:pt x="525173" y="1035072"/>
                    <a:pt x="557225" y="906872"/>
                  </a:cubicBezTo>
                  <a:lnTo>
                    <a:pt x="596101" y="751377"/>
                  </a:lnTo>
                  <a:cubicBezTo>
                    <a:pt x="626338" y="755696"/>
                    <a:pt x="659492" y="750676"/>
                    <a:pt x="686812" y="764335"/>
                  </a:cubicBezTo>
                  <a:cubicBezTo>
                    <a:pt x="706129" y="773993"/>
                    <a:pt x="711466" y="799914"/>
                    <a:pt x="725688" y="816167"/>
                  </a:cubicBezTo>
                  <a:cubicBezTo>
                    <a:pt x="819603" y="923493"/>
                    <a:pt x="744127" y="813072"/>
                    <a:pt x="803441" y="919830"/>
                  </a:cubicBezTo>
                  <a:cubicBezTo>
                    <a:pt x="854762" y="1012201"/>
                    <a:pt x="832522" y="954183"/>
                    <a:pt x="868234" y="1049410"/>
                  </a:cubicBezTo>
                  <a:cubicBezTo>
                    <a:pt x="886403" y="1097858"/>
                    <a:pt x="893667" y="1138179"/>
                    <a:pt x="907110" y="1191947"/>
                  </a:cubicBezTo>
                  <a:lnTo>
                    <a:pt x="920069" y="1243779"/>
                  </a:lnTo>
                  <a:cubicBezTo>
                    <a:pt x="924389" y="1261056"/>
                    <a:pt x="927396" y="1278716"/>
                    <a:pt x="933028" y="1295611"/>
                  </a:cubicBezTo>
                  <a:lnTo>
                    <a:pt x="945987" y="1334485"/>
                  </a:lnTo>
                  <a:cubicBezTo>
                    <a:pt x="950306" y="1364720"/>
                    <a:pt x="957097" y="1394705"/>
                    <a:pt x="958945" y="1425191"/>
                  </a:cubicBezTo>
                  <a:cubicBezTo>
                    <a:pt x="965744" y="1537371"/>
                    <a:pt x="964171" y="1649979"/>
                    <a:pt x="971904" y="1762098"/>
                  </a:cubicBezTo>
                  <a:cubicBezTo>
                    <a:pt x="972844" y="1775725"/>
                    <a:pt x="981110" y="1787839"/>
                    <a:pt x="984863" y="1800972"/>
                  </a:cubicBezTo>
                  <a:cubicBezTo>
                    <a:pt x="988812" y="1814792"/>
                    <a:pt x="1001640" y="1875226"/>
                    <a:pt x="1010780" y="1891677"/>
                  </a:cubicBezTo>
                  <a:cubicBezTo>
                    <a:pt x="1025907" y="1918905"/>
                    <a:pt x="1045337" y="1943509"/>
                    <a:pt x="1062615" y="1969425"/>
                  </a:cubicBezTo>
                  <a:cubicBezTo>
                    <a:pt x="1062616" y="1969426"/>
                    <a:pt x="1114448" y="2047172"/>
                    <a:pt x="1114450" y="2047173"/>
                  </a:cubicBezTo>
                  <a:lnTo>
                    <a:pt x="1153326" y="2060131"/>
                  </a:lnTo>
                  <a:cubicBezTo>
                    <a:pt x="1239749" y="2031325"/>
                    <a:pt x="1197907" y="2058506"/>
                    <a:pt x="1205161" y="1891677"/>
                  </a:cubicBezTo>
                  <a:cubicBezTo>
                    <a:pt x="1211543" y="1744896"/>
                    <a:pt x="1213800" y="1597964"/>
                    <a:pt x="1218120" y="1451107"/>
                  </a:cubicBezTo>
                  <a:cubicBezTo>
                    <a:pt x="1239718" y="1455426"/>
                    <a:pt x="1262290" y="1456332"/>
                    <a:pt x="1282913" y="1464065"/>
                  </a:cubicBezTo>
                  <a:cubicBezTo>
                    <a:pt x="1297496" y="1469533"/>
                    <a:pt x="1307860" y="1483016"/>
                    <a:pt x="1321790" y="1489981"/>
                  </a:cubicBezTo>
                  <a:cubicBezTo>
                    <a:pt x="1429096" y="1543630"/>
                    <a:pt x="1288126" y="1454583"/>
                    <a:pt x="1399542" y="1528854"/>
                  </a:cubicBezTo>
                  <a:cubicBezTo>
                    <a:pt x="1408181" y="1541812"/>
                    <a:pt x="1415730" y="1555567"/>
                    <a:pt x="1425459" y="1567728"/>
                  </a:cubicBezTo>
                  <a:cubicBezTo>
                    <a:pt x="1433091" y="1577268"/>
                    <a:pt x="1445091" y="1583168"/>
                    <a:pt x="1451377" y="1593644"/>
                  </a:cubicBezTo>
                  <a:cubicBezTo>
                    <a:pt x="1458405" y="1605356"/>
                    <a:pt x="1457307" y="1620806"/>
                    <a:pt x="1464335" y="1632518"/>
                  </a:cubicBezTo>
                  <a:cubicBezTo>
                    <a:pt x="1470621" y="1642994"/>
                    <a:pt x="1482621" y="1648894"/>
                    <a:pt x="1490253" y="1658434"/>
                  </a:cubicBezTo>
                  <a:cubicBezTo>
                    <a:pt x="1499982" y="1670595"/>
                    <a:pt x="1509205" y="1683379"/>
                    <a:pt x="1516170" y="1697308"/>
                  </a:cubicBezTo>
                  <a:cubicBezTo>
                    <a:pt x="1522279" y="1709525"/>
                    <a:pt x="1522101" y="1724470"/>
                    <a:pt x="1529129" y="1736182"/>
                  </a:cubicBezTo>
                  <a:cubicBezTo>
                    <a:pt x="1535415" y="1746658"/>
                    <a:pt x="1547716" y="1752324"/>
                    <a:pt x="1555047" y="1762098"/>
                  </a:cubicBezTo>
                  <a:cubicBezTo>
                    <a:pt x="1573736" y="1787015"/>
                    <a:pt x="1577332" y="1829996"/>
                    <a:pt x="1606881" y="1839845"/>
                  </a:cubicBezTo>
                  <a:lnTo>
                    <a:pt x="1645758" y="1852803"/>
                  </a:lnTo>
                  <a:cubicBezTo>
                    <a:pt x="1732714" y="1910771"/>
                    <a:pt x="1653080" y="1866737"/>
                    <a:pt x="1840139" y="1891677"/>
                  </a:cubicBezTo>
                  <a:cubicBezTo>
                    <a:pt x="1853679" y="1893482"/>
                    <a:pt x="1865881" y="1900883"/>
                    <a:pt x="1879015" y="1904635"/>
                  </a:cubicBezTo>
                  <a:cubicBezTo>
                    <a:pt x="1896140" y="1909528"/>
                    <a:pt x="1913464" y="1913730"/>
                    <a:pt x="1930850" y="1917593"/>
                  </a:cubicBezTo>
                  <a:cubicBezTo>
                    <a:pt x="2024674" y="1938442"/>
                    <a:pt x="1965050" y="1920354"/>
                    <a:pt x="2034519" y="1943509"/>
                  </a:cubicBezTo>
                  <a:cubicBezTo>
                    <a:pt x="2051128" y="1939357"/>
                    <a:pt x="2106639" y="1926888"/>
                    <a:pt x="2125230" y="1917593"/>
                  </a:cubicBezTo>
                  <a:cubicBezTo>
                    <a:pt x="2225714" y="1867354"/>
                    <a:pt x="2105267" y="1911289"/>
                    <a:pt x="2202983" y="1878719"/>
                  </a:cubicBezTo>
                  <a:cubicBezTo>
                    <a:pt x="2213091" y="1848396"/>
                    <a:pt x="2213443" y="1820825"/>
                    <a:pt x="2254818" y="1813930"/>
                  </a:cubicBezTo>
                  <a:cubicBezTo>
                    <a:pt x="2268292" y="1811685"/>
                    <a:pt x="2280735" y="1822569"/>
                    <a:pt x="2293694" y="1826888"/>
                  </a:cubicBezTo>
                  <a:cubicBezTo>
                    <a:pt x="2306653" y="1844165"/>
                    <a:pt x="2317298" y="1863448"/>
                    <a:pt x="2332570" y="1878719"/>
                  </a:cubicBezTo>
                  <a:cubicBezTo>
                    <a:pt x="2363485" y="1909632"/>
                    <a:pt x="2382388" y="1906441"/>
                    <a:pt x="2423281" y="1917593"/>
                  </a:cubicBezTo>
                  <a:cubicBezTo>
                    <a:pt x="2453620" y="1925867"/>
                    <a:pt x="2483755" y="1934870"/>
                    <a:pt x="2513992" y="1943509"/>
                  </a:cubicBezTo>
                  <a:cubicBezTo>
                    <a:pt x="2565827" y="1939190"/>
                    <a:pt x="2619850" y="1946065"/>
                    <a:pt x="2669497" y="1930551"/>
                  </a:cubicBezTo>
                  <a:cubicBezTo>
                    <a:pt x="2714539" y="1916476"/>
                    <a:pt x="2719127" y="1867966"/>
                    <a:pt x="2747249" y="1839845"/>
                  </a:cubicBezTo>
                  <a:cubicBezTo>
                    <a:pt x="2772369" y="1814727"/>
                    <a:pt x="2793385" y="1811510"/>
                    <a:pt x="2825002" y="1800972"/>
                  </a:cubicBezTo>
                  <a:cubicBezTo>
                    <a:pt x="2837961" y="1805291"/>
                    <a:pt x="2853211" y="1805397"/>
                    <a:pt x="2863878" y="1813930"/>
                  </a:cubicBezTo>
                  <a:cubicBezTo>
                    <a:pt x="2876039" y="1823658"/>
                    <a:pt x="2878783" y="1841791"/>
                    <a:pt x="2889795" y="1852803"/>
                  </a:cubicBezTo>
                  <a:cubicBezTo>
                    <a:pt x="2900808" y="1863815"/>
                    <a:pt x="2915712" y="1870080"/>
                    <a:pt x="2928671" y="1878719"/>
                  </a:cubicBezTo>
                  <a:cubicBezTo>
                    <a:pt x="2937310" y="1870080"/>
                    <a:pt x="2944113" y="1859089"/>
                    <a:pt x="2954589" y="1852803"/>
                  </a:cubicBezTo>
                  <a:cubicBezTo>
                    <a:pt x="2996200" y="1827838"/>
                    <a:pt x="3022678" y="1844714"/>
                    <a:pt x="3071217" y="1852803"/>
                  </a:cubicBezTo>
                  <a:cubicBezTo>
                    <a:pt x="3105774" y="1848484"/>
                    <a:pt x="3142552" y="1852778"/>
                    <a:pt x="3174887" y="1839845"/>
                  </a:cubicBezTo>
                  <a:cubicBezTo>
                    <a:pt x="3189347" y="1834061"/>
                    <a:pt x="3193347" y="1814644"/>
                    <a:pt x="3200805" y="1800972"/>
                  </a:cubicBezTo>
                  <a:cubicBezTo>
                    <a:pt x="3269565" y="1674919"/>
                    <a:pt x="3221695" y="1728249"/>
                    <a:pt x="3278557" y="1671392"/>
                  </a:cubicBezTo>
                  <a:cubicBezTo>
                    <a:pt x="3282877" y="1649795"/>
                    <a:pt x="3285721" y="1627850"/>
                    <a:pt x="3291516" y="1606602"/>
                  </a:cubicBezTo>
                  <a:cubicBezTo>
                    <a:pt x="3298704" y="1580247"/>
                    <a:pt x="3312075" y="1555641"/>
                    <a:pt x="3317433" y="1528854"/>
                  </a:cubicBezTo>
                  <a:cubicBezTo>
                    <a:pt x="3321753" y="1507258"/>
                    <a:pt x="3322658" y="1484687"/>
                    <a:pt x="3330392" y="1464065"/>
                  </a:cubicBezTo>
                  <a:cubicBezTo>
                    <a:pt x="3335861" y="1449483"/>
                    <a:pt x="3349344" y="1439120"/>
                    <a:pt x="3356309" y="1425191"/>
                  </a:cubicBezTo>
                  <a:cubicBezTo>
                    <a:pt x="3362418" y="1412974"/>
                    <a:pt x="3363887" y="1398872"/>
                    <a:pt x="3369268" y="1386317"/>
                  </a:cubicBezTo>
                  <a:cubicBezTo>
                    <a:pt x="3376878" y="1368562"/>
                    <a:pt x="3386546" y="1351762"/>
                    <a:pt x="3395185" y="1334485"/>
                  </a:cubicBezTo>
                  <a:cubicBezTo>
                    <a:pt x="3404092" y="1289952"/>
                    <a:pt x="3408903" y="1260561"/>
                    <a:pt x="3421103" y="1217863"/>
                  </a:cubicBezTo>
                  <a:cubicBezTo>
                    <a:pt x="3424856" y="1204730"/>
                    <a:pt x="3427953" y="1191207"/>
                    <a:pt x="3434062" y="1178990"/>
                  </a:cubicBezTo>
                  <a:cubicBezTo>
                    <a:pt x="3441027" y="1165061"/>
                    <a:pt x="3451340" y="1153074"/>
                    <a:pt x="3459979" y="1140116"/>
                  </a:cubicBezTo>
                  <a:cubicBezTo>
                    <a:pt x="3464299" y="1122839"/>
                    <a:pt x="3467820" y="1105342"/>
                    <a:pt x="3472938" y="1088284"/>
                  </a:cubicBezTo>
                  <a:cubicBezTo>
                    <a:pt x="3480788" y="1062118"/>
                    <a:pt x="3498855" y="1010536"/>
                    <a:pt x="3498855" y="1010536"/>
                  </a:cubicBezTo>
                  <a:cubicBezTo>
                    <a:pt x="3494536" y="1053729"/>
                    <a:pt x="3485897" y="1096707"/>
                    <a:pt x="3485897" y="1140116"/>
                  </a:cubicBezTo>
                  <a:cubicBezTo>
                    <a:pt x="3485897" y="1810221"/>
                    <a:pt x="3290653" y="1731575"/>
                    <a:pt x="3537731" y="1813930"/>
                  </a:cubicBezTo>
                  <a:cubicBezTo>
                    <a:pt x="3546370" y="1805291"/>
                    <a:pt x="3557363" y="1798490"/>
                    <a:pt x="3563649" y="1788014"/>
                  </a:cubicBezTo>
                  <a:cubicBezTo>
                    <a:pt x="3570677" y="1776302"/>
                    <a:pt x="3575012" y="1762705"/>
                    <a:pt x="3576608" y="1749140"/>
                  </a:cubicBezTo>
                  <a:cubicBezTo>
                    <a:pt x="3583692" y="1688931"/>
                    <a:pt x="3584314" y="1628125"/>
                    <a:pt x="3589566" y="1567728"/>
                  </a:cubicBezTo>
                  <a:cubicBezTo>
                    <a:pt x="3604128" y="1400274"/>
                    <a:pt x="3598376" y="1505817"/>
                    <a:pt x="3615484" y="1360401"/>
                  </a:cubicBezTo>
                  <a:cubicBezTo>
                    <a:pt x="3633707" y="1205514"/>
                    <a:pt x="3613485" y="1275688"/>
                    <a:pt x="3641401" y="1191947"/>
                  </a:cubicBezTo>
                  <a:cubicBezTo>
                    <a:pt x="3645721" y="1161712"/>
                    <a:pt x="3647492" y="1131002"/>
                    <a:pt x="3654360" y="1101242"/>
                  </a:cubicBezTo>
                  <a:cubicBezTo>
                    <a:pt x="3660503" y="1074624"/>
                    <a:pt x="3671638" y="1049410"/>
                    <a:pt x="3680277" y="1023494"/>
                  </a:cubicBezTo>
                  <a:lnTo>
                    <a:pt x="3706195" y="945746"/>
                  </a:lnTo>
                  <a:cubicBezTo>
                    <a:pt x="3710515" y="932788"/>
                    <a:pt x="3714081" y="919554"/>
                    <a:pt x="3719154" y="906872"/>
                  </a:cubicBezTo>
                  <a:cubicBezTo>
                    <a:pt x="3729386" y="881295"/>
                    <a:pt x="3749905" y="833676"/>
                    <a:pt x="3758030" y="803209"/>
                  </a:cubicBezTo>
                  <a:cubicBezTo>
                    <a:pt x="3771797" y="751586"/>
                    <a:pt x="3767269" y="692167"/>
                    <a:pt x="3796906" y="647713"/>
                  </a:cubicBezTo>
                  <a:cubicBezTo>
                    <a:pt x="3830400" y="597474"/>
                    <a:pt x="3817898" y="623613"/>
                    <a:pt x="3835782" y="569965"/>
                  </a:cubicBezTo>
                  <a:cubicBezTo>
                    <a:pt x="3863574" y="736706"/>
                    <a:pt x="3850506" y="583527"/>
                    <a:pt x="3835782" y="686587"/>
                  </a:cubicBezTo>
                  <a:cubicBezTo>
                    <a:pt x="3829034" y="733816"/>
                    <a:pt x="3827818" y="781679"/>
                    <a:pt x="3822823" y="829125"/>
                  </a:cubicBezTo>
                  <a:cubicBezTo>
                    <a:pt x="3813555" y="917171"/>
                    <a:pt x="3810348" y="929891"/>
                    <a:pt x="3796906" y="1010536"/>
                  </a:cubicBezTo>
                  <a:cubicBezTo>
                    <a:pt x="3804072" y="1118017"/>
                    <a:pt x="3748784" y="1217863"/>
                    <a:pt x="3861700" y="1217863"/>
                  </a:cubicBezTo>
                  <a:cubicBezTo>
                    <a:pt x="3879510" y="1217863"/>
                    <a:pt x="3896256" y="1209224"/>
                    <a:pt x="3913534" y="1204905"/>
                  </a:cubicBezTo>
                  <a:cubicBezTo>
                    <a:pt x="3917854" y="1191947"/>
                    <a:pt x="3923814" y="1179425"/>
                    <a:pt x="3926493" y="1166032"/>
                  </a:cubicBezTo>
                  <a:cubicBezTo>
                    <a:pt x="3936799" y="1114506"/>
                    <a:pt x="3939666" y="1061514"/>
                    <a:pt x="3952411" y="1010536"/>
                  </a:cubicBezTo>
                  <a:cubicBezTo>
                    <a:pt x="3956730" y="993259"/>
                    <a:pt x="3961876" y="976167"/>
                    <a:pt x="3965369" y="958704"/>
                  </a:cubicBezTo>
                  <a:cubicBezTo>
                    <a:pt x="3970522" y="932941"/>
                    <a:pt x="3972420" y="906557"/>
                    <a:pt x="3978328" y="880956"/>
                  </a:cubicBezTo>
                  <a:cubicBezTo>
                    <a:pt x="3985399" y="850316"/>
                    <a:pt x="3995210" y="820370"/>
                    <a:pt x="4004246" y="790251"/>
                  </a:cubicBezTo>
                  <a:cubicBezTo>
                    <a:pt x="4008171" y="777168"/>
                    <a:pt x="4013451" y="764510"/>
                    <a:pt x="4017204" y="751377"/>
                  </a:cubicBezTo>
                  <a:cubicBezTo>
                    <a:pt x="4022097" y="734253"/>
                    <a:pt x="4023147" y="715914"/>
                    <a:pt x="4030163" y="699545"/>
                  </a:cubicBezTo>
                  <a:cubicBezTo>
                    <a:pt x="4036298" y="685231"/>
                    <a:pt x="4047441" y="673629"/>
                    <a:pt x="4056080" y="660671"/>
                  </a:cubicBezTo>
                  <a:cubicBezTo>
                    <a:pt x="4101839" y="729305"/>
                    <a:pt x="4074111" y="675601"/>
                    <a:pt x="4094957" y="790251"/>
                  </a:cubicBezTo>
                  <a:cubicBezTo>
                    <a:pt x="4098143" y="807773"/>
                    <a:pt x="4096790" y="828177"/>
                    <a:pt x="4107915" y="842083"/>
                  </a:cubicBezTo>
                  <a:cubicBezTo>
                    <a:pt x="4116448" y="852749"/>
                    <a:pt x="4133832" y="850722"/>
                    <a:pt x="4146791" y="855041"/>
                  </a:cubicBezTo>
                  <a:cubicBezTo>
                    <a:pt x="4159750" y="816167"/>
                    <a:pt x="4167342" y="775070"/>
                    <a:pt x="4185668" y="738419"/>
                  </a:cubicBezTo>
                  <a:cubicBezTo>
                    <a:pt x="4208245" y="693267"/>
                    <a:pt x="4220959" y="671426"/>
                    <a:pt x="4237503" y="621797"/>
                  </a:cubicBezTo>
                  <a:cubicBezTo>
                    <a:pt x="4243135" y="604902"/>
                    <a:pt x="4244207" y="586640"/>
                    <a:pt x="4250461" y="569965"/>
                  </a:cubicBezTo>
                  <a:cubicBezTo>
                    <a:pt x="4278282" y="495780"/>
                    <a:pt x="4273244" y="543628"/>
                    <a:pt x="4289337" y="479260"/>
                  </a:cubicBezTo>
                  <a:cubicBezTo>
                    <a:pt x="4294679" y="457893"/>
                    <a:pt x="4297518" y="435970"/>
                    <a:pt x="4302296" y="414470"/>
                  </a:cubicBezTo>
                  <a:cubicBezTo>
                    <a:pt x="4306160" y="397085"/>
                    <a:pt x="4304129" y="376544"/>
                    <a:pt x="4315255" y="362638"/>
                  </a:cubicBezTo>
                  <a:cubicBezTo>
                    <a:pt x="4323788" y="351972"/>
                    <a:pt x="4341172" y="353999"/>
                    <a:pt x="4354131" y="349680"/>
                  </a:cubicBezTo>
                  <a:cubicBezTo>
                    <a:pt x="4371409" y="353999"/>
                    <a:pt x="4391147" y="352759"/>
                    <a:pt x="4405966" y="362638"/>
                  </a:cubicBezTo>
                  <a:cubicBezTo>
                    <a:pt x="4478067" y="410703"/>
                    <a:pt x="4393097" y="388644"/>
                    <a:pt x="4444842" y="440386"/>
                  </a:cubicBezTo>
                  <a:cubicBezTo>
                    <a:pt x="4454501" y="450044"/>
                    <a:pt x="4470759" y="449025"/>
                    <a:pt x="4483718" y="453344"/>
                  </a:cubicBezTo>
                  <a:cubicBezTo>
                    <a:pt x="4500996" y="444705"/>
                    <a:pt x="4523962" y="442882"/>
                    <a:pt x="4535553" y="427428"/>
                  </a:cubicBezTo>
                  <a:cubicBezTo>
                    <a:pt x="4535558" y="427421"/>
                    <a:pt x="4567948" y="330247"/>
                    <a:pt x="4574429" y="310806"/>
                  </a:cubicBezTo>
                  <a:cubicBezTo>
                    <a:pt x="4574430" y="310804"/>
                    <a:pt x="4600346" y="233062"/>
                    <a:pt x="4600347" y="233059"/>
                  </a:cubicBezTo>
                  <a:cubicBezTo>
                    <a:pt x="4608986" y="215782"/>
                    <a:pt x="4618654" y="198982"/>
                    <a:pt x="4626264" y="181227"/>
                  </a:cubicBezTo>
                  <a:cubicBezTo>
                    <a:pt x="4631645" y="168672"/>
                    <a:pt x="4633114" y="154570"/>
                    <a:pt x="4639223" y="142353"/>
                  </a:cubicBezTo>
                  <a:cubicBezTo>
                    <a:pt x="4655571" y="109658"/>
                    <a:pt x="4666950" y="101669"/>
                    <a:pt x="4691058" y="77563"/>
                  </a:cubicBezTo>
                  <a:cubicBezTo>
                    <a:pt x="4699697" y="60286"/>
                    <a:pt x="4703316" y="39390"/>
                    <a:pt x="4716975" y="25731"/>
                  </a:cubicBezTo>
                  <a:cubicBezTo>
                    <a:pt x="4742707" y="0"/>
                    <a:pt x="4776318" y="14144"/>
                    <a:pt x="4794728" y="38689"/>
                  </a:cubicBezTo>
                  <a:cubicBezTo>
                    <a:pt x="4799911" y="45600"/>
                    <a:pt x="4794728" y="55966"/>
                    <a:pt x="4794728" y="64605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F38331A5-FA9A-0025-CFDA-A873098A3857}"/>
              </a:ext>
            </a:extLst>
          </p:cNvPr>
          <p:cNvSpPr>
            <a:spLocks/>
          </p:cNvSpPr>
          <p:nvPr/>
        </p:nvSpPr>
        <p:spPr bwMode="auto">
          <a:xfrm>
            <a:off x="2216150" y="1746250"/>
            <a:ext cx="4756150" cy="3838575"/>
          </a:xfrm>
          <a:custGeom>
            <a:avLst/>
            <a:gdLst/>
            <a:ahLst/>
            <a:cxnLst/>
            <a:rect l="0" t="0" r="r" b="b"/>
            <a:pathLst>
              <a:path w="4755852" h="3839115">
                <a:moveTo>
                  <a:pt x="0" y="3618830"/>
                </a:moveTo>
                <a:cubicBezTo>
                  <a:pt x="27605" y="3577425"/>
                  <a:pt x="24881" y="3576004"/>
                  <a:pt x="64794" y="3541082"/>
                </a:cubicBezTo>
                <a:cubicBezTo>
                  <a:pt x="85609" y="3522870"/>
                  <a:pt x="110029" y="3508807"/>
                  <a:pt x="129587" y="3489251"/>
                </a:cubicBezTo>
                <a:cubicBezTo>
                  <a:pt x="200759" y="3418083"/>
                  <a:pt x="92726" y="3475488"/>
                  <a:pt x="220298" y="3424461"/>
                </a:cubicBezTo>
                <a:cubicBezTo>
                  <a:pt x="254077" y="3390684"/>
                  <a:pt x="281108" y="3355184"/>
                  <a:pt x="323968" y="3333755"/>
                </a:cubicBezTo>
                <a:cubicBezTo>
                  <a:pt x="336186" y="3327647"/>
                  <a:pt x="349885" y="3325116"/>
                  <a:pt x="362844" y="3320797"/>
                </a:cubicBezTo>
                <a:cubicBezTo>
                  <a:pt x="375803" y="3325116"/>
                  <a:pt x="394943" y="3321895"/>
                  <a:pt x="401720" y="3333755"/>
                </a:cubicBezTo>
                <a:cubicBezTo>
                  <a:pt x="414756" y="3356566"/>
                  <a:pt x="406370" y="3386578"/>
                  <a:pt x="414679" y="3411503"/>
                </a:cubicBezTo>
                <a:cubicBezTo>
                  <a:pt x="419604" y="3426278"/>
                  <a:pt x="431958" y="3437419"/>
                  <a:pt x="440597" y="3450377"/>
                </a:cubicBezTo>
                <a:lnTo>
                  <a:pt x="466514" y="3528124"/>
                </a:lnTo>
                <a:cubicBezTo>
                  <a:pt x="470834" y="3541082"/>
                  <a:pt x="473364" y="3554781"/>
                  <a:pt x="479473" y="3566998"/>
                </a:cubicBezTo>
                <a:cubicBezTo>
                  <a:pt x="488112" y="3584275"/>
                  <a:pt x="497780" y="3601075"/>
                  <a:pt x="505390" y="3618830"/>
                </a:cubicBezTo>
                <a:cubicBezTo>
                  <a:pt x="510771" y="3631385"/>
                  <a:pt x="512240" y="3645487"/>
                  <a:pt x="518349" y="3657704"/>
                </a:cubicBezTo>
                <a:cubicBezTo>
                  <a:pt x="525314" y="3671633"/>
                  <a:pt x="537941" y="3682347"/>
                  <a:pt x="544266" y="3696578"/>
                </a:cubicBezTo>
                <a:cubicBezTo>
                  <a:pt x="555361" y="3721541"/>
                  <a:pt x="561545" y="3748410"/>
                  <a:pt x="570184" y="3774326"/>
                </a:cubicBezTo>
                <a:cubicBezTo>
                  <a:pt x="574504" y="3787284"/>
                  <a:pt x="573483" y="3803542"/>
                  <a:pt x="583142" y="3813200"/>
                </a:cubicBezTo>
                <a:lnTo>
                  <a:pt x="609060" y="3839115"/>
                </a:lnTo>
                <a:cubicBezTo>
                  <a:pt x="634977" y="3826157"/>
                  <a:pt x="667561" y="3821898"/>
                  <a:pt x="686812" y="3800242"/>
                </a:cubicBezTo>
                <a:cubicBezTo>
                  <a:pt x="704962" y="3779825"/>
                  <a:pt x="702584" y="3747858"/>
                  <a:pt x="712730" y="3722494"/>
                </a:cubicBezTo>
                <a:cubicBezTo>
                  <a:pt x="719904" y="3704559"/>
                  <a:pt x="730008" y="3687939"/>
                  <a:pt x="738647" y="3670662"/>
                </a:cubicBezTo>
                <a:cubicBezTo>
                  <a:pt x="751632" y="3579772"/>
                  <a:pt x="753403" y="3571167"/>
                  <a:pt x="764565" y="3476293"/>
                </a:cubicBezTo>
                <a:cubicBezTo>
                  <a:pt x="769135" y="3437448"/>
                  <a:pt x="771575" y="3398329"/>
                  <a:pt x="777523" y="3359671"/>
                </a:cubicBezTo>
                <a:cubicBezTo>
                  <a:pt x="780231" y="3342069"/>
                  <a:pt x="786989" y="3325302"/>
                  <a:pt x="790482" y="3307839"/>
                </a:cubicBezTo>
                <a:cubicBezTo>
                  <a:pt x="795635" y="3282076"/>
                  <a:pt x="793683" y="3254485"/>
                  <a:pt x="803441" y="3230091"/>
                </a:cubicBezTo>
                <a:cubicBezTo>
                  <a:pt x="824751" y="3176819"/>
                  <a:pt x="843753" y="3182294"/>
                  <a:pt x="881193" y="3152344"/>
                </a:cubicBezTo>
                <a:cubicBezTo>
                  <a:pt x="890733" y="3144712"/>
                  <a:pt x="898472" y="3135067"/>
                  <a:pt x="907111" y="3126428"/>
                </a:cubicBezTo>
                <a:cubicBezTo>
                  <a:pt x="915750" y="3139386"/>
                  <a:pt x="926063" y="3151373"/>
                  <a:pt x="933028" y="3165302"/>
                </a:cubicBezTo>
                <a:cubicBezTo>
                  <a:pt x="939137" y="3177519"/>
                  <a:pt x="940606" y="3191621"/>
                  <a:pt x="945987" y="3204175"/>
                </a:cubicBezTo>
                <a:cubicBezTo>
                  <a:pt x="953597" y="3221930"/>
                  <a:pt x="963265" y="3238730"/>
                  <a:pt x="971904" y="3256007"/>
                </a:cubicBezTo>
                <a:cubicBezTo>
                  <a:pt x="980813" y="3300549"/>
                  <a:pt x="985620" y="3329924"/>
                  <a:pt x="997822" y="3372629"/>
                </a:cubicBezTo>
                <a:cubicBezTo>
                  <a:pt x="1001575" y="3385762"/>
                  <a:pt x="1005399" y="3398949"/>
                  <a:pt x="1010780" y="3411503"/>
                </a:cubicBezTo>
                <a:cubicBezTo>
                  <a:pt x="1030508" y="3457532"/>
                  <a:pt x="1036589" y="3463171"/>
                  <a:pt x="1062615" y="3502209"/>
                </a:cubicBezTo>
                <a:cubicBezTo>
                  <a:pt x="1089585" y="3610080"/>
                  <a:pt x="1056746" y="3503428"/>
                  <a:pt x="1101491" y="3592914"/>
                </a:cubicBezTo>
                <a:cubicBezTo>
                  <a:pt x="1155138" y="3700203"/>
                  <a:pt x="1066096" y="3559263"/>
                  <a:pt x="1140368" y="3670662"/>
                </a:cubicBezTo>
                <a:cubicBezTo>
                  <a:pt x="1165594" y="3746341"/>
                  <a:pt x="1133588" y="3676840"/>
                  <a:pt x="1192203" y="3735452"/>
                </a:cubicBezTo>
                <a:cubicBezTo>
                  <a:pt x="1203216" y="3746464"/>
                  <a:pt x="1204913" y="3766072"/>
                  <a:pt x="1218120" y="3774326"/>
                </a:cubicBezTo>
                <a:cubicBezTo>
                  <a:pt x="1241287" y="3788805"/>
                  <a:pt x="1295872" y="3800242"/>
                  <a:pt x="1295872" y="3800242"/>
                </a:cubicBezTo>
                <a:cubicBezTo>
                  <a:pt x="1343387" y="3795923"/>
                  <a:pt x="1391766" y="3797280"/>
                  <a:pt x="1438418" y="3787284"/>
                </a:cubicBezTo>
                <a:cubicBezTo>
                  <a:pt x="1482398" y="3777860"/>
                  <a:pt x="1476509" y="3749196"/>
                  <a:pt x="1503212" y="3722494"/>
                </a:cubicBezTo>
                <a:cubicBezTo>
                  <a:pt x="1514225" y="3711482"/>
                  <a:pt x="1529926" y="3706307"/>
                  <a:pt x="1542088" y="3696578"/>
                </a:cubicBezTo>
                <a:cubicBezTo>
                  <a:pt x="1551628" y="3688946"/>
                  <a:pt x="1560374" y="3680202"/>
                  <a:pt x="1568006" y="3670662"/>
                </a:cubicBezTo>
                <a:cubicBezTo>
                  <a:pt x="1577735" y="3658501"/>
                  <a:pt x="1582202" y="3642043"/>
                  <a:pt x="1593923" y="3631788"/>
                </a:cubicBezTo>
                <a:cubicBezTo>
                  <a:pt x="1617365" y="3611277"/>
                  <a:pt x="1649649" y="3601980"/>
                  <a:pt x="1671675" y="3579956"/>
                </a:cubicBezTo>
                <a:cubicBezTo>
                  <a:pt x="1734255" y="3517381"/>
                  <a:pt x="1658120" y="3596898"/>
                  <a:pt x="1723510" y="3515167"/>
                </a:cubicBezTo>
                <a:cubicBezTo>
                  <a:pt x="1797364" y="3422856"/>
                  <a:pt x="1695584" y="3570015"/>
                  <a:pt x="1775345" y="3450377"/>
                </a:cubicBezTo>
                <a:cubicBezTo>
                  <a:pt x="1794929" y="3372046"/>
                  <a:pt x="1782673" y="3415435"/>
                  <a:pt x="1814221" y="3320797"/>
                </a:cubicBezTo>
                <a:lnTo>
                  <a:pt x="1827180" y="3281923"/>
                </a:lnTo>
                <a:cubicBezTo>
                  <a:pt x="1847570" y="3139209"/>
                  <a:pt x="1835120" y="3221328"/>
                  <a:pt x="1866056" y="3035722"/>
                </a:cubicBezTo>
                <a:cubicBezTo>
                  <a:pt x="1871034" y="3005858"/>
                  <a:pt x="1876023" y="2951001"/>
                  <a:pt x="1891974" y="2919100"/>
                </a:cubicBezTo>
                <a:cubicBezTo>
                  <a:pt x="1898939" y="2905171"/>
                  <a:pt x="1904684" y="2888480"/>
                  <a:pt x="1917891" y="2880226"/>
                </a:cubicBezTo>
                <a:cubicBezTo>
                  <a:pt x="1941058" y="2865748"/>
                  <a:pt x="1995643" y="2854311"/>
                  <a:pt x="1995643" y="2854311"/>
                </a:cubicBezTo>
                <a:cubicBezTo>
                  <a:pt x="2030200" y="2862949"/>
                  <a:pt x="2063693" y="2880226"/>
                  <a:pt x="2099313" y="2880226"/>
                </a:cubicBezTo>
                <a:cubicBezTo>
                  <a:pt x="2183806" y="2880226"/>
                  <a:pt x="2226925" y="2863608"/>
                  <a:pt x="2293694" y="2841353"/>
                </a:cubicBezTo>
                <a:cubicBezTo>
                  <a:pt x="2289374" y="2798160"/>
                  <a:pt x="2277130" y="2755032"/>
                  <a:pt x="2280735" y="2711773"/>
                </a:cubicBezTo>
                <a:cubicBezTo>
                  <a:pt x="2281750" y="2699598"/>
                  <a:pt x="2294478" y="2686872"/>
                  <a:pt x="2306653" y="2685857"/>
                </a:cubicBezTo>
                <a:cubicBezTo>
                  <a:pt x="2453074" y="2673656"/>
                  <a:pt x="2600384" y="2677218"/>
                  <a:pt x="2747249" y="2672899"/>
                </a:cubicBezTo>
                <a:cubicBezTo>
                  <a:pt x="2768847" y="2651302"/>
                  <a:pt x="2798383" y="2635427"/>
                  <a:pt x="2812043" y="2608109"/>
                </a:cubicBezTo>
                <a:cubicBezTo>
                  <a:pt x="2820682" y="2590832"/>
                  <a:pt x="2830787" y="2574213"/>
                  <a:pt x="2837961" y="2556278"/>
                </a:cubicBezTo>
                <a:cubicBezTo>
                  <a:pt x="2848107" y="2530914"/>
                  <a:pt x="2855239" y="2504446"/>
                  <a:pt x="2863878" y="2478530"/>
                </a:cubicBezTo>
                <a:cubicBezTo>
                  <a:pt x="2887813" y="2406729"/>
                  <a:pt x="2883686" y="2424475"/>
                  <a:pt x="2902754" y="2310076"/>
                </a:cubicBezTo>
                <a:cubicBezTo>
                  <a:pt x="2907074" y="2284160"/>
                  <a:pt x="2912240" y="2258372"/>
                  <a:pt x="2915713" y="2232329"/>
                </a:cubicBezTo>
                <a:cubicBezTo>
                  <a:pt x="2920883" y="2193559"/>
                  <a:pt x="2923820" y="2154518"/>
                  <a:pt x="2928672" y="2115707"/>
                </a:cubicBezTo>
                <a:cubicBezTo>
                  <a:pt x="2932460" y="2085401"/>
                  <a:pt x="2936322" y="2055079"/>
                  <a:pt x="2941630" y="2025001"/>
                </a:cubicBezTo>
                <a:cubicBezTo>
                  <a:pt x="2949285" y="1981623"/>
                  <a:pt x="2967548" y="1895422"/>
                  <a:pt x="2967548" y="1895422"/>
                </a:cubicBezTo>
                <a:cubicBezTo>
                  <a:pt x="3019383" y="1908380"/>
                  <a:pt x="3085271" y="1896515"/>
                  <a:pt x="3123053" y="1934295"/>
                </a:cubicBezTo>
                <a:cubicBezTo>
                  <a:pt x="3136012" y="1947253"/>
                  <a:pt x="3146681" y="1963004"/>
                  <a:pt x="3161929" y="1973169"/>
                </a:cubicBezTo>
                <a:cubicBezTo>
                  <a:pt x="3173295" y="1980746"/>
                  <a:pt x="3188587" y="1980019"/>
                  <a:pt x="3200805" y="1986127"/>
                </a:cubicBezTo>
                <a:cubicBezTo>
                  <a:pt x="3214735" y="1993092"/>
                  <a:pt x="3226722" y="2003404"/>
                  <a:pt x="3239681" y="2012043"/>
                </a:cubicBezTo>
                <a:cubicBezTo>
                  <a:pt x="3355127" y="1935083"/>
                  <a:pt x="3205284" y="2049227"/>
                  <a:pt x="3304475" y="1765842"/>
                </a:cubicBezTo>
                <a:cubicBezTo>
                  <a:pt x="3318540" y="1725659"/>
                  <a:pt x="3420849" y="1718372"/>
                  <a:pt x="3447021" y="1714010"/>
                </a:cubicBezTo>
                <a:cubicBezTo>
                  <a:pt x="3468619" y="1705371"/>
                  <a:pt x="3489534" y="1694778"/>
                  <a:pt x="3511814" y="1688094"/>
                </a:cubicBezTo>
                <a:cubicBezTo>
                  <a:pt x="3534452" y="1681303"/>
                  <a:pt x="3635905" y="1665254"/>
                  <a:pt x="3654360" y="1662178"/>
                </a:cubicBezTo>
                <a:cubicBezTo>
                  <a:pt x="3708565" y="1526679"/>
                  <a:pt x="3648387" y="1671909"/>
                  <a:pt x="3745071" y="1467809"/>
                </a:cubicBezTo>
                <a:cubicBezTo>
                  <a:pt x="3763283" y="1429364"/>
                  <a:pt x="3777880" y="1389236"/>
                  <a:pt x="3796906" y="1351187"/>
                </a:cubicBezTo>
                <a:cubicBezTo>
                  <a:pt x="3808170" y="1328660"/>
                  <a:pt x="3825359" y="1309325"/>
                  <a:pt x="3835782" y="1286397"/>
                </a:cubicBezTo>
                <a:cubicBezTo>
                  <a:pt x="3853311" y="1247836"/>
                  <a:pt x="3864215" y="1198591"/>
                  <a:pt x="3874659" y="1156818"/>
                </a:cubicBezTo>
                <a:cubicBezTo>
                  <a:pt x="3872070" y="1138697"/>
                  <a:pt x="3865857" y="1056579"/>
                  <a:pt x="3848741" y="1027238"/>
                </a:cubicBezTo>
                <a:cubicBezTo>
                  <a:pt x="3825198" y="986882"/>
                  <a:pt x="3796906" y="949491"/>
                  <a:pt x="3770989" y="910617"/>
                </a:cubicBezTo>
                <a:cubicBezTo>
                  <a:pt x="3760273" y="894545"/>
                  <a:pt x="3754655" y="875557"/>
                  <a:pt x="3745071" y="858785"/>
                </a:cubicBezTo>
                <a:cubicBezTo>
                  <a:pt x="3737344" y="845263"/>
                  <a:pt x="3726119" y="833840"/>
                  <a:pt x="3719154" y="819911"/>
                </a:cubicBezTo>
                <a:cubicBezTo>
                  <a:pt x="3701921" y="785447"/>
                  <a:pt x="3701055" y="714962"/>
                  <a:pt x="3654360" y="703289"/>
                </a:cubicBezTo>
                <a:cubicBezTo>
                  <a:pt x="3637082" y="698970"/>
                  <a:pt x="3619940" y="694063"/>
                  <a:pt x="3602525" y="690331"/>
                </a:cubicBezTo>
                <a:cubicBezTo>
                  <a:pt x="3559452" y="681102"/>
                  <a:pt x="3514729" y="678345"/>
                  <a:pt x="3472938" y="664415"/>
                </a:cubicBezTo>
                <a:cubicBezTo>
                  <a:pt x="3409135" y="643149"/>
                  <a:pt x="3447536" y="653702"/>
                  <a:pt x="3356310" y="638500"/>
                </a:cubicBezTo>
                <a:cubicBezTo>
                  <a:pt x="3373588" y="634181"/>
                  <a:pt x="3391468" y="631795"/>
                  <a:pt x="3408144" y="625542"/>
                </a:cubicBezTo>
                <a:cubicBezTo>
                  <a:pt x="3426232" y="618759"/>
                  <a:pt x="3441238" y="604311"/>
                  <a:pt x="3459979" y="599626"/>
                </a:cubicBezTo>
                <a:cubicBezTo>
                  <a:pt x="3493765" y="591180"/>
                  <a:pt x="3529228" y="591963"/>
                  <a:pt x="3563649" y="586668"/>
                </a:cubicBezTo>
                <a:cubicBezTo>
                  <a:pt x="3760133" y="556442"/>
                  <a:pt x="3405945" y="588542"/>
                  <a:pt x="3822824" y="560752"/>
                </a:cubicBezTo>
                <a:cubicBezTo>
                  <a:pt x="3846480" y="543011"/>
                  <a:pt x="3933267" y="476427"/>
                  <a:pt x="3952411" y="470046"/>
                </a:cubicBezTo>
                <a:lnTo>
                  <a:pt x="3991287" y="457088"/>
                </a:lnTo>
                <a:cubicBezTo>
                  <a:pt x="4008565" y="444130"/>
                  <a:pt x="4026724" y="432269"/>
                  <a:pt x="4043122" y="418214"/>
                </a:cubicBezTo>
                <a:cubicBezTo>
                  <a:pt x="4057036" y="406288"/>
                  <a:pt x="4064612" y="385135"/>
                  <a:pt x="4081998" y="379340"/>
                </a:cubicBezTo>
                <a:cubicBezTo>
                  <a:pt x="4226764" y="331087"/>
                  <a:pt x="4247745" y="351376"/>
                  <a:pt x="4367090" y="327509"/>
                </a:cubicBezTo>
                <a:cubicBezTo>
                  <a:pt x="4448446" y="311239"/>
                  <a:pt x="4474408" y="300377"/>
                  <a:pt x="4548512" y="275677"/>
                </a:cubicBezTo>
                <a:lnTo>
                  <a:pt x="4587388" y="262719"/>
                </a:lnTo>
                <a:cubicBezTo>
                  <a:pt x="4596027" y="210887"/>
                  <a:pt x="4596688" y="157073"/>
                  <a:pt x="4613306" y="107223"/>
                </a:cubicBezTo>
                <a:cubicBezTo>
                  <a:pt x="4631145" y="53709"/>
                  <a:pt x="4665011" y="18406"/>
                  <a:pt x="4716976" y="3560"/>
                </a:cubicBezTo>
                <a:cubicBezTo>
                  <a:pt x="4729436" y="0"/>
                  <a:pt x="4742893" y="3560"/>
                  <a:pt x="4755852" y="3560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E5FF9FB6-629A-560E-1768-58E73B2D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>
                <a:ea typeface="ＭＳ Ｐゴシック" panose="020B0600070205080204" pitchFamily="34" charset="-128"/>
              </a:rPr>
              <a:t> (and </a:t>
            </a:r>
            <a:r>
              <a:rPr lang="en-US" altLang="en-US">
                <a:solidFill>
                  <a:srgbClr val="932756"/>
                </a:solidFill>
                <a:ea typeface="ＭＳ Ｐゴシック" panose="020B0600070205080204" pitchFamily="34" charset="-128"/>
              </a:rPr>
              <a:t>Ω</a:t>
            </a:r>
            <a:r>
              <a:rPr lang="en-US" altLang="en-US">
                <a:ea typeface="ＭＳ Ｐゴシック" panose="020B0600070205080204" pitchFamily="34" charset="-128"/>
              </a:rPr>
              <a:t>) </a:t>
            </a:r>
          </a:p>
        </p:txBody>
      </p:sp>
      <p:grpSp>
        <p:nvGrpSpPr>
          <p:cNvPr id="49154" name="Group 8">
            <a:extLst>
              <a:ext uri="{FF2B5EF4-FFF2-40B4-BE49-F238E27FC236}">
                <a16:creationId xmlns:a16="http://schemas.microsoft.com/office/drawing/2014/main" id="{47FFD9F8-344D-2DDF-FAD5-F47D9C43E889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2012950"/>
            <a:ext cx="5516562" cy="708025"/>
            <a:chOff x="1191503" y="2013723"/>
            <a:chExt cx="5516798" cy="707886"/>
          </a:xfrm>
        </p:grpSpPr>
        <p:sp>
          <p:nvSpPr>
            <p:cNvPr id="49165" name="TextBox 2">
              <a:extLst>
                <a:ext uri="{FF2B5EF4-FFF2-40B4-BE49-F238E27FC236}">
                  <a16:creationId xmlns:a16="http://schemas.microsoft.com/office/drawing/2014/main" id="{848D3958-972B-43E9-3808-A583B1381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2101108"/>
              <a:ext cx="17277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Transitive</a:t>
              </a:r>
            </a:p>
          </p:txBody>
        </p:sp>
        <p:sp>
          <p:nvSpPr>
            <p:cNvPr id="49166" name="TextBox 3">
              <a:extLst>
                <a:ext uri="{FF2B5EF4-FFF2-40B4-BE49-F238E27FC236}">
                  <a16:creationId xmlns:a16="http://schemas.microsoft.com/office/drawing/2014/main" id="{413C708B-6738-9783-9BA4-0D677C5D5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8831" y="2013723"/>
              <a:ext cx="314947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O(f)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871888-152B-53E9-F4B5-E1D0A8F2C9AA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3184525"/>
            <a:ext cx="5654675" cy="708025"/>
            <a:chOff x="1191503" y="3059878"/>
            <a:chExt cx="5654081" cy="707886"/>
          </a:xfrm>
        </p:grpSpPr>
        <p:sp>
          <p:nvSpPr>
            <p:cNvPr id="49163" name="TextBox 4">
              <a:extLst>
                <a:ext uri="{FF2B5EF4-FFF2-40B4-BE49-F238E27FC236}">
                  <a16:creationId xmlns:a16="http://schemas.microsoft.com/office/drawing/2014/main" id="{9999F7CB-6C1E-5080-3C4D-0FC625C03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3147263"/>
              <a:ext cx="14621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Additive</a:t>
              </a:r>
            </a:p>
          </p:txBody>
        </p:sp>
        <p:sp>
          <p:nvSpPr>
            <p:cNvPr id="49164" name="TextBox 5">
              <a:extLst>
                <a:ext uri="{FF2B5EF4-FFF2-40B4-BE49-F238E27FC236}">
                  <a16:creationId xmlns:a16="http://schemas.microsoft.com/office/drawing/2014/main" id="{8024C775-6211-9D1F-2BBF-AF056049F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4730" y="3059878"/>
              <a:ext cx="322085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g+f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E8111B-6C57-945C-9BCF-4086163BD456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4545013"/>
            <a:ext cx="6043612" cy="708025"/>
            <a:chOff x="1191503" y="4545070"/>
            <a:chExt cx="6044218" cy="707886"/>
          </a:xfrm>
        </p:grpSpPr>
        <p:sp>
          <p:nvSpPr>
            <p:cNvPr id="49161" name="TextBox 6">
              <a:extLst>
                <a:ext uri="{FF2B5EF4-FFF2-40B4-BE49-F238E27FC236}">
                  <a16:creationId xmlns:a16="http://schemas.microsoft.com/office/drawing/2014/main" id="{4215083A-33C6-AC91-C370-AD833D170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503" y="4632455"/>
              <a:ext cx="22400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</a:rPr>
                <a:t>Multiplicative</a:t>
              </a:r>
            </a:p>
          </p:txBody>
        </p:sp>
        <p:sp>
          <p:nvSpPr>
            <p:cNvPr id="49162" name="TextBox 7">
              <a:extLst>
                <a:ext uri="{FF2B5EF4-FFF2-40B4-BE49-F238E27FC236}">
                  <a16:creationId xmlns:a16="http://schemas.microsoft.com/office/drawing/2014/main" id="{3A6878AF-9CF5-13BA-63C6-FC4E506C5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130" y="4545070"/>
              <a:ext cx="34585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000">
                  <a:latin typeface="Arial" panose="020B0604020202020204" pitchFamily="34" charset="0"/>
                </a:rPr>
                <a:t> and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en-US" sz="2000">
                  <a:latin typeface="Arial" panose="020B0604020202020204" pitchFamily="34" charset="0"/>
                </a:rPr>
                <a:t>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000">
                  <a:latin typeface="Arial" panose="020B0604020202020204" pitchFamily="34" charset="0"/>
                </a:rPr>
                <a:t> then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g*f</a:t>
              </a:r>
              <a:r>
                <a:rPr lang="en-US" altLang="en-US" sz="2000">
                  <a:latin typeface="Arial" panose="020B0604020202020204" pitchFamily="34" charset="0"/>
                </a:rPr>
                <a:t> is 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O(h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*h</a:t>
              </a:r>
              <a:r>
                <a:rPr lang="en-US" altLang="en-US" sz="2000" baseline="-25000">
                  <a:solidFill>
                    <a:srgbClr val="932756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>
                  <a:solidFill>
                    <a:srgbClr val="932756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DC3FED4-258C-5C39-3E9A-440D5875A5A8}"/>
              </a:ext>
            </a:extLst>
          </p:cNvPr>
          <p:cNvSpPr/>
          <p:nvPr/>
        </p:nvSpPr>
        <p:spPr>
          <a:xfrm>
            <a:off x="5607050" y="2478088"/>
            <a:ext cx="3187700" cy="7064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Step 1 // O(n) time</a:t>
            </a:r>
          </a:p>
          <a:p>
            <a:pPr algn="ctr">
              <a:defRPr/>
            </a:pPr>
            <a:r>
              <a:rPr lang="en-US" dirty="0"/>
              <a:t>Step 2 // O(n) time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A2E1DC97-2E59-793A-F77F-11F0C442C6A2}"/>
              </a:ext>
            </a:extLst>
          </p:cNvPr>
          <p:cNvSpPr/>
          <p:nvPr/>
        </p:nvSpPr>
        <p:spPr>
          <a:xfrm>
            <a:off x="6737350" y="3427413"/>
            <a:ext cx="1828800" cy="915987"/>
          </a:xfrm>
          <a:prstGeom prst="cloudCallout">
            <a:avLst>
              <a:gd name="adj1" fmla="val 24423"/>
              <a:gd name="adj2" fmla="val -100169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Overall: O(n)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A6829-C273-C21B-78A6-C6F940635A6F}"/>
              </a:ext>
            </a:extLst>
          </p:cNvPr>
          <p:cNvSpPr/>
          <p:nvPr/>
        </p:nvSpPr>
        <p:spPr>
          <a:xfrm>
            <a:off x="3873500" y="5341938"/>
            <a:ext cx="4511675" cy="97472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While (loop condition) // O(n</a:t>
            </a:r>
            <a:r>
              <a:rPr lang="en-US" baseline="30000" dirty="0"/>
              <a:t>2</a:t>
            </a:r>
            <a:r>
              <a:rPr lang="en-US" dirty="0"/>
              <a:t>) iterations</a:t>
            </a:r>
          </a:p>
          <a:p>
            <a:pPr algn="ctr">
              <a:defRPr/>
            </a:pPr>
            <a:r>
              <a:rPr lang="en-US" dirty="0"/>
              <a:t>Stuff happens     // O(1) time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6C87BB5-A476-FDD8-1324-8956D46520EF}"/>
              </a:ext>
            </a:extLst>
          </p:cNvPr>
          <p:cNvSpPr/>
          <p:nvPr/>
        </p:nvSpPr>
        <p:spPr>
          <a:xfrm>
            <a:off x="1082675" y="5400675"/>
            <a:ext cx="1997075" cy="857250"/>
          </a:xfrm>
          <a:prstGeom prst="cloudCallout">
            <a:avLst>
              <a:gd name="adj1" fmla="val 88203"/>
              <a:gd name="adj2" fmla="val 3622"/>
            </a:avLst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Overall: O(n</a:t>
            </a:r>
            <a:r>
              <a:rPr lang="en-US" baseline="30000" dirty="0"/>
              <a:t>2</a:t>
            </a:r>
            <a:r>
              <a:rPr lang="en-US" dirty="0"/>
              <a:t>)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C5E993F-33E5-EC4D-34A9-2AD15E6B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Your UBIT ID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3DCE0-208E-320A-CD0E-72C98B58C17A}"/>
              </a:ext>
            </a:extLst>
          </p:cNvPr>
          <p:cNvSpPr txBox="1"/>
          <p:nvPr/>
        </p:nvSpPr>
        <p:spPr>
          <a:xfrm>
            <a:off x="1552575" y="2309813"/>
            <a:ext cx="414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/>
              <a:t> if your email ID is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 err="1"/>
              <a:t>@buffalo.edu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D28D8-ECD4-E5DD-E69A-3C648813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3213100"/>
            <a:ext cx="833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73B47-39B3-DD8A-05B1-50CEEE48D2C3}"/>
              </a:ext>
            </a:extLst>
          </p:cNvPr>
          <p:cNvSpPr txBox="1"/>
          <p:nvPr/>
        </p:nvSpPr>
        <p:spPr>
          <a:xfrm>
            <a:off x="2189163" y="3994150"/>
            <a:ext cx="19034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 err="1"/>
              <a:t>@buffalo.edu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FDC8-0426-48B9-CFF2-077263C8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684713"/>
            <a:ext cx="265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Your UB person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F3DC-F633-26DE-B752-44F23465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ALL instructions on HW1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2D0B4-B0E1-5D2D-AC80-1A0BEC304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74" y="1088042"/>
            <a:ext cx="7751852" cy="5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27C9-C814-9518-DE42-B86577F4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HW policy doc!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8D59-A041-239C-1745-6C66C663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4" y="1342489"/>
            <a:ext cx="8816512" cy="51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8760092E-9ADA-40A6-016D-B20D66E4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(pre)post-mortem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2DD50-082F-F6C4-B6F5-BCFAC55C7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787"/>
            <a:ext cx="9151240" cy="4525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5BAB-9704-FFF6-3FBA-78DF1921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on 1(a)/2(a)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7FB5E-5037-9178-8558-E7BB11B6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296"/>
            <a:ext cx="9180046" cy="26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903A8BC5-F33C-42B0-B773-B4D41081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2DDD1433-487C-9BB4-29FA-1C3C42FD0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11102</TotalTime>
  <Words>936</Words>
  <Application>Microsoft Macintosh PowerPoint</Application>
  <PresentationFormat>On-screen Show (4:3)</PresentationFormat>
  <Paragraphs>170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Lecture 8</vt:lpstr>
      <vt:lpstr>If you need it, ask for help</vt:lpstr>
      <vt:lpstr>Register your project groups</vt:lpstr>
      <vt:lpstr>Your UBIT ID is</vt:lpstr>
      <vt:lpstr>Follow ALL instructions on HW1</vt:lpstr>
      <vt:lpstr>Review the HW policy doc!</vt:lpstr>
      <vt:lpstr>HW 1 (pre)post-mortem</vt:lpstr>
      <vt:lpstr>Feedback on 1(a)/2(a) solutions</vt:lpstr>
      <vt:lpstr>Questions/Comments?</vt:lpstr>
      <vt:lpstr>Gale-Shapley Algorithm</vt:lpstr>
      <vt:lpstr>The Lemmas</vt:lpstr>
      <vt:lpstr>Proof Details of Lemma 1</vt:lpstr>
      <vt:lpstr>Questions/Comments?</vt:lpstr>
      <vt:lpstr>Proof technique de jour</vt:lpstr>
      <vt:lpstr>Two obervations</vt:lpstr>
      <vt:lpstr>Proof of Lemma 3</vt:lpstr>
      <vt:lpstr>Contradiction by Case Analysis</vt:lpstr>
      <vt:lpstr>Case 2: w’ had proposed to m</vt:lpstr>
      <vt:lpstr>Overall structure of case analysis</vt:lpstr>
      <vt:lpstr>Questions?</vt:lpstr>
      <vt:lpstr>Extensions </vt:lpstr>
      <vt:lpstr>Main Steps in Algorithm Design</vt:lpstr>
      <vt:lpstr>Definition of Efficiency</vt:lpstr>
      <vt:lpstr>Definition-II</vt:lpstr>
      <vt:lpstr>Definition-III</vt:lpstr>
      <vt:lpstr>More on polynomial time</vt:lpstr>
      <vt:lpstr>Asymptotic Analysis</vt:lpstr>
      <vt:lpstr>Reading Assignment for today</vt:lpstr>
      <vt:lpstr>Which one is better?</vt:lpstr>
      <vt:lpstr>Now?</vt:lpstr>
      <vt:lpstr>And now?</vt:lpstr>
      <vt:lpstr>The actual run times</vt:lpstr>
      <vt:lpstr>Asymptotic Notation</vt:lpstr>
      <vt:lpstr>Another view</vt:lpstr>
      <vt:lpstr>g(n) is O(f(n))</vt:lpstr>
      <vt:lpstr>g(n) is Ω(f(n))</vt:lpstr>
      <vt:lpstr>g(n) is Θ(f(n))</vt:lpstr>
      <vt:lpstr>Properties of O (and Ω) 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Atri</dc:creator>
  <cp:lastModifiedBy>Atri Rudra</cp:lastModifiedBy>
  <cp:revision>58</cp:revision>
  <dcterms:created xsi:type="dcterms:W3CDTF">2011-09-16T01:41:01Z</dcterms:created>
  <dcterms:modified xsi:type="dcterms:W3CDTF">2022-09-16T17:54:53Z</dcterms:modified>
</cp:coreProperties>
</file>