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6" r:id="rId3"/>
    <p:sldId id="445" r:id="rId4"/>
    <p:sldId id="446" r:id="rId5"/>
    <p:sldId id="447" r:id="rId6"/>
    <p:sldId id="448" r:id="rId7"/>
    <p:sldId id="417" r:id="rId8"/>
    <p:sldId id="327" r:id="rId9"/>
    <p:sldId id="444" r:id="rId10"/>
    <p:sldId id="438" r:id="rId11"/>
    <p:sldId id="290" r:id="rId12"/>
    <p:sldId id="329" r:id="rId13"/>
    <p:sldId id="436" r:id="rId14"/>
    <p:sldId id="437" r:id="rId15"/>
    <p:sldId id="294" r:id="rId16"/>
    <p:sldId id="278" r:id="rId17"/>
    <p:sldId id="291" r:id="rId18"/>
    <p:sldId id="314" r:id="rId19"/>
    <p:sldId id="315" r:id="rId20"/>
    <p:sldId id="316" r:id="rId21"/>
    <p:sldId id="432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/>
    <p:restoredTop sz="94540"/>
  </p:normalViewPr>
  <p:slideViewPr>
    <p:cSldViewPr snapToGrid="0" snapToObjects="1">
      <p:cViewPr varScale="1">
        <p:scale>
          <a:sx n="104" d="100"/>
          <a:sy n="104" d="100"/>
        </p:scale>
        <p:origin x="1776" y="2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5BD6-74CA-0102-F0A0-C7F0FBEE7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6D52E-CA9E-AB37-4258-3BAD25CFFB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9E61954-861A-2848-8265-4E96B4D37FB0}" type="datetimeFigureOut">
              <a:rPr lang="en-US"/>
              <a:pPr>
                <a:defRPr/>
              </a:pPr>
              <a:t>9/18/22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19246-A260-7E28-598E-68F3BF0046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9FF32-0E5F-7555-3293-F8C1E89632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769150-C3EE-A34D-BA6F-EAD72BDC0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200CA4-3C99-C978-CA56-E1EF9A976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7928F-FE8B-B3EF-7691-1C9082413A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E5B9B8E-13BD-BE4D-B0B3-889157F876D9}" type="datetimeFigureOut">
              <a:rPr lang="en-US"/>
              <a:pPr>
                <a:defRPr/>
              </a:pPr>
              <a:t>9/18/22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9779AD-1D5B-7680-3FFC-EEFEF15D96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3C2905-CC56-D2B9-E82E-51F4E7676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05063-FB86-1E38-8152-5C8670D0F1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3BA47-D47C-1867-D2A0-CEBC016E4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FB59E2-B20E-B940-8834-A583AF8A9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E1726-B35D-E8A1-72AF-EAF07C16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ECDF-0150-F347-8204-1EBE3FCA56D0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9C89-ABB1-00E9-1A6D-1B917519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B47D-5805-B154-E8AD-0765004F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3DCA-1F4A-684C-A7C4-8CF7DC92B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1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9EA5-113E-66A9-723B-E1969ED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E446-246E-F743-9951-3CE1848B095A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97E91-1D2E-5372-75A9-CD9DBF9A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D91F-5FAE-19F6-2064-7B5B730A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7735-CF30-B748-9306-A1DC2619A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21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8C1F2-F9E5-0319-8A6F-BB239D87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B485-C34C-C14B-9937-132438F213AC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0F715-833E-63C1-D0E7-C73BF77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8F1B-D014-2262-6ABA-CF3CD1B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04CB-ED38-DE40-85B8-DC5A935AF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41B8E-3D29-74FB-190B-1E578BA8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AC0-8252-0147-84EA-3012541C4DE7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08D39-D0E5-A489-A75D-BFE74E7D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36CDC-74AF-49BA-826E-52A24725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A73B-007E-4B4B-98EC-734D2C931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62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20CAA-813D-E982-2FB3-4867A343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7373-2B31-8147-8DEC-0B261AD7B462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36BC2-FB06-0AF0-7761-1BF483D0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98F77-1559-B6F9-C485-832F0995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F4CD-E06A-814C-AF37-91D5B9150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80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DA7CFF-767F-B53E-BD98-31A9E1DE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11FF-9D8E-454F-ACBB-CCD041E16697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2C52E1-3067-B123-D764-1E95A6A4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23D8B5-8785-1E29-14D3-BE1E139E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D973-37E1-6445-A04E-1E58F7A63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59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31301E-61F0-1422-2409-878F3E40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E84C-39B4-644F-87AF-D6F69106C345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F0C843-BC2A-9958-4EAB-B4636B8B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B53D37-E69C-06DE-6C78-B94C96BA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12B2-C59F-C343-97C1-EF88219F9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100476-EF59-AE14-5511-75161021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E529-29A0-4745-AB53-08EEED3E2A3E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40A6B0-8016-64DB-5434-D323D192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C7E2EC-EA2A-6056-17DF-AA0C636F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1B28-E48D-1F41-B8FD-50A05DFAD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863A50-AF98-7F2C-6DC0-C6D9B1FE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4AC6-5223-8344-84F4-4AF1E48CD482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0AF174-C256-995E-F4BF-3A93378C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E6DB3-99B3-69AB-EF81-CA12C8BA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E909-9E7F-FB48-933A-03B1469D6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42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2AFD52-FD29-B36F-2CB5-2D0BDA74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D1F7-E47F-1E45-9CEF-C444D32ECBF7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F94A1B-B3A0-7CE4-A219-5A3E845E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B051ED-24F3-8B9B-94A1-3B720F98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42B1-2E20-8A42-9B89-11A3DEA9B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1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EEFA37-1356-8F02-D60D-775E5BCC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B7EA-A261-5946-BB20-34F91F20FB8C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C4013E-C2B6-901B-0DD7-003DB424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4E4C6B-1C10-423F-51EB-96D5A9AA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EA0D-6D31-3841-B775-2467FD364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0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C55BD6-D3B3-C276-C3F0-5D3186A44D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EA8B6D-042C-DFC8-4A3E-8C0F4B125D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DA64E-2B2C-A50B-64EE-41FDDA2BF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70511E2-C0DE-5A4C-9531-E0382F360FC8}" type="datetime1">
              <a:rPr lang="en-US" altLang="en-US"/>
              <a:pPr>
                <a:defRPr/>
              </a:pPr>
              <a:t>9/18/22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3C0C-E666-7DF6-A250-90D2110AA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CC273-9E68-FED5-7E22-18371FB6E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0E4014-A819-9A4E-8974-2D3A04E3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58369CD-B264-2DBD-99B5-54C06E54F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8CD25-5E52-32C7-2415-CB74C1B2C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19,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B4078FF-2B19-1854-2F2C-A4D31C38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Your UBIT ID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816D7-F7CD-AFC0-F605-CC79AB070859}"/>
              </a:ext>
            </a:extLst>
          </p:cNvPr>
          <p:cNvSpPr txBox="1"/>
          <p:nvPr/>
        </p:nvSpPr>
        <p:spPr>
          <a:xfrm>
            <a:off x="1552575" y="2309813"/>
            <a:ext cx="4146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/>
              <a:t> if your email ID is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 err="1"/>
              <a:t>@buffalo.edu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40183-FB6D-8311-FC16-15C824D4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3213100"/>
            <a:ext cx="833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46865-AF83-B4EB-8512-0732B927BE15}"/>
              </a:ext>
            </a:extLst>
          </p:cNvPr>
          <p:cNvSpPr txBox="1"/>
          <p:nvPr/>
        </p:nvSpPr>
        <p:spPr>
          <a:xfrm>
            <a:off x="2189163" y="3994150"/>
            <a:ext cx="19034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 err="1"/>
              <a:t>@buffalo.edu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0CBD-10A1-A23A-49D8-BE0D5B966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4684713"/>
            <a:ext cx="265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Your UB person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4642274-294B-0042-53BA-58C35817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B058D646-1E96-0E12-8926-E1F9D931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2106613"/>
            <a:ext cx="6981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880088"/>
                </a:solidFill>
              </a:rPr>
              <a:t>O(n</a:t>
            </a:r>
            <a:r>
              <a:rPr lang="en-US" altLang="en-US" sz="2500" baseline="30000">
                <a:solidFill>
                  <a:srgbClr val="880088"/>
                </a:solidFill>
              </a:rPr>
              <a:t>2</a:t>
            </a:r>
            <a:r>
              <a:rPr lang="en-US" altLang="en-US" sz="2500">
                <a:solidFill>
                  <a:srgbClr val="880088"/>
                </a:solidFill>
              </a:rPr>
              <a:t>) </a:t>
            </a:r>
            <a:r>
              <a:rPr lang="en-US" altLang="en-US" sz="2500"/>
              <a:t>implementation of the Gale-Shapley algorithm </a:t>
            </a:r>
          </a:p>
        </p:txBody>
      </p:sp>
      <p:sp>
        <p:nvSpPr>
          <p:cNvPr id="17413" name="TextBox 3">
            <a:extLst>
              <a:ext uri="{FF2B5EF4-FFF2-40B4-BE49-F238E27FC236}">
                <a16:creationId xmlns:a16="http://schemas.microsoft.com/office/drawing/2014/main" id="{708C0C64-3F34-B45F-395C-F67C4E4B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3983038"/>
            <a:ext cx="362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Some practice with run time analysis</a:t>
            </a:r>
          </a:p>
        </p:txBody>
      </p:sp>
      <p:pic>
        <p:nvPicPr>
          <p:cNvPr id="17414" name="Picture 4">
            <a:extLst>
              <a:ext uri="{FF2B5EF4-FFF2-40B4-BE49-F238E27FC236}">
                <a16:creationId xmlns:a16="http://schemas.microsoft.com/office/drawing/2014/main" id="{8522ECF7-13DE-053A-A46F-D0BD3678C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001963"/>
            <a:ext cx="41433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1C374B2-E1D8-B7F6-F0E5-393CDF06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2DAD9992-F6B5-5E73-1497-1FD60303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DC9825A-AB77-C703-2D95-E98903F9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g(n) </a:t>
            </a:r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O(f(n))</a:t>
            </a:r>
          </a:p>
        </p:txBody>
      </p:sp>
      <p:grpSp>
        <p:nvGrpSpPr>
          <p:cNvPr id="24578" name="Group 6">
            <a:extLst>
              <a:ext uri="{FF2B5EF4-FFF2-40B4-BE49-F238E27FC236}">
                <a16:creationId xmlns:a16="http://schemas.microsoft.com/office/drawing/2014/main" id="{322410DB-6AB2-75E4-AF6C-1FA76149E212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2117725"/>
            <a:ext cx="5389562" cy="3752850"/>
            <a:chOff x="1347707" y="1417639"/>
            <a:chExt cx="5390830" cy="37525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C8E263F-1EBA-C53C-8ED7-D54CDEE826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95098" y="3287582"/>
              <a:ext cx="3752588" cy="1270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24D9D3E-90FC-82ED-436F-5F2C371A45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47707" y="4898784"/>
              <a:ext cx="5390830" cy="2539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43A7B2D4-AD88-4A7E-7B24-317D50B71D22}"/>
              </a:ext>
            </a:extLst>
          </p:cNvPr>
          <p:cNvSpPr>
            <a:spLocks/>
          </p:cNvSpPr>
          <p:nvPr/>
        </p:nvSpPr>
        <p:spPr bwMode="auto">
          <a:xfrm>
            <a:off x="2241550" y="2605088"/>
            <a:ext cx="4743450" cy="2979737"/>
          </a:xfrm>
          <a:custGeom>
            <a:avLst/>
            <a:gdLst>
              <a:gd name="T0" fmla="*/ 0 w 4742894"/>
              <a:gd name="T1" fmla="*/ 2979737 h 2980330"/>
              <a:gd name="T2" fmla="*/ 1620031 w 4742894"/>
              <a:gd name="T3" fmla="*/ 2707674 h 2980330"/>
              <a:gd name="T4" fmla="*/ 1620031 w 4742894"/>
              <a:gd name="T5" fmla="*/ 2707674 h 2980330"/>
              <a:gd name="T6" fmla="*/ 2980856 w 4742894"/>
              <a:gd name="T7" fmla="*/ 2085816 h 2980330"/>
              <a:gd name="T8" fmla="*/ 4238000 w 4742894"/>
              <a:gd name="T9" fmla="*/ 868010 h 2980330"/>
              <a:gd name="T10" fmla="*/ 4743450 w 4742894"/>
              <a:gd name="T11" fmla="*/ 0 h 2980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42894" h="2980330">
                <a:moveTo>
                  <a:pt x="0" y="2980330"/>
                </a:moveTo>
                <a:lnTo>
                  <a:pt x="1619841" y="2708213"/>
                </a:lnTo>
                <a:cubicBezTo>
                  <a:pt x="1846619" y="2604549"/>
                  <a:pt x="2544230" y="2392903"/>
                  <a:pt x="2980507" y="2086231"/>
                </a:cubicBezTo>
                <a:cubicBezTo>
                  <a:pt x="3416784" y="1779559"/>
                  <a:pt x="3943772" y="1215888"/>
                  <a:pt x="4237503" y="868183"/>
                </a:cubicBezTo>
                <a:cubicBezTo>
                  <a:pt x="4531234" y="520478"/>
                  <a:pt x="4742894" y="0"/>
                  <a:pt x="474289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extBox 8">
            <a:extLst>
              <a:ext uri="{FF2B5EF4-FFF2-40B4-BE49-F238E27FC236}">
                <a16:creationId xmlns:a16="http://schemas.microsoft.com/office/drawing/2014/main" id="{34E11742-B082-BB64-7561-3DE1DF4B6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117725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32756"/>
                </a:solidFill>
                <a:latin typeface="Arial" panose="020B0604020202020204" pitchFamily="34" charset="0"/>
              </a:rPr>
              <a:t>g(n)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AA00BE57-9D34-A981-6BEB-975E1B7065FE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5481638"/>
            <a:ext cx="398462" cy="576262"/>
            <a:chOff x="3723294" y="5482009"/>
            <a:chExt cx="398629" cy="576660"/>
          </a:xfrm>
        </p:grpSpPr>
        <p:sp>
          <p:nvSpPr>
            <p:cNvPr id="24587" name="TextBox 9">
              <a:extLst>
                <a:ext uri="{FF2B5EF4-FFF2-40B4-BE49-F238E27FC236}">
                  <a16:creationId xmlns:a16="http://schemas.microsoft.com/office/drawing/2014/main" id="{A7B8D2F9-48EA-9980-2238-E6EF36CE1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3294" y="5689337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63F1D4-A0E3-76D3-5BE1-5C1D8DD728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55019" y="5623394"/>
              <a:ext cx="284358" cy="1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506269BF-C72B-FA0A-2748-32620C713C05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1376363"/>
            <a:ext cx="6470650" cy="4208462"/>
            <a:chOff x="2215942" y="1376433"/>
            <a:chExt cx="6470858" cy="420844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7A410A-1003-4ED2-C84C-8A7E4CC262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605854" y="5188800"/>
              <a:ext cx="58419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B854058-D72F-2934-711C-F0BB2B521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942" y="1746319"/>
              <a:ext cx="4756303" cy="3838561"/>
            </a:xfrm>
            <a:custGeom>
              <a:avLst/>
              <a:gdLst/>
              <a:ahLst/>
              <a:cxnLst/>
              <a:rect l="0" t="0" r="r" b="b"/>
              <a:pathLst>
                <a:path w="4755852" h="3839115">
                  <a:moveTo>
                    <a:pt x="0" y="3618830"/>
                  </a:moveTo>
                  <a:cubicBezTo>
                    <a:pt x="27605" y="3577425"/>
                    <a:pt x="24881" y="3576004"/>
                    <a:pt x="64794" y="3541082"/>
                  </a:cubicBezTo>
                  <a:cubicBezTo>
                    <a:pt x="85609" y="3522870"/>
                    <a:pt x="110029" y="3508807"/>
                    <a:pt x="129587" y="3489251"/>
                  </a:cubicBezTo>
                  <a:cubicBezTo>
                    <a:pt x="200759" y="3418083"/>
                    <a:pt x="92726" y="3475488"/>
                    <a:pt x="220298" y="3424461"/>
                  </a:cubicBezTo>
                  <a:cubicBezTo>
                    <a:pt x="254077" y="3390684"/>
                    <a:pt x="281108" y="3355184"/>
                    <a:pt x="323968" y="3333755"/>
                  </a:cubicBezTo>
                  <a:cubicBezTo>
                    <a:pt x="336186" y="3327647"/>
                    <a:pt x="349885" y="3325116"/>
                    <a:pt x="362844" y="3320797"/>
                  </a:cubicBezTo>
                  <a:cubicBezTo>
                    <a:pt x="375803" y="3325116"/>
                    <a:pt x="394943" y="3321895"/>
                    <a:pt x="401720" y="3333755"/>
                  </a:cubicBezTo>
                  <a:cubicBezTo>
                    <a:pt x="414756" y="3356566"/>
                    <a:pt x="406370" y="3386578"/>
                    <a:pt x="414679" y="3411503"/>
                  </a:cubicBezTo>
                  <a:cubicBezTo>
                    <a:pt x="419604" y="3426278"/>
                    <a:pt x="431958" y="3437419"/>
                    <a:pt x="440597" y="3450377"/>
                  </a:cubicBezTo>
                  <a:lnTo>
                    <a:pt x="466514" y="3528124"/>
                  </a:lnTo>
                  <a:cubicBezTo>
                    <a:pt x="470834" y="3541082"/>
                    <a:pt x="473364" y="3554781"/>
                    <a:pt x="479473" y="3566998"/>
                  </a:cubicBezTo>
                  <a:cubicBezTo>
                    <a:pt x="488112" y="3584275"/>
                    <a:pt x="497780" y="3601075"/>
                    <a:pt x="505390" y="3618830"/>
                  </a:cubicBezTo>
                  <a:cubicBezTo>
                    <a:pt x="510771" y="3631385"/>
                    <a:pt x="512240" y="3645487"/>
                    <a:pt x="518349" y="3657704"/>
                  </a:cubicBezTo>
                  <a:cubicBezTo>
                    <a:pt x="525314" y="3671633"/>
                    <a:pt x="537941" y="3682347"/>
                    <a:pt x="544266" y="3696578"/>
                  </a:cubicBezTo>
                  <a:cubicBezTo>
                    <a:pt x="555361" y="3721541"/>
                    <a:pt x="561545" y="3748410"/>
                    <a:pt x="570184" y="3774326"/>
                  </a:cubicBezTo>
                  <a:cubicBezTo>
                    <a:pt x="574504" y="3787284"/>
                    <a:pt x="573483" y="3803542"/>
                    <a:pt x="583142" y="3813200"/>
                  </a:cubicBezTo>
                  <a:lnTo>
                    <a:pt x="609060" y="3839115"/>
                  </a:lnTo>
                  <a:cubicBezTo>
                    <a:pt x="634977" y="3826157"/>
                    <a:pt x="667561" y="3821898"/>
                    <a:pt x="686812" y="3800242"/>
                  </a:cubicBezTo>
                  <a:cubicBezTo>
                    <a:pt x="704962" y="3779825"/>
                    <a:pt x="702584" y="3747858"/>
                    <a:pt x="712730" y="3722494"/>
                  </a:cubicBezTo>
                  <a:cubicBezTo>
                    <a:pt x="719904" y="3704559"/>
                    <a:pt x="730008" y="3687939"/>
                    <a:pt x="738647" y="3670662"/>
                  </a:cubicBezTo>
                  <a:cubicBezTo>
                    <a:pt x="751632" y="3579772"/>
                    <a:pt x="753403" y="3571167"/>
                    <a:pt x="764565" y="3476293"/>
                  </a:cubicBezTo>
                  <a:cubicBezTo>
                    <a:pt x="769135" y="3437448"/>
                    <a:pt x="771575" y="3398329"/>
                    <a:pt x="777523" y="3359671"/>
                  </a:cubicBezTo>
                  <a:cubicBezTo>
                    <a:pt x="780231" y="3342069"/>
                    <a:pt x="786989" y="3325302"/>
                    <a:pt x="790482" y="3307839"/>
                  </a:cubicBezTo>
                  <a:cubicBezTo>
                    <a:pt x="795635" y="3282076"/>
                    <a:pt x="793683" y="3254485"/>
                    <a:pt x="803441" y="3230091"/>
                  </a:cubicBezTo>
                  <a:cubicBezTo>
                    <a:pt x="824751" y="3176819"/>
                    <a:pt x="843753" y="3182294"/>
                    <a:pt x="881193" y="3152344"/>
                  </a:cubicBezTo>
                  <a:cubicBezTo>
                    <a:pt x="890733" y="3144712"/>
                    <a:pt x="898472" y="3135067"/>
                    <a:pt x="907111" y="3126428"/>
                  </a:cubicBezTo>
                  <a:cubicBezTo>
                    <a:pt x="915750" y="3139386"/>
                    <a:pt x="926063" y="3151373"/>
                    <a:pt x="933028" y="3165302"/>
                  </a:cubicBezTo>
                  <a:cubicBezTo>
                    <a:pt x="939137" y="3177519"/>
                    <a:pt x="940606" y="3191621"/>
                    <a:pt x="945987" y="3204175"/>
                  </a:cubicBezTo>
                  <a:cubicBezTo>
                    <a:pt x="953597" y="3221930"/>
                    <a:pt x="963265" y="3238730"/>
                    <a:pt x="971904" y="3256007"/>
                  </a:cubicBezTo>
                  <a:cubicBezTo>
                    <a:pt x="980813" y="3300549"/>
                    <a:pt x="985620" y="3329924"/>
                    <a:pt x="997822" y="3372629"/>
                  </a:cubicBezTo>
                  <a:cubicBezTo>
                    <a:pt x="1001575" y="3385762"/>
                    <a:pt x="1005399" y="3398949"/>
                    <a:pt x="1010780" y="3411503"/>
                  </a:cubicBezTo>
                  <a:cubicBezTo>
                    <a:pt x="1030508" y="3457532"/>
                    <a:pt x="1036589" y="3463171"/>
                    <a:pt x="1062615" y="3502209"/>
                  </a:cubicBezTo>
                  <a:cubicBezTo>
                    <a:pt x="1089585" y="3610080"/>
                    <a:pt x="1056746" y="3503428"/>
                    <a:pt x="1101491" y="3592914"/>
                  </a:cubicBezTo>
                  <a:cubicBezTo>
                    <a:pt x="1155138" y="3700203"/>
                    <a:pt x="1066096" y="3559263"/>
                    <a:pt x="1140368" y="3670662"/>
                  </a:cubicBezTo>
                  <a:cubicBezTo>
                    <a:pt x="1165594" y="3746341"/>
                    <a:pt x="1133588" y="3676840"/>
                    <a:pt x="1192203" y="3735452"/>
                  </a:cubicBezTo>
                  <a:cubicBezTo>
                    <a:pt x="1203216" y="3746464"/>
                    <a:pt x="1204913" y="3766072"/>
                    <a:pt x="1218120" y="3774326"/>
                  </a:cubicBezTo>
                  <a:cubicBezTo>
                    <a:pt x="1241287" y="3788805"/>
                    <a:pt x="1295872" y="3800242"/>
                    <a:pt x="1295872" y="3800242"/>
                  </a:cubicBezTo>
                  <a:cubicBezTo>
                    <a:pt x="1343387" y="3795923"/>
                    <a:pt x="1391766" y="3797280"/>
                    <a:pt x="1438418" y="3787284"/>
                  </a:cubicBezTo>
                  <a:cubicBezTo>
                    <a:pt x="1482398" y="3777860"/>
                    <a:pt x="1476509" y="3749196"/>
                    <a:pt x="1503212" y="3722494"/>
                  </a:cubicBezTo>
                  <a:cubicBezTo>
                    <a:pt x="1514225" y="3711482"/>
                    <a:pt x="1529926" y="3706307"/>
                    <a:pt x="1542088" y="3696578"/>
                  </a:cubicBezTo>
                  <a:cubicBezTo>
                    <a:pt x="1551628" y="3688946"/>
                    <a:pt x="1560374" y="3680202"/>
                    <a:pt x="1568006" y="3670662"/>
                  </a:cubicBezTo>
                  <a:cubicBezTo>
                    <a:pt x="1577735" y="3658501"/>
                    <a:pt x="1582202" y="3642043"/>
                    <a:pt x="1593923" y="3631788"/>
                  </a:cubicBezTo>
                  <a:cubicBezTo>
                    <a:pt x="1617365" y="3611277"/>
                    <a:pt x="1649649" y="3601980"/>
                    <a:pt x="1671675" y="3579956"/>
                  </a:cubicBezTo>
                  <a:cubicBezTo>
                    <a:pt x="1734255" y="3517381"/>
                    <a:pt x="1658120" y="3596898"/>
                    <a:pt x="1723510" y="3515167"/>
                  </a:cubicBezTo>
                  <a:cubicBezTo>
                    <a:pt x="1797364" y="3422856"/>
                    <a:pt x="1695584" y="3570015"/>
                    <a:pt x="1775345" y="3450377"/>
                  </a:cubicBezTo>
                  <a:cubicBezTo>
                    <a:pt x="1794929" y="3372046"/>
                    <a:pt x="1782673" y="3415435"/>
                    <a:pt x="1814221" y="3320797"/>
                  </a:cubicBezTo>
                  <a:lnTo>
                    <a:pt x="1827180" y="3281923"/>
                  </a:lnTo>
                  <a:cubicBezTo>
                    <a:pt x="1847570" y="3139209"/>
                    <a:pt x="1835120" y="3221328"/>
                    <a:pt x="1866056" y="3035722"/>
                  </a:cubicBezTo>
                  <a:cubicBezTo>
                    <a:pt x="1871034" y="3005858"/>
                    <a:pt x="1876023" y="2951001"/>
                    <a:pt x="1891974" y="2919100"/>
                  </a:cubicBezTo>
                  <a:cubicBezTo>
                    <a:pt x="1898939" y="2905171"/>
                    <a:pt x="1904684" y="2888480"/>
                    <a:pt x="1917891" y="2880226"/>
                  </a:cubicBezTo>
                  <a:cubicBezTo>
                    <a:pt x="1941058" y="2865748"/>
                    <a:pt x="1995643" y="2854311"/>
                    <a:pt x="1995643" y="2854311"/>
                  </a:cubicBezTo>
                  <a:cubicBezTo>
                    <a:pt x="2030200" y="2862949"/>
                    <a:pt x="2063693" y="2880226"/>
                    <a:pt x="2099313" y="2880226"/>
                  </a:cubicBezTo>
                  <a:cubicBezTo>
                    <a:pt x="2183806" y="2880226"/>
                    <a:pt x="2226925" y="2863608"/>
                    <a:pt x="2293694" y="2841353"/>
                  </a:cubicBezTo>
                  <a:cubicBezTo>
                    <a:pt x="2289374" y="2798160"/>
                    <a:pt x="2277130" y="2755032"/>
                    <a:pt x="2280735" y="2711773"/>
                  </a:cubicBezTo>
                  <a:cubicBezTo>
                    <a:pt x="2281750" y="2699598"/>
                    <a:pt x="2294478" y="2686872"/>
                    <a:pt x="2306653" y="2685857"/>
                  </a:cubicBezTo>
                  <a:cubicBezTo>
                    <a:pt x="2453074" y="2673656"/>
                    <a:pt x="2600384" y="2677218"/>
                    <a:pt x="2747249" y="2672899"/>
                  </a:cubicBezTo>
                  <a:cubicBezTo>
                    <a:pt x="2768847" y="2651302"/>
                    <a:pt x="2798383" y="2635427"/>
                    <a:pt x="2812043" y="2608109"/>
                  </a:cubicBezTo>
                  <a:cubicBezTo>
                    <a:pt x="2820682" y="2590832"/>
                    <a:pt x="2830787" y="2574213"/>
                    <a:pt x="2837961" y="2556278"/>
                  </a:cubicBezTo>
                  <a:cubicBezTo>
                    <a:pt x="2848107" y="2530914"/>
                    <a:pt x="2855239" y="2504446"/>
                    <a:pt x="2863878" y="2478530"/>
                  </a:cubicBezTo>
                  <a:cubicBezTo>
                    <a:pt x="2887813" y="2406729"/>
                    <a:pt x="2883686" y="2424475"/>
                    <a:pt x="2902754" y="2310076"/>
                  </a:cubicBezTo>
                  <a:cubicBezTo>
                    <a:pt x="2907074" y="2284160"/>
                    <a:pt x="2912240" y="2258372"/>
                    <a:pt x="2915713" y="2232329"/>
                  </a:cubicBezTo>
                  <a:cubicBezTo>
                    <a:pt x="2920883" y="2193559"/>
                    <a:pt x="2923820" y="2154518"/>
                    <a:pt x="2928672" y="2115707"/>
                  </a:cubicBezTo>
                  <a:cubicBezTo>
                    <a:pt x="2932460" y="2085401"/>
                    <a:pt x="2936322" y="2055079"/>
                    <a:pt x="2941630" y="2025001"/>
                  </a:cubicBezTo>
                  <a:cubicBezTo>
                    <a:pt x="2949285" y="1981623"/>
                    <a:pt x="2967548" y="1895422"/>
                    <a:pt x="2967548" y="1895422"/>
                  </a:cubicBezTo>
                  <a:cubicBezTo>
                    <a:pt x="3019383" y="1908380"/>
                    <a:pt x="3085271" y="1896515"/>
                    <a:pt x="3123053" y="1934295"/>
                  </a:cubicBezTo>
                  <a:cubicBezTo>
                    <a:pt x="3136012" y="1947253"/>
                    <a:pt x="3146681" y="1963004"/>
                    <a:pt x="3161929" y="1973169"/>
                  </a:cubicBezTo>
                  <a:cubicBezTo>
                    <a:pt x="3173295" y="1980746"/>
                    <a:pt x="3188587" y="1980019"/>
                    <a:pt x="3200805" y="1986127"/>
                  </a:cubicBezTo>
                  <a:cubicBezTo>
                    <a:pt x="3214735" y="1993092"/>
                    <a:pt x="3226722" y="2003404"/>
                    <a:pt x="3239681" y="2012043"/>
                  </a:cubicBezTo>
                  <a:cubicBezTo>
                    <a:pt x="3355127" y="1935083"/>
                    <a:pt x="3205284" y="2049227"/>
                    <a:pt x="3304475" y="1765842"/>
                  </a:cubicBezTo>
                  <a:cubicBezTo>
                    <a:pt x="3318540" y="1725659"/>
                    <a:pt x="3420849" y="1718372"/>
                    <a:pt x="3447021" y="1714010"/>
                  </a:cubicBezTo>
                  <a:cubicBezTo>
                    <a:pt x="3468619" y="1705371"/>
                    <a:pt x="3489534" y="1694778"/>
                    <a:pt x="3511814" y="1688094"/>
                  </a:cubicBezTo>
                  <a:cubicBezTo>
                    <a:pt x="3534452" y="1681303"/>
                    <a:pt x="3635905" y="1665254"/>
                    <a:pt x="3654360" y="1662178"/>
                  </a:cubicBezTo>
                  <a:cubicBezTo>
                    <a:pt x="3708565" y="1526679"/>
                    <a:pt x="3648387" y="1671909"/>
                    <a:pt x="3745071" y="1467809"/>
                  </a:cubicBezTo>
                  <a:cubicBezTo>
                    <a:pt x="3763283" y="1429364"/>
                    <a:pt x="3777880" y="1389236"/>
                    <a:pt x="3796906" y="1351187"/>
                  </a:cubicBezTo>
                  <a:cubicBezTo>
                    <a:pt x="3808170" y="1328660"/>
                    <a:pt x="3825359" y="1309325"/>
                    <a:pt x="3835782" y="1286397"/>
                  </a:cubicBezTo>
                  <a:cubicBezTo>
                    <a:pt x="3853311" y="1247836"/>
                    <a:pt x="3864215" y="1198591"/>
                    <a:pt x="3874659" y="1156818"/>
                  </a:cubicBezTo>
                  <a:cubicBezTo>
                    <a:pt x="3872070" y="1138697"/>
                    <a:pt x="3865857" y="1056579"/>
                    <a:pt x="3848741" y="1027238"/>
                  </a:cubicBezTo>
                  <a:cubicBezTo>
                    <a:pt x="3825198" y="986882"/>
                    <a:pt x="3796906" y="949491"/>
                    <a:pt x="3770989" y="910617"/>
                  </a:cubicBezTo>
                  <a:cubicBezTo>
                    <a:pt x="3760273" y="894545"/>
                    <a:pt x="3754655" y="875557"/>
                    <a:pt x="3745071" y="858785"/>
                  </a:cubicBezTo>
                  <a:cubicBezTo>
                    <a:pt x="3737344" y="845263"/>
                    <a:pt x="3726119" y="833840"/>
                    <a:pt x="3719154" y="819911"/>
                  </a:cubicBezTo>
                  <a:cubicBezTo>
                    <a:pt x="3701921" y="785447"/>
                    <a:pt x="3701055" y="714962"/>
                    <a:pt x="3654360" y="703289"/>
                  </a:cubicBezTo>
                  <a:cubicBezTo>
                    <a:pt x="3637082" y="698970"/>
                    <a:pt x="3619940" y="694063"/>
                    <a:pt x="3602525" y="690331"/>
                  </a:cubicBezTo>
                  <a:cubicBezTo>
                    <a:pt x="3559452" y="681102"/>
                    <a:pt x="3514729" y="678345"/>
                    <a:pt x="3472938" y="664415"/>
                  </a:cubicBezTo>
                  <a:cubicBezTo>
                    <a:pt x="3409135" y="643149"/>
                    <a:pt x="3447536" y="653702"/>
                    <a:pt x="3356310" y="638500"/>
                  </a:cubicBezTo>
                  <a:cubicBezTo>
                    <a:pt x="3373588" y="634181"/>
                    <a:pt x="3391468" y="631795"/>
                    <a:pt x="3408144" y="625542"/>
                  </a:cubicBezTo>
                  <a:cubicBezTo>
                    <a:pt x="3426232" y="618759"/>
                    <a:pt x="3441238" y="604311"/>
                    <a:pt x="3459979" y="599626"/>
                  </a:cubicBezTo>
                  <a:cubicBezTo>
                    <a:pt x="3493765" y="591180"/>
                    <a:pt x="3529228" y="591963"/>
                    <a:pt x="3563649" y="586668"/>
                  </a:cubicBezTo>
                  <a:cubicBezTo>
                    <a:pt x="3760133" y="556442"/>
                    <a:pt x="3405945" y="588542"/>
                    <a:pt x="3822824" y="560752"/>
                  </a:cubicBezTo>
                  <a:cubicBezTo>
                    <a:pt x="3846480" y="543011"/>
                    <a:pt x="3933267" y="476427"/>
                    <a:pt x="3952411" y="470046"/>
                  </a:cubicBezTo>
                  <a:lnTo>
                    <a:pt x="3991287" y="457088"/>
                  </a:lnTo>
                  <a:cubicBezTo>
                    <a:pt x="4008565" y="444130"/>
                    <a:pt x="4026724" y="432269"/>
                    <a:pt x="4043122" y="418214"/>
                  </a:cubicBezTo>
                  <a:cubicBezTo>
                    <a:pt x="4057036" y="406288"/>
                    <a:pt x="4064612" y="385135"/>
                    <a:pt x="4081998" y="379340"/>
                  </a:cubicBezTo>
                  <a:cubicBezTo>
                    <a:pt x="4226764" y="331087"/>
                    <a:pt x="4247745" y="351376"/>
                    <a:pt x="4367090" y="327509"/>
                  </a:cubicBezTo>
                  <a:cubicBezTo>
                    <a:pt x="4448446" y="311239"/>
                    <a:pt x="4474408" y="300377"/>
                    <a:pt x="4548512" y="275677"/>
                  </a:cubicBezTo>
                  <a:lnTo>
                    <a:pt x="4587388" y="262719"/>
                  </a:lnTo>
                  <a:cubicBezTo>
                    <a:pt x="4596027" y="210887"/>
                    <a:pt x="4596688" y="157073"/>
                    <a:pt x="4613306" y="107223"/>
                  </a:cubicBezTo>
                  <a:cubicBezTo>
                    <a:pt x="4631145" y="53709"/>
                    <a:pt x="4665011" y="18406"/>
                    <a:pt x="4716976" y="3560"/>
                  </a:cubicBezTo>
                  <a:cubicBezTo>
                    <a:pt x="4729436" y="0"/>
                    <a:pt x="4742893" y="3560"/>
                    <a:pt x="4755852" y="3560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86" name="TextBox 16">
              <a:extLst>
                <a:ext uri="{FF2B5EF4-FFF2-40B4-BE49-F238E27FC236}">
                  <a16:creationId xmlns:a16="http://schemas.microsoft.com/office/drawing/2014/main" id="{2D127ED2-2E8C-4573-4E84-DAB5C4C9C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807" y="1376433"/>
              <a:ext cx="21409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c*f(n) </a:t>
              </a:r>
              <a:r>
                <a:rPr lang="en-US" altLang="en-US" sz="1800">
                  <a:latin typeface="Arial" panose="020B0604020202020204" pitchFamily="34" charset="0"/>
                </a:rPr>
                <a:t>for some </a:t>
              </a: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c&gt;0</a:t>
              </a:r>
            </a:p>
          </p:txBody>
        </p:sp>
      </p:grpSp>
      <p:sp>
        <p:nvSpPr>
          <p:cNvPr id="24583" name="TextBox 18">
            <a:extLst>
              <a:ext uri="{FF2B5EF4-FFF2-40B4-BE49-F238E27FC236}">
                <a16:creationId xmlns:a16="http://schemas.microsoft.com/office/drawing/2014/main" id="{1B3DDF81-F8EE-973C-3584-696D6A29D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8" y="54006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6526337-AAB4-ABE8-B9EC-1F0A7DB9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>
                <a:ea typeface="ＭＳ Ｐゴシック" panose="020B0600070205080204" pitchFamily="34" charset="-128"/>
              </a:rPr>
              <a:t> (and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Ω</a:t>
            </a:r>
            <a:r>
              <a:rPr lang="en-US" altLang="en-US">
                <a:ea typeface="ＭＳ Ｐゴシック" panose="020B0600070205080204" pitchFamily="34" charset="-128"/>
              </a:rPr>
              <a:t>) </a:t>
            </a:r>
          </a:p>
        </p:txBody>
      </p:sp>
      <p:grpSp>
        <p:nvGrpSpPr>
          <p:cNvPr id="25602" name="Group 8">
            <a:extLst>
              <a:ext uri="{FF2B5EF4-FFF2-40B4-BE49-F238E27FC236}">
                <a16:creationId xmlns:a16="http://schemas.microsoft.com/office/drawing/2014/main" id="{7365A369-0520-6D4F-4005-F7619E25AE7F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2012950"/>
            <a:ext cx="5516562" cy="708025"/>
            <a:chOff x="1191503" y="2013723"/>
            <a:chExt cx="5516798" cy="707886"/>
          </a:xfrm>
        </p:grpSpPr>
        <p:sp>
          <p:nvSpPr>
            <p:cNvPr id="25613" name="TextBox 2">
              <a:extLst>
                <a:ext uri="{FF2B5EF4-FFF2-40B4-BE49-F238E27FC236}">
                  <a16:creationId xmlns:a16="http://schemas.microsoft.com/office/drawing/2014/main" id="{E36F63AC-3D00-A15D-B07E-261F1D3DD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2101108"/>
              <a:ext cx="17277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Transitive</a:t>
              </a:r>
            </a:p>
          </p:txBody>
        </p:sp>
        <p:sp>
          <p:nvSpPr>
            <p:cNvPr id="25614" name="TextBox 3">
              <a:extLst>
                <a:ext uri="{FF2B5EF4-FFF2-40B4-BE49-F238E27FC236}">
                  <a16:creationId xmlns:a16="http://schemas.microsoft.com/office/drawing/2014/main" id="{7E7B06B5-0CEA-AF68-5E9C-90C493438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8831" y="2013723"/>
              <a:ext cx="31494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O(f)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BF0648-8CD9-AB02-FE75-56F2F1490DD8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3184525"/>
            <a:ext cx="5654675" cy="708025"/>
            <a:chOff x="1191503" y="3059878"/>
            <a:chExt cx="5654081" cy="707886"/>
          </a:xfrm>
        </p:grpSpPr>
        <p:sp>
          <p:nvSpPr>
            <p:cNvPr id="25611" name="TextBox 4">
              <a:extLst>
                <a:ext uri="{FF2B5EF4-FFF2-40B4-BE49-F238E27FC236}">
                  <a16:creationId xmlns:a16="http://schemas.microsoft.com/office/drawing/2014/main" id="{8432D732-EA0E-0D98-94C5-A3F9DEE23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3147263"/>
              <a:ext cx="14621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Additive</a:t>
              </a:r>
            </a:p>
          </p:txBody>
        </p:sp>
        <p:sp>
          <p:nvSpPr>
            <p:cNvPr id="25612" name="TextBox 5">
              <a:extLst>
                <a:ext uri="{FF2B5EF4-FFF2-40B4-BE49-F238E27FC236}">
                  <a16:creationId xmlns:a16="http://schemas.microsoft.com/office/drawing/2014/main" id="{5546C862-9C13-F8D2-D38F-AFD008C1E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730" y="3059878"/>
              <a:ext cx="322085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g+f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216DB9-3171-9A6B-946C-31E84AAF7944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4545013"/>
            <a:ext cx="6043612" cy="708025"/>
            <a:chOff x="1191503" y="4545070"/>
            <a:chExt cx="6044218" cy="707886"/>
          </a:xfrm>
        </p:grpSpPr>
        <p:sp>
          <p:nvSpPr>
            <p:cNvPr id="25609" name="TextBox 6">
              <a:extLst>
                <a:ext uri="{FF2B5EF4-FFF2-40B4-BE49-F238E27FC236}">
                  <a16:creationId xmlns:a16="http://schemas.microsoft.com/office/drawing/2014/main" id="{1CD82F24-61DA-1A00-2C2B-F81019807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4632455"/>
              <a:ext cx="22400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Multiplicative</a:t>
              </a:r>
            </a:p>
          </p:txBody>
        </p:sp>
        <p:sp>
          <p:nvSpPr>
            <p:cNvPr id="25610" name="TextBox 7">
              <a:extLst>
                <a:ext uri="{FF2B5EF4-FFF2-40B4-BE49-F238E27FC236}">
                  <a16:creationId xmlns:a16="http://schemas.microsoft.com/office/drawing/2014/main" id="{DC52DAFC-A734-8423-206B-610F7A9CB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130" y="4545070"/>
              <a:ext cx="34585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g*f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*h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5451047-F57D-6CD5-24D4-E96F61D5E9C5}"/>
              </a:ext>
            </a:extLst>
          </p:cNvPr>
          <p:cNvSpPr/>
          <p:nvPr/>
        </p:nvSpPr>
        <p:spPr>
          <a:xfrm>
            <a:off x="5607050" y="2478088"/>
            <a:ext cx="3187700" cy="7064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Step 1 // O(n) time</a:t>
            </a:r>
          </a:p>
          <a:p>
            <a:pPr algn="ctr">
              <a:defRPr/>
            </a:pPr>
            <a:r>
              <a:rPr lang="en-US" dirty="0"/>
              <a:t>Step 2 // O(n)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AC36795D-7A34-4AC6-C535-FEDB2EC67B34}"/>
              </a:ext>
            </a:extLst>
          </p:cNvPr>
          <p:cNvSpPr/>
          <p:nvPr/>
        </p:nvSpPr>
        <p:spPr>
          <a:xfrm>
            <a:off x="6737350" y="3427413"/>
            <a:ext cx="1828800" cy="915987"/>
          </a:xfrm>
          <a:prstGeom prst="cloudCallout">
            <a:avLst>
              <a:gd name="adj1" fmla="val 24423"/>
              <a:gd name="adj2" fmla="val -10016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Overall: O(n)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BD5C9-F080-9E2D-1C3D-BC0B5A0CDD7B}"/>
              </a:ext>
            </a:extLst>
          </p:cNvPr>
          <p:cNvSpPr/>
          <p:nvPr/>
        </p:nvSpPr>
        <p:spPr>
          <a:xfrm>
            <a:off x="3873500" y="5341938"/>
            <a:ext cx="4511675" cy="97472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While (loop condition) // O(n</a:t>
            </a:r>
            <a:r>
              <a:rPr lang="en-US" baseline="30000" dirty="0"/>
              <a:t>2</a:t>
            </a:r>
            <a:r>
              <a:rPr lang="en-US" dirty="0"/>
              <a:t>) iterations</a:t>
            </a:r>
          </a:p>
          <a:p>
            <a:pPr algn="ctr">
              <a:defRPr/>
            </a:pPr>
            <a:r>
              <a:rPr lang="en-US" dirty="0"/>
              <a:t>Stuff happens // O(1)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AEF6677B-6727-BEA0-2D54-407723CC0478}"/>
              </a:ext>
            </a:extLst>
          </p:cNvPr>
          <p:cNvSpPr/>
          <p:nvPr/>
        </p:nvSpPr>
        <p:spPr>
          <a:xfrm>
            <a:off x="1082675" y="5400675"/>
            <a:ext cx="1997075" cy="857250"/>
          </a:xfrm>
          <a:prstGeom prst="cloudCallout">
            <a:avLst>
              <a:gd name="adj1" fmla="val 88203"/>
              <a:gd name="adj2" fmla="val 3622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Overall: O(n</a:t>
            </a:r>
            <a:r>
              <a:rPr lang="en-US" baseline="30000" dirty="0"/>
              <a:t>2</a:t>
            </a:r>
            <a:r>
              <a:rPr lang="en-US" dirty="0"/>
              <a:t>)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63C826D8-CDC0-6878-30A7-EF347917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Reading Assignment</a:t>
            </a:r>
          </a:p>
        </p:txBody>
      </p:sp>
      <p:pic>
        <p:nvPicPr>
          <p:cNvPr id="50178" name="Picture 1">
            <a:extLst>
              <a:ext uri="{FF2B5EF4-FFF2-40B4-BE49-F238E27FC236}">
                <a16:creationId xmlns:a16="http://schemas.microsoft.com/office/drawing/2014/main" id="{90E61ABF-4381-ECB8-4514-F4F15EC3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988"/>
            <a:ext cx="91440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9EE7DB13-301C-0F64-53BB-ECA16E5D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Assignments</a:t>
            </a:r>
          </a:p>
        </p:txBody>
      </p:sp>
      <p:pic>
        <p:nvPicPr>
          <p:cNvPr id="51202" name="Picture 3">
            <a:extLst>
              <a:ext uri="{FF2B5EF4-FFF2-40B4-BE49-F238E27FC236}">
                <a16:creationId xmlns:a16="http://schemas.microsoft.com/office/drawing/2014/main" id="{65247800-58BD-7262-766B-B4153018A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417638"/>
            <a:ext cx="3513138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>
            <a:extLst>
              <a:ext uri="{FF2B5EF4-FFF2-40B4-BE49-F238E27FC236}">
                <a16:creationId xmlns:a16="http://schemas.microsoft.com/office/drawing/2014/main" id="{376A6F96-C836-913D-2E7D-C9127C93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5970588"/>
            <a:ext cx="715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Sections 1.1, 1.2, 2.1, 2.2 and 2.4 in [KT]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F3C6BA2-168D-662A-E7B8-04B35D54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EC186BDC-8BD2-708F-2713-52A7D107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4F99EF0B-A933-3B57-E194-7C0AEAF0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F364CE04-D3AC-BEF7-144E-252FFCD9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BAF855D9-8BD0-171F-66D7-8C4CDEE16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6630" name="TextBox 5">
            <a:extLst>
              <a:ext uri="{FF2B5EF4-FFF2-40B4-BE49-F238E27FC236}">
                <a16:creationId xmlns:a16="http://schemas.microsoft.com/office/drawing/2014/main" id="{074BC64D-8FAB-CD58-C3E0-E76C4925C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6631" name="TextBox 6">
            <a:extLst>
              <a:ext uri="{FF2B5EF4-FFF2-40B4-BE49-F238E27FC236}">
                <a16:creationId xmlns:a16="http://schemas.microsoft.com/office/drawing/2014/main" id="{03BA1C56-C0DB-F7B1-4ACA-AEF7AA24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6632" name="TextBox 7">
            <a:extLst>
              <a:ext uri="{FF2B5EF4-FFF2-40B4-BE49-F238E27FC236}">
                <a16:creationId xmlns:a16="http://schemas.microsoft.com/office/drawing/2014/main" id="{34C384FC-9A80-1464-1E74-B169EA00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6633" name="TextBox 8">
            <a:extLst>
              <a:ext uri="{FF2B5EF4-FFF2-40B4-BE49-F238E27FC236}">
                <a16:creationId xmlns:a16="http://schemas.microsoft.com/office/drawing/2014/main" id="{F6153271-9F6C-F8A5-44F2-E767FBA7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6634" name="TextBox 9">
            <a:extLst>
              <a:ext uri="{FF2B5EF4-FFF2-40B4-BE49-F238E27FC236}">
                <a16:creationId xmlns:a16="http://schemas.microsoft.com/office/drawing/2014/main" id="{B3E347B6-E8BD-D714-365B-2E7FDB0D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6635" name="TextBox 10">
            <a:extLst>
              <a:ext uri="{FF2B5EF4-FFF2-40B4-BE49-F238E27FC236}">
                <a16:creationId xmlns:a16="http://schemas.microsoft.com/office/drawing/2014/main" id="{5A059579-165D-36EF-A6F1-BEB17EBF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6636" name="TextBox 11">
            <a:extLst>
              <a:ext uri="{FF2B5EF4-FFF2-40B4-BE49-F238E27FC236}">
                <a16:creationId xmlns:a16="http://schemas.microsoft.com/office/drawing/2014/main" id="{16AB6539-B19C-B9F4-4634-A2B878AD2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6637" name="TextBox 12">
            <a:extLst>
              <a:ext uri="{FF2B5EF4-FFF2-40B4-BE49-F238E27FC236}">
                <a16:creationId xmlns:a16="http://schemas.microsoft.com/office/drawing/2014/main" id="{1AC4E122-6113-0C31-48FD-6132A53B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6638" name="TextBox 13">
            <a:extLst>
              <a:ext uri="{FF2B5EF4-FFF2-40B4-BE49-F238E27FC236}">
                <a16:creationId xmlns:a16="http://schemas.microsoft.com/office/drawing/2014/main" id="{0D0000F8-5C40-4205-788C-DCBD1EE20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27D30C2-8C6D-7045-0215-9C3404EE3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1417638"/>
            <a:ext cx="2312987" cy="960437"/>
          </a:xfrm>
          <a:prstGeom prst="wedgeRoundRectCallout">
            <a:avLst>
              <a:gd name="adj1" fmla="val -73884"/>
              <a:gd name="adj2" fmla="val 5344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iterations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57DECF63-FDD2-CAA4-8FC0-7766E01E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3429000"/>
            <a:ext cx="3697287" cy="2009775"/>
          </a:xfrm>
          <a:prstGeom prst="cloudCallout">
            <a:avLst>
              <a:gd name="adj1" fmla="val -17190"/>
              <a:gd name="adj2" fmla="val 39815"/>
            </a:avLst>
          </a:prstGeom>
          <a:solidFill>
            <a:srgbClr val="376092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O(1) </a:t>
            </a:r>
            <a:r>
              <a:rPr lang="en-US" sz="2600" dirty="0">
                <a:solidFill>
                  <a:schemeClr val="bg1"/>
                </a:solidFill>
                <a:latin typeface="+mn-lt"/>
                <a:ea typeface="+mn-ea"/>
              </a:rPr>
              <a:t>time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4FEC6A0A-A01A-12A9-AB18-8D092705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Implementation Steps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C3305704-C686-9A7F-B975-0096E205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779588"/>
            <a:ext cx="3644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(0) How to represent the input?</a:t>
            </a:r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312CC360-A56C-53E5-67F1-FCBDCB17F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573338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(1) How do we find a free woman </a:t>
            </a:r>
            <a:r>
              <a:rPr lang="en-US" altLang="en-US" sz="2100">
                <a:solidFill>
                  <a:srgbClr val="660066"/>
                </a:solidFill>
              </a:rPr>
              <a:t>w</a:t>
            </a:r>
            <a:r>
              <a:rPr lang="en-US" altLang="en-US" sz="2100"/>
              <a:t>?</a:t>
            </a:r>
          </a:p>
        </p:txBody>
      </p:sp>
      <p:sp>
        <p:nvSpPr>
          <p:cNvPr id="28676" name="TextBox 4">
            <a:extLst>
              <a:ext uri="{FF2B5EF4-FFF2-40B4-BE49-F238E27FC236}">
                <a16:creationId xmlns:a16="http://schemas.microsoft.com/office/drawing/2014/main" id="{5A5D349A-6E4C-7822-BB8E-195EB5EE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3570288"/>
            <a:ext cx="58753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(2) How would </a:t>
            </a:r>
            <a:r>
              <a:rPr lang="en-US" altLang="en-US" sz="2100">
                <a:solidFill>
                  <a:srgbClr val="660066"/>
                </a:solidFill>
              </a:rPr>
              <a:t>w</a:t>
            </a:r>
            <a:r>
              <a:rPr lang="en-US" altLang="en-US" sz="2100"/>
              <a:t> pick her best unproposed man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?</a:t>
            </a: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10E10EA2-D8FD-3256-3E3E-E92029D5A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602163"/>
            <a:ext cx="4940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(3) How do we know who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is engaged to?</a:t>
            </a:r>
          </a:p>
        </p:txBody>
      </p:sp>
      <p:sp>
        <p:nvSpPr>
          <p:cNvPr id="28678" name="TextBox 6">
            <a:extLst>
              <a:ext uri="{FF2B5EF4-FFF2-40B4-BE49-F238E27FC236}">
                <a16:creationId xmlns:a16="http://schemas.microsoft.com/office/drawing/2014/main" id="{EEF7BACF-B003-572C-F027-01050725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514975"/>
            <a:ext cx="5013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(4) How do we decide if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prefers </a:t>
            </a:r>
            <a:r>
              <a:rPr lang="en-US" altLang="en-US" sz="2100">
                <a:solidFill>
                  <a:srgbClr val="660066"/>
                </a:solidFill>
              </a:rPr>
              <a:t>w’</a:t>
            </a:r>
            <a:r>
              <a:rPr lang="en-US" altLang="ja-JP" sz="2100"/>
              <a:t> to  </a:t>
            </a:r>
            <a:r>
              <a:rPr lang="en-US" altLang="ja-JP" sz="2100">
                <a:solidFill>
                  <a:srgbClr val="660066"/>
                </a:solidFill>
              </a:rPr>
              <a:t>w</a:t>
            </a:r>
            <a:r>
              <a:rPr lang="en-US" altLang="ja-JP" sz="2100"/>
              <a:t>?</a:t>
            </a:r>
            <a:endParaRPr lang="en-US" altLang="en-US"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8FB3F14-4608-60D9-EE58-E0F9A185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Overall running time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8B19C4EC-980F-B5B7-1450-3D0BD3D97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2355850"/>
            <a:ext cx="142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Init(1-4)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B17E184B-611A-8605-B58D-D64227E5EA02}"/>
              </a:ext>
            </a:extLst>
          </p:cNvPr>
          <p:cNvSpPr>
            <a:spLocks/>
          </p:cNvSpPr>
          <p:nvPr/>
        </p:nvSpPr>
        <p:spPr bwMode="auto">
          <a:xfrm>
            <a:off x="3825875" y="3255963"/>
            <a:ext cx="879475" cy="836612"/>
          </a:xfrm>
          <a:custGeom>
            <a:avLst/>
            <a:gdLst>
              <a:gd name="T0" fmla="*/ 116574 w 879475"/>
              <a:gd name="T1" fmla="*/ 319920 h 836612"/>
              <a:gd name="T2" fmla="*/ 341352 w 879475"/>
              <a:gd name="T3" fmla="*/ 319920 h 836612"/>
              <a:gd name="T4" fmla="*/ 341352 w 879475"/>
              <a:gd name="T5" fmla="*/ 110893 h 836612"/>
              <a:gd name="T6" fmla="*/ 538123 w 879475"/>
              <a:gd name="T7" fmla="*/ 110893 h 836612"/>
              <a:gd name="T8" fmla="*/ 538123 w 879475"/>
              <a:gd name="T9" fmla="*/ 319920 h 836612"/>
              <a:gd name="T10" fmla="*/ 762901 w 879475"/>
              <a:gd name="T11" fmla="*/ 319920 h 836612"/>
              <a:gd name="T12" fmla="*/ 762901 w 879475"/>
              <a:gd name="T13" fmla="*/ 516692 h 836612"/>
              <a:gd name="T14" fmla="*/ 538123 w 879475"/>
              <a:gd name="T15" fmla="*/ 516692 h 836612"/>
              <a:gd name="T16" fmla="*/ 538123 w 879475"/>
              <a:gd name="T17" fmla="*/ 725719 h 836612"/>
              <a:gd name="T18" fmla="*/ 341352 w 879475"/>
              <a:gd name="T19" fmla="*/ 725719 h 836612"/>
              <a:gd name="T20" fmla="*/ 341352 w 879475"/>
              <a:gd name="T21" fmla="*/ 516692 h 836612"/>
              <a:gd name="T22" fmla="*/ 116574 w 879475"/>
              <a:gd name="T23" fmla="*/ 516692 h 836612"/>
              <a:gd name="T24" fmla="*/ 116574 w 879475"/>
              <a:gd name="T25" fmla="*/ 319920 h 8366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9475" h="836612">
                <a:moveTo>
                  <a:pt x="116574" y="319920"/>
                </a:moveTo>
                <a:lnTo>
                  <a:pt x="341352" y="319920"/>
                </a:lnTo>
                <a:lnTo>
                  <a:pt x="341352" y="110893"/>
                </a:lnTo>
                <a:lnTo>
                  <a:pt x="538123" y="110893"/>
                </a:lnTo>
                <a:lnTo>
                  <a:pt x="538123" y="319920"/>
                </a:lnTo>
                <a:lnTo>
                  <a:pt x="762901" y="319920"/>
                </a:lnTo>
                <a:lnTo>
                  <a:pt x="762901" y="516692"/>
                </a:lnTo>
                <a:lnTo>
                  <a:pt x="538123" y="516692"/>
                </a:lnTo>
                <a:lnTo>
                  <a:pt x="538123" y="725719"/>
                </a:lnTo>
                <a:lnTo>
                  <a:pt x="341352" y="725719"/>
                </a:lnTo>
                <a:lnTo>
                  <a:pt x="341352" y="516692"/>
                </a:lnTo>
                <a:lnTo>
                  <a:pt x="116574" y="516692"/>
                </a:lnTo>
                <a:lnTo>
                  <a:pt x="116574" y="31992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9200ACDC-C5F1-C1EB-0FE4-3CD4A6424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92613"/>
            <a:ext cx="50022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9A009A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100" baseline="30000">
                <a:solidFill>
                  <a:srgbClr val="9A009A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100">
                <a:latin typeface="Arial" panose="020B0604020202020204" pitchFamily="34" charset="0"/>
              </a:rPr>
              <a:t> X </a:t>
            </a:r>
            <a:r>
              <a:rPr lang="en-US" altLang="en-US" sz="5000">
                <a:latin typeface="Arial" panose="020B0604020202020204" pitchFamily="34" charset="0"/>
              </a:rPr>
              <a:t>(</a:t>
            </a:r>
            <a:r>
              <a:rPr lang="en-US" altLang="en-US" sz="3100">
                <a:latin typeface="Arial" panose="020B0604020202020204" pitchFamily="34" charset="0"/>
              </a:rPr>
              <a:t> Query/Update(1-4) </a:t>
            </a:r>
            <a:r>
              <a:rPr lang="en-US" altLang="en-US" sz="5000">
                <a:latin typeface="Arial" panose="020B0604020202020204" pitchFamily="34" charset="0"/>
              </a:rPr>
              <a:t>)</a:t>
            </a:r>
            <a:r>
              <a:rPr lang="en-US" altLang="en-US" sz="31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8760092E-9ADA-40A6-016D-B20D66E4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(pre)post-mortem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2DD50-082F-F6C4-B6F5-BCFAC55C7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787"/>
            <a:ext cx="9151240" cy="45257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681A44F-9FC7-A098-EB1F-E757D86C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C4BD29B0-5E24-C86A-74B5-EAF1756C0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26E5B43-3705-643E-0723-2A4D6EA7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on the board…</a:t>
            </a:r>
          </a:p>
        </p:txBody>
      </p:sp>
      <p:pic>
        <p:nvPicPr>
          <p:cNvPr id="31746" name="Picture 4" descr="Jul27-2008 062.JPG">
            <a:extLst>
              <a:ext uri="{FF2B5EF4-FFF2-40B4-BE49-F238E27FC236}">
                <a16:creationId xmlns:a16="http://schemas.microsoft.com/office/drawing/2014/main" id="{BA39CD37-77CA-1125-CE36-2E3EDE7D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F3DC-F633-26DE-B752-44F23465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ALL instructions on HW1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2D0B4-B0E1-5D2D-AC80-1A0BEC304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4" y="1088042"/>
            <a:ext cx="7751852" cy="5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27C9-C814-9518-DE42-B86577F4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HW policy doc!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18D59-A041-239C-1745-6C66C663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4" y="1342489"/>
            <a:ext cx="8816512" cy="51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12DE-A434-14E7-204A-856E1FF8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C++ template on Linux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6E9B1-20DE-8088-E948-D35D1BF9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86332"/>
            <a:ext cx="9186471" cy="24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0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9235-0822-E616-56D3-7D5827C6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Hunter’s OH today at 6pm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514CE-5533-3344-493E-9CB661B22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929"/>
            <a:ext cx="9133466" cy="3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8E49F62-768D-C9BB-3553-A367DE77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C569E2A-5695-FE4D-D59D-587EF4E0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3DF3E4D-E538-DD48-1C94-6D873B65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Advice from TAs</a:t>
            </a:r>
          </a:p>
        </p:txBody>
      </p:sp>
      <p:pic>
        <p:nvPicPr>
          <p:cNvPr id="19458" name="Picture 3">
            <a:extLst>
              <a:ext uri="{FF2B5EF4-FFF2-40B4-BE49-F238E27FC236}">
                <a16:creationId xmlns:a16="http://schemas.microsoft.com/office/drawing/2014/main" id="{BB894698-5130-2373-6AB7-3DB675A7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8851</TotalTime>
  <Words>462</Words>
  <Application>Microsoft Macintosh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Lecture 9</vt:lpstr>
      <vt:lpstr>HW 1 (pre)post-mortem</vt:lpstr>
      <vt:lpstr>Follow ALL instructions on HW1</vt:lpstr>
      <vt:lpstr>Review the HW policy doc!</vt:lpstr>
      <vt:lpstr>Running C++ template on Linux</vt:lpstr>
      <vt:lpstr>Hunter’s OH today at 6pm</vt:lpstr>
      <vt:lpstr>If you need it, ask for help</vt:lpstr>
      <vt:lpstr>Advice from TAs</vt:lpstr>
      <vt:lpstr>Register your project groups</vt:lpstr>
      <vt:lpstr>Your UBIT ID is</vt:lpstr>
      <vt:lpstr>Today’s agenda</vt:lpstr>
      <vt:lpstr>Questions?</vt:lpstr>
      <vt:lpstr>g(n) is O(f(n))</vt:lpstr>
      <vt:lpstr>Properties of O (and Ω) </vt:lpstr>
      <vt:lpstr>Another Reading Assignment</vt:lpstr>
      <vt:lpstr>Reading Assignments</vt:lpstr>
      <vt:lpstr>Gale-Shapley Algorithm</vt:lpstr>
      <vt:lpstr>Implementation Steps</vt:lpstr>
      <vt:lpstr>Overall running time</vt:lpstr>
      <vt:lpstr>Questions?</vt:lpstr>
      <vt:lpstr>Rest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Atri</dc:creator>
  <cp:lastModifiedBy>Atri Rudra</cp:lastModifiedBy>
  <cp:revision>51</cp:revision>
  <cp:lastPrinted>2017-09-17T12:19:41Z</cp:lastPrinted>
  <dcterms:created xsi:type="dcterms:W3CDTF">2011-09-16T01:41:01Z</dcterms:created>
  <dcterms:modified xsi:type="dcterms:W3CDTF">2022-09-19T18:56:55Z</dcterms:modified>
</cp:coreProperties>
</file>