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60" r:id="rId4"/>
    <p:sldId id="261" r:id="rId5"/>
    <p:sldId id="401" r:id="rId6"/>
    <p:sldId id="418" r:id="rId7"/>
    <p:sldId id="272" r:id="rId8"/>
    <p:sldId id="444" r:id="rId9"/>
    <p:sldId id="437" r:id="rId10"/>
    <p:sldId id="348" r:id="rId11"/>
    <p:sldId id="382" r:id="rId12"/>
    <p:sldId id="383" r:id="rId13"/>
    <p:sldId id="402" r:id="rId14"/>
    <p:sldId id="295" r:id="rId15"/>
    <p:sldId id="447" r:id="rId16"/>
    <p:sldId id="445" r:id="rId17"/>
    <p:sldId id="448" r:id="rId18"/>
    <p:sldId id="449" r:id="rId19"/>
    <p:sldId id="408" r:id="rId20"/>
    <p:sldId id="409" r:id="rId21"/>
    <p:sldId id="446" r:id="rId22"/>
    <p:sldId id="410" r:id="rId23"/>
    <p:sldId id="422" r:id="rId24"/>
    <p:sldId id="450" r:id="rId25"/>
    <p:sldId id="298" r:id="rId26"/>
    <p:sldId id="362" r:id="rId27"/>
    <p:sldId id="374" r:id="rId28"/>
    <p:sldId id="375" r:id="rId29"/>
    <p:sldId id="376" r:id="rId30"/>
    <p:sldId id="377" r:id="rId31"/>
    <p:sldId id="378" r:id="rId32"/>
    <p:sldId id="379" r:id="rId33"/>
    <p:sldId id="300" r:id="rId34"/>
    <p:sldId id="264" r:id="rId35"/>
    <p:sldId id="278" r:id="rId36"/>
    <p:sldId id="451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4548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736" y="176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0E7CE9-8D0E-CD44-A034-806633EFAED8}" type="datetimeFigureOut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126CD9-7BE9-D14A-9C75-515A238B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FC0B-75B0-A342-87A6-D7ED2CE49F31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3B3-1E5E-584A-87C8-603A2A21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375E-6E66-F141-B250-CF2365A7F03A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4C36-DF28-4440-951C-C985D294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6642-EEC1-7D41-9112-3DF500073D82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5D54-5DAD-EF41-BD9A-54468FA48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0EFE-59E6-9D41-AB86-94CB2E01244E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D8FE-08FC-6B4A-8DC5-19264799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0D30-D88B-C54A-BF9D-97F00D5E6FFD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F65D8-825A-5F47-BAA6-9957D34A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0D3-BE7B-1E48-9A13-1195190BB049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63A3-09A4-6B43-BC5B-E6529700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D9F-DB0B-EA4F-A513-66DDE23C2EB0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4585-5409-AE4C-A4B1-25925E977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7518-09B4-844A-A2B8-D4B0D618D007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574B-9F6E-4846-844F-52F953C8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09E1-0973-264C-A2F9-6D8BBB6359D5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4358-AC4B-1540-9ED1-CB984E3D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0E2B-D09B-134E-83B4-49E010D754BE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304-6F50-4A4D-B541-FE58FAA4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72CE-62D0-0F4C-B928-544C1825B08E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E23-AFDB-974A-8245-34FB5228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998FAD1-6817-B842-8394-C48318528391}" type="datetime1">
              <a:rPr lang="en-US"/>
              <a:pPr>
                <a:defRPr/>
              </a:pPr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39E50-85A1-0D4B-90C5-4C5BF9994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4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1267" y="2065274"/>
            <a:ext cx="3164749" cy="2492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+mn-lt"/>
                <a:ea typeface="+mn-ea"/>
                <a:cs typeface="+mn-cs"/>
              </a:rPr>
              <a:t>Welcome</a:t>
            </a:r>
            <a:r>
              <a:rPr lang="en-US" sz="36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  <a:ea typeface="+mn-ea"/>
                <a:cs typeface="+mn-cs"/>
              </a:rPr>
              <a:t>CSE 331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A8E77-05B6-D447-BCB9-7AA9899A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506948" cy="68807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B44A43-D42C-A49F-E625-489BDD673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35" y="1296659"/>
            <a:ext cx="8887130" cy="5286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Stop Shop for the Course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9113" y="2726380"/>
            <a:ext cx="7505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/cse331/fall23/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9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HARD!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</p:spTree>
    <p:extLst>
      <p:ext uri="{BB962C8B-B14F-4D97-AF65-F5344CB8AC3E}">
        <p14:creationId xmlns:p14="http://schemas.microsoft.com/office/powerpoint/2010/main" val="39793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Wait.. What???</a:t>
            </a:r>
          </a:p>
        </p:txBody>
      </p:sp>
      <p:pic>
        <p:nvPicPr>
          <p:cNvPr id="3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6075"/>
            <a:ext cx="3667744" cy="43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6578" y="2105826"/>
            <a:ext cx="470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follow submission</a:t>
            </a:r>
          </a:p>
          <a:p>
            <a:r>
              <a:rPr lang="en-US" sz="2400" dirty="0"/>
              <a:t>instructions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6578" y="4200850"/>
            <a:ext cx="4102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read problem</a:t>
            </a:r>
          </a:p>
          <a:p>
            <a:r>
              <a:rPr lang="en-US" sz="2400" dirty="0"/>
              <a:t>statements carefully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710667" y="3086401"/>
            <a:ext cx="3794258" cy="1001924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most common ways of losing points</a:t>
            </a:r>
          </a:p>
        </p:txBody>
      </p:sp>
    </p:spTree>
    <p:extLst>
      <p:ext uri="{BB962C8B-B14F-4D97-AF65-F5344CB8AC3E}">
        <p14:creationId xmlns:p14="http://schemas.microsoft.com/office/powerpoint/2010/main" val="12715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5937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AB17D4-113B-C9D9-180C-18CDED0D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Withdrawing a suspect submission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52D5C-DEDB-2775-6002-4E6D8BFE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8146"/>
            <a:ext cx="9101226" cy="37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5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16E10A-2765-C5F0-194D-C7A852DD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ChatGPT</a:t>
            </a:r>
            <a:r>
              <a:rPr lang="en-US" dirty="0"/>
              <a:t> is not allowed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D63E6-F5A6-AA73-2176-E4E4588A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6" y="1264088"/>
            <a:ext cx="5894101" cy="88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4AFF3-CA98-1027-7C8F-2AB51366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" y="2532991"/>
            <a:ext cx="4136779" cy="3031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594A1-7348-DA37-E1D9-02683ED4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67" y="2575470"/>
            <a:ext cx="45085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9E50-3575-F084-A702-FA84847A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spirit of trust but verify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044ED-D018-975A-D695-D4793D44F06B}"/>
              </a:ext>
            </a:extLst>
          </p:cNvPr>
          <p:cNvSpPr txBox="1"/>
          <p:nvPr/>
        </p:nvSpPr>
        <p:spPr>
          <a:xfrm>
            <a:off x="816228" y="1828800"/>
            <a:ext cx="751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have access to a database of </a:t>
            </a:r>
            <a:r>
              <a:rPr lang="en-US" dirty="0" err="1"/>
              <a:t>ChatGPT</a:t>
            </a:r>
            <a:r>
              <a:rPr lang="en-US" dirty="0"/>
              <a:t> answers to cross check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34129-6DE0-4C41-3909-8CBA56B71472}"/>
              </a:ext>
            </a:extLst>
          </p:cNvPr>
          <p:cNvSpPr txBox="1"/>
          <p:nvPr/>
        </p:nvSpPr>
        <p:spPr>
          <a:xfrm>
            <a:off x="830317" y="2722179"/>
            <a:ext cx="709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It’s no fun failing any of you but </a:t>
            </a:r>
            <a:r>
              <a:rPr lang="en-US" b="1" dirty="0">
                <a:solidFill>
                  <a:srgbClr val="FF0000"/>
                </a:solidFill>
              </a:rPr>
              <a:t>use of </a:t>
            </a:r>
            <a:r>
              <a:rPr lang="en-US" b="1" dirty="0" err="1">
                <a:solidFill>
                  <a:srgbClr val="FF0000"/>
                </a:solidFill>
              </a:rPr>
              <a:t>ChatGPT</a:t>
            </a:r>
            <a:r>
              <a:rPr lang="en-US" b="1" dirty="0">
                <a:solidFill>
                  <a:srgbClr val="FF0000"/>
                </a:solidFill>
              </a:rPr>
              <a:t> will result in an F</a:t>
            </a:r>
          </a:p>
        </p:txBody>
      </p:sp>
    </p:spTree>
    <p:extLst>
      <p:ext uri="{BB962C8B-B14F-4D97-AF65-F5344CB8AC3E}">
        <p14:creationId xmlns:p14="http://schemas.microsoft.com/office/powerpoint/2010/main" val="230490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16E10A-2765-C5F0-194D-C7A852DD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ChatGPT</a:t>
            </a:r>
            <a:r>
              <a:rPr lang="en-US" dirty="0"/>
              <a:t> is not allowed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D63E6-F5A6-AA73-2176-E4E4588A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6" y="1264088"/>
            <a:ext cx="5894101" cy="88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4AFF3-CA98-1027-7C8F-2AB51366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" y="2532991"/>
            <a:ext cx="4136779" cy="3031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594A1-7348-DA37-E1D9-02683ED4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67" y="2575470"/>
            <a:ext cx="4508500" cy="294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856369-18F0-D11E-56FF-0717DF6BC994}"/>
              </a:ext>
            </a:extLst>
          </p:cNvPr>
          <p:cNvSpPr/>
          <p:nvPr/>
        </p:nvSpPr>
        <p:spPr>
          <a:xfrm>
            <a:off x="4548367" y="3079531"/>
            <a:ext cx="4374916" cy="62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E308-A2EB-CF40-9418-29178C00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218"/>
            <a:ext cx="9144000" cy="50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Let’s do some introductions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62100" y="1358900"/>
            <a:ext cx="6019800" cy="5387975"/>
            <a:chOff x="1561895" y="1358900"/>
            <a:chExt cx="6020210" cy="5387777"/>
          </a:xfrm>
        </p:grpSpPr>
        <p:pic>
          <p:nvPicPr>
            <p:cNvPr id="1536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1358900"/>
              <a:ext cx="5080000" cy="5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4" name="TextBox 5"/>
            <p:cNvSpPr txBox="1">
              <a:spLocks noChangeArrowheads="1"/>
            </p:cNvSpPr>
            <p:nvPr/>
          </p:nvSpPr>
          <p:spPr bwMode="auto">
            <a:xfrm>
              <a:off x="1561895" y="6438900"/>
              <a:ext cx="60202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Calibri" charset="0"/>
                </a:rPr>
                <a:t>http://www.zazzle.com/warning_teaching_assistant_bag-149882665435161818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70A91-8BA8-8F40-B59F-E02E1130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7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9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FF45-CFEC-7129-AB68-FACBA8D4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happened sooner than expected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818C7-C718-59AE-8024-63DFE3000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93" y="1316850"/>
            <a:ext cx="7861957" cy="55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83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760A-16C7-014F-8AA9-B86421AC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am I doomed?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2D47B-BAE1-944D-A3A0-A2A3C2A24817}"/>
              </a:ext>
            </a:extLst>
          </p:cNvPr>
          <p:cNvSpPr txBox="1"/>
          <p:nvPr/>
        </p:nvSpPr>
        <p:spPr>
          <a:xfrm>
            <a:off x="626849" y="1503948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will still be room for high level </a:t>
            </a:r>
            <a:r>
              <a:rPr lang="en-US" sz="2400" i="1" dirty="0"/>
              <a:t>algorithmic </a:t>
            </a:r>
            <a:r>
              <a:rPr lang="en-US" sz="2400" dirty="0"/>
              <a:t>thinking!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0CBB9-C6BA-4E4D-8EBB-830EDBDC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51" y="4626143"/>
            <a:ext cx="7696200" cy="2171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AF943E-A103-E04A-9064-93A600D862AE}"/>
              </a:ext>
            </a:extLst>
          </p:cNvPr>
          <p:cNvGrpSpPr/>
          <p:nvPr/>
        </p:nvGrpSpPr>
        <p:grpSpPr>
          <a:xfrm>
            <a:off x="820951" y="2114778"/>
            <a:ext cx="8130542" cy="2362200"/>
            <a:chOff x="820951" y="2114778"/>
            <a:chExt cx="8130542" cy="2362200"/>
          </a:xfrm>
        </p:grpSpPr>
        <p:pic>
          <p:nvPicPr>
            <p:cNvPr id="5122" name="Picture 2" descr="Image result for leslie lamport">
              <a:extLst>
                <a:ext uri="{FF2B5EF4-FFF2-40B4-BE49-F238E27FC236}">
                  <a16:creationId xmlns:a16="http://schemas.microsoft.com/office/drawing/2014/main" id="{190A59B5-15B9-6C4B-889B-2C28D06E8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51" y="2114778"/>
              <a:ext cx="18542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8C2F6-7DED-3841-A2A2-259F4627A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3830" y="2231857"/>
              <a:ext cx="5967663" cy="217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0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309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44A44-96F0-7E57-05AC-C0905BD1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 on course policies?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9EA72-DC8B-6EE9-EBDB-7CFBE112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098"/>
            <a:ext cx="9178550" cy="36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6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This course: how to solve problems!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521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362200" y="6477000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FFFF00"/>
                </a:solidFill>
                <a:latin typeface="Calibri" charset="0"/>
              </a:rPr>
              <a:t>http://xkcd.com/173/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should I care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18" y="1210235"/>
            <a:ext cx="3671094" cy="55282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Combining Shadows to Understanding the network</a:t>
            </a:r>
          </a:p>
        </p:txBody>
      </p:sp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325438" y="461963"/>
            <a:ext cx="1833562" cy="1909762"/>
            <a:chOff x="2219325" y="1417638"/>
            <a:chExt cx="4611688" cy="388937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876338" y="1417638"/>
              <a:ext cx="15971" cy="22599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2219325" y="3677549"/>
              <a:ext cx="1657013" cy="16294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92309" y="3677549"/>
              <a:ext cx="29387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4355474" y="1601922"/>
              <a:ext cx="307447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0691" y="1588989"/>
              <a:ext cx="311439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0691" y="2921012"/>
              <a:ext cx="311439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375439" y="2924246"/>
              <a:ext cx="307445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29144" y="3370409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437129" y="1999590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2634" y="2921012"/>
              <a:ext cx="151727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598640" y="4236870"/>
              <a:ext cx="155721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939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50825"/>
            <a:ext cx="18843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E1CFC0-1651-F04B-BB41-E5BBD219C296}"/>
              </a:ext>
            </a:extLst>
          </p:cNvPr>
          <p:cNvGrpSpPr/>
          <p:nvPr/>
        </p:nvGrpSpPr>
        <p:grpSpPr>
          <a:xfrm>
            <a:off x="685800" y="3746500"/>
            <a:ext cx="7996238" cy="3121828"/>
            <a:chOff x="685800" y="3746500"/>
            <a:chExt cx="7996238" cy="3121828"/>
          </a:xfrm>
        </p:grpSpPr>
        <p:pic>
          <p:nvPicPr>
            <p:cNvPr id="59397" name="Picture 20" descr="Screen Shot 2014-09-18 at 1.40.0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746500"/>
              <a:ext cx="1837035" cy="234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8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902" y="3755268"/>
              <a:ext cx="1785877" cy="234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9" name="Picture 1" descr="Screen Shot 2013-10-08 at 9.51.0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436" y="3755268"/>
              <a:ext cx="1739416" cy="233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23" descr="Screen Shot 2014-09-18 at 1.43.5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585" y="3746500"/>
              <a:ext cx="2074453" cy="235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3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349" y="6144202"/>
              <a:ext cx="1490467" cy="65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C99CA4-0942-F246-A3F6-BA19E1EF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1959" y="6113380"/>
              <a:ext cx="3102796" cy="7549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grpSp>
        <p:nvGrpSpPr>
          <p:cNvPr id="60418" name="Group 1"/>
          <p:cNvGrpSpPr>
            <a:grpSpLocks/>
          </p:cNvGrpSpPr>
          <p:nvPr/>
        </p:nvGrpSpPr>
        <p:grpSpPr bwMode="auto">
          <a:xfrm>
            <a:off x="2219325" y="1417638"/>
            <a:ext cx="4611688" cy="3889375"/>
            <a:chOff x="2219325" y="1417638"/>
            <a:chExt cx="4611688" cy="3889375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876675" y="1417638"/>
              <a:ext cx="14288" cy="22590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219325" y="3676650"/>
              <a:ext cx="1657350" cy="16303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890963" y="3676650"/>
              <a:ext cx="294005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356100" y="1601788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902325" y="1587500"/>
              <a:ext cx="307975" cy="29527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902325" y="291941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73563" y="292576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429000" y="33718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438525" y="20002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01913" y="2919413"/>
              <a:ext cx="153987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600325" y="42354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457200" y="5494338"/>
            <a:ext cx="8378825" cy="105568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Given the three projections, what is the largest size of the original set of points</a:t>
            </a:r>
            <a:r>
              <a:rPr lang="en-US" dirty="0"/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 advTm="43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Screen Shot 2015-03-26 at 1.3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5945188"/>
            <a:ext cx="47688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Detecting Communities</a:t>
            </a:r>
          </a:p>
        </p:txBody>
      </p:sp>
      <p:pic>
        <p:nvPicPr>
          <p:cNvPr id="614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343025"/>
            <a:ext cx="47688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24346" y="2748486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Sebastian</a:t>
            </a:r>
          </a:p>
        </p:txBody>
      </p:sp>
      <p:pic>
        <p:nvPicPr>
          <p:cNvPr id="1026" name="Picture 2" descr="Ahana">
            <a:extLst>
              <a:ext uri="{FF2B5EF4-FFF2-40B4-BE49-F238E27FC236}">
                <a16:creationId xmlns:a16="http://schemas.microsoft.com/office/drawing/2014/main" id="{3CEFAC3A-E099-3911-55A3-F49DF8F2D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" y="1725301"/>
            <a:ext cx="979195" cy="9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bastian">
            <a:extLst>
              <a:ext uri="{FF2B5EF4-FFF2-40B4-BE49-F238E27FC236}">
                <a16:creationId xmlns:a16="http://schemas.microsoft.com/office/drawing/2014/main" id="{F7D336D5-6369-D171-80AD-7219C48F7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20" y="1725301"/>
            <a:ext cx="991831" cy="9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unyan">
            <a:extLst>
              <a:ext uri="{FF2B5EF4-FFF2-40B4-BE49-F238E27FC236}">
                <a16:creationId xmlns:a16="http://schemas.microsoft.com/office/drawing/2014/main" id="{04D2A7B7-A64C-71BA-D6F1-43CADD11B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51" y="1725301"/>
            <a:ext cx="992521" cy="9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y">
            <a:extLst>
              <a:ext uri="{FF2B5EF4-FFF2-40B4-BE49-F238E27FC236}">
                <a16:creationId xmlns:a16="http://schemas.microsoft.com/office/drawing/2014/main" id="{33499A68-89D3-9904-7E6D-6A45257F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07" y="1725300"/>
            <a:ext cx="992522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Wei">
            <a:extLst>
              <a:ext uri="{FF2B5EF4-FFF2-40B4-BE49-F238E27FC236}">
                <a16:creationId xmlns:a16="http://schemas.microsoft.com/office/drawing/2014/main" id="{87A3233A-B61C-9FB5-6B8D-F5DA9BA1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95" y="1725300"/>
            <a:ext cx="823738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Adi">
            <a:extLst>
              <a:ext uri="{FF2B5EF4-FFF2-40B4-BE49-F238E27FC236}">
                <a16:creationId xmlns:a16="http://schemas.microsoft.com/office/drawing/2014/main" id="{A711CE25-5F65-0E81-93B0-618815DB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17" y="1725301"/>
            <a:ext cx="990687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okshita">
            <a:extLst>
              <a:ext uri="{FF2B5EF4-FFF2-40B4-BE49-F238E27FC236}">
                <a16:creationId xmlns:a16="http://schemas.microsoft.com/office/drawing/2014/main" id="{9659B476-0A64-D925-2E2B-E4F4B2B7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544" y="1725300"/>
            <a:ext cx="955600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arrison">
            <a:extLst>
              <a:ext uri="{FF2B5EF4-FFF2-40B4-BE49-F238E27FC236}">
                <a16:creationId xmlns:a16="http://schemas.microsoft.com/office/drawing/2014/main" id="{BD929B14-3EE3-486F-F724-C98FD7E1E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82" y="1725300"/>
            <a:ext cx="743016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abrina">
            <a:extLst>
              <a:ext uri="{FF2B5EF4-FFF2-40B4-BE49-F238E27FC236}">
                <a16:creationId xmlns:a16="http://schemas.microsoft.com/office/drawing/2014/main" id="{370C1820-46AC-EC9F-36A4-A3510EC98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208" y="1725300"/>
            <a:ext cx="751959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D9AB98-404E-12D7-EEE0-F538526D4B4D}"/>
              </a:ext>
            </a:extLst>
          </p:cNvPr>
          <p:cNvSpPr txBox="1"/>
          <p:nvPr/>
        </p:nvSpPr>
        <p:spPr>
          <a:xfrm>
            <a:off x="143051" y="2748486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Ahana</a:t>
            </a:r>
            <a:endParaRPr lang="en-US" sz="1200" dirty="0"/>
          </a:p>
        </p:txBody>
      </p:sp>
      <p:pic>
        <p:nvPicPr>
          <p:cNvPr id="1044" name="Picture 20" descr="Caleb">
            <a:extLst>
              <a:ext uri="{FF2B5EF4-FFF2-40B4-BE49-F238E27FC236}">
                <a16:creationId xmlns:a16="http://schemas.microsoft.com/office/drawing/2014/main" id="{4DC01EE0-6A55-AA66-C1B3-65B1E4223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" y="4208436"/>
            <a:ext cx="1023186" cy="10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Korey">
            <a:extLst>
              <a:ext uri="{FF2B5EF4-FFF2-40B4-BE49-F238E27FC236}">
                <a16:creationId xmlns:a16="http://schemas.microsoft.com/office/drawing/2014/main" id="{FCC7E825-5F87-3CB1-62E8-2DB0AF9ED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04" y="4208437"/>
            <a:ext cx="861445" cy="10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Heba">
            <a:extLst>
              <a:ext uri="{FF2B5EF4-FFF2-40B4-BE49-F238E27FC236}">
                <a16:creationId xmlns:a16="http://schemas.microsoft.com/office/drawing/2014/main" id="{B12310AF-BB53-0A38-F3D8-5169E264E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51" y="4208436"/>
            <a:ext cx="1023186" cy="10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Ryan">
            <a:extLst>
              <a:ext uri="{FF2B5EF4-FFF2-40B4-BE49-F238E27FC236}">
                <a16:creationId xmlns:a16="http://schemas.microsoft.com/office/drawing/2014/main" id="{8FADA69D-DBE6-CFE2-A6CD-7E8CD8D8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40" y="4208437"/>
            <a:ext cx="673124" cy="10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Billy">
            <a:extLst>
              <a:ext uri="{FF2B5EF4-FFF2-40B4-BE49-F238E27FC236}">
                <a16:creationId xmlns:a16="http://schemas.microsoft.com/office/drawing/2014/main" id="{19332997-687C-95AE-6E08-E6138B6DE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68" y="4208436"/>
            <a:ext cx="602306" cy="10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revor">
            <a:extLst>
              <a:ext uri="{FF2B5EF4-FFF2-40B4-BE49-F238E27FC236}">
                <a16:creationId xmlns:a16="http://schemas.microsoft.com/office/drawing/2014/main" id="{751A7DAD-520A-BCB3-4081-C41ADCA7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16" y="4208436"/>
            <a:ext cx="754711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lex">
            <a:extLst>
              <a:ext uri="{FF2B5EF4-FFF2-40B4-BE49-F238E27FC236}">
                <a16:creationId xmlns:a16="http://schemas.microsoft.com/office/drawing/2014/main" id="{602A9222-758B-E164-4F36-5859BDA5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60" y="4208436"/>
            <a:ext cx="730441" cy="10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Rrucha">
            <a:extLst>
              <a:ext uri="{FF2B5EF4-FFF2-40B4-BE49-F238E27FC236}">
                <a16:creationId xmlns:a16="http://schemas.microsoft.com/office/drawing/2014/main" id="{4B2E5278-E67A-3FEA-D261-9B860C362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34" y="4208436"/>
            <a:ext cx="748205" cy="10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Sujal">
            <a:extLst>
              <a:ext uri="{FF2B5EF4-FFF2-40B4-BE49-F238E27FC236}">
                <a16:creationId xmlns:a16="http://schemas.microsoft.com/office/drawing/2014/main" id="{05765605-B844-9A5B-8314-BF6D49B8D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977" y="4208437"/>
            <a:ext cx="817128" cy="10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Dylan">
            <a:extLst>
              <a:ext uri="{FF2B5EF4-FFF2-40B4-BE49-F238E27FC236}">
                <a16:creationId xmlns:a16="http://schemas.microsoft.com/office/drawing/2014/main" id="{43014F9A-709D-DA40-4784-43152561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43" y="4208437"/>
            <a:ext cx="721441" cy="10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F2ECE3-2010-3E67-96B5-831E32E0D400}"/>
              </a:ext>
            </a:extLst>
          </p:cNvPr>
          <p:cNvSpPr txBox="1"/>
          <p:nvPr/>
        </p:nvSpPr>
        <p:spPr>
          <a:xfrm>
            <a:off x="2164739" y="2748486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Junyan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FD2187-CCC0-AD9D-2D7E-CF1413BA6EC6}"/>
              </a:ext>
            </a:extLst>
          </p:cNvPr>
          <p:cNvSpPr txBox="1"/>
          <p:nvPr/>
        </p:nvSpPr>
        <p:spPr>
          <a:xfrm>
            <a:off x="3324147" y="2748486"/>
            <a:ext cx="678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2F4B00-0F37-D07A-AD27-45B36EF4DC58}"/>
              </a:ext>
            </a:extLst>
          </p:cNvPr>
          <p:cNvSpPr txBox="1"/>
          <p:nvPr/>
        </p:nvSpPr>
        <p:spPr>
          <a:xfrm>
            <a:off x="4331698" y="2748486"/>
            <a:ext cx="678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A06D0E-3D56-E9AD-869E-172E2F2284A7}"/>
              </a:ext>
            </a:extLst>
          </p:cNvPr>
          <p:cNvSpPr txBox="1"/>
          <p:nvPr/>
        </p:nvSpPr>
        <p:spPr>
          <a:xfrm>
            <a:off x="5316413" y="2748486"/>
            <a:ext cx="678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E27BB-E0FB-7B10-261B-A9589F14C452}"/>
              </a:ext>
            </a:extLst>
          </p:cNvPr>
          <p:cNvSpPr txBox="1"/>
          <p:nvPr/>
        </p:nvSpPr>
        <p:spPr>
          <a:xfrm>
            <a:off x="6129630" y="2748486"/>
            <a:ext cx="86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Mokshita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31C4D3-6E61-A958-E0A2-5CDDBACB7C05}"/>
              </a:ext>
            </a:extLst>
          </p:cNvPr>
          <p:cNvSpPr txBox="1"/>
          <p:nvPr/>
        </p:nvSpPr>
        <p:spPr>
          <a:xfrm>
            <a:off x="7023251" y="2748486"/>
            <a:ext cx="86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Harrison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343AFA-D34F-542D-E09B-C2D2A8D6DDC2}"/>
              </a:ext>
            </a:extLst>
          </p:cNvPr>
          <p:cNvSpPr txBox="1"/>
          <p:nvPr/>
        </p:nvSpPr>
        <p:spPr>
          <a:xfrm>
            <a:off x="7855108" y="2771588"/>
            <a:ext cx="86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Sabrina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FC651-477E-9686-2A39-F1F0011CA66F}"/>
              </a:ext>
            </a:extLst>
          </p:cNvPr>
          <p:cNvSpPr txBox="1"/>
          <p:nvPr/>
        </p:nvSpPr>
        <p:spPr>
          <a:xfrm>
            <a:off x="180303" y="5231622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Caleb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49E3F2-7C75-1197-8FEF-7401A64BDF26}"/>
              </a:ext>
            </a:extLst>
          </p:cNvPr>
          <p:cNvSpPr txBox="1"/>
          <p:nvPr/>
        </p:nvSpPr>
        <p:spPr>
          <a:xfrm>
            <a:off x="1271798" y="5231622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Korey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B35538-8D92-70E9-6BA7-D008E4025B09}"/>
              </a:ext>
            </a:extLst>
          </p:cNvPr>
          <p:cNvSpPr txBox="1"/>
          <p:nvPr/>
        </p:nvSpPr>
        <p:spPr>
          <a:xfrm>
            <a:off x="2305002" y="5231622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Heba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9912DC-05D0-CE1E-C556-5FBC933BEDBB}"/>
              </a:ext>
            </a:extLst>
          </p:cNvPr>
          <p:cNvSpPr txBox="1"/>
          <p:nvPr/>
        </p:nvSpPr>
        <p:spPr>
          <a:xfrm>
            <a:off x="3280126" y="5231622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Ryan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48F56E-1A49-1790-1E17-038725C4E8F9}"/>
              </a:ext>
            </a:extLst>
          </p:cNvPr>
          <p:cNvSpPr txBox="1"/>
          <p:nvPr/>
        </p:nvSpPr>
        <p:spPr>
          <a:xfrm>
            <a:off x="4020590" y="5231622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Billy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994CD9-FC9F-0582-305C-8F3EEA050AE9}"/>
              </a:ext>
            </a:extLst>
          </p:cNvPr>
          <p:cNvSpPr txBox="1"/>
          <p:nvPr/>
        </p:nvSpPr>
        <p:spPr>
          <a:xfrm>
            <a:off x="4712906" y="5231622"/>
            <a:ext cx="622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Trevor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AED58F-2250-AA2C-425A-9E44FBA13A19}"/>
              </a:ext>
            </a:extLst>
          </p:cNvPr>
          <p:cNvSpPr txBox="1"/>
          <p:nvPr/>
        </p:nvSpPr>
        <p:spPr>
          <a:xfrm>
            <a:off x="5661665" y="523162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Alex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CB9A80-AED5-5AFB-04E0-C4076B2F2475}"/>
              </a:ext>
            </a:extLst>
          </p:cNvPr>
          <p:cNvSpPr txBox="1"/>
          <p:nvPr/>
        </p:nvSpPr>
        <p:spPr>
          <a:xfrm>
            <a:off x="6341222" y="5229786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Rrucha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7DC60E-A177-B31A-4C4B-21D91841D1DF}"/>
              </a:ext>
            </a:extLst>
          </p:cNvPr>
          <p:cNvSpPr txBox="1"/>
          <p:nvPr/>
        </p:nvSpPr>
        <p:spPr>
          <a:xfrm>
            <a:off x="7216346" y="5229785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Sujal</a:t>
            </a:r>
            <a:endParaRPr lang="en-US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EC97FE-E640-A24D-CE2B-E54023EC265A}"/>
              </a:ext>
            </a:extLst>
          </p:cNvPr>
          <p:cNvSpPr txBox="1"/>
          <p:nvPr/>
        </p:nvSpPr>
        <p:spPr>
          <a:xfrm>
            <a:off x="8150572" y="5229785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Dylan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Conquering Shadows to Conquering the Internet</a:t>
            </a:r>
          </a:p>
        </p:txBody>
      </p:sp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925513" y="2211388"/>
            <a:ext cx="2546350" cy="2701925"/>
            <a:chOff x="2219325" y="1417638"/>
            <a:chExt cx="4611688" cy="388937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3875393" y="1417638"/>
              <a:ext cx="14375" cy="2260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2219325" y="3677680"/>
              <a:ext cx="1656068" cy="1629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889767" y="3677680"/>
              <a:ext cx="29412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355536" y="1602737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902349" y="1586741"/>
              <a:ext cx="307638" cy="29707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2349" y="2919000"/>
              <a:ext cx="307638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372787" y="2925856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29748" y="3371465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38375" y="2000358"/>
              <a:ext cx="155256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01715" y="2919000"/>
              <a:ext cx="155256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1715" y="4235263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686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543175"/>
            <a:ext cx="24320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3605213" y="2997200"/>
            <a:ext cx="2324100" cy="137636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Algorithmically compute the missing set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806575" y="4992688"/>
            <a:ext cx="4416425" cy="1725612"/>
            <a:chOff x="1806789" y="4993241"/>
            <a:chExt cx="4416972" cy="1725612"/>
          </a:xfrm>
        </p:grpSpPr>
        <p:pic>
          <p:nvPicPr>
            <p:cNvPr id="3687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89" y="4993241"/>
              <a:ext cx="1309688" cy="17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763" y="4993241"/>
              <a:ext cx="1155700" cy="172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2" descr="Screen Shot 2014-09-18 at 1.43.5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849" y="5022725"/>
              <a:ext cx="1489912" cy="168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proof is in the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522538"/>
            <a:ext cx="28336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287713"/>
            <a:ext cx="230822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324225"/>
            <a:ext cx="220186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717675"/>
            <a:ext cx="17716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5126038"/>
            <a:ext cx="1409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270375"/>
            <a:ext cx="17129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24338" y="1125538"/>
            <a:ext cx="1711325" cy="3770312"/>
            <a:chOff x="4224744" y="1125460"/>
            <a:chExt cx="1711150" cy="3770263"/>
          </a:xfrm>
        </p:grpSpPr>
        <p:sp>
          <p:nvSpPr>
            <p:cNvPr id="62475" name="TextBox 13"/>
            <p:cNvSpPr txBox="1">
              <a:spLocks noChangeArrowheads="1"/>
            </p:cNvSpPr>
            <p:nvPr/>
          </p:nvSpPr>
          <p:spPr bwMode="auto">
            <a:xfrm>
              <a:off x="4224744" y="1125460"/>
              <a:ext cx="1711150" cy="377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900">
                  <a:solidFill>
                    <a:srgbClr val="008000"/>
                  </a:solidFill>
                </a:rPr>
                <a:t>&gt;</a:t>
              </a:r>
            </a:p>
          </p:txBody>
        </p:sp>
        <p:sp>
          <p:nvSpPr>
            <p:cNvPr id="62476" name="TextBox 14"/>
            <p:cNvSpPr txBox="1">
              <a:spLocks noChangeArrowheads="1"/>
            </p:cNvSpPr>
            <p:nvPr/>
          </p:nvSpPr>
          <p:spPr bwMode="auto">
            <a:xfrm>
              <a:off x="4444772" y="2092012"/>
              <a:ext cx="11342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8000"/>
                  </a:solidFill>
                </a:rPr>
                <a:t>10x faster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7200" y="5657850"/>
            <a:ext cx="5478463" cy="877888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Better algorithm with little hacking will beat a worse algorithm with tons of hacking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916" y="4402140"/>
            <a:ext cx="3798515" cy="995615"/>
            <a:chOff x="576916" y="4402140"/>
            <a:chExt cx="3798515" cy="995615"/>
          </a:xfrm>
        </p:grpSpPr>
        <p:pic>
          <p:nvPicPr>
            <p:cNvPr id="62477" name="Picture 3" descr="Screen Shot 2015-03-26 at 1.43.57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6" y="4417080"/>
              <a:ext cx="782886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9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667" y="4402140"/>
              <a:ext cx="775266" cy="980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80" name="Picture 6" descr="Screen Shot 2014-09-18 at 1.43.50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717" y="4402140"/>
              <a:ext cx="864714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Screen Shot 2016-08-29 at 9.23.33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610" y="4417081"/>
              <a:ext cx="697787" cy="980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76675" y="1417638"/>
            <a:ext cx="14288" cy="225901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19325" y="3676650"/>
            <a:ext cx="1657350" cy="163036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90963" y="3676650"/>
            <a:ext cx="2940050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356100" y="1601788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02325" y="1587500"/>
            <a:ext cx="307975" cy="29527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2325" y="291941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73563" y="292576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29000" y="33718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38525" y="20002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1913" y="2919413"/>
            <a:ext cx="153987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00325" y="42354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24518" y="3874753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39875" y="3880100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56486" y="4751136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208422" y="4746455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74963" y="2011363"/>
            <a:ext cx="2819400" cy="2595562"/>
            <a:chOff x="2874214" y="2011862"/>
            <a:chExt cx="2820030" cy="2594819"/>
          </a:xfrm>
        </p:grpSpPr>
        <p:sp>
          <p:nvSpPr>
            <p:cNvPr id="47" name="Oval 46"/>
            <p:cNvSpPr/>
            <p:nvPr/>
          </p:nvSpPr>
          <p:spPr>
            <a:xfrm>
              <a:off x="3877470" y="2011862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92827" y="203391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94065" y="294639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874214" y="295174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951061" y="431257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897558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398134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610057" y="4301955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426" name="TextBox 9"/>
          <p:cNvSpPr txBox="1">
            <a:spLocks noChangeArrowheads="1"/>
          </p:cNvSpPr>
          <p:nvPr/>
        </p:nvSpPr>
        <p:spPr bwMode="auto">
          <a:xfrm>
            <a:off x="641350" y="6002338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Highly trivial: 4</a:t>
            </a:r>
            <a:r>
              <a:rPr lang="en-US" sz="1800" baseline="30000">
                <a:latin typeface="Calibri" charset="0"/>
              </a:rPr>
              <a:t>3</a:t>
            </a:r>
            <a:r>
              <a:rPr lang="en-US" sz="1800">
                <a:latin typeface="Calibri" charset="0"/>
              </a:rPr>
              <a:t> = 64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516313" y="6002338"/>
            <a:ext cx="187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Still trivial: 4</a:t>
            </a:r>
            <a:r>
              <a:rPr lang="en-US" sz="1800" baseline="30000">
                <a:latin typeface="Calibri" charset="0"/>
              </a:rPr>
              <a:t>2</a:t>
            </a:r>
            <a:r>
              <a:rPr lang="en-US" sz="1800">
                <a:latin typeface="Calibri" charset="0"/>
              </a:rPr>
              <a:t> = 16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02350" y="6002338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Correct answer: 4</a:t>
            </a:r>
            <a:r>
              <a:rPr lang="en-US" sz="1800" baseline="30000">
                <a:latin typeface="Calibri" charset="0"/>
              </a:rPr>
              <a:t>1.5</a:t>
            </a:r>
            <a:r>
              <a:rPr lang="en-US" sz="1800">
                <a:latin typeface="Calibri" charset="0"/>
              </a:rPr>
              <a:t> = 8</a:t>
            </a:r>
          </a:p>
        </p:txBody>
      </p:sp>
    </p:spTree>
    <p:custDataLst>
      <p:tags r:id="rId1"/>
    </p:custDataLst>
  </p:cSld>
  <p:clrMapOvr>
    <a:masterClrMapping/>
  </p:clrMapOvr>
  <p:transition spd="slow" advTm="5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/>
      <p:bldP spid="55" grpId="0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44ECD838-AF53-8468-C1F1-3E2E2281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Let the fun begin!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380EE51D-33E8-02A9-6CB0-DFC587229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3" name="Picture 5">
            <a:extLst>
              <a:ext uri="{FF2B5EF4-FFF2-40B4-BE49-F238E27FC236}">
                <a16:creationId xmlns:a16="http://schemas.microsoft.com/office/drawing/2014/main" id="{5B7ED8E9-A474-DED4-D114-587EC92F2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47700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4AA49A9C-9AB5-7C51-7E1F-B79698E7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Remember: Stick with your group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AC3FCE35-2738-3E3A-2C15-500AF7D55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58938"/>
            <a:ext cx="6350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9669-75A7-C00D-6550-CCE465D7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a proof!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8D53E-7FAA-5B08-EC67-FBA2A415E2C2}"/>
              </a:ext>
            </a:extLst>
          </p:cNvPr>
          <p:cNvSpPr txBox="1"/>
          <p:nvPr/>
        </p:nvSpPr>
        <p:spPr>
          <a:xfrm>
            <a:off x="832338" y="1417638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Recall: </a:t>
            </a:r>
            <a:r>
              <a:rPr lang="en-US" dirty="0"/>
              <a:t>There are </a:t>
            </a:r>
            <a:r>
              <a:rPr lang="en-US" dirty="0">
                <a:solidFill>
                  <a:srgbClr val="7030A0"/>
                </a:solidFill>
              </a:rPr>
              <a:t>8</a:t>
            </a:r>
            <a:r>
              <a:rPr lang="en-US" dirty="0"/>
              <a:t> HWs</a:t>
            </a:r>
          </a:p>
          <a:p>
            <a:r>
              <a:rPr lang="en-US" dirty="0"/>
              <a:t>             Q1 worth </a:t>
            </a:r>
            <a:r>
              <a:rPr lang="en-US" dirty="0">
                <a:solidFill>
                  <a:srgbClr val="7030A0"/>
                </a:solidFill>
              </a:rPr>
              <a:t>50</a:t>
            </a:r>
            <a:r>
              <a:rPr lang="en-US" dirty="0"/>
              <a:t> pts, Q2 worth </a:t>
            </a:r>
            <a:r>
              <a:rPr lang="en-US" dirty="0">
                <a:solidFill>
                  <a:srgbClr val="7030A0"/>
                </a:solidFill>
              </a:rPr>
              <a:t>25</a:t>
            </a:r>
            <a:r>
              <a:rPr lang="en-US" dirty="0"/>
              <a:t> pts, Q3 worth </a:t>
            </a:r>
            <a:r>
              <a:rPr lang="en-US" dirty="0">
                <a:solidFill>
                  <a:srgbClr val="7030A0"/>
                </a:solidFill>
              </a:rPr>
              <a:t>25</a:t>
            </a:r>
            <a:r>
              <a:rPr lang="en-US" dirty="0"/>
              <a:t> pts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71FE0-075B-67D3-0143-F5120900D915}"/>
              </a:ext>
            </a:extLst>
          </p:cNvPr>
          <p:cNvSpPr txBox="1"/>
          <p:nvPr/>
        </p:nvSpPr>
        <p:spPr>
          <a:xfrm>
            <a:off x="832338" y="2356343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end of the semester I give you two options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503D2-2F39-4F70-2852-773718F4267E}"/>
              </a:ext>
            </a:extLst>
          </p:cNvPr>
          <p:cNvSpPr txBox="1"/>
          <p:nvPr/>
        </p:nvSpPr>
        <p:spPr>
          <a:xfrm>
            <a:off x="1371595" y="2929213"/>
            <a:ext cx="6122189" cy="64633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Option 1: </a:t>
            </a:r>
            <a:r>
              <a:rPr lang="en-US" dirty="0"/>
              <a:t>I pick sum of your max </a:t>
            </a:r>
            <a:r>
              <a:rPr lang="en-US" dirty="0">
                <a:solidFill>
                  <a:srgbClr val="7030A0"/>
                </a:solidFill>
              </a:rPr>
              <a:t>6</a:t>
            </a:r>
            <a:r>
              <a:rPr lang="en-US" dirty="0"/>
              <a:t> HW scores (out of </a:t>
            </a:r>
            <a:r>
              <a:rPr lang="en-US" dirty="0">
                <a:solidFill>
                  <a:srgbClr val="7030A0"/>
                </a:solidFill>
              </a:rPr>
              <a:t>600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sz="1400" dirty="0"/>
              <a:t>Score on HW </a:t>
            </a:r>
            <a:r>
              <a:rPr lang="en-US" sz="1400" dirty="0" err="1">
                <a:solidFill>
                  <a:srgbClr val="7030A0"/>
                </a:solidFill>
              </a:rPr>
              <a:t>i</a:t>
            </a:r>
            <a:r>
              <a:rPr lang="en-US" sz="1400" dirty="0"/>
              <a:t> = Q1 score + Q2 score + Q3 score on HW </a:t>
            </a:r>
            <a:r>
              <a:rPr lang="en-US" sz="1400" dirty="0" err="1">
                <a:solidFill>
                  <a:srgbClr val="7030A0"/>
                </a:solidFill>
              </a:rPr>
              <a:t>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CAB5A7-93F2-0830-5BD6-EECF880109E1}"/>
              </a:ext>
            </a:extLst>
          </p:cNvPr>
          <p:cNvSpPr txBox="1"/>
          <p:nvPr/>
        </p:nvSpPr>
        <p:spPr>
          <a:xfrm>
            <a:off x="1371595" y="3735817"/>
            <a:ext cx="6378669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Option 2: </a:t>
            </a:r>
            <a:r>
              <a:rPr lang="en-US" dirty="0"/>
              <a:t>I pick your max </a:t>
            </a:r>
            <a:r>
              <a:rPr lang="en-US" dirty="0">
                <a:solidFill>
                  <a:srgbClr val="7030A0"/>
                </a:solidFill>
              </a:rPr>
              <a:t>6</a:t>
            </a:r>
            <a:r>
              <a:rPr lang="en-US" dirty="0"/>
              <a:t> Q1 scores +   max </a:t>
            </a:r>
            <a:r>
              <a:rPr lang="en-US" dirty="0">
                <a:solidFill>
                  <a:srgbClr val="7030A0"/>
                </a:solidFill>
              </a:rPr>
              <a:t>6</a:t>
            </a:r>
            <a:r>
              <a:rPr lang="en-US" dirty="0"/>
              <a:t> Q2 scores +</a:t>
            </a:r>
          </a:p>
          <a:p>
            <a:r>
              <a:rPr lang="en-US" dirty="0"/>
              <a:t>                    max </a:t>
            </a:r>
            <a:r>
              <a:rPr lang="en-US" dirty="0">
                <a:solidFill>
                  <a:srgbClr val="7030A0"/>
                </a:solidFill>
              </a:rPr>
              <a:t>6</a:t>
            </a:r>
            <a:r>
              <a:rPr lang="en-US" dirty="0"/>
              <a:t> Q3 scores (out  of </a:t>
            </a:r>
            <a:r>
              <a:rPr lang="en-US" dirty="0">
                <a:solidFill>
                  <a:srgbClr val="7030A0"/>
                </a:solidFill>
              </a:rPr>
              <a:t>600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E1095-1553-63E3-373B-7D0E141152E5}"/>
              </a:ext>
            </a:extLst>
          </p:cNvPr>
          <p:cNvSpPr txBox="1"/>
          <p:nvPr/>
        </p:nvSpPr>
        <p:spPr>
          <a:xfrm>
            <a:off x="633046" y="4627409"/>
            <a:ext cx="8250848" cy="1477328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Which of the following is correct?</a:t>
            </a:r>
          </a:p>
          <a:p>
            <a:endParaRPr lang="en-US" dirty="0"/>
          </a:p>
          <a:p>
            <a:r>
              <a:rPr lang="en-US" dirty="0"/>
              <a:t>   A. </a:t>
            </a:r>
            <a:r>
              <a:rPr lang="en-US" sz="1600" dirty="0"/>
              <a:t>Option 1 is always better</a:t>
            </a:r>
            <a:br>
              <a:rPr lang="en-US" dirty="0"/>
            </a:br>
            <a:r>
              <a:rPr lang="en-US" dirty="0"/>
              <a:t>   B. </a:t>
            </a:r>
            <a:r>
              <a:rPr lang="en-US" sz="1600" dirty="0"/>
              <a:t>Option 2 is always better</a:t>
            </a:r>
            <a:br>
              <a:rPr lang="en-US" dirty="0"/>
            </a:br>
            <a:r>
              <a:rPr lang="en-US" dirty="0"/>
              <a:t>   C. </a:t>
            </a:r>
            <a:r>
              <a:rPr lang="en-US" sz="1600" dirty="0"/>
              <a:t>Depends on the actual scores: sometimes Option 1 is better, sometimes Option 2 is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3C2C51-A169-33FB-6420-7D71A7971EC0}"/>
              </a:ext>
            </a:extLst>
          </p:cNvPr>
          <p:cNvSpPr/>
          <p:nvPr/>
        </p:nvSpPr>
        <p:spPr>
          <a:xfrm>
            <a:off x="2168769" y="6236677"/>
            <a:ext cx="4882845" cy="46365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Give a proof that your answer is correct!</a:t>
            </a:r>
          </a:p>
        </p:txBody>
      </p:sp>
    </p:spTree>
    <p:extLst>
      <p:ext uri="{BB962C8B-B14F-4D97-AF65-F5344CB8AC3E}">
        <p14:creationId xmlns:p14="http://schemas.microsoft.com/office/powerpoint/2010/main" val="426347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About Me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0738" y="1574800"/>
            <a:ext cx="23891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dirty="0">
                <a:latin typeface="Calibri" charset="0"/>
              </a:rPr>
              <a:t>Atri Rudra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70038" y="2406650"/>
            <a:ext cx="2861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err="1">
                <a:latin typeface="Calibri" charset="0"/>
              </a:rPr>
              <a:t>atri@</a:t>
            </a:r>
            <a:r>
              <a:rPr lang="en-US" altLang="ja-JP" sz="3000" dirty="0" err="1">
                <a:latin typeface="Calibri" charset="0"/>
              </a:rPr>
              <a:t>buffalo.edu</a:t>
            </a:r>
            <a:endParaRPr lang="en-US" sz="3000" dirty="0">
              <a:latin typeface="Calibri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70038" y="3086100"/>
            <a:ext cx="41689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Office: See piazza for location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70038" y="3606800"/>
            <a:ext cx="50295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 hours: Mon, Fri, 1:00-1:50pm</a:t>
            </a: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3417888" y="4111625"/>
            <a:ext cx="1624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OH start this Fri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D3B62480-A079-AF18-9EEC-3FE1926871FE}"/>
              </a:ext>
            </a:extLst>
          </p:cNvPr>
          <p:cNvSpPr/>
          <p:nvPr/>
        </p:nvSpPr>
        <p:spPr>
          <a:xfrm>
            <a:off x="5739000" y="1417638"/>
            <a:ext cx="2387858" cy="1109805"/>
          </a:xfrm>
          <a:prstGeom prst="wedgeRectCallout">
            <a:avLst>
              <a:gd name="adj1" fmla="val -159809"/>
              <a:gd name="adj2" fmla="val 11583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Just Atri please!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all 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00" y="3053540"/>
            <a:ext cx="558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cse-331-staff@buffalo.edu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647" y="5127927"/>
            <a:ext cx="719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not respond to individual emails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(except for re-grading requests)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244424" y="1417638"/>
            <a:ext cx="3537020" cy="1331188"/>
          </a:xfrm>
          <a:prstGeom prst="cloud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 use piazza!</a:t>
            </a:r>
          </a:p>
        </p:txBody>
      </p:sp>
    </p:spTree>
    <p:extLst>
      <p:ext uri="{BB962C8B-B14F-4D97-AF65-F5344CB8AC3E}">
        <p14:creationId xmlns:p14="http://schemas.microsoft.com/office/powerpoint/2010/main" val="27675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5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Handouts for today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31900" y="1917700"/>
            <a:ext cx="274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Syllabus (online)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231900" y="3654548"/>
            <a:ext cx="5897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Homework Policy document (online)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106E969-8445-8487-03F5-6215E01E3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2635616"/>
            <a:ext cx="57947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Syllabus Walkthrough video (online)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BF4E-2743-B126-218E-042D8D3B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AA930-18B4-1797-B435-FE02334D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45" y="1417638"/>
            <a:ext cx="8396909" cy="45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C4BFE9-781B-2CB3-C76F-2786138A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28" y="1219200"/>
            <a:ext cx="7922929" cy="5364162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 spirit of trust but verify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340096" y="3244334"/>
            <a:ext cx="698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until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6.4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15071</TotalTime>
  <Words>702</Words>
  <Application>Microsoft Macintosh PowerPoint</Application>
  <PresentationFormat>On-screen Show (4:3)</PresentationFormat>
  <Paragraphs>115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PowerPoint Presentation</vt:lpstr>
      <vt:lpstr>Let’s do some introductions</vt:lpstr>
      <vt:lpstr>TAs first</vt:lpstr>
      <vt:lpstr>About Me</vt:lpstr>
      <vt:lpstr>Contact us all at</vt:lpstr>
      <vt:lpstr>Questions/Comments?</vt:lpstr>
      <vt:lpstr>Handouts for today</vt:lpstr>
      <vt:lpstr>Read the syllabus CAREFULLY!</vt:lpstr>
      <vt:lpstr>In spirit of trust but verify</vt:lpstr>
      <vt:lpstr>Accessibility Resources</vt:lpstr>
      <vt:lpstr>One Stop Shop for the Course</vt:lpstr>
      <vt:lpstr>Three things to remember</vt:lpstr>
      <vt:lpstr>Wait.. What???</vt:lpstr>
      <vt:lpstr>Academic Dishonesty</vt:lpstr>
      <vt:lpstr>Withdrawing a suspect submission</vt:lpstr>
      <vt:lpstr>Use of ChatGPT is not allowed</vt:lpstr>
      <vt:lpstr>In spirit of trust but verify</vt:lpstr>
      <vt:lpstr>Use of ChatGPT is not allowed</vt:lpstr>
      <vt:lpstr>Coding jobs will be done by AI</vt:lpstr>
      <vt:lpstr>Coding jobs will be done by AI</vt:lpstr>
      <vt:lpstr>It happened sooner than expected</vt:lpstr>
      <vt:lpstr>So am I doomed?</vt:lpstr>
      <vt:lpstr>Questions/Comments?</vt:lpstr>
      <vt:lpstr>Any question on course policies?</vt:lpstr>
      <vt:lpstr>This course: how to solve problems!</vt:lpstr>
      <vt:lpstr>Why should I care ?</vt:lpstr>
      <vt:lpstr>Combining Shadows to Understanding the network</vt:lpstr>
      <vt:lpstr>The key technical problem</vt:lpstr>
      <vt:lpstr>Detecting Communities</vt:lpstr>
      <vt:lpstr>Conquering Shadows to Conquering the Internet</vt:lpstr>
      <vt:lpstr>The proof is in the performance</vt:lpstr>
      <vt:lpstr>The key technical problem</vt:lpstr>
      <vt:lpstr>Questions/Comments?</vt:lpstr>
      <vt:lpstr>Let the fun begin!</vt:lpstr>
      <vt:lpstr>Remember: Stick with your group</vt:lpstr>
      <vt:lpstr>Let’s do a proof!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Atri</dc:creator>
  <cp:lastModifiedBy>Atri Rudra</cp:lastModifiedBy>
  <cp:revision>135</cp:revision>
  <dcterms:created xsi:type="dcterms:W3CDTF">2011-08-29T00:52:11Z</dcterms:created>
  <dcterms:modified xsi:type="dcterms:W3CDTF">2023-08-28T16:22:13Z</dcterms:modified>
</cp:coreProperties>
</file>