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26" r:id="rId3"/>
    <p:sldId id="451" r:id="rId4"/>
    <p:sldId id="417" r:id="rId5"/>
    <p:sldId id="446" r:id="rId6"/>
    <p:sldId id="450" r:id="rId7"/>
    <p:sldId id="452" r:id="rId8"/>
    <p:sldId id="454" r:id="rId9"/>
    <p:sldId id="418" r:id="rId10"/>
    <p:sldId id="312" r:id="rId11"/>
    <p:sldId id="313" r:id="rId12"/>
    <p:sldId id="314" r:id="rId13"/>
    <p:sldId id="315" r:id="rId14"/>
    <p:sldId id="316" r:id="rId15"/>
    <p:sldId id="453" r:id="rId16"/>
    <p:sldId id="281" r:id="rId17"/>
    <p:sldId id="295" r:id="rId18"/>
    <p:sldId id="264" r:id="rId19"/>
    <p:sldId id="265" r:id="rId20"/>
    <p:sldId id="332" r:id="rId21"/>
    <p:sldId id="327" r:id="rId22"/>
    <p:sldId id="447" r:id="rId23"/>
    <p:sldId id="322" r:id="rId24"/>
    <p:sldId id="323" r:id="rId25"/>
    <p:sldId id="324" r:id="rId26"/>
    <p:sldId id="325" r:id="rId27"/>
    <p:sldId id="326" r:id="rId28"/>
    <p:sldId id="448" r:id="rId29"/>
    <p:sldId id="267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57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173FB-2F98-72F5-D418-1C9531EC2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EC3E2-C39F-EBB6-27A0-D46201A3D0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34578F-E5B1-9142-8B9B-41D729F80FFE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83881-6D15-2B0A-8B47-9AA02D9743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1AAF5-BE40-F99E-81D6-25DEBF3AE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7C2AB9-3E90-924F-A25F-982F342C4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83C8AE-2F43-6256-37F8-BE652C8A8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93F4B-0FB2-368B-8529-79AD9C5698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7991E-AE45-1647-9EFE-CE633450761C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5A865A7-FB34-8728-674A-BF8AD0DFE3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C2B742-D3B5-C0F5-AD04-FA931E921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62EDE-34DD-813B-69FD-32160BEC5A3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BCB47-B88F-C35C-1D4A-E2C62D332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C9B56C-72CB-EB41-9A72-960C92756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9609F-CA7F-41FC-EA1E-8A075E9D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8600-CB35-2A4A-9C13-CB35B5B0EE83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87F6-3620-5E78-0AB1-DA95C35A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37CB5-715D-597A-C29B-EFCA3466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6E35-83AF-B34F-BBC3-BD40CE32C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0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E200-C9F7-1571-36B2-FFA34DFE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76EE-2A73-0847-914F-83954AE1416D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B8B49-6B25-8041-2DBD-BBFB9046F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E43D8-45CD-3DDB-AAF9-235BF4B9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A4B18-F6B8-3240-BB15-05B545C36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47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360C-3CE8-1FA4-1114-5E16D9EA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C1C7-7A00-0641-9DA2-A7C1C267EE3C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54D4-B09E-BE3B-08CC-678F148C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50F6C-8F84-2253-C582-5160414B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2432-3E11-0C4F-89D2-46BEB98C0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66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75EFF-3038-6EAA-23E5-BC380F61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7AD2-3021-9540-8CBB-7116345046A1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7E4AA-DE20-F51A-7899-94AEBCCE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DE68F-0AF9-79CA-A81E-4DF4CB8E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4671-1F94-1A40-9937-09DED81DF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04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4B3A6-D87C-76E7-544C-F25BAF50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58C5-32B5-6947-A058-0A55040DAB94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1512C-D5BD-B8B9-8973-5A07C501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37A2B-64E4-D624-CBF3-459181CC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335E-363E-254C-B76D-B98A1C929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7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20678D-67DB-33B4-C2F5-F0D17F60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6DB0-0702-2240-BD84-D647818A9C69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EF1865-838D-BF64-241F-2151D62C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F915BA-CB8D-272E-6457-B41E79DC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5039-957C-7348-81EA-8C8B01E63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69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62ACAD-95AB-BB1F-2944-21A757DE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F578C-2671-1F41-8B3B-5A00A41C8777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08BADB-CBA2-E881-C590-0F2C6B9C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D76833-F2F8-46A4-2A68-B677FEC4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42C9-45CD-6145-A967-0C8B2680F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22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314129-22D1-858A-3F4F-B13EE24C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5AC5-D9B4-4B42-83F6-FF34F89DF7F2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D203DB-98A6-D8B8-74E3-E96BDE74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6CB18D5-1C54-6D1A-1AA4-6A71B889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6A49-CFE9-994B-8851-F705357FA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07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309B2A-6040-A0EF-7BD9-E089B957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6887-C4CD-EE4E-B5F3-A8227651E751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B82B06-D86A-9E72-904C-036C750E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2FC79C-52D0-26A9-559E-17D50773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CB0E-3AC1-E84E-9558-4FF0DAE09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3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2CCA39-CB3D-48C3-080E-C6D26149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92C2-F1B6-A248-9A54-445530F784C7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651381-BF3A-60C2-B027-710D8171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A88C5C-241D-1BE8-F2D0-716DC3C7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B5AE-BDD7-1348-8FE5-CC959D0FB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59C15-7CAF-B57D-8299-1DF37E62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70EA-5503-9D43-92F9-AAC19350B303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1B5A60-A293-F60E-5B64-255C8EE9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C82419-B5A7-03DD-8835-7C1C24D6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A96D-BCCC-C849-A652-87057FAB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5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9320E27-4C64-179D-05AB-1DE207C64C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AE3B7C-E97D-2CC1-5738-AB9D0C1C34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58EC3-8050-9137-8A67-5D08D1498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087526-9F8A-CB4E-ABE3-D9D516522B50}" type="datetime1">
              <a:rPr lang="en-US" altLang="en-US"/>
              <a:pPr>
                <a:defRPr/>
              </a:pPr>
              <a:t>9/22/23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9CAC4-5121-5A5A-E6BC-52BE8B73E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5E18F-4677-3BF2-0804-A5C60D35A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FBEEBC-2BC7-A640-B475-3F8F46E72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8400127-1684-A7E2-B2B0-28293786E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BB333-5436-A304-0B44-A307F35C4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22,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D556648-373B-39F6-F8E8-BCBB84AD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Paths</a:t>
            </a:r>
          </a:p>
        </p:txBody>
      </p:sp>
      <p:grpSp>
        <p:nvGrpSpPr>
          <p:cNvPr id="33794" name="Group 25">
            <a:extLst>
              <a:ext uri="{FF2B5EF4-FFF2-40B4-BE49-F238E27FC236}">
                <a16:creationId xmlns:a16="http://schemas.microsoft.com/office/drawing/2014/main" id="{012D9A37-8352-0D6F-F278-90EB2DF6FA88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1417638"/>
            <a:ext cx="5180013" cy="3406775"/>
            <a:chOff x="335996" y="1955800"/>
            <a:chExt cx="7628492" cy="4759325"/>
          </a:xfrm>
        </p:grpSpPr>
        <p:pic>
          <p:nvPicPr>
            <p:cNvPr id="33811" name="Picture 4">
              <a:extLst>
                <a:ext uri="{FF2B5EF4-FFF2-40B4-BE49-F238E27FC236}">
                  <a16:creationId xmlns:a16="http://schemas.microsoft.com/office/drawing/2014/main" id="{E72EEE44-9B96-8A00-72CF-55EB7A774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1965325"/>
              <a:ext cx="11430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5">
              <a:extLst>
                <a:ext uri="{FF2B5EF4-FFF2-40B4-BE49-F238E27FC236}">
                  <a16:creationId xmlns:a16="http://schemas.microsoft.com/office/drawing/2014/main" id="{14B09845-9B4E-59DB-8417-71EF28F2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4110038"/>
              <a:ext cx="10747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3" name="Picture 6">
              <a:extLst>
                <a:ext uri="{FF2B5EF4-FFF2-40B4-BE49-F238E27FC236}">
                  <a16:creationId xmlns:a16="http://schemas.microsoft.com/office/drawing/2014/main" id="{E2D15A52-4E8B-7AD5-6431-1E359419E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5362575"/>
              <a:ext cx="1354137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4" name="Picture 7">
              <a:extLst>
                <a:ext uri="{FF2B5EF4-FFF2-40B4-BE49-F238E27FC236}">
                  <a16:creationId xmlns:a16="http://schemas.microsoft.com/office/drawing/2014/main" id="{A6C50FFA-614B-2118-1EAE-DC211843D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3898900"/>
              <a:ext cx="11715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Picture 13">
              <a:extLst>
                <a:ext uri="{FF2B5EF4-FFF2-40B4-BE49-F238E27FC236}">
                  <a16:creationId xmlns:a16="http://schemas.microsoft.com/office/drawing/2014/main" id="{E5F18D11-F34E-8429-EA63-C0F73AC0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898900"/>
              <a:ext cx="12303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F691A6-718B-7DAD-79A1-C3EA0131F6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86507" y="3324307"/>
              <a:ext cx="463514" cy="6849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AF7325-B267-862B-EC5D-0B266D5D0D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9786" y="3465748"/>
              <a:ext cx="463514" cy="402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F12CF7-7F8E-B415-3878-5C3CC1838D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9197" y="4399778"/>
              <a:ext cx="1491565" cy="4457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9335062-693F-C8A6-8B7C-99F0349F92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576478" y="5102356"/>
              <a:ext cx="459078" cy="607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23C53C-309E-9645-CE5C-83F9E88587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90485" y="4399778"/>
              <a:ext cx="1402726" cy="2306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3821" name="Picture 24">
              <a:extLst>
                <a:ext uri="{FF2B5EF4-FFF2-40B4-BE49-F238E27FC236}">
                  <a16:creationId xmlns:a16="http://schemas.microsoft.com/office/drawing/2014/main" id="{7D2586CA-B4AE-B0D4-1D85-5D54FE40F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594100"/>
              <a:ext cx="123031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2" name="Picture 20">
              <a:extLst>
                <a:ext uri="{FF2B5EF4-FFF2-40B4-BE49-F238E27FC236}">
                  <a16:creationId xmlns:a16="http://schemas.microsoft.com/office/drawing/2014/main" id="{3111B2F8-D7E8-9E1E-6834-09A0E0968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1955800"/>
              <a:ext cx="1219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22">
              <a:extLst>
                <a:ext uri="{FF2B5EF4-FFF2-40B4-BE49-F238E27FC236}">
                  <a16:creationId xmlns:a16="http://schemas.microsoft.com/office/drawing/2014/main" id="{816423F6-D11C-CF70-9ABC-FAA6FF7AE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96" y="2428875"/>
              <a:ext cx="1257854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DF1FCB-9210-1338-FE21-031B2DA2C7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64886" y="3898563"/>
              <a:ext cx="628888" cy="946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520276-4DE5-FBA6-6C85-BC0C9957F9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029" y="2692098"/>
              <a:ext cx="1267129" cy="8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3795" name="TextBox 27">
            <a:extLst>
              <a:ext uri="{FF2B5EF4-FFF2-40B4-BE49-F238E27FC236}">
                <a16:creationId xmlns:a16="http://schemas.microsoft.com/office/drawing/2014/main" id="{4D597FE3-0786-07C0-9ED1-FBBE5C4F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3" y="5026025"/>
            <a:ext cx="416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of  vertices connected by edges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7F225B3A-5D7E-93F6-26F0-880643655623}"/>
              </a:ext>
            </a:extLst>
          </p:cNvPr>
          <p:cNvGrpSpPr>
            <a:grpSpLocks/>
          </p:cNvGrpSpPr>
          <p:nvPr/>
        </p:nvGrpSpPr>
        <p:grpSpPr bwMode="auto">
          <a:xfrm>
            <a:off x="2265363" y="5637213"/>
            <a:ext cx="4313237" cy="822325"/>
            <a:chOff x="2266088" y="5637209"/>
            <a:chExt cx="4312966" cy="822442"/>
          </a:xfrm>
        </p:grpSpPr>
        <p:pic>
          <p:nvPicPr>
            <p:cNvPr id="33804" name="Picture 31">
              <a:extLst>
                <a:ext uri="{FF2B5EF4-FFF2-40B4-BE49-F238E27FC236}">
                  <a16:creationId xmlns:a16="http://schemas.microsoft.com/office/drawing/2014/main" id="{5C172677-32F6-6429-F3AE-162CAEF97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088" y="5637209"/>
              <a:ext cx="703738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32">
              <a:extLst>
                <a:ext uri="{FF2B5EF4-FFF2-40B4-BE49-F238E27FC236}">
                  <a16:creationId xmlns:a16="http://schemas.microsoft.com/office/drawing/2014/main" id="{106748B9-9CAE-96CD-51F9-5F3E16F02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637" y="5637209"/>
              <a:ext cx="601289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6" name="Picture 33">
              <a:extLst>
                <a:ext uri="{FF2B5EF4-FFF2-40B4-BE49-F238E27FC236}">
                  <a16:creationId xmlns:a16="http://schemas.microsoft.com/office/drawing/2014/main" id="{A767FDF9-A162-A9BE-87A1-1CB79C563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032" y="5637209"/>
              <a:ext cx="643831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34">
              <a:extLst>
                <a:ext uri="{FF2B5EF4-FFF2-40B4-BE49-F238E27FC236}">
                  <a16:creationId xmlns:a16="http://schemas.microsoft.com/office/drawing/2014/main" id="{8EB26446-2C72-D2B7-40DA-D5EDFFBC9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743" y="5637209"/>
              <a:ext cx="658311" cy="82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TextBox 35">
              <a:extLst>
                <a:ext uri="{FF2B5EF4-FFF2-40B4-BE49-F238E27FC236}">
                  <a16:creationId xmlns:a16="http://schemas.microsoft.com/office/drawing/2014/main" id="{59093E02-22C8-5438-D918-D97CA396B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0466" y="605954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3809" name="TextBox 36">
              <a:extLst>
                <a:ext uri="{FF2B5EF4-FFF2-40B4-BE49-F238E27FC236}">
                  <a16:creationId xmlns:a16="http://schemas.microsoft.com/office/drawing/2014/main" id="{B2A766E8-ACC6-CFBB-CA84-5184A298A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249" y="605954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3810" name="TextBox 37">
              <a:extLst>
                <a:ext uri="{FF2B5EF4-FFF2-40B4-BE49-F238E27FC236}">
                  <a16:creationId xmlns:a16="http://schemas.microsoft.com/office/drawing/2014/main" id="{FF329448-EF72-9D75-E84F-FADFAF909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3723" y="605954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</p:grp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0263D7E0-744B-8641-ACA9-941E4960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5395913"/>
            <a:ext cx="1547813" cy="857250"/>
          </a:xfrm>
          <a:prstGeom prst="wedgeRoundRectCallout">
            <a:avLst>
              <a:gd name="adj1" fmla="val -93769"/>
              <a:gd name="adj2" fmla="val 2705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Path length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3</a:t>
            </a:r>
          </a:p>
        </p:txBody>
      </p:sp>
      <p:grpSp>
        <p:nvGrpSpPr>
          <p:cNvPr id="4" name="Group 50">
            <a:extLst>
              <a:ext uri="{FF2B5EF4-FFF2-40B4-BE49-F238E27FC236}">
                <a16:creationId xmlns:a16="http://schemas.microsoft.com/office/drawing/2014/main" id="{C1F36949-2319-4477-20A7-B96AB5706817}"/>
              </a:ext>
            </a:extLst>
          </p:cNvPr>
          <p:cNvGrpSpPr>
            <a:grpSpLocks/>
          </p:cNvGrpSpPr>
          <p:nvPr/>
        </p:nvGrpSpPr>
        <p:grpSpPr bwMode="auto">
          <a:xfrm>
            <a:off x="263525" y="4011613"/>
            <a:ext cx="1762125" cy="2047875"/>
            <a:chOff x="263468" y="4011923"/>
            <a:chExt cx="1762680" cy="2047618"/>
          </a:xfrm>
        </p:grpSpPr>
        <p:grpSp>
          <p:nvGrpSpPr>
            <p:cNvPr id="33799" name="Group 48">
              <a:extLst>
                <a:ext uri="{FF2B5EF4-FFF2-40B4-BE49-F238E27FC236}">
                  <a16:creationId xmlns:a16="http://schemas.microsoft.com/office/drawing/2014/main" id="{1F400968-F827-64ED-63E8-01B6CD16B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468" y="4011923"/>
              <a:ext cx="1762680" cy="833553"/>
              <a:chOff x="263468" y="4011923"/>
              <a:chExt cx="1762680" cy="833553"/>
            </a:xfrm>
          </p:grpSpPr>
          <p:pic>
            <p:nvPicPr>
              <p:cNvPr id="33801" name="Picture 41">
                <a:extLst>
                  <a:ext uri="{FF2B5EF4-FFF2-40B4-BE49-F238E27FC236}">
                    <a16:creationId xmlns:a16="http://schemas.microsoft.com/office/drawing/2014/main" id="{EEDAF3F6-FB67-4F4E-3AF2-F86669668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468" y="4011923"/>
                <a:ext cx="703738" cy="82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2" name="Picture 44">
                <a:extLst>
                  <a:ext uri="{FF2B5EF4-FFF2-40B4-BE49-F238E27FC236}">
                    <a16:creationId xmlns:a16="http://schemas.microsoft.com/office/drawing/2014/main" id="{A4EC385A-1F60-FD14-215C-19DCC650B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7837" y="4023034"/>
                <a:ext cx="658311" cy="822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3" name="TextBox 45">
                <a:extLst>
                  <a:ext uri="{FF2B5EF4-FFF2-40B4-BE49-F238E27FC236}">
                    <a16:creationId xmlns:a16="http://schemas.microsoft.com/office/drawing/2014/main" id="{A07AA9DE-A4D1-3389-B109-76042424B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206" y="4434255"/>
                <a:ext cx="2486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/>
                  <a:t>,</a:t>
                </a:r>
              </a:p>
            </p:txBody>
          </p:sp>
        </p:grpSp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id="{09922FD4-2BA8-089E-0994-2634BB7B8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4" y="5396049"/>
              <a:ext cx="1381560" cy="663492"/>
            </a:xfrm>
            <a:prstGeom prst="wedgeRoundRectCallout">
              <a:avLst>
                <a:gd name="adj1" fmla="val -5907"/>
                <a:gd name="adj2" fmla="val -143431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Connected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A69EDB6-8A14-3532-E965-42C7682E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Connectivity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6AE0BF9B-B602-B8E9-AA9D-7F5F81136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008188"/>
            <a:ext cx="79136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500">
                <a:latin typeface="Arial" panose="020B0604020202020204" pitchFamily="34" charset="0"/>
              </a:rPr>
              <a:t> and </a:t>
            </a:r>
            <a:r>
              <a:rPr lang="en-US" altLang="en-US" sz="2500">
                <a:solidFill>
                  <a:srgbClr val="960096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500">
                <a:latin typeface="Arial" panose="020B0604020202020204" pitchFamily="34" charset="0"/>
              </a:rPr>
              <a:t> are connected iff there is a path between them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42065C40-D870-7136-57AF-3E29FF65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897313"/>
            <a:ext cx="87169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A </a:t>
            </a:r>
            <a:r>
              <a:rPr lang="en-US" altLang="en-US" sz="2500">
                <a:latin typeface="Arial" panose="020B0604020202020204" pitchFamily="34" charset="0"/>
              </a:rPr>
              <a:t>graph is connected iff all pairs of vertices are connected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5BB7344-398B-3E1A-AA3F-24C3246D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Connected Graphs</a:t>
            </a:r>
          </a:p>
        </p:txBody>
      </p:sp>
      <p:grpSp>
        <p:nvGrpSpPr>
          <p:cNvPr id="35842" name="Group 25">
            <a:extLst>
              <a:ext uri="{FF2B5EF4-FFF2-40B4-BE49-F238E27FC236}">
                <a16:creationId xmlns:a16="http://schemas.microsoft.com/office/drawing/2014/main" id="{7C020E03-4328-5998-BB19-4C67FB2BB3DC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951038"/>
            <a:ext cx="5180012" cy="3406775"/>
            <a:chOff x="335996" y="1955800"/>
            <a:chExt cx="7628492" cy="4759325"/>
          </a:xfrm>
        </p:grpSpPr>
        <p:pic>
          <p:nvPicPr>
            <p:cNvPr id="35851" name="Picture 4">
              <a:extLst>
                <a:ext uri="{FF2B5EF4-FFF2-40B4-BE49-F238E27FC236}">
                  <a16:creationId xmlns:a16="http://schemas.microsoft.com/office/drawing/2014/main" id="{19123E6C-5BE7-B59A-D96D-DCB73EB0B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1965325"/>
              <a:ext cx="11430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5">
              <a:extLst>
                <a:ext uri="{FF2B5EF4-FFF2-40B4-BE49-F238E27FC236}">
                  <a16:creationId xmlns:a16="http://schemas.microsoft.com/office/drawing/2014/main" id="{7CC62126-4CA0-8FB1-3EEE-25B6E37E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4110038"/>
              <a:ext cx="10747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6">
              <a:extLst>
                <a:ext uri="{FF2B5EF4-FFF2-40B4-BE49-F238E27FC236}">
                  <a16:creationId xmlns:a16="http://schemas.microsoft.com/office/drawing/2014/main" id="{B1D77053-799A-C58A-C582-C4780B50A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5362575"/>
              <a:ext cx="1354137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Picture 7">
              <a:extLst>
                <a:ext uri="{FF2B5EF4-FFF2-40B4-BE49-F238E27FC236}">
                  <a16:creationId xmlns:a16="http://schemas.microsoft.com/office/drawing/2014/main" id="{6D1FE841-6ED6-33C4-14F5-199229595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3898900"/>
              <a:ext cx="11715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Picture 13">
              <a:extLst>
                <a:ext uri="{FF2B5EF4-FFF2-40B4-BE49-F238E27FC236}">
                  <a16:creationId xmlns:a16="http://schemas.microsoft.com/office/drawing/2014/main" id="{E7FDEC74-F312-D962-7E43-A93B6330B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898900"/>
              <a:ext cx="12303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8C19ED5-850C-CCA0-4AFC-B870AB8F2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86507" y="3324306"/>
              <a:ext cx="463514" cy="68499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099ABB-31D9-8F2F-B37F-B5A7E5B97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9787" y="3465748"/>
              <a:ext cx="463514" cy="402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1EAA9E-2D49-775B-452B-CE78B2ED4F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9197" y="4399778"/>
              <a:ext cx="1491566" cy="4457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210A24-2C73-A537-B872-7B1673308D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576477" y="5102356"/>
              <a:ext cx="459078" cy="607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6E7EEE-06C1-3DB2-4E2D-B60461153E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90486" y="4399778"/>
              <a:ext cx="1402726" cy="2306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5861" name="Picture 24">
              <a:extLst>
                <a:ext uri="{FF2B5EF4-FFF2-40B4-BE49-F238E27FC236}">
                  <a16:creationId xmlns:a16="http://schemas.microsoft.com/office/drawing/2014/main" id="{30CEC2DF-DD11-86CB-6125-C70AF61AB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594100"/>
              <a:ext cx="123031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20">
              <a:extLst>
                <a:ext uri="{FF2B5EF4-FFF2-40B4-BE49-F238E27FC236}">
                  <a16:creationId xmlns:a16="http://schemas.microsoft.com/office/drawing/2014/main" id="{E215B57A-296E-3E9C-367E-A935A99F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1955800"/>
              <a:ext cx="1219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22">
              <a:extLst>
                <a:ext uri="{FF2B5EF4-FFF2-40B4-BE49-F238E27FC236}">
                  <a16:creationId xmlns:a16="http://schemas.microsoft.com/office/drawing/2014/main" id="{752ADA18-D8F2-B4DA-8E4E-649B6FD02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96" y="2428875"/>
              <a:ext cx="1257854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22E2D89-5659-708C-1D87-FF610C9E6E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64884" y="3898563"/>
              <a:ext cx="628890" cy="946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0578FE-1316-3CCE-04B6-40CA806152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030" y="2692098"/>
              <a:ext cx="1267129" cy="8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5843" name="TextBox 29">
            <a:extLst>
              <a:ext uri="{FF2B5EF4-FFF2-40B4-BE49-F238E27FC236}">
                <a16:creationId xmlns:a16="http://schemas.microsoft.com/office/drawing/2014/main" id="{B9A765AE-1266-D551-7C55-56CE1C03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400" y="6013450"/>
            <a:ext cx="458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Every pair of vertices has a path between them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5E1A23BE-ED3A-E5F8-46D8-BAE1A12AB5C0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1951038"/>
            <a:ext cx="806450" cy="2781300"/>
            <a:chOff x="6977395" y="1950586"/>
            <a:chExt cx="806807" cy="2781782"/>
          </a:xfrm>
        </p:grpSpPr>
        <p:pic>
          <p:nvPicPr>
            <p:cNvPr id="35848" name="Picture 30">
              <a:extLst>
                <a:ext uri="{FF2B5EF4-FFF2-40B4-BE49-F238E27FC236}">
                  <a16:creationId xmlns:a16="http://schemas.microsoft.com/office/drawing/2014/main" id="{0FBD935F-FA36-3673-D9C7-071D5D94B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93" y="1950586"/>
              <a:ext cx="757509" cy="9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38">
              <a:extLst>
                <a:ext uri="{FF2B5EF4-FFF2-40B4-BE49-F238E27FC236}">
                  <a16:creationId xmlns:a16="http://schemas.microsoft.com/office/drawing/2014/main" id="{3E73C913-24BE-78DD-EBC3-0530FB06D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95" y="3764199"/>
              <a:ext cx="806807" cy="96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FDC884-0BAB-08C1-27A7-3ED5990F4C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5125" y="3332741"/>
              <a:ext cx="836758" cy="254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" name="Group 45">
            <a:extLst>
              <a:ext uri="{FF2B5EF4-FFF2-40B4-BE49-F238E27FC236}">
                <a16:creationId xmlns:a16="http://schemas.microsoft.com/office/drawing/2014/main" id="{62C24800-CAFF-B9EE-4FB9-4A572748958C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3019425"/>
            <a:ext cx="6861175" cy="358775"/>
            <a:chOff x="1394139" y="3020170"/>
            <a:chExt cx="6860804" cy="35865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FEEAEF-77B5-501C-04AA-5EE4C30058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63016">
              <a:off x="1394139" y="3020170"/>
              <a:ext cx="6708412" cy="2063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29EAAC-6CA4-3483-491A-6370184790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78302">
              <a:off x="1546531" y="3172519"/>
              <a:ext cx="6708412" cy="2063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45E5F62-BB51-07D4-EEF1-F04796CE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Cycles</a:t>
            </a:r>
          </a:p>
        </p:txBody>
      </p:sp>
      <p:grpSp>
        <p:nvGrpSpPr>
          <p:cNvPr id="36866" name="Group 25">
            <a:extLst>
              <a:ext uri="{FF2B5EF4-FFF2-40B4-BE49-F238E27FC236}">
                <a16:creationId xmlns:a16="http://schemas.microsoft.com/office/drawing/2014/main" id="{57CAD9B1-241C-3A1D-3132-534AFFD18300}"/>
              </a:ext>
            </a:extLst>
          </p:cNvPr>
          <p:cNvGrpSpPr>
            <a:grpSpLocks/>
          </p:cNvGrpSpPr>
          <p:nvPr/>
        </p:nvGrpSpPr>
        <p:grpSpPr bwMode="auto">
          <a:xfrm>
            <a:off x="1838325" y="1417638"/>
            <a:ext cx="5180013" cy="3406775"/>
            <a:chOff x="335996" y="1955800"/>
            <a:chExt cx="7628492" cy="4759325"/>
          </a:xfrm>
        </p:grpSpPr>
        <p:pic>
          <p:nvPicPr>
            <p:cNvPr id="36876" name="Picture 4">
              <a:extLst>
                <a:ext uri="{FF2B5EF4-FFF2-40B4-BE49-F238E27FC236}">
                  <a16:creationId xmlns:a16="http://schemas.microsoft.com/office/drawing/2014/main" id="{E74E9FA7-6097-804B-3A71-CF22C7DF1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288" y="1965325"/>
              <a:ext cx="1143000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5">
              <a:extLst>
                <a:ext uri="{FF2B5EF4-FFF2-40B4-BE49-F238E27FC236}">
                  <a16:creationId xmlns:a16="http://schemas.microsoft.com/office/drawing/2014/main" id="{BB406752-8A54-D458-5335-8BDB049E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850" y="4110038"/>
              <a:ext cx="1074738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Picture 6">
              <a:extLst>
                <a:ext uri="{FF2B5EF4-FFF2-40B4-BE49-F238E27FC236}">
                  <a16:creationId xmlns:a16="http://schemas.microsoft.com/office/drawing/2014/main" id="{76830EAB-1F62-129E-1F50-E12CF2DD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5362575"/>
              <a:ext cx="1354137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9" name="Picture 7">
              <a:extLst>
                <a:ext uri="{FF2B5EF4-FFF2-40B4-BE49-F238E27FC236}">
                  <a16:creationId xmlns:a16="http://schemas.microsoft.com/office/drawing/2014/main" id="{46508BA5-D8DD-FA7E-FE37-58DABE104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3898900"/>
              <a:ext cx="11715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Picture 13">
              <a:extLst>
                <a:ext uri="{FF2B5EF4-FFF2-40B4-BE49-F238E27FC236}">
                  <a16:creationId xmlns:a16="http://schemas.microsoft.com/office/drawing/2014/main" id="{0BA5EB8A-CA06-73C6-2F68-AA56DC6BB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898900"/>
              <a:ext cx="1230312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3C544B-2E8A-D903-03D3-82EF0FD644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586507" y="3324307"/>
              <a:ext cx="463514" cy="68499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8F90D4-45A5-3E67-E6ED-303323A7A8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9786" y="3465748"/>
              <a:ext cx="463514" cy="4021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3DC3E9D-AE61-442A-F95A-791C8384A9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9197" y="4399778"/>
              <a:ext cx="1491565" cy="4457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5E3F48A-48DC-A593-6198-E4DA9351FA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576478" y="5102356"/>
              <a:ext cx="459078" cy="607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6BE394-F589-F72F-BBA6-FD08A29642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390485" y="4399778"/>
              <a:ext cx="1402726" cy="23064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36886" name="Picture 24">
              <a:extLst>
                <a:ext uri="{FF2B5EF4-FFF2-40B4-BE49-F238E27FC236}">
                  <a16:creationId xmlns:a16="http://schemas.microsoft.com/office/drawing/2014/main" id="{DBAE3981-E2DA-CB36-F094-7FE19AD93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838" y="3594100"/>
              <a:ext cx="1230312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Picture 20">
              <a:extLst>
                <a:ext uri="{FF2B5EF4-FFF2-40B4-BE49-F238E27FC236}">
                  <a16:creationId xmlns:a16="http://schemas.microsoft.com/office/drawing/2014/main" id="{CA0B8EC2-5890-8599-73C5-3392ED63D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1955800"/>
              <a:ext cx="121920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Picture 22">
              <a:extLst>
                <a:ext uri="{FF2B5EF4-FFF2-40B4-BE49-F238E27FC236}">
                  <a16:creationId xmlns:a16="http://schemas.microsoft.com/office/drawing/2014/main" id="{F746F1A6-6FD0-9A77-57F2-70D9DC83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96" y="2428875"/>
              <a:ext cx="1257854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B505E6-B69A-B95B-A1B2-4AB781DE77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964886" y="3898563"/>
              <a:ext cx="628888" cy="9469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2D0A59-E26F-BA2D-80A9-E4A4062F84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55029" y="2692098"/>
              <a:ext cx="1267129" cy="88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6867" name="TextBox 27">
            <a:extLst>
              <a:ext uri="{FF2B5EF4-FFF2-40B4-BE49-F238E27FC236}">
                <a16:creationId xmlns:a16="http://schemas.microsoft.com/office/drawing/2014/main" id="{03D6A5E8-63C0-6954-4AC0-213F6BA4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026025"/>
            <a:ext cx="609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Sequence of </a:t>
            </a:r>
            <a:r>
              <a:rPr lang="en-US" altLang="en-US" sz="1800">
                <a:solidFill>
                  <a:srgbClr val="660066"/>
                </a:solidFill>
              </a:rPr>
              <a:t>k</a:t>
            </a:r>
            <a:r>
              <a:rPr lang="en-US" altLang="en-US" sz="1800"/>
              <a:t> vertices connected by edges, first </a:t>
            </a:r>
            <a:r>
              <a:rPr lang="en-US" altLang="en-US" sz="1800">
                <a:solidFill>
                  <a:srgbClr val="660066"/>
                </a:solidFill>
              </a:rPr>
              <a:t>k-1</a:t>
            </a:r>
            <a:r>
              <a:rPr lang="en-US" altLang="en-US" sz="1800"/>
              <a:t> are distinct</a:t>
            </a:r>
          </a:p>
        </p:txBody>
      </p:sp>
      <p:grpSp>
        <p:nvGrpSpPr>
          <p:cNvPr id="3" name="Group 50">
            <a:extLst>
              <a:ext uri="{FF2B5EF4-FFF2-40B4-BE49-F238E27FC236}">
                <a16:creationId xmlns:a16="http://schemas.microsoft.com/office/drawing/2014/main" id="{73D455C4-7350-F09D-3CE0-9EBD51C90DDB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5537200"/>
            <a:ext cx="5995988" cy="1009650"/>
            <a:chOff x="1857929" y="5536777"/>
            <a:chExt cx="5995298" cy="1010457"/>
          </a:xfrm>
        </p:grpSpPr>
        <p:pic>
          <p:nvPicPr>
            <p:cNvPr id="36869" name="Picture 38">
              <a:extLst>
                <a:ext uri="{FF2B5EF4-FFF2-40B4-BE49-F238E27FC236}">
                  <a16:creationId xmlns:a16="http://schemas.microsoft.com/office/drawing/2014/main" id="{C3A14156-95D0-04AD-1269-DFAED389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929" y="5536777"/>
              <a:ext cx="835138" cy="100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40">
              <a:extLst>
                <a:ext uri="{FF2B5EF4-FFF2-40B4-BE49-F238E27FC236}">
                  <a16:creationId xmlns:a16="http://schemas.microsoft.com/office/drawing/2014/main" id="{9CAAA322-EBDC-B461-8708-80EE1BB74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166" y="5538109"/>
              <a:ext cx="783597" cy="1007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42">
              <a:extLst>
                <a:ext uri="{FF2B5EF4-FFF2-40B4-BE49-F238E27FC236}">
                  <a16:creationId xmlns:a16="http://schemas.microsoft.com/office/drawing/2014/main" id="{A4DE35EE-AFDF-E76C-BA2F-80CC1A702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7450" y="5538108"/>
              <a:ext cx="788928" cy="1007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43">
              <a:extLst>
                <a:ext uri="{FF2B5EF4-FFF2-40B4-BE49-F238E27FC236}">
                  <a16:creationId xmlns:a16="http://schemas.microsoft.com/office/drawing/2014/main" id="{2C13C9D0-7623-5F65-3457-88A41D51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089" y="5538109"/>
              <a:ext cx="835138" cy="100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TextBox 46">
              <a:extLst>
                <a:ext uri="{FF2B5EF4-FFF2-40B4-BE49-F238E27FC236}">
                  <a16:creationId xmlns:a16="http://schemas.microsoft.com/office/drawing/2014/main" id="{4273C333-ADC2-60FD-26DA-0A1C1727B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3421" y="614579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6874" name="TextBox 47">
              <a:extLst>
                <a:ext uri="{FF2B5EF4-FFF2-40B4-BE49-F238E27FC236}">
                  <a16:creationId xmlns:a16="http://schemas.microsoft.com/office/drawing/2014/main" id="{118237CD-4F78-7C50-573E-3770A70E9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552" y="6145791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  <p:sp>
          <p:nvSpPr>
            <p:cNvPr id="36875" name="TextBox 48">
              <a:extLst>
                <a:ext uri="{FF2B5EF4-FFF2-40B4-BE49-F238E27FC236}">
                  <a16:creationId xmlns:a16="http://schemas.microsoft.com/office/drawing/2014/main" id="{3A245F56-35E9-7CD6-7708-464A0690E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1028" y="6147124"/>
              <a:ext cx="2486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AD79924-178D-4058-14F7-DF5D6A1E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89986496-FF52-A6FC-EE17-9F314F390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CA57BDF-DDD4-E5E4-1A27-2D9C6B01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Definitions on the board…</a:t>
            </a:r>
          </a:p>
        </p:txBody>
      </p:sp>
      <p:pic>
        <p:nvPicPr>
          <p:cNvPr id="37890" name="Picture 4" descr="Jul27-2008 062.JPG">
            <a:extLst>
              <a:ext uri="{FF2B5EF4-FFF2-40B4-BE49-F238E27FC236}">
                <a16:creationId xmlns:a16="http://schemas.microsoft.com/office/drawing/2014/main" id="{36AA9822-F779-D5C0-2350-8D1F28AA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68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9B98E69-C93F-4024-97D0-EE0820CF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Distance between </a:t>
            </a:r>
            <a:r>
              <a:rPr lang="en-US" altLang="en-US">
                <a:solidFill>
                  <a:srgbClr val="960096"/>
                </a:solidFill>
              </a:rPr>
              <a:t>u</a:t>
            </a:r>
            <a:r>
              <a:rPr lang="en-US" altLang="en-US"/>
              <a:t> and </a:t>
            </a:r>
            <a:r>
              <a:rPr lang="en-US" altLang="en-US">
                <a:solidFill>
                  <a:srgbClr val="960096"/>
                </a:solidFill>
              </a:rPr>
              <a:t>v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C7C18492-C60E-10AB-1C8A-BA2CA1CB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1639888"/>
            <a:ext cx="7699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Length of the shortest length path between </a:t>
            </a:r>
            <a:r>
              <a:rPr lang="en-US" altLang="en-US" sz="2600">
                <a:solidFill>
                  <a:srgbClr val="960096"/>
                </a:solidFill>
                <a:latin typeface="Arial" panose="020B0604020202020204" pitchFamily="34" charset="0"/>
              </a:rPr>
              <a:t>u</a:t>
            </a:r>
            <a:r>
              <a:rPr lang="en-US" altLang="en-US" sz="2600">
                <a:latin typeface="Arial" panose="020B0604020202020204" pitchFamily="34" charset="0"/>
              </a:rPr>
              <a:t> and </a:t>
            </a:r>
            <a:r>
              <a:rPr lang="en-US" altLang="en-US" sz="2600">
                <a:solidFill>
                  <a:srgbClr val="960096"/>
                </a:solidFill>
                <a:latin typeface="Arial" panose="020B0604020202020204" pitchFamily="34" charset="0"/>
              </a:rPr>
              <a:t>v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5566DD1-6CC4-22A8-82AA-A2DD34B4AD00}"/>
              </a:ext>
            </a:extLst>
          </p:cNvPr>
          <p:cNvGrpSpPr>
            <a:grpSpLocks/>
          </p:cNvGrpSpPr>
          <p:nvPr/>
        </p:nvGrpSpPr>
        <p:grpSpPr bwMode="auto">
          <a:xfrm>
            <a:off x="1951038" y="2703513"/>
            <a:ext cx="5886450" cy="2663825"/>
            <a:chOff x="1042988" y="1951038"/>
            <a:chExt cx="6740525" cy="3406775"/>
          </a:xfrm>
        </p:grpSpPr>
        <p:grpSp>
          <p:nvGrpSpPr>
            <p:cNvPr id="20489" name="Group 25">
              <a:extLst>
                <a:ext uri="{FF2B5EF4-FFF2-40B4-BE49-F238E27FC236}">
                  <a16:creationId xmlns:a16="http://schemas.microsoft.com/office/drawing/2014/main" id="{E4780854-8BB7-9597-9400-15989F248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1951038"/>
              <a:ext cx="5180013" cy="3406774"/>
              <a:chOff x="335996" y="1955800"/>
              <a:chExt cx="7628492" cy="4759325"/>
            </a:xfrm>
          </p:grpSpPr>
          <p:pic>
            <p:nvPicPr>
              <p:cNvPr id="20494" name="Picture 4">
                <a:extLst>
                  <a:ext uri="{FF2B5EF4-FFF2-40B4-BE49-F238E27FC236}">
                    <a16:creationId xmlns:a16="http://schemas.microsoft.com/office/drawing/2014/main" id="{5A86FFD2-1038-CB14-044C-F4C520B8F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1288" y="1965325"/>
                <a:ext cx="1143000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5" name="Picture 5">
                <a:extLst>
                  <a:ext uri="{FF2B5EF4-FFF2-40B4-BE49-F238E27FC236}">
                    <a16:creationId xmlns:a16="http://schemas.microsoft.com/office/drawing/2014/main" id="{E3FAD57A-8364-900A-79E8-B5FCEDDD5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850" y="4110038"/>
                <a:ext cx="1074738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6" name="Picture 6">
                <a:extLst>
                  <a:ext uri="{FF2B5EF4-FFF2-40B4-BE49-F238E27FC236}">
                    <a16:creationId xmlns:a16="http://schemas.microsoft.com/office/drawing/2014/main" id="{E7EC7F12-E7B4-0B19-CB6A-DA0F62E8EA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5362575"/>
                <a:ext cx="1354137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7" name="Picture 7">
                <a:extLst>
                  <a:ext uri="{FF2B5EF4-FFF2-40B4-BE49-F238E27FC236}">
                    <a16:creationId xmlns:a16="http://schemas.microsoft.com/office/drawing/2014/main" id="{461DC703-E57E-2032-B417-E0E6F8C9A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2913" y="3898900"/>
                <a:ext cx="1171575" cy="146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8" name="Picture 13">
                <a:extLst>
                  <a:ext uri="{FF2B5EF4-FFF2-40B4-BE49-F238E27FC236}">
                    <a16:creationId xmlns:a16="http://schemas.microsoft.com/office/drawing/2014/main" id="{A9E5661E-D228-F6A5-5219-E77BDC7B4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898900"/>
                <a:ext cx="1230312" cy="1004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2E31586-D759-D5D7-87E7-10C27D280B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3587721" y="3324846"/>
                <a:ext cx="462318" cy="68533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6855EF6-A839-4930-D42C-CF335A316A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361289" y="3465393"/>
                <a:ext cx="462318" cy="40423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C727B08-E95C-D93B-EB69-3AF1C3A0C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670412" y="4400699"/>
                <a:ext cx="1491134" cy="4453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34C97E2-102B-1102-9102-D34647BC834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4576982" y="5103017"/>
                <a:ext cx="459482" cy="588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F864617-EC03-C129-45C5-02CA0FB82E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5390328" y="4400699"/>
                <a:ext cx="1402791" cy="2297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pic>
            <p:nvPicPr>
              <p:cNvPr id="20504" name="Picture 24">
                <a:extLst>
                  <a:ext uri="{FF2B5EF4-FFF2-40B4-BE49-F238E27FC236}">
                    <a16:creationId xmlns:a16="http://schemas.microsoft.com/office/drawing/2014/main" id="{8DB75549-7FE8-8566-CCD3-8A1743BBE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0838" y="3594100"/>
                <a:ext cx="1230312" cy="157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5" name="Picture 20">
                <a:extLst>
                  <a:ext uri="{FF2B5EF4-FFF2-40B4-BE49-F238E27FC236}">
                    <a16:creationId xmlns:a16="http://schemas.microsoft.com/office/drawing/2014/main" id="{6379DCD8-3896-F367-366F-A81EFFCE3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850" y="1955800"/>
                <a:ext cx="1219200" cy="147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6" name="Picture 22">
                <a:extLst>
                  <a:ext uri="{FF2B5EF4-FFF2-40B4-BE49-F238E27FC236}">
                    <a16:creationId xmlns:a16="http://schemas.microsoft.com/office/drawing/2014/main" id="{A5E8051A-84EA-7659-5325-9150AAF3DF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996" y="2428875"/>
                <a:ext cx="1257854" cy="147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11360AC-BEB7-417E-AEE2-CA9B6EEF248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>
                <a:off x="965110" y="3898671"/>
                <a:ext cx="629115" cy="9473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E014E08-D01C-7F5D-7BA0-3906F5E1CB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55412" y="2693240"/>
                <a:ext cx="1266259" cy="850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20490" name="Group 42">
              <a:extLst>
                <a:ext uri="{FF2B5EF4-FFF2-40B4-BE49-F238E27FC236}">
                  <a16:creationId xmlns:a16="http://schemas.microsoft.com/office/drawing/2014/main" id="{FF3301AE-1887-1345-1908-6EB8A7FE6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063" y="1951039"/>
              <a:ext cx="806450" cy="2781301"/>
              <a:chOff x="6977395" y="1950586"/>
              <a:chExt cx="806807" cy="2781782"/>
            </a:xfrm>
          </p:grpSpPr>
          <p:pic>
            <p:nvPicPr>
              <p:cNvPr id="20491" name="Picture 30">
                <a:extLst>
                  <a:ext uri="{FF2B5EF4-FFF2-40B4-BE49-F238E27FC236}">
                    <a16:creationId xmlns:a16="http://schemas.microsoft.com/office/drawing/2014/main" id="{28A5B9FA-3575-7D3C-BD7F-C8226CC1F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6693" y="1950586"/>
                <a:ext cx="757509" cy="97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2" name="Picture 38">
                <a:extLst>
                  <a:ext uri="{FF2B5EF4-FFF2-40B4-BE49-F238E27FC236}">
                    <a16:creationId xmlns:a16="http://schemas.microsoft.com/office/drawing/2014/main" id="{85C9D121-447C-2304-C41D-EDA3DA739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395" y="3764199"/>
                <a:ext cx="806807" cy="968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2E4B043-F692-2220-CCF1-71C81663AD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974890" y="3332883"/>
                <a:ext cx="836612" cy="254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4A348B5-0486-5279-CB3D-C1943A13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5622925"/>
            <a:ext cx="341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Distance between RM and BO?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7883F6-BF32-D077-26FA-DE17694DE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5594350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960096"/>
                </a:solidFill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364FB6-2F0D-9596-7BD4-830D8929247B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3271838"/>
            <a:ext cx="1458912" cy="282575"/>
            <a:chOff x="3770575" y="3271285"/>
            <a:chExt cx="1459421" cy="283127"/>
          </a:xfrm>
        </p:grpSpPr>
        <p:sp>
          <p:nvSpPr>
            <p:cNvPr id="20487" name="TextBox 2">
              <a:extLst>
                <a:ext uri="{FF2B5EF4-FFF2-40B4-BE49-F238E27FC236}">
                  <a16:creationId xmlns:a16="http://schemas.microsoft.com/office/drawing/2014/main" id="{CA71FB75-0E4A-02E6-931D-70153C92C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575" y="3271285"/>
              <a:ext cx="4235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FF00"/>
                  </a:solidFill>
                </a:rPr>
                <a:t>RM</a:t>
              </a:r>
            </a:p>
          </p:txBody>
        </p:sp>
        <p:sp>
          <p:nvSpPr>
            <p:cNvPr id="20488" name="TextBox 27">
              <a:extLst>
                <a:ext uri="{FF2B5EF4-FFF2-40B4-BE49-F238E27FC236}">
                  <a16:creationId xmlns:a16="http://schemas.microsoft.com/office/drawing/2014/main" id="{F314E8C7-C087-8827-8502-AE319DB81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512" y="3277413"/>
              <a:ext cx="4074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rgbClr val="FFFF00"/>
                  </a:solidFill>
                </a:rPr>
                <a:t>BO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87EC44F-7D20-1BCF-F0E2-EC1025B4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Tree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34F43769-DD21-7D57-E6D8-1213F3E3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388" y="1639888"/>
            <a:ext cx="422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Connected undirected graph with no cycles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B8B7F-D113-B63B-BF49-52289B55F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239963"/>
            <a:ext cx="7747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A5367-6E0E-C445-8C6E-240382ADE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775075"/>
            <a:ext cx="7302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D138D-7DC6-21F8-FBF8-DAFB3F1B1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672013"/>
            <a:ext cx="9191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3EF24-555F-66AF-89B6-3DD67D134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24263"/>
            <a:ext cx="795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53BEB1-5FF4-D32E-A4FA-AED8385B9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624263"/>
            <a:ext cx="835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91D4D1-B20E-CB4A-5405-311571313D3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242469" y="3226594"/>
            <a:ext cx="331788" cy="463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590AEC-866A-3C34-E5E3-EE43ADFAE0BF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rot="5400000">
            <a:off x="4445794" y="3321844"/>
            <a:ext cx="331788" cy="273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3996F9-E851-2279-DD4C-98A9AA465D6A}"/>
              </a:ext>
            </a:extLst>
          </p:cNvPr>
          <p:cNvCxnSpPr>
            <a:cxnSpLocks noChangeShapeType="1"/>
            <a:stCxn id="6" idx="3"/>
            <a:endCxn id="9" idx="1"/>
          </p:cNvCxnSpPr>
          <p:nvPr/>
        </p:nvCxnSpPr>
        <p:spPr bwMode="auto">
          <a:xfrm flipV="1">
            <a:off x="2627313" y="3983038"/>
            <a:ext cx="1012825" cy="317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D0A8FE-F5A0-6BD6-CA69-8249B065DB92}"/>
              </a:ext>
            </a:extLst>
          </p:cNvPr>
          <p:cNvCxnSpPr>
            <a:cxnSpLocks noChangeShapeType="1"/>
            <a:stCxn id="7" idx="0"/>
            <a:endCxn id="9" idx="2"/>
          </p:cNvCxnSpPr>
          <p:nvPr/>
        </p:nvCxnSpPr>
        <p:spPr bwMode="auto">
          <a:xfrm rot="16200000" flipV="1">
            <a:off x="3913981" y="4487069"/>
            <a:ext cx="328613" cy="41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E5ACCA-5983-D11F-0FFD-523BEC5C1248}"/>
              </a:ext>
            </a:extLst>
          </p:cNvPr>
          <p:cNvCxnSpPr>
            <a:cxnSpLocks noChangeShapeType="1"/>
            <a:stCxn id="8" idx="1"/>
            <a:endCxn id="9" idx="3"/>
          </p:cNvCxnSpPr>
          <p:nvPr/>
        </p:nvCxnSpPr>
        <p:spPr bwMode="auto">
          <a:xfrm rot="10800000">
            <a:off x="4475163" y="3983038"/>
            <a:ext cx="952500" cy="165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1B37FEA-4AF5-79CF-A61F-D2C9C6EDD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405188"/>
            <a:ext cx="8350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D3786D-71F7-0F0A-DCA7-388A403D9A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233613"/>
            <a:ext cx="8286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AD96C5-FF0E-862E-AEE0-D00CE296D2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71750"/>
            <a:ext cx="8540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75DF80-FD72-52AE-118E-1AB34314DF00}"/>
              </a:ext>
            </a:extLst>
          </p:cNvPr>
          <p:cNvCxnSpPr>
            <a:cxnSpLocks noChangeShapeType="1"/>
            <a:stCxn id="6" idx="1"/>
            <a:endCxn id="17" idx="2"/>
          </p:cNvCxnSpPr>
          <p:nvPr/>
        </p:nvCxnSpPr>
        <p:spPr bwMode="auto">
          <a:xfrm rot="10800000">
            <a:off x="1470025" y="3624263"/>
            <a:ext cx="427038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5A91CD-31F4-7B5D-BFC4-92F6B520BB05}"/>
              </a:ext>
            </a:extLst>
          </p:cNvPr>
          <p:cNvCxnSpPr>
            <a:cxnSpLocks noChangeShapeType="1"/>
            <a:stCxn id="16" idx="3"/>
            <a:endCxn id="5" idx="1"/>
          </p:cNvCxnSpPr>
          <p:nvPr/>
        </p:nvCxnSpPr>
        <p:spPr bwMode="auto">
          <a:xfrm>
            <a:off x="3502025" y="2760663"/>
            <a:ext cx="858838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20">
            <a:extLst>
              <a:ext uri="{FF2B5EF4-FFF2-40B4-BE49-F238E27FC236}">
                <a16:creationId xmlns:a16="http://schemas.microsoft.com/office/drawing/2014/main" id="{2DC48F50-DE8D-6195-D964-5D2BF5D2E715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2233613"/>
            <a:ext cx="806450" cy="2781300"/>
            <a:chOff x="6977395" y="1950586"/>
            <a:chExt cx="806807" cy="2781782"/>
          </a:xfrm>
        </p:grpSpPr>
        <p:pic>
          <p:nvPicPr>
            <p:cNvPr id="21523" name="Picture 21">
              <a:extLst>
                <a:ext uri="{FF2B5EF4-FFF2-40B4-BE49-F238E27FC236}">
                  <a16:creationId xmlns:a16="http://schemas.microsoft.com/office/drawing/2014/main" id="{B473A9E5-32AA-D8D7-38AF-8894DB5FE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93" y="1950586"/>
              <a:ext cx="757509" cy="9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4" name="Picture 22">
              <a:extLst>
                <a:ext uri="{FF2B5EF4-FFF2-40B4-BE49-F238E27FC236}">
                  <a16:creationId xmlns:a16="http://schemas.microsoft.com/office/drawing/2014/main" id="{ADBFE5DF-9E42-C9F3-D792-EEF60CC9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95" y="3764199"/>
              <a:ext cx="806807" cy="96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C66236-FF1B-D0CF-CCC8-ADE1D5F013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5125" y="3332741"/>
              <a:ext cx="836758" cy="254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0FF7178-D08F-B31C-7DCB-D1CFA44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Rooted Tree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B39EB-6E27-1FCE-F362-5C5509CA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79525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CE20D-644C-8B38-52C1-3CF79F29C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" y="1258888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8BC218F-3866-1526-3ADD-5584DFE8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rooted tree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83168DBB-0494-2088-8A80-A34E17C4B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2238375"/>
            <a:ext cx="58578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BBFA3C47-F926-EAEB-1F9C-D1F3D7A7D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406775"/>
            <a:ext cx="55086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BD1D7ED8-ED64-0BE5-952D-091431E07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4089400"/>
            <a:ext cx="693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A9000B5A-E71E-71FE-E64E-9D63212AE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292475"/>
            <a:ext cx="6000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5E720204-7C6A-DABD-67BE-122F37245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292475"/>
            <a:ext cx="6302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B74E9B-F996-5D5B-9EDE-1B011290F92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700338" y="2990850"/>
            <a:ext cx="252412" cy="350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66DD87-F5EB-68F4-8AAD-A19592358D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609182" y="3063081"/>
            <a:ext cx="252412" cy="206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CDB692-0D5B-FE68-134A-A0CD68AD034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38375" y="3565525"/>
            <a:ext cx="763588" cy="2428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E2B45C-A18B-A86E-F2D5-FBD75E6DD08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207544" y="3948907"/>
            <a:ext cx="249237" cy="31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B49DE7-8C13-8988-ECE7-C9D1A1E86BA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632200" y="3565525"/>
            <a:ext cx="717550" cy="1254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3564" name="Picture 12">
            <a:extLst>
              <a:ext uri="{FF2B5EF4-FFF2-40B4-BE49-F238E27FC236}">
                <a16:creationId xmlns:a16="http://schemas.microsoft.com/office/drawing/2014/main" id="{8FA1E547-11BA-FD0E-D190-BFF2FAD14F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3125788"/>
            <a:ext cx="6302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>
            <a:extLst>
              <a:ext uri="{FF2B5EF4-FFF2-40B4-BE49-F238E27FC236}">
                <a16:creationId xmlns:a16="http://schemas.microsoft.com/office/drawing/2014/main" id="{A8919E69-3281-C29D-CE81-B85CADDDF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233613"/>
            <a:ext cx="6238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>
            <a:extLst>
              <a:ext uri="{FF2B5EF4-FFF2-40B4-BE49-F238E27FC236}">
                <a16:creationId xmlns:a16="http://schemas.microsoft.com/office/drawing/2014/main" id="{F8F8EE9D-AF99-DDE6-5B24-6B7B23180E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0788"/>
            <a:ext cx="6445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A76B83-CD53-EBA8-739A-06ECB349808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365250" y="3292475"/>
            <a:ext cx="322263" cy="515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9F006F0-4FB3-2944-3C62-D6217E90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526088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Pick any vertex as root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2F3A85-199E-9FF6-D856-EB1C09ACF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1439863"/>
            <a:ext cx="6000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2FB4DE-9AF9-C645-EAE3-F12B0676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96025"/>
            <a:ext cx="428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the rest of the tree hang under </a:t>
            </a:r>
            <a:r>
              <a:rPr lang="ja-JP" altLang="en-US" sz="1800"/>
              <a:t>“</a:t>
            </a:r>
            <a:r>
              <a:rPr lang="en-US" altLang="ja-JP" sz="1800"/>
              <a:t>gravity</a:t>
            </a:r>
            <a:r>
              <a:rPr lang="ja-JP" altLang="en-US" sz="1800"/>
              <a:t>”</a:t>
            </a:r>
            <a:endParaRPr lang="en-US" altLang="en-US" sz="18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94DDF8-A4EE-0C40-90C3-A58281CE20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2659063"/>
            <a:ext cx="6302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86256A-22DA-6A19-35FC-FAAAD90DF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4208463"/>
            <a:ext cx="6238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F3B53C-86E9-5EE1-285F-63AEA72B7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210050"/>
            <a:ext cx="584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00DFBB-4839-54E0-7BB6-755DA59BB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4210050"/>
            <a:ext cx="55086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6C38A9-773B-9F3F-62EB-AACB3836F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25" y="4208463"/>
            <a:ext cx="6921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2AA290-4DC4-C23B-74D3-5D7B6D823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5526088"/>
            <a:ext cx="644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3F7CBF-1E9A-037A-D46D-E8A5B1E71546}"/>
              </a:ext>
            </a:extLst>
          </p:cNvPr>
          <p:cNvCxnSpPr>
            <a:cxnSpLocks noChangeShapeType="1"/>
            <a:stCxn id="20" idx="2"/>
            <a:endCxn id="22" idx="0"/>
          </p:cNvCxnSpPr>
          <p:nvPr/>
        </p:nvCxnSpPr>
        <p:spPr bwMode="auto">
          <a:xfrm rot="16200000" flipH="1">
            <a:off x="6857207" y="2440781"/>
            <a:ext cx="420688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EAFC05-66D7-A99A-BF85-16EEB6AF4474}"/>
              </a:ext>
            </a:extLst>
          </p:cNvPr>
          <p:cNvCxnSpPr>
            <a:cxnSpLocks noChangeShapeType="1"/>
            <a:stCxn id="22" idx="2"/>
            <a:endCxn id="23" idx="0"/>
          </p:cNvCxnSpPr>
          <p:nvPr/>
        </p:nvCxnSpPr>
        <p:spPr bwMode="auto">
          <a:xfrm rot="5400000">
            <a:off x="6010276" y="3143250"/>
            <a:ext cx="692150" cy="1438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375B31-3888-F9CB-F095-A4FEE408FF43}"/>
              </a:ext>
            </a:extLst>
          </p:cNvPr>
          <p:cNvCxnSpPr>
            <a:cxnSpLocks noChangeShapeType="1"/>
            <a:stCxn id="22" idx="2"/>
            <a:endCxn id="24" idx="0"/>
          </p:cNvCxnSpPr>
          <p:nvPr/>
        </p:nvCxnSpPr>
        <p:spPr bwMode="auto">
          <a:xfrm rot="5400000">
            <a:off x="6549232" y="3683794"/>
            <a:ext cx="693737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D9B3539-742B-F241-D644-02412BA877B0}"/>
              </a:ext>
            </a:extLst>
          </p:cNvPr>
          <p:cNvCxnSpPr>
            <a:cxnSpLocks noChangeShapeType="1"/>
            <a:stCxn id="22" idx="2"/>
            <a:endCxn id="25" idx="0"/>
          </p:cNvCxnSpPr>
          <p:nvPr/>
        </p:nvCxnSpPr>
        <p:spPr bwMode="auto">
          <a:xfrm rot="16200000" flipH="1">
            <a:off x="7097713" y="3494088"/>
            <a:ext cx="693737" cy="7381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78DCD1-A602-E50F-75A7-276396E9E538}"/>
              </a:ext>
            </a:extLst>
          </p:cNvPr>
          <p:cNvCxnSpPr>
            <a:cxnSpLocks noChangeShapeType="1"/>
            <a:stCxn id="22" idx="2"/>
            <a:endCxn id="26" idx="0"/>
          </p:cNvCxnSpPr>
          <p:nvPr/>
        </p:nvCxnSpPr>
        <p:spPr bwMode="auto">
          <a:xfrm rot="16200000" flipH="1">
            <a:off x="7535069" y="3056732"/>
            <a:ext cx="692150" cy="16113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E33636D-F29F-2884-43EC-EB1FF190C1E2}"/>
              </a:ext>
            </a:extLst>
          </p:cNvPr>
          <p:cNvCxnSpPr>
            <a:cxnSpLocks noChangeShapeType="1"/>
            <a:stCxn id="25" idx="2"/>
            <a:endCxn id="27" idx="0"/>
          </p:cNvCxnSpPr>
          <p:nvPr/>
        </p:nvCxnSpPr>
        <p:spPr bwMode="auto">
          <a:xfrm rot="16200000" flipH="1">
            <a:off x="7580313" y="5245100"/>
            <a:ext cx="514350" cy="47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213F0494-048A-5C4F-3052-3D3E3A80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5526088"/>
            <a:ext cx="1438275" cy="769937"/>
          </a:xfrm>
          <a:prstGeom prst="wedgeRoundRectCallout">
            <a:avLst>
              <a:gd name="adj1" fmla="val 81870"/>
              <a:gd name="adj2" fmla="val 8977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SG’s parent=AC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CB3F61C5-242B-214C-0C1D-460E538D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24" y="5351463"/>
            <a:ext cx="803275" cy="1108075"/>
          </a:xfrm>
          <a:prstGeom prst="wedgeRoundRectCallout">
            <a:avLst>
              <a:gd name="adj1" fmla="val -111634"/>
              <a:gd name="adj2" fmla="val -83579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AC’s child=SG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Register project groups </a:t>
            </a:r>
            <a:r>
              <a:rPr lang="en-US" altLang="en-US" dirty="0">
                <a:solidFill>
                  <a:srgbClr val="FF0000"/>
                </a:solidFill>
              </a:rPr>
              <a:t>1 week!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Sep 29,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>
            <a:extLst>
              <a:ext uri="{FF2B5EF4-FFF2-40B4-BE49-F238E27FC236}">
                <a16:creationId xmlns:a16="http://schemas.microsoft.com/office/drawing/2014/main" id="{3B391DA9-EFBC-A5EA-10CE-0F779D907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238" y="522288"/>
            <a:ext cx="6359525" cy="647700"/>
          </a:xfr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/>
              <a:t>Every </a:t>
            </a:r>
            <a:r>
              <a:rPr lang="en-US" altLang="en-US" sz="3600">
                <a:solidFill>
                  <a:srgbClr val="660066"/>
                </a:solidFill>
              </a:rPr>
              <a:t>n</a:t>
            </a:r>
            <a:r>
              <a:rPr lang="en-US" altLang="en-US" sz="3600"/>
              <a:t> vertex tree has </a:t>
            </a:r>
            <a:r>
              <a:rPr lang="en-US" altLang="en-US" sz="3600">
                <a:solidFill>
                  <a:srgbClr val="660066"/>
                </a:solidFill>
              </a:rPr>
              <a:t>n-1</a:t>
            </a:r>
            <a:r>
              <a:rPr lang="en-US" altLang="en-US" sz="3600"/>
              <a:t> edges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F37498-9C17-00AA-BC96-2C7F8AD4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>
            <a:extLst>
              <a:ext uri="{FF2B5EF4-FFF2-40B4-BE49-F238E27FC236}">
                <a16:creationId xmlns:a16="http://schemas.microsoft.com/office/drawing/2014/main" id="{69550499-800C-4201-259F-D3419DED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238" y="522288"/>
            <a:ext cx="6359525" cy="647700"/>
          </a:xfr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/>
              <a:t>Every </a:t>
            </a:r>
            <a:r>
              <a:rPr lang="en-US" altLang="en-US" sz="3600">
                <a:solidFill>
                  <a:srgbClr val="660066"/>
                </a:solidFill>
              </a:rPr>
              <a:t>n</a:t>
            </a:r>
            <a:r>
              <a:rPr lang="en-US" altLang="en-US" sz="3600"/>
              <a:t> vertex tree has </a:t>
            </a:r>
            <a:r>
              <a:rPr lang="en-US" altLang="en-US" sz="3600">
                <a:solidFill>
                  <a:srgbClr val="660066"/>
                </a:solidFill>
              </a:rPr>
              <a:t>n-1</a:t>
            </a:r>
            <a:r>
              <a:rPr lang="en-US" altLang="en-US" sz="3600"/>
              <a:t> edges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71659-D523-875A-BA45-E05E364E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1995488"/>
            <a:ext cx="5737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Let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 dirty="0">
                <a:latin typeface="Arial" panose="020B0604020202020204" pitchFamily="34" charset="0"/>
              </a:rPr>
              <a:t> be an undirected graph on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nodes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99D41-F9C0-983B-94E6-688862FFC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814638"/>
            <a:ext cx="5002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Then ANY two of the following implies the third: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0C205-27CD-3F0F-76BA-99CDFB06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3692525"/>
            <a:ext cx="251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 is connected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41693-435F-176C-160D-554D9C090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4379913"/>
            <a:ext cx="267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 has no cycles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555C0-9BFA-F8AB-8CBB-65A829EB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5067300"/>
            <a:ext cx="2778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>
                <a:latin typeface="Arial" panose="020B0604020202020204" pitchFamily="34" charset="0"/>
              </a:rPr>
              <a:t> has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n-1</a:t>
            </a:r>
            <a:r>
              <a:rPr lang="en-US" altLang="en-US" sz="2800">
                <a:latin typeface="Arial" panose="020B0604020202020204" pitchFamily="34" charset="0"/>
              </a:rPr>
              <a:t>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B8064DBD-6252-2B1C-7ECF-1EC88192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26626" name="Picture 5">
            <a:extLst>
              <a:ext uri="{FF2B5EF4-FFF2-40B4-BE49-F238E27FC236}">
                <a16:creationId xmlns:a16="http://schemas.microsoft.com/office/drawing/2014/main" id="{262573E6-ADD5-1C09-B1EA-5F6D172E6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89E4175-7947-45BB-0CBE-D4C92E8D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Rest of Today’</a:t>
            </a:r>
            <a:r>
              <a:rPr lang="en-US" altLang="ja-JP"/>
              <a:t>s agenda</a:t>
            </a:r>
            <a:endParaRPr lang="en-US" altLang="en-US"/>
          </a:p>
        </p:txBody>
      </p:sp>
      <p:sp>
        <p:nvSpPr>
          <p:cNvPr id="27650" name="TextBox 3">
            <a:extLst>
              <a:ext uri="{FF2B5EF4-FFF2-40B4-BE49-F238E27FC236}">
                <a16:creationId xmlns:a16="http://schemas.microsoft.com/office/drawing/2014/main" id="{7093CAFC-F6DC-CED0-93B8-9990475D0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05125"/>
            <a:ext cx="590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Algorithms for checking connectivity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86B2DAE0-49C3-8785-406F-AAB81249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Checking by inspection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69ABDAF6-4950-01D3-845E-90F3C62F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239963"/>
            <a:ext cx="7747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41269348-4974-6029-2B0B-F80ACCCAB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775075"/>
            <a:ext cx="7302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B75129BD-7314-EFC4-0540-B0E4736FD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672013"/>
            <a:ext cx="9191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DB14DBFE-D099-ECF0-5142-B37BB1141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3624263"/>
            <a:ext cx="79533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EBBA6476-C4AA-DE3B-A7D6-8F7132448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624263"/>
            <a:ext cx="8350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EEC178-6963-7F33-4A41-F87E165B75A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242469" y="3226594"/>
            <a:ext cx="331788" cy="463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EA4EBA-9BE9-7BB7-ED0A-8230FE924D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45794" y="3321844"/>
            <a:ext cx="331788" cy="273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DFAB3D-1BFD-3BA9-0C91-D69A7208AC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7313" y="3983038"/>
            <a:ext cx="1012825" cy="317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C05EC0-2D5D-6B3B-89F0-A281CBD8FF9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913981" y="4487069"/>
            <a:ext cx="328613" cy="412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17206B-09AA-6F66-905C-906A4DD6886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475163" y="3983038"/>
            <a:ext cx="952500" cy="1651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8684" name="Picture 14">
            <a:extLst>
              <a:ext uri="{FF2B5EF4-FFF2-40B4-BE49-F238E27FC236}">
                <a16:creationId xmlns:a16="http://schemas.microsoft.com/office/drawing/2014/main" id="{4D1D9B7E-E0BC-580B-660C-C66732459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405188"/>
            <a:ext cx="8350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5">
            <a:extLst>
              <a:ext uri="{FF2B5EF4-FFF2-40B4-BE49-F238E27FC236}">
                <a16:creationId xmlns:a16="http://schemas.microsoft.com/office/drawing/2014/main" id="{13F4923D-FCAD-7BCC-A5E7-B5BA3E001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233613"/>
            <a:ext cx="8286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6">
            <a:extLst>
              <a:ext uri="{FF2B5EF4-FFF2-40B4-BE49-F238E27FC236}">
                <a16:creationId xmlns:a16="http://schemas.microsoft.com/office/drawing/2014/main" id="{765A12C8-27C2-65B2-2124-65E285124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71750"/>
            <a:ext cx="8540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CE5774-3B2B-FE4D-2EAC-CD775804240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70025" y="3624263"/>
            <a:ext cx="427038" cy="676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E55CBF-E271-A03C-98E5-A501911A61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2025" y="2760663"/>
            <a:ext cx="858838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8689" name="Group 20">
            <a:extLst>
              <a:ext uri="{FF2B5EF4-FFF2-40B4-BE49-F238E27FC236}">
                <a16:creationId xmlns:a16="http://schemas.microsoft.com/office/drawing/2014/main" id="{6048B3B5-3CD5-2238-FDC8-AD74D9B389A8}"/>
              </a:ext>
            </a:extLst>
          </p:cNvPr>
          <p:cNvGrpSpPr>
            <a:grpSpLocks/>
          </p:cNvGrpSpPr>
          <p:nvPr/>
        </p:nvGrpSpPr>
        <p:grpSpPr bwMode="auto">
          <a:xfrm>
            <a:off x="6977063" y="2233613"/>
            <a:ext cx="806450" cy="2781300"/>
            <a:chOff x="6977395" y="1950586"/>
            <a:chExt cx="806807" cy="2781782"/>
          </a:xfrm>
        </p:grpSpPr>
        <p:pic>
          <p:nvPicPr>
            <p:cNvPr id="28690" name="Picture 21">
              <a:extLst>
                <a:ext uri="{FF2B5EF4-FFF2-40B4-BE49-F238E27FC236}">
                  <a16:creationId xmlns:a16="http://schemas.microsoft.com/office/drawing/2014/main" id="{F5A706A2-80F5-03E4-FBE5-FC3BAC2F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93" y="1950586"/>
              <a:ext cx="757509" cy="9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22">
              <a:extLst>
                <a:ext uri="{FF2B5EF4-FFF2-40B4-BE49-F238E27FC236}">
                  <a16:creationId xmlns:a16="http://schemas.microsoft.com/office/drawing/2014/main" id="{D55997FF-16E2-FD2C-831F-C8A132370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395" y="3764199"/>
              <a:ext cx="806807" cy="96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980971-123B-BD73-FC2E-BE5BC8FD4E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5125" y="3332741"/>
              <a:ext cx="836758" cy="254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85D1D42-B61E-72E3-5CD1-8E5EEEE3B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large graphs?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558CCAEA-A16A-2DC1-C0C3-2DF20A98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33588"/>
            <a:ext cx="508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8C75BCF3-3E72-D8B9-5D62-90E96E4A32B7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3778250"/>
            <a:ext cx="7137400" cy="2022475"/>
            <a:chOff x="1009517" y="3777735"/>
            <a:chExt cx="7138141" cy="202374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66F5DC0-487B-C55D-2B11-F9CB74094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03235" y="4516385"/>
              <a:ext cx="1344752" cy="44477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59C13E2-1564-48BE-4A5E-1D22D100C2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6376970" y="3848034"/>
              <a:ext cx="1693335" cy="1552736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9703" name="TextBox 7">
              <a:extLst>
                <a:ext uri="{FF2B5EF4-FFF2-40B4-BE49-F238E27FC236}">
                  <a16:creationId xmlns:a16="http://schemas.microsoft.com/office/drawing/2014/main" id="{87809AD0-4BB3-4550-8BB9-14B9E28375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517" y="4787303"/>
              <a:ext cx="295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660066"/>
                  </a:solidFill>
                </a:rPr>
                <a:t>s</a:t>
              </a:r>
            </a:p>
          </p:txBody>
        </p:sp>
        <p:sp>
          <p:nvSpPr>
            <p:cNvPr id="29704" name="TextBox 8">
              <a:extLst>
                <a:ext uri="{FF2B5EF4-FFF2-40B4-BE49-F238E27FC236}">
                  <a16:creationId xmlns:a16="http://schemas.microsoft.com/office/drawing/2014/main" id="{C24ECA8B-719D-AC37-011E-B8040DC13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2648" y="5370590"/>
              <a:ext cx="2950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solidFill>
                    <a:srgbClr val="660066"/>
                  </a:solidFill>
                </a:rPr>
                <a:t>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3239E2-2C1D-05FE-061D-1B46D26E9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6273800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Are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connected?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A56B24B0-D3F6-682B-7AC4-2B00753E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Brute-force algorithm?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1990F-9635-7E10-86F3-04787B5C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965325"/>
            <a:ext cx="5845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List all possible vertex sequences between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 and </a:t>
            </a:r>
            <a:r>
              <a:rPr lang="en-US" altLang="en-US" sz="22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2BE02-CE79-C8FB-4CFE-8E09CA1B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3625850"/>
            <a:ext cx="44815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Check if any is a path between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  <a:r>
              <a:rPr lang="en-US" altLang="en-US" sz="2200"/>
              <a:t> and </a:t>
            </a:r>
            <a:r>
              <a:rPr lang="en-US" altLang="en-US" sz="22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CF6EA09D-992A-1EF8-4561-5A7CF32F0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2757488"/>
            <a:ext cx="2132012" cy="1298575"/>
          </a:xfrm>
          <a:prstGeom prst="cloudCallout">
            <a:avLst>
              <a:gd name="adj1" fmla="val -81435"/>
              <a:gd name="adj2" fmla="val -7535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660066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</a:t>
            </a:r>
            <a:r>
              <a:rPr lang="en-US" baseline="30000">
                <a:solidFill>
                  <a:srgbClr val="660066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n</a:t>
            </a:r>
            <a:r>
              <a:rPr lang="en-US">
                <a:solidFill>
                  <a:srgbClr val="FFFFFF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 such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B2DAADBB-5D1B-CB67-AAB5-0A8E3697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motivation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993421CB-5AE7-703B-5A76-0ACBBF5E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84325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9EC523-C1B5-56D0-933D-F35C85CF4AF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38663" y="3614738"/>
            <a:ext cx="379412" cy="325437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</a:rPr>
              <a:t>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75268D2-45EE-11E0-E379-02D063D7B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00FAA183-1241-B0F5-1683-84740A09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DC9FD2B4-C9FF-F61D-359F-90383498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 First Search (BFS)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F090C691-22E7-5504-03F7-713ACFE8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A9D9-EBE2-E442-5CBA-1364EDDD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Confirmation of form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2CF0F-8652-8A1F-B652-E23C9032E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6101"/>
            <a:ext cx="9145316" cy="24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7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9160C36-A5E9-FA89-58B8-BA13BB82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Connectivity Problem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1318B013-47E2-E8CF-6E57-40975EFA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2120900"/>
            <a:ext cx="4697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Input:</a:t>
            </a:r>
            <a:r>
              <a:rPr lang="en-US" altLang="en-US" sz="2400">
                <a:latin typeface="Arial" panose="020B0604020202020204" pitchFamily="34" charset="0"/>
              </a:rPr>
              <a:t> Graph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G = (V,E) </a:t>
            </a:r>
            <a:r>
              <a:rPr lang="en-US" altLang="en-US" sz="2400">
                <a:latin typeface="Arial" panose="020B0604020202020204" pitchFamily="34" charset="0"/>
              </a:rPr>
              <a:t>and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 V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D34BA1D4-7A0A-1587-1424-BE20E754A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3413125"/>
            <a:ext cx="452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</a:rPr>
              <a:t>Output:</a:t>
            </a:r>
            <a:r>
              <a:rPr lang="en-US" altLang="en-US" sz="2400">
                <a:latin typeface="Arial" panose="020B0604020202020204" pitchFamily="34" charset="0"/>
              </a:rPr>
              <a:t> All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t </a:t>
            </a:r>
            <a:r>
              <a:rPr lang="en-US" altLang="en-US" sz="2400">
                <a:latin typeface="Arial" panose="020B0604020202020204" pitchFamily="34" charset="0"/>
              </a:rPr>
              <a:t>connected to 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>
                <a:latin typeface="Arial" panose="020B0604020202020204" pitchFamily="34" charset="0"/>
              </a:rPr>
              <a:t> in</a:t>
            </a:r>
            <a:r>
              <a:rPr lang="en-US" altLang="en-US" sz="2400">
                <a:solidFill>
                  <a:srgbClr val="A100A0"/>
                </a:solidFill>
                <a:latin typeface="Arial" panose="020B0604020202020204" pitchFamily="34" charset="0"/>
              </a:rPr>
              <a:t> G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80DFF55-963C-6819-B41A-8A1BDAADCA54}"/>
              </a:ext>
            </a:extLst>
          </p:cNvPr>
          <p:cNvSpPr/>
          <p:nvPr/>
        </p:nvSpPr>
        <p:spPr>
          <a:xfrm>
            <a:off x="4160838" y="4252913"/>
            <a:ext cx="3071812" cy="1212850"/>
          </a:xfrm>
          <a:prstGeom prst="wedgeRoundRectCallout">
            <a:avLst>
              <a:gd name="adj1" fmla="val -63642"/>
              <a:gd name="adj2" fmla="val -866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Connected component of </a:t>
            </a:r>
            <a:r>
              <a:rPr lang="en-US" sz="2400" dirty="0">
                <a:solidFill>
                  <a:srgbClr val="7030A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72E2C1ED-6A0D-0C0D-40B1-D644825C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 First Search (BFS)</a:t>
            </a:r>
          </a:p>
        </p:txBody>
      </p:sp>
      <p:sp>
        <p:nvSpPr>
          <p:cNvPr id="35842" name="TextBox 3">
            <a:extLst>
              <a:ext uri="{FF2B5EF4-FFF2-40B4-BE49-F238E27FC236}">
                <a16:creationId xmlns:a16="http://schemas.microsoft.com/office/drawing/2014/main" id="{B642EC15-C457-0F6E-6ED1-829AC869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2735263"/>
            <a:ext cx="4487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Build layers of vertices connected to </a:t>
            </a:r>
            <a:r>
              <a:rPr lang="en-US" altLang="en-US" sz="22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31B843A9-7F4D-B6BE-9E88-A1F0A1E4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778250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 baseline="-25000"/>
              <a:t>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660066"/>
                </a:solidFill>
              </a:rPr>
              <a:t>{s}</a:t>
            </a: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5D370A6A-A7EB-E97C-E08A-FF7FF2A0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4395788"/>
            <a:ext cx="3757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0</a:t>
            </a:r>
            <a:r>
              <a:rPr lang="en-US" altLang="en-US" sz="1800">
                <a:solidFill>
                  <a:srgbClr val="660066"/>
                </a:solidFill>
              </a:rPr>
              <a:t>,..,L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  <a:r>
              <a:rPr lang="en-US" altLang="en-US" sz="1800">
                <a:solidFill>
                  <a:srgbClr val="660066"/>
                </a:solidFill>
              </a:rPr>
              <a:t> </a:t>
            </a:r>
            <a:r>
              <a:rPr lang="en-US" altLang="en-US" sz="1800"/>
              <a:t>have been constructed</a:t>
            </a: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1D19C7EA-867D-2421-A8E0-DEBE0B88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4906963"/>
            <a:ext cx="654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j+1</a:t>
            </a:r>
            <a:r>
              <a:rPr lang="en-US" altLang="en-US" sz="1800" baseline="-25000"/>
              <a:t> </a:t>
            </a:r>
            <a:r>
              <a:rPr lang="en-US" altLang="en-US" sz="1800"/>
              <a:t>set of vertices not chosen yet but are connected by an edge  to </a:t>
            </a:r>
            <a:r>
              <a:rPr lang="en-US" altLang="en-US" sz="1800">
                <a:solidFill>
                  <a:srgbClr val="660066"/>
                </a:solidFill>
              </a:rPr>
              <a:t>L</a:t>
            </a:r>
            <a:r>
              <a:rPr lang="en-US" altLang="en-US" sz="1800" baseline="-25000">
                <a:solidFill>
                  <a:srgbClr val="660066"/>
                </a:solidFill>
              </a:rPr>
              <a:t>j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15358684-5E59-E6D2-105A-671749E7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68950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Stop when new layer is empty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00D6D1A-3AC5-25B7-468C-C8E78D8F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you need it, ask for help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60F17B8-D2F7-CB84-3589-D1182CD5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248F7AE4-C3C5-3C14-683A-04AB1FA0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Couple of  clarifications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552A9-8F43-46AC-172B-FAE1171B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628"/>
            <a:ext cx="9161914" cy="4106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B6E4-F896-C018-ACB4-13164E18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behind HW 1 Q2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207A5-B7E1-75C3-E7D3-E17C3D6C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3685"/>
            <a:ext cx="9186932" cy="33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5B7D-A461-8DB0-8876-DBF53F0C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“mega post”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976DE-D67E-53E2-F07E-717AC231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4395"/>
            <a:ext cx="9184341" cy="37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1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CB5D-1BE4-5DDB-452B-22D70FAC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town next week Mon-Th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E87030-9177-CBA6-5AC8-77979305D18C}"/>
              </a:ext>
            </a:extLst>
          </p:cNvPr>
          <p:cNvSpPr txBox="1"/>
          <p:nvPr/>
        </p:nvSpPr>
        <p:spPr>
          <a:xfrm>
            <a:off x="1840992" y="1780032"/>
            <a:ext cx="397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Tervor</a:t>
            </a:r>
            <a:r>
              <a:rPr lang="en-US" dirty="0"/>
              <a:t> will cover my Mon office hours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010E5B-3A47-114A-15A0-71D8E05E18DD}"/>
              </a:ext>
            </a:extLst>
          </p:cNvPr>
          <p:cNvGrpSpPr/>
          <p:nvPr/>
        </p:nvGrpSpPr>
        <p:grpSpPr>
          <a:xfrm>
            <a:off x="1840992" y="2718816"/>
            <a:ext cx="5284524" cy="3864546"/>
            <a:chOff x="1840992" y="2718816"/>
            <a:chExt cx="5284524" cy="38645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FD7D2A-DE65-AE06-9E2D-1A68694BABBD}"/>
                </a:ext>
              </a:extLst>
            </p:cNvPr>
            <p:cNvSpPr txBox="1"/>
            <p:nvPr/>
          </p:nvSpPr>
          <p:spPr>
            <a:xfrm>
              <a:off x="1840992" y="2718816"/>
              <a:ext cx="5284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Dr. </a:t>
              </a:r>
              <a:r>
                <a:rPr lang="en-US" dirty="0" err="1"/>
                <a:t>Sarıyüce</a:t>
              </a:r>
              <a:r>
                <a:rPr lang="en-US" dirty="0"/>
                <a:t>  will cover the Mon and Wed lecture 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5050518-7672-1CF8-B27F-8C7DB3DDD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583" y="3243936"/>
              <a:ext cx="3181731" cy="3339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43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E459AE75-4F52-C22D-4B56-19DCB070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Questions/Comments?</a:t>
            </a:r>
          </a:p>
        </p:txBody>
      </p:sp>
      <p:pic>
        <p:nvPicPr>
          <p:cNvPr id="19458" name="Picture 5">
            <a:extLst>
              <a:ext uri="{FF2B5EF4-FFF2-40B4-BE49-F238E27FC236}">
                <a16:creationId xmlns:a16="http://schemas.microsoft.com/office/drawing/2014/main" id="{DCB75C9E-BC98-11FB-2911-17113142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11106</TotalTime>
  <Words>392</Words>
  <Application>Microsoft Macintosh PowerPoint</Application>
  <PresentationFormat>On-screen Show (4:3)</PresentationFormat>
  <Paragraphs>80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Lecture 11</vt:lpstr>
      <vt:lpstr>Register project groups 1 week!</vt:lpstr>
      <vt:lpstr>Confirmation of form submission</vt:lpstr>
      <vt:lpstr>If you need it, ask for help</vt:lpstr>
      <vt:lpstr>Couple of  clarifications</vt:lpstr>
      <vt:lpstr>Story behind HW 1 Q2</vt:lpstr>
      <vt:lpstr>Advice “mega post”</vt:lpstr>
      <vt:lpstr>Out of town next week Mon-Th</vt:lpstr>
      <vt:lpstr>Questions/Comments?</vt:lpstr>
      <vt:lpstr>Paths</vt:lpstr>
      <vt:lpstr>Connectivity</vt:lpstr>
      <vt:lpstr>Connected Graphs</vt:lpstr>
      <vt:lpstr>Cycles</vt:lpstr>
      <vt:lpstr>PowerPoint Presentation</vt:lpstr>
      <vt:lpstr>Definitions on the board…</vt:lpstr>
      <vt:lpstr>Distance between u and v</vt:lpstr>
      <vt:lpstr>Tree</vt:lpstr>
      <vt:lpstr>Rooted Tree</vt:lpstr>
      <vt:lpstr>A rooted tree</vt:lpstr>
      <vt:lpstr>Every n vertex tree has n-1 edges</vt:lpstr>
      <vt:lpstr>Every n vertex tree has n-1 edges</vt:lpstr>
      <vt:lpstr>Questions/Comments?</vt:lpstr>
      <vt:lpstr>Rest of Today’s agenda</vt:lpstr>
      <vt:lpstr>Checking by inspection</vt:lpstr>
      <vt:lpstr>What about large graphs?</vt:lpstr>
      <vt:lpstr>Brute-force algorithm?</vt:lpstr>
      <vt:lpstr>Algorithm motivation</vt:lpstr>
      <vt:lpstr>Questions/Comments?</vt:lpstr>
      <vt:lpstr>Breadth First Search (BFS)</vt:lpstr>
      <vt:lpstr>Connectivity Problem</vt:lpstr>
      <vt:lpstr>Breadth First Search (BFS)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</dc:title>
  <dc:creator>Atri</dc:creator>
  <cp:lastModifiedBy>Atri Rudra</cp:lastModifiedBy>
  <cp:revision>57</cp:revision>
  <cp:lastPrinted>2017-09-21T19:36:47Z</cp:lastPrinted>
  <dcterms:created xsi:type="dcterms:W3CDTF">2011-09-23T00:32:02Z</dcterms:created>
  <dcterms:modified xsi:type="dcterms:W3CDTF">2023-09-23T00:26:26Z</dcterms:modified>
</cp:coreProperties>
</file>