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90" r:id="rId3"/>
    <p:sldId id="291" r:id="rId4"/>
    <p:sldId id="292" r:id="rId5"/>
    <p:sldId id="449" r:id="rId6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32"/>
    <p:restoredTop sz="94833"/>
  </p:normalViewPr>
  <p:slideViewPr>
    <p:cSldViewPr snapToGrid="0" snapToObjects="1">
      <p:cViewPr varScale="1">
        <p:scale>
          <a:sx n="108" d="100"/>
          <a:sy n="108" d="100"/>
        </p:scale>
        <p:origin x="1728" y="184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AC70ED5-D16F-0A0B-B78A-CE222C99D2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620A9D-8724-C545-D6A6-BD974193D6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24B4312-65EC-A14C-AD40-5CB0BA6BEEEE}" type="datetime1">
              <a:rPr lang="en-US" altLang="en-US"/>
              <a:pPr>
                <a:defRPr/>
              </a:pPr>
              <a:t>9/25/23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CF51F-AE12-1037-82BA-534BE5E600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6792BF-19FF-594E-ACA2-AE95A6653A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D742087-14DF-7D4B-A819-52DD0A7CC9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23476B-390C-8E1F-8383-DF57961733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714393-5E02-FE08-3472-4895F953264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7440EB6-BA9A-4B4B-B4EE-7D3F820DBE05}" type="datetime1">
              <a:rPr lang="en-US" altLang="en-US"/>
              <a:pPr>
                <a:defRPr/>
              </a:pPr>
              <a:t>9/25/23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0C7914F-8209-1387-34D3-11489D4F25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25EAD14-DEB4-EE88-4E42-AF90AC7FC6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C79DBE-19F0-463A-94FA-F8C9B0844D6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B14D2A-C5D2-B80B-377B-68E2724AC6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23D63C9-CC0C-8247-86F9-C47248D8D8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12854-86F3-D644-E61B-BB9A1E113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9471A-315B-7541-9CE9-735D10DEB186}" type="datetime1">
              <a:rPr lang="en-US" altLang="en-US"/>
              <a:pPr>
                <a:defRPr/>
              </a:pPr>
              <a:t>9/25/23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8B173-9119-A26B-3F70-FF4984D21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2CD50-A638-3664-8526-38E500E0D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329FC-AD9E-F444-A296-CB2DB22F14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211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3621C1-1E1B-7E15-290B-12DA408DA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A5608-D011-B146-B491-45C472216DD1}" type="datetime1">
              <a:rPr lang="en-US" altLang="en-US"/>
              <a:pPr>
                <a:defRPr/>
              </a:pPr>
              <a:t>9/25/23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8760E-3216-4D7B-0846-019B601B8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6E2EE-070E-F52E-F396-5F23E209A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EB543-C115-004E-9B75-F108BFEAA6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0401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DFDDB-D8D4-D35F-93B1-CD93A61F1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27A00-048F-B94F-A944-D2DB8F28BD3D}" type="datetime1">
              <a:rPr lang="en-US" altLang="en-US"/>
              <a:pPr>
                <a:defRPr/>
              </a:pPr>
              <a:t>9/25/23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87956-5B6A-CFC6-C93B-84D16B2D1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7D23-6ED3-6B18-FCC5-14A00E097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3DC8F-ABF6-034E-B571-C21F5D47E7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8579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AB36C-ACFD-AEF2-0B68-7F114C23A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017B0-7584-4A4A-B038-70BA6433B1FD}" type="datetime1">
              <a:rPr lang="en-US" altLang="en-US"/>
              <a:pPr>
                <a:defRPr/>
              </a:pPr>
              <a:t>9/25/23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2E7EC-F30B-141E-51D0-2BFB96337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804C0-0F2E-3A48-6142-4376C17AA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93CD7-388E-5949-AAE5-74E919C004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5869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C2C585-432A-0CB7-B1E6-63D029408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E7625-910D-7F4B-8B22-C3B91012F658}" type="datetime1">
              <a:rPr lang="en-US" altLang="en-US"/>
              <a:pPr>
                <a:defRPr/>
              </a:pPr>
              <a:t>9/25/23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57DC0-1691-1C31-39C4-D4A61455A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72DDD-36C1-DC61-526D-8931F7490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B0F60-EE9C-FD4F-8D66-92BF5D7DB4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990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AE3CBB6-646B-9896-3476-343D52DE8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9EF75-C733-D743-AADA-2AEEE50E6E03}" type="datetime1">
              <a:rPr lang="en-US" altLang="en-US"/>
              <a:pPr>
                <a:defRPr/>
              </a:pPr>
              <a:t>9/25/23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9CA7BF6-3F9A-83FB-E807-4AF7FCD27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FDBAA60-2E9F-114E-64C6-9F5C8CAA9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CA140-27A9-0E4B-ADB5-EFC71BCE56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965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E4126B-0AA5-C135-4615-DBBF90E9E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4D52D-DD6F-DA42-9352-87A965F9383F}" type="datetime1">
              <a:rPr lang="en-US" altLang="en-US"/>
              <a:pPr>
                <a:defRPr/>
              </a:pPr>
              <a:t>9/25/23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B62266B-3AE7-68CD-439B-F13EA57AD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CB1BF52-8D6F-8B22-DEA4-8D62E6985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3A08A-48C9-A046-8CD2-258764DF33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5031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8080D86-3F66-F1F7-D4FC-31298F272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0F741-DCC0-DC4A-80D5-D95526B08333}" type="datetime1">
              <a:rPr lang="en-US" altLang="en-US"/>
              <a:pPr>
                <a:defRPr/>
              </a:pPr>
              <a:t>9/25/23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C3D4A50-4611-9817-7821-DFA12D5FF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599FDFE-0832-67BF-8907-FDFAA4556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11200-B871-264B-926D-5AFAD92AC1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0411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02787C7-D272-8BC8-C6FF-3DEB87D81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BA6EB-2BCE-7C4E-8B39-1B869835743E}" type="datetime1">
              <a:rPr lang="en-US" altLang="en-US"/>
              <a:pPr>
                <a:defRPr/>
              </a:pPr>
              <a:t>9/25/23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4E7A4F9-200F-5694-63C5-3EC67B42D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48994D0-45A5-6B37-F3D0-AD2242C6F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4BF90-2BFC-524B-8D30-509E395758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9494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E1CC83C-DC67-B2CE-AD9C-22D9FCEF9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06EAD-F74B-874B-BDA5-5B04E8D85F6A}" type="datetime1">
              <a:rPr lang="en-US" altLang="en-US"/>
              <a:pPr>
                <a:defRPr/>
              </a:pPr>
              <a:t>9/25/23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FE3528E-D336-60A6-A324-82FC35D61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97A333F-F064-E99B-F043-36D87C270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35460-9C91-AB43-8576-6F4BC51C73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7831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7D67BB1-2BC2-E791-02D2-F12459C78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45405-BA72-1F48-BACF-F4486C995FAD}" type="datetime1">
              <a:rPr lang="en-US" altLang="en-US"/>
              <a:pPr>
                <a:defRPr/>
              </a:pPr>
              <a:t>9/25/23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6479BAB-8942-6E4D-61AD-21968B403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69D52D7-6885-1B34-FF44-B6C0CC208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2C5C8-F519-C948-AEE8-2C1B625265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879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E70C40A-77AC-D64B-1990-2421C1FF41D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6AE072E-2B54-02A5-84AC-5EA4A7EA54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407A2-0074-387B-AD97-53B0927535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395EBB5-7243-F142-AD65-225600A101C6}" type="datetime1">
              <a:rPr lang="en-US" altLang="en-US"/>
              <a:pPr>
                <a:defRPr/>
              </a:pPr>
              <a:t>9/25/23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7714FA-2939-D37F-B725-E08E31DFCC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881F8-3282-1223-ED55-0B3B05AC1D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16C1C3F-52A3-DC43-806E-AD07A29F83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anose="020B0600070205080204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anose="020B0600070205080204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anose="020B0600070205080204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anose="020B0600070205080204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FC62ABD0-FEC0-FE22-F80A-246192218A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Lecture 12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851DF3-013F-16B3-4342-5FA21BB4C5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Sep 25, 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42835DB1-FC91-2517-36AF-BACD5809B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Connectivity Problem</a:t>
            </a:r>
          </a:p>
        </p:txBody>
      </p:sp>
      <p:sp>
        <p:nvSpPr>
          <p:cNvPr id="21506" name="TextBox 2">
            <a:extLst>
              <a:ext uri="{FF2B5EF4-FFF2-40B4-BE49-F238E27FC236}">
                <a16:creationId xmlns:a16="http://schemas.microsoft.com/office/drawing/2014/main" id="{BE2AF760-0D05-D404-BE72-0F4F51973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13" y="2120900"/>
            <a:ext cx="4697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>
                <a:latin typeface="Arial" panose="020B0604020202020204" pitchFamily="34" charset="0"/>
              </a:rPr>
              <a:t>Input:</a:t>
            </a:r>
            <a:r>
              <a:rPr lang="en-US" altLang="en-US" sz="2400">
                <a:latin typeface="Arial" panose="020B0604020202020204" pitchFamily="34" charset="0"/>
              </a:rPr>
              <a:t> Graph </a:t>
            </a:r>
            <a:r>
              <a:rPr lang="en-US" altLang="en-US" sz="2400">
                <a:solidFill>
                  <a:srgbClr val="A100A0"/>
                </a:solidFill>
                <a:latin typeface="Arial" panose="020B0604020202020204" pitchFamily="34" charset="0"/>
              </a:rPr>
              <a:t>G = (V,E) </a:t>
            </a:r>
            <a:r>
              <a:rPr lang="en-US" altLang="en-US" sz="2400">
                <a:latin typeface="Arial" panose="020B0604020202020204" pitchFamily="34" charset="0"/>
              </a:rPr>
              <a:t>and </a:t>
            </a:r>
            <a:r>
              <a:rPr lang="en-US" altLang="en-US" sz="2400">
                <a:solidFill>
                  <a:srgbClr val="A100A0"/>
                </a:solidFill>
                <a:latin typeface="Arial" panose="020B0604020202020204" pitchFamily="34" charset="0"/>
              </a:rPr>
              <a:t>s</a:t>
            </a:r>
            <a:r>
              <a:rPr lang="en-US" altLang="en-US" sz="2400">
                <a:latin typeface="Arial" panose="020B0604020202020204" pitchFamily="34" charset="0"/>
              </a:rPr>
              <a:t> in</a:t>
            </a:r>
            <a:r>
              <a:rPr lang="en-US" altLang="en-US" sz="2400">
                <a:solidFill>
                  <a:srgbClr val="A100A0"/>
                </a:solidFill>
                <a:latin typeface="Arial" panose="020B0604020202020204" pitchFamily="34" charset="0"/>
              </a:rPr>
              <a:t> V</a:t>
            </a:r>
          </a:p>
        </p:txBody>
      </p:sp>
      <p:sp>
        <p:nvSpPr>
          <p:cNvPr id="21507" name="TextBox 3">
            <a:extLst>
              <a:ext uri="{FF2B5EF4-FFF2-40B4-BE49-F238E27FC236}">
                <a16:creationId xmlns:a16="http://schemas.microsoft.com/office/drawing/2014/main" id="{BDB5D542-DD7D-CA2D-AD16-CECB998D8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088" y="3413125"/>
            <a:ext cx="4529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>
                <a:latin typeface="Arial" panose="020B0604020202020204" pitchFamily="34" charset="0"/>
              </a:rPr>
              <a:t>Output:</a:t>
            </a:r>
            <a:r>
              <a:rPr lang="en-US" altLang="en-US" sz="2400">
                <a:latin typeface="Arial" panose="020B0604020202020204" pitchFamily="34" charset="0"/>
              </a:rPr>
              <a:t> All </a:t>
            </a:r>
            <a:r>
              <a:rPr lang="en-US" altLang="en-US" sz="2400">
                <a:solidFill>
                  <a:srgbClr val="A100A0"/>
                </a:solidFill>
                <a:latin typeface="Arial" panose="020B0604020202020204" pitchFamily="34" charset="0"/>
              </a:rPr>
              <a:t>t </a:t>
            </a:r>
            <a:r>
              <a:rPr lang="en-US" altLang="en-US" sz="2400">
                <a:latin typeface="Arial" panose="020B0604020202020204" pitchFamily="34" charset="0"/>
              </a:rPr>
              <a:t>connected to </a:t>
            </a:r>
            <a:r>
              <a:rPr lang="en-US" altLang="en-US" sz="2400">
                <a:solidFill>
                  <a:srgbClr val="A100A0"/>
                </a:solidFill>
                <a:latin typeface="Arial" panose="020B0604020202020204" pitchFamily="34" charset="0"/>
              </a:rPr>
              <a:t>s</a:t>
            </a:r>
            <a:r>
              <a:rPr lang="en-US" altLang="en-US" sz="2400">
                <a:latin typeface="Arial" panose="020B0604020202020204" pitchFamily="34" charset="0"/>
              </a:rPr>
              <a:t> in</a:t>
            </a:r>
            <a:r>
              <a:rPr lang="en-US" altLang="en-US" sz="2400">
                <a:solidFill>
                  <a:srgbClr val="A100A0"/>
                </a:solidFill>
                <a:latin typeface="Arial" panose="020B0604020202020204" pitchFamily="34" charset="0"/>
              </a:rPr>
              <a:t> G</a:t>
            </a:r>
          </a:p>
        </p:txBody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B07436D0-30E8-FD4B-B413-445EDD678185}"/>
              </a:ext>
            </a:extLst>
          </p:cNvPr>
          <p:cNvSpPr/>
          <p:nvPr/>
        </p:nvSpPr>
        <p:spPr>
          <a:xfrm>
            <a:off x="4849813" y="4510088"/>
            <a:ext cx="2074862" cy="996950"/>
          </a:xfrm>
          <a:prstGeom prst="wedgeRoundRectCallout">
            <a:avLst>
              <a:gd name="adj1" fmla="val -86180"/>
              <a:gd name="adj2" fmla="val -118943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Connected component of </a:t>
            </a:r>
            <a:r>
              <a:rPr lang="en-US" dirty="0">
                <a:solidFill>
                  <a:srgbClr val="7030A0"/>
                </a:solidFill>
              </a:rPr>
              <a:t>s</a:t>
            </a:r>
            <a:r>
              <a:rPr lang="en-US" dirty="0"/>
              <a:t>: </a:t>
            </a:r>
            <a:r>
              <a:rPr lang="en-US" dirty="0">
                <a:solidFill>
                  <a:srgbClr val="7030A0"/>
                </a:solidFill>
              </a:rPr>
              <a:t>CC(s)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DD98CDD5-F5EB-26C2-776D-6119EBFCF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Breadth First Search (BFS)</a:t>
            </a:r>
          </a:p>
        </p:txBody>
      </p:sp>
      <p:sp>
        <p:nvSpPr>
          <p:cNvPr id="22530" name="TextBox 3">
            <a:extLst>
              <a:ext uri="{FF2B5EF4-FFF2-40B4-BE49-F238E27FC236}">
                <a16:creationId xmlns:a16="http://schemas.microsoft.com/office/drawing/2014/main" id="{5BD3D2ED-01FC-45D9-6218-EB034605B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938" y="2735263"/>
            <a:ext cx="44878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/>
              <a:t>Build layers of vertices connected to </a:t>
            </a:r>
            <a:r>
              <a:rPr lang="en-US" altLang="en-US" sz="2200">
                <a:solidFill>
                  <a:srgbClr val="660066"/>
                </a:solidFill>
              </a:rPr>
              <a:t>s</a:t>
            </a:r>
          </a:p>
        </p:txBody>
      </p:sp>
      <p:sp>
        <p:nvSpPr>
          <p:cNvPr id="22531" name="TextBox 4">
            <a:extLst>
              <a:ext uri="{FF2B5EF4-FFF2-40B4-BE49-F238E27FC236}">
                <a16:creationId xmlns:a16="http://schemas.microsoft.com/office/drawing/2014/main" id="{4E9C9587-2E8E-076E-5016-814E274E9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938" y="3778250"/>
            <a:ext cx="800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</a:rPr>
              <a:t>0</a:t>
            </a:r>
            <a:r>
              <a:rPr lang="en-US" altLang="en-US" sz="1800" baseline="-25000"/>
              <a:t> </a:t>
            </a:r>
            <a:r>
              <a:rPr lang="en-US" altLang="en-US" sz="1800"/>
              <a:t>= </a:t>
            </a:r>
            <a:r>
              <a:rPr lang="en-US" altLang="en-US" sz="1800">
                <a:solidFill>
                  <a:srgbClr val="660066"/>
                </a:solidFill>
              </a:rPr>
              <a:t>{s}</a:t>
            </a:r>
          </a:p>
        </p:txBody>
      </p:sp>
      <p:sp>
        <p:nvSpPr>
          <p:cNvPr id="22532" name="TextBox 5">
            <a:extLst>
              <a:ext uri="{FF2B5EF4-FFF2-40B4-BE49-F238E27FC236}">
                <a16:creationId xmlns:a16="http://schemas.microsoft.com/office/drawing/2014/main" id="{2672105F-EBFA-03B5-C662-9E0E7D84B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938" y="4395788"/>
            <a:ext cx="3757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Assume </a:t>
            </a:r>
            <a:r>
              <a:rPr lang="en-US" altLang="en-US" sz="1800">
                <a:solidFill>
                  <a:srgbClr val="660066"/>
                </a:solidFill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</a:rPr>
              <a:t>0</a:t>
            </a:r>
            <a:r>
              <a:rPr lang="en-US" altLang="en-US" sz="1800">
                <a:solidFill>
                  <a:srgbClr val="660066"/>
                </a:solidFill>
              </a:rPr>
              <a:t>,..,L</a:t>
            </a:r>
            <a:r>
              <a:rPr lang="en-US" altLang="en-US" sz="1800" baseline="-25000">
                <a:solidFill>
                  <a:srgbClr val="660066"/>
                </a:solidFill>
              </a:rPr>
              <a:t>j</a:t>
            </a:r>
            <a:r>
              <a:rPr lang="en-US" altLang="en-US" sz="1800">
                <a:solidFill>
                  <a:srgbClr val="660066"/>
                </a:solidFill>
              </a:rPr>
              <a:t> </a:t>
            </a:r>
            <a:r>
              <a:rPr lang="en-US" altLang="en-US" sz="1800"/>
              <a:t>have been constructed</a:t>
            </a:r>
          </a:p>
        </p:txBody>
      </p:sp>
      <p:sp>
        <p:nvSpPr>
          <p:cNvPr id="22533" name="TextBox 6">
            <a:extLst>
              <a:ext uri="{FF2B5EF4-FFF2-40B4-BE49-F238E27FC236}">
                <a16:creationId xmlns:a16="http://schemas.microsoft.com/office/drawing/2014/main" id="{83D0CC01-F9AC-E79B-1FC2-802AD237C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2563" y="4906963"/>
            <a:ext cx="55324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</a:rPr>
              <a:t>j+1</a:t>
            </a:r>
            <a:r>
              <a:rPr lang="en-US" altLang="en-US" sz="1800" baseline="-25000"/>
              <a:t> </a:t>
            </a:r>
            <a:r>
              <a:rPr lang="en-US" altLang="en-US" sz="1800"/>
              <a:t>set of vertices not chosen yet but are connected to </a:t>
            </a:r>
            <a:r>
              <a:rPr lang="en-US" altLang="en-US" sz="1800">
                <a:solidFill>
                  <a:srgbClr val="660066"/>
                </a:solidFill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</a:rPr>
              <a:t>j</a:t>
            </a:r>
          </a:p>
        </p:txBody>
      </p:sp>
      <p:sp>
        <p:nvSpPr>
          <p:cNvPr id="22534" name="TextBox 7">
            <a:extLst>
              <a:ext uri="{FF2B5EF4-FFF2-40B4-BE49-F238E27FC236}">
                <a16:creationId xmlns:a16="http://schemas.microsoft.com/office/drawing/2014/main" id="{1C18C316-11E8-8653-F13C-C4106AAFE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5568950"/>
            <a:ext cx="2994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Stop when new layer is empty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F76C5864-7D23-4D40-6305-6C1095B73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BFS Tree</a:t>
            </a:r>
          </a:p>
        </p:txBody>
      </p:sp>
      <p:sp>
        <p:nvSpPr>
          <p:cNvPr id="23554" name="TextBox 2">
            <a:extLst>
              <a:ext uri="{FF2B5EF4-FFF2-40B4-BE49-F238E27FC236}">
                <a16:creationId xmlns:a16="http://schemas.microsoft.com/office/drawing/2014/main" id="{CD134F4D-BB4B-8221-9524-EAA6B7132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938" y="1638300"/>
            <a:ext cx="3794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BFS naturally defines a tree rooted at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</a:p>
        </p:txBody>
      </p:sp>
      <p:sp>
        <p:nvSpPr>
          <p:cNvPr id="23555" name="TextBox 3">
            <a:extLst>
              <a:ext uri="{FF2B5EF4-FFF2-40B4-BE49-F238E27FC236}">
                <a16:creationId xmlns:a16="http://schemas.microsoft.com/office/drawing/2014/main" id="{F7DEAEE7-A741-992E-1CEA-474423D1E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4650" y="2171700"/>
            <a:ext cx="3314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</a:rPr>
              <a:t>j</a:t>
            </a:r>
            <a:r>
              <a:rPr lang="en-US" altLang="en-US" sz="1800"/>
              <a:t> forms the </a:t>
            </a:r>
            <a:r>
              <a:rPr lang="en-US" altLang="en-US" sz="1800">
                <a:solidFill>
                  <a:srgbClr val="660066"/>
                </a:solidFill>
              </a:rPr>
              <a:t>j</a:t>
            </a:r>
            <a:r>
              <a:rPr lang="en-US" altLang="en-US" sz="1800"/>
              <a:t>th </a:t>
            </a:r>
            <a:r>
              <a:rPr lang="ja-JP" altLang="en-US" sz="1800"/>
              <a:t>“</a:t>
            </a:r>
            <a:r>
              <a:rPr lang="en-US" altLang="ja-JP" sz="1800"/>
              <a:t>level</a:t>
            </a:r>
            <a:r>
              <a:rPr lang="ja-JP" altLang="en-US" sz="1800"/>
              <a:t>”</a:t>
            </a:r>
            <a:r>
              <a:rPr lang="en-US" altLang="ja-JP" sz="1800"/>
              <a:t> in the tree</a:t>
            </a:r>
            <a:endParaRPr lang="en-US" altLang="en-US" sz="1800"/>
          </a:p>
        </p:txBody>
      </p:sp>
      <p:sp>
        <p:nvSpPr>
          <p:cNvPr id="23556" name="TextBox 4">
            <a:extLst>
              <a:ext uri="{FF2B5EF4-FFF2-40B4-BE49-F238E27FC236}">
                <a16:creationId xmlns:a16="http://schemas.microsoft.com/office/drawing/2014/main" id="{B3E61553-4350-7064-15B0-54F8779C7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75" y="2735263"/>
            <a:ext cx="5449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u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</a:rPr>
              <a:t>j+1</a:t>
            </a:r>
            <a:r>
              <a:rPr lang="en-US" altLang="en-US" sz="1800" baseline="-25000"/>
              <a:t> </a:t>
            </a:r>
            <a:r>
              <a:rPr lang="en-US" altLang="en-US" sz="1800"/>
              <a:t>is child of </a:t>
            </a:r>
            <a:r>
              <a:rPr lang="en-US" altLang="en-US" sz="1800">
                <a:solidFill>
                  <a:srgbClr val="660066"/>
                </a:solidFill>
              </a:rPr>
              <a:t>v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</a:rPr>
              <a:t>j</a:t>
            </a:r>
            <a:r>
              <a:rPr lang="en-US" altLang="en-US" sz="1800"/>
              <a:t> from which it was </a:t>
            </a:r>
            <a:r>
              <a:rPr lang="ja-JP" altLang="en-US" sz="1800"/>
              <a:t>“</a:t>
            </a:r>
            <a:r>
              <a:rPr lang="en-US" altLang="ja-JP" sz="1800"/>
              <a:t>discovered</a:t>
            </a:r>
            <a:r>
              <a:rPr lang="ja-JP" altLang="en-US" sz="1800"/>
              <a:t>”</a:t>
            </a:r>
            <a:endParaRPr lang="en-US" altLang="en-US" sz="18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07F9BE2-74B3-FA5A-35C2-6BD34F316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9238" y="3429000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90B9343-78E5-85D2-156B-0E5AB2E48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563" y="4168775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160CA8B-F84E-0B11-F166-8A93C9F3C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3300" y="4168775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6AC084C-F5EC-74A6-41C4-45488D870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221288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4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D1CA9E4-4743-0961-2F0D-3BC11ED0B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5243513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5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860C34B-ED48-96C6-E7A7-0E45CEA0F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6176963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6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EDBABE2-BC9A-9A3C-0631-ED9036B2C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700" y="3429000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7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C8A0ED6-2122-E768-47E9-41A6B06AB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700" y="4559300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8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CD70216-D731-4F55-69A8-67CBE7672D12}"/>
              </a:ext>
            </a:extLst>
          </p:cNvPr>
          <p:cNvCxnSpPr>
            <a:cxnSpLocks noChangeShapeType="1"/>
            <a:stCxn id="6" idx="3"/>
            <a:endCxn id="7" idx="7"/>
          </p:cNvCxnSpPr>
          <p:nvPr/>
        </p:nvCxnSpPr>
        <p:spPr bwMode="auto">
          <a:xfrm rot="5400000">
            <a:off x="1200944" y="3848894"/>
            <a:ext cx="463550" cy="290512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9840619-E4FB-1091-2082-C39B77C964AE}"/>
              </a:ext>
            </a:extLst>
          </p:cNvPr>
          <p:cNvCxnSpPr>
            <a:cxnSpLocks noChangeShapeType="1"/>
            <a:stCxn id="6" idx="5"/>
            <a:endCxn id="8" idx="1"/>
          </p:cNvCxnSpPr>
          <p:nvPr/>
        </p:nvCxnSpPr>
        <p:spPr bwMode="auto">
          <a:xfrm rot="16200000" flipH="1">
            <a:off x="1865313" y="3759200"/>
            <a:ext cx="463550" cy="4699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E4D9B2E-3F10-011F-3AD8-4B782203D0E2}"/>
              </a:ext>
            </a:extLst>
          </p:cNvPr>
          <p:cNvCxnSpPr>
            <a:cxnSpLocks noChangeShapeType="1"/>
            <a:stCxn id="7" idx="6"/>
            <a:endCxn id="8" idx="2"/>
          </p:cNvCxnSpPr>
          <p:nvPr/>
        </p:nvCxnSpPr>
        <p:spPr bwMode="auto">
          <a:xfrm>
            <a:off x="1346200" y="4364038"/>
            <a:ext cx="927100" cy="1587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E75AB59-9407-EF9A-F2E3-8787022B70C2}"/>
              </a:ext>
            </a:extLst>
          </p:cNvPr>
          <p:cNvCxnSpPr>
            <a:cxnSpLocks noChangeShapeType="1"/>
            <a:stCxn id="7" idx="3"/>
            <a:endCxn id="9" idx="0"/>
          </p:cNvCxnSpPr>
          <p:nvPr/>
        </p:nvCxnSpPr>
        <p:spPr bwMode="auto">
          <a:xfrm rot="5400000">
            <a:off x="470694" y="4688681"/>
            <a:ext cx="719138" cy="34607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89B864C-F642-551E-0606-CAA0365420FF}"/>
              </a:ext>
            </a:extLst>
          </p:cNvPr>
          <p:cNvCxnSpPr>
            <a:cxnSpLocks noChangeShapeType="1"/>
            <a:stCxn id="9" idx="6"/>
            <a:endCxn id="10" idx="2"/>
          </p:cNvCxnSpPr>
          <p:nvPr/>
        </p:nvCxnSpPr>
        <p:spPr bwMode="auto">
          <a:xfrm>
            <a:off x="858838" y="5416550"/>
            <a:ext cx="725487" cy="2222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5B267F7-BCF0-5923-0B29-3973611213E7}"/>
              </a:ext>
            </a:extLst>
          </p:cNvPr>
          <p:cNvCxnSpPr>
            <a:cxnSpLocks noChangeShapeType="1"/>
            <a:stCxn id="8" idx="3"/>
            <a:endCxn id="10" idx="7"/>
          </p:cNvCxnSpPr>
          <p:nvPr/>
        </p:nvCxnSpPr>
        <p:spPr bwMode="auto">
          <a:xfrm rot="5400000">
            <a:off x="1730375" y="4699000"/>
            <a:ext cx="798513" cy="40481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7FF83A5-81B8-7E75-FAA1-6D06113B53BD}"/>
              </a:ext>
            </a:extLst>
          </p:cNvPr>
          <p:cNvCxnSpPr>
            <a:cxnSpLocks noChangeShapeType="1"/>
            <a:stCxn id="10" idx="4"/>
            <a:endCxn id="11" idx="0"/>
          </p:cNvCxnSpPr>
          <p:nvPr/>
        </p:nvCxnSpPr>
        <p:spPr bwMode="auto">
          <a:xfrm rot="5400000">
            <a:off x="1514475" y="5905500"/>
            <a:ext cx="541338" cy="15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9FB2597-D32F-1C1A-F728-A6F71EF7C1BA}"/>
              </a:ext>
            </a:extLst>
          </p:cNvPr>
          <p:cNvCxnSpPr>
            <a:cxnSpLocks noChangeShapeType="1"/>
            <a:stCxn id="8" idx="7"/>
            <a:endCxn id="12" idx="3"/>
          </p:cNvCxnSpPr>
          <p:nvPr/>
        </p:nvCxnSpPr>
        <p:spPr bwMode="auto">
          <a:xfrm rot="5400000" flipH="1" flipV="1">
            <a:off x="2826544" y="3552031"/>
            <a:ext cx="463550" cy="88423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64120E3-47D5-58BE-B1ED-D8A9A700DE34}"/>
              </a:ext>
            </a:extLst>
          </p:cNvPr>
          <p:cNvCxnSpPr>
            <a:cxnSpLocks noChangeShapeType="1"/>
            <a:stCxn id="12" idx="4"/>
            <a:endCxn id="13" idx="0"/>
          </p:cNvCxnSpPr>
          <p:nvPr/>
        </p:nvCxnSpPr>
        <p:spPr bwMode="auto">
          <a:xfrm rot="5400000">
            <a:off x="3272631" y="4190207"/>
            <a:ext cx="739775" cy="15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2267E5C-C460-718D-D505-273B09E5D4DC}"/>
              </a:ext>
            </a:extLst>
          </p:cNvPr>
          <p:cNvCxnSpPr>
            <a:cxnSpLocks noChangeShapeType="1"/>
            <a:stCxn id="8" idx="5"/>
            <a:endCxn id="13" idx="2"/>
          </p:cNvCxnSpPr>
          <p:nvPr/>
        </p:nvCxnSpPr>
        <p:spPr bwMode="auto">
          <a:xfrm rot="16200000" flipH="1">
            <a:off x="2902743" y="4215607"/>
            <a:ext cx="252413" cy="8255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6D44DE64-F796-9496-9726-4D2D27D1C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3688" y="3429000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42B7D11-A62D-B3C3-DB30-978839F8C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3613" y="4030663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E3C4D78-E05F-BA02-417D-DF1A132E0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0763" y="4030663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3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A86A027-6D02-B1A2-415E-3D40019EAC13}"/>
              </a:ext>
            </a:extLst>
          </p:cNvPr>
          <p:cNvCxnSpPr>
            <a:cxnSpLocks noChangeShapeType="1"/>
            <a:stCxn id="34" idx="3"/>
            <a:endCxn id="35" idx="7"/>
          </p:cNvCxnSpPr>
          <p:nvPr/>
        </p:nvCxnSpPr>
        <p:spPr bwMode="auto">
          <a:xfrm rot="5400000">
            <a:off x="6381750" y="3767138"/>
            <a:ext cx="325438" cy="3159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774B886-A9EB-03A8-169D-3E41E97754AF}"/>
              </a:ext>
            </a:extLst>
          </p:cNvPr>
          <p:cNvCxnSpPr>
            <a:cxnSpLocks noChangeShapeType="1"/>
            <a:stCxn id="34" idx="5"/>
            <a:endCxn id="36" idx="1"/>
          </p:cNvCxnSpPr>
          <p:nvPr/>
        </p:nvCxnSpPr>
        <p:spPr bwMode="auto">
          <a:xfrm rot="16200000" flipH="1">
            <a:off x="7046119" y="3702844"/>
            <a:ext cx="325438" cy="4445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77FAE484-11E3-5F0A-5453-F3268215F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7413" y="3392488"/>
            <a:ext cx="358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3C3DC16-768E-C476-BBBF-B43D4AC5E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7413" y="4041775"/>
            <a:ext cx="363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</a:rPr>
              <a:t>1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3D716B08-259B-F026-5511-C32B25E18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0" y="5265738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4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FBA5AC1-0DAD-222C-C240-6D4CEBBCC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4900" y="5245100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5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BD36637-65E5-DE25-C0F3-A6EF642DA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0738" y="5221288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7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121C6D9-442C-F5AB-A073-BAA80F76F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7663" y="5221288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8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A6AB1EB-7A07-8E39-332D-127ADC2CE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8388" y="5221288"/>
            <a:ext cx="365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</a:rPr>
              <a:t>2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45CD5C3-C5D1-F567-2152-97CF040E2EE4}"/>
              </a:ext>
            </a:extLst>
          </p:cNvPr>
          <p:cNvCxnSpPr>
            <a:cxnSpLocks noChangeShapeType="1"/>
            <a:stCxn id="35" idx="3"/>
            <a:endCxn id="43" idx="7"/>
          </p:cNvCxnSpPr>
          <p:nvPr/>
        </p:nvCxnSpPr>
        <p:spPr bwMode="auto">
          <a:xfrm rot="5400000">
            <a:off x="5267325" y="4487863"/>
            <a:ext cx="958850" cy="711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352A5A6-5FE4-B327-2CFD-5C79B9FE33E2}"/>
              </a:ext>
            </a:extLst>
          </p:cNvPr>
          <p:cNvCxnSpPr>
            <a:cxnSpLocks noChangeShapeType="1"/>
            <a:stCxn id="36" idx="4"/>
            <a:endCxn id="45" idx="0"/>
          </p:cNvCxnSpPr>
          <p:nvPr/>
        </p:nvCxnSpPr>
        <p:spPr bwMode="auto">
          <a:xfrm rot="5400000">
            <a:off x="7071519" y="4720432"/>
            <a:ext cx="800100" cy="20161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1B5289E-C648-A20D-F41E-943A4D7F5D15}"/>
              </a:ext>
            </a:extLst>
          </p:cNvPr>
          <p:cNvCxnSpPr>
            <a:cxnSpLocks noChangeShapeType="1"/>
            <a:stCxn id="36" idx="4"/>
            <a:endCxn id="46" idx="0"/>
          </p:cNvCxnSpPr>
          <p:nvPr/>
        </p:nvCxnSpPr>
        <p:spPr bwMode="auto">
          <a:xfrm rot="16200000" flipH="1">
            <a:off x="7469982" y="4523581"/>
            <a:ext cx="800100" cy="59531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F3E89CD-C314-519C-7895-E07969A6A6FC}"/>
              </a:ext>
            </a:extLst>
          </p:cNvPr>
          <p:cNvCxnSpPr>
            <a:cxnSpLocks noChangeShapeType="1"/>
            <a:stCxn id="35" idx="4"/>
            <a:endCxn id="44" idx="0"/>
          </p:cNvCxnSpPr>
          <p:nvPr/>
        </p:nvCxnSpPr>
        <p:spPr bwMode="auto">
          <a:xfrm rot="16200000" flipH="1">
            <a:off x="5903120" y="4761706"/>
            <a:ext cx="823912" cy="1428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3974C906-54EA-C4B6-8408-DC9F78F33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4900" y="6176963"/>
            <a:ext cx="401638" cy="392112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6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0AD3EDD-2D3B-280F-4A48-4EB9DF268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9813" y="6176963"/>
            <a:ext cx="3635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</a:rPr>
              <a:t>3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2C9EA30C-4E69-0B40-2CFE-FD1CFFC68C45}"/>
              </a:ext>
            </a:extLst>
          </p:cNvPr>
          <p:cNvCxnSpPr>
            <a:cxnSpLocks noChangeShapeType="1"/>
            <a:stCxn id="44" idx="4"/>
            <a:endCxn id="56" idx="0"/>
          </p:cNvCxnSpPr>
          <p:nvPr/>
        </p:nvCxnSpPr>
        <p:spPr bwMode="auto">
          <a:xfrm rot="5400000">
            <a:off x="6114256" y="5906294"/>
            <a:ext cx="542925" cy="15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CBD65C1-0127-7B88-3F2B-40336C7689F9}"/>
              </a:ext>
            </a:extLst>
          </p:cNvPr>
          <p:cNvCxnSpPr>
            <a:cxnSpLocks noChangeShapeType="1"/>
            <a:stCxn id="7" idx="5"/>
            <a:endCxn id="10" idx="1"/>
          </p:cNvCxnSpPr>
          <p:nvPr/>
        </p:nvCxnSpPr>
        <p:spPr bwMode="auto">
          <a:xfrm rot="16200000" flipH="1">
            <a:off x="1066006" y="4723607"/>
            <a:ext cx="798513" cy="355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64" name="Cloud Callout 63">
            <a:extLst>
              <a:ext uri="{FF2B5EF4-FFF2-40B4-BE49-F238E27FC236}">
                <a16:creationId xmlns:a16="http://schemas.microsoft.com/office/drawing/2014/main" id="{60656217-94FF-11B8-5AC3-31AA3BC3C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5325" y="2008188"/>
            <a:ext cx="1825625" cy="1384300"/>
          </a:xfrm>
          <a:prstGeom prst="cloudCallout">
            <a:avLst>
              <a:gd name="adj1" fmla="val -25176"/>
              <a:gd name="adj2" fmla="val 82097"/>
            </a:avLst>
          </a:prstGeom>
          <a:solidFill>
            <a:srgbClr val="FAC09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Add non-tree edges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8379C36-F05E-52D1-6E23-24C9930283F4}"/>
              </a:ext>
            </a:extLst>
          </p:cNvPr>
          <p:cNvCxnSpPr>
            <a:cxnSpLocks noChangeShapeType="1"/>
            <a:stCxn id="35" idx="6"/>
            <a:endCxn id="36" idx="2"/>
          </p:cNvCxnSpPr>
          <p:nvPr/>
        </p:nvCxnSpPr>
        <p:spPr bwMode="auto">
          <a:xfrm>
            <a:off x="6445250" y="4225925"/>
            <a:ext cx="925513" cy="15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38C0CD5-502C-390D-834F-1A0E43A6927B}"/>
              </a:ext>
            </a:extLst>
          </p:cNvPr>
          <p:cNvCxnSpPr>
            <a:cxnSpLocks noChangeShapeType="1"/>
            <a:stCxn id="43" idx="6"/>
            <a:endCxn id="44" idx="2"/>
          </p:cNvCxnSpPr>
          <p:nvPr/>
        </p:nvCxnSpPr>
        <p:spPr bwMode="auto">
          <a:xfrm flipV="1">
            <a:off x="5449888" y="5440363"/>
            <a:ext cx="735012" cy="20637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BDB24110-FBA8-D321-A834-48E5F1F3C20E}"/>
              </a:ext>
            </a:extLst>
          </p:cNvPr>
          <p:cNvCxnSpPr>
            <a:cxnSpLocks noChangeShapeType="1"/>
            <a:stCxn id="45" idx="6"/>
            <a:endCxn id="46" idx="2"/>
          </p:cNvCxnSpPr>
          <p:nvPr/>
        </p:nvCxnSpPr>
        <p:spPr bwMode="auto">
          <a:xfrm>
            <a:off x="7572375" y="5416550"/>
            <a:ext cx="395288" cy="15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F850A3C-B4F8-0B59-A685-4C9977C97F21}"/>
              </a:ext>
            </a:extLst>
          </p:cNvPr>
          <p:cNvCxnSpPr>
            <a:cxnSpLocks noChangeShapeType="1"/>
            <a:stCxn id="44" idx="7"/>
            <a:endCxn id="36" idx="3"/>
          </p:cNvCxnSpPr>
          <p:nvPr/>
        </p:nvCxnSpPr>
        <p:spPr bwMode="auto">
          <a:xfrm rot="5400000" flipH="1" flipV="1">
            <a:off x="6510338" y="4381500"/>
            <a:ext cx="938212" cy="9032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11F6575E-EE8B-76D9-F179-1E5086949C30}"/>
              </a:ext>
            </a:extLst>
          </p:cNvPr>
          <p:cNvGrpSpPr>
            <a:grpSpLocks/>
          </p:cNvGrpSpPr>
          <p:nvPr/>
        </p:nvGrpSpPr>
        <p:grpSpPr bwMode="auto">
          <a:xfrm>
            <a:off x="4170363" y="3392488"/>
            <a:ext cx="401637" cy="1520825"/>
            <a:chOff x="3594100" y="3581400"/>
            <a:chExt cx="401638" cy="1520825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2BEC443-CE58-3FFA-3247-857C843FC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4100" y="3581400"/>
              <a:ext cx="401638" cy="390525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</a:rPr>
                <a:t>9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C4E5A77F-4CC6-3B28-8BF8-B83AE85814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4100" y="4711700"/>
              <a:ext cx="401638" cy="390525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</a:rPr>
                <a:t>0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99874A8-0617-ED8F-34DD-1ACD9CCF11F0}"/>
                </a:ext>
              </a:extLst>
            </p:cNvPr>
            <p:cNvCxnSpPr>
              <a:cxnSpLocks noChangeShapeType="1"/>
              <a:stCxn id="50" idx="4"/>
              <a:endCxn id="52" idx="0"/>
            </p:cNvCxnSpPr>
            <p:nvPr/>
          </p:nvCxnSpPr>
          <p:spPr bwMode="auto">
            <a:xfrm rot="5400000">
              <a:off x="3425032" y="4342606"/>
              <a:ext cx="739775" cy="1587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4" grpId="0" animBg="1"/>
      <p:bldP spid="35" grpId="0" animBg="1"/>
      <p:bldP spid="36" grpId="0" animBg="1"/>
      <p:bldP spid="41" grpId="0"/>
      <p:bldP spid="42" grpId="0"/>
      <p:bldP spid="43" grpId="0" animBg="1"/>
      <p:bldP spid="44" grpId="0" animBg="1"/>
      <p:bldP spid="45" grpId="0" animBg="1"/>
      <p:bldP spid="46" grpId="0" animBg="1"/>
      <p:bldP spid="47" grpId="0"/>
      <p:bldP spid="56" grpId="0" animBg="1"/>
      <p:bldP spid="57" grpId="0"/>
      <p:bldP spid="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6CA57BDF-DDD4-E5E4-1A27-2D9C6B01A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Argue on the board…</a:t>
            </a:r>
          </a:p>
        </p:txBody>
      </p:sp>
      <p:pic>
        <p:nvPicPr>
          <p:cNvPr id="37890" name="Picture 4" descr="Jul27-2008 062.JPG">
            <a:extLst>
              <a:ext uri="{FF2B5EF4-FFF2-40B4-BE49-F238E27FC236}">
                <a16:creationId xmlns:a16="http://schemas.microsoft.com/office/drawing/2014/main" id="{36AA9822-F779-D5C0-2350-8D1F28AAA2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335213"/>
            <a:ext cx="2667000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8662</TotalTime>
  <Words>155</Words>
  <Application>Microsoft Macintosh PowerPoint</Application>
  <PresentationFormat>On-screen Show (4:3)</PresentationFormat>
  <Paragraphs>41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Lecture 12</vt:lpstr>
      <vt:lpstr>Connectivity Problem</vt:lpstr>
      <vt:lpstr>Breadth First Search (BFS)</vt:lpstr>
      <vt:lpstr>BFS Tree</vt:lpstr>
      <vt:lpstr>Argue on the board…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12</dc:title>
  <dc:creator>Atri</dc:creator>
  <cp:lastModifiedBy>Atri Rudra</cp:lastModifiedBy>
  <cp:revision>58</cp:revision>
  <dcterms:created xsi:type="dcterms:W3CDTF">2010-10-04T00:41:42Z</dcterms:created>
  <dcterms:modified xsi:type="dcterms:W3CDTF">2023-09-26T02:31:54Z</dcterms:modified>
</cp:coreProperties>
</file>