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20" r:id="rId3"/>
    <p:sldId id="426" r:id="rId4"/>
    <p:sldId id="451" r:id="rId5"/>
    <p:sldId id="453" r:id="rId6"/>
    <p:sldId id="448" r:id="rId7"/>
    <p:sldId id="265" r:id="rId8"/>
    <p:sldId id="266" r:id="rId9"/>
    <p:sldId id="268" r:id="rId10"/>
    <p:sldId id="270" r:id="rId11"/>
    <p:sldId id="292" r:id="rId12"/>
    <p:sldId id="449" r:id="rId13"/>
    <p:sldId id="286" r:id="rId14"/>
    <p:sldId id="273" r:id="rId15"/>
    <p:sldId id="274" r:id="rId16"/>
    <p:sldId id="299" r:id="rId17"/>
    <p:sldId id="450" r:id="rId18"/>
    <p:sldId id="300" r:id="rId19"/>
    <p:sldId id="301" r:id="rId20"/>
    <p:sldId id="277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520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332E7-E106-50DB-851E-682E4E71B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C1B-9B2A-8E22-1CB0-E44AE7415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E37BC7-83B0-3A4C-AF81-EDD18EA6CEE0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FF2CD-16B5-EE04-E506-3ADA46A64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C7186-3BED-15DF-F5FB-F0B60C1172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3C15FF-6F7C-E348-A4B2-EEFD122F0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CABB0-72C4-8209-80D7-4F9BE58573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641A7-051B-FC53-FCA9-6BFDD59376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5E592B-B015-1747-AA4B-1937FDB9A2B3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2BBA4F-D0D8-1E56-E5F1-201B745C0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72F64C-98B1-CC25-EB17-2A78A479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7F8A-2652-7C03-EF7F-F66A26571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AE0F6-81FE-21E5-F6E2-04E41095E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A3CE0A-AA9B-EE46-979C-9A6974682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93B97BC2-5CC7-68DE-DB65-E9C1F04E76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37189122-ACBF-137B-E75D-925CE016C0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8D6C4CB-8EBF-CE8B-33E8-D1926D345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7D4650-42FC-1F47-9417-DBDD20600CE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84057F7B-4F24-1DC7-D5AC-B352AE8A45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3EDFCD6-22E2-059D-D3DD-C18A746DA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8132969-E36D-566F-9E51-5CD92C304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C367D6-BA9C-9441-9E49-C5A01FDD61D1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83B3AF3E-83EB-7F8C-A640-DC7A4D1FC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A2C1DE7-6014-C322-A92A-8F44FFA09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Note that the tree is arbitrary based on which neighbor was visited first.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39A9493-65DD-2A35-0240-C9D3DCE10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AEEDE7-1DE0-E04B-8F9B-C05BB47AABE9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A73B062-46CB-9186-5E18-26AA8AB6E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BDD35506-1B66-7EB4-51BD-49AAD620FA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We will need to keep track of visited nodes during our traversals.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471EB6F-B7DB-B948-391D-161945B8C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CC0711-31D5-0543-8966-8AEC7F23BBB9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AB8A662-CAB0-0D4B-BDDC-2CF78AF34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9E3D07A-E317-BF6C-6EEA-A93BF95F9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When using an algorithm to solve a problem, the runtime depends on how data is organized.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E6568A0-780E-35D4-5D6F-3C1E8A554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ED9060-0CAE-8B47-AEEF-3E1ECDAAE39B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D3EA94BF-16ED-6BBE-519D-CB8A4324A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CBDECC27-5F52-6206-5B7A-B7FBF1E69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463F6BF-7842-C9F7-3BD3-3C3F67E16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370553-1518-1B4E-A80C-BBF1CDF286FA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09DA-3C88-89CB-EAC7-F62C73A3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ED7-1257-BA45-A1FE-654F73170C63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1092-4286-C7BF-8DBD-3BFDAD05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CA08-6C01-1BCF-CF18-D0A32E78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0FAA-00EC-174A-899E-2AE7C7C97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6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C34C-93FE-A7E9-0337-485B2460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FB0-EA96-2D49-93F0-5D1FDDF20F22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9466-FC08-9DF5-CCB7-CFDD1F7E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3196-6978-04E1-AD78-2A34DC5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60A6-C809-C64F-BA87-85AE7497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7A6F-FDEF-98E7-1075-34423AF0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18B6-7A5F-4545-BDE2-03B2149D1FEC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9F73-102C-1FAE-2AE0-7245E03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A109-8F60-1CBC-5447-D43B3A42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2A02-8625-2545-923A-1220D841D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7EFD-3B26-C32C-E752-949D5F8B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4EEF-4119-D744-A829-A8D971FA0404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1474-EC66-B2D2-9752-B85A6486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192C-08EC-F85B-DE2F-06EE27E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BD3E-9970-AD47-B43F-A41092EFC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5102-0F19-862E-1445-C7A9903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9E43-E9B9-474A-92DA-AFD62C950D5C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A426D-7B1F-352A-3C28-CD56130A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44B6-1230-6322-DD5E-D7898AA6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F282-8CDE-E846-8596-F54DA73E4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1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4846E-D1DD-D3AA-9638-BCA71D6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2348-B374-4540-AB69-87C0DF3E73C2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A5471-61C4-6ECD-0985-8A71F00B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43AA4-9B8B-C50A-6428-4B0A9557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1EC1-B808-3C41-84BA-E86660A8F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8E76CB-8F92-4C3D-5D48-C14BF2D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366E-C815-0243-8364-944485665852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063726-5781-3274-6577-ED187C7B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AAB5E6-B5B4-880B-64B3-6E664D57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C0C0-7310-6145-BBB8-C282330FF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D868F9-149F-126F-7783-874F85F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A4D-2906-8046-890D-B7CD31B91067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11D7B5-4EE9-DAA9-C69B-DE3F036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D379C-FF7F-11AF-34CC-1FE3CD76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2FC9-DE16-F94A-8BB5-95BB98D48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EC1018-5647-69E6-6525-65C2605E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8C6E-BC9C-804E-9E05-E80BB7D1E70E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E5E07-6745-09CB-440E-5A185F84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D94A4-80BF-5D5C-1527-0898F7B2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E399-0650-134F-85FD-DDC6DDD64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F0924-CC8E-F5F3-E618-B79D8D4D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A670-4D00-C449-81C4-85EAE90D1BD0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C12BC2-5549-8927-3EE2-09DC5614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03A19A-B4AF-050A-3423-7243B740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B5E0-605E-3C40-B113-304E1A613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C055F-D88C-D51E-2EB7-C60EDAE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F0E-AD22-8841-A65E-DF8BC03C0265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27AAA-723B-AFBE-351A-3598BBF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7DEAC-9B29-76D0-84C8-BF7C26F6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FD3C-718A-0F44-9A48-B0924D8B4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B8E299-4999-6E07-B8A8-C55832FA4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716392-8431-DBB0-8ABE-5DB2A45F2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91BD-56C3-F78C-0CB1-193ED90BA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485152-0651-2F4A-8F84-DB708FBDA4EC}" type="datetime1">
              <a:rPr lang="en-US" altLang="en-US"/>
              <a:pPr>
                <a:defRPr/>
              </a:pPr>
              <a:t>9/28/23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3E01-81D9-9B71-1D6C-CF99AA64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89081-FB8C-1312-1FA0-325986E6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99DF8-1BF1-DD4E-956C-7A0DE9A16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F9982E5-FA1A-E057-3969-B36F38F72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0D3D5-F60B-7C99-BA13-3A638BFB9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29,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A017559-DDE0-E251-5A55-A2094469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Connected components are disjoint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80F9F14-BEB2-2FAE-EDE0-C4F339DF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1563688"/>
            <a:ext cx="664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Either Connected components of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t </a:t>
            </a:r>
            <a:r>
              <a:rPr lang="en-US" altLang="en-US" sz="1800"/>
              <a:t>are the same or are disjoint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6E246FA1-0092-DDE4-F36C-40B20B5FBBDD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6740525" cy="3406775"/>
            <a:chOff x="1042988" y="1951038"/>
            <a:chExt cx="6740525" cy="3406775"/>
          </a:xfrm>
        </p:grpSpPr>
        <p:grpSp>
          <p:nvGrpSpPr>
            <p:cNvPr id="27655" name="Group 25">
              <a:extLst>
                <a:ext uri="{FF2B5EF4-FFF2-40B4-BE49-F238E27FC236}">
                  <a16:creationId xmlns:a16="http://schemas.microsoft.com/office/drawing/2014/main" id="{9DFEAC6D-58DA-A427-3470-77CC337EB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0" name="Picture 4">
                <a:extLst>
                  <a:ext uri="{FF2B5EF4-FFF2-40B4-BE49-F238E27FC236}">
                    <a16:creationId xmlns:a16="http://schemas.microsoft.com/office/drawing/2014/main" id="{268EBC4B-911F-A8F2-0824-183B6588C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5">
                <a:extLst>
                  <a:ext uri="{FF2B5EF4-FFF2-40B4-BE49-F238E27FC236}">
                    <a16:creationId xmlns:a16="http://schemas.microsoft.com/office/drawing/2014/main" id="{4FAD11E1-B755-5DF4-69A2-75F756A85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2" name="Picture 6">
                <a:extLst>
                  <a:ext uri="{FF2B5EF4-FFF2-40B4-BE49-F238E27FC236}">
                    <a16:creationId xmlns:a16="http://schemas.microsoft.com/office/drawing/2014/main" id="{9FF9E2DC-31A5-3111-79B5-916D854CE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7">
                <a:extLst>
                  <a:ext uri="{FF2B5EF4-FFF2-40B4-BE49-F238E27FC236}">
                    <a16:creationId xmlns:a16="http://schemas.microsoft.com/office/drawing/2014/main" id="{5BFB62CE-AE98-7494-F41E-D6EA387B3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13">
                <a:extLst>
                  <a:ext uri="{FF2B5EF4-FFF2-40B4-BE49-F238E27FC236}">
                    <a16:creationId xmlns:a16="http://schemas.microsoft.com/office/drawing/2014/main" id="{599B304B-EB9E-C95A-1CCD-8FC4AA1F9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D5388F-9BE0-6B60-65F2-3ECCDBED90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6506" y="3324308"/>
                <a:ext cx="463512" cy="6849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12A89E-FA96-040A-D2FD-3B63DD7DFB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59786" y="3465750"/>
                <a:ext cx="463512" cy="402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0F238A-B173-4336-F956-2489343349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9197" y="4399778"/>
                <a:ext cx="1491565" cy="4457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73D54F-4337-D2CA-DA64-CC1C17AFD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6478" y="5102357"/>
                <a:ext cx="459077" cy="607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6DFA9AE-1077-D509-BF27-76110AEB5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485" y="4399778"/>
                <a:ext cx="1402726" cy="2306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0" name="Picture 24">
                <a:extLst>
                  <a:ext uri="{FF2B5EF4-FFF2-40B4-BE49-F238E27FC236}">
                    <a16:creationId xmlns:a16="http://schemas.microsoft.com/office/drawing/2014/main" id="{21D39C94-755B-3E84-6FAE-226207FEF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20">
                <a:extLst>
                  <a:ext uri="{FF2B5EF4-FFF2-40B4-BE49-F238E27FC236}">
                    <a16:creationId xmlns:a16="http://schemas.microsoft.com/office/drawing/2014/main" id="{3C01EB96-C275-C48D-08C3-FE1224DFF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2" name="Picture 22">
                <a:extLst>
                  <a:ext uri="{FF2B5EF4-FFF2-40B4-BE49-F238E27FC236}">
                    <a16:creationId xmlns:a16="http://schemas.microsoft.com/office/drawing/2014/main" id="{C9FB9E37-7DAC-173E-8AAB-C1BF18F18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231DEF9-14DE-B826-70AA-A38B30EF90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4884" y="3898563"/>
                <a:ext cx="628890" cy="9469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040004-9ED7-41A2-330F-7EED1D7E72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5029" y="2692098"/>
                <a:ext cx="1267129" cy="88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56" name="Group 42">
              <a:extLst>
                <a:ext uri="{FF2B5EF4-FFF2-40B4-BE49-F238E27FC236}">
                  <a16:creationId xmlns:a16="http://schemas.microsoft.com/office/drawing/2014/main" id="{C04A72D9-80B1-3FE6-0B34-98BF951E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57" name="Picture 30">
                <a:extLst>
                  <a:ext uri="{FF2B5EF4-FFF2-40B4-BE49-F238E27FC236}">
                    <a16:creationId xmlns:a16="http://schemas.microsoft.com/office/drawing/2014/main" id="{44965406-02F8-B09B-5501-BB98E4F4F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38">
                <a:extLst>
                  <a:ext uri="{FF2B5EF4-FFF2-40B4-BE49-F238E27FC236}">
                    <a16:creationId xmlns:a16="http://schemas.microsoft.com/office/drawing/2014/main" id="{53C11666-24FE-F9BB-D65E-7C272BEF4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52CB6D-B8D5-8690-27F4-D0BE0473AC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126" y="3332740"/>
                <a:ext cx="836757" cy="254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E48A1998-71BC-82D5-75E7-DABCEBA3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857500"/>
            <a:ext cx="6403975" cy="2435225"/>
          </a:xfrm>
          <a:prstGeom prst="cloudCallout">
            <a:avLst>
              <a:gd name="adj1" fmla="val -15806"/>
              <a:gd name="adj2" fmla="val 46000"/>
            </a:avLst>
          </a:prstGeom>
          <a:solidFill>
            <a:srgbClr val="77933C"/>
          </a:solidFill>
          <a:ln w="9525">
            <a:solidFill>
              <a:srgbClr val="C3D69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Algorithm to compute </a:t>
            </a:r>
            <a:r>
              <a:rPr lang="en-US" sz="3200" b="1" dirty="0">
                <a:solidFill>
                  <a:srgbClr val="000000"/>
                </a:solidFill>
                <a:latin typeface="+mn-lt"/>
                <a:ea typeface="+mn-ea"/>
              </a:rPr>
              <a:t>ALL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the connected components?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4BB56AD-4683-2E9E-C3A0-5E9DEB7E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5737225"/>
            <a:ext cx="752475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BFS on some node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Then run BFS on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that is not connected to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 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447FE63-4979-A86A-6AA6-D41FF3FB5D4E}"/>
              </a:ext>
            </a:extLst>
          </p:cNvPr>
          <p:cNvSpPr/>
          <p:nvPr/>
        </p:nvSpPr>
        <p:spPr>
          <a:xfrm>
            <a:off x="5191125" y="3721100"/>
            <a:ext cx="2855913" cy="1571625"/>
          </a:xfrm>
          <a:prstGeom prst="wedgeEllipseCallout">
            <a:avLst>
              <a:gd name="adj1" fmla="val -73951"/>
              <a:gd name="adj2" fmla="val 99517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run Explore instead of BFS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017A-4DF5-60FA-EB9F-12802AC87D3E}"/>
              </a:ext>
            </a:extLst>
          </p:cNvPr>
          <p:cNvSpPr/>
          <p:nvPr/>
        </p:nvSpPr>
        <p:spPr>
          <a:xfrm>
            <a:off x="4845050" y="3122613"/>
            <a:ext cx="4208463" cy="3575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5339930D-5776-69B4-1FCD-CFB1D94E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all CCs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DB599-BC84-D6F1-068C-D79964F3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B7DC3E-CAFD-5133-2D60-CE9148FC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54BB48-6098-A8D4-B363-4445C052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BF9B16-BDFC-F830-23F3-5417EACF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E99273-5585-6211-9461-AE8CBF33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89A2A5-FAA1-5D32-5DA1-80F01C2A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C14049-BD4B-0002-6E6C-F2294FD0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B5C76C-130C-5144-1844-F25C54F3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4C6F1-7402-2E42-DFEF-A6D4FE109D87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48FB13-9A77-F3AA-CBAA-858C239FCB2D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A2266B-A336-BBDF-5957-AC38C454AF61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4C761-EB0D-52C2-DC92-37C39D24A4A0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831D4-D4B8-260E-C82F-AA07479FF178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3906A9-EF4C-EA11-3429-3DBCFFF397D5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72EAF-FD5D-F32D-7EC6-9CA8C851C02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5CC950-52BF-4441-7C0A-A2C0FE2B611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AB988-9A1F-C52D-E4E4-41341B79587F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6F327E-7AE5-067D-79FB-645755AED3BD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8E3586-F828-5B24-CC0F-3E2CC3CE5472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94" name="Group 2">
            <a:extLst>
              <a:ext uri="{FF2B5EF4-FFF2-40B4-BE49-F238E27FC236}">
                <a16:creationId xmlns:a16="http://schemas.microsoft.com/office/drawing/2014/main" id="{33841D9D-D959-8AFA-A2A0-B6D7D7B8FD02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3392488"/>
            <a:ext cx="4005263" cy="3176587"/>
            <a:chOff x="5048250" y="3392488"/>
            <a:chExt cx="4005263" cy="317658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A2EC19-D815-4EE9-60AA-8AD93E56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429000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A06211-7D3F-8256-A8DC-6671B413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3758DB-10B5-A063-00E2-A2DC9808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761680-2656-5F90-CEC4-F6272436F02A}"/>
                </a:ext>
              </a:extLst>
            </p:cNvPr>
            <p:cNvCxnSpPr>
              <a:cxnSpLocks noChangeShapeType="1"/>
              <a:stCxn id="34" idx="3"/>
              <a:endCxn id="35" idx="7"/>
            </p:cNvCxnSpPr>
            <p:nvPr/>
          </p:nvCxnSpPr>
          <p:spPr bwMode="auto">
            <a:xfrm rot="5400000">
              <a:off x="6381750" y="3767138"/>
              <a:ext cx="325438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F54263-4608-860E-1416-046C54E48B53}"/>
                </a:ext>
              </a:extLst>
            </p:cNvPr>
            <p:cNvCxnSpPr>
              <a:cxnSpLocks noChangeShapeType="1"/>
              <a:stCxn id="34" idx="5"/>
              <a:endCxn id="36" idx="1"/>
            </p:cNvCxnSpPr>
            <p:nvPr/>
          </p:nvCxnSpPr>
          <p:spPr bwMode="auto">
            <a:xfrm rot="16200000" flipH="1">
              <a:off x="7046119" y="3702844"/>
              <a:ext cx="325438" cy="4445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8709" name="TextBox 40">
              <a:extLst>
                <a:ext uri="{FF2B5EF4-FFF2-40B4-BE49-F238E27FC236}">
                  <a16:creationId xmlns:a16="http://schemas.microsoft.com/office/drawing/2014/main" id="{F0B51C4A-68B2-E436-9C18-AA7D0B752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3392488"/>
              <a:ext cx="358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8710" name="TextBox 41">
              <a:extLst>
                <a:ext uri="{FF2B5EF4-FFF2-40B4-BE49-F238E27FC236}">
                  <a16:creationId xmlns:a16="http://schemas.microsoft.com/office/drawing/2014/main" id="{3821B41D-8A16-24C9-05A4-A5BAD6C0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4041775"/>
              <a:ext cx="36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1F95B3-4E54-9090-CF3F-CE9FDB82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5265738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2672D7-DE8E-2D5B-60DF-0F37287E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52451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7D9B27-3734-6833-B6F7-2AAEE419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D3F88F-D1A0-4457-EBAB-957176F4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8</a:t>
              </a:r>
            </a:p>
          </p:txBody>
        </p:sp>
        <p:sp>
          <p:nvSpPr>
            <p:cNvPr id="28715" name="TextBox 46">
              <a:extLst>
                <a:ext uri="{FF2B5EF4-FFF2-40B4-BE49-F238E27FC236}">
                  <a16:creationId xmlns:a16="http://schemas.microsoft.com/office/drawing/2014/main" id="{5EC856AE-7BEA-F7C1-14B2-A33DA6EA0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388" y="5221288"/>
              <a:ext cx="365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2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6F7B9E8-DFCA-096C-6244-41B42E5B72A3}"/>
                </a:ext>
              </a:extLst>
            </p:cNvPr>
            <p:cNvCxnSpPr>
              <a:cxnSpLocks noChangeShapeType="1"/>
              <a:stCxn id="35" idx="3"/>
              <a:endCxn id="43" idx="7"/>
            </p:cNvCxnSpPr>
            <p:nvPr/>
          </p:nvCxnSpPr>
          <p:spPr bwMode="auto">
            <a:xfrm rot="5400000">
              <a:off x="5267325" y="4487863"/>
              <a:ext cx="958850" cy="71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374385-93A0-5AAF-0AAD-4C658996C9DF}"/>
                </a:ext>
              </a:extLst>
            </p:cNvPr>
            <p:cNvCxnSpPr>
              <a:cxnSpLocks noChangeShapeType="1"/>
              <a:stCxn id="36" idx="4"/>
              <a:endCxn id="45" idx="0"/>
            </p:cNvCxnSpPr>
            <p:nvPr/>
          </p:nvCxnSpPr>
          <p:spPr bwMode="auto">
            <a:xfrm rot="5400000">
              <a:off x="7071519" y="4720432"/>
              <a:ext cx="800100" cy="201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681954-874D-C88E-EF21-60B114109BB9}"/>
                </a:ext>
              </a:extLst>
            </p:cNvPr>
            <p:cNvCxnSpPr>
              <a:cxnSpLocks noChangeShapeType="1"/>
              <a:stCxn id="36" idx="4"/>
              <a:endCxn id="46" idx="0"/>
            </p:cNvCxnSpPr>
            <p:nvPr/>
          </p:nvCxnSpPr>
          <p:spPr bwMode="auto">
            <a:xfrm rot="16200000" flipH="1">
              <a:off x="7469982" y="4523581"/>
              <a:ext cx="800100" cy="5953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EA6BC0-D3BD-09B5-9E64-6853C59B7A09}"/>
                </a:ext>
              </a:extLst>
            </p:cNvPr>
            <p:cNvCxnSpPr>
              <a:cxnSpLocks noChangeShapeType="1"/>
              <a:stCxn id="35" idx="4"/>
              <a:endCxn id="44" idx="0"/>
            </p:cNvCxnSpPr>
            <p:nvPr/>
          </p:nvCxnSpPr>
          <p:spPr bwMode="auto">
            <a:xfrm rot="16200000" flipH="1">
              <a:off x="5903120" y="4761706"/>
              <a:ext cx="823912" cy="142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6786B6-6017-2EC1-B312-5F85F4950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6176963"/>
              <a:ext cx="401638" cy="39211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6</a:t>
              </a:r>
            </a:p>
          </p:txBody>
        </p:sp>
        <p:sp>
          <p:nvSpPr>
            <p:cNvPr id="28721" name="TextBox 56">
              <a:extLst>
                <a:ext uri="{FF2B5EF4-FFF2-40B4-BE49-F238E27FC236}">
                  <a16:creationId xmlns:a16="http://schemas.microsoft.com/office/drawing/2014/main" id="{D2AF4DE8-7FF4-840F-7AC0-D7797ACBD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813" y="6176963"/>
              <a:ext cx="363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3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9BE1C4-41F1-B3EF-E7C4-072D7F82F25F}"/>
                </a:ext>
              </a:extLst>
            </p:cNvPr>
            <p:cNvCxnSpPr>
              <a:cxnSpLocks noChangeShapeType="1"/>
              <a:stCxn id="44" idx="4"/>
              <a:endCxn id="56" idx="0"/>
            </p:cNvCxnSpPr>
            <p:nvPr/>
          </p:nvCxnSpPr>
          <p:spPr bwMode="auto">
            <a:xfrm rot="5400000">
              <a:off x="6114256" y="5906294"/>
              <a:ext cx="54292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202A59D-AA7D-CEAE-CA0A-1691B2E8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392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34AD87-AEE5-D5A9-457A-0DC6E1D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5227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7D9D44-61B2-5AFE-772F-7CB889A43B53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rot="5400000">
            <a:off x="4001294" y="4153694"/>
            <a:ext cx="739775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2AB37D-3BEC-48FA-44C7-B73DAA85F499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143000"/>
            <a:ext cx="1268413" cy="1804988"/>
            <a:chOff x="6102350" y="1318161"/>
            <a:chExt cx="1268413" cy="18050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9FC94-D9B7-738A-1AD7-0E75B528B8E8}"/>
                </a:ext>
              </a:extLst>
            </p:cNvPr>
            <p:cNvSpPr/>
            <p:nvPr/>
          </p:nvSpPr>
          <p:spPr>
            <a:xfrm>
              <a:off x="6102350" y="1318161"/>
              <a:ext cx="1268413" cy="18050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700" name="Group 57">
              <a:extLst>
                <a:ext uri="{FF2B5EF4-FFF2-40B4-BE49-F238E27FC236}">
                  <a16:creationId xmlns:a16="http://schemas.microsoft.com/office/drawing/2014/main" id="{B631CD2F-4417-49A7-C7B3-67560954C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4469" y="1417638"/>
              <a:ext cx="401637" cy="1520825"/>
              <a:chOff x="3594100" y="3581400"/>
              <a:chExt cx="401638" cy="152082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E234FB1-9921-FC3B-D4B7-806A2681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3581939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9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C1F60C0-DE21-B3AE-5909-F43443216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4712277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EE027A5-6F31-5C5A-28BF-18B83258F6FF}"/>
                  </a:ext>
                </a:extLst>
              </p:cNvPr>
              <p:cNvCxnSpPr>
                <a:cxnSpLocks noChangeShapeType="1"/>
                <a:stCxn id="60" idx="4"/>
                <a:endCxn id="61" idx="0"/>
              </p:cNvCxnSpPr>
              <p:nvPr/>
            </p:nvCxnSpPr>
            <p:spPr bwMode="auto">
              <a:xfrm rot="5400000">
                <a:off x="3425019" y="4343965"/>
                <a:ext cx="739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DFBBD83-C44C-6BFD-ED05-7517B23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9698" name="Picture 5">
            <a:extLst>
              <a:ext uri="{FF2B5EF4-FFF2-40B4-BE49-F238E27FC236}">
                <a16:creationId xmlns:a16="http://schemas.microsoft.com/office/drawing/2014/main" id="{FA37223F-EFF8-97F8-E1D7-88839100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AE1CC06-CB67-F366-3D63-635463BB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2C66DB72-C503-9A80-2C96-12F4753F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917700"/>
            <a:ext cx="47482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/>
              <a:t>Run-time analysis of BFS (DFS)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609AF17D-DF86-0106-8B74-B152B9FE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835275"/>
            <a:ext cx="47625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DDB9F30-1098-DF45-17A7-DDDF1B5C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Stacks and Queues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3E1482E-3D74-BCE9-9A2B-D0D372492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606550"/>
            <a:ext cx="19224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4433041B-2ABD-BAD2-3633-B85F6738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30450"/>
            <a:ext cx="208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Last in First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26EFC-7A1B-F3EC-2BBE-B28788D16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902075"/>
            <a:ext cx="1962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731C5-A08D-C36D-5BE5-090DD7BF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78363"/>
            <a:ext cx="212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First in First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E39FAE2C-94DE-3B2C-45C7-0E87E9B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But first…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296BECB0-7004-AB7D-3A43-86D0DA45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713038"/>
            <a:ext cx="326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 do we represent graphs?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>
            <a:extLst>
              <a:ext uri="{FF2B5EF4-FFF2-40B4-BE49-F238E27FC236}">
                <a16:creationId xmlns:a16="http://schemas.microsoft.com/office/drawing/2014/main" id="{CEEBA11E-5E2F-0D84-4A76-1D022A7133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19538"/>
            <a:ext cx="8229600" cy="2486025"/>
            <a:chOff x="457200" y="3918857"/>
            <a:chExt cx="8229600" cy="248671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49D61D2-C99E-F443-A4F4-A2919AD6A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918857"/>
              <a:ext cx="8229600" cy="2485129"/>
            </a:xfrm>
            <a:prstGeom prst="rect">
              <a:avLst/>
            </a:prstGeom>
            <a:solidFill>
              <a:srgbClr val="C3D69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DD2D7FC-4ACC-A617-12BC-E4AA9DC894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818135" y="5161422"/>
              <a:ext cx="2486717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EF8DC1-36AA-C559-9D21-87F9A9E606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35910" y="5151897"/>
              <a:ext cx="2486717" cy="206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86B90C88-B80F-AC4E-7028-018C648B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representations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BEC4A9-AD85-7C57-B2D6-0CBA1497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433513"/>
            <a:ext cx="382587" cy="37941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A64B8D-CB58-F0BF-7495-8AF2C3AA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2193925"/>
            <a:ext cx="381000" cy="379413"/>
          </a:xfrm>
          <a:prstGeom prst="ellipse">
            <a:avLst/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D973A-361E-E4F0-B5EE-5D279416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2193925"/>
            <a:ext cx="382587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30DEA2-540E-49B4-339C-87E9F51F467E}"/>
              </a:ext>
            </a:extLst>
          </p:cNvPr>
          <p:cNvCxnSpPr>
            <a:cxnSpLocks noChangeShapeType="1"/>
            <a:stCxn id="3" idx="3"/>
            <a:endCxn id="4" idx="0"/>
          </p:cNvCxnSpPr>
          <p:nvPr/>
        </p:nvCxnSpPr>
        <p:spPr bwMode="auto">
          <a:xfrm rot="5400000">
            <a:off x="3904457" y="1851819"/>
            <a:ext cx="43656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136CF1-2921-CBA9-EFCA-AF6984E788A5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4410869" y="1862932"/>
            <a:ext cx="492125" cy="2809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841753C-66CC-6EFC-5C2C-03DA04A6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919538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Adjacency matrix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FCF1FA3-A1CC-A98A-D045-7DCDEB343D2F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417638"/>
            <a:ext cx="2643188" cy="2143125"/>
            <a:chOff x="266219" y="1417638"/>
            <a:chExt cx="2642927" cy="21434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1CC28D-9791-D427-0370-E5C3129B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78" y="1417638"/>
              <a:ext cx="382549" cy="3794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7C20D0-F133-974A-2631-75EAFB3C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1998740"/>
              <a:ext cx="382550" cy="38105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378B72-0AF6-2516-97C6-DA47E1BE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2579843"/>
              <a:ext cx="382550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A37B7-06B7-36E5-3C3A-071E0AB8C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714" y="1417638"/>
              <a:ext cx="380962" cy="379462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2A270A-BB4D-26A5-1EC9-171CA295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9" y="3116489"/>
              <a:ext cx="382550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1E62C-BB90-9001-1558-9145CA253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191" y="1417638"/>
              <a:ext cx="382549" cy="379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D7F06C8F-7FB6-3268-ADC8-9F99A48C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86" y="1862197"/>
              <a:ext cx="133337" cy="1698851"/>
            </a:xfrm>
            <a:prstGeom prst="leftBracket">
              <a:avLst>
                <a:gd name="adj" fmla="val 8317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3D445BE7-2C0D-5FF3-9401-FC94F991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839" y="1854258"/>
              <a:ext cx="187307" cy="1706790"/>
            </a:xfrm>
            <a:prstGeom prst="rightBracket">
              <a:avLst>
                <a:gd name="adj" fmla="val 8353"/>
              </a:avLst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6F13635D-BACE-A714-23F9-49A48EEA69B9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998663"/>
            <a:ext cx="1466850" cy="1497012"/>
            <a:chOff x="1062187" y="1999421"/>
            <a:chExt cx="1467463" cy="1496491"/>
          </a:xfrm>
        </p:grpSpPr>
        <p:sp>
          <p:nvSpPr>
            <p:cNvPr id="35889" name="TextBox 27">
              <a:extLst>
                <a:ext uri="{FF2B5EF4-FFF2-40B4-BE49-F238E27FC236}">
                  <a16:creationId xmlns:a16="http://schemas.microsoft.com/office/drawing/2014/main" id="{4757BF28-58C3-C727-A78A-37455D311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00986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0" name="TextBox 28">
              <a:extLst>
                <a:ext uri="{FF2B5EF4-FFF2-40B4-BE49-F238E27FC236}">
                  <a16:creationId xmlns:a16="http://schemas.microsoft.com/office/drawing/2014/main" id="{CA604C9E-F8C6-5B89-653D-E1E0E31C2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25790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1" name="TextBox 29">
              <a:extLst>
                <a:ext uri="{FF2B5EF4-FFF2-40B4-BE49-F238E27FC236}">
                  <a16:creationId xmlns:a16="http://schemas.microsoft.com/office/drawing/2014/main" id="{457E4C92-A9FF-55B7-EF6A-7F10A368F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87" y="31160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2" name="TextBox 31">
              <a:extLst>
                <a:ext uri="{FF2B5EF4-FFF2-40B4-BE49-F238E27FC236}">
                  <a16:creationId xmlns:a16="http://schemas.microsoft.com/office/drawing/2014/main" id="{84CEA363-A5C5-8BCF-8A86-A63BE8BD1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199942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3" name="TextBox 32">
              <a:extLst>
                <a:ext uri="{FF2B5EF4-FFF2-40B4-BE49-F238E27FC236}">
                  <a16:creationId xmlns:a16="http://schemas.microsoft.com/office/drawing/2014/main" id="{FFAC2114-018F-0DF8-6A67-361D33F06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256861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4" name="TextBox 33">
              <a:extLst>
                <a:ext uri="{FF2B5EF4-FFF2-40B4-BE49-F238E27FC236}">
                  <a16:creationId xmlns:a16="http://schemas.microsoft.com/office/drawing/2014/main" id="{DA23F904-E22D-BB8E-7FDF-260193809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399" y="310557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5" name="TextBox 34">
              <a:extLst>
                <a:ext uri="{FF2B5EF4-FFF2-40B4-BE49-F238E27FC236}">
                  <a16:creationId xmlns:a16="http://schemas.microsoft.com/office/drawing/2014/main" id="{D76424F3-8B51-A038-306A-35AD9E5AB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02042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5896" name="TextBox 35">
              <a:extLst>
                <a:ext uri="{FF2B5EF4-FFF2-40B4-BE49-F238E27FC236}">
                  <a16:creationId xmlns:a16="http://schemas.microsoft.com/office/drawing/2014/main" id="{7BD0E95F-4D6E-0080-0DAA-44D41F37E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258962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5897" name="TextBox 36">
              <a:extLst>
                <a:ext uri="{FF2B5EF4-FFF2-40B4-BE49-F238E27FC236}">
                  <a16:creationId xmlns:a16="http://schemas.microsoft.com/office/drawing/2014/main" id="{21F58339-458A-5F6F-AD9D-A51C89A17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990" y="312658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983EA2D6-A9CC-74CF-57CB-E028D0AFC892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1797050"/>
            <a:ext cx="520700" cy="1763713"/>
            <a:chOff x="6057159" y="1797537"/>
            <a:chExt cx="520985" cy="17635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9292D1-FD4A-1D69-ABC9-4525C741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1888015"/>
              <a:ext cx="382797" cy="37936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89D99E-EBF4-9E57-3351-8623C0E0B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2513418"/>
              <a:ext cx="382797" cy="379369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A56615-B194-9E17-1EEB-EC7E23A8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164" y="3116599"/>
              <a:ext cx="382797" cy="3793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7F2A46-4E1E-139C-4B5B-B781ED02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159" y="1797537"/>
              <a:ext cx="520985" cy="176351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87423E-C773-4DD0-5CC2-F1A18E5022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378495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D67A86-7AC6-BFF8-4DC4-D92DB7C688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57159" y="2991200"/>
              <a:ext cx="520985" cy="11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49B3E03-25C3-4169-181E-2D79C388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3919538"/>
            <a:ext cx="150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Adjacency List</a:t>
            </a:r>
          </a:p>
        </p:txBody>
      </p:sp>
      <p:grpSp>
        <p:nvGrpSpPr>
          <p:cNvPr id="21" name="Group 57">
            <a:extLst>
              <a:ext uri="{FF2B5EF4-FFF2-40B4-BE49-F238E27FC236}">
                <a16:creationId xmlns:a16="http://schemas.microsoft.com/office/drawing/2014/main" id="{9DE6ADF7-418C-D77D-9082-7523994A927F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1822450"/>
            <a:ext cx="1389063" cy="514350"/>
            <a:chOff x="6578144" y="1821701"/>
            <a:chExt cx="1389872" cy="51527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15106D-5E0C-FB1F-FA46-C702E55BA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534" y="1821701"/>
              <a:ext cx="1086482" cy="515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D9542-219B-2917-E2AF-2B113FBF1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189" y="1886906"/>
              <a:ext cx="382811" cy="380097"/>
            </a:xfrm>
            <a:prstGeom prst="ellipse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DF8521-7A3E-4794-5229-0918951D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668" y="1886906"/>
              <a:ext cx="381222" cy="38009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DE7984-3ABD-A7F6-7FFD-549A40554B8F}"/>
                </a:ext>
              </a:extLst>
            </p:cNvPr>
            <p:cNvCxnSpPr>
              <a:cxnSpLocks noChangeShapeType="1"/>
              <a:stCxn id="40" idx="0"/>
              <a:endCxn id="40" idx="2"/>
            </p:cNvCxnSpPr>
            <p:nvPr/>
          </p:nvCxnSpPr>
          <p:spPr bwMode="auto">
            <a:xfrm rot="16200000" flipH="1">
              <a:off x="7167930" y="2078546"/>
              <a:ext cx="515278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DECAEDE-7880-018A-8F3E-70FD032C8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78144" y="2063436"/>
              <a:ext cx="301801" cy="159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7" name="Group 58">
            <a:extLst>
              <a:ext uri="{FF2B5EF4-FFF2-40B4-BE49-F238E27FC236}">
                <a16:creationId xmlns:a16="http://schemas.microsoft.com/office/drawing/2014/main" id="{1E737F70-1E52-9362-F975-C08C77FA73E0}"/>
              </a:ext>
            </a:extLst>
          </p:cNvPr>
          <p:cNvGrpSpPr>
            <a:grpSpLocks/>
          </p:cNvGrpSpPr>
          <p:nvPr/>
        </p:nvGrpSpPr>
        <p:grpSpPr bwMode="auto">
          <a:xfrm>
            <a:off x="6600825" y="2492375"/>
            <a:ext cx="769938" cy="1042988"/>
            <a:chOff x="6600714" y="2491795"/>
            <a:chExt cx="770276" cy="1043302"/>
          </a:xfrm>
        </p:grpSpPr>
        <p:grpSp>
          <p:nvGrpSpPr>
            <p:cNvPr id="35870" name="Group 42">
              <a:extLst>
                <a:ext uri="{FF2B5EF4-FFF2-40B4-BE49-F238E27FC236}">
                  <a16:creationId xmlns:a16="http://schemas.microsoft.com/office/drawing/2014/main" id="{FD2D6053-E519-3BB2-3256-68188D88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49" y="2491795"/>
              <a:ext cx="456341" cy="445451"/>
              <a:chOff x="6914649" y="2491795"/>
              <a:chExt cx="456341" cy="44545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0C34C89-156C-B5CB-3023-598D3006E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177" y="2491795"/>
                <a:ext cx="455813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8977A4-A932-2368-2374-A301716F0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6470" y="2514027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71" name="Group 43">
              <a:extLst>
                <a:ext uri="{FF2B5EF4-FFF2-40B4-BE49-F238E27FC236}">
                  <a16:creationId xmlns:a16="http://schemas.microsoft.com/office/drawing/2014/main" id="{3873DCBD-A1F7-2BC3-B4DA-1AA537F3F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0693" y="3089646"/>
              <a:ext cx="456341" cy="445451"/>
              <a:chOff x="6914649" y="2491795"/>
              <a:chExt cx="456341" cy="4454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97B352-DCF2-4307-8292-49063B645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4193" y="2491024"/>
                <a:ext cx="457400" cy="44622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77E23DC-AF93-197F-9019-76F76170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5486" y="2513255"/>
                <a:ext cx="382756" cy="37952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7C7DE9C-90D2-E87C-D1EE-B385131E6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1361" y="2672824"/>
              <a:ext cx="303345" cy="1588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029C950-1573-5776-4096-CED3F8CF46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0714" y="3258789"/>
              <a:ext cx="301757" cy="158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0" name="Group 69">
            <a:extLst>
              <a:ext uri="{FF2B5EF4-FFF2-40B4-BE49-F238E27FC236}">
                <a16:creationId xmlns:a16="http://schemas.microsoft.com/office/drawing/2014/main" id="{327A3122-C198-B704-CCCA-4171B679F02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87838"/>
            <a:ext cx="8229600" cy="685800"/>
            <a:chOff x="457200" y="4288189"/>
            <a:chExt cx="8229600" cy="68524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057411-B9DC-28D8-71FC-004857CE2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288189"/>
              <a:ext cx="8229600" cy="15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8" name="TextBox 67">
              <a:extLst>
                <a:ext uri="{FF2B5EF4-FFF2-40B4-BE49-F238E27FC236}">
                  <a16:creationId xmlns:a16="http://schemas.microsoft.com/office/drawing/2014/main" id="{BB210FFC-691D-58BF-A610-B46B99C17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979" y="446322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(u,v) </a:t>
              </a:r>
              <a:r>
                <a:rPr lang="en-US" altLang="en-US" sz="1800"/>
                <a:t>in </a:t>
              </a:r>
              <a:r>
                <a:rPr lang="en-US" altLang="en-US" sz="1800">
                  <a:solidFill>
                    <a:srgbClr val="660066"/>
                  </a:solidFill>
                </a:rPr>
                <a:t>E</a:t>
              </a:r>
              <a:r>
                <a:rPr lang="en-US" altLang="en-US" sz="1800"/>
                <a:t>?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EA4B6C4-D93E-DAB5-60E9-99B7081037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4971847"/>
              <a:ext cx="82296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C537537-6C64-C634-8ECE-46E39D7C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462463"/>
            <a:ext cx="59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O(1)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B4CCD4-CB58-3282-7A85-0841D7B7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4462463"/>
            <a:ext cx="138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O(n) </a:t>
            </a:r>
            <a:r>
              <a:rPr lang="en-US" altLang="en-US" sz="1800"/>
              <a:t>[ </a:t>
            </a:r>
            <a:r>
              <a:rPr lang="en-US" altLang="en-US" sz="1800">
                <a:solidFill>
                  <a:srgbClr val="660066"/>
                </a:solidFill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</a:rPr>
              <a:t>v</a:t>
            </a:r>
            <a:r>
              <a:rPr lang="en-US" altLang="en-US" sz="1800">
                <a:solidFill>
                  <a:srgbClr val="660066"/>
                </a:solidFill>
              </a:rPr>
              <a:t>) </a:t>
            </a:r>
            <a:r>
              <a:rPr lang="en-US" altLang="en-US" sz="1800"/>
              <a:t>]</a:t>
            </a:r>
          </a:p>
        </p:txBody>
      </p:sp>
      <p:grpSp>
        <p:nvGrpSpPr>
          <p:cNvPr id="31" name="Group 75">
            <a:extLst>
              <a:ext uri="{FF2B5EF4-FFF2-40B4-BE49-F238E27FC236}">
                <a16:creationId xmlns:a16="http://schemas.microsoft.com/office/drawing/2014/main" id="{06891AAF-9CB5-36A9-6356-C6490E13BC7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35563"/>
            <a:ext cx="8229600" cy="531812"/>
            <a:chOff x="457200" y="5103706"/>
            <a:chExt cx="8229600" cy="53033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D5F8AA-B08F-67F7-6FED-E325899805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5622955"/>
              <a:ext cx="8229600" cy="110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5866" name="TextBox 74">
              <a:extLst>
                <a:ext uri="{FF2B5EF4-FFF2-40B4-BE49-F238E27FC236}">
                  <a16:creationId xmlns:a16="http://schemas.microsoft.com/office/drawing/2014/main" id="{FA02ED83-3FC3-B824-0682-1ED4A904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912" y="5103706"/>
              <a:ext cx="1929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neighbors of 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E748451-42D3-DBAC-11EB-D673503E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5126038"/>
            <a:ext cx="60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3917F3-DD2B-69C6-C8E7-B69CA970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5126038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</a:t>
            </a:r>
            <a:r>
              <a:rPr lang="en-US" altLang="en-US" sz="1800" baseline="-25000">
                <a:solidFill>
                  <a:srgbClr val="660066"/>
                </a:solidFill>
              </a:rPr>
              <a:t>u</a:t>
            </a:r>
            <a:r>
              <a:rPr lang="en-US" altLang="en-US" sz="180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61C75E-DBA1-34B8-53D7-17A1CCE1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5838825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Space?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9928E3-3DEF-67A8-CE73-F06C7C15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838825"/>
            <a:ext cx="67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O(n</a:t>
            </a:r>
            <a:r>
              <a:rPr lang="en-US" altLang="en-US" sz="1800" baseline="30000">
                <a:solidFill>
                  <a:srgbClr val="660066"/>
                </a:solidFill>
              </a:rPr>
              <a:t>2</a:t>
            </a:r>
            <a:r>
              <a:rPr lang="en-US" altLang="en-US" sz="180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B4B956-CECA-42A6-B995-F1D3ABA7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838825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O(m+n)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9ED0267A-CD9C-0510-A7BE-AF570DDA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673350"/>
            <a:ext cx="2398712" cy="1060450"/>
          </a:xfrm>
          <a:prstGeom prst="cloudCallout">
            <a:avLst>
              <a:gd name="adj1" fmla="val 67403"/>
              <a:gd name="adj2" fmla="val 76699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Better for sparse graphs and traversals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/>
      <p:bldP spid="71" grpId="0"/>
      <p:bldP spid="72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6B45E56-98FB-4979-FB38-2A905547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1AEA3FB1-A580-F922-1404-3925C024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6F207D3-C242-3D82-F8F4-093D15A02D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2"/>
            <a:stretch>
              <a:fillRect b="-85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FAD7B926-8354-67CA-F9AD-3C28F76C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1423988"/>
            <a:ext cx="33067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>
                <a:solidFill>
                  <a:srgbClr val="980098"/>
                </a:solidFill>
                <a:latin typeface="Arial" panose="020B0604020202020204" pitchFamily="34" charset="0"/>
              </a:rPr>
              <a:t>2m</a:t>
            </a:r>
            <a:r>
              <a:rPr lang="en-US" altLang="en-US" sz="3900">
                <a:latin typeface="Arial" panose="020B0604020202020204" pitchFamily="34" charset="0"/>
              </a:rPr>
              <a:t> = </a:t>
            </a:r>
            <a:r>
              <a:rPr lang="en-US" altLang="en-US" sz="3900">
                <a:solidFill>
                  <a:srgbClr val="980098"/>
                </a:solidFill>
                <a:latin typeface="Arial" panose="020B0604020202020204" pitchFamily="34" charset="0"/>
              </a:rPr>
              <a:t>Σ </a:t>
            </a:r>
            <a:r>
              <a:rPr lang="en-US" altLang="en-US" sz="3900" baseline="-250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  <a:r>
              <a:rPr lang="en-US" altLang="en-US" sz="3900" baseline="-25000">
                <a:latin typeface="Arial" panose="020B0604020202020204" pitchFamily="34" charset="0"/>
              </a:rPr>
              <a:t> in </a:t>
            </a:r>
            <a:r>
              <a:rPr lang="en-US" altLang="en-US" sz="3900" baseline="-25000">
                <a:solidFill>
                  <a:srgbClr val="980098"/>
                </a:solidFill>
                <a:latin typeface="Arial" panose="020B0604020202020204" pitchFamily="34" charset="0"/>
              </a:rPr>
              <a:t>V </a:t>
            </a:r>
            <a:r>
              <a:rPr lang="en-US" altLang="en-US" sz="3900">
                <a:solidFill>
                  <a:srgbClr val="980098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900" baseline="-250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A4C-037E-249F-D42A-370EF665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887663"/>
            <a:ext cx="312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 pennies to each edge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0B7556-F949-9D88-CE87-CDC21493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4027488"/>
            <a:ext cx="152400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B044B-80AC-824F-4046-61B44E98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27488"/>
            <a:ext cx="150813" cy="152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8918" name="TextBox 7">
            <a:extLst>
              <a:ext uri="{FF2B5EF4-FFF2-40B4-BE49-F238E27FC236}">
                <a16:creationId xmlns:a16="http://schemas.microsoft.com/office/drawing/2014/main" id="{A2B1FF38-1965-2368-E68A-7A796D9D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1402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38919" name="TextBox 8">
            <a:extLst>
              <a:ext uri="{FF2B5EF4-FFF2-40B4-BE49-F238E27FC236}">
                <a16:creationId xmlns:a16="http://schemas.microsoft.com/office/drawing/2014/main" id="{D6E3F28B-772C-0C94-170D-3DE2C6A4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08622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F14B44-B22C-54FE-F73B-FF4AAD999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5088" y="4086225"/>
            <a:ext cx="1428750" cy="38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A9319F8-FD4F-EED9-691B-F5FBE4761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275" y="2506663"/>
            <a:ext cx="2486025" cy="9890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Rest of the graph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B09D5C-AC65-8373-8AA5-79FBFA53B41B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5875338" y="3482975"/>
            <a:ext cx="998538" cy="134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B0BB14-9ED1-88CF-E635-F3E7367281C3}"/>
              </a:ext>
            </a:extLst>
          </p:cNvPr>
          <p:cNvCxnSpPr>
            <a:cxnSpLocks noChangeShapeType="1"/>
            <a:stCxn id="6" idx="7"/>
          </p:cNvCxnSpPr>
          <p:nvPr/>
        </p:nvCxnSpPr>
        <p:spPr bwMode="auto">
          <a:xfrm rot="5400000" flipH="1" flipV="1">
            <a:off x="6382544" y="3344069"/>
            <a:ext cx="738188" cy="673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BE0A84-DFAA-9D1A-4E67-0313507EC255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rot="5400000" flipH="1" flipV="1">
            <a:off x="6116637" y="3371851"/>
            <a:ext cx="868363" cy="487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9FAD09-0864-BCB3-7325-B627576B0A6E}"/>
              </a:ext>
            </a:extLst>
          </p:cNvPr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7573963" y="3454400"/>
            <a:ext cx="998538" cy="1920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2C37BB-EE12-6190-4194-F467071896B1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rot="16200000" flipV="1">
            <a:off x="7262812" y="3441701"/>
            <a:ext cx="868363" cy="3476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C0F83589-D37E-813B-8ACB-EDBAD0F8F9C4}"/>
              </a:ext>
            </a:extLst>
          </p:cNvPr>
          <p:cNvSpPr>
            <a:spLocks/>
          </p:cNvSpPr>
          <p:nvPr/>
        </p:nvSpPr>
        <p:spPr bwMode="auto">
          <a:xfrm>
            <a:off x="6122988" y="3744913"/>
            <a:ext cx="635000" cy="650875"/>
          </a:xfrm>
          <a:custGeom>
            <a:avLst/>
            <a:gdLst>
              <a:gd name="T0" fmla="*/ 0 w 636273"/>
              <a:gd name="T1" fmla="*/ 32475 h 651334"/>
              <a:gd name="T2" fmla="*/ 172295 w 636273"/>
              <a:gd name="T3" fmla="*/ 10824 h 651334"/>
              <a:gd name="T4" fmla="*/ 204599 w 636273"/>
              <a:gd name="T5" fmla="*/ 0 h 651334"/>
              <a:gd name="T6" fmla="*/ 355358 w 636273"/>
              <a:gd name="T7" fmla="*/ 10824 h 651334"/>
              <a:gd name="T8" fmla="*/ 387663 w 636273"/>
              <a:gd name="T9" fmla="*/ 32475 h 651334"/>
              <a:gd name="T10" fmla="*/ 419968 w 636273"/>
              <a:gd name="T11" fmla="*/ 43298 h 651334"/>
              <a:gd name="T12" fmla="*/ 473809 w 636273"/>
              <a:gd name="T13" fmla="*/ 97424 h 651334"/>
              <a:gd name="T14" fmla="*/ 538420 w 636273"/>
              <a:gd name="T15" fmla="*/ 129899 h 651334"/>
              <a:gd name="T16" fmla="*/ 559957 w 636273"/>
              <a:gd name="T17" fmla="*/ 194849 h 651334"/>
              <a:gd name="T18" fmla="*/ 613800 w 636273"/>
              <a:gd name="T19" fmla="*/ 205676 h 651334"/>
              <a:gd name="T20" fmla="*/ 613800 w 636273"/>
              <a:gd name="T21" fmla="*/ 649500 h 651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36273" h="651334">
                <a:moveTo>
                  <a:pt x="0" y="32567"/>
                </a:moveTo>
                <a:cubicBezTo>
                  <a:pt x="57893" y="25330"/>
                  <a:pt x="116050" y="19956"/>
                  <a:pt x="173680" y="10856"/>
                </a:cubicBezTo>
                <a:cubicBezTo>
                  <a:pt x="184982" y="9071"/>
                  <a:pt x="194803" y="0"/>
                  <a:pt x="206245" y="0"/>
                </a:cubicBezTo>
                <a:cubicBezTo>
                  <a:pt x="257031" y="0"/>
                  <a:pt x="307559" y="7237"/>
                  <a:pt x="358216" y="10856"/>
                </a:cubicBezTo>
                <a:cubicBezTo>
                  <a:pt x="369071" y="18093"/>
                  <a:pt x="379112" y="26732"/>
                  <a:pt x="390781" y="32567"/>
                </a:cubicBezTo>
                <a:cubicBezTo>
                  <a:pt x="401015" y="37684"/>
                  <a:pt x="414192" y="36556"/>
                  <a:pt x="423346" y="43422"/>
                </a:cubicBezTo>
                <a:cubicBezTo>
                  <a:pt x="443815" y="58774"/>
                  <a:pt x="453348" y="89608"/>
                  <a:pt x="477621" y="97700"/>
                </a:cubicBezTo>
                <a:cubicBezTo>
                  <a:pt x="522563" y="112682"/>
                  <a:pt x="500666" y="102209"/>
                  <a:pt x="542751" y="130267"/>
                </a:cubicBezTo>
                <a:cubicBezTo>
                  <a:pt x="549988" y="151978"/>
                  <a:pt x="542020" y="190911"/>
                  <a:pt x="564461" y="195400"/>
                </a:cubicBezTo>
                <a:cubicBezTo>
                  <a:pt x="582553" y="199019"/>
                  <a:pt x="616555" y="187935"/>
                  <a:pt x="618736" y="206256"/>
                </a:cubicBezTo>
                <a:cubicBezTo>
                  <a:pt x="636273" y="353575"/>
                  <a:pt x="618736" y="502975"/>
                  <a:pt x="618736" y="651334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8" name="TextBox 29">
            <a:extLst>
              <a:ext uri="{FF2B5EF4-FFF2-40B4-BE49-F238E27FC236}">
                <a16:creationId xmlns:a16="http://schemas.microsoft.com/office/drawing/2014/main" id="{340A4629-E3C1-FECC-2AD8-75CD124B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75" y="4129088"/>
            <a:ext cx="55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</a:t>
            </a:r>
            <a:r>
              <a:rPr lang="en-US" altLang="en-US" sz="1400" baseline="-25000">
                <a:latin typeface="Arial" panose="020B0604020202020204" pitchFamily="34" charset="0"/>
              </a:rPr>
              <a:t>u</a:t>
            </a:r>
            <a:r>
              <a:rPr lang="en-US" altLang="en-US" sz="1400">
                <a:latin typeface="Arial" panose="020B0604020202020204" pitchFamily="34" charset="0"/>
              </a:rPr>
              <a:t>=4</a:t>
            </a:r>
            <a:endParaRPr lang="en-US" altLang="en-US" sz="1400" baseline="-25000">
              <a:latin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2515642-82E9-DAA4-7D56-652CE585A054}"/>
              </a:ext>
            </a:extLst>
          </p:cNvPr>
          <p:cNvSpPr>
            <a:spLocks/>
          </p:cNvSpPr>
          <p:nvPr/>
        </p:nvSpPr>
        <p:spPr bwMode="auto">
          <a:xfrm>
            <a:off x="7620000" y="3713163"/>
            <a:ext cx="715963" cy="617537"/>
          </a:xfrm>
          <a:custGeom>
            <a:avLst/>
            <a:gdLst>
              <a:gd name="T0" fmla="*/ 0 w 716432"/>
              <a:gd name="T1" fmla="*/ 613864 h 618766"/>
              <a:gd name="T2" fmla="*/ 10827 w 716432"/>
              <a:gd name="T3" fmla="*/ 484632 h 618766"/>
              <a:gd name="T4" fmla="*/ 32481 w 716432"/>
              <a:gd name="T5" fmla="*/ 441551 h 618766"/>
              <a:gd name="T6" fmla="*/ 43308 w 716432"/>
              <a:gd name="T7" fmla="*/ 344625 h 618766"/>
              <a:gd name="T8" fmla="*/ 54133 w 716432"/>
              <a:gd name="T9" fmla="*/ 301547 h 618766"/>
              <a:gd name="T10" fmla="*/ 108266 w 716432"/>
              <a:gd name="T11" fmla="*/ 204621 h 618766"/>
              <a:gd name="T12" fmla="*/ 140747 w 716432"/>
              <a:gd name="T13" fmla="*/ 183082 h 618766"/>
              <a:gd name="T14" fmla="*/ 184052 w 716432"/>
              <a:gd name="T15" fmla="*/ 129234 h 618766"/>
              <a:gd name="T16" fmla="*/ 205706 w 716432"/>
              <a:gd name="T17" fmla="*/ 86157 h 618766"/>
              <a:gd name="T18" fmla="*/ 238187 w 716432"/>
              <a:gd name="T19" fmla="*/ 53847 h 618766"/>
              <a:gd name="T20" fmla="*/ 259840 w 716432"/>
              <a:gd name="T21" fmla="*/ 10769 h 618766"/>
              <a:gd name="T22" fmla="*/ 292319 w 716432"/>
              <a:gd name="T23" fmla="*/ 0 h 618766"/>
              <a:gd name="T24" fmla="*/ 433065 w 716432"/>
              <a:gd name="T25" fmla="*/ 10769 h 618766"/>
              <a:gd name="T26" fmla="*/ 584638 w 716432"/>
              <a:gd name="T27" fmla="*/ 43078 h 618766"/>
              <a:gd name="T28" fmla="*/ 617117 w 716432"/>
              <a:gd name="T29" fmla="*/ 53847 h 618766"/>
              <a:gd name="T30" fmla="*/ 638772 w 716432"/>
              <a:gd name="T31" fmla="*/ 75386 h 618766"/>
              <a:gd name="T32" fmla="*/ 660425 w 716432"/>
              <a:gd name="T33" fmla="*/ 107695 h 618766"/>
              <a:gd name="T34" fmla="*/ 692905 w 716432"/>
              <a:gd name="T35" fmla="*/ 118465 h 618766"/>
              <a:gd name="T36" fmla="*/ 714558 w 716432"/>
              <a:gd name="T37" fmla="*/ 140004 h 6187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16432" h="618766">
                <a:moveTo>
                  <a:pt x="0" y="618766"/>
                </a:moveTo>
                <a:cubicBezTo>
                  <a:pt x="3618" y="575344"/>
                  <a:pt x="2825" y="531326"/>
                  <a:pt x="10855" y="488500"/>
                </a:cubicBezTo>
                <a:cubicBezTo>
                  <a:pt x="13837" y="472595"/>
                  <a:pt x="28926" y="460845"/>
                  <a:pt x="32565" y="445077"/>
                </a:cubicBezTo>
                <a:cubicBezTo>
                  <a:pt x="39933" y="413149"/>
                  <a:pt x="38438" y="379763"/>
                  <a:pt x="43420" y="347377"/>
                </a:cubicBezTo>
                <a:cubicBezTo>
                  <a:pt x="45688" y="332631"/>
                  <a:pt x="50176" y="318300"/>
                  <a:pt x="54275" y="303955"/>
                </a:cubicBezTo>
                <a:cubicBezTo>
                  <a:pt x="63590" y="271350"/>
                  <a:pt x="81110" y="224549"/>
                  <a:pt x="108550" y="206255"/>
                </a:cubicBezTo>
                <a:lnTo>
                  <a:pt x="141115" y="184544"/>
                </a:lnTo>
                <a:cubicBezTo>
                  <a:pt x="167032" y="106787"/>
                  <a:pt x="129979" y="195736"/>
                  <a:pt x="184536" y="130266"/>
                </a:cubicBezTo>
                <a:cubicBezTo>
                  <a:pt x="194895" y="117834"/>
                  <a:pt x="196841" y="100012"/>
                  <a:pt x="206246" y="86844"/>
                </a:cubicBezTo>
                <a:cubicBezTo>
                  <a:pt x="215169" y="74352"/>
                  <a:pt x="229888" y="66769"/>
                  <a:pt x="238811" y="54277"/>
                </a:cubicBezTo>
                <a:cubicBezTo>
                  <a:pt x="248216" y="41109"/>
                  <a:pt x="249079" y="22298"/>
                  <a:pt x="260521" y="10855"/>
                </a:cubicBezTo>
                <a:cubicBezTo>
                  <a:pt x="268612" y="2764"/>
                  <a:pt x="282231" y="3618"/>
                  <a:pt x="293086" y="0"/>
                </a:cubicBezTo>
                <a:cubicBezTo>
                  <a:pt x="340124" y="3618"/>
                  <a:pt x="387420" y="4753"/>
                  <a:pt x="434201" y="10855"/>
                </a:cubicBezTo>
                <a:cubicBezTo>
                  <a:pt x="457145" y="13848"/>
                  <a:pt x="547479" y="32367"/>
                  <a:pt x="586171" y="43422"/>
                </a:cubicBezTo>
                <a:cubicBezTo>
                  <a:pt x="597173" y="46566"/>
                  <a:pt x="607881" y="50659"/>
                  <a:pt x="618736" y="54277"/>
                </a:cubicBezTo>
                <a:cubicBezTo>
                  <a:pt x="625973" y="61514"/>
                  <a:pt x="634054" y="67996"/>
                  <a:pt x="640447" y="75988"/>
                </a:cubicBezTo>
                <a:cubicBezTo>
                  <a:pt x="648597" y="86176"/>
                  <a:pt x="651970" y="100404"/>
                  <a:pt x="662157" y="108555"/>
                </a:cubicBezTo>
                <a:cubicBezTo>
                  <a:pt x="671092" y="115703"/>
                  <a:pt x="684910" y="113524"/>
                  <a:pt x="694722" y="119411"/>
                </a:cubicBezTo>
                <a:cubicBezTo>
                  <a:pt x="703498" y="124677"/>
                  <a:pt x="709195" y="133885"/>
                  <a:pt x="716432" y="141122"/>
                </a:cubicBezTo>
              </a:path>
            </a:pathLst>
          </a:custGeom>
          <a:noFill/>
          <a:ln w="25400" cap="flat" cmpd="sng">
            <a:solidFill>
              <a:srgbClr val="4F6228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TextBox 31">
            <a:extLst>
              <a:ext uri="{FF2B5EF4-FFF2-40B4-BE49-F238E27FC236}">
                <a16:creationId xmlns:a16="http://schemas.microsoft.com/office/drawing/2014/main" id="{16E91D6C-C9B5-4614-E16C-8D2F17C9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495675"/>
            <a:ext cx="54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</a:t>
            </a:r>
            <a:r>
              <a:rPr lang="en-US" altLang="en-US" sz="1400" baseline="-25000">
                <a:latin typeface="Arial" panose="020B0604020202020204" pitchFamily="34" charset="0"/>
              </a:rPr>
              <a:t>v</a:t>
            </a:r>
            <a:r>
              <a:rPr lang="en-US" altLang="en-US" sz="1400">
                <a:latin typeface="Arial" panose="020B0604020202020204" pitchFamily="34" charset="0"/>
              </a:rPr>
              <a:t>=3</a:t>
            </a:r>
            <a:endParaRPr lang="en-US" altLang="en-US" sz="1400" baseline="-2500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54E405-3F79-9E5E-DC20-79D82EB4E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7401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A526D2-8F76-0F5D-23D6-3211F0F69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744913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72AA9D-BB77-D25E-F4EF-880082CC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332163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Total # of pennies =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2m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6C69A9-51B2-CB5C-6AF1-ED6B3AB5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689475"/>
            <a:ext cx="483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Each edges gives one penny to its end points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5C06BE6-D2E3-1885-A939-32DA81E8F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05752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B48965-6248-5095-B3AE-BA3C27507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181350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97058D-D156-EBA8-0750-81043A751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981325"/>
            <a:ext cx="403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C540796-3695-D85D-5E1F-F8F6D08F5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51175"/>
            <a:ext cx="401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CFE83B-E2DC-D4C4-4C4A-6F7A6999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132138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88F72F4-65C1-DAC3-A7EE-226D7386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232400"/>
            <a:ext cx="301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# of pennies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receives = </a:t>
            </a:r>
            <a:r>
              <a:rPr lang="en-US" altLang="en-US" sz="1800">
                <a:solidFill>
                  <a:srgbClr val="980098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 baseline="-25000">
                <a:solidFill>
                  <a:srgbClr val="980098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47E-7 -5.49745E-6 L 0.03787 -0.00163 " pathEditMode="relative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0558E-6 4.50255E-6 L -0.04394 4.50255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632E-6 -4.21101E-7 L -0.00834 0.07196 " pathEditMode="relative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687E-6 -7.20037E-6 L 0.0172 0.06362 " pathEditMode="relative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6481E-6 4.03054E-6 L -0.01424 0.07219 " pathEditMode="relative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9 0.03888 L -0.04395 0.07081 " pathEditMode="relative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749E-6 4.6969E-6 L -0.0271 0.04697 " pathEditMode="relative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95F81927-8311-F62C-0DC9-CF949CD6C4A1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3875088"/>
            <a:ext cx="3814762" cy="2124075"/>
            <a:chOff x="3615484" y="3875088"/>
            <a:chExt cx="3814016" cy="2124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AC76D6-FCD0-9ABA-C100-DE9D15282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484" y="3875088"/>
              <a:ext cx="1437994" cy="36836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3EE5EED9-4274-1136-CC7E-EF1088E47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456" y="4907144"/>
              <a:ext cx="2076044" cy="1092391"/>
            </a:xfrm>
            <a:prstGeom prst="wedgeRoundRectCallout">
              <a:avLst>
                <a:gd name="adj1" fmla="val -75750"/>
                <a:gd name="adj2" fmla="val -108287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Use </a:t>
              </a: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CC[v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] array</a:t>
              </a:r>
            </a:p>
          </p:txBody>
        </p:sp>
      </p:grpSp>
      <p:sp>
        <p:nvSpPr>
          <p:cNvPr id="39938" name="TextBox 6">
            <a:extLst>
              <a:ext uri="{FF2B5EF4-FFF2-40B4-BE49-F238E27FC236}">
                <a16:creationId xmlns:a16="http://schemas.microsoft.com/office/drawing/2014/main" id="{244D86BC-2D6A-F6B3-7BE4-36DA1114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875088"/>
            <a:ext cx="553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6CAA342-97DC-9511-2883-B5480D56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067300"/>
            <a:ext cx="2060575" cy="931863"/>
          </a:xfrm>
          <a:prstGeom prst="wedgeRoundRectCallout">
            <a:avLst>
              <a:gd name="adj1" fmla="val 13759"/>
              <a:gd name="adj2" fmla="val -1416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Use linked lists</a:t>
            </a: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0E8016D6-8670-BFF5-874B-CC21960C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Breadth First Search (BFS)</a:t>
            </a:r>
          </a:p>
        </p:txBody>
      </p:sp>
      <p:sp>
        <p:nvSpPr>
          <p:cNvPr id="39941" name="TextBox 3">
            <a:extLst>
              <a:ext uri="{FF2B5EF4-FFF2-40B4-BE49-F238E27FC236}">
                <a16:creationId xmlns:a16="http://schemas.microsoft.com/office/drawing/2014/main" id="{48CE4C7D-FAE3-4549-BB06-4E2DED737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703388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9942" name="TextBox 4">
            <a:extLst>
              <a:ext uri="{FF2B5EF4-FFF2-40B4-BE49-F238E27FC236}">
                <a16:creationId xmlns:a16="http://schemas.microsoft.com/office/drawing/2014/main" id="{C0BC3348-1FDA-69B2-EC9B-7FAC2896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746375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39943" name="TextBox 5">
            <a:extLst>
              <a:ext uri="{FF2B5EF4-FFF2-40B4-BE49-F238E27FC236}">
                <a16:creationId xmlns:a16="http://schemas.microsoft.com/office/drawing/2014/main" id="{513F564C-B057-F7FC-A722-B02514B8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363913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39944" name="TextBox 7">
            <a:extLst>
              <a:ext uri="{FF2B5EF4-FFF2-40B4-BE49-F238E27FC236}">
                <a16:creationId xmlns:a16="http://schemas.microsoft.com/office/drawing/2014/main" id="{B966F2D9-394D-222A-8FE8-1CDC4DFC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5370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B14EFDF-016A-DA77-843B-25DF69D6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A34A399-90DB-D4A8-7860-D3D95F03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4A86E25E-2A18-D5BD-7CC2-D1B21833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2" name="TextBox 2">
            <a:extLst>
              <a:ext uri="{FF2B5EF4-FFF2-40B4-BE49-F238E27FC236}">
                <a16:creationId xmlns:a16="http://schemas.microsoft.com/office/drawing/2014/main" id="{9ACBAB98-A1E0-F4EE-017A-F9E3266D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647950"/>
            <a:ext cx="348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 run time analysis for BFS</a:t>
            </a:r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D916ED45-B932-FDE8-F180-79215210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516313"/>
            <a:ext cx="636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run time analysis for DFS (and Queue version of BFS)</a:t>
            </a:r>
          </a:p>
        </p:txBody>
      </p:sp>
      <p:sp>
        <p:nvSpPr>
          <p:cNvPr id="40964" name="TextBox 2">
            <a:extLst>
              <a:ext uri="{FF2B5EF4-FFF2-40B4-BE49-F238E27FC236}">
                <a16:creationId xmlns:a16="http://schemas.microsoft.com/office/drawing/2014/main" id="{E28229F7-42F2-6DC2-2298-49AC49DA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916113"/>
            <a:ext cx="524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Space complexity of Adjacency list representation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Register project groups </a:t>
            </a:r>
            <a:r>
              <a:rPr lang="en-US" altLang="en-US" dirty="0">
                <a:solidFill>
                  <a:srgbClr val="FF0000"/>
                </a:solidFill>
              </a:rPr>
              <a:t>TONIGHT!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69ABD2-745F-6188-634B-91C58AB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Upcoming quiz/exams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00432CA3-744E-4025-FC39-C58B20C6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897063"/>
            <a:ext cx="3721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Quiz 1 Friday NEXT week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EEF3BCE7-02F3-EFE3-A683-1881CC46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4353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Mid-term 1 Wednesday Oct 18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7744827-03FA-1E7A-DCE2-5E8FAA2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565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Mid-term 2 Fri two days after Mid-term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472F-F52C-45A1-1F33-483711FF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more on Quiz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5C463-69F1-E8C3-6074-D6B17F60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8718"/>
            <a:ext cx="9136443" cy="42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4C2AA3E-ADE3-BC3A-5D2E-F11F11FF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4">
            <a:extLst>
              <a:ext uri="{FF2B5EF4-FFF2-40B4-BE49-F238E27FC236}">
                <a16:creationId xmlns:a16="http://schemas.microsoft.com/office/drawing/2014/main" id="{83D6611C-BB43-7188-8F66-E72D004BA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562D666-CF07-3C06-DFC8-54798B30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Depth First Search (DFS)</a:t>
            </a:r>
          </a:p>
        </p:txBody>
      </p:sp>
      <p:grpSp>
        <p:nvGrpSpPr>
          <p:cNvPr id="22530" name="Group 5">
            <a:extLst>
              <a:ext uri="{FF2B5EF4-FFF2-40B4-BE49-F238E27FC236}">
                <a16:creationId xmlns:a16="http://schemas.microsoft.com/office/drawing/2014/main" id="{D97591F9-8AB1-2ACD-DC4C-E6E2E9DE1478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274763"/>
            <a:ext cx="6350000" cy="5362575"/>
            <a:chOff x="1542090" y="1275100"/>
            <a:chExt cx="6349775" cy="5362985"/>
          </a:xfrm>
        </p:grpSpPr>
        <p:pic>
          <p:nvPicPr>
            <p:cNvPr id="22531" name="Picture 3">
              <a:extLst>
                <a:ext uri="{FF2B5EF4-FFF2-40B4-BE49-F238E27FC236}">
                  <a16:creationId xmlns:a16="http://schemas.microsoft.com/office/drawing/2014/main" id="{29AB4175-8F0D-A3C9-1A53-D539497C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90" y="1275100"/>
              <a:ext cx="6349775" cy="536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Box 4">
              <a:extLst>
                <a:ext uri="{FF2B5EF4-FFF2-40B4-BE49-F238E27FC236}">
                  <a16:creationId xmlns:a16="http://schemas.microsoft.com/office/drawing/2014/main" id="{1D5CBF69-4B2B-FBFD-C476-0831913C6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221" y="5486862"/>
              <a:ext cx="17912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http://xkcd.com/761/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18A4CD1-2AA6-1E51-EB1E-CDC3D29C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DFS(</a:t>
            </a:r>
            <a:r>
              <a:rPr lang="en-US" altLang="en-US">
                <a:solidFill>
                  <a:srgbClr val="9E009E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11602CB3-FFE3-83AA-2587-8FB0E9943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359025"/>
            <a:ext cx="372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as explored and add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 u </a:t>
            </a:r>
            <a:r>
              <a:rPr lang="en-US" altLang="en-US" sz="1800">
                <a:latin typeface="Arial" panose="020B0604020202020204" pitchFamily="34" charset="0"/>
              </a:rPr>
              <a:t>to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1337A307-FA02-6975-61D2-A8A61DD0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3381375"/>
            <a:ext cx="226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each  edge 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,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9A9FBA34-B0DD-D147-EB5C-43F62BE4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4146550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is not explored then DFS(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51">
            <a:extLst>
              <a:ext uri="{FF2B5EF4-FFF2-40B4-BE49-F238E27FC236}">
                <a16:creationId xmlns:a16="http://schemas.microsoft.com/office/drawing/2014/main" id="{3D00E374-2D8F-0B50-DF9E-E9E1539608AB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531938"/>
            <a:ext cx="2311400" cy="2497137"/>
            <a:chOff x="6691313" y="987425"/>
            <a:chExt cx="2311400" cy="249713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1AEA032-CF45-C45F-5F70-88903ED8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987425"/>
              <a:ext cx="2252662" cy="2497138"/>
            </a:xfrm>
            <a:prstGeom prst="roundRect">
              <a:avLst>
                <a:gd name="adj" fmla="val 16667"/>
              </a:avLst>
            </a:prstGeom>
            <a:solidFill>
              <a:srgbClr val="C3D69B">
                <a:alpha val="56862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641" name="TextBox 39">
              <a:extLst>
                <a:ext uri="{FF2B5EF4-FFF2-40B4-BE49-F238E27FC236}">
                  <a16:creationId xmlns:a16="http://schemas.microsoft.com/office/drawing/2014/main" id="{5D0B45EE-D3DD-474F-6FB5-55F8FB46D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233488"/>
              <a:ext cx="7969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25642" name="TextBox 42">
              <a:extLst>
                <a:ext uri="{FF2B5EF4-FFF2-40B4-BE49-F238E27FC236}">
                  <a16:creationId xmlns:a16="http://schemas.microsoft.com/office/drawing/2014/main" id="{18E24D60-64E3-DDC1-07F7-317252BE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375" y="1758950"/>
              <a:ext cx="1374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 is explored</a:t>
              </a:r>
            </a:p>
          </p:txBody>
        </p:sp>
        <p:sp>
          <p:nvSpPr>
            <p:cNvPr id="25643" name="TextBox 44">
              <a:extLst>
                <a:ext uri="{FF2B5EF4-FFF2-40B4-BE49-F238E27FC236}">
                  <a16:creationId xmlns:a16="http://schemas.microsoft.com/office/drawing/2014/main" id="{CBE62B1F-B40C-9D6A-C99B-9345BA32D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2233613"/>
              <a:ext cx="21748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every unexplored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neighbor 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 of 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</a:p>
          </p:txBody>
        </p:sp>
        <p:sp>
          <p:nvSpPr>
            <p:cNvPr id="25644" name="TextBox 46">
              <a:extLst>
                <a:ext uri="{FF2B5EF4-FFF2-40B4-BE49-F238E27FC236}">
                  <a16:creationId xmlns:a16="http://schemas.microsoft.com/office/drawing/2014/main" id="{110E4A9B-F514-1DAB-AB40-45A6BFC90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700" y="2974975"/>
              <a:ext cx="779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)</a:t>
              </a:r>
            </a:p>
          </p:txBody>
        </p:sp>
      </p:grpSp>
      <p:sp>
        <p:nvSpPr>
          <p:cNvPr id="25602" name="Title 1">
            <a:extLst>
              <a:ext uri="{FF2B5EF4-FFF2-40B4-BE49-F238E27FC236}">
                <a16:creationId xmlns:a16="http://schemas.microsoft.com/office/drawing/2014/main" id="{08699620-E151-EA09-C236-15B2FE8E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DFS run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13F4BC-3D78-527D-26AD-84E836C4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8ADC94-7068-C369-4096-C527928E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8F2604-CBB3-0117-BA9F-B74C912F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CAFC98-8A91-7F4A-AA3D-11092EBE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3C6021-EEA7-7FA4-F516-A4AC7756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A363DF-E33A-E113-0006-E691CEC1F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187608-CF9F-6873-0C1F-DED95FA55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6300D6-5035-6DCE-9B97-02704B4D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4659C1-E97C-87AF-3CB8-7B554EE4F4F6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CF032C-8A77-12BD-CAAD-7791F24A45C1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093FAA-3889-09AB-D3D3-47B4E7C39881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7DA524-FF2F-909B-430E-F187614CF3E3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B12B0D-9B2C-B6EE-011B-6B411ED6F3E1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4A1DB1-D468-B3AF-F2F9-692BA411FC3C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C59452-E6AD-7EDD-C256-8FF616B34101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878D27-C209-3E6F-96DB-E80538853ED3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C392DB-1CFF-F7F8-DD62-1CD17FF8ACAD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9F0F4C-0802-BFD7-A959-C58B8B43331C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E76D76-1F58-2CE4-7920-8EC9CF51732E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591AAEC-3322-9613-96D7-46A4AD59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16922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EAD1C-C847-3078-5D43-627FA0F51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258445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EE30DE-B3A0-D0DE-C0C1-60B756680C68}"/>
              </a:ext>
            </a:extLst>
          </p:cNvPr>
          <p:cNvCxnSpPr>
            <a:cxnSpLocks noChangeShapeType="1"/>
            <a:stCxn id="23" idx="4"/>
            <a:endCxn id="24" idx="0"/>
          </p:cNvCxnSpPr>
          <p:nvPr/>
        </p:nvCxnSpPr>
        <p:spPr bwMode="auto">
          <a:xfrm rot="5400000">
            <a:off x="5562601" y="2333625"/>
            <a:ext cx="5000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F1B8CF0-885B-B118-9620-74E80C5BC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4845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E476F9-9E6A-8F2A-4135-D2A223AA1EF6}"/>
              </a:ext>
            </a:extLst>
          </p:cNvPr>
          <p:cNvCxnSpPr>
            <a:cxnSpLocks noChangeShapeType="1"/>
            <a:stCxn id="24" idx="4"/>
            <a:endCxn id="27" idx="0"/>
          </p:cNvCxnSpPr>
          <p:nvPr/>
        </p:nvCxnSpPr>
        <p:spPr bwMode="auto">
          <a:xfrm rot="16200000" flipH="1">
            <a:off x="5558631" y="3229769"/>
            <a:ext cx="509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E308722-B3F6-B4C9-0D51-08E21917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42894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67A49F-C8A6-27CD-89BB-9F647A5F023A}"/>
              </a:ext>
            </a:extLst>
          </p:cNvPr>
          <p:cNvCxnSpPr>
            <a:cxnSpLocks noChangeShapeType="1"/>
            <a:stCxn id="27" idx="4"/>
            <a:endCxn id="30" idx="0"/>
          </p:cNvCxnSpPr>
          <p:nvPr/>
        </p:nvCxnSpPr>
        <p:spPr bwMode="auto">
          <a:xfrm rot="5400000">
            <a:off x="5606256" y="4082257"/>
            <a:ext cx="414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48DC11B-E954-E96E-F17C-FDE7996B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50260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739CC7-C2DA-6343-0A47-0E616D0A1936}"/>
              </a:ext>
            </a:extLst>
          </p:cNvPr>
          <p:cNvCxnSpPr>
            <a:cxnSpLocks noChangeShapeType="1"/>
            <a:stCxn id="30" idx="4"/>
            <a:endCxn id="33" idx="0"/>
          </p:cNvCxnSpPr>
          <p:nvPr/>
        </p:nvCxnSpPr>
        <p:spPr bwMode="auto">
          <a:xfrm rot="5400000">
            <a:off x="5639594" y="4852194"/>
            <a:ext cx="34607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B529CBA-F47E-0AAB-DD3C-8A62E2A4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02602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317B1F-35CB-DB31-6A62-0B6CD1B4498A}"/>
              </a:ext>
            </a:extLst>
          </p:cNvPr>
          <p:cNvCxnSpPr>
            <a:cxnSpLocks noChangeShapeType="1"/>
            <a:stCxn id="30" idx="5"/>
            <a:endCxn id="36" idx="1"/>
          </p:cNvCxnSpPr>
          <p:nvPr/>
        </p:nvCxnSpPr>
        <p:spPr bwMode="auto">
          <a:xfrm rot="16200000" flipH="1">
            <a:off x="6092825" y="4484688"/>
            <a:ext cx="460375" cy="736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3B93E81-93F6-1975-92DE-09CEA188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54165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2394F8-6E78-FC78-8E03-D9367203656A}"/>
              </a:ext>
            </a:extLst>
          </p:cNvPr>
          <p:cNvCxnSpPr>
            <a:cxnSpLocks noChangeShapeType="1"/>
            <a:stCxn id="36" idx="5"/>
            <a:endCxn id="39" idx="1"/>
          </p:cNvCxnSpPr>
          <p:nvPr/>
        </p:nvCxnSpPr>
        <p:spPr bwMode="auto">
          <a:xfrm rot="16200000" flipH="1">
            <a:off x="7242969" y="5091906"/>
            <a:ext cx="114300" cy="649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A59E17D-47BA-D441-E74D-EF6B7FAF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3" y="6186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4A21B0-7438-7FD3-C225-58878A61DA06}"/>
              </a:ext>
            </a:extLst>
          </p:cNvPr>
          <p:cNvCxnSpPr>
            <a:cxnSpLocks noChangeShapeType="1"/>
            <a:stCxn id="39" idx="5"/>
            <a:endCxn id="42" idx="1"/>
          </p:cNvCxnSpPr>
          <p:nvPr/>
        </p:nvCxnSpPr>
        <p:spPr bwMode="auto">
          <a:xfrm rot="16200000" flipH="1">
            <a:off x="7879556" y="5779294"/>
            <a:ext cx="493713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96484332-D3CC-1BD9-A362-74DDCD50EA15}"/>
              </a:ext>
            </a:extLst>
          </p:cNvPr>
          <p:cNvCxnSpPr>
            <a:cxnSpLocks noChangeShapeType="1"/>
            <a:stCxn id="24" idx="2"/>
            <a:endCxn id="30" idx="2"/>
          </p:cNvCxnSpPr>
          <p:nvPr/>
        </p:nvCxnSpPr>
        <p:spPr bwMode="auto">
          <a:xfrm rot="10800000" flipV="1">
            <a:off x="5611813" y="2779713"/>
            <a:ext cx="1587" cy="1704975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5E5EF30-21A1-0DD1-84D0-6A2D7034D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398588"/>
            <a:ext cx="2290763" cy="2674937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lt1"/>
                </a:solidFill>
                <a:latin typeface="+mn-lt"/>
                <a:ea typeface="+mn-ea"/>
              </a:rPr>
              <a:t>Every non-tree edge is between a node and its </a:t>
            </a:r>
            <a:r>
              <a:rPr lang="en-US" sz="2900" i="1" dirty="0">
                <a:solidFill>
                  <a:schemeClr val="lt1"/>
                </a:solidFill>
                <a:latin typeface="+mn-lt"/>
                <a:ea typeface="+mn-ea"/>
              </a:rPr>
              <a:t>ancestor</a:t>
            </a:r>
          </a:p>
        </p:txBody>
      </p:sp>
      <p:sp>
        <p:nvSpPr>
          <p:cNvPr id="48" name="Cloud Callout 47">
            <a:extLst>
              <a:ext uri="{FF2B5EF4-FFF2-40B4-BE49-F238E27FC236}">
                <a16:creationId xmlns:a16="http://schemas.microsoft.com/office/drawing/2014/main" id="{E265EFCB-E78C-425A-6AF5-EF971DAE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679950"/>
            <a:ext cx="1827212" cy="1506538"/>
          </a:xfrm>
          <a:prstGeom prst="cloudCallout">
            <a:avLst>
              <a:gd name="adj1" fmla="val 59347"/>
              <a:gd name="adj2" fmla="val -47745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7" grpId="0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8644</TotalTime>
  <Words>515</Words>
  <Application>Microsoft Macintosh PowerPoint</Application>
  <PresentationFormat>On-screen Show (4:3)</PresentationFormat>
  <Paragraphs>135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14</vt:lpstr>
      <vt:lpstr>If you need it, ask for help</vt:lpstr>
      <vt:lpstr>Register project groups TONIGHT!</vt:lpstr>
      <vt:lpstr>Upcoming quiz/exams</vt:lpstr>
      <vt:lpstr>Bit more on Quiz 1</vt:lpstr>
      <vt:lpstr>Questions?</vt:lpstr>
      <vt:lpstr>Depth First Search (DFS)</vt:lpstr>
      <vt:lpstr>DFS(u)</vt:lpstr>
      <vt:lpstr>A DFS run</vt:lpstr>
      <vt:lpstr>Connected components are disjoint</vt:lpstr>
      <vt:lpstr>Computing all CCs</vt:lpstr>
      <vt:lpstr>Questions/Comments?</vt:lpstr>
      <vt:lpstr>Today’s agenda</vt:lpstr>
      <vt:lpstr>Stacks and Queues</vt:lpstr>
      <vt:lpstr>But first…</vt:lpstr>
      <vt:lpstr>Graph representations</vt:lpstr>
      <vt:lpstr>Questions/Comments?</vt:lpstr>
      <vt:lpstr> </vt:lpstr>
      <vt:lpstr>Breadth First Search (BFS)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52</cp:revision>
  <dcterms:created xsi:type="dcterms:W3CDTF">2011-10-05T02:55:29Z</dcterms:created>
  <dcterms:modified xsi:type="dcterms:W3CDTF">2023-09-29T22:24:05Z</dcterms:modified>
</cp:coreProperties>
</file>